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vsdx" ContentType="application/vnd.ms-visio.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74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946441-A0FB-4A24-BE2B-96A53A6236F4}" type="datetimeFigureOut">
              <a:rPr lang="en-GB" smtClean="0"/>
              <a:t>26/03/2024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972594-7EA4-4792-A309-E1602BA2072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1969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6F1C58-6945-E9E2-4B38-DC9A508EB3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F946E0A-1DF5-4768-F850-57BBD38178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1583FB-6871-220F-4EED-AD1E4DB66D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C8F93-67F7-4C88-AFD5-60A80718B587}" type="datetimeFigureOut">
              <a:rPr lang="en-GB" smtClean="0"/>
              <a:t>26/03/2024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E24E07-DB45-E88A-D37C-BD1F886450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CF005A-76CF-A330-88CA-560BC3BE6E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15122-22F1-4BF7-B08B-ECD42A65C64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6234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0D9F97-F9CB-1023-6D09-75233BFAA0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E1A691D-22B9-FDE9-18D9-DC505477DDA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D8FFF7-76F5-DD9B-A0DF-EC7ADCB63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C8F93-67F7-4C88-AFD5-60A80718B587}" type="datetimeFigureOut">
              <a:rPr lang="en-GB" smtClean="0"/>
              <a:t>26/03/2024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AC454C-80CE-5AA4-44CC-9AB6D8E7AE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CC9F88-A929-97DF-992B-9E307DCBA8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15122-22F1-4BF7-B08B-ECD42A65C64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649188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592FED6-8C0E-4C94-5B10-56E21784E38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0BAC07D-58D7-C004-5FEE-1FF0F170EE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4EFD27-BF92-B5AD-5B8E-0DFED81681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C8F93-67F7-4C88-AFD5-60A80718B587}" type="datetimeFigureOut">
              <a:rPr lang="en-GB" smtClean="0"/>
              <a:t>26/03/2024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01D3E2-8CC7-9B77-FDA8-9605CA6F0F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DC5942-6936-1539-3504-D834E15E90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15122-22F1-4BF7-B08B-ECD42A65C64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9204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4E5255-F4B1-0B02-1A34-B72006D045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506C50-0FA4-A83A-D5A1-E6C5780B52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DFC09E-BDE5-9ED5-25C4-EB4AB1F25F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C8F93-67F7-4C88-AFD5-60A80718B587}" type="datetimeFigureOut">
              <a:rPr lang="en-GB" smtClean="0"/>
              <a:t>26/03/2024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31E68-0EE0-B70F-E98C-9A4153F65C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98DDB1-D841-B7D3-C1EE-2FCD04AA21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15122-22F1-4BF7-B08B-ECD42A65C64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11154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D4BFFB-C806-A0B7-3A62-3E4AC796C1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1E0EAF-8595-CBE9-F5B8-BC1ED05261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ABCF51-9CC3-B799-F880-7FBF1F671F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C8F93-67F7-4C88-AFD5-60A80718B587}" type="datetimeFigureOut">
              <a:rPr lang="en-GB" smtClean="0"/>
              <a:t>26/03/2024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84F66A-5636-5827-6740-68F5DDEFC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2DEC48-34C0-CBE5-90EE-80B1CC3ADF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15122-22F1-4BF7-B08B-ECD42A65C64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464153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E50573-D5DE-42AD-F9EC-F1FDBB6C00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29265E-974D-B0FB-4CB9-6F2D7E83961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844490A-ECA4-7B0F-085C-B137F8561A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66B7C3-C574-11E5-1337-6422A153B5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C8F93-67F7-4C88-AFD5-60A80718B587}" type="datetimeFigureOut">
              <a:rPr lang="en-GB" smtClean="0"/>
              <a:t>26/03/2024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3B309F-15EF-709F-61C4-907508A47D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401F59F-0BA1-485A-BA2D-CBFE97D5B7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15122-22F1-4BF7-B08B-ECD42A65C64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32432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3AD331-705D-6CF8-D623-28580FF1DC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1D09F6-F99A-2BD3-5A52-E7A1D36726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325783-7BD8-5E95-90F1-61932BBEC6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A0B427-9ABE-D123-B934-1EF25090B84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A485F57-48C2-7A44-2EA4-711F9C26093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02859CA-1366-AC7E-9F85-CD0C1309F1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C8F93-67F7-4C88-AFD5-60A80718B587}" type="datetimeFigureOut">
              <a:rPr lang="en-GB" smtClean="0"/>
              <a:t>26/03/2024</a:t>
            </a:fld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E968C58-929C-E3B1-3B89-0176A12DEC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1EA0D79-1584-09BE-C9E8-8F3CF7D520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15122-22F1-4BF7-B08B-ECD42A65C64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995001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CC1BA9-B4C7-C5B3-B170-D8E15BF24E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3508A1A-82C6-8193-E54C-D18983A4E6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C8F93-67F7-4C88-AFD5-60A80718B587}" type="datetimeFigureOut">
              <a:rPr lang="en-GB" smtClean="0"/>
              <a:t>26/03/2024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7E203BE-7E9F-50F2-659D-72831B6D1B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B0FD359-15E3-6C7D-3B5F-0479EDEB2F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15122-22F1-4BF7-B08B-ECD42A65C64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84634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4F84D25-D139-71CC-59B5-8B681E27D4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C8F93-67F7-4C88-AFD5-60A80718B587}" type="datetimeFigureOut">
              <a:rPr lang="en-GB" smtClean="0"/>
              <a:t>26/03/2024</a:t>
            </a:fld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740B875-C9E1-3C06-7F83-5615FBD008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E2D5DD-29E4-7282-B887-78E8D72714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15122-22F1-4BF7-B08B-ECD42A65C64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136115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CCE88D-4C7B-121C-99B0-76D6BFE18A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953D32-4613-4D17-A323-93D0825311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7206B8E-8E65-9F9C-A322-EC55E43886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E5B67C2-5D15-1FB4-F84D-9AFE738020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C8F93-67F7-4C88-AFD5-60A80718B587}" type="datetimeFigureOut">
              <a:rPr lang="en-GB" smtClean="0"/>
              <a:t>26/03/2024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8825EC-1988-E1AA-51A0-43CDD3E679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A2129AB-E44E-80CA-CD27-FE14812E5C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15122-22F1-4BF7-B08B-ECD42A65C64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69765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4211D3-F6FA-2FB8-B3CD-1A00E82F9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AE4CC1F-AAB5-74CA-8C41-4838D54CBA6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820482E-A394-5186-9EDA-6B9C924EF3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CE6A3F-6681-1794-6742-A28D703AC2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C8F93-67F7-4C88-AFD5-60A80718B587}" type="datetimeFigureOut">
              <a:rPr lang="en-GB" smtClean="0"/>
              <a:t>26/03/2024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52F51C-B6E5-E24F-CCCD-D907D8939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028D6DC-2584-143B-D5C9-9A930A47A3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15122-22F1-4BF7-B08B-ECD42A65C64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649937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65B3635-0D9D-1F74-F8AD-D47F5C1755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F38D47-1440-04E2-2A8B-B4BF1C01AA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0ACE2E-F850-FEE8-1004-9531ABB4241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131C8F93-67F7-4C88-AFD5-60A80718B587}" type="datetimeFigureOut">
              <a:rPr lang="en-GB" smtClean="0"/>
              <a:pPr/>
              <a:t>26/03/2024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61BC54-714A-B29E-6A8E-75F4021BDD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7F6012-3E9B-DEB2-B042-F58778D7F7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AF415122-22F1-4BF7-B08B-ECD42A65C64E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60318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</p:titleStyle>
    <p:bodyStyle>
      <a:lvl1pPr marL="228600" indent="-228600" algn="just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  <a:lvl2pPr marL="685800" indent="-228600" algn="just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2pPr>
      <a:lvl3pPr marL="1143000" indent="-228600" algn="just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3pPr>
      <a:lvl4pPr marL="1600200" indent="-228600" algn="just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4pPr>
      <a:lvl5pPr marL="2057400" indent="-228600" algn="just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package" Target="../embeddings/Microsoft_Visio_Drawing.vsdx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en.wikipedia.org/wiki/JSON_Web_Token#Standard_fields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940260-860C-5C93-F9F5-763C1781FE1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JWT (</a:t>
            </a:r>
            <a:r>
              <a:rPr lang="en-US" dirty="0" err="1"/>
              <a:t>Json</a:t>
            </a:r>
            <a:r>
              <a:rPr lang="en-US" dirty="0"/>
              <a:t> Web Tokens)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21597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97D6CF-536F-0B3D-EE19-B3D0B74D90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/>
              <a:t>JWT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C7B6B7-11D6-8C32-895B-A9914C1818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760001"/>
          </a:xfrm>
        </p:spPr>
        <p:txBody>
          <a:bodyPr>
            <a:normAutofit lnSpcReduction="10000"/>
          </a:bodyPr>
          <a:lstStyle/>
          <a:p>
            <a:r>
              <a:rPr lang="sr-Latn-RS" dirty="0"/>
              <a:t>JWT </a:t>
            </a:r>
            <a:r>
              <a:rPr lang="sr-Latn-RS" dirty="0" err="1"/>
              <a:t>tokeni</a:t>
            </a:r>
            <a:r>
              <a:rPr lang="sr-Latn-RS" dirty="0"/>
              <a:t> se mogu koristiti za implementaciju naprednijih mehanizama</a:t>
            </a:r>
            <a:r>
              <a:rPr lang="en-US" dirty="0"/>
              <a:t>:</a:t>
            </a:r>
            <a:endParaRPr lang="sr-Latn-RS" dirty="0"/>
          </a:p>
          <a:p>
            <a:pPr lvl="1"/>
            <a:r>
              <a:rPr lang="sr-Latn-RS" dirty="0"/>
              <a:t>Umesto izdavanja jednog </a:t>
            </a:r>
            <a:r>
              <a:rPr lang="sr-Latn-RS" dirty="0" err="1"/>
              <a:t>tokena</a:t>
            </a:r>
            <a:r>
              <a:rPr lang="sr-Latn-RS" dirty="0"/>
              <a:t>, koji ima kratak životni vek, mogu se izdati dva </a:t>
            </a:r>
            <a:r>
              <a:rPr lang="sr-Latn-RS" dirty="0" err="1"/>
              <a:t>tokena</a:t>
            </a:r>
            <a:r>
              <a:rPr lang="sr-Latn-RS" dirty="0"/>
              <a:t> od kojih će jedan (</a:t>
            </a:r>
            <a:r>
              <a:rPr lang="sr-Latn-R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refresh</a:t>
            </a:r>
            <a:r>
              <a:rPr lang="sr-Latn-RS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sr-Latn-R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token</a:t>
            </a:r>
            <a:r>
              <a:rPr lang="sr-Latn-RS" dirty="0"/>
              <a:t>)</a:t>
            </a:r>
            <a:r>
              <a:rPr lang="en-US" dirty="0"/>
              <a:t> </a:t>
            </a:r>
            <a:r>
              <a:rPr lang="en-US" dirty="0" err="1"/>
              <a:t>imati</a:t>
            </a:r>
            <a:r>
              <a:rPr lang="en-US" dirty="0"/>
              <a:t> </a:t>
            </a:r>
            <a:r>
              <a:rPr lang="en-US" dirty="0" err="1"/>
              <a:t>zna</a:t>
            </a:r>
            <a:r>
              <a:rPr lang="sr-Latn-RS" dirty="0"/>
              <a:t>čajno duži period važenja i koristiće se za ponovno izdavanje  novih </a:t>
            </a:r>
            <a:r>
              <a:rPr lang="sr-Latn-RS" dirty="0" err="1"/>
              <a:t>tokena</a:t>
            </a:r>
            <a:r>
              <a:rPr lang="sr-Latn-RS" dirty="0"/>
              <a:t> za pristup kada oni isteknu =&gt; korisnik ne mora stalno da dostavlja </a:t>
            </a:r>
            <a:r>
              <a:rPr lang="sr-Latn-RS" dirty="0" err="1"/>
              <a:t>kredencijale</a:t>
            </a:r>
            <a:endParaRPr lang="sr-Latn-RS" dirty="0"/>
          </a:p>
          <a:p>
            <a:pPr lvl="1"/>
            <a:r>
              <a:rPr lang="sr-Latn-RS" dirty="0"/>
              <a:t>Moguće je implementirati </a:t>
            </a:r>
            <a:r>
              <a:rPr lang="sr-Latn-RS" b="1" dirty="0">
                <a:latin typeface="Courier New" panose="02070309020205020404" pitchFamily="49" charset="0"/>
                <a:cs typeface="Courier New" panose="02070309020205020404" pitchFamily="49" charset="0"/>
              </a:rPr>
              <a:t>Single </a:t>
            </a:r>
            <a:r>
              <a:rPr lang="sr-Latn-R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Sign</a:t>
            </a:r>
            <a:r>
              <a:rPr lang="sr-Latn-RS" b="1" dirty="0">
                <a:latin typeface="Courier New" panose="02070309020205020404" pitchFamily="49" charset="0"/>
                <a:cs typeface="Courier New" panose="02070309020205020404" pitchFamily="49" charset="0"/>
              </a:rPr>
              <a:t>-On </a:t>
            </a:r>
            <a:r>
              <a:rPr lang="sr-Latn-RS" dirty="0"/>
              <a:t>mehanizam i obezbediti korisniku pristup većem broju aplikacija uz samo jednu prijavu (npr. jedan Google nalog omogućava pristup mnogim aplikacijama)</a:t>
            </a:r>
            <a:endParaRPr lang="en-US" dirty="0"/>
          </a:p>
          <a:p>
            <a:r>
              <a:rPr lang="en-US" dirty="0" err="1"/>
              <a:t>Postoji</a:t>
            </a:r>
            <a:r>
              <a:rPr lang="en-US" dirty="0"/>
              <a:t> </a:t>
            </a:r>
            <a:r>
              <a:rPr lang="en-US" dirty="0" err="1"/>
              <a:t>dosta</a:t>
            </a:r>
            <a:r>
              <a:rPr lang="en-US" dirty="0"/>
              <a:t> </a:t>
            </a:r>
            <a:r>
              <a:rPr lang="en-US" dirty="0" err="1"/>
              <a:t>biblioteka</a:t>
            </a:r>
            <a:r>
              <a:rPr lang="en-US" dirty="0"/>
              <a:t> </a:t>
            </a:r>
            <a:r>
              <a:rPr lang="en-US" dirty="0" err="1"/>
              <a:t>koje</a:t>
            </a:r>
            <a:r>
              <a:rPr lang="en-US" dirty="0"/>
              <a:t> </a:t>
            </a:r>
            <a:r>
              <a:rPr lang="en-US" dirty="0" err="1"/>
              <a:t>implementiraju</a:t>
            </a:r>
            <a:r>
              <a:rPr lang="en-US" dirty="0"/>
              <a:t> </a:t>
            </a:r>
            <a:r>
              <a:rPr lang="sr-Latn-RS" dirty="0"/>
              <a:t>funkcionalnosti neophodne za rad</a:t>
            </a:r>
            <a:r>
              <a:rPr lang="en-US" dirty="0"/>
              <a:t> </a:t>
            </a:r>
            <a:r>
              <a:rPr lang="en-US" dirty="0" err="1"/>
              <a:t>sa</a:t>
            </a:r>
            <a:r>
              <a:rPr lang="sr-Latn-RS" dirty="0"/>
              <a:t> JWT</a:t>
            </a:r>
            <a:r>
              <a:rPr lang="en-US" dirty="0"/>
              <a:t> </a:t>
            </a:r>
            <a:r>
              <a:rPr lang="en-US" dirty="0" err="1"/>
              <a:t>tokenima</a:t>
            </a:r>
            <a:endParaRPr lang="en-US" dirty="0"/>
          </a:p>
          <a:p>
            <a:pPr lvl="1"/>
            <a:r>
              <a:rPr lang="sr-Latn-R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Flask</a:t>
            </a:r>
            <a:r>
              <a:rPr lang="sr-Latn-RS" b="1" dirty="0">
                <a:latin typeface="Courier New" panose="02070309020205020404" pitchFamily="49" charset="0"/>
                <a:cs typeface="Courier New" panose="02070309020205020404" pitchFamily="49" charset="0"/>
              </a:rPr>
              <a:t>-JWT-</a:t>
            </a:r>
            <a:r>
              <a:rPr lang="sr-Latn-R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Extended</a:t>
            </a:r>
            <a:r>
              <a:rPr lang="sr-Latn-RS" dirty="0"/>
              <a:t> se može koristiti prilikom rada sa </a:t>
            </a:r>
            <a:r>
              <a:rPr lang="sr-Latn-R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Flask</a:t>
            </a:r>
            <a:r>
              <a:rPr lang="sr-Latn-RS" dirty="0"/>
              <a:t> aplikacijama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67158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97D6CF-536F-0B3D-EE19-B3D0B74D90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Zadatak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C7B6B7-11D6-8C32-895B-A9914C1818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 err="1"/>
              <a:t>Napisati</a:t>
            </a:r>
            <a:r>
              <a:rPr lang="en-US" dirty="0"/>
              <a:t> </a:t>
            </a:r>
            <a:r>
              <a:rPr lang="en-US" dirty="0" err="1"/>
              <a:t>jednostavnu</a:t>
            </a:r>
            <a:r>
              <a:rPr lang="en-US" dirty="0"/>
              <a:t> </a:t>
            </a:r>
            <a:r>
              <a:rPr lang="en-US" dirty="0" err="1"/>
              <a:t>veb</a:t>
            </a:r>
            <a:r>
              <a:rPr lang="en-US" dirty="0"/>
              <a:t> </a:t>
            </a:r>
            <a:r>
              <a:rPr lang="en-US" dirty="0" err="1"/>
              <a:t>aplikaciju</a:t>
            </a:r>
            <a:r>
              <a:rPr lang="en-US" dirty="0"/>
              <a:t> </a:t>
            </a:r>
            <a:r>
              <a:rPr lang="en-US" dirty="0" err="1"/>
              <a:t>koja</a:t>
            </a:r>
            <a:r>
              <a:rPr lang="en-US" dirty="0"/>
              <a:t> </a:t>
            </a:r>
            <a:r>
              <a:rPr lang="en-US" dirty="0" err="1"/>
              <a:t>ilustruje</a:t>
            </a:r>
            <a:r>
              <a:rPr lang="en-US" dirty="0"/>
              <a:t> </a:t>
            </a:r>
            <a:r>
              <a:rPr lang="en-US" dirty="0" err="1"/>
              <a:t>autentikaciju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autorizaciju</a:t>
            </a:r>
            <a:r>
              <a:rPr lang="en-US" dirty="0"/>
              <a:t> </a:t>
            </a:r>
            <a:r>
              <a:rPr lang="en-US" dirty="0" err="1"/>
              <a:t>kori</a:t>
            </a:r>
            <a:r>
              <a:rPr lang="sr-Latn-RS" dirty="0" err="1"/>
              <a:t>šćenjem</a:t>
            </a:r>
            <a:r>
              <a:rPr lang="sr-Latn-RS" dirty="0"/>
              <a:t> JWT </a:t>
            </a:r>
            <a:r>
              <a:rPr lang="sr-Latn-RS" dirty="0" err="1"/>
              <a:t>token</a:t>
            </a:r>
            <a:r>
              <a:rPr lang="en-US" dirty="0"/>
              <a:t>a</a:t>
            </a:r>
            <a:endParaRPr lang="sr-Latn-RS" dirty="0"/>
          </a:p>
          <a:p>
            <a:pPr lvl="1"/>
            <a:r>
              <a:rPr lang="sr-Latn-RS" dirty="0"/>
              <a:t>Iskoristiti sledeću struktura tabela za smeštanje podataka</a:t>
            </a:r>
            <a:endParaRPr lang="en-US" dirty="0"/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D960A4F6-A3F0-5CAB-1B92-E119CD1789C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37363470"/>
              </p:ext>
            </p:extLst>
          </p:nvPr>
        </p:nvGraphicFramePr>
        <p:xfrm>
          <a:off x="3955950" y="3258951"/>
          <a:ext cx="3608387" cy="938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2" imgW="3609000" imgH="938520" progId="Visio.Drawing.15">
                  <p:embed/>
                </p:oleObj>
              </mc:Choice>
              <mc:Fallback>
                <p:oleObj name="Visio" r:id="rId2" imgW="3609000" imgH="938520" progId="Visio.Drawing.15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955950" y="3258951"/>
                        <a:ext cx="3608387" cy="9382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716C2E0-ECB7-C4AD-68B1-BF9D66EB3F22}"/>
              </a:ext>
            </a:extLst>
          </p:cNvPr>
          <p:cNvSpPr txBox="1">
            <a:spLocks/>
          </p:cNvSpPr>
          <p:nvPr/>
        </p:nvSpPr>
        <p:spPr>
          <a:xfrm>
            <a:off x="838200" y="4525372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just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685800" indent="-228600" algn="just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 algn="just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 algn="just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 algn="just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sr-Latn-RS" dirty="0"/>
              <a:t>Tabela </a:t>
            </a:r>
            <a:r>
              <a:rPr lang="sr-Latn-R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User</a:t>
            </a:r>
            <a:r>
              <a:rPr lang="sr-Latn-RS" dirty="0"/>
              <a:t> se koristi za smeštanje podataka o korisnicima, tabela </a:t>
            </a:r>
            <a:r>
              <a:rPr lang="sr-Latn-RS" b="1" dirty="0">
                <a:latin typeface="Courier New" panose="02070309020205020404" pitchFamily="49" charset="0"/>
                <a:cs typeface="Courier New" panose="02070309020205020404" pitchFamily="49" charset="0"/>
              </a:rPr>
              <a:t>Role</a:t>
            </a:r>
            <a:r>
              <a:rPr lang="sr-Latn-RS" dirty="0"/>
              <a:t> sadrži informacije o ulogama određenih korisnika (uloga određuje prava pristupa)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76212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5B7D7872-E8CF-FDF2-9FBC-E8BE751DE8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/>
              <a:t>Zadatak</a:t>
            </a:r>
            <a:r>
              <a:rPr lang="en-US" dirty="0"/>
              <a:t> - </a:t>
            </a:r>
            <a:r>
              <a:rPr lang="en-US" dirty="0" err="1"/>
              <a:t>dekorateri</a:t>
            </a:r>
            <a:endParaRPr lang="en-GB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87531C68-1C2C-5A42-014D-48333FC46F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/>
              <a:t>Privilegije korisnika su smeštene u okviru </a:t>
            </a:r>
            <a:r>
              <a:rPr lang="sr-Latn-RS" dirty="0" err="1"/>
              <a:t>tokena</a:t>
            </a:r>
            <a:r>
              <a:rPr lang="sr-Latn-RS" dirty="0"/>
              <a:t> (npr. lista stringova koji predstavljaju uloge)</a:t>
            </a:r>
          </a:p>
          <a:p>
            <a:r>
              <a:rPr lang="sr-Latn-RS" dirty="0"/>
              <a:t>Proveru </a:t>
            </a:r>
            <a:r>
              <a:rPr lang="sr-Latn-RS" dirty="0" err="1"/>
              <a:t>priviligeja</a:t>
            </a:r>
            <a:r>
              <a:rPr lang="sr-Latn-RS" dirty="0"/>
              <a:t> je najlakše implementirati kroz </a:t>
            </a:r>
            <a:r>
              <a:rPr lang="en-US" dirty="0" err="1"/>
              <a:t>dekorater</a:t>
            </a:r>
            <a:r>
              <a:rPr lang="en-US" dirty="0"/>
              <a:t> (</a:t>
            </a:r>
            <a:r>
              <a:rPr lang="en-US" dirty="0" err="1"/>
              <a:t>proverava</a:t>
            </a:r>
            <a:r>
              <a:rPr lang="en-US" dirty="0"/>
              <a:t> se da li je </a:t>
            </a:r>
            <a:r>
              <a:rPr lang="en-US" dirty="0" err="1"/>
              <a:t>tra</a:t>
            </a:r>
            <a:r>
              <a:rPr lang="sr-Latn-RS" dirty="0"/>
              <a:t>žena uloga prisutna u dostavljenoj listi uloga)</a:t>
            </a:r>
          </a:p>
          <a:p>
            <a:pPr lvl="1"/>
            <a:r>
              <a:rPr lang="sr-Latn-R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Python</a:t>
            </a:r>
            <a:r>
              <a:rPr lang="sr-Latn-RS" dirty="0"/>
              <a:t> programski jezik tretira funkcije kao objekte (funkcija može biti povratna vrednost druge funkcije)</a:t>
            </a:r>
            <a:endParaRPr lang="en-US" dirty="0"/>
          </a:p>
          <a:p>
            <a:pPr lvl="1"/>
            <a:r>
              <a:rPr lang="en-US" dirty="0" err="1"/>
              <a:t>Dekorateri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sr-Latn-RS" dirty="0"/>
              <a:t>funkcije čija je povratna vrednost druga funkcija i koje služe kao omotači oko drugih funkcija (modifikuju ponašanje ili rezultat</a:t>
            </a:r>
            <a:r>
              <a:rPr lang="en-US" dirty="0"/>
              <a:t> </a:t>
            </a:r>
            <a:r>
              <a:rPr lang="en-US" dirty="0" err="1"/>
              <a:t>originalne</a:t>
            </a:r>
            <a:r>
              <a:rPr lang="en-US" dirty="0"/>
              <a:t> </a:t>
            </a:r>
            <a:r>
              <a:rPr lang="en-US" dirty="0" err="1"/>
              <a:t>funkcije</a:t>
            </a:r>
            <a:r>
              <a:rPr lang="sr-Latn-RS" dirty="0"/>
              <a:t>)</a:t>
            </a:r>
            <a:endParaRPr lang="en-US" dirty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456104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5B7D7872-E8CF-FDF2-9FBC-E8BE751DE8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/>
              <a:t>Zadatak</a:t>
            </a:r>
            <a:r>
              <a:rPr lang="en-US" dirty="0"/>
              <a:t> - </a:t>
            </a:r>
            <a:r>
              <a:rPr lang="en-US" dirty="0" err="1"/>
              <a:t>dekorateri</a:t>
            </a:r>
            <a:endParaRPr lang="en-GB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87531C68-1C2C-5A42-014D-48333FC46F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83741" y="3784062"/>
            <a:ext cx="5990617" cy="989826"/>
          </a:xfrm>
        </p:spPr>
        <p:txBody>
          <a:bodyPr/>
          <a:lstStyle/>
          <a:p>
            <a:pPr lvl="1"/>
            <a:r>
              <a:rPr lang="sr-Latn-RS" dirty="0"/>
              <a:t>Dati programski kod daje isti ispis kao sledeći segment koda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A99237E-33E5-F3D2-E6B8-7F11789DF06D}"/>
              </a:ext>
            </a:extLst>
          </p:cNvPr>
          <p:cNvSpPr txBox="1"/>
          <p:nvPr/>
        </p:nvSpPr>
        <p:spPr>
          <a:xfrm>
            <a:off x="838200" y="1404930"/>
            <a:ext cx="7624864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dirty="0">
                <a:solidFill>
                  <a:srgbClr val="00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def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0" dirty="0" err="1">
                <a:solidFill>
                  <a:srgbClr val="FF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dashes_decorator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(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function_to_decorate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):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</a:t>
            </a:r>
            <a:r>
              <a:rPr lang="en-GB" sz="1800" b="1" dirty="0">
                <a:solidFill>
                  <a:srgbClr val="00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def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0" dirty="0">
                <a:solidFill>
                  <a:srgbClr val="FF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wrapper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(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):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    result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function_to_decorate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(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)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    </a:t>
            </a:r>
            <a:r>
              <a:rPr lang="en-GB" sz="1800" b="1" dirty="0">
                <a:solidFill>
                  <a:srgbClr val="00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return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0" dirty="0">
                <a:solidFill>
                  <a:srgbClr val="8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"----"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+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str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(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result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)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+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0" dirty="0">
                <a:solidFill>
                  <a:srgbClr val="8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"-----"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endParaRPr lang="en-GB" sz="1800" b="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</a:t>
            </a:r>
            <a:r>
              <a:rPr lang="en-GB" sz="1800" b="1" dirty="0">
                <a:solidFill>
                  <a:srgbClr val="00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return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wrapper</a:t>
            </a:r>
          </a:p>
          <a:p>
            <a:endParaRPr lang="en-GB" sz="1800" b="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GB" sz="1800" b="0" i="0" dirty="0">
                <a:solidFill>
                  <a:srgbClr val="FF8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@dashes_decorator</a:t>
            </a:r>
            <a:endParaRPr lang="en-GB" sz="1800" b="0" i="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GB" sz="1800" b="1" i="0" dirty="0">
                <a:solidFill>
                  <a:srgbClr val="00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def</a:t>
            </a:r>
            <a:r>
              <a:rPr lang="en-GB" sz="1800" b="0" i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0" i="0" dirty="0">
                <a:solidFill>
                  <a:srgbClr val="FF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foo</a:t>
            </a:r>
            <a:r>
              <a:rPr lang="en-GB" sz="1800" b="0" i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i="0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(</a:t>
            </a:r>
            <a:r>
              <a:rPr lang="en-GB" sz="1800" b="0" i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i="0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):</a:t>
            </a:r>
            <a:endParaRPr lang="en-GB" sz="1800" b="0" i="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GB" sz="1800" b="0" i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</a:t>
            </a:r>
            <a:r>
              <a:rPr lang="en-GB" sz="1800" b="1" i="0" dirty="0">
                <a:solidFill>
                  <a:srgbClr val="00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return</a:t>
            </a:r>
            <a:r>
              <a:rPr lang="en-GB" sz="1800" b="0" i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0" i="0" dirty="0">
                <a:solidFill>
                  <a:srgbClr val="8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"foo"</a:t>
            </a:r>
            <a:endParaRPr lang="en-GB" sz="1800" b="0" i="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GB" sz="1800" b="0" i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	</a:t>
            </a:r>
          </a:p>
          <a:p>
            <a:r>
              <a:rPr lang="en-GB" sz="1800" b="1" i="0" dirty="0">
                <a:solidFill>
                  <a:srgbClr val="00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print</a:t>
            </a:r>
            <a:r>
              <a:rPr lang="en-GB" sz="1800" b="0" i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i="0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(</a:t>
            </a:r>
            <a:r>
              <a:rPr lang="en-GB" sz="1800" b="0" i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foo </a:t>
            </a:r>
            <a:r>
              <a:rPr lang="en-GB" sz="1800" b="1" i="0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(</a:t>
            </a:r>
            <a:r>
              <a:rPr lang="en-GB" sz="1800" b="0" i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i="0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)</a:t>
            </a:r>
            <a:r>
              <a:rPr lang="en-GB" sz="1800" b="0" i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i="0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)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4419A2D-BB8D-BD62-83DD-960DECB4D171}"/>
              </a:ext>
            </a:extLst>
          </p:cNvPr>
          <p:cNvSpPr txBox="1"/>
          <p:nvPr/>
        </p:nvSpPr>
        <p:spPr>
          <a:xfrm>
            <a:off x="5369668" y="4773887"/>
            <a:ext cx="650537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decorated_function</a:t>
            </a:r>
            <a:r>
              <a:rPr lang="en-GB" sz="18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dashes_decorator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(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foo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)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GB" sz="1800" b="1" dirty="0">
                <a:solidFill>
                  <a:srgbClr val="00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print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(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decorated_function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(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)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882843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5B7D7872-E8CF-FDF2-9FBC-E8BE751DE8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/>
              <a:t>Zadatak</a:t>
            </a:r>
            <a:r>
              <a:rPr lang="en-US" dirty="0"/>
              <a:t> - </a:t>
            </a:r>
            <a:r>
              <a:rPr lang="en-US" dirty="0" err="1"/>
              <a:t>dekorateri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95421E3-4B5A-6006-4E41-382F356B1C04}"/>
              </a:ext>
            </a:extLst>
          </p:cNvPr>
          <p:cNvSpPr txBox="1"/>
          <p:nvPr/>
        </p:nvSpPr>
        <p:spPr>
          <a:xfrm>
            <a:off x="301558" y="1348002"/>
            <a:ext cx="10250520" cy="53553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dirty="0">
                <a:solidFill>
                  <a:srgbClr val="00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def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0" dirty="0" err="1">
                <a:solidFill>
                  <a:srgbClr val="FF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dashes_decorator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(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function_to_decorate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):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</a:t>
            </a:r>
            <a:r>
              <a:rPr lang="en-GB" sz="1800" b="1" dirty="0">
                <a:solidFill>
                  <a:srgbClr val="00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def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0" dirty="0">
                <a:solidFill>
                  <a:srgbClr val="FF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wrapper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(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):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    result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function_to_decorate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(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)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    </a:t>
            </a:r>
            <a:r>
              <a:rPr lang="en-GB" sz="1800" b="1" dirty="0">
                <a:solidFill>
                  <a:srgbClr val="00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return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0" dirty="0">
                <a:solidFill>
                  <a:srgbClr val="8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"----"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+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str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(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result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)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+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0" dirty="0">
                <a:solidFill>
                  <a:srgbClr val="8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"-----"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</a:t>
            </a:r>
            <a:r>
              <a:rPr lang="en-GB" sz="1800" b="1" dirty="0">
                <a:solidFill>
                  <a:srgbClr val="00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return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wrapper</a:t>
            </a:r>
          </a:p>
          <a:p>
            <a:endParaRPr lang="en-GB" sz="1800" b="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GB" sz="1800" b="1" dirty="0">
                <a:solidFill>
                  <a:srgbClr val="00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def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0" dirty="0" err="1">
                <a:solidFill>
                  <a:srgbClr val="FF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stars_decorator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(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function_to_decorate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):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</a:t>
            </a:r>
            <a:r>
              <a:rPr lang="en-GB" sz="1800" b="1" dirty="0">
                <a:solidFill>
                  <a:srgbClr val="00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def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0" dirty="0">
                <a:solidFill>
                  <a:srgbClr val="FF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wrapper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(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):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    result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function_to_decorate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(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)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    </a:t>
            </a:r>
            <a:r>
              <a:rPr lang="en-GB" sz="1800" b="1" dirty="0">
                <a:solidFill>
                  <a:srgbClr val="00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return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0" dirty="0">
                <a:solidFill>
                  <a:srgbClr val="8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"****"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+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str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(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result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)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+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0" dirty="0">
                <a:solidFill>
                  <a:srgbClr val="8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"****"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</a:t>
            </a:r>
            <a:r>
              <a:rPr lang="en-GB" sz="1800" b="1" dirty="0">
                <a:solidFill>
                  <a:srgbClr val="00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return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wrapper</a:t>
            </a:r>
          </a:p>
          <a:p>
            <a:endParaRPr lang="en-GB" sz="1800" b="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GB" sz="1800" b="1" dirty="0">
                <a:solidFill>
                  <a:srgbClr val="00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def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0" dirty="0" err="1">
                <a:solidFill>
                  <a:srgbClr val="FF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decorator_with_an_argument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(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argument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):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</a:t>
            </a:r>
            <a:r>
              <a:rPr lang="en-GB" sz="1800" b="1" dirty="0">
                <a:solidFill>
                  <a:srgbClr val="00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def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0" dirty="0">
                <a:solidFill>
                  <a:srgbClr val="FF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decorator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(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function_to_decorate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):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    </a:t>
            </a:r>
            <a:r>
              <a:rPr lang="en-GB" sz="1800" b="1" dirty="0">
                <a:solidFill>
                  <a:srgbClr val="00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def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0" dirty="0">
                <a:solidFill>
                  <a:srgbClr val="FF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wrapper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(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):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        result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function_to_decorate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(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)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        </a:t>
            </a:r>
            <a:r>
              <a:rPr lang="en-GB" sz="1800" b="1" dirty="0">
                <a:solidFill>
                  <a:srgbClr val="00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return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str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(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argument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)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+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str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(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result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)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+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str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(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argument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)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    </a:t>
            </a:r>
            <a:r>
              <a:rPr lang="en-GB" sz="1800" b="1" dirty="0">
                <a:solidFill>
                  <a:srgbClr val="00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return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wrapper</a:t>
            </a: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</a:t>
            </a:r>
            <a:r>
              <a:rPr lang="en-GB" sz="1800" b="1" dirty="0">
                <a:solidFill>
                  <a:srgbClr val="00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return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decorator</a:t>
            </a:r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BDB9650-F990-92DF-0489-CFF11F5A847F}"/>
              </a:ext>
            </a:extLst>
          </p:cNvPr>
          <p:cNvSpPr txBox="1"/>
          <p:nvPr/>
        </p:nvSpPr>
        <p:spPr>
          <a:xfrm>
            <a:off x="6986891" y="1348002"/>
            <a:ext cx="6094378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i-FI" sz="1800" i="0" dirty="0">
                <a:solidFill>
                  <a:srgbClr val="FF8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@decorator_with_an_argument</a:t>
            </a:r>
            <a:r>
              <a:rPr lang="fi-FI" sz="1800" i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fi-FI" sz="1800" b="1" i="0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(</a:t>
            </a:r>
            <a:r>
              <a:rPr lang="sr-Latn-RS" sz="1800" b="1" i="0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fi-FI" sz="1800" b="0" i="0" dirty="0">
                <a:solidFill>
                  <a:srgbClr val="8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"</a:t>
            </a:r>
            <a:r>
              <a:rPr lang="sr-Latn-RS" sz="1800" b="0" i="0" dirty="0">
                <a:solidFill>
                  <a:srgbClr val="8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IEP</a:t>
            </a:r>
            <a:r>
              <a:rPr lang="fi-FI" sz="1800" b="0" i="0" dirty="0">
                <a:solidFill>
                  <a:srgbClr val="8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"</a:t>
            </a:r>
            <a:r>
              <a:rPr lang="fi-FI" sz="1800" b="0" i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fi-FI" sz="1800" b="1" i="0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)</a:t>
            </a:r>
            <a:endParaRPr lang="fi-FI" sz="1800" b="0" i="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GB" sz="1800" b="0" i="0" dirty="0">
                <a:solidFill>
                  <a:srgbClr val="FF8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@dashes_decorator</a:t>
            </a:r>
            <a:endParaRPr lang="en-GB" sz="1800" b="0" i="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GB" sz="1800" b="0" i="0" dirty="0">
                <a:solidFill>
                  <a:srgbClr val="FF8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@stars_decorator</a:t>
            </a:r>
            <a:endParaRPr lang="en-GB" sz="1800" b="0" i="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GB" sz="1800" b="1" i="0" dirty="0">
                <a:solidFill>
                  <a:srgbClr val="00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def</a:t>
            </a:r>
            <a:r>
              <a:rPr lang="en-GB" sz="1800" b="0" i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0" i="0" dirty="0">
                <a:solidFill>
                  <a:srgbClr val="FF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foo</a:t>
            </a:r>
            <a:r>
              <a:rPr lang="en-GB" sz="1800" b="0" i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i="0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(</a:t>
            </a:r>
            <a:r>
              <a:rPr lang="en-GB" sz="1800" b="0" i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i="0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):</a:t>
            </a:r>
            <a:endParaRPr lang="en-GB" sz="1800" b="0" i="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GB" sz="1800" b="0" i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</a:t>
            </a:r>
            <a:r>
              <a:rPr lang="en-GB" sz="1800" b="1" i="0" dirty="0">
                <a:solidFill>
                  <a:srgbClr val="00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return</a:t>
            </a:r>
            <a:r>
              <a:rPr lang="en-GB" sz="1800" b="0" i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0" i="0" dirty="0">
                <a:solidFill>
                  <a:srgbClr val="8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"foo"</a:t>
            </a:r>
            <a:endParaRPr lang="en-GB" dirty="0"/>
          </a:p>
        </p:txBody>
      </p:sp>
      <p:sp>
        <p:nvSpPr>
          <p:cNvPr id="16" name="Content Placeholder 8">
            <a:extLst>
              <a:ext uri="{FF2B5EF4-FFF2-40B4-BE49-F238E27FC236}">
                <a16:creationId xmlns:a16="http://schemas.microsoft.com/office/drawing/2014/main" id="{4B53A16C-FF62-6B09-7F7B-1CC27E7622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96975" y="3313294"/>
            <a:ext cx="5513961" cy="2196704"/>
          </a:xfrm>
        </p:spPr>
        <p:txBody>
          <a:bodyPr>
            <a:normAutofit/>
          </a:bodyPr>
          <a:lstStyle/>
          <a:p>
            <a:pPr lvl="1"/>
            <a:r>
              <a:rPr lang="sr-Latn-RS" dirty="0"/>
              <a:t>Dekorateri mogu imati svoje argumente</a:t>
            </a:r>
          </a:p>
          <a:p>
            <a:pPr lvl="1"/>
            <a:r>
              <a:rPr lang="sr-Latn-RS" dirty="0"/>
              <a:t>Može se navesti više od jednog dekoratera (redosled primene je suprotan od redosleda navođenja)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81782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5B7D7872-E8CF-FDF2-9FBC-E8BE751DE8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/>
              <a:t>Zadatak</a:t>
            </a:r>
            <a:r>
              <a:rPr lang="en-US" dirty="0"/>
              <a:t> - </a:t>
            </a:r>
            <a:r>
              <a:rPr lang="en-US" dirty="0" err="1"/>
              <a:t>dekorateri</a:t>
            </a:r>
            <a:endParaRPr lang="en-GB" dirty="0"/>
          </a:p>
        </p:txBody>
      </p:sp>
      <p:sp>
        <p:nvSpPr>
          <p:cNvPr id="16" name="Content Placeholder 8">
            <a:extLst>
              <a:ext uri="{FF2B5EF4-FFF2-40B4-BE49-F238E27FC236}">
                <a16:creationId xmlns:a16="http://schemas.microsoft.com/office/drawing/2014/main" id="{4B53A16C-FF62-6B09-7F7B-1CC27E7622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1052512"/>
          </a:xfrm>
        </p:spPr>
        <p:txBody>
          <a:bodyPr>
            <a:normAutofit fontScale="92500" lnSpcReduction="20000"/>
          </a:bodyPr>
          <a:lstStyle/>
          <a:p>
            <a:pPr lvl="1"/>
            <a:r>
              <a:rPr lang="sr-Latn-RS" sz="2800" dirty="0"/>
              <a:t>Prethodni dekorateri neće raditi za funkcije koje imaju svoje argumente</a:t>
            </a:r>
          </a:p>
          <a:p>
            <a:pPr lvl="1"/>
            <a:r>
              <a:rPr lang="sr-Latn-RS" sz="2800" dirty="0"/>
              <a:t>Za opšti slučaj neophodan je sledeći dekorater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83E58A7-C8A2-E9F5-ECA1-86668F13E9A3}"/>
              </a:ext>
            </a:extLst>
          </p:cNvPr>
          <p:cNvSpPr txBox="1"/>
          <p:nvPr/>
        </p:nvSpPr>
        <p:spPr>
          <a:xfrm>
            <a:off x="544749" y="2858976"/>
            <a:ext cx="11206264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dirty="0">
                <a:solidFill>
                  <a:srgbClr val="00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def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0" dirty="0" err="1">
                <a:solidFill>
                  <a:srgbClr val="FF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general_purpose_decorator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(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argument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):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</a:t>
            </a:r>
            <a:r>
              <a:rPr lang="en-GB" sz="1800" b="1" dirty="0">
                <a:solidFill>
                  <a:srgbClr val="00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def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0" dirty="0">
                <a:solidFill>
                  <a:srgbClr val="FF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decorator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(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function_to_decorate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):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    </a:t>
            </a:r>
            <a:r>
              <a:rPr lang="en-GB" sz="1800" b="1" dirty="0">
                <a:solidFill>
                  <a:srgbClr val="00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def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0" dirty="0">
                <a:solidFill>
                  <a:srgbClr val="FF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wrapper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(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*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function_args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,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**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function_kwargs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):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        result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function_to_decorate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(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*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function_args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,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**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function_kwargs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)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        </a:t>
            </a:r>
            <a:r>
              <a:rPr lang="en-GB" sz="1800" b="1" dirty="0">
                <a:solidFill>
                  <a:srgbClr val="00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return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str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(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argument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)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+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str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(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result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)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+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str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(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argument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)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endParaRPr lang="en-GB" sz="1800" b="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    </a:t>
            </a:r>
            <a:r>
              <a:rPr lang="en-GB" sz="1800" b="1" dirty="0">
                <a:solidFill>
                  <a:srgbClr val="00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return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wrapper</a:t>
            </a:r>
          </a:p>
          <a:p>
            <a:endParaRPr lang="en-GB" sz="1800" b="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</a:t>
            </a:r>
            <a:r>
              <a:rPr lang="en-GB" sz="1800" b="1" dirty="0">
                <a:solidFill>
                  <a:srgbClr val="00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return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decorator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5682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5B7D7872-E8CF-FDF2-9FBC-E8BE751DE8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/>
              <a:t>Zadatak</a:t>
            </a:r>
            <a:r>
              <a:rPr lang="en-US" dirty="0"/>
              <a:t> - </a:t>
            </a:r>
            <a:r>
              <a:rPr lang="en-US" dirty="0" err="1"/>
              <a:t>dekorateri</a:t>
            </a:r>
            <a:endParaRPr lang="en-GB" dirty="0"/>
          </a:p>
        </p:txBody>
      </p:sp>
      <p:sp>
        <p:nvSpPr>
          <p:cNvPr id="16" name="Content Placeholder 8">
            <a:extLst>
              <a:ext uri="{FF2B5EF4-FFF2-40B4-BE49-F238E27FC236}">
                <a16:creationId xmlns:a16="http://schemas.microsoft.com/office/drawing/2014/main" id="{4B53A16C-FF62-6B09-7F7B-1CC27E7622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1052512"/>
          </a:xfrm>
        </p:spPr>
        <p:txBody>
          <a:bodyPr>
            <a:normAutofit/>
          </a:bodyPr>
          <a:lstStyle/>
          <a:p>
            <a:pPr lvl="1"/>
            <a:r>
              <a:rPr lang="sr-Latn-RS" sz="2800" dirty="0"/>
              <a:t>Dekorater koji proverava da li korisnik poseduje odgovarajuće privilegije (uloge)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B304888-B0D0-3943-D4AD-29A299C7713F}"/>
              </a:ext>
            </a:extLst>
          </p:cNvPr>
          <p:cNvSpPr txBox="1"/>
          <p:nvPr/>
        </p:nvSpPr>
        <p:spPr>
          <a:xfrm>
            <a:off x="1589663" y="2628304"/>
            <a:ext cx="9764137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dirty="0">
                <a:solidFill>
                  <a:srgbClr val="00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from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flask_jwt_extended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import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jwt_required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GB" sz="1800" b="1" dirty="0">
                <a:solidFill>
                  <a:srgbClr val="00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from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functools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import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wraps</a:t>
            </a:r>
          </a:p>
          <a:p>
            <a:r>
              <a:rPr lang="en-GB" sz="1800" b="1" dirty="0">
                <a:solidFill>
                  <a:srgbClr val="00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def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0" dirty="0" err="1">
                <a:solidFill>
                  <a:srgbClr val="FF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role_check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(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role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):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</a:t>
            </a:r>
            <a:r>
              <a:rPr lang="en-GB" sz="1800" b="1" dirty="0">
                <a:solidFill>
                  <a:srgbClr val="00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def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0" dirty="0">
                <a:solidFill>
                  <a:srgbClr val="FF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decorator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(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function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):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    </a:t>
            </a:r>
            <a:r>
              <a:rPr lang="en-GB" sz="1800" b="0" i="0" dirty="0">
                <a:solidFill>
                  <a:srgbClr val="FF8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@jwt_required</a:t>
            </a:r>
            <a:r>
              <a:rPr lang="en-GB" sz="1800" b="0" i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i="0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(</a:t>
            </a:r>
            <a:r>
              <a:rPr lang="en-GB" sz="1800" b="0" i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i="0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)</a:t>
            </a:r>
            <a:endParaRPr lang="en-GB" sz="1800" b="0" i="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GB" sz="1800" b="0" i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    </a:t>
            </a:r>
            <a:r>
              <a:rPr lang="en-GB" sz="1800" b="0" i="0" dirty="0">
                <a:solidFill>
                  <a:srgbClr val="FF8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@wraps</a:t>
            </a:r>
            <a:r>
              <a:rPr lang="en-GB" sz="1800" b="0" i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i="0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(</a:t>
            </a:r>
            <a:r>
              <a:rPr lang="en-GB" sz="1800" b="0" i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function </a:t>
            </a:r>
            <a:r>
              <a:rPr lang="en-GB" sz="1800" b="1" i="0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)</a:t>
            </a:r>
            <a:endParaRPr lang="en-GB" sz="1800" b="0" i="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GB" sz="1800" b="0" i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    </a:t>
            </a:r>
            <a:r>
              <a:rPr lang="en-GB" sz="1800" b="1" i="0" dirty="0">
                <a:solidFill>
                  <a:srgbClr val="00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def</a:t>
            </a:r>
            <a:r>
              <a:rPr lang="en-GB" sz="1800" b="0" i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0" i="0" dirty="0">
                <a:solidFill>
                  <a:srgbClr val="FF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wrapper</a:t>
            </a:r>
            <a:r>
              <a:rPr lang="en-GB" sz="1800" b="0" i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i="0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(</a:t>
            </a:r>
            <a:r>
              <a:rPr lang="en-GB" sz="1800" b="0" i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i="0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*</a:t>
            </a:r>
            <a:r>
              <a:rPr lang="en-GB" sz="1800" b="0" i="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args</a:t>
            </a:r>
            <a:r>
              <a:rPr lang="en-GB" sz="1800" b="1" i="0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,</a:t>
            </a:r>
            <a:r>
              <a:rPr lang="en-GB" sz="1800" b="0" i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i="0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**</a:t>
            </a:r>
            <a:r>
              <a:rPr lang="en-GB" sz="1800" b="0" i="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kwargs</a:t>
            </a:r>
            <a:r>
              <a:rPr lang="en-GB" sz="1800" b="0" i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i="0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):</a:t>
            </a:r>
            <a:endParaRPr lang="en-GB" sz="1800" b="0" i="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GB" sz="1800" b="0" i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        claims </a:t>
            </a:r>
            <a:r>
              <a:rPr lang="en-GB" sz="1800" b="1" i="0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GB" sz="1800" b="0" i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0" i="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get_jwt</a:t>
            </a:r>
            <a:r>
              <a:rPr lang="en-GB" sz="1800" b="0" i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i="0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(</a:t>
            </a:r>
            <a:r>
              <a:rPr lang="en-GB" sz="1800" b="0" i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i="0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)</a:t>
            </a:r>
            <a:endParaRPr lang="en-GB" sz="1800" b="0" i="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GB" sz="1800" b="0" i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        </a:t>
            </a:r>
            <a:r>
              <a:rPr lang="en-GB" sz="1800" b="1" i="0" dirty="0">
                <a:solidFill>
                  <a:srgbClr val="00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if</a:t>
            </a:r>
            <a:r>
              <a:rPr lang="en-GB" sz="1800" b="0" i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i="0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(</a:t>
            </a:r>
            <a:r>
              <a:rPr lang="en-GB" sz="1800" b="0" i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role </a:t>
            </a:r>
            <a:r>
              <a:rPr lang="en-GB" sz="1800" b="1" i="0" dirty="0">
                <a:solidFill>
                  <a:srgbClr val="00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in</a:t>
            </a:r>
            <a:r>
              <a:rPr lang="en-GB" sz="1800" b="0" i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claims</a:t>
            </a:r>
            <a:r>
              <a:rPr lang="en-GB" sz="1800" b="1" i="0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[</a:t>
            </a:r>
            <a:r>
              <a:rPr lang="en-GB" sz="1800" b="0" i="0" dirty="0">
                <a:solidFill>
                  <a:srgbClr val="8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"roles"</a:t>
            </a:r>
            <a:r>
              <a:rPr lang="en-GB" sz="1800" b="1" i="0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]</a:t>
            </a:r>
            <a:r>
              <a:rPr lang="en-GB" sz="1800" b="0" i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i="0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):</a:t>
            </a:r>
            <a:endParaRPr lang="en-GB" sz="1800" b="0" i="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GB" sz="1800" b="0" i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            </a:t>
            </a:r>
            <a:r>
              <a:rPr lang="en-GB" sz="1800" b="1" i="0" dirty="0">
                <a:solidFill>
                  <a:srgbClr val="00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return</a:t>
            </a:r>
            <a:r>
              <a:rPr lang="en-GB" sz="1800" b="0" i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function </a:t>
            </a:r>
            <a:r>
              <a:rPr lang="en-GB" sz="1800" b="1" i="0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(</a:t>
            </a:r>
            <a:r>
              <a:rPr lang="en-GB" sz="1800" b="0" i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i="0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*</a:t>
            </a:r>
            <a:r>
              <a:rPr lang="en-GB" sz="1800" b="0" i="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args</a:t>
            </a:r>
            <a:r>
              <a:rPr lang="en-GB" sz="1800" b="1" i="0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,</a:t>
            </a:r>
            <a:r>
              <a:rPr lang="en-GB" sz="1800" b="0" i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i="0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**</a:t>
            </a:r>
            <a:r>
              <a:rPr lang="en-GB" sz="1800" b="0" i="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kwargs</a:t>
            </a:r>
            <a:r>
              <a:rPr lang="en-GB" sz="1800" b="0" i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i="0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)</a:t>
            </a:r>
            <a:endParaRPr lang="en-GB" sz="1800" b="0" i="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GB" sz="1800" b="0" i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        </a:t>
            </a:r>
            <a:r>
              <a:rPr lang="en-GB" sz="1800" b="1" i="0" dirty="0">
                <a:solidFill>
                  <a:srgbClr val="00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else</a:t>
            </a:r>
            <a:r>
              <a:rPr lang="en-GB" sz="1800" b="1" i="0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:</a:t>
            </a:r>
            <a:endParaRPr lang="en-GB" sz="1800" b="0" i="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GB" sz="1800" b="0" i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            </a:t>
            </a:r>
            <a:r>
              <a:rPr lang="en-GB" sz="1800" b="1" i="0" dirty="0">
                <a:solidFill>
                  <a:srgbClr val="00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return</a:t>
            </a:r>
            <a:r>
              <a:rPr lang="en-GB" sz="1800" b="0" i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0" i="0" dirty="0">
                <a:solidFill>
                  <a:srgbClr val="8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"Invalid role"</a:t>
            </a:r>
            <a:r>
              <a:rPr lang="en-GB" sz="1800" b="1" i="0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,</a:t>
            </a:r>
            <a:r>
              <a:rPr lang="en-GB" sz="1800" b="0" i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0" i="0" dirty="0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401</a:t>
            </a:r>
            <a:endParaRPr lang="en-GB" sz="1800" b="0" i="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GB" sz="1800" b="0" i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    </a:t>
            </a:r>
            <a:r>
              <a:rPr lang="en-GB" sz="1800" b="1" i="0" dirty="0">
                <a:solidFill>
                  <a:srgbClr val="00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return</a:t>
            </a:r>
            <a:r>
              <a:rPr lang="en-GB" sz="1800" b="0" i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wrapper</a:t>
            </a:r>
          </a:p>
          <a:p>
            <a:r>
              <a:rPr lang="en-GB" sz="1800" b="0" i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</a:t>
            </a:r>
            <a:r>
              <a:rPr lang="en-GB" sz="1800" b="1" i="0" dirty="0">
                <a:solidFill>
                  <a:srgbClr val="00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return</a:t>
            </a:r>
            <a:r>
              <a:rPr lang="en-GB" sz="1800" b="0" i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decorator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03822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5B7D7872-E8CF-FDF2-9FBC-E8BE751DE8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/>
              <a:t>Zadatak</a:t>
            </a:r>
            <a:r>
              <a:rPr lang="en-US" dirty="0"/>
              <a:t> - </a:t>
            </a:r>
            <a:r>
              <a:rPr lang="en-US" dirty="0" err="1"/>
              <a:t>dekorateri</a:t>
            </a:r>
            <a:endParaRPr lang="en-GB" dirty="0"/>
          </a:p>
        </p:txBody>
      </p:sp>
      <p:sp>
        <p:nvSpPr>
          <p:cNvPr id="16" name="Content Placeholder 8">
            <a:extLst>
              <a:ext uri="{FF2B5EF4-FFF2-40B4-BE49-F238E27FC236}">
                <a16:creationId xmlns:a16="http://schemas.microsoft.com/office/drawing/2014/main" id="{4B53A16C-FF62-6B09-7F7B-1CC27E7622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7"/>
            <a:ext cx="10515600" cy="4671201"/>
          </a:xfrm>
        </p:spPr>
        <p:txBody>
          <a:bodyPr>
            <a:normAutofit/>
          </a:bodyPr>
          <a:lstStyle/>
          <a:p>
            <a:pPr lvl="1"/>
            <a:r>
              <a:rPr lang="sr-Latn-RS" sz="2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Flask</a:t>
            </a:r>
            <a:r>
              <a:rPr lang="sr-Latn-RS" sz="2800" dirty="0"/>
              <a:t> vezuje funkcije za određeni URL korišćenjem </a:t>
            </a:r>
            <a:r>
              <a:rPr lang="sr-Latn-RS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__</a:t>
            </a:r>
            <a:r>
              <a:rPr lang="sr-Latn-RS" sz="2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name</a:t>
            </a:r>
            <a:r>
              <a:rPr lang="sr-Latn-RS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__ </a:t>
            </a:r>
            <a:r>
              <a:rPr lang="sr-Latn-RS" sz="2800" dirty="0"/>
              <a:t>atributa objekta funkcije</a:t>
            </a:r>
          </a:p>
          <a:p>
            <a:pPr lvl="1"/>
            <a:r>
              <a:rPr lang="sr-Latn-RS" sz="2800" dirty="0"/>
              <a:t>Ovo dovodi do problema jer će se uvek koristiti </a:t>
            </a:r>
            <a:r>
              <a:rPr lang="sr-Latn-RS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__</a:t>
            </a:r>
            <a:r>
              <a:rPr lang="sr-Latn-RS" sz="2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name</a:t>
            </a:r>
            <a:r>
              <a:rPr lang="sr-Latn-RS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__ </a:t>
            </a:r>
            <a:r>
              <a:rPr lang="sr-Latn-RS" sz="2800" dirty="0"/>
              <a:t>atribut funkcije </a:t>
            </a:r>
            <a:r>
              <a:rPr lang="sr-Latn-RS" sz="2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wrapper</a:t>
            </a:r>
            <a:r>
              <a:rPr lang="sr-Latn-RS" sz="2800" dirty="0"/>
              <a:t> prethodnog dekoratera</a:t>
            </a:r>
          </a:p>
          <a:p>
            <a:pPr lvl="1"/>
            <a:r>
              <a:rPr lang="sr-Latn-RS" sz="2800" dirty="0"/>
              <a:t>Da se izbegao ovaj problem, prethodnom dekorateru se dodaje </a:t>
            </a:r>
            <a:r>
              <a:rPr lang="sr-Latn-RS" sz="2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wraps</a:t>
            </a:r>
            <a:r>
              <a:rPr lang="sr-Latn-RS" sz="2800" dirty="0"/>
              <a:t> dekorater iz </a:t>
            </a:r>
            <a:r>
              <a:rPr lang="sr-Latn-RS" sz="2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functools</a:t>
            </a:r>
            <a:r>
              <a:rPr lang="sr-Latn-RS" sz="2800" dirty="0"/>
              <a:t> modula koji modifikuje atribut </a:t>
            </a:r>
            <a:r>
              <a:rPr lang="sr-Latn-RS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__</a:t>
            </a:r>
            <a:r>
              <a:rPr lang="sr-Latn-RS" sz="2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name</a:t>
            </a:r>
            <a:r>
              <a:rPr lang="sr-Latn-RS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__ </a:t>
            </a:r>
            <a:r>
              <a:rPr lang="sr-Latn-RS" sz="2800" dirty="0"/>
              <a:t>funkcije </a:t>
            </a:r>
            <a:r>
              <a:rPr lang="sr-Latn-RS" sz="2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wrapper</a:t>
            </a:r>
            <a:r>
              <a:rPr lang="sr-Latn-RS" sz="2800" dirty="0"/>
              <a:t> tako što u njega upiše vrednost </a:t>
            </a:r>
            <a:r>
              <a:rPr lang="sr-Latn-RS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__</a:t>
            </a:r>
            <a:r>
              <a:rPr lang="sr-Latn-RS" sz="2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name</a:t>
            </a:r>
            <a:r>
              <a:rPr lang="sr-Latn-RS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__ </a:t>
            </a:r>
            <a:r>
              <a:rPr lang="sr-Latn-RS" sz="2800" dirty="0"/>
              <a:t>atributa dekorisane funkcije</a:t>
            </a:r>
          </a:p>
        </p:txBody>
      </p:sp>
    </p:spTree>
    <p:extLst>
      <p:ext uri="{BB962C8B-B14F-4D97-AF65-F5344CB8AC3E}">
        <p14:creationId xmlns:p14="http://schemas.microsoft.com/office/powerpoint/2010/main" val="12435475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5B7D7872-E8CF-FDF2-9FBC-E8BE751DE8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/>
              <a:t>Zadatak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A409123-F9E3-79C7-6A33-1770F9F9BC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9814" y="1573691"/>
            <a:ext cx="10252371" cy="5018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5139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5B7D7872-E8CF-FDF2-9FBC-E8BE751DE8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/>
              <a:t>Zadatak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55D055E-458A-8962-3663-BB1C0ED83C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0877" y="2324374"/>
            <a:ext cx="7910245" cy="4168501"/>
          </a:xfrm>
          <a:prstGeom prst="rect">
            <a:avLst/>
          </a:prstGeom>
        </p:spPr>
      </p:pic>
      <p:sp>
        <p:nvSpPr>
          <p:cNvPr id="4" name="Content Placeholder 8">
            <a:extLst>
              <a:ext uri="{FF2B5EF4-FFF2-40B4-BE49-F238E27FC236}">
                <a16:creationId xmlns:a16="http://schemas.microsoft.com/office/drawing/2014/main" id="{52FA75D4-B2C6-968F-8C63-C578A58F7E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7"/>
            <a:ext cx="10515600" cy="4671201"/>
          </a:xfrm>
        </p:spPr>
        <p:txBody>
          <a:bodyPr>
            <a:normAutofit/>
          </a:bodyPr>
          <a:lstStyle/>
          <a:p>
            <a:pPr lvl="1"/>
            <a:r>
              <a:rPr lang="sr-Latn-RS" sz="2800" dirty="0" err="1"/>
              <a:t>Token</a:t>
            </a:r>
            <a:r>
              <a:rPr lang="sr-Latn-RS" sz="2800" dirty="0"/>
              <a:t> se prosleđuje kao deo </a:t>
            </a:r>
            <a:r>
              <a:rPr lang="sr-Latn-RS" sz="2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Authorization</a:t>
            </a:r>
            <a:r>
              <a:rPr lang="sr-Latn-RS" sz="2800" dirty="0"/>
              <a:t> zaglavlja</a:t>
            </a:r>
          </a:p>
        </p:txBody>
      </p:sp>
    </p:spTree>
    <p:extLst>
      <p:ext uri="{BB962C8B-B14F-4D97-AF65-F5344CB8AC3E}">
        <p14:creationId xmlns:p14="http://schemas.microsoft.com/office/powerpoint/2010/main" val="22827131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8798C2-5B87-BC4E-EE88-C2EF0EC086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Sesije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C02811-BDE4-1FC9-D2B4-E40B6A65EE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67250"/>
          </a:xfrm>
        </p:spPr>
        <p:txBody>
          <a:bodyPr>
            <a:normAutofit fontScale="92500" lnSpcReduction="10000"/>
          </a:bodyPr>
          <a:lstStyle/>
          <a:p>
            <a:r>
              <a:rPr lang="en-US" dirty="0" err="1"/>
              <a:t>Autenti</a:t>
            </a:r>
            <a:r>
              <a:rPr lang="sr-Latn-RS" dirty="0"/>
              <a:t>k</a:t>
            </a:r>
            <a:r>
              <a:rPr lang="en-US" dirty="0" err="1"/>
              <a:t>acija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autorizacija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sastavni</a:t>
            </a:r>
            <a:r>
              <a:rPr lang="en-US" dirty="0"/>
              <a:t> </a:t>
            </a:r>
            <a:r>
              <a:rPr lang="en-US" dirty="0" err="1"/>
              <a:t>delovi</a:t>
            </a:r>
            <a:r>
              <a:rPr lang="en-US" dirty="0"/>
              <a:t> </a:t>
            </a:r>
            <a:r>
              <a:rPr lang="en-US" dirty="0" err="1"/>
              <a:t>skoro</a:t>
            </a:r>
            <a:r>
              <a:rPr lang="en-US" dirty="0"/>
              <a:t> </a:t>
            </a:r>
            <a:r>
              <a:rPr lang="en-US" dirty="0" err="1"/>
              <a:t>svih</a:t>
            </a:r>
            <a:r>
              <a:rPr lang="en-US" dirty="0"/>
              <a:t> </a:t>
            </a:r>
            <a:r>
              <a:rPr lang="en-US" dirty="0" err="1"/>
              <a:t>aplikacija</a:t>
            </a:r>
            <a:r>
              <a:rPr lang="en-US" dirty="0"/>
              <a:t> </a:t>
            </a:r>
            <a:r>
              <a:rPr lang="en-US" dirty="0" err="1"/>
              <a:t>sa</a:t>
            </a:r>
            <a:r>
              <a:rPr lang="en-US" dirty="0"/>
              <a:t> </a:t>
            </a:r>
            <a:r>
              <a:rPr lang="en-US" dirty="0" err="1"/>
              <a:t>kojima</a:t>
            </a:r>
            <a:r>
              <a:rPr lang="en-US" dirty="0"/>
              <a:t> se </a:t>
            </a:r>
            <a:r>
              <a:rPr lang="en-US" dirty="0" err="1"/>
              <a:t>susre</a:t>
            </a:r>
            <a:r>
              <a:rPr lang="sr-Latn-RS" dirty="0" err="1"/>
              <a:t>ćem</a:t>
            </a:r>
            <a:r>
              <a:rPr lang="en-US" dirty="0"/>
              <a:t>o</a:t>
            </a:r>
            <a:endParaRPr lang="sr-Latn-RS" dirty="0"/>
          </a:p>
          <a:p>
            <a:r>
              <a:rPr lang="sr-Latn-RS" dirty="0"/>
              <a:t>Svaki korisnik mora da ima nalog u okviru sistema </a:t>
            </a:r>
            <a:r>
              <a:rPr lang="en-US" dirty="0"/>
              <a:t>koji se </a:t>
            </a:r>
            <a:r>
              <a:rPr lang="en-US" dirty="0" err="1"/>
              <a:t>koristi</a:t>
            </a:r>
            <a:r>
              <a:rPr lang="en-US" dirty="0"/>
              <a:t> za </a:t>
            </a:r>
            <a:r>
              <a:rPr lang="en-US" dirty="0" err="1"/>
              <a:t>sprovo</a:t>
            </a:r>
            <a:r>
              <a:rPr lang="sr-Latn-RS" dirty="0" err="1"/>
              <a:t>đenje</a:t>
            </a:r>
            <a:r>
              <a:rPr lang="sr-Latn-RS" dirty="0"/>
              <a:t> </a:t>
            </a:r>
            <a:r>
              <a:rPr lang="sr-Latn-RS" dirty="0" err="1"/>
              <a:t>autentikacije</a:t>
            </a:r>
            <a:r>
              <a:rPr lang="sr-Latn-RS" dirty="0"/>
              <a:t> i autorizacije</a:t>
            </a:r>
          </a:p>
          <a:p>
            <a:r>
              <a:rPr lang="sr-Latn-RS" dirty="0"/>
              <a:t>Jednostavan način za implementaciju ova dva mehanizma zasnovan je na sesijama</a:t>
            </a:r>
          </a:p>
          <a:p>
            <a:pPr lvl="1"/>
            <a:r>
              <a:rPr lang="sr-Latn-RS" dirty="0"/>
              <a:t>Pre pristupa sistemu, korisnik mora da dostavi </a:t>
            </a:r>
            <a:r>
              <a:rPr lang="sr-Latn-RS" dirty="0" err="1"/>
              <a:t>kredencijale</a:t>
            </a:r>
            <a:r>
              <a:rPr lang="sr-Latn-RS" dirty="0"/>
              <a:t> na osnovu kojih se vrše</a:t>
            </a:r>
            <a:r>
              <a:rPr lang="en-US" dirty="0"/>
              <a:t> </a:t>
            </a:r>
            <a:r>
              <a:rPr lang="en-US" dirty="0" err="1"/>
              <a:t>neophodne</a:t>
            </a:r>
            <a:r>
              <a:rPr lang="en-US" dirty="0"/>
              <a:t> </a:t>
            </a:r>
            <a:r>
              <a:rPr lang="en-US" dirty="0" err="1"/>
              <a:t>provere</a:t>
            </a:r>
            <a:endParaRPr lang="sr-Latn-RS" dirty="0"/>
          </a:p>
          <a:p>
            <a:pPr lvl="1"/>
            <a:r>
              <a:rPr lang="sr-Latn-RS" dirty="0"/>
              <a:t>Ukoliko postoji odgovarajući korisnički nalog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korisnik</a:t>
            </a:r>
            <a:r>
              <a:rPr lang="en-US" dirty="0"/>
              <a:t> </a:t>
            </a:r>
            <a:r>
              <a:rPr lang="en-US" dirty="0" err="1"/>
              <a:t>poseduje</a:t>
            </a:r>
            <a:r>
              <a:rPr lang="en-US" dirty="0"/>
              <a:t> </a:t>
            </a:r>
            <a:r>
              <a:rPr lang="en-US" dirty="0" err="1"/>
              <a:t>neophodne</a:t>
            </a:r>
            <a:r>
              <a:rPr lang="en-US" dirty="0"/>
              <a:t> </a:t>
            </a:r>
            <a:r>
              <a:rPr lang="en-US" dirty="0" err="1"/>
              <a:t>privilegije</a:t>
            </a:r>
            <a:r>
              <a:rPr lang="sr-Latn-RS" dirty="0"/>
              <a:t>, za datog korisnika se kreira sesija, a korisniku se dostavlja identifikator sesije</a:t>
            </a:r>
          </a:p>
          <a:p>
            <a:pPr lvl="1"/>
            <a:r>
              <a:rPr lang="sr-Latn-RS" dirty="0"/>
              <a:t>Prilikom svakog narednog pristupa, korisnik šalje dati identifikator uz ostale podatke (najčešće kroz kolačiće)</a:t>
            </a:r>
          </a:p>
        </p:txBody>
      </p:sp>
    </p:spTree>
    <p:extLst>
      <p:ext uri="{BB962C8B-B14F-4D97-AF65-F5344CB8AC3E}">
        <p14:creationId xmlns:p14="http://schemas.microsoft.com/office/powerpoint/2010/main" val="30596155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E4054A-ECF2-70CB-C4CA-2E81962558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Sesije</a:t>
            </a:r>
            <a:endParaRPr lang="en-GB" dirty="0"/>
          </a:p>
        </p:txBody>
      </p:sp>
      <p:pic>
        <p:nvPicPr>
          <p:cNvPr id="9" name="Content Placeholder 8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77E55B26-8B15-29F4-7943-65704985EA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2262" y="1386331"/>
            <a:ext cx="8027475" cy="5287940"/>
          </a:xfrm>
        </p:spPr>
      </p:pic>
    </p:spTree>
    <p:extLst>
      <p:ext uri="{BB962C8B-B14F-4D97-AF65-F5344CB8AC3E}">
        <p14:creationId xmlns:p14="http://schemas.microsoft.com/office/powerpoint/2010/main" val="5455749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5FE287-7F60-05E3-C292-9DBAEAB851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/>
              <a:t>JWT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D4EA98-7CC2-718A-CB52-02D54B02D3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/>
              <a:t>Međutim, dati mehanizam ima dosta nedostataka (raznolikost platformi, </a:t>
            </a:r>
            <a:r>
              <a:rPr lang="sr-Latn-RS" dirty="0" err="1"/>
              <a:t>skaliranje</a:t>
            </a:r>
            <a:r>
              <a:rPr lang="sr-Latn-RS" dirty="0"/>
              <a:t> infrastrukture, …)</a:t>
            </a:r>
          </a:p>
          <a:p>
            <a:r>
              <a:rPr lang="sr-Latn-RS" dirty="0"/>
              <a:t>Ovo je dovelo do kreiranja mehanizama </a:t>
            </a:r>
            <a:r>
              <a:rPr lang="sr-Latn-RS" dirty="0" err="1"/>
              <a:t>autentikacije</a:t>
            </a:r>
            <a:r>
              <a:rPr lang="sr-Latn-RS" dirty="0"/>
              <a:t> i autorizacije koji su zasnovani na </a:t>
            </a:r>
            <a:r>
              <a:rPr lang="sr-Latn-RS" dirty="0" err="1"/>
              <a:t>tokenima</a:t>
            </a:r>
            <a:endParaRPr lang="sr-Latn-RS" dirty="0"/>
          </a:p>
          <a:p>
            <a:pPr lvl="1"/>
            <a:r>
              <a:rPr lang="sr-Latn-RS" dirty="0"/>
              <a:t>Prilikom prijave, korisnik šalje </a:t>
            </a:r>
            <a:r>
              <a:rPr lang="sr-Latn-RS" dirty="0" err="1"/>
              <a:t>kredencijale</a:t>
            </a:r>
            <a:r>
              <a:rPr lang="sr-Latn-RS" dirty="0"/>
              <a:t> na osnovu kojih se kreira </a:t>
            </a:r>
            <a:r>
              <a:rPr lang="sr-Latn-RS" dirty="0" err="1"/>
              <a:t>token</a:t>
            </a:r>
            <a:r>
              <a:rPr lang="sr-Latn-RS" dirty="0"/>
              <a:t> koji se vraća korisniku</a:t>
            </a:r>
          </a:p>
          <a:p>
            <a:pPr lvl="1"/>
            <a:r>
              <a:rPr lang="sr-Latn-RS" dirty="0"/>
              <a:t>Kreirani </a:t>
            </a:r>
            <a:r>
              <a:rPr lang="sr-Latn-RS" dirty="0" err="1"/>
              <a:t>token</a:t>
            </a:r>
            <a:r>
              <a:rPr lang="sr-Latn-RS" dirty="0"/>
              <a:t> je deo svakog narednog zahteva (obično je deo zaglavlja)</a:t>
            </a:r>
          </a:p>
          <a:p>
            <a:pPr lvl="1"/>
            <a:r>
              <a:rPr lang="sr-Latn-RS" dirty="0"/>
              <a:t>Jedna vrsta ovih </a:t>
            </a:r>
            <a:r>
              <a:rPr lang="sr-Latn-RS" dirty="0" err="1"/>
              <a:t>tokena</a:t>
            </a:r>
            <a:r>
              <a:rPr lang="sr-Latn-RS" dirty="0"/>
              <a:t> jesu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Json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Web Tokens</a:t>
            </a:r>
            <a:endParaRPr lang="sr-Latn-R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79033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5A1B0E-9B6A-5724-23BE-A867D5B479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/>
              <a:t>JWT</a:t>
            </a:r>
            <a:endParaRPr lang="en-GB" dirty="0"/>
          </a:p>
        </p:txBody>
      </p:sp>
      <p:pic>
        <p:nvPicPr>
          <p:cNvPr id="9" name="Content Placeholder 8" descr="Diagram&#10;&#10;Description automatically generated">
            <a:extLst>
              <a:ext uri="{FF2B5EF4-FFF2-40B4-BE49-F238E27FC236}">
                <a16:creationId xmlns:a16="http://schemas.microsoft.com/office/drawing/2014/main" id="{1A46499B-5F6D-85B4-1390-C1E94095944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9916" y="1241598"/>
            <a:ext cx="7517471" cy="4839372"/>
          </a:xfrm>
        </p:spPr>
      </p:pic>
    </p:spTree>
    <p:extLst>
      <p:ext uri="{BB962C8B-B14F-4D97-AF65-F5344CB8AC3E}">
        <p14:creationId xmlns:p14="http://schemas.microsoft.com/office/powerpoint/2010/main" val="39443383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0CEDE9-28D0-C00C-6F3E-D2D5F0E8CD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/>
              <a:t>JWT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0EFC08-82C7-3AEA-85E5-11853CA08E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/>
              <a:t>JWT je string koji se sastoje iz tri dela (zaglavlje, podaci i potpis) koji su razdvojeni tačkom</a:t>
            </a:r>
          </a:p>
          <a:p>
            <a:pPr marL="0" indent="0" algn="ctr">
              <a:buNone/>
            </a:pPr>
            <a:r>
              <a:rPr lang="sr-Latn-RS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header</a:t>
            </a:r>
            <a:r>
              <a:rPr lang="sr-Latn-R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  <a:r>
              <a:rPr lang="sr-Latn-RS" b="1" dirty="0" err="1">
                <a:solidFill>
                  <a:srgbClr val="7030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payload</a:t>
            </a:r>
            <a:r>
              <a:rPr lang="sr-Latn-R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  <a:r>
              <a:rPr lang="sr-Latn-RS" b="1" dirty="0" err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signature</a:t>
            </a:r>
            <a:endParaRPr lang="sr-Latn-RS" b="1" dirty="0">
              <a:solidFill>
                <a:srgbClr val="0070C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sr-Latn-RS" dirty="0"/>
              <a:t>Zaglavlje daje informaciju o tome kako je formiran </a:t>
            </a:r>
            <a:r>
              <a:rPr lang="sr-Latn-RS" dirty="0" err="1"/>
              <a:t>token</a:t>
            </a:r>
            <a:endParaRPr lang="sr-Latn-RS" dirty="0"/>
          </a:p>
          <a:p>
            <a:pPr lvl="1"/>
            <a:r>
              <a:rPr lang="sr-Latn-RS" dirty="0" err="1"/>
              <a:t>Uglavno</a:t>
            </a:r>
            <a:r>
              <a:rPr lang="sr-Latn-RS" dirty="0"/>
              <a:t> sadrži dva polja</a:t>
            </a:r>
          </a:p>
          <a:p>
            <a:pPr lvl="1"/>
            <a:r>
              <a:rPr lang="sr-Latn-RS" dirty="0"/>
              <a:t>Polje </a:t>
            </a:r>
            <a:r>
              <a:rPr lang="sr-Latn-R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typ</a:t>
            </a:r>
            <a:r>
              <a:rPr lang="sr-Latn-RS" dirty="0"/>
              <a:t> definiše tip </a:t>
            </a:r>
            <a:r>
              <a:rPr lang="sr-Latn-RS" dirty="0" err="1"/>
              <a:t>tokena</a:t>
            </a:r>
            <a:endParaRPr lang="sr-Latn-RS" dirty="0"/>
          </a:p>
          <a:p>
            <a:pPr lvl="1"/>
            <a:r>
              <a:rPr lang="sr-Latn-RS" dirty="0"/>
              <a:t>Polje </a:t>
            </a:r>
            <a:r>
              <a:rPr lang="sr-Latn-R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alg</a:t>
            </a:r>
            <a:r>
              <a:rPr lang="sr-Latn-RS" dirty="0"/>
              <a:t> definiše algoritam koji je korišćen prilikom stvaranja potpisa</a:t>
            </a:r>
          </a:p>
          <a:p>
            <a:pPr lvl="1"/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2B119AF-92DE-2202-9A7D-AF1423204411}"/>
              </a:ext>
            </a:extLst>
          </p:cNvPr>
          <p:cNvSpPr txBox="1"/>
          <p:nvPr/>
        </p:nvSpPr>
        <p:spPr>
          <a:xfrm>
            <a:off x="4683057" y="4840446"/>
            <a:ext cx="6094378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srgbClr val="8000FF"/>
                </a:solidFill>
                <a:highlight>
                  <a:srgbClr val="FFFFFF"/>
                </a:highlight>
              </a:rPr>
              <a:t>{</a:t>
            </a:r>
            <a:endParaRPr lang="en-GB" sz="24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sz="2400" b="0" dirty="0">
                <a:solidFill>
                  <a:srgbClr val="000000"/>
                </a:solidFill>
                <a:highlight>
                  <a:srgbClr val="FFFFFF"/>
                </a:highlight>
              </a:rPr>
              <a:t>  </a:t>
            </a:r>
            <a:r>
              <a:rPr lang="en-GB" sz="2400" b="0" dirty="0">
                <a:solidFill>
                  <a:srgbClr val="800000"/>
                </a:solidFill>
                <a:highlight>
                  <a:srgbClr val="FFFFFF"/>
                </a:highlight>
              </a:rPr>
              <a:t>"</a:t>
            </a:r>
            <a:r>
              <a:rPr lang="en-GB" sz="2400" b="0" dirty="0" err="1">
                <a:solidFill>
                  <a:srgbClr val="800000"/>
                </a:solidFill>
                <a:highlight>
                  <a:srgbClr val="FFFFFF"/>
                </a:highlight>
              </a:rPr>
              <a:t>typ</a:t>
            </a:r>
            <a:r>
              <a:rPr lang="en-GB" sz="2400" b="0" dirty="0">
                <a:solidFill>
                  <a:srgbClr val="800000"/>
                </a:solidFill>
                <a:highlight>
                  <a:srgbClr val="FFFFFF"/>
                </a:highlight>
              </a:rPr>
              <a:t>"</a:t>
            </a:r>
            <a:r>
              <a:rPr lang="en-GB" sz="2400" b="1" dirty="0">
                <a:solidFill>
                  <a:srgbClr val="8000FF"/>
                </a:solidFill>
                <a:highlight>
                  <a:srgbClr val="FFFFFF"/>
                </a:highlight>
              </a:rPr>
              <a:t>:</a:t>
            </a:r>
            <a:r>
              <a:rPr lang="en-GB" sz="24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2400" b="0" dirty="0">
                <a:solidFill>
                  <a:srgbClr val="800000"/>
                </a:solidFill>
                <a:highlight>
                  <a:srgbClr val="FFFFFF"/>
                </a:highlight>
              </a:rPr>
              <a:t>"JWT"</a:t>
            </a:r>
            <a:r>
              <a:rPr lang="en-GB" sz="2400" b="1" dirty="0">
                <a:solidFill>
                  <a:srgbClr val="8000FF"/>
                </a:solidFill>
                <a:highlight>
                  <a:srgbClr val="FFFFFF"/>
                </a:highlight>
              </a:rPr>
              <a:t>,</a:t>
            </a:r>
            <a:endParaRPr lang="en-GB" sz="24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sz="2400" b="0" dirty="0">
                <a:solidFill>
                  <a:srgbClr val="000000"/>
                </a:solidFill>
                <a:highlight>
                  <a:srgbClr val="FFFFFF"/>
                </a:highlight>
              </a:rPr>
              <a:t>  </a:t>
            </a:r>
            <a:r>
              <a:rPr lang="en-GB" sz="2400" b="0" dirty="0">
                <a:solidFill>
                  <a:srgbClr val="800000"/>
                </a:solidFill>
                <a:highlight>
                  <a:srgbClr val="FFFFFF"/>
                </a:highlight>
              </a:rPr>
              <a:t>"</a:t>
            </a:r>
            <a:r>
              <a:rPr lang="en-GB" sz="2400" b="0" dirty="0" err="1">
                <a:solidFill>
                  <a:srgbClr val="800000"/>
                </a:solidFill>
                <a:highlight>
                  <a:srgbClr val="FFFFFF"/>
                </a:highlight>
              </a:rPr>
              <a:t>alg</a:t>
            </a:r>
            <a:r>
              <a:rPr lang="en-GB" sz="2400" b="0" dirty="0">
                <a:solidFill>
                  <a:srgbClr val="800000"/>
                </a:solidFill>
                <a:highlight>
                  <a:srgbClr val="FFFFFF"/>
                </a:highlight>
              </a:rPr>
              <a:t>"</a:t>
            </a:r>
            <a:r>
              <a:rPr lang="en-GB" sz="2400" b="1" dirty="0">
                <a:solidFill>
                  <a:srgbClr val="8000FF"/>
                </a:solidFill>
                <a:highlight>
                  <a:srgbClr val="FFFFFF"/>
                </a:highlight>
              </a:rPr>
              <a:t>:</a:t>
            </a:r>
            <a:r>
              <a:rPr lang="en-GB" sz="24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2400" b="0" dirty="0">
                <a:solidFill>
                  <a:srgbClr val="800000"/>
                </a:solidFill>
                <a:highlight>
                  <a:srgbClr val="FFFFFF"/>
                </a:highlight>
              </a:rPr>
              <a:t>"HS256"</a:t>
            </a:r>
            <a:endParaRPr lang="en-GB" sz="24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sz="2400" b="1" dirty="0">
                <a:solidFill>
                  <a:srgbClr val="8000FF"/>
                </a:solidFill>
                <a:highlight>
                  <a:srgbClr val="FFFFFF"/>
                </a:highlight>
              </a:rPr>
              <a:t>}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8908403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0CEDE9-28D0-C00C-6F3E-D2D5F0E8CD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/>
              <a:t>JWT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0EFC08-82C7-3AEA-85E5-11853CA08E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85157"/>
            <a:ext cx="10515600" cy="4351338"/>
          </a:xfrm>
        </p:spPr>
        <p:txBody>
          <a:bodyPr/>
          <a:lstStyle/>
          <a:p>
            <a:r>
              <a:rPr lang="sr-Latn-RS" dirty="0"/>
              <a:t>Deo označen sa </a:t>
            </a:r>
            <a:r>
              <a:rPr lang="sr-Latn-R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payload</a:t>
            </a:r>
            <a:r>
              <a:rPr lang="sr-Latn-RS" dirty="0"/>
              <a:t> predstavlja podatke koje želimo da smestimo u okviru </a:t>
            </a:r>
            <a:r>
              <a:rPr lang="sr-Latn-RS" dirty="0" err="1"/>
              <a:t>tokena</a:t>
            </a:r>
            <a:r>
              <a:rPr lang="sr-Latn-RS" dirty="0"/>
              <a:t> (ovi podaci se često nazivaju </a:t>
            </a:r>
            <a:r>
              <a:rPr lang="sr-Latn-R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claims</a:t>
            </a:r>
            <a:r>
              <a:rPr lang="sr-Latn-RS" dirty="0"/>
              <a:t>)</a:t>
            </a:r>
          </a:p>
          <a:p>
            <a:pPr lvl="1"/>
            <a:r>
              <a:rPr lang="sr-Latn-RS" dirty="0"/>
              <a:t>Postoji predefinisani skup podataka koji mogu da se čuvaju (dostupno na </a:t>
            </a:r>
            <a:r>
              <a:rPr lang="sr-Latn-RS" dirty="0">
                <a:hlinkClick r:id="rId2"/>
              </a:rPr>
              <a:t>https://en.wikipedia.org/wiki/JSON_Web_Token#Standard_fields</a:t>
            </a:r>
            <a:r>
              <a:rPr lang="sr-Latn-RS" dirty="0"/>
              <a:t>)</a:t>
            </a:r>
          </a:p>
          <a:p>
            <a:pPr lvl="1"/>
            <a:r>
              <a:rPr lang="sr-Latn-RS" dirty="0"/>
              <a:t>Moguće je dodati i druge podatke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CDD83B1-3E2C-6B1F-6BDC-193E99A13956}"/>
              </a:ext>
            </a:extLst>
          </p:cNvPr>
          <p:cNvSpPr txBox="1"/>
          <p:nvPr/>
        </p:nvSpPr>
        <p:spPr>
          <a:xfrm>
            <a:off x="3048811" y="4080181"/>
            <a:ext cx="6094378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dirty="0">
                <a:solidFill>
                  <a:srgbClr val="8000FF"/>
                </a:solidFill>
                <a:highlight>
                  <a:srgbClr val="FFFFFF"/>
                </a:highlight>
              </a:rPr>
              <a:t>{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 </a:t>
            </a:r>
            <a:r>
              <a:rPr lang="en-GB" sz="1800" b="0" dirty="0">
                <a:solidFill>
                  <a:srgbClr val="800000"/>
                </a:solidFill>
                <a:highlight>
                  <a:srgbClr val="FFFFFF"/>
                </a:highlight>
              </a:rPr>
              <a:t>"</a:t>
            </a:r>
            <a:r>
              <a:rPr lang="en-GB" sz="1800" b="0" dirty="0" err="1">
                <a:solidFill>
                  <a:srgbClr val="800000"/>
                </a:solidFill>
                <a:highlight>
                  <a:srgbClr val="FFFFFF"/>
                </a:highlight>
              </a:rPr>
              <a:t>userId</a:t>
            </a:r>
            <a:r>
              <a:rPr lang="en-GB" sz="1800" b="0" dirty="0">
                <a:solidFill>
                  <a:srgbClr val="800000"/>
                </a:solidFill>
                <a:highlight>
                  <a:srgbClr val="FFFFFF"/>
                </a:highlight>
              </a:rPr>
              <a:t>"</a:t>
            </a:r>
            <a:r>
              <a:rPr lang="en-GB" sz="1800" b="1" dirty="0">
                <a:solidFill>
                  <a:srgbClr val="8000FF"/>
                </a:solidFill>
                <a:highlight>
                  <a:srgbClr val="FFFFFF"/>
                </a:highlight>
              </a:rPr>
              <a:t>: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0" dirty="0">
                <a:solidFill>
                  <a:srgbClr val="800000"/>
                </a:solidFill>
                <a:highlight>
                  <a:srgbClr val="FFFFFF"/>
                </a:highlight>
              </a:rPr>
              <a:t>"abcd12345ghijk"</a:t>
            </a:r>
            <a:r>
              <a:rPr lang="en-GB" sz="1800" b="1" dirty="0">
                <a:solidFill>
                  <a:srgbClr val="8000FF"/>
                </a:solidFill>
                <a:highlight>
                  <a:srgbClr val="FFFFFF"/>
                </a:highlight>
              </a:rPr>
              <a:t>,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 </a:t>
            </a:r>
            <a:r>
              <a:rPr lang="en-GB" sz="1800" b="0" dirty="0">
                <a:solidFill>
                  <a:srgbClr val="800000"/>
                </a:solidFill>
                <a:highlight>
                  <a:srgbClr val="FFFFFF"/>
                </a:highlight>
              </a:rPr>
              <a:t>"username"</a:t>
            </a:r>
            <a:r>
              <a:rPr lang="en-GB" sz="1800" b="1" dirty="0">
                <a:solidFill>
                  <a:srgbClr val="8000FF"/>
                </a:solidFill>
                <a:highlight>
                  <a:srgbClr val="FFFFFF"/>
                </a:highlight>
              </a:rPr>
              <a:t>: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0" dirty="0">
                <a:solidFill>
                  <a:srgbClr val="800000"/>
                </a:solidFill>
                <a:highlight>
                  <a:srgbClr val="FFFFFF"/>
                </a:highlight>
              </a:rPr>
              <a:t>"</a:t>
            </a:r>
            <a:r>
              <a:rPr lang="en-GB" sz="1800" b="0" dirty="0" err="1">
                <a:solidFill>
                  <a:srgbClr val="800000"/>
                </a:solidFill>
                <a:highlight>
                  <a:srgbClr val="FFFFFF"/>
                </a:highlight>
              </a:rPr>
              <a:t>bezkoder</a:t>
            </a:r>
            <a:r>
              <a:rPr lang="en-GB" sz="1800" b="0" dirty="0">
                <a:solidFill>
                  <a:srgbClr val="800000"/>
                </a:solidFill>
                <a:highlight>
                  <a:srgbClr val="FFFFFF"/>
                </a:highlight>
              </a:rPr>
              <a:t>"</a:t>
            </a:r>
            <a:r>
              <a:rPr lang="en-GB" sz="1800" b="1" dirty="0">
                <a:solidFill>
                  <a:srgbClr val="8000FF"/>
                </a:solidFill>
                <a:highlight>
                  <a:srgbClr val="FFFFFF"/>
                </a:highlight>
              </a:rPr>
              <a:t>,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 </a:t>
            </a:r>
            <a:r>
              <a:rPr lang="en-GB" sz="1800" b="0" dirty="0">
                <a:solidFill>
                  <a:srgbClr val="800000"/>
                </a:solidFill>
                <a:highlight>
                  <a:srgbClr val="FFFFFF"/>
                </a:highlight>
              </a:rPr>
              <a:t>"email"</a:t>
            </a:r>
            <a:r>
              <a:rPr lang="en-GB" sz="1800" b="1" dirty="0">
                <a:solidFill>
                  <a:srgbClr val="8000FF"/>
                </a:solidFill>
                <a:highlight>
                  <a:srgbClr val="FFFFFF"/>
                </a:highlight>
              </a:rPr>
              <a:t>: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0" dirty="0">
                <a:solidFill>
                  <a:srgbClr val="800000"/>
                </a:solidFill>
                <a:highlight>
                  <a:srgbClr val="FFFFFF"/>
                </a:highlight>
              </a:rPr>
              <a:t>"contact@bezkoder.com"</a:t>
            </a:r>
            <a:r>
              <a:rPr lang="en-GB" sz="1800" b="1" dirty="0">
                <a:solidFill>
                  <a:srgbClr val="8000FF"/>
                </a:solidFill>
                <a:highlight>
                  <a:srgbClr val="FFFFFF"/>
                </a:highlight>
              </a:rPr>
              <a:t>,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 // standard fields</a:t>
            </a: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 </a:t>
            </a:r>
            <a:r>
              <a:rPr lang="en-GB" sz="1800" b="0" dirty="0">
                <a:solidFill>
                  <a:srgbClr val="800000"/>
                </a:solidFill>
                <a:highlight>
                  <a:srgbClr val="FFFFFF"/>
                </a:highlight>
              </a:rPr>
              <a:t>"</a:t>
            </a:r>
            <a:r>
              <a:rPr lang="en-GB" sz="1800" b="0" dirty="0" err="1">
                <a:solidFill>
                  <a:srgbClr val="800000"/>
                </a:solidFill>
                <a:highlight>
                  <a:srgbClr val="FFFFFF"/>
                </a:highlight>
              </a:rPr>
              <a:t>iss</a:t>
            </a:r>
            <a:r>
              <a:rPr lang="en-GB" sz="1800" b="0" dirty="0">
                <a:solidFill>
                  <a:srgbClr val="800000"/>
                </a:solidFill>
                <a:highlight>
                  <a:srgbClr val="FFFFFF"/>
                </a:highlight>
              </a:rPr>
              <a:t>"</a:t>
            </a:r>
            <a:r>
              <a:rPr lang="en-GB" sz="1800" b="1" dirty="0">
                <a:solidFill>
                  <a:srgbClr val="8000FF"/>
                </a:solidFill>
                <a:highlight>
                  <a:srgbClr val="FFFFFF"/>
                </a:highlight>
              </a:rPr>
              <a:t>: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0" dirty="0">
                <a:solidFill>
                  <a:srgbClr val="800000"/>
                </a:solidFill>
                <a:highlight>
                  <a:srgbClr val="FFFFFF"/>
                </a:highlight>
              </a:rPr>
              <a:t>"</a:t>
            </a:r>
            <a:r>
              <a:rPr lang="en-GB" sz="1800" b="0" dirty="0" err="1">
                <a:solidFill>
                  <a:srgbClr val="800000"/>
                </a:solidFill>
                <a:highlight>
                  <a:srgbClr val="FFFFFF"/>
                </a:highlight>
              </a:rPr>
              <a:t>zKoder</a:t>
            </a:r>
            <a:r>
              <a:rPr lang="en-GB" sz="1800" b="0" dirty="0">
                <a:solidFill>
                  <a:srgbClr val="800000"/>
                </a:solidFill>
                <a:highlight>
                  <a:srgbClr val="FFFFFF"/>
                </a:highlight>
              </a:rPr>
              <a:t>, author of bezkoder.com"</a:t>
            </a:r>
            <a:r>
              <a:rPr lang="en-GB" sz="1800" b="1" dirty="0">
                <a:solidFill>
                  <a:srgbClr val="8000FF"/>
                </a:solidFill>
                <a:highlight>
                  <a:srgbClr val="FFFFFF"/>
                </a:highlight>
              </a:rPr>
              <a:t>,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 </a:t>
            </a:r>
            <a:r>
              <a:rPr lang="en-GB" sz="1800" b="0" dirty="0">
                <a:solidFill>
                  <a:srgbClr val="800000"/>
                </a:solidFill>
                <a:highlight>
                  <a:srgbClr val="FFFFFF"/>
                </a:highlight>
              </a:rPr>
              <a:t>"</a:t>
            </a:r>
            <a:r>
              <a:rPr lang="en-GB" sz="1800" b="0" dirty="0" err="1">
                <a:solidFill>
                  <a:srgbClr val="800000"/>
                </a:solidFill>
                <a:highlight>
                  <a:srgbClr val="FFFFFF"/>
                </a:highlight>
              </a:rPr>
              <a:t>iat</a:t>
            </a:r>
            <a:r>
              <a:rPr lang="en-GB" sz="1800" b="0" dirty="0">
                <a:solidFill>
                  <a:srgbClr val="800000"/>
                </a:solidFill>
                <a:highlight>
                  <a:srgbClr val="FFFFFF"/>
                </a:highlight>
              </a:rPr>
              <a:t>"</a:t>
            </a:r>
            <a:r>
              <a:rPr lang="en-GB" sz="1800" b="1" dirty="0">
                <a:solidFill>
                  <a:srgbClr val="8000FF"/>
                </a:solidFill>
                <a:highlight>
                  <a:srgbClr val="FFFFFF"/>
                </a:highlight>
              </a:rPr>
              <a:t>: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0" dirty="0">
                <a:solidFill>
                  <a:srgbClr val="FF8000"/>
                </a:solidFill>
                <a:highlight>
                  <a:srgbClr val="FFFFFF"/>
                </a:highlight>
              </a:rPr>
              <a:t>1570238918</a:t>
            </a:r>
            <a:r>
              <a:rPr lang="en-GB" sz="1800" b="1" dirty="0">
                <a:solidFill>
                  <a:srgbClr val="8000FF"/>
                </a:solidFill>
                <a:highlight>
                  <a:srgbClr val="FFFFFF"/>
                </a:highlight>
              </a:rPr>
              <a:t>,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 </a:t>
            </a:r>
            <a:r>
              <a:rPr lang="en-GB" sz="1800" b="0" dirty="0">
                <a:solidFill>
                  <a:srgbClr val="800000"/>
                </a:solidFill>
                <a:highlight>
                  <a:srgbClr val="FFFFFF"/>
                </a:highlight>
              </a:rPr>
              <a:t>"exp"</a:t>
            </a:r>
            <a:r>
              <a:rPr lang="en-GB" sz="1800" b="1" dirty="0">
                <a:solidFill>
                  <a:srgbClr val="8000FF"/>
                </a:solidFill>
                <a:highlight>
                  <a:srgbClr val="FFFFFF"/>
                </a:highlight>
              </a:rPr>
              <a:t>: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0" dirty="0">
                <a:solidFill>
                  <a:srgbClr val="FF8000"/>
                </a:solidFill>
                <a:highlight>
                  <a:srgbClr val="FFFFFF"/>
                </a:highlight>
              </a:rPr>
              <a:t>1570238992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sz="1800" b="1" dirty="0">
                <a:solidFill>
                  <a:srgbClr val="8000FF"/>
                </a:solidFill>
                <a:highlight>
                  <a:srgbClr val="FFFFFF"/>
                </a:highlight>
              </a:rPr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195587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97D6CF-536F-0B3D-EE19-B3D0B74D90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/>
              <a:t>JWT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C7B6B7-11D6-8C32-895B-A9914C1818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/>
              <a:t>Potpis se kreira na osnovu zaglavlja i podataka, koristi se za verifikaciju </a:t>
            </a:r>
            <a:r>
              <a:rPr lang="sr-Latn-RS" dirty="0" err="1"/>
              <a:t>tokena</a:t>
            </a:r>
            <a:endParaRPr lang="sr-Latn-RS" dirty="0"/>
          </a:p>
          <a:p>
            <a:pPr lvl="1"/>
            <a:r>
              <a:rPr lang="sr-Latn-RS" dirty="0"/>
              <a:t>Zaglavlje i podaci se najpre pretvaraju u stringove korišćenjem </a:t>
            </a:r>
            <a:r>
              <a:rPr lang="sr-Latn-RS" b="1" dirty="0">
                <a:latin typeface="Courier New" panose="02070309020205020404" pitchFamily="49" charset="0"/>
                <a:cs typeface="Courier New" panose="02070309020205020404" pitchFamily="49" charset="0"/>
              </a:rPr>
              <a:t>Base64</a:t>
            </a:r>
            <a:r>
              <a:rPr lang="sr-Latn-RS" dirty="0"/>
              <a:t> kodiranja </a:t>
            </a:r>
          </a:p>
          <a:p>
            <a:pPr lvl="1"/>
            <a:r>
              <a:rPr lang="sr-Latn-RS" dirty="0"/>
              <a:t>Potom se korišćenjem navedenog algoritma kreira potpis koji se dodaje </a:t>
            </a:r>
            <a:r>
              <a:rPr lang="sr-Latn-RS" dirty="0" err="1"/>
              <a:t>tokenu</a:t>
            </a:r>
            <a:endParaRPr lang="sr-Latn-RS" dirty="0"/>
          </a:p>
          <a:p>
            <a:pPr lvl="1"/>
            <a:r>
              <a:rPr lang="sr-Latn-RS" dirty="0"/>
              <a:t>Sam algoritam koristi tajni ključ</a:t>
            </a:r>
            <a:r>
              <a:rPr lang="en-US" dirty="0"/>
              <a:t>, pa je </a:t>
            </a:r>
            <a:r>
              <a:rPr lang="en-US" dirty="0" err="1"/>
              <a:t>replikacija</a:t>
            </a:r>
            <a:r>
              <a:rPr lang="en-US" dirty="0"/>
              <a:t> </a:t>
            </a:r>
            <a:r>
              <a:rPr lang="en-US" dirty="0" err="1"/>
              <a:t>potpisa</a:t>
            </a:r>
            <a:r>
              <a:rPr lang="en-US" dirty="0"/>
              <a:t> </a:t>
            </a:r>
            <a:r>
              <a:rPr lang="en-US" dirty="0" err="1"/>
              <a:t>nemogu</a:t>
            </a:r>
            <a:r>
              <a:rPr lang="sr-Latn-RS" dirty="0" err="1"/>
              <a:t>ća</a:t>
            </a:r>
            <a:endParaRPr lang="sr-Latn-R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1BE7BDD-8260-886F-65D4-1BF949432996}"/>
              </a:ext>
            </a:extLst>
          </p:cNvPr>
          <p:cNvSpPr txBox="1"/>
          <p:nvPr/>
        </p:nvSpPr>
        <p:spPr>
          <a:xfrm>
            <a:off x="3504389" y="4738549"/>
            <a:ext cx="6094378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 err="1"/>
              <a:t>encodedHeader</a:t>
            </a:r>
            <a:r>
              <a:rPr lang="en-GB" dirty="0"/>
              <a:t> = base64urlEncode(header);</a:t>
            </a:r>
          </a:p>
          <a:p>
            <a:r>
              <a:rPr lang="en-GB" dirty="0" err="1"/>
              <a:t>encodedPayload</a:t>
            </a:r>
            <a:r>
              <a:rPr lang="en-GB" dirty="0"/>
              <a:t> = base64urlEncode(payload);</a:t>
            </a:r>
          </a:p>
          <a:p>
            <a:r>
              <a:rPr lang="en-GB" dirty="0"/>
              <a:t>data = </a:t>
            </a:r>
            <a:r>
              <a:rPr lang="en-GB" dirty="0" err="1"/>
              <a:t>encodedHeader</a:t>
            </a:r>
            <a:r>
              <a:rPr lang="en-GB" dirty="0"/>
              <a:t> + "." + </a:t>
            </a:r>
            <a:r>
              <a:rPr lang="en-GB" dirty="0" err="1"/>
              <a:t>encodedPayload</a:t>
            </a:r>
            <a:r>
              <a:rPr lang="en-GB" dirty="0"/>
              <a:t>;</a:t>
            </a:r>
          </a:p>
          <a:p>
            <a:r>
              <a:rPr lang="en-GB" dirty="0" err="1"/>
              <a:t>hashedData</a:t>
            </a:r>
            <a:r>
              <a:rPr lang="en-GB" dirty="0"/>
              <a:t> = Hash(data, secret</a:t>
            </a:r>
            <a:r>
              <a:rPr lang="sr-Latn-RS" dirty="0" err="1"/>
              <a:t>Key</a:t>
            </a:r>
            <a:r>
              <a:rPr lang="en-GB" dirty="0"/>
              <a:t>);</a:t>
            </a:r>
          </a:p>
          <a:p>
            <a:r>
              <a:rPr lang="en-GB" dirty="0"/>
              <a:t>signature = base64urlEncode(</a:t>
            </a:r>
            <a:r>
              <a:rPr lang="en-GB" dirty="0" err="1"/>
              <a:t>hashedData</a:t>
            </a:r>
            <a:r>
              <a:rPr lang="en-GB" dirty="0"/>
              <a:t>);</a:t>
            </a:r>
          </a:p>
          <a:p>
            <a:r>
              <a:rPr lang="en-GB" dirty="0"/>
              <a:t>JWT = </a:t>
            </a:r>
            <a:r>
              <a:rPr lang="en-GB" dirty="0" err="1"/>
              <a:t>encodedHeader</a:t>
            </a:r>
            <a:r>
              <a:rPr lang="en-GB" dirty="0"/>
              <a:t> + "." + </a:t>
            </a:r>
            <a:r>
              <a:rPr lang="en-GB" dirty="0" err="1"/>
              <a:t>encodedPayload</a:t>
            </a:r>
            <a:r>
              <a:rPr lang="en-GB" dirty="0"/>
              <a:t> + "." + signature;</a:t>
            </a:r>
          </a:p>
        </p:txBody>
      </p:sp>
    </p:spTree>
    <p:extLst>
      <p:ext uri="{BB962C8B-B14F-4D97-AF65-F5344CB8AC3E}">
        <p14:creationId xmlns:p14="http://schemas.microsoft.com/office/powerpoint/2010/main" val="16546528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97D6CF-536F-0B3D-EE19-B3D0B74D90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/>
              <a:t>JWT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C7B6B7-11D6-8C32-895B-A9914C1818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/>
              <a:t>Svaki zahtev korisnika u </a:t>
            </a:r>
            <a:r>
              <a:rPr lang="en-US" dirty="0" err="1"/>
              <a:t>zaglavlju</a:t>
            </a:r>
            <a:r>
              <a:rPr lang="sr-Latn-RS" dirty="0"/>
              <a:t> sadrži </a:t>
            </a:r>
            <a:r>
              <a:rPr lang="en-US" dirty="0"/>
              <a:t>JWT</a:t>
            </a:r>
            <a:r>
              <a:rPr lang="sr-Latn-RS" dirty="0"/>
              <a:t> </a:t>
            </a:r>
            <a:r>
              <a:rPr lang="sr-Latn-RS" dirty="0" err="1"/>
              <a:t>token</a:t>
            </a:r>
            <a:endParaRPr lang="sr-Latn-RS" dirty="0"/>
          </a:p>
          <a:p>
            <a:r>
              <a:rPr lang="sr-Latn-RS" dirty="0"/>
              <a:t>Pre obrade zahteva, na serveru se proverava ispravnost </a:t>
            </a:r>
            <a:r>
              <a:rPr lang="sr-Latn-RS" dirty="0" err="1"/>
              <a:t>tokena</a:t>
            </a:r>
            <a:endParaRPr lang="sr-Latn-RS" dirty="0"/>
          </a:p>
          <a:p>
            <a:pPr lvl="1"/>
            <a:r>
              <a:rPr lang="sr-Latn-RS" dirty="0"/>
              <a:t>Algoritam korišćen za kreiranje potpisa je takav da garantuje da je potpis jedinstven i da se ne može replicirati</a:t>
            </a:r>
          </a:p>
          <a:p>
            <a:pPr lvl="1"/>
            <a:r>
              <a:rPr lang="sr-Latn-RS" dirty="0"/>
              <a:t>Potpis se </a:t>
            </a:r>
            <a:r>
              <a:rPr lang="en-US" dirty="0" err="1"/>
              <a:t>kreira</a:t>
            </a:r>
            <a:r>
              <a:rPr lang="sr-Latn-RS" dirty="0"/>
              <a:t> ponovo na osnovu zaglavlja i podataka prosleđenog </a:t>
            </a:r>
            <a:r>
              <a:rPr lang="sr-Latn-RS" dirty="0" err="1"/>
              <a:t>tokena</a:t>
            </a:r>
            <a:endParaRPr lang="sr-Latn-RS" dirty="0"/>
          </a:p>
          <a:p>
            <a:pPr lvl="1"/>
            <a:r>
              <a:rPr lang="sr-Latn-RS" dirty="0"/>
              <a:t>Ukoliko je k</a:t>
            </a:r>
            <a:r>
              <a:rPr lang="en-US" dirty="0" err="1"/>
              <a:t>reirani</a:t>
            </a:r>
            <a:r>
              <a:rPr lang="sr-Latn-RS" dirty="0"/>
              <a:t> potpis jednak prosleđenom</a:t>
            </a:r>
            <a:r>
              <a:rPr lang="en-US"/>
              <a:t>, </a:t>
            </a:r>
            <a:r>
              <a:rPr lang="sr-Latn-RS" dirty="0" err="1"/>
              <a:t>token</a:t>
            </a:r>
            <a:r>
              <a:rPr lang="sr-Latn-RS" dirty="0"/>
              <a:t> je ispravan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40926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1319</Words>
  <Application>Microsoft Office PowerPoint</Application>
  <PresentationFormat>Widescreen</PresentationFormat>
  <Paragraphs>150</Paragraphs>
  <Slides>19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Calibri</vt:lpstr>
      <vt:lpstr>Courier New</vt:lpstr>
      <vt:lpstr>Tahoma</vt:lpstr>
      <vt:lpstr>Office Theme</vt:lpstr>
      <vt:lpstr>Visio</vt:lpstr>
      <vt:lpstr>JWT (Json Web Tokens)</vt:lpstr>
      <vt:lpstr>Sesije</vt:lpstr>
      <vt:lpstr>Sesije</vt:lpstr>
      <vt:lpstr>JWT</vt:lpstr>
      <vt:lpstr>JWT</vt:lpstr>
      <vt:lpstr>JWT</vt:lpstr>
      <vt:lpstr>JWT</vt:lpstr>
      <vt:lpstr>JWT</vt:lpstr>
      <vt:lpstr>JWT</vt:lpstr>
      <vt:lpstr>JWT</vt:lpstr>
      <vt:lpstr>Zadatak</vt:lpstr>
      <vt:lpstr>Zadatak - dekorateri</vt:lpstr>
      <vt:lpstr>Zadatak - dekorateri</vt:lpstr>
      <vt:lpstr>Zadatak - dekorateri</vt:lpstr>
      <vt:lpstr>Zadatak - dekorateri</vt:lpstr>
      <vt:lpstr>Zadatak - dekorateri</vt:lpstr>
      <vt:lpstr>Zadatak - dekorateri</vt:lpstr>
      <vt:lpstr>Zadatak</vt:lpstr>
      <vt:lpstr>Zadatak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Јован Ђукић</dc:creator>
  <cp:lastModifiedBy>Јован Ђукић</cp:lastModifiedBy>
  <cp:revision>164</cp:revision>
  <dcterms:created xsi:type="dcterms:W3CDTF">2023-02-28T19:20:24Z</dcterms:created>
  <dcterms:modified xsi:type="dcterms:W3CDTF">2024-03-26T23:01:34Z</dcterms:modified>
</cp:coreProperties>
</file>