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Vladimir\Desktop\test\Performance%20graphic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 sz="1200"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sr-Latn-CS" sz="1200">
                <a:latin typeface="Times New Roman" pitchFamily="18" charset="0"/>
                <a:cs typeface="Times New Roman" pitchFamily="18" charset="0"/>
              </a:rPr>
              <a:t>zina</a:t>
            </a:r>
            <a:r>
              <a:rPr lang="sr-Latn-CS" sz="1200" baseline="0">
                <a:latin typeface="Times New Roman" pitchFamily="18" charset="0"/>
                <a:cs typeface="Times New Roman" pitchFamily="18" charset="0"/>
              </a:rPr>
              <a:t> izvršavanja algoritama MD4, MD5, SHA-1 i RIPEMD-160</a:t>
            </a:r>
            <a:endParaRPr lang="en-US" sz="1200">
              <a:latin typeface="Times New Roman" pitchFamily="18" charset="0"/>
              <a:cs typeface="Times New Roman" pitchFamily="18" charset="0"/>
            </a:endParaRPr>
          </a:p>
        </c:rich>
      </c:tx>
      <c:layout/>
    </c:title>
    <c:plotArea>
      <c:layout/>
      <c:lineChart>
        <c:grouping val="standard"/>
        <c:ser>
          <c:idx val="0"/>
          <c:order val="0"/>
          <c:tx>
            <c:strRef>
              <c:f>Sheet1!$B$4</c:f>
              <c:strCache>
                <c:ptCount val="1"/>
                <c:pt idx="0">
                  <c:v>MD4</c:v>
                </c:pt>
              </c:strCache>
            </c:strRef>
          </c:tx>
          <c:marker>
            <c:symbol val="diamond"/>
            <c:size val="7"/>
          </c:marker>
          <c:cat>
            <c:numRef>
              <c:f>Sheet1!$C$3:$R$3</c:f>
              <c:numCache>
                <c:formatCode>General</c:formatCode>
                <c:ptCount val="16"/>
                <c:pt idx="0">
                  <c:v>353864</c:v>
                </c:pt>
                <c:pt idx="1">
                  <c:v>842801</c:v>
                </c:pt>
                <c:pt idx="2">
                  <c:v>1212987</c:v>
                </c:pt>
                <c:pt idx="3">
                  <c:v>1699142</c:v>
                </c:pt>
                <c:pt idx="4">
                  <c:v>2239726</c:v>
                </c:pt>
                <c:pt idx="5">
                  <c:v>2780310</c:v>
                </c:pt>
                <c:pt idx="6">
                  <c:v>3320894</c:v>
                </c:pt>
                <c:pt idx="7">
                  <c:v>3861478</c:v>
                </c:pt>
                <c:pt idx="8">
                  <c:v>4402062</c:v>
                </c:pt>
                <c:pt idx="9">
                  <c:v>4942646</c:v>
                </c:pt>
                <c:pt idx="10">
                  <c:v>5483230</c:v>
                </c:pt>
                <c:pt idx="11">
                  <c:v>6023814</c:v>
                </c:pt>
                <c:pt idx="12">
                  <c:v>6564398</c:v>
                </c:pt>
                <c:pt idx="13">
                  <c:v>7104982</c:v>
                </c:pt>
                <c:pt idx="14">
                  <c:v>7645566</c:v>
                </c:pt>
              </c:numCache>
            </c:numRef>
          </c:cat>
          <c:val>
            <c:numRef>
              <c:f>Sheet1!$C$4:$R$4</c:f>
              <c:numCache>
                <c:formatCode>General</c:formatCode>
                <c:ptCount val="16"/>
                <c:pt idx="0">
                  <c:v>48.27</c:v>
                </c:pt>
                <c:pt idx="1">
                  <c:v>95.88</c:v>
                </c:pt>
                <c:pt idx="2">
                  <c:v>124</c:v>
                </c:pt>
                <c:pt idx="3">
                  <c:v>144.03</c:v>
                </c:pt>
                <c:pt idx="4">
                  <c:v>168.53</c:v>
                </c:pt>
                <c:pt idx="5">
                  <c:v>188.34</c:v>
                </c:pt>
                <c:pt idx="6">
                  <c:v>218.09</c:v>
                </c:pt>
                <c:pt idx="7">
                  <c:v>245.26</c:v>
                </c:pt>
                <c:pt idx="8">
                  <c:v>285.41000000000003</c:v>
                </c:pt>
                <c:pt idx="9">
                  <c:v>310.02</c:v>
                </c:pt>
                <c:pt idx="10">
                  <c:v>321.55</c:v>
                </c:pt>
                <c:pt idx="11">
                  <c:v>368.78</c:v>
                </c:pt>
                <c:pt idx="12">
                  <c:v>394.53</c:v>
                </c:pt>
                <c:pt idx="13">
                  <c:v>424.65000000000032</c:v>
                </c:pt>
                <c:pt idx="14">
                  <c:v>437.15000000000032</c:v>
                </c:pt>
              </c:numCache>
            </c:numRef>
          </c:val>
        </c:ser>
        <c:ser>
          <c:idx val="1"/>
          <c:order val="1"/>
          <c:tx>
            <c:strRef>
              <c:f>Sheet1!$B$5</c:f>
              <c:strCache>
                <c:ptCount val="1"/>
                <c:pt idx="0">
                  <c:v>MD5</c:v>
                </c:pt>
              </c:strCache>
            </c:strRef>
          </c:tx>
          <c:marker>
            <c:symbol val="square"/>
            <c:size val="5"/>
          </c:marker>
          <c:cat>
            <c:numRef>
              <c:f>Sheet1!$C$3:$R$3</c:f>
              <c:numCache>
                <c:formatCode>General</c:formatCode>
                <c:ptCount val="16"/>
                <c:pt idx="0">
                  <c:v>353864</c:v>
                </c:pt>
                <c:pt idx="1">
                  <c:v>842801</c:v>
                </c:pt>
                <c:pt idx="2">
                  <c:v>1212987</c:v>
                </c:pt>
                <c:pt idx="3">
                  <c:v>1699142</c:v>
                </c:pt>
                <c:pt idx="4">
                  <c:v>2239726</c:v>
                </c:pt>
                <c:pt idx="5">
                  <c:v>2780310</c:v>
                </c:pt>
                <c:pt idx="6">
                  <c:v>3320894</c:v>
                </c:pt>
                <c:pt idx="7">
                  <c:v>3861478</c:v>
                </c:pt>
                <c:pt idx="8">
                  <c:v>4402062</c:v>
                </c:pt>
                <c:pt idx="9">
                  <c:v>4942646</c:v>
                </c:pt>
                <c:pt idx="10">
                  <c:v>5483230</c:v>
                </c:pt>
                <c:pt idx="11">
                  <c:v>6023814</c:v>
                </c:pt>
                <c:pt idx="12">
                  <c:v>6564398</c:v>
                </c:pt>
                <c:pt idx="13">
                  <c:v>7104982</c:v>
                </c:pt>
                <c:pt idx="14">
                  <c:v>7645566</c:v>
                </c:pt>
              </c:numCache>
            </c:numRef>
          </c:cat>
          <c:val>
            <c:numRef>
              <c:f>Sheet1!$C$5:$R$5</c:f>
              <c:numCache>
                <c:formatCode>General</c:formatCode>
                <c:ptCount val="16"/>
                <c:pt idx="0">
                  <c:v>50.09</c:v>
                </c:pt>
                <c:pt idx="1">
                  <c:v>98.38</c:v>
                </c:pt>
                <c:pt idx="2">
                  <c:v>126.76</c:v>
                </c:pt>
                <c:pt idx="3">
                  <c:v>153.87</c:v>
                </c:pt>
                <c:pt idx="4">
                  <c:v>176.31</c:v>
                </c:pt>
                <c:pt idx="5">
                  <c:v>192.84</c:v>
                </c:pt>
                <c:pt idx="6">
                  <c:v>236.69</c:v>
                </c:pt>
                <c:pt idx="7">
                  <c:v>253.85000000000099</c:v>
                </c:pt>
                <c:pt idx="8">
                  <c:v>297.5</c:v>
                </c:pt>
                <c:pt idx="9">
                  <c:v>330.58</c:v>
                </c:pt>
                <c:pt idx="10">
                  <c:v>346.71999999999969</c:v>
                </c:pt>
                <c:pt idx="11">
                  <c:v>394.2</c:v>
                </c:pt>
                <c:pt idx="12">
                  <c:v>421.5</c:v>
                </c:pt>
                <c:pt idx="13">
                  <c:v>445.63</c:v>
                </c:pt>
                <c:pt idx="14">
                  <c:v>464.01</c:v>
                </c:pt>
              </c:numCache>
            </c:numRef>
          </c:val>
        </c:ser>
        <c:ser>
          <c:idx val="2"/>
          <c:order val="2"/>
          <c:tx>
            <c:strRef>
              <c:f>Sheet1!$B$6</c:f>
              <c:strCache>
                <c:ptCount val="1"/>
                <c:pt idx="0">
                  <c:v>SHA-1</c:v>
                </c:pt>
              </c:strCache>
            </c:strRef>
          </c:tx>
          <c:marker>
            <c:symbol val="triangle"/>
            <c:size val="6"/>
          </c:marker>
          <c:cat>
            <c:numRef>
              <c:f>Sheet1!$C$3:$R$3</c:f>
              <c:numCache>
                <c:formatCode>General</c:formatCode>
                <c:ptCount val="16"/>
                <c:pt idx="0">
                  <c:v>353864</c:v>
                </c:pt>
                <c:pt idx="1">
                  <c:v>842801</c:v>
                </c:pt>
                <c:pt idx="2">
                  <c:v>1212987</c:v>
                </c:pt>
                <c:pt idx="3">
                  <c:v>1699142</c:v>
                </c:pt>
                <c:pt idx="4">
                  <c:v>2239726</c:v>
                </c:pt>
                <c:pt idx="5">
                  <c:v>2780310</c:v>
                </c:pt>
                <c:pt idx="6">
                  <c:v>3320894</c:v>
                </c:pt>
                <c:pt idx="7">
                  <c:v>3861478</c:v>
                </c:pt>
                <c:pt idx="8">
                  <c:v>4402062</c:v>
                </c:pt>
                <c:pt idx="9">
                  <c:v>4942646</c:v>
                </c:pt>
                <c:pt idx="10">
                  <c:v>5483230</c:v>
                </c:pt>
                <c:pt idx="11">
                  <c:v>6023814</c:v>
                </c:pt>
                <c:pt idx="12">
                  <c:v>6564398</c:v>
                </c:pt>
                <c:pt idx="13">
                  <c:v>7104982</c:v>
                </c:pt>
                <c:pt idx="14">
                  <c:v>7645566</c:v>
                </c:pt>
              </c:numCache>
            </c:numRef>
          </c:cat>
          <c:val>
            <c:numRef>
              <c:f>Sheet1!$C$6:$R$6</c:f>
              <c:numCache>
                <c:formatCode>General</c:formatCode>
                <c:ptCount val="16"/>
                <c:pt idx="0">
                  <c:v>57.660000000000011</c:v>
                </c:pt>
                <c:pt idx="1">
                  <c:v>108.16</c:v>
                </c:pt>
                <c:pt idx="2">
                  <c:v>134.12</c:v>
                </c:pt>
                <c:pt idx="3">
                  <c:v>163.44</c:v>
                </c:pt>
                <c:pt idx="4">
                  <c:v>209.46</c:v>
                </c:pt>
                <c:pt idx="5">
                  <c:v>227.73999999999998</c:v>
                </c:pt>
                <c:pt idx="6">
                  <c:v>281.54000000000002</c:v>
                </c:pt>
                <c:pt idx="7">
                  <c:v>302.33999999999969</c:v>
                </c:pt>
                <c:pt idx="8">
                  <c:v>357.36</c:v>
                </c:pt>
                <c:pt idx="9">
                  <c:v>399.7</c:v>
                </c:pt>
                <c:pt idx="10">
                  <c:v>417.09</c:v>
                </c:pt>
                <c:pt idx="11">
                  <c:v>467.46</c:v>
                </c:pt>
                <c:pt idx="12">
                  <c:v>500.41999999999899</c:v>
                </c:pt>
                <c:pt idx="13">
                  <c:v>542.22</c:v>
                </c:pt>
                <c:pt idx="14">
                  <c:v>563.32999999999947</c:v>
                </c:pt>
              </c:numCache>
            </c:numRef>
          </c:val>
        </c:ser>
        <c:ser>
          <c:idx val="3"/>
          <c:order val="3"/>
          <c:tx>
            <c:strRef>
              <c:f>Sheet1!$B$7</c:f>
              <c:strCache>
                <c:ptCount val="1"/>
                <c:pt idx="0">
                  <c:v>RIPEMD-160</c:v>
                </c:pt>
              </c:strCache>
            </c:strRef>
          </c:tx>
          <c:marker>
            <c:symbol val="circle"/>
            <c:size val="5"/>
          </c:marker>
          <c:cat>
            <c:numRef>
              <c:f>Sheet1!$C$3:$R$3</c:f>
              <c:numCache>
                <c:formatCode>General</c:formatCode>
                <c:ptCount val="16"/>
                <c:pt idx="0">
                  <c:v>353864</c:v>
                </c:pt>
                <c:pt idx="1">
                  <c:v>842801</c:v>
                </c:pt>
                <c:pt idx="2">
                  <c:v>1212987</c:v>
                </c:pt>
                <c:pt idx="3">
                  <c:v>1699142</c:v>
                </c:pt>
                <c:pt idx="4">
                  <c:v>2239726</c:v>
                </c:pt>
                <c:pt idx="5">
                  <c:v>2780310</c:v>
                </c:pt>
                <c:pt idx="6">
                  <c:v>3320894</c:v>
                </c:pt>
                <c:pt idx="7">
                  <c:v>3861478</c:v>
                </c:pt>
                <c:pt idx="8">
                  <c:v>4402062</c:v>
                </c:pt>
                <c:pt idx="9">
                  <c:v>4942646</c:v>
                </c:pt>
                <c:pt idx="10">
                  <c:v>5483230</c:v>
                </c:pt>
                <c:pt idx="11">
                  <c:v>6023814</c:v>
                </c:pt>
                <c:pt idx="12">
                  <c:v>6564398</c:v>
                </c:pt>
                <c:pt idx="13">
                  <c:v>7104982</c:v>
                </c:pt>
                <c:pt idx="14">
                  <c:v>7645566</c:v>
                </c:pt>
              </c:numCache>
            </c:numRef>
          </c:cat>
          <c:val>
            <c:numRef>
              <c:f>Sheet1!$C$7:$R$7</c:f>
              <c:numCache>
                <c:formatCode>General</c:formatCode>
                <c:ptCount val="16"/>
                <c:pt idx="0">
                  <c:v>63.44</c:v>
                </c:pt>
                <c:pt idx="1">
                  <c:v>112.02</c:v>
                </c:pt>
                <c:pt idx="2">
                  <c:v>142.94999999999999</c:v>
                </c:pt>
                <c:pt idx="3">
                  <c:v>178.08</c:v>
                </c:pt>
                <c:pt idx="4">
                  <c:v>214.3</c:v>
                </c:pt>
                <c:pt idx="5">
                  <c:v>239.67</c:v>
                </c:pt>
                <c:pt idx="6">
                  <c:v>291.02</c:v>
                </c:pt>
                <c:pt idx="7">
                  <c:v>325.48999999999899</c:v>
                </c:pt>
                <c:pt idx="8">
                  <c:v>382.05</c:v>
                </c:pt>
                <c:pt idx="9">
                  <c:v>421.46</c:v>
                </c:pt>
                <c:pt idx="10">
                  <c:v>444.21999999999969</c:v>
                </c:pt>
                <c:pt idx="11">
                  <c:v>499.02</c:v>
                </c:pt>
                <c:pt idx="12">
                  <c:v>531.49</c:v>
                </c:pt>
                <c:pt idx="13">
                  <c:v>578.41</c:v>
                </c:pt>
                <c:pt idx="14">
                  <c:v>601.04</c:v>
                </c:pt>
              </c:numCache>
            </c:numRef>
          </c:val>
        </c:ser>
        <c:marker val="1"/>
        <c:axId val="172912640"/>
        <c:axId val="173784064"/>
      </c:lineChart>
      <c:catAx>
        <c:axId val="172912640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sr-Latn-CS" sz="1200">
                    <a:latin typeface="Times New Roman" pitchFamily="18" charset="0"/>
                    <a:cs typeface="Times New Roman" pitchFamily="18" charset="0"/>
                  </a:rPr>
                  <a:t>Veličina poruke u bajtovima (bytes)</a:t>
                </a:r>
                <a:endParaRPr lang="en-US" sz="1200">
                  <a:latin typeface="Times New Roman" pitchFamily="18" charset="0"/>
                  <a:cs typeface="Times New Roman" pitchFamily="18" charset="0"/>
                </a:endParaRPr>
              </a:p>
            </c:rich>
          </c:tx>
          <c:layout/>
        </c:title>
        <c:numFmt formatCode="General" sourceLinked="1"/>
        <c:majorTickMark val="none"/>
        <c:tickLblPos val="nextTo"/>
        <c:crossAx val="173784064"/>
        <c:crosses val="autoZero"/>
        <c:auto val="1"/>
        <c:lblAlgn val="ctr"/>
        <c:lblOffset val="100"/>
      </c:catAx>
      <c:valAx>
        <c:axId val="173784064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sr-Latn-CS" sz="1200">
                    <a:latin typeface="Times New Roman" pitchFamily="18" charset="0"/>
                    <a:cs typeface="Times New Roman" pitchFamily="18" charset="0"/>
                  </a:rPr>
                  <a:t>Vreme</a:t>
                </a:r>
                <a:r>
                  <a:rPr lang="sr-Latn-CS" sz="1200" baseline="0">
                    <a:latin typeface="Times New Roman" pitchFamily="18" charset="0"/>
                    <a:cs typeface="Times New Roman" pitchFamily="18" charset="0"/>
                  </a:rPr>
                  <a:t> izvršavanja  (ms)</a:t>
                </a:r>
                <a:endParaRPr lang="en-US" sz="1200">
                  <a:latin typeface="Times New Roman" pitchFamily="18" charset="0"/>
                  <a:cs typeface="Times New Roman" pitchFamily="18" charset="0"/>
                </a:endParaRPr>
              </a:p>
            </c:rich>
          </c:tx>
          <c:layout/>
        </c:title>
        <c:numFmt formatCode="General" sourceLinked="1"/>
        <c:majorTickMark val="none"/>
        <c:tickLblPos val="nextTo"/>
        <c:crossAx val="172912640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60DAE-6102-4252-8B8A-DA7E0E0EB523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A5C31-161C-4B6E-8214-1E884A0609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60DAE-6102-4252-8B8A-DA7E0E0EB523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A5C31-161C-4B6E-8214-1E884A0609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60DAE-6102-4252-8B8A-DA7E0E0EB523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A5C31-161C-4B6E-8214-1E884A0609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60DAE-6102-4252-8B8A-DA7E0E0EB523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A5C31-161C-4B6E-8214-1E884A0609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60DAE-6102-4252-8B8A-DA7E0E0EB523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A5C31-161C-4B6E-8214-1E884A0609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60DAE-6102-4252-8B8A-DA7E0E0EB523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A5C31-161C-4B6E-8214-1E884A0609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60DAE-6102-4252-8B8A-DA7E0E0EB523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A5C31-161C-4B6E-8214-1E884A0609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60DAE-6102-4252-8B8A-DA7E0E0EB523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A5C31-161C-4B6E-8214-1E884A0609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60DAE-6102-4252-8B8A-DA7E0E0EB523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A5C31-161C-4B6E-8214-1E884A0609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60DAE-6102-4252-8B8A-DA7E0E0EB523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A5C31-161C-4B6E-8214-1E884A0609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60DAE-6102-4252-8B8A-DA7E0E0EB523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A5C31-161C-4B6E-8214-1E884A0609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E60DAE-6102-4252-8B8A-DA7E0E0EB523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2A5C31-161C-4B6E-8214-1E884A0609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38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sr-Latn-CS" smtClean="0">
                <a:latin typeface="Times New Roman" pitchFamily="18" charset="0"/>
                <a:cs typeface="Times New Roman" pitchFamily="18" charset="0"/>
              </a:rPr>
              <a:t>Analiza i implementacija k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riptografsk</a:t>
            </a:r>
            <a:r>
              <a:rPr lang="sr-Latn-CS" smtClean="0">
                <a:latin typeface="Times New Roman" pitchFamily="18" charset="0"/>
                <a:cs typeface="Times New Roman" pitchFamily="18" charset="0"/>
              </a:rPr>
              <a:t>ih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he</a:t>
            </a:r>
            <a:r>
              <a:rPr lang="sr-Latn-CS" smtClean="0">
                <a:latin typeface="Times New Roman" pitchFamily="18" charset="0"/>
                <a:cs typeface="Times New Roman" pitchFamily="18" charset="0"/>
              </a:rPr>
              <a:t>š funkcije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smtClean="0"/>
              <a:t>Opšti </a:t>
            </a:r>
            <a:r>
              <a:rPr lang="sr-Latn-CS" smtClean="0">
                <a:latin typeface="Times New Roman" pitchFamily="18" charset="0"/>
                <a:cs typeface="Times New Roman" pitchFamily="18" charset="0"/>
              </a:rPr>
              <a:t>napadi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Latn-CS" sz="2400" i="1" smtClean="0">
                <a:latin typeface="Times New Roman" pitchFamily="18" charset="0"/>
                <a:cs typeface="Times New Roman" pitchFamily="18" charset="0"/>
              </a:rPr>
              <a:t>Rođendanski </a:t>
            </a:r>
            <a:r>
              <a:rPr lang="sr-Latn-CS" sz="2400" i="1" smtClean="0">
                <a:latin typeface="Times New Roman" pitchFamily="18" charset="0"/>
                <a:cs typeface="Times New Roman" pitchFamily="18" charset="0"/>
              </a:rPr>
              <a:t>napad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(engl. Birthday paradox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attack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) -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zasniva na rođendanskom paradoksu koji kaže da će u grupi od </a:t>
            </a:r>
            <a:r>
              <a:rPr lang="sr-Latn-CS" sz="2400" b="1" i="1" smtClean="0">
                <a:latin typeface="Times New Roman" pitchFamily="18" charset="0"/>
                <a:cs typeface="Times New Roman" pitchFamily="18" charset="0"/>
              </a:rPr>
              <a:t>r=23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 slučajno izabranih ljudi, bar dvoje imati rođendan istog dana sa verovatnoćom većom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od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50%. </a:t>
            </a:r>
          </a:p>
          <a:p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U rođendanskom napadu napadač na heš funkciju bira skup od </a:t>
            </a:r>
            <a:r>
              <a:rPr lang="en-US" sz="2400" i="1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 slučajnih ulaznih podataka sa očekivanjem da će bar dve poruke dati istu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heš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vrednost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Ako izlazna heš vrednost ima dužinu od </a:t>
            </a:r>
            <a:r>
              <a:rPr lang="en-US" sz="2400" i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 bita, tada je ukupan broj mogućih heš vrednosti na izlazu funkcije jednak 2</a:t>
            </a:r>
            <a:r>
              <a:rPr lang="en-US" sz="2400" baseline="30000" smtClean="0"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, pa je vremenska složenost ovog algoritma </a:t>
            </a:r>
            <a:r>
              <a:rPr lang="sr-Latn-CS" sz="2400" smtClean="0"/>
              <a:t>O(2</a:t>
            </a:r>
            <a:r>
              <a:rPr lang="sr-Latn-CS" sz="2400" baseline="30000" smtClean="0"/>
              <a:t>n/2</a:t>
            </a:r>
            <a:r>
              <a:rPr lang="sr-Latn-CS" sz="2400" smtClean="0"/>
              <a:t>).</a:t>
            </a:r>
            <a:endParaRPr lang="sr-Latn-CS" sz="2400" smtClean="0">
              <a:latin typeface="Times New Roman" pitchFamily="18" charset="0"/>
              <a:cs typeface="Times New Roman" pitchFamily="18" charset="0"/>
            </a:endParaRPr>
          </a:p>
          <a:p>
            <a:endParaRPr lang="sr-Latn-CS" sz="24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CS" smtClean="0">
                <a:latin typeface="Times New Roman" pitchFamily="18" charset="0"/>
                <a:cs typeface="Times New Roman" pitchFamily="18" charset="0"/>
              </a:rPr>
              <a:t>Dizajn kriptografskih heš funkcija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Prema načinu na koji su konstruisane,većina heš funkcija spada u grupu </a:t>
            </a:r>
            <a:r>
              <a:rPr lang="sr-Latn-CS" sz="2400" b="1" i="1" smtClean="0">
                <a:latin typeface="Times New Roman" pitchFamily="18" charset="0"/>
                <a:cs typeface="Times New Roman" pitchFamily="18" charset="0"/>
              </a:rPr>
              <a:t>iterativnih heš funkcija.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U zavisnosti od načina na koji vrše kompresiju podataka </a:t>
            </a:r>
            <a:r>
              <a:rPr lang="sr-Latn-CS" sz="2400" i="1" smtClean="0">
                <a:latin typeface="Times New Roman" pitchFamily="18" charset="0"/>
                <a:cs typeface="Times New Roman" pitchFamily="18" charset="0"/>
              </a:rPr>
              <a:t>iterativne heš funkcije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mogu da budu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: </a:t>
            </a:r>
            <a:endParaRPr lang="sr-Latn-CS" sz="240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        - Heš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funkcije zasnovane na simetričnim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blokovskim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algoritmima</a:t>
            </a:r>
          </a:p>
          <a:p>
            <a:pPr lvl="0">
              <a:buNone/>
            </a:pP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(engl. Hash 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Functions Based on Block Ciphers)</a:t>
            </a:r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         - Heš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funkcije zasnovane na modularnoj aritmetici 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(engl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Hash </a:t>
            </a:r>
          </a:p>
          <a:p>
            <a:pPr lvl="0">
              <a:buNone/>
            </a:pP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            Functions 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Using Modular Arithmetic)</a:t>
            </a:r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         - Namenske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heš funkcije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 (engl. Dedicated Hash 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Functions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just"/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Dužina izlazne heš vrednosti – 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jedan od najbitnijih elemenata u dizajnu heš funkcije. Direktno utiče na sigurnost heš funkcije. U odnosu na trenutni nivo razvijenosti računarske tehnologije smatra se da je potrebno da dužina heš vrednosti bude bar 160 bitova.</a:t>
            </a:r>
            <a:endParaRPr lang="sr-Latn-CS" sz="2000" i="1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CS" smtClean="0"/>
              <a:t>Iterativne heš funkcije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Kako heš funkcija mora da obrađuje podatke proizvoljne dužine, ideja je da se  ulazni podatak podeli na blokove fiksne veličine koji se dalje obrađuju jedan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po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jedan</a:t>
            </a:r>
            <a:endParaRPr lang="sr-Latn-CS" sz="240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Ulazni podatak </a:t>
            </a:r>
            <a:r>
              <a:rPr lang="en-US" sz="2400" i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 se prvo dopunjava odgovarajućim sadržajem sve dok njegova dužina ne postane celobrojni umnožak dužine jednog bloka. Ovaj dodatak često sadrži dužinu originalnog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ulaznog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podatka.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Zatim, podatak se deli u </a:t>
            </a:r>
            <a:r>
              <a:rPr lang="en-US" sz="2400" i="1" smtClean="0">
                <a:latin typeface="Times New Roman" pitchFamily="18" charset="0"/>
                <a:cs typeface="Times New Roman" pitchFamily="18" charset="0"/>
              </a:rPr>
              <a:t>t 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blokova od  </a:t>
            </a:r>
            <a:r>
              <a:rPr lang="en-US" sz="2400" i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i="1" baseline="-2500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do </a:t>
            </a:r>
            <a:r>
              <a:rPr lang="en-US" sz="2400" i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i="1" baseline="-2500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400" i="1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 Rezultujuća heš vrednost se dobija na sledeći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način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           -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000" i="1" baseline="-2500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=IV</a:t>
            </a:r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            -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000" i="1" baseline="-2500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=f(X</a:t>
            </a:r>
            <a:r>
              <a:rPr lang="en-US" sz="2000" i="1" baseline="-2500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, H</a:t>
            </a:r>
            <a:r>
              <a:rPr lang="en-US" sz="2000" i="1" baseline="-25000" smtClean="0">
                <a:latin typeface="Times New Roman" pitchFamily="18" charset="0"/>
                <a:cs typeface="Times New Roman" pitchFamily="18" charset="0"/>
              </a:rPr>
              <a:t>i-1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),   i=1,2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,….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t</a:t>
            </a:r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            -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h(X)=g(H</a:t>
            </a:r>
            <a:r>
              <a:rPr lang="en-US" sz="2000" i="1" baseline="-2500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sr-Latn-CS" sz="2000" i="1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600" smtClean="0">
                <a:latin typeface="Times New Roman" pitchFamily="18" charset="0"/>
                <a:cs typeface="Times New Roman" pitchFamily="18" charset="0"/>
              </a:rPr>
              <a:t>IV je skraćenica za </a:t>
            </a:r>
            <a:r>
              <a:rPr lang="en-US" sz="2600" i="1" smtClean="0">
                <a:latin typeface="Times New Roman" pitchFamily="18" charset="0"/>
                <a:cs typeface="Times New Roman" pitchFamily="18" charset="0"/>
              </a:rPr>
              <a:t>inicijalnu vrednost, H</a:t>
            </a:r>
            <a:r>
              <a:rPr lang="en-US" sz="2600" i="1" baseline="-2500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600" i="1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600" smtClean="0">
                <a:latin typeface="Times New Roman" pitchFamily="18" charset="0"/>
                <a:cs typeface="Times New Roman" pitchFamily="18" charset="0"/>
              </a:rPr>
              <a:t>je</a:t>
            </a:r>
            <a:r>
              <a:rPr lang="en-US" sz="2600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smtClean="0">
                <a:latin typeface="Times New Roman" pitchFamily="18" charset="0"/>
                <a:cs typeface="Times New Roman" pitchFamily="18" charset="0"/>
              </a:rPr>
              <a:t>ulančavajuća promenljiva (engl. chaining variable), funkcija  </a:t>
            </a:r>
            <a:r>
              <a:rPr lang="en-US" sz="2600" i="1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2600" smtClean="0">
                <a:latin typeface="Times New Roman" pitchFamily="18" charset="0"/>
                <a:cs typeface="Times New Roman" pitchFamily="18" charset="0"/>
              </a:rPr>
              <a:t>  je funkcija kompresije, funkcija </a:t>
            </a:r>
            <a:r>
              <a:rPr lang="en-US" sz="2600" i="1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2600" smtClean="0">
                <a:latin typeface="Times New Roman" pitchFamily="18" charset="0"/>
                <a:cs typeface="Times New Roman" pitchFamily="18" charset="0"/>
              </a:rPr>
              <a:t> predstavlja izlaznu transformaciju</a:t>
            </a:r>
            <a:endParaRPr lang="en-US" sz="26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smtClean="0"/>
              <a:t>Iterativne heš funkcije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Dopunjavanje poruke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blokom </a:t>
            </a:r>
            <a:r>
              <a:rPr lang="sr-Latn-CS" sz="2400" i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sr-Latn-CS" sz="2400" i="1" baseline="-25000" smtClean="0">
                <a:latin typeface="Times New Roman" pitchFamily="18" charset="0"/>
                <a:cs typeface="Times New Roman" pitchFamily="18" charset="0"/>
              </a:rPr>
              <a:t>t+1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koji sadrži originalnu dužinu poruke </a:t>
            </a:r>
            <a:r>
              <a:rPr lang="sr-Latn-CS" sz="2400" i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 naziva se </a:t>
            </a:r>
            <a:r>
              <a:rPr lang="sr-Latn-CS" sz="2400" b="1" i="1" smtClean="0">
                <a:latin typeface="Times New Roman" pitchFamily="18" charset="0"/>
                <a:cs typeface="Times New Roman" pitchFamily="18" charset="0"/>
              </a:rPr>
              <a:t>Merkle-Damgard ojačavanje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(engl. Merkle-Damgard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strengthening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just"/>
            <a:r>
              <a:rPr lang="sr-Latn-CS" sz="2400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Ovo ojačanje je bitno zbog toga što povećava otpornost na kolizije rezultujuće heš funkcije </a:t>
            </a:r>
            <a:r>
              <a:rPr lang="sr-Latn-CS" sz="2400" i="1" smtClean="0">
                <a:latin typeface="Times New Roman" pitchFamily="18" charset="0"/>
                <a:cs typeface="Times New Roman" pitchFamily="18" charset="0"/>
              </a:rPr>
              <a:t>h,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tako što sprečava da dve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 poruke različitih dužina mogu imati istu heš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vrednost </a:t>
            </a:r>
            <a:endParaRPr lang="sr-Latn-CS" sz="240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600" smtClean="0">
                <a:latin typeface="Times New Roman" pitchFamily="18" charset="0"/>
                <a:cs typeface="Times New Roman" pitchFamily="18" charset="0"/>
              </a:rPr>
              <a:t>Merkle-Damgard ojačavanje se koristi neposredno pre samog heširanja ulaznog podatka. Na ulazni podatak  </a:t>
            </a:r>
            <a:r>
              <a:rPr lang="sr-Latn-CS" sz="2600" i="1" smtClean="0">
                <a:latin typeface="Times New Roman" pitchFamily="18" charset="0"/>
                <a:cs typeface="Times New Roman" pitchFamily="18" charset="0"/>
              </a:rPr>
              <a:t>X=X</a:t>
            </a:r>
            <a:r>
              <a:rPr lang="sr-Latn-CS" sz="2600" i="1" baseline="-2500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r-Latn-CS" sz="2600" i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sr-Latn-CS" sz="2600" i="1" baseline="-25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r-Latn-CS" sz="2600" i="1" smtClean="0">
                <a:latin typeface="Times New Roman" pitchFamily="18" charset="0"/>
                <a:cs typeface="Times New Roman" pitchFamily="18" charset="0"/>
              </a:rPr>
              <a:t>...X</a:t>
            </a:r>
            <a:r>
              <a:rPr lang="sr-Latn-CS" sz="2600" i="1" baseline="-25000" smtClean="0">
                <a:latin typeface="Times New Roman" pitchFamily="18" charset="0"/>
                <a:cs typeface="Times New Roman" pitchFamily="18" charset="0"/>
              </a:rPr>
              <a:t>t  </a:t>
            </a:r>
            <a:r>
              <a:rPr lang="sr-Latn-CS" sz="2600" smtClean="0">
                <a:latin typeface="Times New Roman" pitchFamily="18" charset="0"/>
                <a:cs typeface="Times New Roman" pitchFamily="18" charset="0"/>
              </a:rPr>
              <a:t> se dodaje blok </a:t>
            </a:r>
            <a:r>
              <a:rPr lang="sr-Latn-CS" sz="2600" i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sr-Latn-CS" sz="2600" i="1" baseline="-25000" smtClean="0">
                <a:latin typeface="Times New Roman" pitchFamily="18" charset="0"/>
                <a:cs typeface="Times New Roman" pitchFamily="18" charset="0"/>
              </a:rPr>
              <a:t>t+1</a:t>
            </a:r>
            <a:r>
              <a:rPr lang="sr-Latn-CS" sz="2600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600" smtClean="0">
                <a:latin typeface="Times New Roman" pitchFamily="18" charset="0"/>
                <a:cs typeface="Times New Roman" pitchFamily="18" charset="0"/>
              </a:rPr>
              <a:t> koji sadrži binarnu reprezentaciju dužine </a:t>
            </a:r>
            <a:r>
              <a:rPr lang="sr-Latn-CS" sz="2600" i="1" smtClean="0"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sr-Latn-CS" sz="2600" smtClean="0">
                <a:latin typeface="Times New Roman" pitchFamily="18" charset="0"/>
                <a:cs typeface="Times New Roman" pitchFamily="18" charset="0"/>
              </a:rPr>
              <a:t>ulaznog podatka </a:t>
            </a:r>
            <a:r>
              <a:rPr lang="sr-Latn-CS" sz="2600" i="1" smtClean="0">
                <a:latin typeface="Times New Roman" pitchFamily="18" charset="0"/>
                <a:cs typeface="Times New Roman" pitchFamily="18" charset="0"/>
              </a:rPr>
              <a:t>X. </a:t>
            </a:r>
            <a:r>
              <a:rPr lang="sr-Latn-CS" sz="2600" smtClean="0">
                <a:latin typeface="Times New Roman" pitchFamily="18" charset="0"/>
                <a:cs typeface="Times New Roman" pitchFamily="18" charset="0"/>
              </a:rPr>
              <a:t>Prilikom binarne reprezentacije dužine </a:t>
            </a:r>
            <a:r>
              <a:rPr lang="sr-Latn-CS" sz="2600" i="1" smtClean="0"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sr-Latn-CS" sz="2600" smtClean="0">
                <a:latin typeface="Times New Roman" pitchFamily="18" charset="0"/>
                <a:cs typeface="Times New Roman" pitchFamily="18" charset="0"/>
              </a:rPr>
              <a:t> koristi se desno poravnanje. Merkle-Damgard ojačanje se koristi kada je ispunjen uslov: </a:t>
            </a:r>
            <a:r>
              <a:rPr lang="sr-Latn-CS" sz="2600" i="1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600" i="1" smtClean="0">
                <a:latin typeface="Times New Roman" pitchFamily="18" charset="0"/>
                <a:cs typeface="Times New Roman" pitchFamily="18" charset="0"/>
              </a:rPr>
              <a:t>&lt;2</a:t>
            </a:r>
            <a:r>
              <a:rPr lang="en-US" sz="2600" i="1" baseline="30000" smtClean="0">
                <a:latin typeface="Times New Roman" pitchFamily="18" charset="0"/>
                <a:cs typeface="Times New Roman" pitchFamily="18" charset="0"/>
              </a:rPr>
              <a:t>r</a:t>
            </a:r>
            <a:endParaRPr lang="en-US" sz="26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smtClean="0"/>
              <a:t>Iterativne heš funkcije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Heš funkcije zasnovane na simetričnim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blokovskim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algoritmima – 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za funkciju kompresije se koriste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simetrični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blokovski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algoritmi</a:t>
            </a:r>
            <a:endParaRPr lang="sr-Latn-CS" sz="200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Prednost ovog pristupa je što mogu da se koriste gotovi simetrični blokovski algoritmi čija je bezbednost ispitana i za koje postoje već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gotove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implementacije</a:t>
            </a:r>
            <a:endParaRPr lang="sr-Latn-CS" sz="200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Nedostatak ovakvih algoritama su nešto lošije performanse, kao i to što korišćeni blokovski algoritmi mogu da pokažu neke slabosti koje ne bi pokazali kada se koriste samo za šifrovanje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podataka </a:t>
            </a:r>
            <a:endParaRPr lang="sr-Latn-CS" sz="200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000" smtClean="0"/>
              <a:t>U svakoj od iteracija, trenutna vrednost ulančavajuće promenljive </a:t>
            </a:r>
            <a:r>
              <a:rPr lang="en-US" sz="2000" i="1" smtClean="0"/>
              <a:t>H</a:t>
            </a:r>
            <a:r>
              <a:rPr lang="en-US" sz="2000" i="1" baseline="-25000" smtClean="0"/>
              <a:t>i</a:t>
            </a:r>
            <a:r>
              <a:rPr lang="en-US" sz="2000" smtClean="0"/>
              <a:t> i blok </a:t>
            </a:r>
            <a:r>
              <a:rPr lang="en-US" sz="2000" i="1" smtClean="0"/>
              <a:t>X</a:t>
            </a:r>
            <a:r>
              <a:rPr lang="en-US" sz="2000" i="1" baseline="-25000" smtClean="0"/>
              <a:t>i</a:t>
            </a:r>
            <a:r>
              <a:rPr lang="en-US" sz="2000" i="1" smtClean="0"/>
              <a:t> </a:t>
            </a:r>
            <a:r>
              <a:rPr lang="en-US" sz="2000" smtClean="0"/>
              <a:t>koji se trenutno obrađuje, predstavljaju ključ i otvoreni </a:t>
            </a:r>
            <a:r>
              <a:rPr lang="en-US" sz="2000" smtClean="0"/>
              <a:t>tekst </a:t>
            </a:r>
            <a:r>
              <a:rPr lang="en-US" sz="2000" smtClean="0"/>
              <a:t> </a:t>
            </a:r>
            <a:r>
              <a:rPr lang="en-US" sz="2000" smtClean="0"/>
              <a:t>za algoritam šifrovanja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smtClean="0"/>
              <a:t>Iterativne heš funkcije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Heš funkcije zasnovane na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modularnoj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aritmetici </a:t>
            </a:r>
            <a:r>
              <a:rPr lang="sr-Latn-CS" sz="2400" i="1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kao 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osnovni gradivni element za 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funkciju 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kompresije koristi se modularna aritmetiku</a:t>
            </a:r>
          </a:p>
          <a:p>
            <a:pPr algn="just"/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Prednost funkcija zasnovanih na modularnoj aritmetici se nalazi u tome što se u skladu sa sigurnosnim uslovima lako može izabrati dužina modula po kome se vrši 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deljenje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Najveći nedostatak ovako konstruisanih funkcija je brzina izvršavanja. Ove funkcije su značajno sporije čak i od heš funkcija zasnovanih na simetričnim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blokovskim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algoritmima</a:t>
            </a:r>
            <a:endParaRPr lang="sr-Latn-CS" sz="200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Najpoznatije funkcije ove vrste su </a:t>
            </a:r>
            <a:r>
              <a:rPr lang="en-US" sz="2000" b="1" i="1" smtClean="0">
                <a:latin typeface="Times New Roman" pitchFamily="18" charset="0"/>
                <a:cs typeface="Times New Roman" pitchFamily="18" charset="0"/>
              </a:rPr>
              <a:t>MASH-1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sz="2000" b="1" i="1" smtClean="0">
                <a:latin typeface="Times New Roman" pitchFamily="18" charset="0"/>
                <a:cs typeface="Times New Roman" pitchFamily="18" charset="0"/>
              </a:rPr>
              <a:t>MASH-2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smtClean="0"/>
              <a:t>Iterativne heš funkcije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Namenske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heš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funkcije - 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dizajnirane 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sa unapred tačno određenom 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vrstom 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primene</a:t>
            </a:r>
          </a:p>
          <a:p>
            <a:pPr algn="just"/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Nisu 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unapred ograničene na korišćenje već postolećih komponenti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mogu 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da se dizajniraju od samog početka pri tome vodeći računa 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o 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performansama</a:t>
            </a:r>
          </a:p>
          <a:p>
            <a:pPr algn="just"/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U grupu namenskih heš funkcija spadaju funkcije zasnovane na </a:t>
            </a:r>
            <a:r>
              <a:rPr lang="sr-Latn-CS" sz="2000" b="1" i="1" smtClean="0">
                <a:latin typeface="Times New Roman" pitchFamily="18" charset="0"/>
                <a:cs typeface="Times New Roman" pitchFamily="18" charset="0"/>
              </a:rPr>
              <a:t>MD4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 heš algoritmu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CS" smtClean="0">
                <a:latin typeface="Times New Roman" pitchFamily="18" charset="0"/>
                <a:cs typeface="Times New Roman" pitchFamily="18" charset="0"/>
              </a:rPr>
              <a:t>Primena heš funkcija za </a:t>
            </a:r>
            <a:br>
              <a:rPr lang="sr-Latn-CS" smtClean="0">
                <a:latin typeface="Times New Roman" pitchFamily="18" charset="0"/>
                <a:cs typeface="Times New Roman" pitchFamily="18" charset="0"/>
              </a:rPr>
            </a:br>
            <a:r>
              <a:rPr lang="sr-Latn-CS" smtClean="0">
                <a:latin typeface="Times New Roman" pitchFamily="18" charset="0"/>
                <a:cs typeface="Times New Roman" pitchFamily="18" charset="0"/>
              </a:rPr>
              <a:t>autentifikaciju poruka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0" y="2438400"/>
            <a:ext cx="5590477" cy="1247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133600" y="4267200"/>
            <a:ext cx="518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smtClean="0">
                <a:latin typeface="Times New Roman" pitchFamily="18" charset="0"/>
                <a:cs typeface="Times New Roman" pitchFamily="18" charset="0"/>
              </a:rPr>
              <a:t>Autentifikacija poruke pomoću heš funkcije </a:t>
            </a:r>
            <a:r>
              <a:rPr lang="sr-Latn-CS" i="1" smtClean="0">
                <a:latin typeface="Times New Roman" pitchFamily="18" charset="0"/>
                <a:cs typeface="Times New Roman" pitchFamily="18" charset="0"/>
              </a:rPr>
              <a:t>h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CS" smtClean="0">
                <a:latin typeface="Times New Roman" pitchFamily="18" charset="0"/>
                <a:cs typeface="Times New Roman" pitchFamily="18" charset="0"/>
              </a:rPr>
              <a:t>Primena heš funkcija za </a:t>
            </a:r>
            <a:br>
              <a:rPr lang="sr-Latn-CS" smtClean="0">
                <a:latin typeface="Times New Roman" pitchFamily="18" charset="0"/>
                <a:cs typeface="Times New Roman" pitchFamily="18" charset="0"/>
              </a:rPr>
            </a:br>
            <a:r>
              <a:rPr lang="sr-Latn-CS" smtClean="0">
                <a:latin typeface="Times New Roman" pitchFamily="18" charset="0"/>
                <a:cs typeface="Times New Roman" pitchFamily="18" charset="0"/>
              </a:rPr>
              <a:t>autentifikaciju poruka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Pre samog slanja poruke pošiljalac izračunava heš vrednost poruke i tako dobijeni heš šalje preko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sigurnog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kanala</a:t>
            </a:r>
          </a:p>
          <a:p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Po prijemu, primalac izračunava heš vrednost primljene poruke i poredi je sa heš vrednošću koju je dobio preko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sigurnog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kanala</a:t>
            </a:r>
          </a:p>
          <a:p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Primalac prihvata poruku samo ako su ove dve heš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vrednosti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identične</a:t>
            </a:r>
          </a:p>
          <a:p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Potrebno je da postoji siguran heš kanal, u kome poruka ne može da bude promenjena od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strane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napadač</a:t>
            </a:r>
          </a:p>
          <a:p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Najvažnija osobina sigurnog kanala je to što primalac zna ko mu je poslao poruku preko ovog kanala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Primena</a:t>
            </a:r>
            <a:r>
              <a:rPr lang="sr-Latn-CS" smtClean="0">
                <a:latin typeface="Times New Roman" pitchFamily="18" charset="0"/>
                <a:cs typeface="Times New Roman" pitchFamily="18" charset="0"/>
              </a:rPr>
              <a:t> heš funkcija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u mehanizmu za digitalno potpisivanje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52600" y="2057400"/>
            <a:ext cx="5571429" cy="2019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524000" y="4191000"/>
            <a:ext cx="731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Mehanizam za digitalno potpisivanje u kombinaciji sa heš funkcijom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685800" y="457200"/>
            <a:ext cx="7772400" cy="5668963"/>
          </a:xfrm>
        </p:spPr>
        <p:txBody>
          <a:bodyPr>
            <a:normAutofit lnSpcReduction="10000"/>
          </a:bodyPr>
          <a:lstStyle/>
          <a:p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Sa razvojem informacionih tehnologija i računarskih mreža dolazi do razvoja oblasti kao što je elektronsko poslovanje</a:t>
            </a:r>
          </a:p>
          <a:p>
            <a:pPr algn="just"/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Korišćenjem interneta pristup informacijama postaje neuporedivo brži u odnosu na tradicionalne forme razmene informacija</a:t>
            </a:r>
          </a:p>
          <a:p>
            <a:pPr algn="just"/>
            <a:r>
              <a:rPr lang="sr-Latn-CS" sz="2400">
                <a:latin typeface="Times New Roman" pitchFamily="18" charset="0"/>
                <a:cs typeface="Times New Roman" pitchFamily="18" charset="0"/>
              </a:rPr>
              <a:t>Uprkos značajnim prednostima elektronskog poslovanja, sa otvaranjem lokalnih mreža prema Internetu rastu bezbednosni rizici i pretnje od zlonamernih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napadača</a:t>
            </a:r>
          </a:p>
          <a:p>
            <a:pPr algn="just"/>
            <a:r>
              <a:rPr lang="sr-Latn-CS" sz="2400"/>
              <a:t>Za </a:t>
            </a:r>
            <a:r>
              <a:rPr lang="sr-Latn-CS" sz="2400" smtClean="0"/>
              <a:t>zadovoljenje svih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bezbednosnih</a:t>
            </a:r>
            <a:r>
              <a:rPr lang="sr-Latn-CS" sz="2400" smtClean="0"/>
              <a:t> </a:t>
            </a:r>
            <a:r>
              <a:rPr lang="sr-Latn-CS" sz="2400"/>
              <a:t>zahteva, pored fizičkih, tehničkih i organizacionih mera </a:t>
            </a:r>
            <a:r>
              <a:rPr lang="sr-Latn-CS" sz="2400" smtClean="0"/>
              <a:t>bezbednosti, postoji </a:t>
            </a:r>
            <a:r>
              <a:rPr lang="sr-Latn-CS" sz="2400"/>
              <a:t>i specifična grupa tzv. kriptografskih mera zaštite elektronskih </a:t>
            </a:r>
            <a:r>
              <a:rPr lang="sr-Latn-CS" sz="2400" smtClean="0"/>
              <a:t>transakcija</a:t>
            </a:r>
          </a:p>
          <a:p>
            <a:pPr algn="just"/>
            <a:r>
              <a:rPr lang="sr-Latn-CS" sz="2400" smtClean="0"/>
              <a:t>Kriptografske heš funkcije predstavljaju kriptografske algoritme koji imaju važnu ulogu u zaštiti autentičnosti i integriteta podataka</a:t>
            </a:r>
          </a:p>
          <a:p>
            <a:pPr algn="just"/>
            <a:endParaRPr lang="sr-Latn-CS" sz="2400" smtClean="0"/>
          </a:p>
          <a:p>
            <a:pPr algn="just"/>
            <a:endParaRPr lang="sr-Latn-CS" sz="240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sr-Latn-CS" sz="2400" smtClean="0">
              <a:latin typeface="Times New Roman" pitchFamily="18" charset="0"/>
              <a:cs typeface="Times New Roman" pitchFamily="18" charset="0"/>
            </a:endParaRPr>
          </a:p>
          <a:p>
            <a:endParaRPr lang="sr-Latn-CS" sz="240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Primena</a:t>
            </a:r>
            <a:r>
              <a:rPr lang="sr-Latn-CS" smtClean="0">
                <a:latin typeface="Times New Roman" pitchFamily="18" charset="0"/>
                <a:cs typeface="Times New Roman" pitchFamily="18" charset="0"/>
              </a:rPr>
              <a:t> heš funkcija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u mehanizmu za digitalno potpisivanje</a:t>
            </a:r>
            <a:endParaRPr lang="en-US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38400" y="1981200"/>
            <a:ext cx="3933334" cy="223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895600" y="426720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Verifikacija digitalnog potpisa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Primena</a:t>
            </a:r>
            <a:r>
              <a:rPr lang="sr-Latn-CS" smtClean="0">
                <a:latin typeface="Times New Roman" pitchFamily="18" charset="0"/>
                <a:cs typeface="Times New Roman" pitchFamily="18" charset="0"/>
              </a:rPr>
              <a:t> heš funkcija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u mehanizmu za digitalno potpisivanje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Cilj upotrebe heš funkcija u digitalnom potpisu je da se smanji količina informacija koje se šalju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preko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kanala</a:t>
            </a:r>
            <a:endParaRPr lang="sr-Latn-CS" sz="240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Da bi se potpis sveo na razumnu dužinu, a da pritom ne izgubi svoj integritet, pošiljalac računa heš poruke koji je mnogo manji od same poruke, potpisuje ga svojim privatnim ključem i šalje svoju originalnu poruku i potpisani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heš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primaocu</a:t>
            </a:r>
          </a:p>
          <a:p>
            <a:pPr algn="just"/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Upotrebom heš funkcija se poboljšavaju i performanse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digitalnog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potpisivanja</a:t>
            </a:r>
          </a:p>
          <a:p>
            <a:pPr algn="just"/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Kako su asimetrični algoritmi veoma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spori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potpisivanjem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heš vrednosti  umesto čitave poruke znatno se smanjuje vreme koje je potrebno za potpisivanje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CS" smtClean="0">
                <a:latin typeface="Times New Roman" pitchFamily="18" charset="0"/>
                <a:cs typeface="Times New Roman" pitchFamily="18" charset="0"/>
              </a:rPr>
              <a:t>Primena heš funkcija za č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uvanje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lozinki na disku sistema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Problem predstavlja čuvanje lozinki na disku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rašunarskog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sistema</a:t>
            </a:r>
          </a:p>
          <a:p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Ukoliko lozinke nisu dobro zaštićene, uljez može da dođe do svih lozinki koje se šuvaju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na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disku</a:t>
            </a:r>
          </a:p>
          <a:p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Da bi se ovo izbeglo informacije o lozinkama se obrađuju jednosmernim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heš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funkcijama</a:t>
            </a:r>
          </a:p>
          <a:p>
            <a:r>
              <a:rPr lang="sr-Latn-CS" sz="2600" smtClean="0">
                <a:latin typeface="Times New Roman" pitchFamily="18" charset="0"/>
                <a:cs typeface="Times New Roman" pitchFamily="18" charset="0"/>
              </a:rPr>
              <a:t>Smeštanje lozinke na disk obavlja se na sledeći način:</a:t>
            </a:r>
            <a:endParaRPr lang="en-US" sz="260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          - korisnik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unosi novu lozinku </a:t>
            </a:r>
            <a:r>
              <a:rPr lang="sr-Latn-CS" sz="2400" i="1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sr-Latn-CS" sz="2400" i="1" baseline="-2500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en-US" sz="240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          -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operativni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sistem računa heš vrednost unete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lozinke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sr-Latn-CS" sz="240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400" i="1" baseline="-2500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r-Latn-CS" sz="2400" i="1" baseline="-250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400" i="1" smtClean="0">
                <a:latin typeface="Times New Roman" pitchFamily="18" charset="0"/>
                <a:cs typeface="Times New Roman" pitchFamily="18" charset="0"/>
              </a:rPr>
              <a:t>h(l</a:t>
            </a:r>
            <a:r>
              <a:rPr lang="en-US" sz="2400" i="1" baseline="-2500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400" i="1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240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          -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dobijena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vrednost se smešta na disk u odgovarajuću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tabelu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koju</a:t>
            </a:r>
            <a:endParaRPr lang="sr-Latn-CS" sz="240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čine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uređeni parovi (</a:t>
            </a:r>
            <a:r>
              <a:rPr lang="en-US" sz="2400" i="1" smtClean="0">
                <a:latin typeface="Times New Roman" pitchFamily="18" charset="0"/>
                <a:cs typeface="Times New Roman" pitchFamily="18" charset="0"/>
              </a:rPr>
              <a:t>korisničko ime , heš vrednost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Heš funkcije iz MD4 familije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Algoritmi iz MD4 familije su algoritmi koji imaju najveću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praktičnu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primenu</a:t>
            </a:r>
          </a:p>
          <a:p>
            <a:pPr algn="just"/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U osnovi ove familije algoritama se nalazi MD4 algoritam koji je 1990. godine kreirao R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Rivest</a:t>
            </a:r>
          </a:p>
          <a:p>
            <a:pPr algn="just"/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Ubrzo nakon kreiranja, ovaj algoritam se pokazao nedovoljno sigurnim što je dovelo do kreiranja novih algoritama u kojima su otklonjeni sigurnosni propusti koji su se nalazili u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algoritmu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MD4</a:t>
            </a:r>
          </a:p>
          <a:p>
            <a:pPr algn="just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Jedni od najčešće korišćenih algoritmi iz ove familije su MD5, SHA-1 i RIPEMD-160</a:t>
            </a:r>
            <a:endParaRPr lang="sr-Latn-CS" sz="240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smtClean="0">
                <a:latin typeface="Times New Roman" pitchFamily="18" charset="0"/>
                <a:cs typeface="Times New Roman" pitchFamily="18" charset="0"/>
              </a:rPr>
              <a:t>MD4 algoritam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Izlazna vrednost ovog heš algoritma ima dužinu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128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bitova</a:t>
            </a:r>
            <a:endParaRPr lang="sr-Latn-CS" sz="240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Ubrzo nakon kreiranja pronađene su mnoge slabosti ovog algoritma tako da se ne smatra sigurnim</a:t>
            </a:r>
          </a:p>
          <a:p>
            <a:r>
              <a:rPr lang="en-US" sz="2400" smtClean="0"/>
              <a:t>MD4 obrađuje ulazni podatak u blokovima od </a:t>
            </a:r>
            <a:r>
              <a:rPr lang="en-US" sz="2400" smtClean="0"/>
              <a:t>512 </a:t>
            </a:r>
            <a:r>
              <a:rPr lang="en-US" sz="2400" smtClean="0"/>
              <a:t>bita</a:t>
            </a:r>
            <a:endParaRPr lang="sr-Latn-CS" sz="2400" smtClean="0"/>
          </a:p>
          <a:p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Glavna petlja sadrži onoliko iteracija koliko dopunjeni ulazni podatak ima 512-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bitnih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blokova</a:t>
            </a:r>
            <a:endParaRPr lang="sr-Latn-CS" sz="240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Svaka iteracija se sastoji od tri runde u kojima se obrađuje jedan 512-bitni blok koji je podeljen na 16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32-bitnih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podblokova</a:t>
            </a:r>
            <a:endParaRPr lang="sr-Latn-CS" sz="240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smtClean="0"/>
              <a:t>U svakoj rundi se izvršava 16 nelinearnih operacija, po jedna nad svakim od 16 podblokova </a:t>
            </a:r>
            <a:endParaRPr lang="sr-Latn-CS" sz="240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smtClean="0">
                <a:latin typeface="Times New Roman" pitchFamily="18" charset="0"/>
                <a:cs typeface="Times New Roman" pitchFamily="18" charset="0"/>
              </a:rPr>
              <a:t>MD5 </a:t>
            </a:r>
            <a:r>
              <a:rPr lang="sr-Latn-CS" smtClean="0">
                <a:latin typeface="Times New Roman" pitchFamily="18" charset="0"/>
                <a:cs typeface="Times New Roman" pitchFamily="18" charset="0"/>
              </a:rPr>
              <a:t>algoritam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Kada su se pojavile sumnje u sigurnost MD4 algoritma Ronald Rivest je 1991. godine dizajnirao algoritam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MD5 </a:t>
            </a:r>
            <a:endParaRPr lang="sr-Latn-CS" sz="240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Uočene su mnoge mane ovog algoritma, i iako nije izveden nijedan napad na ovaj algoritam on se smatra nesigurnim </a:t>
            </a:r>
          </a:p>
          <a:p>
            <a:pPr algn="just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Izlazna vrednost ovog heš algoritma ima dužinu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128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bitova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, što se takođe smatra nesigurnim</a:t>
            </a:r>
          </a:p>
          <a:p>
            <a:pPr algn="just"/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brađuje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tekst u 512-bitnim blokovima, koji su podeljeni u 16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32-bitnih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podblokova</a:t>
            </a:r>
            <a:endParaRPr lang="sr-Latn-CS" sz="240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Glavna petlja se ponavlja onoliko puta koliko dopunjena poruka ima ima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512-bitnih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blokova</a:t>
            </a:r>
            <a:endParaRPr lang="sr-Latn-CS" sz="240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smtClean="0"/>
              <a:t>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Svaka iteracija sastoji se od četiri runde. U svakoj rundi se izvršava 16 nelinearnih operacija </a:t>
            </a:r>
            <a:endParaRPr lang="sr-Latn-CS" sz="240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smtClean="0">
                <a:latin typeface="Times New Roman" pitchFamily="18" charset="0"/>
                <a:cs typeface="Times New Roman" pitchFamily="18" charset="0"/>
              </a:rPr>
              <a:t>SHA-1 algoritam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Američki institut za standarde i tehnologiju (NIST) i nacionalna agencija za bezbednost (NSA) sastavili su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SHA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 (engl.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Secure Hash Algorithm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familiju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algoritama</a:t>
            </a:r>
            <a:endParaRPr lang="sr-Latn-CS" sz="240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Smatra se sigurnim</a:t>
            </a:r>
          </a:p>
          <a:p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SHA-1 algoritam daje heš dužine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160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bita</a:t>
            </a:r>
            <a:endParaRPr lang="sr-Latn-CS" sz="240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Glavna petlja se ponavlja onoliko puta koliko podatak sadrži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512-bitnih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blokova</a:t>
            </a:r>
            <a:endParaRPr lang="sr-Latn-CS" sz="240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Svaka iteracija ima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četiri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runde.</a:t>
            </a:r>
            <a:endParaRPr lang="sr-Latn-CS" sz="240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U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svakoj rundi se obavlja 20 operacija 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RIPEMD</a:t>
            </a:r>
            <a:r>
              <a:rPr lang="sr-Latn-CS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160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aje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heš dužine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160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bita</a:t>
            </a:r>
            <a:endParaRPr lang="sr-Latn-CS" sz="240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Smatra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se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sigurnim</a:t>
            </a:r>
          </a:p>
          <a:p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Glavna petlja se ponavlja onoliko puta koliko podatak sadrži 512-bitnih blokova</a:t>
            </a:r>
            <a:endParaRPr lang="sr-Latn-CS" sz="240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smtClean="0"/>
              <a:t>Svaka iteracija RIPEMD-160 algoritma ima </a:t>
            </a:r>
            <a:r>
              <a:rPr lang="en-US" sz="2400" smtClean="0"/>
              <a:t>pet </a:t>
            </a:r>
            <a:r>
              <a:rPr lang="en-US" sz="2400" smtClean="0"/>
              <a:t>rundi</a:t>
            </a:r>
            <a:endParaRPr lang="sr-Latn-CS" sz="2400" smtClean="0"/>
          </a:p>
          <a:p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U svakoj rundi se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obavlja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 operacija</a:t>
            </a:r>
            <a:endParaRPr lang="sr-Latn-CS" sz="240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Osnovna razlika između RIPEMD-160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ostalih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algoritama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iz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familije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MD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je u tome što RIPEMD-160 vrši obradu ulaznog podatka u dve linije koje se paralelno izvršavaju. Ovo izgleda kao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da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 na primer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startovana dva MD5 algoritma koji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rade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paralelno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40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smtClean="0">
                <a:latin typeface="Times New Roman" pitchFamily="18" charset="0"/>
                <a:cs typeface="Times New Roman" pitchFamily="18" charset="0"/>
              </a:rPr>
              <a:t>Rezultati merenja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76400" y="1828800"/>
            <a:ext cx="5866667" cy="2534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752600" y="4953000"/>
            <a:ext cx="601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smtClean="0">
                <a:latin typeface="Times New Roman" pitchFamily="18" charset="0"/>
                <a:cs typeface="Times New Roman" pitchFamily="18" charset="0"/>
              </a:rPr>
              <a:t>Prikaz aplikacije koja je napravljena za svrhe merenja performansi algoritama MD4, MD5, SHA-1 i RIPEMD-160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smtClean="0">
                <a:latin typeface="Times New Roman" pitchFamily="18" charset="0"/>
                <a:cs typeface="Times New Roman" pitchFamily="18" charset="0"/>
              </a:rPr>
              <a:t>Rezultati merenja</a:t>
            </a:r>
            <a:endParaRPr lang="en-US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676400"/>
            <a:ext cx="5991225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295400" y="5867400"/>
            <a:ext cx="655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Vreme</a:t>
            </a:r>
            <a:r>
              <a:rPr lang="sr-Latn-CS" smtClean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izvršavanja heš algoritama u zavisnosti od veličine poruke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CS" smtClean="0">
                <a:latin typeface="Times New Roman" pitchFamily="18" charset="0"/>
                <a:cs typeface="Times New Roman" pitchFamily="18" charset="0"/>
              </a:rPr>
              <a:t>Kriptografske heš funkcije - osobine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Kriptografska heš funkcija </a:t>
            </a:r>
            <a:r>
              <a:rPr lang="sr-Latn-CS" sz="2400" i="1" smtClean="0">
                <a:latin typeface="Times New Roman" pitchFamily="18" charset="0"/>
                <a:cs typeface="Times New Roman" pitchFamily="18" charset="0"/>
              </a:rPr>
              <a:t>h(x)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 mora da obezbedi:</a:t>
            </a:r>
          </a:p>
          <a:p>
            <a:pPr>
              <a:buNone/>
            </a:pP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kompresiju -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pretvara ulazni podatak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x 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promenljive 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dužine 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u izlazni</a:t>
            </a:r>
          </a:p>
          <a:p>
            <a:pPr>
              <a:buNone/>
            </a:pP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        podatak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h(x) 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fiksne 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dužine</a:t>
            </a:r>
          </a:p>
          <a:p>
            <a:pPr>
              <a:buNone/>
            </a:pP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     -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efikasnost -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kada je dato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i ulazni podatak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x,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h(x)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se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lako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računa</a:t>
            </a:r>
            <a:endParaRPr lang="sr-Latn-CS" sz="200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    - jednosmernost 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(engl. one-way, pre-image resistance)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za zadato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y 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praktično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je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nemoguće naci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kvo da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je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h(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x)=y</a:t>
            </a:r>
            <a:endParaRPr lang="sr-Latn-CS" sz="2000" i="1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    - slaba otpornost na kolizije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(engl. 2</a:t>
            </a:r>
            <a:r>
              <a:rPr lang="en-US" sz="2000" baseline="30000" smtClean="0">
                <a:latin typeface="Times New Roman" pitchFamily="18" charset="0"/>
                <a:cs typeface="Times New Roman" pitchFamily="18" charset="0"/>
              </a:rPr>
              <a:t>nd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pre-image resistance,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weak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collisin</a:t>
            </a:r>
            <a:endParaRPr lang="sr-Latn-CS" sz="200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resistance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za zadato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nemoguće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je naći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x’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takvo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da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je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h(x’)=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h(x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) </a:t>
            </a:r>
            <a:endParaRPr lang="sr-Latn-CS" sz="2000" i="1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    - jaka otpornost na  kolizije -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nemoguće je naći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’,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≠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’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takve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da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je</a:t>
            </a:r>
            <a:endParaRPr lang="sr-Latn-CS" sz="200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h(x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’)=h(x) </a:t>
            </a:r>
            <a:endParaRPr lang="sr-Latn-CS" sz="2000" i="1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0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14300" cy="209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smtClean="0">
                <a:latin typeface="Times New Roman" pitchFamily="18" charset="0"/>
                <a:cs typeface="Times New Roman" pitchFamily="18" charset="0"/>
              </a:rPr>
              <a:t>Rezultati merenja</a:t>
            </a:r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828800" y="1447800"/>
          <a:ext cx="5715000" cy="44957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86000" y="5943600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smtClean="0"/>
              <a:t>Brzina izvršavanja implementiranih heš algoritama</a:t>
            </a:r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smtClean="0">
                <a:latin typeface="Times New Roman" pitchFamily="18" charset="0"/>
                <a:cs typeface="Times New Roman" pitchFamily="18" charset="0"/>
              </a:rPr>
              <a:t>Rezultati merenja</a:t>
            </a:r>
            <a:endParaRPr lang="en-US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14600" y="1981200"/>
            <a:ext cx="38862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1752600" y="4191000"/>
            <a:ext cx="49680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CS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Srednja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brzina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izvršavanja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implementiranih </a:t>
            </a:r>
            <a:endParaRPr lang="sr-Latn-CS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Latn-CS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algoritama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izražena u Mbit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s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smtClean="0">
                <a:latin typeface="Times New Roman" pitchFamily="18" charset="0"/>
                <a:cs typeface="Times New Roman" pitchFamily="18" charset="0"/>
              </a:rPr>
              <a:t>Rezultati merenja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reme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izvršavanja svakog od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ovih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algoritama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linearno zavisi od veličine ulazne poruke koja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se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obrađuje</a:t>
            </a:r>
            <a:endParaRPr lang="sr-Latn-CS" sz="240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Ova linearnost je posledica iterativne strukture implementiranih algoritama, koji poruku obrađuju tako što je dele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na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512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bitne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blokove</a:t>
            </a:r>
            <a:endParaRPr lang="sr-Latn-CS" sz="240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lgoritam </a:t>
            </a:r>
            <a:r>
              <a:rPr lang="en-US" sz="2400" i="1" smtClean="0">
                <a:latin typeface="Times New Roman" pitchFamily="18" charset="0"/>
                <a:cs typeface="Times New Roman" pitchFamily="18" charset="0"/>
              </a:rPr>
              <a:t>MD4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je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najbrži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, a algoritam </a:t>
            </a:r>
            <a:r>
              <a:rPr lang="en-US" sz="2400" i="1" smtClean="0">
                <a:latin typeface="Times New Roman" pitchFamily="18" charset="0"/>
                <a:cs typeface="Times New Roman" pitchFamily="18" charset="0"/>
              </a:rPr>
              <a:t>RIPEMD-160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najsporiji</a:t>
            </a:r>
            <a:endParaRPr lang="sr-Latn-CS" sz="240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Algoritam </a:t>
            </a:r>
            <a:r>
              <a:rPr lang="en-US" sz="2400" i="1" smtClean="0">
                <a:latin typeface="Times New Roman" pitchFamily="18" charset="0"/>
                <a:cs typeface="Times New Roman" pitchFamily="18" charset="0"/>
              </a:rPr>
              <a:t>RIPEMD-160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 je 24,9% sporiji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od </a:t>
            </a:r>
            <a:r>
              <a:rPr lang="en-US" sz="2400" i="1" smtClean="0">
                <a:latin typeface="Times New Roman" pitchFamily="18" charset="0"/>
                <a:cs typeface="Times New Roman" pitchFamily="18" charset="0"/>
              </a:rPr>
              <a:t>MD4</a:t>
            </a:r>
            <a:endParaRPr lang="sr-Latn-CS" sz="2400" i="1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 Svi ovi prikazani rezultati se u potpunosti slažu sa samom strukturom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posmatranih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algoritama</a:t>
            </a:r>
            <a:endParaRPr lang="sr-Latn-CS" sz="240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Na prmer, a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lgoritam </a:t>
            </a:r>
            <a:r>
              <a:rPr lang="en-US" sz="2400" i="1" smtClean="0">
                <a:latin typeface="Times New Roman" pitchFamily="18" charset="0"/>
                <a:cs typeface="Times New Roman" pitchFamily="18" charset="0"/>
              </a:rPr>
              <a:t>RIPEMD-160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je najsporiji zato što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obrađuje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blokove u dve paralelne linije izračunavanja od kojih svaka ima 5 rundi od po 16 nelinearnih operacija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smtClean="0"/>
              <a:t>Zaključak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Cilj ovog rada je da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ukaže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na, u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javnosti malo poznatu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oblast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kriptografskih heš funkcija</a:t>
            </a:r>
          </a:p>
          <a:p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U ovom radu je prikazan način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za implementaciju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heš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algoritama, merenje performansi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i njihovo prilagođavanje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sopstvenim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potrebama</a:t>
            </a:r>
          </a:p>
          <a:p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Treba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istaći da je sopstvena implementacija sigurnosnih algoritama mnogo bolja opcija u pogledu sigurnosti, od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primene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gotovih,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tuđih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implementacija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, kod kojih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nemamo uvid u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izvorni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kod</a:t>
            </a:r>
            <a:endParaRPr lang="sr-Latn-CS" sz="240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Jedna od tema za nastavak istraživanja ove oblasti kriptografije, može da bude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analize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strukture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algoritama i preciznije određivanje životnog veka kriptografskih heš funkcija</a:t>
            </a:r>
          </a:p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CS" sz="4000" smtClean="0">
                <a:latin typeface="Times New Roman" pitchFamily="18" charset="0"/>
                <a:cs typeface="Times New Roman" pitchFamily="18" charset="0"/>
              </a:rPr>
              <a:t>Klasifikacija kriptografskih heš funkcija</a:t>
            </a:r>
            <a:endParaRPr lang="en-US" sz="4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Content Placeholder 6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752600"/>
            <a:ext cx="6035040" cy="420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smtClean="0"/>
              <a:t>Jednosmerna heš funkcija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i="1" smtClean="0">
                <a:latin typeface="Times New Roman" pitchFamily="18" charset="0"/>
                <a:cs typeface="Times New Roman" pitchFamily="18" charset="0"/>
              </a:rPr>
              <a:t>Jednosmerna </a:t>
            </a:r>
            <a:r>
              <a:rPr lang="en-US" sz="2400" i="1" smtClean="0">
                <a:latin typeface="Times New Roman" pitchFamily="18" charset="0"/>
                <a:cs typeface="Times New Roman" pitchFamily="18" charset="0"/>
              </a:rPr>
              <a:t>heš funkcija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je funkcija </a:t>
            </a:r>
            <a:r>
              <a:rPr lang="en-US" sz="2400" i="1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 koja poseduje sledeće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osobine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sr-Latn-CS" sz="240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       -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 kompresij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u</a:t>
            </a:r>
            <a:endParaRPr lang="sr-Latn-CS" sz="200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       -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efikasnost</a:t>
            </a:r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       -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jednosmernost</a:t>
            </a:r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       -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slabu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otpornost na kolizije</a:t>
            </a:r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Heš funkcija  otporna na kolizije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i="1" smtClean="0">
                <a:latin typeface="Times New Roman" pitchFamily="18" charset="0"/>
                <a:cs typeface="Times New Roman" pitchFamily="18" charset="0"/>
              </a:rPr>
              <a:t>Heš </a:t>
            </a:r>
            <a:r>
              <a:rPr lang="en-US" sz="2400" i="1" smtClean="0">
                <a:latin typeface="Times New Roman" pitchFamily="18" charset="0"/>
                <a:cs typeface="Times New Roman" pitchFamily="18" charset="0"/>
              </a:rPr>
              <a:t>funkcija  otporna </a:t>
            </a:r>
            <a:r>
              <a:rPr lang="en-US" sz="2400" i="1" smtClean="0">
                <a:latin typeface="Times New Roman" pitchFamily="18" charset="0"/>
                <a:cs typeface="Times New Roman" pitchFamily="18" charset="0"/>
              </a:rPr>
              <a:t>na </a:t>
            </a:r>
            <a:r>
              <a:rPr lang="en-US" sz="2400" i="1" smtClean="0">
                <a:latin typeface="Times New Roman" pitchFamily="18" charset="0"/>
                <a:cs typeface="Times New Roman" pitchFamily="18" charset="0"/>
              </a:rPr>
              <a:t>kolizije</a:t>
            </a:r>
            <a:r>
              <a:rPr lang="sr-Latn-CS" sz="2400" i="1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je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funkcija </a:t>
            </a:r>
            <a:r>
              <a:rPr lang="en-US" sz="2400" i="1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 koja poseduje sledeće osobine:</a:t>
            </a:r>
            <a:endParaRPr lang="sr-Latn-CS" sz="240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 kompresij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u</a:t>
            </a:r>
            <a:endParaRPr lang="sr-Latn-CS" sz="200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efikasnost</a:t>
            </a:r>
            <a:endParaRPr lang="sr-Latn-CS" sz="2000" i="1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        -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slabu otpornost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na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kolizij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e</a:t>
            </a:r>
          </a:p>
          <a:p>
            <a:pPr lvl="0">
              <a:buNone/>
            </a:pP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sr-Latn-CS" sz="2000" smtClean="0"/>
              <a:t>  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- jak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u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otpornost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na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kolizije</a:t>
            </a:r>
            <a:endParaRPr lang="sr-Latn-CS" sz="2000" i="1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smtClean="0">
                <a:latin typeface="Times New Roman" pitchFamily="18" charset="0"/>
                <a:cs typeface="Times New Roman" pitchFamily="18" charset="0"/>
              </a:rPr>
              <a:t>Mehanizmi za autentifikaciju poruka (MAC)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Latn-CS" sz="2400" i="1" smtClean="0">
                <a:latin typeface="Times New Roman" pitchFamily="18" charset="0"/>
                <a:cs typeface="Times New Roman" pitchFamily="18" charset="0"/>
              </a:rPr>
              <a:t>Mehanizam </a:t>
            </a:r>
            <a:r>
              <a:rPr lang="sr-Latn-CS" sz="2400" i="1" smtClean="0">
                <a:latin typeface="Times New Roman" pitchFamily="18" charset="0"/>
                <a:cs typeface="Times New Roman" pitchFamily="18" charset="0"/>
              </a:rPr>
              <a:t>za autentifikaciju podataka (MAC)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je funkcija </a:t>
            </a:r>
            <a:r>
              <a:rPr lang="en-US" sz="2400" i="1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 koja poseduje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sledeća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osobine :</a:t>
            </a:r>
            <a:endParaRPr lang="sr-Latn-CS" sz="240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          -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osobinu kompresije</a:t>
            </a:r>
            <a:endParaRPr lang="sr-Latn-CS" sz="2000" i="1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400" i="1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efikasnost</a:t>
            </a:r>
            <a:endParaRPr lang="sr-Latn-CS" sz="2000" i="1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         -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ako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je dato x  i ako je nepoz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nat tajni ključ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K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računski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je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neizvodljivo </a:t>
            </a:r>
          </a:p>
          <a:p>
            <a:pPr>
              <a:buNone/>
            </a:pP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           da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se pronađe h(x,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); čak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i ako je poznat veliki skup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parova </a:t>
            </a:r>
            <a:endParaRPr lang="sr-Latn-CS" sz="2000" i="1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i="1" baseline="-2500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h(x</a:t>
            </a:r>
            <a:r>
              <a:rPr lang="en-US" sz="2000" i="1" baseline="-2500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2000" i="1" baseline="-250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000" i="1" baseline="-2500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)}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računski je neizvodljivo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otkriti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tajni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ključ K 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ili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pronaći</a:t>
            </a:r>
            <a:endParaRPr lang="sr-Latn-CS" sz="2000" i="1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(y,K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) za bilo koju poruku  y ≠ x</a:t>
            </a:r>
            <a:r>
              <a:rPr lang="en-US" sz="2000" i="1" baseline="-2500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(za svako x</a:t>
            </a:r>
            <a:r>
              <a:rPr lang="en-US" sz="2000" i="1" baseline="-2500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2000" i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CS" b="1" smtClean="0"/>
              <a:t>Klasifikacija napada na heš funkcije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Prema količini informacija koje kriptoanalitičar poseduje o posmatranoj heš funkciji, napadi se dele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na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        -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opšte napade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(engl. generic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attacks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ne zavise od algoritma koji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je </a:t>
            </a:r>
            <a:endParaRPr lang="sr-Latn-CS" sz="200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implementiran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unutar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heš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funkcije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, tj.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tretiraju heš funkciju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kao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crnu</a:t>
            </a:r>
            <a:endParaRPr lang="sr-Latn-CS" sz="200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kutiju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.  U opšte napade spadaju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napad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grubom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silom 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rođendanski</a:t>
            </a:r>
          </a:p>
          <a:p>
            <a:pPr>
              <a:buNone/>
            </a:pP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000" i="1" smtClean="0">
                <a:latin typeface="Times New Roman" pitchFamily="18" charset="0"/>
                <a:cs typeface="Times New Roman" pitchFamily="18" charset="0"/>
              </a:rPr>
              <a:t>             napad.</a:t>
            </a:r>
          </a:p>
          <a:p>
            <a:pPr>
              <a:buNone/>
            </a:pP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        -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napadi prečicom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(engl. shortcut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attacks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koriste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slabosti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u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dizajnu 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00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heš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funkcije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smtClean="0"/>
              <a:t>Opšti </a:t>
            </a:r>
            <a:r>
              <a:rPr lang="sr-Latn-CS" smtClean="0">
                <a:latin typeface="Times New Roman" pitchFamily="18" charset="0"/>
                <a:cs typeface="Times New Roman" pitchFamily="18" charset="0"/>
              </a:rPr>
              <a:t>napadi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sr-Latn-CS" sz="2400" i="1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Latn-CS" sz="2400" i="1" smtClean="0">
                <a:latin typeface="Times New Roman" pitchFamily="18" charset="0"/>
                <a:cs typeface="Times New Roman" pitchFamily="18" charset="0"/>
              </a:rPr>
              <a:t>Napad grubom silom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sr-Latn-CS" sz="2400" smtClean="0"/>
              <a:t>engl. Brute-force </a:t>
            </a:r>
            <a:r>
              <a:rPr lang="sr-Latn-CS" sz="2400" smtClean="0"/>
              <a:t>attack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) -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napadač isprobava redom sve moguće kombinacije ulaznog podatka, sve dok ne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dobije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poklapanje sa izabranim hešom</a:t>
            </a:r>
          </a:p>
          <a:p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U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opštem slučaju, ako je dužina heš vrednosti </a:t>
            </a:r>
            <a:r>
              <a:rPr lang="sr-Latn-CS" sz="2400" i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 bita i ako napadač može da izvede </a:t>
            </a:r>
            <a:r>
              <a:rPr lang="sr-Latn-CS" sz="2400" i="1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r-Latn-CS" sz="2400" i="1" baseline="3000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sr-Latn-CS" sz="2400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računskih operacija, tada je verovatnoća  da za slučajno izabrani ulazni podatak dobije odgovarajuću izlaznu heš vrednost, jednaka </a:t>
            </a:r>
            <a:r>
              <a:rPr lang="sr-Latn-CS" sz="2400" i="1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sr-Latn-CS" sz="2400" i="1" baseline="30000" smtClean="0">
                <a:latin typeface="Times New Roman" pitchFamily="18" charset="0"/>
                <a:cs typeface="Times New Roman" pitchFamily="18" charset="0"/>
              </a:rPr>
              <a:t>r </a:t>
            </a:r>
            <a:r>
              <a:rPr lang="sr-Latn-CS" sz="2400" i="1" baseline="3000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sr-Latn-CS" sz="2400" i="1" baseline="3000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sr-Latn-CS" sz="240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2472</TotalTime>
  <Words>2248</Words>
  <Application>Microsoft Office PowerPoint</Application>
  <PresentationFormat>On-screen Show (4:3)</PresentationFormat>
  <Paragraphs>174</Paragraphs>
  <Slides>33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Analiza i implementacija kriptografskih heš funkcije</vt:lpstr>
      <vt:lpstr>Slide 2</vt:lpstr>
      <vt:lpstr>Kriptografske heš funkcije - osobine</vt:lpstr>
      <vt:lpstr>Klasifikacija kriptografskih heš funkcija</vt:lpstr>
      <vt:lpstr>Jednosmerna heš funkcija</vt:lpstr>
      <vt:lpstr>Heš funkcija  otporna na kolizije</vt:lpstr>
      <vt:lpstr>Mehanizmi za autentifikaciju poruka (MAC)</vt:lpstr>
      <vt:lpstr>Klasifikacija napada na heš funkcije</vt:lpstr>
      <vt:lpstr>Opšti napadi</vt:lpstr>
      <vt:lpstr>Opšti napadi</vt:lpstr>
      <vt:lpstr>Dizajn kriptografskih heš funkcija</vt:lpstr>
      <vt:lpstr>Iterativne heš funkcije</vt:lpstr>
      <vt:lpstr>Iterativne heš funkcije</vt:lpstr>
      <vt:lpstr>Iterativne heš funkcije</vt:lpstr>
      <vt:lpstr>Iterativne heš funkcije</vt:lpstr>
      <vt:lpstr>Iterativne heš funkcije</vt:lpstr>
      <vt:lpstr>Primena heš funkcija za  autentifikaciju poruka</vt:lpstr>
      <vt:lpstr>Primena heš funkcija za  autentifikaciju poruka</vt:lpstr>
      <vt:lpstr>Primena heš funkcija u mehanizmu za digitalno potpisivanje</vt:lpstr>
      <vt:lpstr>Primena heš funkcija u mehanizmu za digitalno potpisivanje</vt:lpstr>
      <vt:lpstr>Primena heš funkcija u mehanizmu za digitalno potpisivanje</vt:lpstr>
      <vt:lpstr>Primena heš funkcija za čuvanje lozinki na disku sistema</vt:lpstr>
      <vt:lpstr>Heš funkcije iz MD4 familije</vt:lpstr>
      <vt:lpstr>MD4 algoritam</vt:lpstr>
      <vt:lpstr>MD5 algoritam</vt:lpstr>
      <vt:lpstr>SHA-1 algoritam</vt:lpstr>
      <vt:lpstr>RIPEMD-160</vt:lpstr>
      <vt:lpstr>Rezultati merenja</vt:lpstr>
      <vt:lpstr>Rezultati merenja</vt:lpstr>
      <vt:lpstr>Rezultati merenja</vt:lpstr>
      <vt:lpstr>Rezultati merenja</vt:lpstr>
      <vt:lpstr>Rezultati merenja</vt:lpstr>
      <vt:lpstr>Zaključak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Vladimir</dc:creator>
  <cp:lastModifiedBy>Vladimir</cp:lastModifiedBy>
  <cp:revision>137</cp:revision>
  <dcterms:created xsi:type="dcterms:W3CDTF">2010-06-23T15:22:27Z</dcterms:created>
  <dcterms:modified xsi:type="dcterms:W3CDTF">2010-06-25T05:45:51Z</dcterms:modified>
</cp:coreProperties>
</file>