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63" r:id="rId6"/>
    <p:sldId id="262" r:id="rId7"/>
    <p:sldId id="264" r:id="rId8"/>
    <p:sldId id="265" r:id="rId9"/>
    <p:sldId id="266" r:id="rId10"/>
    <p:sldId id="269" r:id="rId11"/>
    <p:sldId id="268" r:id="rId12"/>
    <p:sldId id="267" r:id="rId13"/>
    <p:sldId id="259" r:id="rId14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8D502-B975-4981-8224-24B0466904E4}" type="datetimeFigureOut">
              <a:rPr lang="hr-HR" smtClean="0"/>
              <a:t>16.12.2011.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398DA-76BA-4C89-B6FC-DF42C1D135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13031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http://kent.zpr.fer.hr:8080/</a:t>
            </a:r>
            <a:r>
              <a:rPr lang="hr-HR" dirty="0" err="1" smtClean="0"/>
              <a:t>SemanticISVU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398DA-76BA-4C89-B6FC-DF42C1D1354B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288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04996" y="306614"/>
            <a:ext cx="9353994" cy="993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hr-HR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36917" y="163471"/>
            <a:ext cx="8870167" cy="12541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36917" y="1600202"/>
            <a:ext cx="8870167" cy="4640787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89601" y="6331857"/>
            <a:ext cx="917482" cy="42838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 algn="r"/>
            <a:fld id="{07DDF020-C751-44B6-9037-75A35745EC9A}" type="slidenum">
              <a:rPr lang="hr-HR" sz="2100" b="1" smtClean="0">
                <a:solidFill>
                  <a:schemeClr val="bg1"/>
                </a:solidFill>
              </a:rPr>
              <a:t>‹#›</a:t>
            </a:fld>
            <a:endParaRPr lang="hr-HR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93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04996" y="306614"/>
            <a:ext cx="9353994" cy="993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89601" y="6331857"/>
            <a:ext cx="917482" cy="42838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 algn="r"/>
            <a:fld id="{07DDF020-C751-44B6-9037-75A35745EC9A}" type="slidenum">
              <a:rPr lang="hr-HR" sz="2100" b="1" smtClean="0">
                <a:solidFill>
                  <a:schemeClr val="accent1"/>
                </a:solidFill>
              </a:rPr>
              <a:t>‹#›</a:t>
            </a:fld>
            <a:endParaRPr lang="hr-HR" sz="21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4996" y="306614"/>
            <a:ext cx="9353994" cy="993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hr-HR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6917" y="163471"/>
            <a:ext cx="8870167" cy="12541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089601" y="6331857"/>
            <a:ext cx="917482" cy="42838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 algn="r"/>
            <a:fld id="{07DDF020-C751-44B6-9037-75A35745EC9A}" type="slidenum">
              <a:rPr lang="hr-HR" sz="2100" b="1" smtClean="0">
                <a:solidFill>
                  <a:schemeClr val="accent1"/>
                </a:solidFill>
              </a:rPr>
              <a:t>‹#›</a:t>
            </a:fld>
            <a:endParaRPr lang="hr-HR" sz="21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38589A-8E1F-4678-AB5F-A1EAA1359901}" type="datetimeFigureOut">
              <a:rPr lang="hr-HR" smtClean="0"/>
              <a:t>16.12.2011.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2835E5-CED6-450E-9DE6-EF95E58BAE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987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17" y="163471"/>
            <a:ext cx="8870167" cy="1254173"/>
          </a:xfrm>
          <a:prstGeom prst="rect">
            <a:avLst/>
          </a:prstGeom>
        </p:spPr>
        <p:txBody>
          <a:bodyPr vert="horz" lIns="93774" tIns="46887" rIns="93774" bIns="4688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17" y="1600202"/>
            <a:ext cx="8870167" cy="4640787"/>
          </a:xfrm>
          <a:prstGeom prst="rect">
            <a:avLst/>
          </a:prstGeom>
        </p:spPr>
        <p:txBody>
          <a:bodyPr vert="horz" lIns="93774" tIns="46887" rIns="93774" bIns="468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37737" rtl="0" eaLnBrk="1" latinLnBrk="0" hangingPunct="1">
        <a:spcBef>
          <a:spcPct val="0"/>
        </a:spcBef>
        <a:buNone/>
        <a:defRPr sz="4100" kern="1200">
          <a:solidFill>
            <a:schemeClr val="bg1"/>
          </a:solidFill>
          <a:latin typeface="Arial Black" pitchFamily="34" charset="0"/>
          <a:ea typeface="+mj-ea"/>
          <a:cs typeface="+mj-cs"/>
        </a:defRPr>
      </a:lvl1pPr>
    </p:titleStyle>
    <p:bodyStyle>
      <a:lvl1pPr marL="527478" indent="-527478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996347" indent="-527478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6606" indent="-468869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75474" indent="-468869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343" indent="-468869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78778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647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16516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85384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8869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7737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6606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5474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44343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13212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82081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50950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Microsoft_Excel_97-2003_Worksheet1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2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niksa.FER\Desktop\resources\log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576" y="4759920"/>
            <a:ext cx="4419600" cy="145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6305" y="1781681"/>
            <a:ext cx="8839200" cy="78247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xtBox 6"/>
          <p:cNvSpPr txBox="1"/>
          <p:nvPr/>
        </p:nvSpPr>
        <p:spPr>
          <a:xfrm rot="21600000">
            <a:off x="1562370" y="1772816"/>
            <a:ext cx="6051634" cy="800209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hr-HR" sz="4600" b="1" dirty="0" smtClean="0">
                <a:solidFill>
                  <a:schemeClr val="bg1"/>
                </a:solidFill>
                <a:latin typeface="Arial Black" pitchFamily="34" charset="0"/>
              </a:rPr>
              <a:t>SEMANTIČKI WEB</a:t>
            </a:r>
            <a:endParaRPr lang="hr-HR" sz="4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43376" y="3356992"/>
            <a:ext cx="1941256" cy="591291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TextBox 9"/>
          <p:cNvSpPr txBox="1"/>
          <p:nvPr/>
        </p:nvSpPr>
        <p:spPr>
          <a:xfrm rot="21600000">
            <a:off x="6709472" y="3452587"/>
            <a:ext cx="1809063" cy="400099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hr-HR" sz="2000" b="1" dirty="0" smtClean="0">
                <a:solidFill>
                  <a:schemeClr val="bg1"/>
                </a:solidFill>
                <a:latin typeface="Arial Black" pitchFamily="34" charset="0"/>
              </a:rPr>
              <a:t>Lidia Rovan</a:t>
            </a:r>
            <a:endParaRPr lang="hr-HR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86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Semantički web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Istraživanje na ZPR-u je krenulo 2005. godine</a:t>
            </a:r>
          </a:p>
          <a:p>
            <a:r>
              <a:rPr lang="hr-HR" dirty="0" smtClean="0"/>
              <a:t>Usmjereno na razvoj rješenja temeljenih na semantičkim web tehnologijama</a:t>
            </a:r>
          </a:p>
          <a:p>
            <a:endParaRPr lang="hr-HR" dirty="0" smtClean="0"/>
          </a:p>
          <a:p>
            <a:r>
              <a:rPr lang="hr-HR" dirty="0" smtClean="0"/>
              <a:t>od 2009. istraživanje u području semantičkog weba se usmjerava na izradu mreže podataka (</a:t>
            </a:r>
            <a:r>
              <a:rPr lang="hr-HR" dirty="0" err="1" smtClean="0"/>
              <a:t>Linked</a:t>
            </a:r>
            <a:r>
              <a:rPr lang="hr-HR" dirty="0" smtClean="0"/>
              <a:t> </a:t>
            </a:r>
            <a:r>
              <a:rPr lang="hr-HR" dirty="0" err="1" smtClean="0"/>
              <a:t>data</a:t>
            </a:r>
            <a:r>
              <a:rPr lang="hr-HR" dirty="0" smtClean="0"/>
              <a:t>) pa se i mi prilagođavamo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66620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Rezultati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 smtClean="0"/>
              <a:t>Objavljena kategorizacija semantičkih web aplikacija</a:t>
            </a:r>
          </a:p>
          <a:p>
            <a:endParaRPr lang="hr-HR" dirty="0"/>
          </a:p>
          <a:p>
            <a:r>
              <a:rPr lang="hr-HR" dirty="0" smtClean="0"/>
              <a:t>Razvijeni prototipovi semantičkih web aplikacija</a:t>
            </a:r>
          </a:p>
          <a:p>
            <a:pPr lvl="1"/>
            <a:r>
              <a:rPr lang="hr-HR" dirty="0" err="1" smtClean="0"/>
              <a:t>Sweb</a:t>
            </a:r>
            <a:r>
              <a:rPr lang="hr-HR" dirty="0" smtClean="0"/>
              <a:t> (prije ideje o </a:t>
            </a:r>
            <a:r>
              <a:rPr lang="hr-HR" dirty="0" err="1" smtClean="0"/>
              <a:t>Linked</a:t>
            </a:r>
            <a:r>
              <a:rPr lang="hr-HR" dirty="0" smtClean="0"/>
              <a:t> </a:t>
            </a:r>
            <a:r>
              <a:rPr lang="hr-HR" dirty="0" err="1" smtClean="0"/>
              <a:t>data</a:t>
            </a:r>
            <a:r>
              <a:rPr lang="hr-HR" dirty="0" smtClean="0"/>
              <a:t>)</a:t>
            </a:r>
          </a:p>
          <a:p>
            <a:pPr lvl="1"/>
            <a:r>
              <a:rPr lang="hr-HR" dirty="0" smtClean="0"/>
              <a:t>SISVU</a:t>
            </a:r>
          </a:p>
          <a:p>
            <a:pPr lvl="1"/>
            <a:r>
              <a:rPr lang="hr-HR" dirty="0" err="1" smtClean="0"/>
              <a:t>LinkedSISVU</a:t>
            </a:r>
            <a:endParaRPr lang="hr-HR" dirty="0" smtClean="0"/>
          </a:p>
          <a:p>
            <a:pPr lvl="1"/>
            <a:r>
              <a:rPr lang="hr-HR" dirty="0" smtClean="0"/>
              <a:t>FOAF </a:t>
            </a:r>
            <a:r>
              <a:rPr lang="hr-HR" dirty="0" err="1" smtClean="0"/>
              <a:t>profiles</a:t>
            </a:r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Objavljen „</a:t>
            </a:r>
            <a:r>
              <a:rPr lang="hr-HR" dirty="0" err="1" smtClean="0"/>
              <a:t>linked</a:t>
            </a:r>
            <a:r>
              <a:rPr lang="hr-HR" dirty="0" smtClean="0"/>
              <a:t> </a:t>
            </a:r>
            <a:r>
              <a:rPr lang="hr-HR" dirty="0" err="1" smtClean="0"/>
              <a:t>data</a:t>
            </a:r>
            <a:r>
              <a:rPr lang="hr-HR" dirty="0" smtClean="0"/>
              <a:t>” izvor - SISVU (</a:t>
            </a:r>
            <a:r>
              <a:rPr lang="hr-HR" dirty="0" err="1" smtClean="0"/>
              <a:t>Semantic</a:t>
            </a:r>
            <a:r>
              <a:rPr lang="hr-HR" dirty="0" smtClean="0"/>
              <a:t> ISVU)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7443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Kategorizacija semantičkih web aplikacija (1)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556792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ts val="2200"/>
              <a:buFont typeface="Wingdings" pitchFamily="2" charset="2"/>
              <a:buChar char="§"/>
              <a:tabLst/>
            </a:pPr>
            <a:r>
              <a:rPr kumimoji="0" lang="hr-HR" sz="2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Verdana" pitchFamily="34" charset="0"/>
              </a:rPr>
              <a:t>Uzorak</a:t>
            </a:r>
          </a:p>
          <a:p>
            <a:pPr marL="527478" marR="0" lvl="1" fontAlgn="base">
              <a:lnSpc>
                <a:spcPct val="90000"/>
              </a:lnSpc>
              <a:spcAft>
                <a:spcPct val="0"/>
              </a:spcAft>
              <a:buSzPts val="1800"/>
              <a:tabLst/>
            </a:pPr>
            <a:r>
              <a:rPr lang="hr-HR" sz="2400" dirty="0"/>
              <a:t>projekti s W3C liste koji se aktivno koriste u privredi</a:t>
            </a:r>
            <a:endParaRPr lang="en-GB" sz="2400" dirty="0"/>
          </a:p>
          <a:p>
            <a:pPr marL="527478" marR="0" lvl="1" fontAlgn="base">
              <a:lnSpc>
                <a:spcPct val="90000"/>
              </a:lnSpc>
              <a:spcAft>
                <a:spcPct val="0"/>
              </a:spcAft>
              <a:buSzPts val="1800"/>
              <a:tabLst/>
            </a:pPr>
            <a:r>
              <a:rPr lang="hr-HR" sz="2400" dirty="0"/>
              <a:t>projekti s natjecanja "</a:t>
            </a:r>
            <a:r>
              <a:rPr lang="en-GB" sz="2400" dirty="0"/>
              <a:t>Scripting for the Semantic Web</a:t>
            </a:r>
            <a:r>
              <a:rPr lang="hr-HR" sz="2400" dirty="0"/>
              <a:t>" održanih u sklopu europske konferencije u periodu od 2005. do 2009.</a:t>
            </a:r>
            <a:endParaRPr lang="en-GB" sz="2400" dirty="0"/>
          </a:p>
          <a:p>
            <a:pPr marL="527478" marR="0" lvl="1" fontAlgn="base">
              <a:lnSpc>
                <a:spcPct val="90000"/>
              </a:lnSpc>
              <a:spcAft>
                <a:spcPct val="0"/>
              </a:spcAft>
              <a:buSzPts val="1800"/>
              <a:tabLst/>
            </a:pPr>
            <a:r>
              <a:rPr lang="hr-HR" sz="2400" dirty="0"/>
              <a:t>projekti s natjecanja "</a:t>
            </a:r>
            <a:r>
              <a:rPr lang="en-GB" sz="2400" dirty="0"/>
              <a:t>Semantic web challenge</a:t>
            </a:r>
            <a:r>
              <a:rPr lang="hr-HR" sz="2400" dirty="0"/>
              <a:t>" održanih u sklopu svjetske konferencije u periodu od 2003. do 2008.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ts val="2200"/>
              <a:buFont typeface="Wingdings" pitchFamily="2" charset="2"/>
              <a:buChar char="§"/>
              <a:tabLst/>
            </a:pPr>
            <a:r>
              <a:rPr kumimoji="0" lang="hr-HR" sz="2200" b="0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effectLst/>
                <a:latin typeface="Verdana" pitchFamily="34" charset="0"/>
              </a:rPr>
              <a:t>Cilj</a:t>
            </a:r>
          </a:p>
          <a:p>
            <a:pPr marL="527478" lvl="1" fontAlgn="base">
              <a:lnSpc>
                <a:spcPct val="90000"/>
              </a:lnSpc>
              <a:spcAft>
                <a:spcPct val="0"/>
              </a:spcAft>
              <a:buSzPts val="1800"/>
            </a:pPr>
            <a:r>
              <a:rPr lang="hr-HR" sz="2400" dirty="0"/>
              <a:t>Obaviti kategorizaciju semantičkih web aplikacija</a:t>
            </a:r>
          </a:p>
          <a:p>
            <a:pPr marL="527478" lvl="1" fontAlgn="base">
              <a:lnSpc>
                <a:spcPct val="90000"/>
              </a:lnSpc>
              <a:spcAft>
                <a:spcPct val="0"/>
              </a:spcAft>
              <a:buSzPts val="1800"/>
            </a:pPr>
            <a:r>
              <a:rPr lang="hr-HR" sz="2400" dirty="0"/>
              <a:t>Prepoznati funkcionalnosti semantičkih web tehnologija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418655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Kategorizacija semantičkih web aplikacija </a:t>
            </a:r>
            <a:r>
              <a:rPr lang="hr-HR" sz="3200" dirty="0" smtClean="0"/>
              <a:t>(2)</a:t>
            </a:r>
            <a:endParaRPr lang="hr-HR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23789"/>
              </p:ext>
            </p:extLst>
          </p:nvPr>
        </p:nvGraphicFramePr>
        <p:xfrm>
          <a:off x="395536" y="1772816"/>
          <a:ext cx="8116085" cy="4392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Chart" r:id="rId4" imgW="5086401" imgH="2752691" progId="Excel.Chart.8">
                  <p:embed/>
                </p:oleObj>
              </mc:Choice>
              <mc:Fallback>
                <p:oleObj name="Chart" r:id="rId4" imgW="5086401" imgH="2752691" progId="Excel.Char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772816"/>
                        <a:ext cx="8116085" cy="4392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1521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Kategorizacija semantičkih web </a:t>
            </a:r>
            <a:r>
              <a:rPr lang="hr-HR" sz="3200" dirty="0" smtClean="0"/>
              <a:t>aplikacija (3)</a:t>
            </a:r>
            <a:endParaRPr lang="hr-HR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875"/>
            <a:ext cx="8713787" cy="530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98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Kategorizacija semantičkih web aplikacija </a:t>
            </a:r>
            <a:r>
              <a:rPr lang="hr-HR" sz="3200" dirty="0" smtClean="0"/>
              <a:t>(4)</a:t>
            </a:r>
            <a:endParaRPr lang="hr-HR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229618"/>
              </p:ext>
            </p:extLst>
          </p:nvPr>
        </p:nvGraphicFramePr>
        <p:xfrm>
          <a:off x="251520" y="1844824"/>
          <a:ext cx="8675688" cy="446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Chart" r:id="rId4" imgW="7391291" imgH="3800475" progId="Excel.Chart.8">
                  <p:embed/>
                </p:oleObj>
              </mc:Choice>
              <mc:Fallback>
                <p:oleObj name="Chart" r:id="rId4" imgW="7391291" imgH="3800475" progId="Excel.Char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844824"/>
                        <a:ext cx="8675688" cy="446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756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Sweb</a:t>
            </a:r>
            <a:endParaRPr lang="hr-HR" dirty="0"/>
          </a:p>
        </p:txBody>
      </p:sp>
      <p:pic>
        <p:nvPicPr>
          <p:cNvPr id="4" name="Picture 2" descr="sweb0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3238"/>
            <a:ext cx="8207375" cy="413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254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Semantic</a:t>
            </a:r>
            <a:r>
              <a:rPr lang="hr-HR" dirty="0" smtClean="0"/>
              <a:t> ISVU</a:t>
            </a:r>
            <a:endParaRPr lang="hr-H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23229"/>
            <a:ext cx="5832648" cy="517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2086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Semantic</a:t>
            </a:r>
            <a:r>
              <a:rPr lang="hr-HR" dirty="0" smtClean="0"/>
              <a:t> ISVU – </a:t>
            </a:r>
            <a:r>
              <a:rPr lang="hr-HR" dirty="0" err="1" smtClean="0"/>
              <a:t>linked</a:t>
            </a:r>
            <a:r>
              <a:rPr lang="hr-HR" dirty="0" smtClean="0"/>
              <a:t> </a:t>
            </a:r>
            <a:r>
              <a:rPr lang="hr-HR" dirty="0" err="1" smtClean="0"/>
              <a:t>data</a:t>
            </a:r>
            <a:endParaRPr lang="hr-H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36" y="1412776"/>
            <a:ext cx="8136904" cy="536222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139953" y="5183826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520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Linked</a:t>
            </a:r>
            <a:r>
              <a:rPr lang="hr-HR" dirty="0" smtClean="0"/>
              <a:t> SISVU</a:t>
            </a:r>
            <a:endParaRPr lang="hr-H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47712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71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FOAF profili</a:t>
            </a:r>
            <a:endParaRPr lang="hr-H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484784"/>
            <a:ext cx="763927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347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Razvoj u tijeku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Izrada zavodskog semantičkog web portala</a:t>
            </a:r>
          </a:p>
          <a:p>
            <a:r>
              <a:rPr lang="hr-HR" dirty="0" smtClean="0"/>
              <a:t>Objavljivanje </a:t>
            </a:r>
            <a:r>
              <a:rPr lang="hr-HR" smtClean="0"/>
              <a:t>izvora </a:t>
            </a:r>
            <a:r>
              <a:rPr lang="hr-HR" smtClean="0"/>
              <a:t>podataka </a:t>
            </a:r>
            <a:r>
              <a:rPr lang="hr-HR" dirty="0" smtClean="0"/>
              <a:t>kao </a:t>
            </a:r>
            <a:r>
              <a:rPr lang="hr-HR" dirty="0" err="1" smtClean="0"/>
              <a:t>Linked</a:t>
            </a:r>
            <a:r>
              <a:rPr lang="hr-HR" dirty="0" smtClean="0"/>
              <a:t> </a:t>
            </a:r>
            <a:r>
              <a:rPr lang="hr-HR" dirty="0" err="1" smtClean="0"/>
              <a:t>data</a:t>
            </a:r>
            <a:r>
              <a:rPr lang="hr-HR" dirty="0" smtClean="0"/>
              <a:t> izvora</a:t>
            </a:r>
          </a:p>
          <a:p>
            <a:endParaRPr lang="hr-HR" dirty="0"/>
          </a:p>
          <a:p>
            <a:r>
              <a:rPr lang="hr-HR" dirty="0" smtClean="0"/>
              <a:t>Metodologija razvoja </a:t>
            </a:r>
            <a:r>
              <a:rPr lang="hr-HR" dirty="0" smtClean="0"/>
              <a:t>semantičkih web aplikacija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92718862"/>
      </p:ext>
    </p:extLst>
  </p:cSld>
  <p:clrMapOvr>
    <a:masterClrMapping/>
  </p:clrMapOvr>
</p:sld>
</file>

<file path=ppt/theme/theme1.xml><?xml version="1.0" encoding="utf-8"?>
<a:theme xmlns:a="http://schemas.openxmlformats.org/drawingml/2006/main" name="Otvorena vrata">
  <a:themeElements>
    <a:clrScheme name="ZP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4C8C"/>
      </a:accent1>
      <a:accent2>
        <a:srgbClr val="FFD522"/>
      </a:accent2>
      <a:accent3>
        <a:srgbClr val="0076BF"/>
      </a:accent3>
      <a:accent4>
        <a:srgbClr val="00C92B"/>
      </a:accent4>
      <a:accent5>
        <a:srgbClr val="3C3C3C"/>
      </a:accent5>
      <a:accent6>
        <a:srgbClr val="FFFFFF"/>
      </a:accent6>
      <a:hlink>
        <a:srgbClr val="0076BF"/>
      </a:hlink>
      <a:folHlink>
        <a:srgbClr val="0076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Otvorena vrata</Template>
  <TotalTime>183</TotalTime>
  <Words>211</Words>
  <Application>Microsoft Office PowerPoint</Application>
  <PresentationFormat>On-screen Show (4:3)</PresentationFormat>
  <Paragraphs>41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Otvorena vrata</vt:lpstr>
      <vt:lpstr>Chart</vt:lpstr>
      <vt:lpstr>PowerPoint Presentation</vt:lpstr>
      <vt:lpstr>Semantički web</vt:lpstr>
      <vt:lpstr>Rezultati</vt:lpstr>
      <vt:lpstr>Kategorizacija semantičkih web aplikacija (1)</vt:lpstr>
      <vt:lpstr>Kategorizacija semantičkih web aplikacija (2)</vt:lpstr>
      <vt:lpstr>Kategorizacija semantičkih web aplikacija (3)</vt:lpstr>
      <vt:lpstr>Kategorizacija semantičkih web aplikacija (4)</vt:lpstr>
      <vt:lpstr>Sweb</vt:lpstr>
      <vt:lpstr>Semantic ISVU</vt:lpstr>
      <vt:lpstr>Semantic ISVU – linked data</vt:lpstr>
      <vt:lpstr>Linked SISVU</vt:lpstr>
      <vt:lpstr>FOAF profili</vt:lpstr>
      <vt:lpstr>Razvoj u tijeku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Lidia Rovan</dc:creator>
  <cp:lastModifiedBy>Lidia Rovan</cp:lastModifiedBy>
  <cp:revision>28</cp:revision>
  <dcterms:created xsi:type="dcterms:W3CDTF">2011-12-01T10:53:30Z</dcterms:created>
  <dcterms:modified xsi:type="dcterms:W3CDTF">2011-12-16T20:52:54Z</dcterms:modified>
</cp:coreProperties>
</file>