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60" r:id="rId4"/>
    <p:sldId id="259" r:id="rId5"/>
    <p:sldId id="261" r:id="rId6"/>
    <p:sldId id="262" r:id="rId7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82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38D502-B975-4981-8224-24B0466904E4}" type="datetimeFigureOut">
              <a:rPr lang="hr-HR" smtClean="0"/>
              <a:pPr/>
              <a:t>1.12.2011.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5398DA-76BA-4C89-B6FC-DF42C1D1354B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913031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-104996" y="306614"/>
            <a:ext cx="9353994" cy="993624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4205" tIns="52103" rIns="104205" bIns="52103" rtlCol="0" anchor="ctr"/>
          <a:lstStyle/>
          <a:p>
            <a:pPr algn="ctr"/>
            <a:endParaRPr lang="hr-HR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36917" y="163471"/>
            <a:ext cx="8870167" cy="125417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136917" y="1600202"/>
            <a:ext cx="8870167" cy="4640787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089601" y="6331857"/>
            <a:ext cx="917482" cy="428389"/>
          </a:xfrm>
          <a:prstGeom prst="rect">
            <a:avLst/>
          </a:prstGeom>
          <a:noFill/>
        </p:spPr>
        <p:txBody>
          <a:bodyPr wrap="square" lIns="104205" tIns="52103" rIns="104205" bIns="52103" rtlCol="0">
            <a:spAutoFit/>
          </a:bodyPr>
          <a:lstStyle/>
          <a:p>
            <a:pPr algn="r"/>
            <a:fld id="{07DDF020-C751-44B6-9037-75A35745EC9A}" type="slidenum">
              <a:rPr lang="hr-HR" sz="2100" b="1" smtClean="0">
                <a:solidFill>
                  <a:schemeClr val="bg1"/>
                </a:solidFill>
              </a:rPr>
              <a:pPr algn="r"/>
              <a:t>‹#›</a:t>
            </a:fld>
            <a:endParaRPr lang="hr-HR" sz="21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7936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04996" y="306614"/>
            <a:ext cx="9353994" cy="993624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4205" tIns="52103" rIns="104205" bIns="52103" rtlCol="0" anchor="ctr"/>
          <a:lstStyle/>
          <a:p>
            <a:pPr algn="ctr"/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089601" y="6331857"/>
            <a:ext cx="917482" cy="428389"/>
          </a:xfrm>
          <a:prstGeom prst="rect">
            <a:avLst/>
          </a:prstGeom>
          <a:noFill/>
        </p:spPr>
        <p:txBody>
          <a:bodyPr wrap="square" lIns="104205" tIns="52103" rIns="104205" bIns="52103" rtlCol="0">
            <a:spAutoFit/>
          </a:bodyPr>
          <a:lstStyle/>
          <a:p>
            <a:pPr algn="r"/>
            <a:fld id="{07DDF020-C751-44B6-9037-75A35745EC9A}" type="slidenum">
              <a:rPr lang="hr-HR" sz="2100" b="1" smtClean="0">
                <a:solidFill>
                  <a:schemeClr val="accent1"/>
                </a:solidFill>
              </a:rPr>
              <a:pPr algn="r"/>
              <a:t>‹#›</a:t>
            </a:fld>
            <a:endParaRPr lang="hr-HR" sz="21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04996" y="306614"/>
            <a:ext cx="9353994" cy="993624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4205" tIns="52103" rIns="104205" bIns="52103" rtlCol="0" anchor="ctr"/>
          <a:lstStyle/>
          <a:p>
            <a:pPr algn="ctr"/>
            <a:endParaRPr lang="hr-HR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6917" y="163471"/>
            <a:ext cx="8870167" cy="125417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089601" y="6331857"/>
            <a:ext cx="917482" cy="428389"/>
          </a:xfrm>
          <a:prstGeom prst="rect">
            <a:avLst/>
          </a:prstGeom>
          <a:noFill/>
        </p:spPr>
        <p:txBody>
          <a:bodyPr wrap="square" lIns="104205" tIns="52103" rIns="104205" bIns="52103" rtlCol="0">
            <a:spAutoFit/>
          </a:bodyPr>
          <a:lstStyle/>
          <a:p>
            <a:pPr algn="r"/>
            <a:fld id="{07DDF020-C751-44B6-9037-75A35745EC9A}" type="slidenum">
              <a:rPr lang="hr-HR" sz="2100" b="1" smtClean="0">
                <a:solidFill>
                  <a:schemeClr val="accent1"/>
                </a:solidFill>
              </a:rPr>
              <a:pPr algn="r"/>
              <a:t>‹#›</a:t>
            </a:fld>
            <a:endParaRPr lang="hr-HR" sz="21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338589A-8E1F-4678-AB5F-A1EAA1359901}" type="datetimeFigureOut">
              <a:rPr lang="hr-HR" smtClean="0"/>
              <a:pPr/>
              <a:t>1.12.2011.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2835E5-CED6-450E-9DE6-EF95E58BAEC8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379875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6917" y="163471"/>
            <a:ext cx="8870167" cy="1254173"/>
          </a:xfrm>
          <a:prstGeom prst="rect">
            <a:avLst/>
          </a:prstGeom>
        </p:spPr>
        <p:txBody>
          <a:bodyPr vert="horz" lIns="93774" tIns="46887" rIns="93774" bIns="46887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917" y="1600202"/>
            <a:ext cx="8870167" cy="4640787"/>
          </a:xfrm>
          <a:prstGeom prst="rect">
            <a:avLst/>
          </a:prstGeom>
        </p:spPr>
        <p:txBody>
          <a:bodyPr vert="horz" lIns="93774" tIns="46887" rIns="93774" bIns="4688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37737" rtl="0" eaLnBrk="1" latinLnBrk="0" hangingPunct="1">
        <a:spcBef>
          <a:spcPct val="0"/>
        </a:spcBef>
        <a:buNone/>
        <a:defRPr sz="4100" kern="1200">
          <a:solidFill>
            <a:schemeClr val="bg1"/>
          </a:solidFill>
          <a:latin typeface="Arial Black" pitchFamily="34" charset="0"/>
          <a:ea typeface="+mj-ea"/>
          <a:cs typeface="+mj-cs"/>
        </a:defRPr>
      </a:lvl1pPr>
    </p:titleStyle>
    <p:bodyStyle>
      <a:lvl1pPr marL="527478" indent="-527478" algn="l" defTabSz="937737" rtl="0" eaLnBrk="1" latinLnBrk="0" hangingPunct="1">
        <a:spcBef>
          <a:spcPct val="20000"/>
        </a:spcBef>
        <a:buClr>
          <a:schemeClr val="tx1"/>
        </a:buClr>
        <a:buFont typeface="Wingdings" pitchFamily="2" charset="2"/>
        <a:buChar char="§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996347" indent="-527478" algn="l" defTabSz="937737" rtl="0" eaLnBrk="1" latinLnBrk="0" hangingPunct="1">
        <a:spcBef>
          <a:spcPct val="20000"/>
        </a:spcBef>
        <a:buClr>
          <a:schemeClr val="tx1"/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06606" indent="-468869" algn="l" defTabSz="937737" rtl="0" eaLnBrk="1" latinLnBrk="0" hangingPunct="1">
        <a:spcBef>
          <a:spcPct val="20000"/>
        </a:spcBef>
        <a:buClr>
          <a:schemeClr val="tx1"/>
        </a:buClr>
        <a:buFont typeface="Wingdings" pitchFamily="2" charset="2"/>
        <a:buChar char="§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875474" indent="-468869" algn="l" defTabSz="937737" rtl="0" eaLnBrk="1" latinLnBrk="0" hangingPunct="1">
        <a:spcBef>
          <a:spcPct val="20000"/>
        </a:spcBef>
        <a:buClr>
          <a:schemeClr val="tx1"/>
        </a:buClr>
        <a:buFont typeface="Wingdings" pitchFamily="2" charset="2"/>
        <a:buChar char="§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343" indent="-468869" algn="l" defTabSz="937737" rtl="0" eaLnBrk="1" latinLnBrk="0" hangingPunct="1">
        <a:spcBef>
          <a:spcPct val="20000"/>
        </a:spcBef>
        <a:buClr>
          <a:schemeClr val="tx1"/>
        </a:buClr>
        <a:buFont typeface="Wingdings" pitchFamily="2" charset="2"/>
        <a:buChar char="§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578778" indent="-234434" algn="l" defTabSz="93773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047647" indent="-234434" algn="l" defTabSz="93773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16516" indent="-234434" algn="l" defTabSz="93773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985384" indent="-234434" algn="l" defTabSz="93773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77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8869" algn="l" defTabSz="9377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7737" algn="l" defTabSz="9377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06606" algn="l" defTabSz="9377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75474" algn="l" defTabSz="9377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44343" algn="l" defTabSz="9377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13212" algn="l" defTabSz="9377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82081" algn="l" defTabSz="9377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50950" algn="l" defTabSz="9377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hirc.botanic.hr/fcd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niksa.FER\Desktop\resources\logo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33576" y="4759920"/>
            <a:ext cx="4419600" cy="145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46305" y="1124745"/>
            <a:ext cx="8839200" cy="1944216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TextBox 6"/>
          <p:cNvSpPr txBox="1"/>
          <p:nvPr/>
        </p:nvSpPr>
        <p:spPr>
          <a:xfrm rot="21600000">
            <a:off x="2235704" y="1480428"/>
            <a:ext cx="4704984" cy="1384984"/>
          </a:xfrm>
          <a:prstGeom prst="rect">
            <a:avLst/>
          </a:prstGeom>
          <a:noFill/>
        </p:spPr>
        <p:txBody>
          <a:bodyPr wrap="none" lIns="91429" tIns="45715" rIns="91429" bIns="45715" rtlCol="0">
            <a:spAutoFit/>
          </a:bodyPr>
          <a:lstStyle/>
          <a:p>
            <a:pPr algn="ctr"/>
            <a:r>
              <a:rPr lang="hr-HR" sz="2800" b="1" dirty="0" smtClean="0">
                <a:solidFill>
                  <a:schemeClr val="bg1"/>
                </a:solidFill>
                <a:latin typeface="Arial Black" pitchFamily="34" charset="0"/>
              </a:rPr>
              <a:t>Prostorna i statistička </a:t>
            </a:r>
            <a:br>
              <a:rPr lang="hr-HR" sz="2800" b="1" dirty="0" smtClean="0">
                <a:solidFill>
                  <a:schemeClr val="bg1"/>
                </a:solidFill>
                <a:latin typeface="Arial Black" pitchFamily="34" charset="0"/>
              </a:rPr>
            </a:br>
            <a:r>
              <a:rPr lang="hr-HR" sz="2800" b="1" dirty="0" smtClean="0">
                <a:solidFill>
                  <a:schemeClr val="bg1"/>
                </a:solidFill>
                <a:latin typeface="Arial Black" pitchFamily="34" charset="0"/>
              </a:rPr>
              <a:t>analiza podataka</a:t>
            </a:r>
          </a:p>
          <a:p>
            <a:pPr algn="ctr"/>
            <a:r>
              <a:rPr lang="hr-HR" sz="2800" b="1" dirty="0" smtClean="0">
                <a:solidFill>
                  <a:schemeClr val="bg1"/>
                </a:solidFill>
                <a:latin typeface="Arial Black" pitchFamily="34" charset="0"/>
              </a:rPr>
              <a:t>o flori Hrvatske</a:t>
            </a:r>
            <a:endParaRPr lang="hr-HR" sz="2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28184" y="3356992"/>
            <a:ext cx="2592288" cy="591291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0" name="TextBox 9"/>
          <p:cNvSpPr txBox="1"/>
          <p:nvPr/>
        </p:nvSpPr>
        <p:spPr>
          <a:xfrm rot="21600000">
            <a:off x="6251329" y="3452587"/>
            <a:ext cx="2569143" cy="400099"/>
          </a:xfrm>
          <a:prstGeom prst="rect">
            <a:avLst/>
          </a:prstGeom>
          <a:noFill/>
        </p:spPr>
        <p:txBody>
          <a:bodyPr wrap="none" lIns="91429" tIns="45715" rIns="91429" bIns="45715" rtlCol="0">
            <a:spAutoFit/>
          </a:bodyPr>
          <a:lstStyle/>
          <a:p>
            <a:r>
              <a:rPr lang="hr-HR" sz="2000" b="1" dirty="0" smtClean="0">
                <a:solidFill>
                  <a:schemeClr val="bg1"/>
                </a:solidFill>
                <a:latin typeface="Arial Black" pitchFamily="34" charset="0"/>
              </a:rPr>
              <a:t>Boris Milašinović</a:t>
            </a:r>
            <a:endParaRPr lang="hr-HR" sz="20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086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Flora </a:t>
            </a:r>
            <a:r>
              <a:rPr lang="hr-HR" dirty="0" err="1" smtClean="0"/>
              <a:t>Croatica</a:t>
            </a:r>
            <a:r>
              <a:rPr lang="hr-HR" dirty="0" smtClean="0"/>
              <a:t> </a:t>
            </a:r>
            <a:r>
              <a:rPr lang="hr-HR" dirty="0" err="1" smtClean="0"/>
              <a:t>Database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917" y="1600202"/>
            <a:ext cx="8870167" cy="4853134"/>
          </a:xfrm>
        </p:spPr>
        <p:txBody>
          <a:bodyPr>
            <a:normAutofit fontScale="85000" lnSpcReduction="20000"/>
          </a:bodyPr>
          <a:lstStyle/>
          <a:p>
            <a:r>
              <a:rPr lang="hr-HR" dirty="0" smtClean="0"/>
              <a:t>Opsežna baza podataka o flori Hrvatske</a:t>
            </a:r>
          </a:p>
          <a:p>
            <a:pPr lvl="1"/>
            <a:r>
              <a:rPr lang="hr-HR" dirty="0" smtClean="0"/>
              <a:t>U uporabi zadnjih 10-15 godina</a:t>
            </a:r>
            <a:r>
              <a:rPr lang="hr-HR" dirty="0" smtClean="0"/>
              <a:t> </a:t>
            </a:r>
          </a:p>
          <a:p>
            <a:pPr lvl="2"/>
            <a:r>
              <a:rPr lang="hr-HR" dirty="0" smtClean="0"/>
              <a:t>Počelo se s jednokorisničkim debelim klijentom u Accessu</a:t>
            </a:r>
          </a:p>
          <a:p>
            <a:pPr lvl="2"/>
            <a:r>
              <a:rPr lang="hr-HR" dirty="0" smtClean="0"/>
              <a:t>Trenutno višekorisnička web aplikacija </a:t>
            </a:r>
          </a:p>
          <a:p>
            <a:pPr lvl="3"/>
            <a:r>
              <a:rPr lang="hr-HR" sz="2000" dirty="0" smtClean="0">
                <a:hlinkClick r:id="rId2"/>
              </a:rPr>
              <a:t>http://hirc.botanic.hr/</a:t>
            </a:r>
            <a:r>
              <a:rPr lang="hr-HR" sz="2000" dirty="0" err="1" smtClean="0">
                <a:hlinkClick r:id="rId2"/>
              </a:rPr>
              <a:t>fcd</a:t>
            </a:r>
            <a:r>
              <a:rPr lang="hr-HR" sz="2000" dirty="0" smtClean="0">
                <a:hlinkClick r:id="rId2"/>
              </a:rPr>
              <a:t>/</a:t>
            </a:r>
            <a:endParaRPr lang="hr-HR" dirty="0" smtClean="0"/>
          </a:p>
          <a:p>
            <a:pPr lvl="1"/>
            <a:r>
              <a:rPr lang="hr-HR" dirty="0" smtClean="0"/>
              <a:t>Detaljni podaci o vrstama i njihovim biološkim karakteristikama</a:t>
            </a:r>
          </a:p>
          <a:p>
            <a:pPr lvl="2"/>
            <a:r>
              <a:rPr lang="hr-HR" dirty="0" smtClean="0"/>
              <a:t>Ugrožene vrste, invazivne vrste, korisno bilje…</a:t>
            </a:r>
          </a:p>
          <a:p>
            <a:pPr lvl="2"/>
            <a:r>
              <a:rPr lang="hr-HR" dirty="0" smtClean="0"/>
              <a:t>Ekološki indeksi</a:t>
            </a:r>
          </a:p>
          <a:p>
            <a:pPr lvl="2"/>
            <a:r>
              <a:rPr lang="hr-HR" dirty="0" smtClean="0"/>
              <a:t>Podaci o staništima i veza između staništa i vrste</a:t>
            </a:r>
          </a:p>
          <a:p>
            <a:pPr lvl="1"/>
            <a:r>
              <a:rPr lang="hr-HR" dirty="0" smtClean="0"/>
              <a:t>Fotodokumentacija</a:t>
            </a:r>
          </a:p>
          <a:p>
            <a:pPr lvl="1"/>
            <a:r>
              <a:rPr lang="hr-HR" dirty="0" err="1" smtClean="0"/>
              <a:t>Geokodirani</a:t>
            </a:r>
            <a:r>
              <a:rPr lang="hr-HR" dirty="0" smtClean="0"/>
              <a:t> podaci o literaturnim navodima, opažanjima i herbarskim zbirkama</a:t>
            </a:r>
          </a:p>
          <a:p>
            <a:pPr lvl="2"/>
            <a:r>
              <a:rPr lang="hr-HR" dirty="0" smtClean="0"/>
              <a:t>&gt; 500 000 podataka o nalazištima</a:t>
            </a:r>
            <a:endParaRPr lang="hr-HR" dirty="0" smtClean="0"/>
          </a:p>
        </p:txBody>
      </p:sp>
    </p:spTree>
    <p:extLst>
      <p:ext uri="{BB962C8B-B14F-4D97-AF65-F5344CB8AC3E}">
        <p14:creationId xmlns:p14="http://schemas.microsoft.com/office/powerpoint/2010/main" xmlns="" val="426662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Problemi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917" y="1600202"/>
            <a:ext cx="8870167" cy="4853134"/>
          </a:xfrm>
        </p:spPr>
        <p:txBody>
          <a:bodyPr>
            <a:normAutofit/>
          </a:bodyPr>
          <a:lstStyle/>
          <a:p>
            <a:r>
              <a:rPr lang="hr-HR" dirty="0" smtClean="0"/>
              <a:t>Analiza prikupljenih podataka</a:t>
            </a:r>
          </a:p>
          <a:p>
            <a:pPr lvl="1"/>
            <a:r>
              <a:rPr lang="hr-HR" dirty="0" smtClean="0"/>
              <a:t>Jednostavna izvješća</a:t>
            </a:r>
          </a:p>
          <a:p>
            <a:pPr lvl="1"/>
            <a:r>
              <a:rPr lang="hr-HR" dirty="0" smtClean="0"/>
              <a:t>Prikaz nalazišta na karti</a:t>
            </a:r>
            <a:endParaRPr lang="hr-HR" dirty="0" smtClean="0"/>
          </a:p>
          <a:p>
            <a:pPr lvl="1"/>
            <a:r>
              <a:rPr lang="hr-HR" u="sng" dirty="0" smtClean="0"/>
              <a:t>Prostorna analiza</a:t>
            </a:r>
          </a:p>
          <a:p>
            <a:pPr lvl="1"/>
            <a:r>
              <a:rPr lang="hr-HR" u="sng" dirty="0" smtClean="0"/>
              <a:t>Statistička analiza i predviđanja</a:t>
            </a:r>
          </a:p>
          <a:p>
            <a:pPr lvl="1"/>
            <a:endParaRPr lang="hr-HR" dirty="0" smtClean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1209" y="4365104"/>
            <a:ext cx="5337295" cy="24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7" y="1556791"/>
            <a:ext cx="3347864" cy="2732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212145"/>
            <a:ext cx="3563888" cy="2645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6662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0"/>
            <a:ext cx="84036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Prostorna analiza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917" y="1600202"/>
            <a:ext cx="8870167" cy="4853134"/>
          </a:xfrm>
        </p:spPr>
        <p:txBody>
          <a:bodyPr>
            <a:normAutofit/>
          </a:bodyPr>
          <a:lstStyle/>
          <a:p>
            <a:r>
              <a:rPr lang="hr-HR" dirty="0" smtClean="0"/>
              <a:t>Razvrstavanje rezultata pretrage po geografskim temama</a:t>
            </a:r>
          </a:p>
          <a:p>
            <a:pPr lvl="1"/>
            <a:r>
              <a:rPr lang="hr-HR" dirty="0" smtClean="0"/>
              <a:t>ESRI </a:t>
            </a:r>
            <a:r>
              <a:rPr lang="hr-HR" dirty="0" err="1" smtClean="0"/>
              <a:t>shp</a:t>
            </a:r>
            <a:r>
              <a:rPr lang="hr-HR" dirty="0" smtClean="0"/>
              <a:t> + </a:t>
            </a:r>
            <a:r>
              <a:rPr lang="hr-HR" dirty="0" err="1" smtClean="0"/>
              <a:t>dbf</a:t>
            </a:r>
            <a:r>
              <a:rPr lang="hr-HR" dirty="0" smtClean="0"/>
              <a:t> datoteke</a:t>
            </a:r>
          </a:p>
          <a:p>
            <a:pPr lvl="2"/>
            <a:r>
              <a:rPr lang="hr-HR" dirty="0" smtClean="0"/>
              <a:t>Unaprijed pripremljene + korisnikove</a:t>
            </a:r>
            <a:endParaRPr lang="hr-HR" dirty="0" smtClean="0"/>
          </a:p>
          <a:p>
            <a:pPr lvl="1"/>
            <a:r>
              <a:rPr lang="hr-HR" dirty="0" smtClean="0"/>
              <a:t>Grupiranje podataka po temi iz </a:t>
            </a:r>
            <a:r>
              <a:rPr lang="hr-HR" dirty="0" err="1" smtClean="0"/>
              <a:t>dbf</a:t>
            </a:r>
            <a:r>
              <a:rPr lang="hr-HR" dirty="0" smtClean="0"/>
              <a:t> datoteke, po vrsti, po ekološkom indeksu vrste</a:t>
            </a:r>
          </a:p>
          <a:p>
            <a:pPr lvl="1"/>
            <a:r>
              <a:rPr lang="hr-HR" dirty="0" smtClean="0"/>
              <a:t>Razvrstavanje točaka po poligonima iz </a:t>
            </a:r>
            <a:r>
              <a:rPr lang="hr-HR" dirty="0" err="1" smtClean="0"/>
              <a:t>shp</a:t>
            </a:r>
            <a:r>
              <a:rPr lang="hr-HR" dirty="0" smtClean="0"/>
              <a:t> datoteke</a:t>
            </a:r>
          </a:p>
          <a:p>
            <a:pPr lvl="1"/>
            <a:r>
              <a:rPr lang="hr-HR" dirty="0" smtClean="0"/>
              <a:t>Složen postupak pogodan za </a:t>
            </a:r>
            <a:r>
              <a:rPr lang="hr-HR" dirty="0" err="1" smtClean="0"/>
              <a:t>paralelizaciju</a:t>
            </a:r>
            <a:endParaRPr lang="hr-HR" dirty="0" smtClean="0"/>
          </a:p>
          <a:p>
            <a:pPr lvl="1"/>
            <a:endParaRPr lang="hr-HR" dirty="0" smtClean="0"/>
          </a:p>
          <a:p>
            <a:endParaRPr lang="hr-HR" dirty="0" smtClean="0"/>
          </a:p>
        </p:txBody>
      </p:sp>
    </p:spTree>
    <p:extLst>
      <p:ext uri="{BB962C8B-B14F-4D97-AF65-F5344CB8AC3E}">
        <p14:creationId xmlns:p14="http://schemas.microsoft.com/office/powerpoint/2010/main" xmlns="" val="426662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Statistička analiza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dirty="0" smtClean="0"/>
              <a:t>Izračun </a:t>
            </a:r>
            <a:r>
              <a:rPr lang="hr-HR" dirty="0" smtClean="0"/>
              <a:t>istraženosti područja </a:t>
            </a:r>
          </a:p>
          <a:p>
            <a:pPr lvl="1"/>
            <a:r>
              <a:rPr lang="el-GR" dirty="0" smtClean="0"/>
              <a:t>α</a:t>
            </a:r>
            <a:r>
              <a:rPr lang="hr-HR" dirty="0" smtClean="0"/>
              <a:t>-</a:t>
            </a:r>
            <a:r>
              <a:rPr lang="hr-HR" dirty="0" err="1" smtClean="0"/>
              <a:t>diverzitet</a:t>
            </a:r>
            <a:r>
              <a:rPr lang="hr-HR" dirty="0" smtClean="0"/>
              <a:t> i broj opažanja unutar određenog prostora za različite preciznosti </a:t>
            </a:r>
            <a:r>
              <a:rPr lang="hr-HR" dirty="0" smtClean="0"/>
              <a:t>podataka i različita staništa</a:t>
            </a:r>
            <a:endParaRPr lang="hr-HR" dirty="0" smtClean="0"/>
          </a:p>
          <a:p>
            <a:pPr lvl="1"/>
            <a:r>
              <a:rPr lang="hr-HR" dirty="0" smtClean="0"/>
              <a:t>Korelacija između potrebnog broja opažanja i </a:t>
            </a:r>
            <a:r>
              <a:rPr lang="el-GR" dirty="0" smtClean="0"/>
              <a:t>α</a:t>
            </a:r>
            <a:r>
              <a:rPr lang="hr-HR" dirty="0" smtClean="0"/>
              <a:t>-</a:t>
            </a:r>
            <a:r>
              <a:rPr lang="hr-HR" dirty="0" err="1" smtClean="0"/>
              <a:t>diverziteta</a:t>
            </a:r>
            <a:endParaRPr lang="hr-HR" dirty="0" smtClean="0"/>
          </a:p>
          <a:p>
            <a:pPr marL="527478" lvl="1"/>
            <a:r>
              <a:rPr lang="hr-HR" sz="3300" dirty="0" smtClean="0"/>
              <a:t>Analiza nalazišta kroz više slojeva geografskih tema</a:t>
            </a:r>
          </a:p>
          <a:p>
            <a:pPr marL="527478" lvl="1"/>
            <a:r>
              <a:rPr lang="hr-HR" sz="3300" dirty="0" smtClean="0"/>
              <a:t>Stvaranje ekološkog profila vrste</a:t>
            </a:r>
          </a:p>
          <a:p>
            <a:r>
              <a:rPr lang="hr-HR" dirty="0" smtClean="0"/>
              <a:t>Predviđanje </a:t>
            </a:r>
            <a:r>
              <a:rPr lang="hr-HR" dirty="0" smtClean="0"/>
              <a:t>mogućnosti pojave </a:t>
            </a:r>
            <a:r>
              <a:rPr lang="hr-HR" dirty="0" smtClean="0"/>
              <a:t>neke vrste za neistražena </a:t>
            </a:r>
            <a:r>
              <a:rPr lang="hr-HR" dirty="0" smtClean="0"/>
              <a:t>područja</a:t>
            </a:r>
          </a:p>
          <a:p>
            <a:pPr lvl="1"/>
            <a:r>
              <a:rPr lang="hr-HR" dirty="0" smtClean="0"/>
              <a:t>Klimatske promjene, utjecaj čovjeka, promjena staništa?</a:t>
            </a:r>
            <a:endParaRPr lang="hr-HR" dirty="0" smtClean="0"/>
          </a:p>
          <a:p>
            <a:endParaRPr lang="hr-H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tvorena vrata">
  <a:themeElements>
    <a:clrScheme name="ZPR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4C8C"/>
      </a:accent1>
      <a:accent2>
        <a:srgbClr val="FFD522"/>
      </a:accent2>
      <a:accent3>
        <a:srgbClr val="0076BF"/>
      </a:accent3>
      <a:accent4>
        <a:srgbClr val="00C92B"/>
      </a:accent4>
      <a:accent5>
        <a:srgbClr val="3C3C3C"/>
      </a:accent5>
      <a:accent6>
        <a:srgbClr val="FFFFFF"/>
      </a:accent6>
      <a:hlink>
        <a:srgbClr val="0076BF"/>
      </a:hlink>
      <a:folHlink>
        <a:srgbClr val="0076B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Otvorena vrata</Template>
  <TotalTime>229</TotalTime>
  <Words>196</Words>
  <Application>Microsoft Office PowerPoint</Application>
  <PresentationFormat>Prikaz na zaslonu (4:3)</PresentationFormat>
  <Paragraphs>37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6</vt:i4>
      </vt:variant>
    </vt:vector>
  </HeadingPairs>
  <TitlesOfParts>
    <vt:vector size="7" baseType="lpstr">
      <vt:lpstr>Otvorena vrata</vt:lpstr>
      <vt:lpstr>Slajd 1</vt:lpstr>
      <vt:lpstr>Flora Croatica Database</vt:lpstr>
      <vt:lpstr>Problemi</vt:lpstr>
      <vt:lpstr>Slajd 4</vt:lpstr>
      <vt:lpstr>Prostorna analiza</vt:lpstr>
      <vt:lpstr>Statistička analiza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Lidia Rovan</dc:creator>
  <cp:lastModifiedBy>Boris Milašinović</cp:lastModifiedBy>
  <cp:revision>34</cp:revision>
  <dcterms:created xsi:type="dcterms:W3CDTF">2011-12-01T10:53:30Z</dcterms:created>
  <dcterms:modified xsi:type="dcterms:W3CDTF">2011-12-01T16:36:08Z</dcterms:modified>
</cp:coreProperties>
</file>