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ctiveX/activeX1.xml" ContentType="application/vnd.ms-office.activeX+xml"/>
  <Override PartName="/ppt/activeX/activeX1.bin" ContentType="application/vnd.ms-office.activeX"/>
  <Override PartName="/ppt/activeX/activeX2.xml" ContentType="application/vnd.ms-office.activeX+xml"/>
  <Override PartName="/ppt/activeX/activeX2.bin" ContentType="application/vnd.ms-office.activeX"/>
  <Override PartName="/ppt/activeX/activeX3.xml" ContentType="application/vnd.ms-office.activeX+xml"/>
  <Override PartName="/ppt/activeX/activeX3.bin" ContentType="application/vnd.ms-office.activeX"/>
  <Override PartName="/ppt/activeX/activeX4.xml" ContentType="application/vnd.ms-office.activeX+xml"/>
  <Override PartName="/ppt/activeX/activeX4.bin" ContentType="application/vnd.ms-office.activeX"/>
  <Override PartName="/ppt/activeX/activeX5.xml" ContentType="application/vnd.ms-office.activeX+xml"/>
  <Override PartName="/ppt/activeX/activeX5.bin" ContentType="application/vnd.ms-office.activeX"/>
  <Override PartName="/ppt/activeX/activeX6.xml" ContentType="application/vnd.ms-office.activeX+xml"/>
  <Override PartName="/ppt/activeX/activeX6.bin" ContentType="application/vnd.ms-office.activeX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69"/>
  </p:notesMasterIdLst>
  <p:sldIdLst>
    <p:sldId id="361" r:id="rId2"/>
    <p:sldId id="400" r:id="rId3"/>
    <p:sldId id="390" r:id="rId4"/>
    <p:sldId id="391" r:id="rId5"/>
    <p:sldId id="393" r:id="rId6"/>
    <p:sldId id="392" r:id="rId7"/>
    <p:sldId id="401" r:id="rId8"/>
    <p:sldId id="402" r:id="rId9"/>
    <p:sldId id="403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383" r:id="rId32"/>
    <p:sldId id="384" r:id="rId33"/>
    <p:sldId id="385" r:id="rId34"/>
    <p:sldId id="386" r:id="rId35"/>
    <p:sldId id="387" r:id="rId36"/>
    <p:sldId id="389" r:id="rId37"/>
    <p:sldId id="335" r:id="rId38"/>
    <p:sldId id="322" r:id="rId39"/>
    <p:sldId id="340" r:id="rId40"/>
    <p:sldId id="341" r:id="rId41"/>
    <p:sldId id="398" r:id="rId42"/>
    <p:sldId id="338" r:id="rId43"/>
    <p:sldId id="397" r:id="rId44"/>
    <p:sldId id="396" r:id="rId45"/>
    <p:sldId id="357" r:id="rId46"/>
    <p:sldId id="358" r:id="rId47"/>
    <p:sldId id="337" r:id="rId48"/>
    <p:sldId id="339" r:id="rId49"/>
    <p:sldId id="404" r:id="rId50"/>
    <p:sldId id="350" r:id="rId51"/>
    <p:sldId id="356" r:id="rId52"/>
    <p:sldId id="405" r:id="rId53"/>
    <p:sldId id="406" r:id="rId54"/>
    <p:sldId id="355" r:id="rId55"/>
    <p:sldId id="348" r:id="rId56"/>
    <p:sldId id="343" r:id="rId57"/>
    <p:sldId id="394" r:id="rId58"/>
    <p:sldId id="395" r:id="rId59"/>
    <p:sldId id="344" r:id="rId60"/>
    <p:sldId id="346" r:id="rId61"/>
    <p:sldId id="347" r:id="rId62"/>
    <p:sldId id="399" r:id="rId63"/>
    <p:sldId id="266" r:id="rId64"/>
    <p:sldId id="352" r:id="rId65"/>
    <p:sldId id="354" r:id="rId66"/>
    <p:sldId id="351" r:id="rId67"/>
    <p:sldId id="258" r:id="rId68"/>
  </p:sldIdLst>
  <p:sldSz cx="9144000" cy="6858000" type="screen4x3"/>
  <p:notesSz cx="6858000" cy="9144000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vricko" initials="mv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538B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790" autoAdjust="0"/>
    <p:restoredTop sz="94737" autoAdjust="0"/>
  </p:normalViewPr>
  <p:slideViewPr>
    <p:cSldViewPr>
      <p:cViewPr varScale="1">
        <p:scale>
          <a:sx n="88" d="100"/>
          <a:sy n="88" d="100"/>
        </p:scale>
        <p:origin x="-8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activeX1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activeX/activeX2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activeX/activeX3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activeX/activeX4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activeX/activeX5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activeX/activeX6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07D58BB-E07B-4D8E-BE67-2DAF1A48E54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833512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5686F5-7691-4F43-A034-9972FADB0A6B}" type="slidenum">
              <a:rPr lang="en-US" smtClean="0">
                <a:latin typeface="Arial" pitchFamily="34" charset="0"/>
                <a:ea typeface="ヒラギノ角ゴ ProN W3"/>
                <a:cs typeface="ヒラギノ角ゴ ProN W3"/>
                <a:sym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  <a:ea typeface="ヒラギノ角ゴ ProN W3"/>
              <a:cs typeface="ヒラギノ角ゴ ProN W3"/>
              <a:sym typeface="Arial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E68325-0637-434D-A307-0DDE33D1ECAB}" type="slidenum">
              <a:rPr lang="en-US" smtClean="0">
                <a:latin typeface="Arial" pitchFamily="34" charset="0"/>
                <a:ea typeface="ヒラギノ角ゴ ProN W3"/>
                <a:cs typeface="ヒラギノ角ゴ ProN W3"/>
                <a:sym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  <a:ea typeface="ヒラギノ角ゴ ProN W3"/>
              <a:cs typeface="ヒラギノ角ゴ ProN W3"/>
              <a:sym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AA3B95-1886-4571-9FA6-FF03B5E0B679}" type="slidenum">
              <a:rPr lang="en-US" smtClean="0">
                <a:latin typeface="Arial" pitchFamily="34" charset="0"/>
                <a:ea typeface="ヒラギノ角ゴ ProN W3"/>
                <a:cs typeface="ヒラギノ角ゴ ProN W3"/>
                <a:sym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  <a:ea typeface="ヒラギノ角ゴ ProN W3"/>
              <a:cs typeface="ヒラギノ角ゴ ProN W3"/>
              <a:sym typeface="Arial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B40BF2-983D-4724-B0DC-666DF7B448F1}" type="slidenum">
              <a:rPr lang="en-US" smtClean="0">
                <a:latin typeface="Arial" pitchFamily="34" charset="0"/>
                <a:ea typeface="ヒラギノ角ゴ ProN W3"/>
                <a:cs typeface="ヒラギノ角ゴ ProN W3"/>
                <a:sym typeface="Arial" pitchFamily="34" charset="0"/>
              </a:rPr>
              <a:pPr/>
              <a:t>20</a:t>
            </a:fld>
            <a:endParaRPr lang="en-US" smtClean="0">
              <a:latin typeface="Arial" pitchFamily="34" charset="0"/>
              <a:ea typeface="ヒラギノ角ゴ ProN W3"/>
              <a:cs typeface="ヒラギノ角ゴ ProN W3"/>
              <a:sym typeface="Arial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EE6409-0638-4A3D-95E4-B605BCD9925B}" type="slidenum">
              <a:rPr lang="en-US" smtClean="0">
                <a:latin typeface="Arial" pitchFamily="34" charset="0"/>
                <a:ea typeface="ヒラギノ角ゴ ProN W3"/>
                <a:cs typeface="ヒラギノ角ゴ ProN W3"/>
                <a:sym typeface="Arial" pitchFamily="34" charset="0"/>
              </a:rPr>
              <a:pPr/>
              <a:t>22</a:t>
            </a:fld>
            <a:endParaRPr lang="en-US" smtClean="0">
              <a:latin typeface="Arial" pitchFamily="34" charset="0"/>
              <a:ea typeface="ヒラギノ角ゴ ProN W3"/>
              <a:cs typeface="ヒラギノ角ゴ ProN W3"/>
              <a:sym typeface="Arial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3166EE-8499-408C-B478-BFC21DECB197}" type="slidenum">
              <a:rPr lang="en-US" smtClean="0">
                <a:latin typeface="Arial" pitchFamily="34" charset="0"/>
                <a:ea typeface="ヒラギノ角ゴ ProN W3"/>
                <a:cs typeface="ヒラギノ角ゴ ProN W3"/>
                <a:sym typeface="Arial" pitchFamily="34" charset="0"/>
              </a:rPr>
              <a:pPr/>
              <a:t>24</a:t>
            </a:fld>
            <a:endParaRPr lang="en-US" smtClean="0">
              <a:latin typeface="Arial" pitchFamily="34" charset="0"/>
              <a:ea typeface="ヒラギノ角ゴ ProN W3"/>
              <a:cs typeface="ヒラギノ角ゴ ProN W3"/>
              <a:sym typeface="Arial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A4DEFF-D3BF-4AE2-9775-F3C8C7B75CF4}" type="slidenum">
              <a:rPr lang="en-US" smtClean="0">
                <a:latin typeface="Arial" pitchFamily="34" charset="0"/>
                <a:ea typeface="ヒラギノ角ゴ ProN W3"/>
                <a:cs typeface="ヒラギノ角ゴ ProN W3"/>
                <a:sym typeface="Arial" pitchFamily="34" charset="0"/>
              </a:rPr>
              <a:pPr/>
              <a:t>26</a:t>
            </a:fld>
            <a:endParaRPr lang="en-US" smtClean="0">
              <a:latin typeface="Arial" pitchFamily="34" charset="0"/>
              <a:ea typeface="ヒラギノ角ゴ ProN W3"/>
              <a:cs typeface="ヒラギノ角ゴ ProN W3"/>
              <a:sym typeface="Arial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BF6EC5-F2A4-4E6F-B185-74B61977FB3E}" type="slidenum">
              <a:rPr lang="en-US" smtClean="0">
                <a:latin typeface="Arial" pitchFamily="34" charset="0"/>
                <a:ea typeface="ヒラギノ角ゴ ProN W3"/>
                <a:cs typeface="ヒラギノ角ゴ ProN W3"/>
                <a:sym typeface="Arial" pitchFamily="34" charset="0"/>
              </a:rPr>
              <a:pPr/>
              <a:t>28</a:t>
            </a:fld>
            <a:endParaRPr lang="en-US" smtClean="0">
              <a:latin typeface="Arial" pitchFamily="34" charset="0"/>
              <a:ea typeface="ヒラギノ角ゴ ProN W3"/>
              <a:cs typeface="ヒラギノ角ゴ ProN W3"/>
              <a:sym typeface="Arial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685800" y="2278063"/>
            <a:ext cx="7772400" cy="109537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1D538B"/>
          </a:solidFill>
          <a:ln w="9525">
            <a:solidFill>
              <a:srgbClr val="1D538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sr-Latn-CS" sz="2400">
              <a:latin typeface="Times New Roman" pitchFamily="18" charset="0"/>
            </a:endParaRPr>
          </a:p>
        </p:txBody>
      </p:sp>
      <p:pic>
        <p:nvPicPr>
          <p:cNvPr id="4" name="Picture 8" descr="MZOS-H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0"/>
          <p:cNvSpPr>
            <a:spLocks noChangeShapeType="1"/>
          </p:cNvSpPr>
          <p:nvPr userDrawn="1"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rgbClr val="1D538B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89188"/>
            <a:ext cx="7772400" cy="1471612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92863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92863"/>
            <a:ext cx="2895600" cy="349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92863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188B2-4B1A-4D4F-9EB9-10A8EBDB638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DD6C5-131A-4FD4-BDD2-E07159E12EA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8FC28-DC83-435A-A723-13E72B62505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916113"/>
            <a:ext cx="39243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916113"/>
            <a:ext cx="39243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25AD1-1D0A-4EFE-90FF-FADA4E6211E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9EC82-9F3F-4C93-9175-C5C995FFEBA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38C6B-84C1-4322-BE3F-9BF075448F0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F42D1-4C01-420F-BEC2-19B076B5A51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39E88-6B6D-43DA-B72A-73EB1185288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858AC-6A83-4AEE-8A65-A211D1ECCED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CEAFF-A4DB-4510-8C79-EAFCE62304A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1125538"/>
            <a:ext cx="2001837" cy="463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1125538"/>
            <a:ext cx="5854700" cy="463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8EC77-C7E7-456D-8B51-5A461E1F389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hr-HR" noProof="0">
              <a:sym typeface="Trebuchet MS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91429" tIns="45715" rIns="91429" bIns="45715"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2ED589C-9E91-4E60-84E2-AECDA4CFBEC9}" type="datetimeFigureOut">
              <a:rPr lang="sr-Latn-CS"/>
              <a:pPr>
                <a:defRPr/>
              </a:pPr>
              <a:t>2.1.2012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91429" tIns="45715" rIns="91429" bIns="45715"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8D4A2-6B41-4426-94AF-BB2AFD08132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1125538"/>
            <a:ext cx="80010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916113"/>
            <a:ext cx="8001000" cy="384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609600" y="1677988"/>
            <a:ext cx="7958138" cy="95250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1D538B"/>
          </a:solidFill>
          <a:ln w="9525">
            <a:solidFill>
              <a:srgbClr val="1D538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sr-Latn-CS" sz="2400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89688"/>
            <a:ext cx="19812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1D538B"/>
                </a:solidFill>
              </a:defRPr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9688"/>
            <a:ext cx="28956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1D538B"/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9688"/>
            <a:ext cx="19812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1D538B"/>
                </a:solidFill>
              </a:defRPr>
            </a:lvl1pPr>
          </a:lstStyle>
          <a:p>
            <a:pPr>
              <a:defRPr/>
            </a:pPr>
            <a:fld id="{5EBA2BC4-BC64-46DA-9A03-B5C95F3C630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pic>
        <p:nvPicPr>
          <p:cNvPr id="1032" name="Picture 20" descr="MZOS-H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o"/>
        <a:defRPr sz="2800">
          <a:solidFill>
            <a:srgbClr val="1D538B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n"/>
        <a:defRPr sz="2600">
          <a:solidFill>
            <a:srgbClr val="1D538B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o"/>
        <a:defRPr sz="2300">
          <a:solidFill>
            <a:srgbClr val="1D538B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n"/>
        <a:defRPr sz="2000">
          <a:solidFill>
            <a:srgbClr val="1D538B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Excel_97-2003_Worksheet1.xls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2.wmf"/><Relationship Id="rId3" Type="http://schemas.openxmlformats.org/officeDocument/2006/relationships/control" Target="../activeX/activeX2.xml"/><Relationship Id="rId7" Type="http://schemas.openxmlformats.org/officeDocument/2006/relationships/control" Target="../activeX/activeX6.xml"/><Relationship Id="rId12" Type="http://schemas.openxmlformats.org/officeDocument/2006/relationships/image" Target="../media/image31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2.vml"/><Relationship Id="rId6" Type="http://schemas.openxmlformats.org/officeDocument/2006/relationships/control" Target="../activeX/activeX5.xml"/><Relationship Id="rId11" Type="http://schemas.openxmlformats.org/officeDocument/2006/relationships/image" Target="../media/image30.wmf"/><Relationship Id="rId5" Type="http://schemas.openxmlformats.org/officeDocument/2006/relationships/control" Target="../activeX/activeX4.xml"/><Relationship Id="rId10" Type="http://schemas.openxmlformats.org/officeDocument/2006/relationships/image" Target="../media/image29.wmf"/><Relationship Id="rId4" Type="http://schemas.openxmlformats.org/officeDocument/2006/relationships/control" Target="../activeX/activeX3.xml"/><Relationship Id="rId9" Type="http://schemas.openxmlformats.org/officeDocument/2006/relationships/image" Target="../media/image28.wmf"/><Relationship Id="rId14" Type="http://schemas.openxmlformats.org/officeDocument/2006/relationships/image" Target="../media/image33.w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B3EBA5-D5B4-4CCD-9115-53B30432F67C}" type="slidenum">
              <a:rPr lang="hr-HR" smtClean="0"/>
              <a:pPr/>
              <a:t>1</a:t>
            </a:fld>
            <a:endParaRPr lang="hr-HR" smtClean="0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2996952"/>
            <a:ext cx="7772400" cy="2126283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dirty="0" smtClean="0"/>
              <a:t>Državna matura</a:t>
            </a:r>
            <a:br>
              <a:rPr lang="sr-Latn-CS" dirty="0" smtClean="0"/>
            </a:br>
            <a:r>
              <a:rPr lang="sr-Latn-CS" dirty="0" smtClean="0"/>
              <a:t>i</a:t>
            </a:r>
            <a:br>
              <a:rPr lang="sr-Latn-CS" dirty="0" smtClean="0"/>
            </a:br>
            <a:r>
              <a:rPr lang="sr-Latn-CS" sz="3200" dirty="0" smtClean="0"/>
              <a:t>Nacionalni informacijski sustav prijava na visoka učilišta </a:t>
            </a:r>
            <a:endParaRPr lang="sr-Latn-CS" dirty="0" smtClean="0"/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2970178" y="5572125"/>
            <a:ext cx="31988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hr-HR" dirty="0">
                <a:solidFill>
                  <a:srgbClr val="1D538B"/>
                </a:solidFill>
              </a:rPr>
              <a:t>Vedran Mornar, FER</a:t>
            </a:r>
          </a:p>
          <a:p>
            <a:pPr algn="ctr"/>
            <a:r>
              <a:rPr lang="hr-HR" dirty="0" smtClean="0">
                <a:solidFill>
                  <a:srgbClr val="1D538B"/>
                </a:solidFill>
              </a:rPr>
              <a:t>Zagreb, 2. </a:t>
            </a:r>
            <a:r>
              <a:rPr lang="hr-HR" smtClean="0">
                <a:solidFill>
                  <a:srgbClr val="1D538B"/>
                </a:solidFill>
              </a:rPr>
              <a:t>prosinca </a:t>
            </a:r>
            <a:r>
              <a:rPr lang="hr-HR" dirty="0" smtClean="0">
                <a:solidFill>
                  <a:srgbClr val="1D538B"/>
                </a:solidFill>
              </a:rPr>
              <a:t>2011.</a:t>
            </a:r>
            <a:endParaRPr lang="hr-HR" dirty="0">
              <a:solidFill>
                <a:srgbClr val="1D53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Sustav obrazovanja u RH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Stanovništvo: 4,3 M</a:t>
            </a:r>
          </a:p>
          <a:p>
            <a:endParaRPr lang="hr-HR" dirty="0" smtClean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2</a:t>
            </a:fld>
            <a:endParaRPr lang="hr-H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3568" y="2708920"/>
          <a:ext cx="7848873" cy="353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9395"/>
                <a:gridCol w="1946984"/>
                <a:gridCol w="1822494"/>
              </a:tblGrid>
              <a:tr h="442335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Ulaz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Izlaz</a:t>
                      </a:r>
                      <a:endParaRPr lang="hr-HR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hr-HR" dirty="0" smtClean="0"/>
                        <a:t>Osnovne škole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40k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47k</a:t>
                      </a:r>
                      <a:endParaRPr lang="hr-HR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hr-HR" dirty="0" smtClean="0"/>
                        <a:t>4-</a:t>
                      </a:r>
                      <a:r>
                        <a:rPr lang="hr-HR" baseline="0" dirty="0" smtClean="0"/>
                        <a:t>godišnj</a:t>
                      </a:r>
                      <a:r>
                        <a:rPr lang="hr-HR" dirty="0" smtClean="0"/>
                        <a:t>e</a:t>
                      </a:r>
                      <a:r>
                        <a:rPr lang="hr-HR" baseline="0" dirty="0" smtClean="0"/>
                        <a:t> srednje</a:t>
                      </a:r>
                      <a:r>
                        <a:rPr lang="hr-HR" dirty="0" smtClean="0"/>
                        <a:t> škole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32k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33k</a:t>
                      </a:r>
                      <a:endParaRPr lang="hr-HR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hr-HR" dirty="0" smtClean="0"/>
                        <a:t>3-godišnje</a:t>
                      </a:r>
                      <a:r>
                        <a:rPr lang="hr-HR" baseline="0" dirty="0" smtClean="0"/>
                        <a:t> srednje</a:t>
                      </a:r>
                      <a:r>
                        <a:rPr lang="hr-HR" dirty="0" smtClean="0"/>
                        <a:t> škole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15,5k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11,3k</a:t>
                      </a:r>
                      <a:endParaRPr lang="hr-HR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hr-HR" dirty="0" smtClean="0"/>
                        <a:t>Sveučilišta (sveučilišni studiji)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22k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9k B </a:t>
                      </a:r>
                      <a:r>
                        <a:rPr lang="hr-HR" baseline="0" dirty="0" smtClean="0"/>
                        <a:t>+ 4k M </a:t>
                      </a:r>
                      <a:endParaRPr lang="hr-HR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hr-HR" dirty="0" smtClean="0"/>
                        <a:t>Sveučilišta (stručni studiji</a:t>
                      </a:r>
                      <a:r>
                        <a:rPr lang="hr-HR" baseline="0" dirty="0" smtClean="0"/>
                        <a:t>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2,5k</a:t>
                      </a:r>
                      <a:endParaRPr lang="hr-HR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hr-HR" dirty="0" smtClean="0"/>
                        <a:t>Veleučilišta i visoke</a:t>
                      </a:r>
                      <a:r>
                        <a:rPr lang="hr-HR" baseline="0" dirty="0" smtClean="0"/>
                        <a:t> škole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10k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3,3k</a:t>
                      </a:r>
                      <a:endParaRPr lang="hr-HR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hr-HR" dirty="0" smtClean="0"/>
                        <a:t>Doktorski</a:t>
                      </a:r>
                      <a:r>
                        <a:rPr lang="hr-HR" baseline="0" dirty="0" smtClean="0"/>
                        <a:t> studiji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0,6k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Državna matura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hr-HR" dirty="0" smtClean="0"/>
              <a:t>Uvedena Zakonom o odgoju i obrazovanju u osnovnoj i srednjoj školi 2008.</a:t>
            </a:r>
          </a:p>
          <a:p>
            <a:r>
              <a:rPr lang="hr-HR" dirty="0" smtClean="0"/>
              <a:t>Cilj: podizanje kvalitete srednjega obrazovanja</a:t>
            </a:r>
          </a:p>
          <a:p>
            <a:r>
              <a:rPr lang="hr-HR" dirty="0" smtClean="0"/>
              <a:t>Probna matura: 2009.</a:t>
            </a:r>
          </a:p>
          <a:p>
            <a:r>
              <a:rPr lang="hr-HR" dirty="0" smtClean="0"/>
              <a:t>Prva stvarna provedba: 2010.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3</a:t>
            </a:fld>
            <a:endParaRPr lang="hr-H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Polaže se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Obvezna samo za gimnazije</a:t>
            </a:r>
          </a:p>
          <a:p>
            <a:r>
              <a:rPr lang="hr-HR" dirty="0" smtClean="0"/>
              <a:t>3 obvezna predmeta</a:t>
            </a:r>
          </a:p>
          <a:p>
            <a:pPr lvl="1"/>
            <a:r>
              <a:rPr lang="vi-VN" dirty="0" smtClean="0"/>
              <a:t>Matematika </a:t>
            </a:r>
            <a:endParaRPr lang="hr-HR" dirty="0" smtClean="0"/>
          </a:p>
          <a:p>
            <a:pPr lvl="1"/>
            <a:r>
              <a:rPr lang="vi-VN" dirty="0" smtClean="0"/>
              <a:t>Hrvatski jezik </a:t>
            </a:r>
            <a:endParaRPr lang="hr-HR" dirty="0" smtClean="0"/>
          </a:p>
          <a:p>
            <a:pPr lvl="1"/>
            <a:r>
              <a:rPr lang="vi-VN" dirty="0" smtClean="0"/>
              <a:t>Njemački jezik</a:t>
            </a:r>
            <a:r>
              <a:rPr lang="hr-HR" dirty="0" smtClean="0"/>
              <a:t>,</a:t>
            </a:r>
            <a:r>
              <a:rPr lang="vi-VN" dirty="0" smtClean="0"/>
              <a:t> Talijanski jezik</a:t>
            </a:r>
            <a:r>
              <a:rPr lang="hr-HR" dirty="0" smtClean="0"/>
              <a:t>,</a:t>
            </a:r>
            <a:r>
              <a:rPr lang="vi-VN" dirty="0" smtClean="0"/>
              <a:t> Engleski jezik</a:t>
            </a:r>
            <a:r>
              <a:rPr lang="hr-HR" dirty="0" smtClean="0"/>
              <a:t>,</a:t>
            </a:r>
            <a:r>
              <a:rPr lang="vi-VN" dirty="0" smtClean="0"/>
              <a:t> Francuski jezik</a:t>
            </a:r>
            <a:r>
              <a:rPr lang="hr-HR" dirty="0" smtClean="0"/>
              <a:t>,</a:t>
            </a:r>
            <a:r>
              <a:rPr lang="vi-VN" dirty="0" smtClean="0"/>
              <a:t> Grčki jezik</a:t>
            </a:r>
            <a:r>
              <a:rPr lang="hr-HR" dirty="0" smtClean="0"/>
              <a:t>,</a:t>
            </a:r>
            <a:r>
              <a:rPr lang="vi-VN" dirty="0" smtClean="0"/>
              <a:t> Latinski jezik</a:t>
            </a:r>
            <a:r>
              <a:rPr lang="hr-HR" dirty="0" smtClean="0"/>
              <a:t>,</a:t>
            </a:r>
            <a:r>
              <a:rPr lang="vi-VN" dirty="0" smtClean="0"/>
              <a:t> Španjolski jezik</a:t>
            </a:r>
            <a:r>
              <a:rPr lang="hr-HR" dirty="0" smtClean="0"/>
              <a:t>,</a:t>
            </a:r>
            <a:r>
              <a:rPr lang="vi-VN" dirty="0" smtClean="0"/>
              <a:t> Češki jezik (materinski)</a:t>
            </a:r>
            <a:r>
              <a:rPr lang="hr-HR" dirty="0" smtClean="0"/>
              <a:t>,</a:t>
            </a:r>
            <a:r>
              <a:rPr lang="vi-VN" dirty="0" smtClean="0"/>
              <a:t> Mađarski jezik</a:t>
            </a:r>
            <a:r>
              <a:rPr lang="hr-HR" dirty="0" smtClean="0"/>
              <a:t>,</a:t>
            </a:r>
            <a:r>
              <a:rPr lang="vi-VN" dirty="0" smtClean="0"/>
              <a:t> (materinski)</a:t>
            </a:r>
            <a:r>
              <a:rPr lang="hr-HR" dirty="0" smtClean="0"/>
              <a:t>,</a:t>
            </a:r>
            <a:r>
              <a:rPr lang="vi-VN" dirty="0" smtClean="0"/>
              <a:t> Srpski jezik (materinski)</a:t>
            </a:r>
            <a:r>
              <a:rPr lang="hr-HR" dirty="0" smtClean="0"/>
              <a:t>,</a:t>
            </a:r>
            <a:r>
              <a:rPr lang="vi-VN" dirty="0" smtClean="0"/>
              <a:t>  Talijanski jezik (materinski) </a:t>
            </a:r>
            <a:endParaRPr lang="hr-H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4</a:t>
            </a:fld>
            <a:endParaRPr lang="hr-H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Razine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2 razine</a:t>
            </a:r>
          </a:p>
          <a:p>
            <a:pPr lvl="1"/>
            <a:r>
              <a:rPr lang="hr-HR" dirty="0" smtClean="0"/>
              <a:t>Viša A</a:t>
            </a:r>
          </a:p>
          <a:p>
            <a:pPr lvl="1"/>
            <a:r>
              <a:rPr lang="hr-HR" dirty="0" smtClean="0"/>
              <a:t>Osnovna B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5</a:t>
            </a:fld>
            <a:endParaRPr lang="hr-H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Polaže se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Najviše 6 izbornih predmeta</a:t>
            </a:r>
          </a:p>
          <a:p>
            <a:pPr lvl="1"/>
            <a:r>
              <a:rPr lang="hr-HR" dirty="0" smtClean="0"/>
              <a:t>Informatika, Kemija, Biologija, Fizika, Geografija, Povijest, Vjeronauk, Etika, Filozofija, Logika, Politika i gospodarstvo, Psihologija, Sociologija, Glazbena umjetnost, Likovna umjetnost</a:t>
            </a:r>
          </a:p>
          <a:p>
            <a:pPr lvl="1"/>
            <a:r>
              <a:rPr lang="hr-HR" dirty="0" smtClean="0"/>
              <a:t>Španjolski jezik, Njemački jezik, Talijanski jezik, Engleski jezik, Francuski jezik, Grčki jezik, Latinski jezik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6</a:t>
            </a:fld>
            <a:endParaRPr lang="hr-H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25538"/>
            <a:ext cx="8640959" cy="492125"/>
          </a:xfrm>
        </p:spPr>
        <p:txBody>
          <a:bodyPr/>
          <a:lstStyle/>
          <a:p>
            <a:r>
              <a:rPr lang="en-US" sz="2400" dirty="0" smtClean="0"/>
              <a:t>Na</a:t>
            </a:r>
            <a:r>
              <a:rPr lang="hr-HR" sz="2400" dirty="0" err="1" smtClean="0"/>
              <a:t>cionalni</a:t>
            </a:r>
            <a:r>
              <a:rPr lang="hr-HR" sz="2400" dirty="0" smtClean="0"/>
              <a:t> centar za vanjsko vrednovanje obrazovanja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Osnovan</a:t>
            </a:r>
            <a:r>
              <a:rPr lang="en-US" dirty="0" smtClean="0"/>
              <a:t> 2004</a:t>
            </a:r>
            <a:r>
              <a:rPr lang="hr-HR" dirty="0" smtClean="0"/>
              <a:t>. odlukom Vlade RH</a:t>
            </a:r>
            <a:endParaRPr lang="en-US" dirty="0" smtClean="0"/>
          </a:p>
          <a:p>
            <a:r>
              <a:rPr lang="hr-HR" dirty="0" smtClean="0"/>
              <a:t>Glavne zadaće</a:t>
            </a:r>
            <a:endParaRPr lang="en-US" dirty="0" smtClean="0"/>
          </a:p>
          <a:p>
            <a:pPr lvl="1"/>
            <a:r>
              <a:rPr lang="hr-HR" sz="2800" dirty="0" smtClean="0"/>
              <a:t>Vanjsko vrednovanje obrazovanja u RH</a:t>
            </a:r>
          </a:p>
          <a:p>
            <a:pPr lvl="1"/>
            <a:r>
              <a:rPr lang="hr-HR" sz="2800" dirty="0" smtClean="0"/>
              <a:t>Provođenje ispita zasnovanih na nacionalnim standardima</a:t>
            </a:r>
            <a:endParaRPr lang="en-US" dirty="0" smtClean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7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Upis na VU prije mature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Kvalifikacijski ispiti na svakom VU</a:t>
            </a:r>
          </a:p>
          <a:p>
            <a:r>
              <a:rPr lang="hr-HR" dirty="0" smtClean="0"/>
              <a:t>Jednaki za sve kandidate</a:t>
            </a:r>
          </a:p>
          <a:p>
            <a:r>
              <a:rPr lang="hr-HR" dirty="0" smtClean="0"/>
              <a:t>Svi početkom srpnja</a:t>
            </a:r>
          </a:p>
          <a:p>
            <a:r>
              <a:rPr lang="hr-HR" dirty="0" smtClean="0"/>
              <a:t>Ograničena mogućnost prijave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8</a:t>
            </a:fld>
            <a:endParaRPr lang="hr-H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Osnovni ciljevi novoga sustava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Pružiti više mogućnosti</a:t>
            </a:r>
          </a:p>
          <a:p>
            <a:r>
              <a:rPr lang="hr-HR" dirty="0" smtClean="0"/>
              <a:t>Smanjiti troškove</a:t>
            </a:r>
          </a:p>
          <a:p>
            <a:r>
              <a:rPr lang="hr-HR" dirty="0" smtClean="0"/>
              <a:t>Pojednostavniti proces</a:t>
            </a:r>
          </a:p>
          <a:p>
            <a:r>
              <a:rPr lang="hr-HR" dirty="0" smtClean="0"/>
              <a:t>Iskoristiti vanjsko vrednovane ispite</a:t>
            </a:r>
          </a:p>
          <a:p>
            <a:r>
              <a:rPr lang="hr-HR" dirty="0" smtClean="0"/>
              <a:t>100% </a:t>
            </a:r>
            <a:r>
              <a:rPr lang="hr-HR" dirty="0" err="1" smtClean="0"/>
              <a:t>online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9</a:t>
            </a:fld>
            <a:endParaRPr lang="hr-H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>
            <a:off x="1928813" y="3500438"/>
            <a:ext cx="0" cy="1368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4665663" y="4435475"/>
            <a:ext cx="1511300" cy="1077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 flipV="1">
            <a:off x="6970713" y="3859213"/>
            <a:ext cx="646112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V="1">
            <a:off x="4665663" y="4146550"/>
            <a:ext cx="15843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5313363" y="3716338"/>
            <a:ext cx="0" cy="1368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29" tIns="45715" rIns="91429" bIns="45715"/>
          <a:lstStyle/>
          <a:p>
            <a:endParaRPr lang="hr-HR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70263" y="3644900"/>
            <a:ext cx="1296987" cy="1079500"/>
            <a:chOff x="0" y="0"/>
            <a:chExt cx="1200" cy="768"/>
          </a:xfrm>
        </p:grpSpPr>
        <p:sp>
          <p:nvSpPr>
            <p:cNvPr id="7247" name="AutoShape 8"/>
            <p:cNvSpPr>
              <a:spLocks/>
            </p:cNvSpPr>
            <p:nvPr/>
          </p:nvSpPr>
          <p:spPr bwMode="auto">
            <a:xfrm>
              <a:off x="0" y="0"/>
              <a:ext cx="1200" cy="768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</a:gdLst>
              <a:ahLst/>
              <a:cxnLst/>
              <a:rect l="T0" t="T1" r="T2" b="T3"/>
              <a:pathLst>
                <a:path w="21600" h="21600">
                  <a:moveTo>
                    <a:pt x="10800" y="0"/>
                  </a:moveTo>
                  <a:cubicBezTo>
                    <a:pt x="4835" y="0"/>
                    <a:pt x="0" y="1518"/>
                    <a:pt x="0" y="3391"/>
                  </a:cubicBezTo>
                  <a:lnTo>
                    <a:pt x="0" y="18209"/>
                  </a:lnTo>
                  <a:cubicBezTo>
                    <a:pt x="0" y="20082"/>
                    <a:pt x="4835" y="21600"/>
                    <a:pt x="10800" y="21600"/>
                  </a:cubicBezTo>
                  <a:cubicBezTo>
                    <a:pt x="16765" y="21600"/>
                    <a:pt x="21600" y="20082"/>
                    <a:pt x="21600" y="18209"/>
                  </a:cubicBezTo>
                  <a:lnTo>
                    <a:pt x="21600" y="3391"/>
                  </a:lnTo>
                  <a:cubicBezTo>
                    <a:pt x="21600" y="1518"/>
                    <a:pt x="16765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48" name="AutoShape 9"/>
            <p:cNvSpPr>
              <a:spLocks/>
            </p:cNvSpPr>
            <p:nvPr/>
          </p:nvSpPr>
          <p:spPr bwMode="auto">
            <a:xfrm>
              <a:off x="0" y="120"/>
              <a:ext cx="1200" cy="121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</a:gdLst>
              <a:ahLst/>
              <a:cxnLst/>
              <a:rect l="T0" t="T1" r="T2" b="T3"/>
              <a:pathLst>
                <a:path w="21600" h="21600">
                  <a:moveTo>
                    <a:pt x="0" y="0"/>
                  </a:moveTo>
                  <a:cubicBezTo>
                    <a:pt x="0" y="11929"/>
                    <a:pt x="4835" y="21600"/>
                    <a:pt x="10800" y="21600"/>
                  </a:cubicBezTo>
                  <a:cubicBezTo>
                    <a:pt x="16765" y="21600"/>
                    <a:pt x="21600" y="11929"/>
                    <a:pt x="21600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49" name="Rectangle 10"/>
            <p:cNvSpPr>
              <a:spLocks/>
            </p:cNvSpPr>
            <p:nvPr/>
          </p:nvSpPr>
          <p:spPr bwMode="auto">
            <a:xfrm>
              <a:off x="160" y="199"/>
              <a:ext cx="1018" cy="49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25400" tIns="25400" bIns="25400" anchor="ctr">
              <a:spAutoFit/>
            </a:bodyPr>
            <a:lstStyle/>
            <a:p>
              <a:pPr marL="38100" algn="ctr"/>
              <a:r>
                <a:rPr lang="hr-HR" sz="1400" b="1"/>
                <a:t>C</a:t>
              </a:r>
              <a:r>
                <a:rPr lang="hr-HR" sz="1200"/>
                <a:t>entral</a:t>
              </a:r>
            </a:p>
            <a:p>
              <a:pPr marL="38100" algn="ctr"/>
              <a:r>
                <a:rPr lang="hr-HR" sz="1400" b="1"/>
                <a:t>A</a:t>
              </a:r>
              <a:r>
                <a:rPr lang="hr-HR" sz="1200"/>
                <a:t>pplication </a:t>
              </a:r>
            </a:p>
            <a:p>
              <a:pPr marL="38100" algn="ctr"/>
              <a:r>
                <a:rPr lang="hr-HR" sz="1400" b="1"/>
                <a:t>O</a:t>
              </a:r>
              <a:r>
                <a:rPr lang="hr-HR" sz="1200"/>
                <a:t>ffice</a:t>
              </a:r>
              <a:endParaRPr lang="en-US" sz="1200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279525" y="1916113"/>
            <a:ext cx="1370013" cy="647700"/>
            <a:chOff x="0" y="0"/>
            <a:chExt cx="1008" cy="480"/>
          </a:xfrm>
        </p:grpSpPr>
        <p:sp>
          <p:nvSpPr>
            <p:cNvPr id="7245" name="Rectangle 12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46" name="Rectangle 13"/>
            <p:cNvSpPr>
              <a:spLocks/>
            </p:cNvSpPr>
            <p:nvPr/>
          </p:nvSpPr>
          <p:spPr bwMode="auto">
            <a:xfrm>
              <a:off x="159" y="59"/>
              <a:ext cx="814" cy="36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600"/>
                <a:t>Maturant/</a:t>
              </a:r>
            </a:p>
            <a:p>
              <a:pPr marL="38100" algn="ctr"/>
              <a:r>
                <a:rPr lang="hr-HR" sz="1600"/>
                <a:t>kandidat</a:t>
              </a:r>
              <a:endParaRPr lang="en-US" sz="1600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138238" y="3067050"/>
            <a:ext cx="1752600" cy="504825"/>
            <a:chOff x="0" y="0"/>
            <a:chExt cx="1062" cy="480"/>
          </a:xfrm>
        </p:grpSpPr>
        <p:sp>
          <p:nvSpPr>
            <p:cNvPr id="7243" name="Rectangle 15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44" name="Rectangle 16"/>
            <p:cNvSpPr>
              <a:spLocks/>
            </p:cNvSpPr>
            <p:nvPr/>
          </p:nvSpPr>
          <p:spPr bwMode="auto">
            <a:xfrm>
              <a:off x="97" y="66"/>
              <a:ext cx="965" cy="3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1. Izbor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cxnSp>
        <p:nvCxnSpPr>
          <p:cNvPr id="7178" name="AutoShape 17"/>
          <p:cNvCxnSpPr>
            <a:cxnSpLocks noChangeShapeType="1"/>
          </p:cNvCxnSpPr>
          <p:nvPr/>
        </p:nvCxnSpPr>
        <p:spPr bwMode="auto">
          <a:xfrm flipH="1" flipV="1">
            <a:off x="1965325" y="2563813"/>
            <a:ext cx="4763" cy="503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138238" y="3643313"/>
            <a:ext cx="1752600" cy="504825"/>
            <a:chOff x="0" y="0"/>
            <a:chExt cx="1062" cy="480"/>
          </a:xfrm>
        </p:grpSpPr>
        <p:sp>
          <p:nvSpPr>
            <p:cNvPr id="7241" name="Rectangle 19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42" name="Rectangle 20"/>
            <p:cNvSpPr>
              <a:spLocks/>
            </p:cNvSpPr>
            <p:nvPr/>
          </p:nvSpPr>
          <p:spPr bwMode="auto">
            <a:xfrm>
              <a:off x="97" y="66"/>
              <a:ext cx="965" cy="3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2. Izbor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1138238" y="3643313"/>
            <a:ext cx="1752600" cy="504825"/>
            <a:chOff x="0" y="0"/>
            <a:chExt cx="1062" cy="480"/>
          </a:xfrm>
        </p:grpSpPr>
        <p:sp>
          <p:nvSpPr>
            <p:cNvPr id="7239" name="Rectangle 22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40" name="Rectangle 23"/>
            <p:cNvSpPr>
              <a:spLocks/>
            </p:cNvSpPr>
            <p:nvPr/>
          </p:nvSpPr>
          <p:spPr bwMode="auto">
            <a:xfrm>
              <a:off x="97" y="66"/>
              <a:ext cx="965" cy="3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2. Izbor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1136650" y="4579938"/>
            <a:ext cx="1809750" cy="504825"/>
            <a:chOff x="0" y="0"/>
            <a:chExt cx="1097" cy="480"/>
          </a:xfrm>
        </p:grpSpPr>
        <p:sp>
          <p:nvSpPr>
            <p:cNvPr id="7237" name="Rectangle 25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38" name="Rectangle 26"/>
            <p:cNvSpPr>
              <a:spLocks/>
            </p:cNvSpPr>
            <p:nvPr/>
          </p:nvSpPr>
          <p:spPr bwMode="auto">
            <a:xfrm>
              <a:off x="72" y="66"/>
              <a:ext cx="1025" cy="3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10. Izbor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sp>
        <p:nvSpPr>
          <p:cNvPr id="7182" name="AutoShape 27"/>
          <p:cNvSpPr>
            <a:spLocks/>
          </p:cNvSpPr>
          <p:nvPr/>
        </p:nvSpPr>
        <p:spPr bwMode="auto">
          <a:xfrm>
            <a:off x="2867025" y="3067050"/>
            <a:ext cx="71438" cy="2017713"/>
          </a:xfrm>
          <a:prstGeom prst="rightBrace">
            <a:avLst>
              <a:gd name="adj1" fmla="val 23536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9" tIns="45715" rIns="91429" bIns="45715" anchor="ctr"/>
          <a:lstStyle/>
          <a:p>
            <a:endParaRPr lang="sr-Latn-CS"/>
          </a:p>
        </p:txBody>
      </p:sp>
      <p:sp>
        <p:nvSpPr>
          <p:cNvPr id="7183" name="Line 28"/>
          <p:cNvSpPr>
            <a:spLocks noChangeShapeType="1"/>
          </p:cNvSpPr>
          <p:nvPr/>
        </p:nvSpPr>
        <p:spPr bwMode="auto">
          <a:xfrm>
            <a:off x="2938463" y="40751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7184" name="Text Box 29"/>
          <p:cNvSpPr txBox="1">
            <a:spLocks noChangeArrowheads="1"/>
          </p:cNvSpPr>
          <p:nvPr/>
        </p:nvSpPr>
        <p:spPr bwMode="auto">
          <a:xfrm>
            <a:off x="257175" y="2643188"/>
            <a:ext cx="19161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/>
            <a:r>
              <a:rPr lang="hr-HR" sz="800"/>
              <a:t>90% prijava elektroničkim putem</a:t>
            </a:r>
          </a:p>
          <a:p>
            <a:pPr algn="r"/>
            <a:r>
              <a:rPr lang="hr-HR" sz="800"/>
              <a:t>10% prijava pismenim putem</a:t>
            </a:r>
          </a:p>
        </p:txBody>
      </p: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3225800" y="1916113"/>
            <a:ext cx="1546225" cy="647700"/>
            <a:chOff x="0" y="0"/>
            <a:chExt cx="1139" cy="480"/>
          </a:xfrm>
        </p:grpSpPr>
        <p:sp>
          <p:nvSpPr>
            <p:cNvPr id="7235" name="Rectangle 31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36" name="Rectangle 32"/>
            <p:cNvSpPr>
              <a:spLocks/>
            </p:cNvSpPr>
            <p:nvPr/>
          </p:nvSpPr>
          <p:spPr bwMode="auto">
            <a:xfrm>
              <a:off x="14" y="105"/>
              <a:ext cx="1125" cy="2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Leaving Certificate</a:t>
              </a:r>
            </a:p>
            <a:p>
              <a:pPr marL="38100" algn="ctr"/>
              <a:r>
                <a:rPr lang="hr-HR" sz="1200"/>
                <a:t>(Državna Matura)</a:t>
              </a:r>
              <a:endParaRPr lang="en-US" sz="1200"/>
            </a:p>
          </p:txBody>
        </p:sp>
      </p:grpSp>
      <p:sp>
        <p:nvSpPr>
          <p:cNvPr id="7186" name="Line 33"/>
          <p:cNvSpPr>
            <a:spLocks noChangeShapeType="1"/>
          </p:cNvSpPr>
          <p:nvPr/>
        </p:nvSpPr>
        <p:spPr bwMode="auto">
          <a:xfrm>
            <a:off x="2649538" y="227488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7187" name="Line 34"/>
          <p:cNvSpPr>
            <a:spLocks noChangeShapeType="1"/>
          </p:cNvSpPr>
          <p:nvPr/>
        </p:nvSpPr>
        <p:spPr bwMode="auto">
          <a:xfrm>
            <a:off x="3946525" y="2563813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4737100" y="4795838"/>
            <a:ext cx="1281113" cy="431800"/>
            <a:chOff x="0" y="0"/>
            <a:chExt cx="1062" cy="480"/>
          </a:xfrm>
        </p:grpSpPr>
        <p:sp>
          <p:nvSpPr>
            <p:cNvPr id="7233" name="Rectangle 36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34" name="Rectangle 37"/>
            <p:cNvSpPr>
              <a:spLocks/>
            </p:cNvSpPr>
            <p:nvPr/>
          </p:nvSpPr>
          <p:spPr bwMode="auto">
            <a:xfrm>
              <a:off x="91" y="138"/>
              <a:ext cx="971" cy="2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7. Upisni krug</a:t>
              </a:r>
              <a:endParaRPr lang="en-US" sz="1200"/>
            </a:p>
          </p:txBody>
        </p:sp>
      </p:grp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4737100" y="3859213"/>
            <a:ext cx="1282700" cy="431800"/>
            <a:chOff x="0" y="0"/>
            <a:chExt cx="1062" cy="480"/>
          </a:xfrm>
        </p:grpSpPr>
        <p:sp>
          <p:nvSpPr>
            <p:cNvPr id="7231" name="Rectangle 39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32" name="Rectangle 40"/>
            <p:cNvSpPr>
              <a:spLocks/>
            </p:cNvSpPr>
            <p:nvPr/>
          </p:nvSpPr>
          <p:spPr bwMode="auto">
            <a:xfrm>
              <a:off x="91" y="138"/>
              <a:ext cx="971" cy="2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2. Upisni krug</a:t>
              </a:r>
              <a:endParaRPr lang="en-US" sz="1200"/>
            </a:p>
          </p:txBody>
        </p:sp>
      </p:grpSp>
      <p:sp>
        <p:nvSpPr>
          <p:cNvPr id="7190" name="Line 41"/>
          <p:cNvSpPr>
            <a:spLocks noChangeShapeType="1"/>
          </p:cNvSpPr>
          <p:nvPr/>
        </p:nvSpPr>
        <p:spPr bwMode="auto">
          <a:xfrm>
            <a:off x="8194675" y="4003675"/>
            <a:ext cx="0" cy="2233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grpSp>
        <p:nvGrpSpPr>
          <p:cNvPr id="11" name="Group 42"/>
          <p:cNvGrpSpPr>
            <a:grpSpLocks/>
          </p:cNvGrpSpPr>
          <p:nvPr/>
        </p:nvGrpSpPr>
        <p:grpSpPr bwMode="auto">
          <a:xfrm>
            <a:off x="7616825" y="6237288"/>
            <a:ext cx="1635695" cy="431800"/>
            <a:chOff x="0" y="0"/>
            <a:chExt cx="1135" cy="480"/>
          </a:xfrm>
        </p:grpSpPr>
        <p:sp>
          <p:nvSpPr>
            <p:cNvPr id="7229" name="Rectangle 43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30" name="Rectangle 44"/>
            <p:cNvSpPr>
              <a:spLocks/>
            </p:cNvSpPr>
            <p:nvPr/>
          </p:nvSpPr>
          <p:spPr bwMode="auto">
            <a:xfrm>
              <a:off x="50" y="138"/>
              <a:ext cx="1085" cy="2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Upis na fakultet</a:t>
              </a:r>
              <a:endParaRPr lang="en-US" sz="1200"/>
            </a:p>
          </p:txBody>
        </p:sp>
      </p:grpSp>
      <p:sp>
        <p:nvSpPr>
          <p:cNvPr id="7192" name="Line 45"/>
          <p:cNvSpPr>
            <a:spLocks noChangeShapeType="1"/>
          </p:cNvSpPr>
          <p:nvPr/>
        </p:nvSpPr>
        <p:spPr bwMode="auto">
          <a:xfrm>
            <a:off x="6897688" y="3138488"/>
            <a:ext cx="71913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7193" name="Line 46"/>
          <p:cNvSpPr>
            <a:spLocks noChangeShapeType="1"/>
          </p:cNvSpPr>
          <p:nvPr/>
        </p:nvSpPr>
        <p:spPr bwMode="auto">
          <a:xfrm flipV="1">
            <a:off x="4665663" y="3138488"/>
            <a:ext cx="151130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7194" name="Text Box 47"/>
          <p:cNvSpPr txBox="1">
            <a:spLocks noChangeArrowheads="1"/>
          </p:cNvSpPr>
          <p:nvPr/>
        </p:nvSpPr>
        <p:spPr bwMode="auto">
          <a:xfrm>
            <a:off x="4560888" y="2563813"/>
            <a:ext cx="15033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/>
            <a:r>
              <a:rPr lang="hr-HR" sz="1000"/>
              <a:t>Rang liste kandidata</a:t>
            </a:r>
          </a:p>
          <a:p>
            <a:pPr algn="r"/>
            <a:r>
              <a:rPr lang="hr-HR" sz="1000"/>
              <a:t>za svaki </a:t>
            </a:r>
          </a:p>
          <a:p>
            <a:pPr algn="r"/>
            <a:r>
              <a:rPr lang="hr-HR" sz="1000"/>
              <a:t>studijski program</a:t>
            </a:r>
          </a:p>
        </p:txBody>
      </p:sp>
      <p:grpSp>
        <p:nvGrpSpPr>
          <p:cNvPr id="12" name="Group 48"/>
          <p:cNvGrpSpPr>
            <a:grpSpLocks/>
          </p:cNvGrpSpPr>
          <p:nvPr/>
        </p:nvGrpSpPr>
        <p:grpSpPr bwMode="auto">
          <a:xfrm>
            <a:off x="4737100" y="3282950"/>
            <a:ext cx="1282700" cy="431800"/>
            <a:chOff x="0" y="0"/>
            <a:chExt cx="1062" cy="480"/>
          </a:xfrm>
        </p:grpSpPr>
        <p:sp>
          <p:nvSpPr>
            <p:cNvPr id="7227" name="Rectangle 49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28" name="Rectangle 50"/>
            <p:cNvSpPr>
              <a:spLocks/>
            </p:cNvSpPr>
            <p:nvPr/>
          </p:nvSpPr>
          <p:spPr bwMode="auto">
            <a:xfrm>
              <a:off x="91" y="138"/>
              <a:ext cx="971" cy="2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1. Upisni krug</a:t>
              </a:r>
              <a:endParaRPr lang="en-US" sz="1200"/>
            </a:p>
          </p:txBody>
        </p:sp>
      </p:grpSp>
      <p:grpSp>
        <p:nvGrpSpPr>
          <p:cNvPr id="13" name="Group 51"/>
          <p:cNvGrpSpPr>
            <a:grpSpLocks/>
          </p:cNvGrpSpPr>
          <p:nvPr/>
        </p:nvGrpSpPr>
        <p:grpSpPr bwMode="auto">
          <a:xfrm>
            <a:off x="7616825" y="3354388"/>
            <a:ext cx="1214438" cy="627062"/>
            <a:chOff x="0" y="0"/>
            <a:chExt cx="1008" cy="480"/>
          </a:xfrm>
        </p:grpSpPr>
        <p:sp>
          <p:nvSpPr>
            <p:cNvPr id="7225" name="Rectangle 52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26" name="Rectangle 53"/>
            <p:cNvSpPr>
              <a:spLocks/>
            </p:cNvSpPr>
            <p:nvPr/>
          </p:nvSpPr>
          <p:spPr bwMode="auto">
            <a:xfrm>
              <a:off x="160" y="30"/>
              <a:ext cx="819" cy="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Prihvaćanje</a:t>
              </a:r>
            </a:p>
            <a:p>
              <a:pPr marL="38100" algn="ctr"/>
              <a:r>
                <a:rPr lang="hr-HR" sz="1200"/>
                <a:t>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grpSp>
        <p:nvGrpSpPr>
          <p:cNvPr id="14" name="Group 54"/>
          <p:cNvGrpSpPr>
            <a:grpSpLocks/>
          </p:cNvGrpSpPr>
          <p:nvPr/>
        </p:nvGrpSpPr>
        <p:grpSpPr bwMode="auto">
          <a:xfrm>
            <a:off x="6176963" y="2203450"/>
            <a:ext cx="1009650" cy="1206500"/>
            <a:chOff x="3833" y="1616"/>
            <a:chExt cx="635" cy="760"/>
          </a:xfrm>
        </p:grpSpPr>
        <p:grpSp>
          <p:nvGrpSpPr>
            <p:cNvPr id="15" name="Group 55"/>
            <p:cNvGrpSpPr>
              <a:grpSpLocks/>
            </p:cNvGrpSpPr>
            <p:nvPr/>
          </p:nvGrpSpPr>
          <p:grpSpPr bwMode="auto">
            <a:xfrm>
              <a:off x="3833" y="1616"/>
              <a:ext cx="635" cy="742"/>
              <a:chOff x="3016" y="1389"/>
              <a:chExt cx="1016" cy="1377"/>
            </a:xfrm>
          </p:grpSpPr>
          <p:sp>
            <p:nvSpPr>
              <p:cNvPr id="75832" name="Documents"/>
              <p:cNvSpPr>
                <a:spLocks noEditPoints="1" noChangeArrowheads="1"/>
              </p:cNvSpPr>
              <p:nvPr/>
            </p:nvSpPr>
            <p:spPr bwMode="auto">
              <a:xfrm>
                <a:off x="3423" y="1389"/>
                <a:ext cx="609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5833" name="Documents"/>
              <p:cNvSpPr>
                <a:spLocks noEditPoints="1" noChangeArrowheads="1"/>
              </p:cNvSpPr>
              <p:nvPr/>
            </p:nvSpPr>
            <p:spPr bwMode="auto">
              <a:xfrm>
                <a:off x="3288" y="1573"/>
                <a:ext cx="607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5834" name="Documents"/>
              <p:cNvSpPr>
                <a:spLocks noEditPoints="1" noChangeArrowheads="1"/>
              </p:cNvSpPr>
              <p:nvPr/>
            </p:nvSpPr>
            <p:spPr bwMode="auto">
              <a:xfrm>
                <a:off x="3152" y="1704"/>
                <a:ext cx="607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5835" name="Documents"/>
              <p:cNvSpPr>
                <a:spLocks noEditPoints="1" noChangeArrowheads="1"/>
              </p:cNvSpPr>
              <p:nvPr/>
            </p:nvSpPr>
            <p:spPr bwMode="auto">
              <a:xfrm>
                <a:off x="3016" y="1888"/>
                <a:ext cx="609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</p:grpSp>
        <p:sp>
          <p:nvSpPr>
            <p:cNvPr id="7220" name="Text Box 60"/>
            <p:cNvSpPr txBox="1">
              <a:spLocks noChangeArrowheads="1"/>
            </p:cNvSpPr>
            <p:nvPr/>
          </p:nvSpPr>
          <p:spPr bwMode="auto">
            <a:xfrm>
              <a:off x="3878" y="1979"/>
              <a:ext cx="183" cy="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</p:txBody>
        </p:sp>
      </p:grpSp>
      <p:sp>
        <p:nvSpPr>
          <p:cNvPr id="7198" name="Text Box 61"/>
          <p:cNvSpPr txBox="1">
            <a:spLocks noChangeArrowheads="1"/>
          </p:cNvSpPr>
          <p:nvPr/>
        </p:nvSpPr>
        <p:spPr bwMode="auto">
          <a:xfrm>
            <a:off x="642938" y="1143000"/>
            <a:ext cx="1252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r>
              <a:rPr lang="hr-HR" sz="2800" b="1">
                <a:solidFill>
                  <a:srgbClr val="1D538B"/>
                </a:solidFill>
              </a:rPr>
              <a:t>Irska</a:t>
            </a:r>
          </a:p>
        </p:txBody>
      </p:sp>
      <p:grpSp>
        <p:nvGrpSpPr>
          <p:cNvPr id="16" name="Group 62"/>
          <p:cNvGrpSpPr>
            <a:grpSpLocks/>
          </p:cNvGrpSpPr>
          <p:nvPr/>
        </p:nvGrpSpPr>
        <p:grpSpPr bwMode="auto">
          <a:xfrm>
            <a:off x="6249988" y="3427413"/>
            <a:ext cx="1008062" cy="1208087"/>
            <a:chOff x="3833" y="1616"/>
            <a:chExt cx="635" cy="761"/>
          </a:xfrm>
        </p:grpSpPr>
        <p:grpSp>
          <p:nvGrpSpPr>
            <p:cNvPr id="17" name="Group 63"/>
            <p:cNvGrpSpPr>
              <a:grpSpLocks/>
            </p:cNvGrpSpPr>
            <p:nvPr/>
          </p:nvGrpSpPr>
          <p:grpSpPr bwMode="auto">
            <a:xfrm>
              <a:off x="3833" y="1616"/>
              <a:ext cx="635" cy="742"/>
              <a:chOff x="3016" y="1389"/>
              <a:chExt cx="1016" cy="1377"/>
            </a:xfrm>
          </p:grpSpPr>
          <p:sp>
            <p:nvSpPr>
              <p:cNvPr id="75840" name="Documents"/>
              <p:cNvSpPr>
                <a:spLocks noEditPoints="1" noChangeArrowheads="1"/>
              </p:cNvSpPr>
              <p:nvPr/>
            </p:nvSpPr>
            <p:spPr bwMode="auto">
              <a:xfrm>
                <a:off x="3422" y="1389"/>
                <a:ext cx="610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5841" name="Documents"/>
              <p:cNvSpPr>
                <a:spLocks noEditPoints="1" noChangeArrowheads="1"/>
              </p:cNvSpPr>
              <p:nvPr/>
            </p:nvSpPr>
            <p:spPr bwMode="auto">
              <a:xfrm>
                <a:off x="3288" y="1573"/>
                <a:ext cx="606" cy="876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5842" name="Documents"/>
              <p:cNvSpPr>
                <a:spLocks noEditPoints="1" noChangeArrowheads="1"/>
              </p:cNvSpPr>
              <p:nvPr/>
            </p:nvSpPr>
            <p:spPr bwMode="auto">
              <a:xfrm>
                <a:off x="3152" y="1706"/>
                <a:ext cx="606" cy="876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5843" name="Documents"/>
              <p:cNvSpPr>
                <a:spLocks noEditPoints="1" noChangeArrowheads="1"/>
              </p:cNvSpPr>
              <p:nvPr/>
            </p:nvSpPr>
            <p:spPr bwMode="auto">
              <a:xfrm>
                <a:off x="3016" y="1888"/>
                <a:ext cx="610" cy="874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</p:grpSp>
        <p:sp>
          <p:nvSpPr>
            <p:cNvPr id="7214" name="Text Box 68"/>
            <p:cNvSpPr txBox="1">
              <a:spLocks noChangeArrowheads="1"/>
            </p:cNvSpPr>
            <p:nvPr/>
          </p:nvSpPr>
          <p:spPr bwMode="auto">
            <a:xfrm>
              <a:off x="3878" y="1979"/>
              <a:ext cx="183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</p:txBody>
        </p:sp>
      </p:grpSp>
      <p:sp>
        <p:nvSpPr>
          <p:cNvPr id="7200" name="Line 69"/>
          <p:cNvSpPr>
            <a:spLocks noChangeShapeType="1"/>
          </p:cNvSpPr>
          <p:nvPr/>
        </p:nvSpPr>
        <p:spPr bwMode="auto">
          <a:xfrm flipV="1">
            <a:off x="6897688" y="4003675"/>
            <a:ext cx="719137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grpSp>
        <p:nvGrpSpPr>
          <p:cNvPr id="18" name="Group 70"/>
          <p:cNvGrpSpPr>
            <a:grpSpLocks/>
          </p:cNvGrpSpPr>
          <p:nvPr/>
        </p:nvGrpSpPr>
        <p:grpSpPr bwMode="auto">
          <a:xfrm>
            <a:off x="6176963" y="4795838"/>
            <a:ext cx="1009650" cy="1206500"/>
            <a:chOff x="3833" y="1616"/>
            <a:chExt cx="635" cy="760"/>
          </a:xfrm>
        </p:grpSpPr>
        <p:grpSp>
          <p:nvGrpSpPr>
            <p:cNvPr id="19" name="Group 71"/>
            <p:cNvGrpSpPr>
              <a:grpSpLocks/>
            </p:cNvGrpSpPr>
            <p:nvPr/>
          </p:nvGrpSpPr>
          <p:grpSpPr bwMode="auto">
            <a:xfrm>
              <a:off x="3833" y="1616"/>
              <a:ext cx="635" cy="742"/>
              <a:chOff x="3016" y="1389"/>
              <a:chExt cx="1016" cy="1377"/>
            </a:xfrm>
          </p:grpSpPr>
          <p:sp>
            <p:nvSpPr>
              <p:cNvPr id="75848" name="Documents"/>
              <p:cNvSpPr>
                <a:spLocks noEditPoints="1" noChangeArrowheads="1"/>
              </p:cNvSpPr>
              <p:nvPr/>
            </p:nvSpPr>
            <p:spPr bwMode="auto">
              <a:xfrm>
                <a:off x="3423" y="1389"/>
                <a:ext cx="609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5849" name="Documents"/>
              <p:cNvSpPr>
                <a:spLocks noEditPoints="1" noChangeArrowheads="1"/>
              </p:cNvSpPr>
              <p:nvPr/>
            </p:nvSpPr>
            <p:spPr bwMode="auto">
              <a:xfrm>
                <a:off x="3288" y="1573"/>
                <a:ext cx="607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5850" name="Documents"/>
              <p:cNvSpPr>
                <a:spLocks noEditPoints="1" noChangeArrowheads="1"/>
              </p:cNvSpPr>
              <p:nvPr/>
            </p:nvSpPr>
            <p:spPr bwMode="auto">
              <a:xfrm>
                <a:off x="3152" y="1704"/>
                <a:ext cx="607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5851" name="Documents"/>
              <p:cNvSpPr>
                <a:spLocks noEditPoints="1" noChangeArrowheads="1"/>
              </p:cNvSpPr>
              <p:nvPr/>
            </p:nvSpPr>
            <p:spPr bwMode="auto">
              <a:xfrm>
                <a:off x="3016" y="1888"/>
                <a:ext cx="609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</p:grpSp>
        <p:sp>
          <p:nvSpPr>
            <p:cNvPr id="7208" name="Text Box 76"/>
            <p:cNvSpPr txBox="1">
              <a:spLocks noChangeArrowheads="1"/>
            </p:cNvSpPr>
            <p:nvPr/>
          </p:nvSpPr>
          <p:spPr bwMode="auto">
            <a:xfrm>
              <a:off x="3878" y="1979"/>
              <a:ext cx="183" cy="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</p:txBody>
        </p:sp>
      </p:grpSp>
      <p:grpSp>
        <p:nvGrpSpPr>
          <p:cNvPr id="20" name="Group 77"/>
          <p:cNvGrpSpPr>
            <a:grpSpLocks/>
          </p:cNvGrpSpPr>
          <p:nvPr/>
        </p:nvGrpSpPr>
        <p:grpSpPr bwMode="auto">
          <a:xfrm>
            <a:off x="2433638" y="5732463"/>
            <a:ext cx="1663700" cy="504825"/>
            <a:chOff x="0" y="0"/>
            <a:chExt cx="1008" cy="480"/>
          </a:xfrm>
        </p:grpSpPr>
        <p:sp>
          <p:nvSpPr>
            <p:cNvPr id="7205" name="Rectangle 78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7206" name="Rectangle 79"/>
            <p:cNvSpPr>
              <a:spLocks/>
            </p:cNvSpPr>
            <p:nvPr/>
          </p:nvSpPr>
          <p:spPr bwMode="auto">
            <a:xfrm>
              <a:off x="311" y="152"/>
              <a:ext cx="453" cy="17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Fakulteti</a:t>
              </a:r>
              <a:endParaRPr lang="en-US" sz="1200"/>
            </a:p>
          </p:txBody>
        </p:sp>
      </p:grpSp>
      <p:sp>
        <p:nvSpPr>
          <p:cNvPr id="7203" name="Line 80"/>
          <p:cNvSpPr>
            <a:spLocks noChangeShapeType="1"/>
          </p:cNvSpPr>
          <p:nvPr/>
        </p:nvSpPr>
        <p:spPr bwMode="auto">
          <a:xfrm flipV="1">
            <a:off x="3225800" y="4724400"/>
            <a:ext cx="71755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7204" name="Text Box 81"/>
          <p:cNvSpPr txBox="1">
            <a:spLocks noChangeArrowheads="1"/>
          </p:cNvSpPr>
          <p:nvPr/>
        </p:nvSpPr>
        <p:spPr bwMode="auto">
          <a:xfrm rot="-3346186">
            <a:off x="2838451" y="5176837"/>
            <a:ext cx="11604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r>
              <a:rPr lang="hr-HR" sz="1000"/>
              <a:t>Kriteriji za upis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1965325" y="3502025"/>
            <a:ext cx="0" cy="13684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7007225" y="3860800"/>
            <a:ext cx="646113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V="1">
            <a:off x="4702175" y="4148138"/>
            <a:ext cx="15843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349875" y="37179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29" tIns="45715" rIns="91429" bIns="45715"/>
          <a:lstStyle/>
          <a:p>
            <a:endParaRPr lang="hr-HR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406775" y="3646488"/>
            <a:ext cx="1296988" cy="1087437"/>
            <a:chOff x="0" y="0"/>
            <a:chExt cx="1200" cy="774"/>
          </a:xfrm>
        </p:grpSpPr>
        <p:sp>
          <p:nvSpPr>
            <p:cNvPr id="8259" name="AutoShape 7"/>
            <p:cNvSpPr>
              <a:spLocks/>
            </p:cNvSpPr>
            <p:nvPr/>
          </p:nvSpPr>
          <p:spPr bwMode="auto">
            <a:xfrm>
              <a:off x="0" y="0"/>
              <a:ext cx="1200" cy="768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</a:gdLst>
              <a:ahLst/>
              <a:cxnLst/>
              <a:rect l="T0" t="T1" r="T2" b="T3"/>
              <a:pathLst>
                <a:path w="21600" h="21600">
                  <a:moveTo>
                    <a:pt x="10800" y="0"/>
                  </a:moveTo>
                  <a:cubicBezTo>
                    <a:pt x="4835" y="0"/>
                    <a:pt x="0" y="1518"/>
                    <a:pt x="0" y="3391"/>
                  </a:cubicBezTo>
                  <a:lnTo>
                    <a:pt x="0" y="18209"/>
                  </a:lnTo>
                  <a:cubicBezTo>
                    <a:pt x="0" y="20082"/>
                    <a:pt x="4835" y="21600"/>
                    <a:pt x="10800" y="21600"/>
                  </a:cubicBezTo>
                  <a:cubicBezTo>
                    <a:pt x="16765" y="21600"/>
                    <a:pt x="21600" y="20082"/>
                    <a:pt x="21600" y="18209"/>
                  </a:cubicBezTo>
                  <a:lnTo>
                    <a:pt x="21600" y="3391"/>
                  </a:lnTo>
                  <a:cubicBezTo>
                    <a:pt x="21600" y="1518"/>
                    <a:pt x="16765" y="0"/>
                    <a:pt x="10800" y="0"/>
                  </a:cubicBezTo>
                  <a:close/>
                  <a:moveTo>
                    <a:pt x="10800" y="0"/>
                  </a:moveTo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60" name="AutoShape 8"/>
            <p:cNvSpPr>
              <a:spLocks/>
            </p:cNvSpPr>
            <p:nvPr/>
          </p:nvSpPr>
          <p:spPr bwMode="auto">
            <a:xfrm>
              <a:off x="0" y="120"/>
              <a:ext cx="1200" cy="121"/>
            </a:xfrm>
            <a:custGeom>
              <a:avLst/>
              <a:gdLst>
                <a:gd name="T0" fmla="*/ 0 w 21600"/>
                <a:gd name="T1" fmla="*/ 0 h 21600"/>
                <a:gd name="T2" fmla="*/ 21600 w 21600"/>
                <a:gd name="T3" fmla="*/ 21600 h 21600"/>
              </a:gdLst>
              <a:ahLst/>
              <a:cxnLst/>
              <a:rect l="T0" t="T1" r="T2" b="T3"/>
              <a:pathLst>
                <a:path w="21600" h="21600">
                  <a:moveTo>
                    <a:pt x="0" y="0"/>
                  </a:moveTo>
                  <a:cubicBezTo>
                    <a:pt x="0" y="11929"/>
                    <a:pt x="4835" y="21600"/>
                    <a:pt x="10800" y="21600"/>
                  </a:cubicBezTo>
                  <a:cubicBezTo>
                    <a:pt x="16765" y="21600"/>
                    <a:pt x="21600" y="11929"/>
                    <a:pt x="21600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61" name="Rectangle 9"/>
            <p:cNvSpPr>
              <a:spLocks/>
            </p:cNvSpPr>
            <p:nvPr/>
          </p:nvSpPr>
          <p:spPr bwMode="auto">
            <a:xfrm>
              <a:off x="200" y="124"/>
              <a:ext cx="910" cy="6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25400" tIns="25400" bIns="25400" anchor="ctr">
              <a:spAutoFit/>
            </a:bodyPr>
            <a:lstStyle/>
            <a:p>
              <a:pPr marL="38100" algn="ctr"/>
              <a:endParaRPr lang="hr-HR" sz="1400" b="1"/>
            </a:p>
            <a:p>
              <a:pPr marL="38100" algn="ctr"/>
              <a:r>
                <a:rPr lang="hr-HR" sz="1400" b="1"/>
                <a:t>N</a:t>
              </a:r>
              <a:r>
                <a:rPr lang="hr-HR" sz="1200"/>
                <a:t>ational</a:t>
              </a:r>
            </a:p>
            <a:p>
              <a:pPr marL="38100" algn="ctr"/>
              <a:r>
                <a:rPr lang="hr-HR" sz="1400" b="1"/>
                <a:t>A</a:t>
              </a:r>
              <a:r>
                <a:rPr lang="hr-HR" sz="1200"/>
                <a:t>dmission</a:t>
              </a:r>
            </a:p>
            <a:p>
              <a:pPr marL="38100" algn="ctr"/>
              <a:r>
                <a:rPr lang="hr-HR" sz="1400" b="1"/>
                <a:t>S</a:t>
              </a:r>
              <a:r>
                <a:rPr lang="hr-HR" sz="1200"/>
                <a:t>ystem</a:t>
              </a:r>
              <a:r>
                <a:rPr lang="hr-HR" sz="1400"/>
                <a:t> </a:t>
              </a:r>
              <a:endParaRPr lang="en-US" sz="1400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316038" y="1917700"/>
            <a:ext cx="1370012" cy="647700"/>
            <a:chOff x="0" y="0"/>
            <a:chExt cx="1008" cy="480"/>
          </a:xfrm>
        </p:grpSpPr>
        <p:sp>
          <p:nvSpPr>
            <p:cNvPr id="8257" name="Rectangle 11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58" name="Rectangle 12"/>
            <p:cNvSpPr>
              <a:spLocks/>
            </p:cNvSpPr>
            <p:nvPr/>
          </p:nvSpPr>
          <p:spPr bwMode="auto">
            <a:xfrm>
              <a:off x="159" y="59"/>
              <a:ext cx="814" cy="36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600"/>
                <a:t>Maturant/</a:t>
              </a:r>
            </a:p>
            <a:p>
              <a:pPr marL="38100" algn="ctr"/>
              <a:r>
                <a:rPr lang="hr-HR" sz="1600"/>
                <a:t>kandidat</a:t>
              </a:r>
              <a:endParaRPr lang="en-US" sz="1600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174750" y="3068638"/>
            <a:ext cx="1752600" cy="504825"/>
            <a:chOff x="0" y="0"/>
            <a:chExt cx="1062" cy="480"/>
          </a:xfrm>
        </p:grpSpPr>
        <p:sp>
          <p:nvSpPr>
            <p:cNvPr id="8255" name="Rectangle 14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56" name="Rectangle 15"/>
            <p:cNvSpPr>
              <a:spLocks/>
            </p:cNvSpPr>
            <p:nvPr/>
          </p:nvSpPr>
          <p:spPr bwMode="auto">
            <a:xfrm>
              <a:off x="97" y="66"/>
              <a:ext cx="965" cy="3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1. Izbor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cxnSp>
        <p:nvCxnSpPr>
          <p:cNvPr id="8201" name="AutoShape 16"/>
          <p:cNvCxnSpPr>
            <a:cxnSpLocks noChangeShapeType="1"/>
          </p:cNvCxnSpPr>
          <p:nvPr/>
        </p:nvCxnSpPr>
        <p:spPr bwMode="auto">
          <a:xfrm flipH="1" flipV="1">
            <a:off x="2001838" y="2565400"/>
            <a:ext cx="4762" cy="5032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174750" y="3644900"/>
            <a:ext cx="1752600" cy="504825"/>
            <a:chOff x="0" y="0"/>
            <a:chExt cx="1062" cy="480"/>
          </a:xfrm>
        </p:grpSpPr>
        <p:sp>
          <p:nvSpPr>
            <p:cNvPr id="8253" name="Rectangle 18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54" name="Rectangle 19"/>
            <p:cNvSpPr>
              <a:spLocks/>
            </p:cNvSpPr>
            <p:nvPr/>
          </p:nvSpPr>
          <p:spPr bwMode="auto">
            <a:xfrm>
              <a:off x="97" y="66"/>
              <a:ext cx="965" cy="3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2. Izbor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1174750" y="3644900"/>
            <a:ext cx="1752600" cy="504825"/>
            <a:chOff x="0" y="0"/>
            <a:chExt cx="1062" cy="480"/>
          </a:xfrm>
        </p:grpSpPr>
        <p:sp>
          <p:nvSpPr>
            <p:cNvPr id="8251" name="Rectangle 21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52" name="Rectangle 22"/>
            <p:cNvSpPr>
              <a:spLocks/>
            </p:cNvSpPr>
            <p:nvPr/>
          </p:nvSpPr>
          <p:spPr bwMode="auto">
            <a:xfrm>
              <a:off x="97" y="66"/>
              <a:ext cx="965" cy="3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2. Izbor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1173163" y="4581525"/>
            <a:ext cx="1809750" cy="504825"/>
            <a:chOff x="0" y="0"/>
            <a:chExt cx="1097" cy="480"/>
          </a:xfrm>
        </p:grpSpPr>
        <p:sp>
          <p:nvSpPr>
            <p:cNvPr id="8249" name="Rectangle 24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50" name="Rectangle 25"/>
            <p:cNvSpPr>
              <a:spLocks/>
            </p:cNvSpPr>
            <p:nvPr/>
          </p:nvSpPr>
          <p:spPr bwMode="auto">
            <a:xfrm>
              <a:off x="72" y="66"/>
              <a:ext cx="1025" cy="3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20. Izbor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sp>
        <p:nvSpPr>
          <p:cNvPr id="8205" name="AutoShape 26"/>
          <p:cNvSpPr>
            <a:spLocks/>
          </p:cNvSpPr>
          <p:nvPr/>
        </p:nvSpPr>
        <p:spPr bwMode="auto">
          <a:xfrm>
            <a:off x="2903538" y="3068638"/>
            <a:ext cx="71437" cy="2017712"/>
          </a:xfrm>
          <a:prstGeom prst="rightBrace">
            <a:avLst>
              <a:gd name="adj1" fmla="val 23537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9" tIns="45715" rIns="91429" bIns="45715" anchor="ctr"/>
          <a:lstStyle/>
          <a:p>
            <a:endParaRPr lang="sr-Latn-CS"/>
          </a:p>
        </p:txBody>
      </p:sp>
      <p:sp>
        <p:nvSpPr>
          <p:cNvPr id="8206" name="Line 27"/>
          <p:cNvSpPr>
            <a:spLocks noChangeShapeType="1"/>
          </p:cNvSpPr>
          <p:nvPr/>
        </p:nvSpPr>
        <p:spPr bwMode="auto">
          <a:xfrm>
            <a:off x="2974975" y="407670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8207" name="Text Box 28"/>
          <p:cNvSpPr txBox="1">
            <a:spLocks noChangeArrowheads="1"/>
          </p:cNvSpPr>
          <p:nvPr/>
        </p:nvSpPr>
        <p:spPr bwMode="auto">
          <a:xfrm>
            <a:off x="150813" y="2573338"/>
            <a:ext cx="19161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/>
            <a:r>
              <a:rPr lang="hr-HR" sz="800"/>
              <a:t>99% prijava elektroničkim putem</a:t>
            </a:r>
          </a:p>
          <a:p>
            <a:pPr algn="r"/>
            <a:r>
              <a:rPr lang="hr-HR" sz="800"/>
              <a:t>1% prijava pismenim putem</a:t>
            </a:r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3262313" y="1917700"/>
            <a:ext cx="1498600" cy="647700"/>
            <a:chOff x="0" y="0"/>
            <a:chExt cx="1104" cy="480"/>
          </a:xfrm>
        </p:grpSpPr>
        <p:sp>
          <p:nvSpPr>
            <p:cNvPr id="8247" name="Rectangle 30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48" name="Rectangle 31"/>
            <p:cNvSpPr>
              <a:spLocks/>
            </p:cNvSpPr>
            <p:nvPr/>
          </p:nvSpPr>
          <p:spPr bwMode="auto">
            <a:xfrm>
              <a:off x="51" y="105"/>
              <a:ext cx="1053" cy="2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Ocjene iz srednje</a:t>
              </a:r>
            </a:p>
            <a:p>
              <a:pPr marL="38100" algn="ctr"/>
              <a:r>
                <a:rPr lang="hr-HR" sz="1200"/>
                <a:t>škole</a:t>
              </a:r>
              <a:endParaRPr lang="en-US" sz="1200"/>
            </a:p>
          </p:txBody>
        </p:sp>
      </p:grpSp>
      <p:sp>
        <p:nvSpPr>
          <p:cNvPr id="8209" name="Line 32"/>
          <p:cNvSpPr>
            <a:spLocks noChangeShapeType="1"/>
          </p:cNvSpPr>
          <p:nvPr/>
        </p:nvSpPr>
        <p:spPr bwMode="auto">
          <a:xfrm>
            <a:off x="2686050" y="22764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8210" name="Line 33"/>
          <p:cNvSpPr>
            <a:spLocks noChangeShapeType="1"/>
          </p:cNvSpPr>
          <p:nvPr/>
        </p:nvSpPr>
        <p:spPr bwMode="auto">
          <a:xfrm>
            <a:off x="3983038" y="2565400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4773613" y="3860800"/>
            <a:ext cx="1282700" cy="431800"/>
            <a:chOff x="0" y="0"/>
            <a:chExt cx="1062" cy="480"/>
          </a:xfrm>
        </p:grpSpPr>
        <p:sp>
          <p:nvSpPr>
            <p:cNvPr id="8245" name="Rectangle 35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46" name="Rectangle 36"/>
            <p:cNvSpPr>
              <a:spLocks/>
            </p:cNvSpPr>
            <p:nvPr/>
          </p:nvSpPr>
          <p:spPr bwMode="auto">
            <a:xfrm>
              <a:off x="91" y="138"/>
              <a:ext cx="971" cy="2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2. Upisni krug</a:t>
              </a:r>
              <a:endParaRPr lang="en-US" sz="1200"/>
            </a:p>
          </p:txBody>
        </p:sp>
      </p:grpSp>
      <p:sp>
        <p:nvSpPr>
          <p:cNvPr id="8212" name="Line 37"/>
          <p:cNvSpPr>
            <a:spLocks noChangeShapeType="1"/>
          </p:cNvSpPr>
          <p:nvPr/>
        </p:nvSpPr>
        <p:spPr bwMode="auto">
          <a:xfrm>
            <a:off x="8231188" y="4005263"/>
            <a:ext cx="0" cy="2233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7653338" y="6238875"/>
            <a:ext cx="1370012" cy="431800"/>
            <a:chOff x="0" y="0"/>
            <a:chExt cx="1135" cy="480"/>
          </a:xfrm>
        </p:grpSpPr>
        <p:sp>
          <p:nvSpPr>
            <p:cNvPr id="8243" name="Rectangle 39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44" name="Rectangle 40"/>
            <p:cNvSpPr>
              <a:spLocks/>
            </p:cNvSpPr>
            <p:nvPr/>
          </p:nvSpPr>
          <p:spPr bwMode="auto">
            <a:xfrm>
              <a:off x="50" y="138"/>
              <a:ext cx="1085" cy="2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Upis na fakultet</a:t>
              </a:r>
              <a:endParaRPr lang="en-US" sz="1200"/>
            </a:p>
          </p:txBody>
        </p:sp>
      </p:grpSp>
      <p:sp>
        <p:nvSpPr>
          <p:cNvPr id="8214" name="Line 41"/>
          <p:cNvSpPr>
            <a:spLocks noChangeShapeType="1"/>
          </p:cNvSpPr>
          <p:nvPr/>
        </p:nvSpPr>
        <p:spPr bwMode="auto">
          <a:xfrm>
            <a:off x="6934200" y="3140075"/>
            <a:ext cx="719138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8215" name="Line 42"/>
          <p:cNvSpPr>
            <a:spLocks noChangeShapeType="1"/>
          </p:cNvSpPr>
          <p:nvPr/>
        </p:nvSpPr>
        <p:spPr bwMode="auto">
          <a:xfrm flipV="1">
            <a:off x="4702175" y="3140075"/>
            <a:ext cx="151130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8216" name="Text Box 43"/>
          <p:cNvSpPr txBox="1">
            <a:spLocks noChangeArrowheads="1"/>
          </p:cNvSpPr>
          <p:nvPr/>
        </p:nvSpPr>
        <p:spPr bwMode="auto">
          <a:xfrm>
            <a:off x="4597400" y="2565400"/>
            <a:ext cx="15033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algn="r"/>
            <a:r>
              <a:rPr lang="hr-HR" sz="1000"/>
              <a:t>Rang liste kandidata</a:t>
            </a:r>
          </a:p>
          <a:p>
            <a:pPr algn="r"/>
            <a:r>
              <a:rPr lang="hr-HR" sz="1000"/>
              <a:t>za svaki </a:t>
            </a:r>
          </a:p>
          <a:p>
            <a:pPr algn="r"/>
            <a:r>
              <a:rPr lang="hr-HR" sz="1000"/>
              <a:t>studijski program</a:t>
            </a:r>
          </a:p>
        </p:txBody>
      </p:sp>
      <p:grpSp>
        <p:nvGrpSpPr>
          <p:cNvPr id="11" name="Group 44"/>
          <p:cNvGrpSpPr>
            <a:grpSpLocks/>
          </p:cNvGrpSpPr>
          <p:nvPr/>
        </p:nvGrpSpPr>
        <p:grpSpPr bwMode="auto">
          <a:xfrm>
            <a:off x="4773613" y="3284538"/>
            <a:ext cx="1282700" cy="431800"/>
            <a:chOff x="0" y="0"/>
            <a:chExt cx="1062" cy="480"/>
          </a:xfrm>
        </p:grpSpPr>
        <p:sp>
          <p:nvSpPr>
            <p:cNvPr id="8241" name="Rectangle 45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42" name="Rectangle 46"/>
            <p:cNvSpPr>
              <a:spLocks/>
            </p:cNvSpPr>
            <p:nvPr/>
          </p:nvSpPr>
          <p:spPr bwMode="auto">
            <a:xfrm>
              <a:off x="91" y="138"/>
              <a:ext cx="971" cy="2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1. Upisni krug</a:t>
              </a:r>
              <a:endParaRPr lang="en-US" sz="1200"/>
            </a:p>
          </p:txBody>
        </p:sp>
      </p:grpSp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7653338" y="3355975"/>
            <a:ext cx="1214437" cy="627063"/>
            <a:chOff x="0" y="0"/>
            <a:chExt cx="1008" cy="480"/>
          </a:xfrm>
        </p:grpSpPr>
        <p:sp>
          <p:nvSpPr>
            <p:cNvPr id="8239" name="Rectangle 48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40" name="Rectangle 49"/>
            <p:cNvSpPr>
              <a:spLocks/>
            </p:cNvSpPr>
            <p:nvPr/>
          </p:nvSpPr>
          <p:spPr bwMode="auto">
            <a:xfrm>
              <a:off x="160" y="30"/>
              <a:ext cx="819" cy="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Prihvaćanje</a:t>
              </a:r>
            </a:p>
            <a:p>
              <a:pPr marL="38100" algn="ctr"/>
              <a:r>
                <a:rPr lang="hr-HR" sz="1200"/>
                <a:t> studijskog </a:t>
              </a:r>
            </a:p>
            <a:p>
              <a:pPr marL="38100" algn="ctr"/>
              <a:r>
                <a:rPr lang="hr-HR" sz="1200"/>
                <a:t>programa</a:t>
              </a:r>
              <a:endParaRPr lang="en-US" sz="1200"/>
            </a:p>
          </p:txBody>
        </p:sp>
      </p:grpSp>
      <p:grpSp>
        <p:nvGrpSpPr>
          <p:cNvPr id="13" name="Group 50"/>
          <p:cNvGrpSpPr>
            <a:grpSpLocks/>
          </p:cNvGrpSpPr>
          <p:nvPr/>
        </p:nvGrpSpPr>
        <p:grpSpPr bwMode="auto">
          <a:xfrm>
            <a:off x="6213475" y="2205038"/>
            <a:ext cx="1009650" cy="1206500"/>
            <a:chOff x="3833" y="1616"/>
            <a:chExt cx="635" cy="760"/>
          </a:xfrm>
        </p:grpSpPr>
        <p:grpSp>
          <p:nvGrpSpPr>
            <p:cNvPr id="14" name="Group 51"/>
            <p:cNvGrpSpPr>
              <a:grpSpLocks/>
            </p:cNvGrpSpPr>
            <p:nvPr/>
          </p:nvGrpSpPr>
          <p:grpSpPr bwMode="auto">
            <a:xfrm>
              <a:off x="3833" y="1616"/>
              <a:ext cx="635" cy="742"/>
              <a:chOff x="3016" y="1389"/>
              <a:chExt cx="1016" cy="1377"/>
            </a:xfrm>
          </p:grpSpPr>
          <p:sp>
            <p:nvSpPr>
              <p:cNvPr id="76852" name="Documents"/>
              <p:cNvSpPr>
                <a:spLocks noEditPoints="1" noChangeArrowheads="1"/>
              </p:cNvSpPr>
              <p:nvPr/>
            </p:nvSpPr>
            <p:spPr bwMode="auto">
              <a:xfrm>
                <a:off x="3423" y="1389"/>
                <a:ext cx="609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6853" name="Documents"/>
              <p:cNvSpPr>
                <a:spLocks noEditPoints="1" noChangeArrowheads="1"/>
              </p:cNvSpPr>
              <p:nvPr/>
            </p:nvSpPr>
            <p:spPr bwMode="auto">
              <a:xfrm>
                <a:off x="3288" y="1573"/>
                <a:ext cx="607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6854" name="Documents"/>
              <p:cNvSpPr>
                <a:spLocks noEditPoints="1" noChangeArrowheads="1"/>
              </p:cNvSpPr>
              <p:nvPr/>
            </p:nvSpPr>
            <p:spPr bwMode="auto">
              <a:xfrm>
                <a:off x="3152" y="1704"/>
                <a:ext cx="607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6855" name="Documents"/>
              <p:cNvSpPr>
                <a:spLocks noEditPoints="1" noChangeArrowheads="1"/>
              </p:cNvSpPr>
              <p:nvPr/>
            </p:nvSpPr>
            <p:spPr bwMode="auto">
              <a:xfrm>
                <a:off x="3016" y="1888"/>
                <a:ext cx="609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</p:grpSp>
        <p:sp>
          <p:nvSpPr>
            <p:cNvPr id="8234" name="Text Box 56"/>
            <p:cNvSpPr txBox="1">
              <a:spLocks noChangeArrowheads="1"/>
            </p:cNvSpPr>
            <p:nvPr/>
          </p:nvSpPr>
          <p:spPr bwMode="auto">
            <a:xfrm>
              <a:off x="3878" y="1979"/>
              <a:ext cx="183" cy="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</p:txBody>
        </p:sp>
      </p:grpSp>
      <p:sp>
        <p:nvSpPr>
          <p:cNvPr id="8220" name="Text Box 57"/>
          <p:cNvSpPr txBox="1">
            <a:spLocks noChangeArrowheads="1"/>
          </p:cNvSpPr>
          <p:nvPr/>
        </p:nvSpPr>
        <p:spPr bwMode="auto">
          <a:xfrm>
            <a:off x="642938" y="1143000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r>
              <a:rPr lang="hr-HR" sz="2800" b="1">
                <a:solidFill>
                  <a:srgbClr val="1D538B"/>
                </a:solidFill>
              </a:rPr>
              <a:t>Švedska</a:t>
            </a:r>
          </a:p>
        </p:txBody>
      </p:sp>
      <p:grpSp>
        <p:nvGrpSpPr>
          <p:cNvPr id="15" name="Group 58"/>
          <p:cNvGrpSpPr>
            <a:grpSpLocks/>
          </p:cNvGrpSpPr>
          <p:nvPr/>
        </p:nvGrpSpPr>
        <p:grpSpPr bwMode="auto">
          <a:xfrm>
            <a:off x="6286500" y="3429000"/>
            <a:ext cx="1008063" cy="1208088"/>
            <a:chOff x="3833" y="1616"/>
            <a:chExt cx="635" cy="761"/>
          </a:xfrm>
        </p:grpSpPr>
        <p:grpSp>
          <p:nvGrpSpPr>
            <p:cNvPr id="16" name="Group 59"/>
            <p:cNvGrpSpPr>
              <a:grpSpLocks/>
            </p:cNvGrpSpPr>
            <p:nvPr/>
          </p:nvGrpSpPr>
          <p:grpSpPr bwMode="auto">
            <a:xfrm>
              <a:off x="3833" y="1616"/>
              <a:ext cx="635" cy="742"/>
              <a:chOff x="3016" y="1389"/>
              <a:chExt cx="1016" cy="1377"/>
            </a:xfrm>
          </p:grpSpPr>
          <p:sp>
            <p:nvSpPr>
              <p:cNvPr id="76860" name="Documents"/>
              <p:cNvSpPr>
                <a:spLocks noEditPoints="1" noChangeArrowheads="1"/>
              </p:cNvSpPr>
              <p:nvPr/>
            </p:nvSpPr>
            <p:spPr bwMode="auto">
              <a:xfrm>
                <a:off x="3422" y="1389"/>
                <a:ext cx="610" cy="878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6861" name="Documents"/>
              <p:cNvSpPr>
                <a:spLocks noEditPoints="1" noChangeArrowheads="1"/>
              </p:cNvSpPr>
              <p:nvPr/>
            </p:nvSpPr>
            <p:spPr bwMode="auto">
              <a:xfrm>
                <a:off x="3288" y="1573"/>
                <a:ext cx="606" cy="876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6862" name="Documents"/>
              <p:cNvSpPr>
                <a:spLocks noEditPoints="1" noChangeArrowheads="1"/>
              </p:cNvSpPr>
              <p:nvPr/>
            </p:nvSpPr>
            <p:spPr bwMode="auto">
              <a:xfrm>
                <a:off x="3152" y="1706"/>
                <a:ext cx="606" cy="876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  <p:sp>
            <p:nvSpPr>
              <p:cNvPr id="76863" name="Documents"/>
              <p:cNvSpPr>
                <a:spLocks noEditPoints="1" noChangeArrowheads="1"/>
              </p:cNvSpPr>
              <p:nvPr/>
            </p:nvSpPr>
            <p:spPr bwMode="auto">
              <a:xfrm>
                <a:off x="3016" y="1888"/>
                <a:ext cx="610" cy="874"/>
              </a:xfrm>
              <a:custGeom>
                <a:avLst/>
                <a:gdLst>
                  <a:gd name="T0" fmla="*/ 0 w 21600"/>
                  <a:gd name="T1" fmla="*/ 2800 h 21600"/>
                  <a:gd name="T2" fmla="*/ 3468 w 21600"/>
                  <a:gd name="T3" fmla="*/ 0 h 21600"/>
                  <a:gd name="T4" fmla="*/ 21653 w 21600"/>
                  <a:gd name="T5" fmla="*/ 18828 h 21600"/>
                  <a:gd name="T6" fmla="*/ 19954 w 21600"/>
                  <a:gd name="T7" fmla="*/ 20214 h 21600"/>
                  <a:gd name="T8" fmla="*/ 18256 w 21600"/>
                  <a:gd name="T9" fmla="*/ 21628 h 21600"/>
                  <a:gd name="T10" fmla="*/ 19954 w 21600"/>
                  <a:gd name="T11" fmla="*/ 1428 h 21600"/>
                  <a:gd name="T12" fmla="*/ 18256 w 21600"/>
                  <a:gd name="T13" fmla="*/ 2800 h 21600"/>
                  <a:gd name="T14" fmla="*/ 1645 w 21600"/>
                  <a:gd name="T15" fmla="*/ 1428 h 21600"/>
                  <a:gd name="T16" fmla="*/ 21600 w 21600"/>
                  <a:gd name="T17" fmla="*/ 0 h 21600"/>
                  <a:gd name="T18" fmla="*/ 10800 w 21600"/>
                  <a:gd name="T19" fmla="*/ 0 h 21600"/>
                  <a:gd name="T20" fmla="*/ 0 w 21600"/>
                  <a:gd name="T21" fmla="*/ 10800 h 21600"/>
                  <a:gd name="T22" fmla="*/ 21600 w 21600"/>
                  <a:gd name="T23" fmla="*/ 10800 h 21600"/>
                  <a:gd name="T24" fmla="*/ 1645 w 21600"/>
                  <a:gd name="T25" fmla="*/ 4171 h 21600"/>
                  <a:gd name="T26" fmla="*/ 16522 w 21600"/>
                  <a:gd name="T27" fmla="*/ 173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T24" t="T25" r="T26" b="T27"/>
                <a:pathLst>
                  <a:path w="21600" h="21600" extrusionOk="0">
                    <a:moveTo>
                      <a:pt x="0" y="18014"/>
                    </a:moveTo>
                    <a:lnTo>
                      <a:pt x="0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68" y="1428"/>
                    </a:lnTo>
                    <a:lnTo>
                      <a:pt x="3468" y="0"/>
                    </a:lnTo>
                    <a:lnTo>
                      <a:pt x="21653" y="0"/>
                    </a:lnTo>
                    <a:lnTo>
                      <a:pt x="21653" y="18828"/>
                    </a:lnTo>
                    <a:lnTo>
                      <a:pt x="19954" y="188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16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  <a:path w="21600" h="21600" extrusionOk="0">
                    <a:moveTo>
                      <a:pt x="3486" y="1428"/>
                    </a:moveTo>
                    <a:lnTo>
                      <a:pt x="19954" y="1428"/>
                    </a:lnTo>
                    <a:lnTo>
                      <a:pt x="19954" y="20214"/>
                    </a:lnTo>
                    <a:lnTo>
                      <a:pt x="18256" y="20214"/>
                    </a:lnTo>
                    <a:lnTo>
                      <a:pt x="18256" y="2800"/>
                    </a:lnTo>
                    <a:lnTo>
                      <a:pt x="1645" y="2800"/>
                    </a:lnTo>
                    <a:lnTo>
                      <a:pt x="1645" y="1428"/>
                    </a:lnTo>
                    <a:lnTo>
                      <a:pt x="3486" y="1428"/>
                    </a:lnTo>
                    <a:close/>
                  </a:path>
                  <a:path w="21600" h="21600" extrusionOk="0">
                    <a:moveTo>
                      <a:pt x="0" y="18014"/>
                    </a:moveTo>
                    <a:lnTo>
                      <a:pt x="4434" y="18000"/>
                    </a:lnTo>
                    <a:lnTo>
                      <a:pt x="4434" y="21600"/>
                    </a:lnTo>
                    <a:lnTo>
                      <a:pt x="0" y="18014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hr-HR">
                  <a:latin typeface="Arial" charset="0"/>
                  <a:cs typeface="Arial" pitchFamily="34" charset="0"/>
                </a:endParaRPr>
              </a:p>
            </p:txBody>
          </p:sp>
        </p:grpSp>
        <p:sp>
          <p:nvSpPr>
            <p:cNvPr id="8228" name="Text Box 64"/>
            <p:cNvSpPr txBox="1">
              <a:spLocks noChangeArrowheads="1"/>
            </p:cNvSpPr>
            <p:nvPr/>
          </p:nvSpPr>
          <p:spPr bwMode="auto">
            <a:xfrm>
              <a:off x="3878" y="1979"/>
              <a:ext cx="183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  <a:p>
              <a:r>
                <a:rPr lang="hr-HR" sz="500"/>
                <a:t>……</a:t>
              </a:r>
            </a:p>
          </p:txBody>
        </p:sp>
      </p:grpSp>
      <p:grpSp>
        <p:nvGrpSpPr>
          <p:cNvPr id="17" name="Group 65"/>
          <p:cNvGrpSpPr>
            <a:grpSpLocks/>
          </p:cNvGrpSpPr>
          <p:nvPr/>
        </p:nvGrpSpPr>
        <p:grpSpPr bwMode="auto">
          <a:xfrm>
            <a:off x="2470150" y="5734050"/>
            <a:ext cx="1663700" cy="504825"/>
            <a:chOff x="0" y="0"/>
            <a:chExt cx="1008" cy="480"/>
          </a:xfrm>
        </p:grpSpPr>
        <p:sp>
          <p:nvSpPr>
            <p:cNvPr id="8225" name="Rectangle 66"/>
            <p:cNvSpPr>
              <a:spLocks/>
            </p:cNvSpPr>
            <p:nvPr/>
          </p:nvSpPr>
          <p:spPr bwMode="auto">
            <a:xfrm>
              <a:off x="0" y="0"/>
              <a:ext cx="1008" cy="48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sr-Latn-CS"/>
            </a:p>
          </p:txBody>
        </p:sp>
        <p:sp>
          <p:nvSpPr>
            <p:cNvPr id="8226" name="Rectangle 67"/>
            <p:cNvSpPr>
              <a:spLocks/>
            </p:cNvSpPr>
            <p:nvPr/>
          </p:nvSpPr>
          <p:spPr bwMode="auto">
            <a:xfrm>
              <a:off x="311" y="152"/>
              <a:ext cx="453" cy="17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9" bIns="0" anchor="ctr">
              <a:spAutoFit/>
            </a:bodyPr>
            <a:lstStyle/>
            <a:p>
              <a:pPr marL="38100" algn="ctr"/>
              <a:r>
                <a:rPr lang="hr-HR" sz="1200"/>
                <a:t>Fakulteti</a:t>
              </a:r>
              <a:endParaRPr lang="en-US" sz="1200"/>
            </a:p>
          </p:txBody>
        </p:sp>
      </p:grpSp>
      <p:sp>
        <p:nvSpPr>
          <p:cNvPr id="8223" name="Line 68"/>
          <p:cNvSpPr>
            <a:spLocks noChangeShapeType="1"/>
          </p:cNvSpPr>
          <p:nvPr/>
        </p:nvSpPr>
        <p:spPr bwMode="auto">
          <a:xfrm flipV="1">
            <a:off x="3262313" y="4725988"/>
            <a:ext cx="717550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9" tIns="45715" rIns="91429" bIns="45715"/>
          <a:lstStyle/>
          <a:p>
            <a:endParaRPr lang="hr-HR"/>
          </a:p>
        </p:txBody>
      </p:sp>
      <p:sp>
        <p:nvSpPr>
          <p:cNvPr id="8224" name="Text Box 69"/>
          <p:cNvSpPr txBox="1">
            <a:spLocks noChangeArrowheads="1"/>
          </p:cNvSpPr>
          <p:nvPr/>
        </p:nvSpPr>
        <p:spPr bwMode="auto">
          <a:xfrm rot="-3346186">
            <a:off x="2874962" y="5178426"/>
            <a:ext cx="116046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r>
              <a:rPr lang="hr-HR" sz="1000"/>
              <a:t>Kriteriji za upis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dirty="0" smtClean="0"/>
              <a:t>Središnji prijavni ured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71500" y="1785938"/>
            <a:ext cx="8001000" cy="3844925"/>
          </a:xfrm>
        </p:spPr>
        <p:txBody>
          <a:bodyPr/>
          <a:lstStyle/>
          <a:p>
            <a:pPr eaLnBrk="1" hangingPunct="1"/>
            <a:r>
              <a:rPr lang="hr-HR" sz="2400" dirty="0" smtClean="0"/>
              <a:t>Osnovan pri AZVO</a:t>
            </a:r>
          </a:p>
          <a:p>
            <a:pPr eaLnBrk="1" hangingPunct="1"/>
            <a:r>
              <a:rPr lang="hr-HR" sz="2400" dirty="0" smtClean="0"/>
              <a:t>Odgovornosti:</a:t>
            </a:r>
          </a:p>
          <a:p>
            <a:pPr lvl="1" eaLnBrk="1" hangingPunct="1"/>
            <a:r>
              <a:rPr lang="hr-HR" sz="2000" dirty="0" smtClean="0"/>
              <a:t>Zaprimanje i evidentiranje odluka vijeća visokih učilišta</a:t>
            </a:r>
          </a:p>
          <a:p>
            <a:pPr lvl="1" eaLnBrk="1" hangingPunct="1"/>
            <a:r>
              <a:rPr lang="hr-HR" sz="2000" dirty="0" smtClean="0"/>
              <a:t>Nadzor cjelokupnoga sustava i rokova</a:t>
            </a:r>
          </a:p>
          <a:p>
            <a:pPr lvl="1" eaLnBrk="1" hangingPunct="1"/>
            <a:r>
              <a:rPr lang="hr-HR" sz="2000" dirty="0" smtClean="0"/>
              <a:t>Prosljeđivanje lista odabranih predmeta NCVVO-u</a:t>
            </a:r>
          </a:p>
          <a:p>
            <a:pPr lvl="1" eaLnBrk="1" hangingPunct="1"/>
            <a:r>
              <a:rPr lang="hr-HR" sz="2000" dirty="0" smtClean="0"/>
              <a:t>Prosljeđivanje lista učenika prijavljenih na studijske programe visokim učilištima</a:t>
            </a:r>
          </a:p>
          <a:p>
            <a:pPr lvl="1" eaLnBrk="1" hangingPunct="1"/>
            <a:r>
              <a:rPr lang="hr-HR" sz="2000" dirty="0" smtClean="0"/>
              <a:t>Prosljeđivanje generiranih upisnih lista visokim učilištima</a:t>
            </a:r>
          </a:p>
          <a:p>
            <a:pPr lvl="1" eaLnBrk="1" hangingPunct="1"/>
            <a:r>
              <a:rPr lang="hr-HR" sz="2000" dirty="0" smtClean="0"/>
              <a:t>Izrada izvješća i statistika</a:t>
            </a:r>
          </a:p>
          <a:p>
            <a:pPr eaLnBrk="1" hangingPunct="1"/>
            <a:endParaRPr lang="hr-HR" sz="2400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CF8800-BA0E-44BA-A9F9-0126761C680F}" type="slidenum">
              <a:rPr lang="hr-HR" smtClean="0"/>
              <a:pPr/>
              <a:t>12</a:t>
            </a:fld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dirty="0" smtClean="0"/>
              <a:t>NISPVU nudi informacije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smtClean="0"/>
              <a:t>Gdje studirati željenu struku</a:t>
            </a:r>
          </a:p>
          <a:p>
            <a:pPr eaLnBrk="1" hangingPunct="1"/>
            <a:r>
              <a:rPr lang="hr-HR" smtClean="0"/>
              <a:t>Kakvi su uvjeti za upis na željeni studijski program</a:t>
            </a:r>
          </a:p>
          <a:p>
            <a:pPr eaLnBrk="1" hangingPunct="1"/>
            <a:r>
              <a:rPr lang="hr-HR" smtClean="0"/>
              <a:t>Koliko se boduje uspjeh iz srednje škole</a:t>
            </a:r>
          </a:p>
          <a:p>
            <a:pPr eaLnBrk="1" hangingPunct="1"/>
            <a:r>
              <a:rPr lang="hr-HR" smtClean="0"/>
              <a:t>Koliko se boduju pojedini ispiti DM</a:t>
            </a:r>
          </a:p>
          <a:p>
            <a:pPr eaLnBrk="1" hangingPunct="1"/>
            <a:r>
              <a:rPr lang="hr-HR" smtClean="0"/>
              <a:t>Ima li dodatne provjere znanja</a:t>
            </a:r>
          </a:p>
          <a:p>
            <a:pPr eaLnBrk="1" hangingPunct="1"/>
            <a:r>
              <a:rPr lang="hr-HR" smtClean="0"/>
              <a:t>Koliko se boduju dodatna postignuća</a:t>
            </a:r>
          </a:p>
          <a:p>
            <a:pPr eaLnBrk="1" hangingPunct="1">
              <a:buFont typeface="Wingdings" pitchFamily="2" charset="2"/>
              <a:buNone/>
            </a:pPr>
            <a:endParaRPr lang="hr-HR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565F00-FA2E-4478-AB6C-3B7DA447DA26}" type="slidenum">
              <a:rPr lang="hr-HR" smtClean="0"/>
              <a:pPr/>
              <a:t>13</a:t>
            </a:fld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dirty="0" smtClean="0"/>
              <a:t>Kroz sustav se može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dirty="0" smtClean="0"/>
              <a:t>Prijaviti </a:t>
            </a:r>
            <a:r>
              <a:rPr lang="hr-HR" dirty="0"/>
              <a:t>predmeti </a:t>
            </a:r>
            <a:r>
              <a:rPr lang="hr-HR" dirty="0" smtClean="0"/>
              <a:t>DM/studijski programi</a:t>
            </a:r>
          </a:p>
          <a:p>
            <a:pPr eaLnBrk="1" hangingPunct="1"/>
            <a:r>
              <a:rPr lang="hr-HR" dirty="0" smtClean="0"/>
              <a:t>Vidjeti rezultate ispita DM</a:t>
            </a:r>
          </a:p>
          <a:p>
            <a:pPr eaLnBrk="1" hangingPunct="1"/>
            <a:r>
              <a:rPr lang="hr-HR" dirty="0" smtClean="0"/>
              <a:t>Vidjeti ljestvice poretka za prijavljene studijske programe</a:t>
            </a:r>
          </a:p>
          <a:p>
            <a:pPr eaLnBrk="1" hangingPunct="1"/>
            <a:r>
              <a:rPr lang="hr-HR" dirty="0" smtClean="0"/>
              <a:t>Potvrditi listu prioriteta studijskih programa</a:t>
            </a:r>
          </a:p>
          <a:p>
            <a:pPr eaLnBrk="1" hangingPunct="1"/>
            <a:endParaRPr lang="hr-HR" dirty="0" smtClean="0"/>
          </a:p>
          <a:p>
            <a:pPr eaLnBrk="1" hangingPunct="1"/>
            <a:endParaRPr lang="hr-HR" dirty="0" smtClean="0"/>
          </a:p>
          <a:p>
            <a:pPr eaLnBrk="1" hangingPunct="1">
              <a:buFont typeface="Wingdings" pitchFamily="2" charset="2"/>
              <a:buNone/>
            </a:pPr>
            <a:endParaRPr lang="hr-HR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83C4E6-6B4B-4854-829A-755F411F5E6B}" type="slidenum">
              <a:rPr lang="hr-HR" smtClean="0"/>
              <a:pPr/>
              <a:t>14</a:t>
            </a:fld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8" y="1111250"/>
            <a:ext cx="6175375" cy="457200"/>
          </a:xfrm>
        </p:spPr>
        <p:txBody>
          <a:bodyPr/>
          <a:lstStyle/>
          <a:p>
            <a:pPr>
              <a:defRPr/>
            </a:pPr>
            <a:r>
              <a:rPr lang="hr-HR" dirty="0" smtClean="0"/>
              <a:t>Okruženje sustava</a:t>
            </a:r>
            <a:endParaRPr lang="hr-HR" dirty="0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02363" y="6375400"/>
            <a:ext cx="1528762" cy="327025"/>
          </a:xfrm>
          <a:noFill/>
        </p:spPr>
        <p:txBody>
          <a:bodyPr/>
          <a:lstStyle/>
          <a:p>
            <a:fld id="{6E6F9EAF-B73A-4A46-8A8E-5BD7B4971666}" type="slidenum">
              <a:rPr lang="hr-HR" smtClean="0"/>
              <a:pPr/>
              <a:t>15</a:t>
            </a:fld>
            <a:endParaRPr lang="hr-HR" smtClean="0"/>
          </a:p>
        </p:txBody>
      </p:sp>
      <p:sp>
        <p:nvSpPr>
          <p:cNvPr id="12292" name="Flowchart: Magnetic Disk 40"/>
          <p:cNvSpPr>
            <a:spLocks noChangeArrowheads="1"/>
          </p:cNvSpPr>
          <p:nvPr/>
        </p:nvSpPr>
        <p:spPr bwMode="auto">
          <a:xfrm>
            <a:off x="395536" y="3429000"/>
            <a:ext cx="1433512" cy="1128712"/>
          </a:xfrm>
          <a:prstGeom prst="flowChartMagneticDisk">
            <a:avLst/>
          </a:prstGeom>
          <a:solidFill>
            <a:srgbClr val="99CCFF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r-HR"/>
              <a:t>e-matica</a:t>
            </a:r>
          </a:p>
        </p:txBody>
      </p:sp>
      <p:sp>
        <p:nvSpPr>
          <p:cNvPr id="12294" name="Flowchart: Magnetic Disk 42"/>
          <p:cNvSpPr>
            <a:spLocks noChangeArrowheads="1"/>
          </p:cNvSpPr>
          <p:nvPr/>
        </p:nvSpPr>
        <p:spPr bwMode="auto">
          <a:xfrm>
            <a:off x="3851920" y="3429000"/>
            <a:ext cx="1433512" cy="1128712"/>
          </a:xfrm>
          <a:prstGeom prst="flowChartMagneticDisk">
            <a:avLst/>
          </a:prstGeom>
          <a:solidFill>
            <a:srgbClr val="00B050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r-HR" dirty="0"/>
              <a:t>NISPVU</a:t>
            </a:r>
          </a:p>
        </p:txBody>
      </p:sp>
      <p:sp>
        <p:nvSpPr>
          <p:cNvPr id="12295" name="Flowchart: Magnetic Disk 43"/>
          <p:cNvSpPr>
            <a:spLocks noChangeArrowheads="1"/>
          </p:cNvSpPr>
          <p:nvPr/>
        </p:nvSpPr>
        <p:spPr bwMode="auto">
          <a:xfrm>
            <a:off x="7572374" y="4589496"/>
            <a:ext cx="1433513" cy="1128712"/>
          </a:xfrm>
          <a:prstGeom prst="flowChartMagneticDisk">
            <a:avLst/>
          </a:prstGeom>
          <a:solidFill>
            <a:srgbClr val="99CCFF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r-HR"/>
              <a:t>ISVU</a:t>
            </a:r>
          </a:p>
        </p:txBody>
      </p:sp>
      <p:sp>
        <p:nvSpPr>
          <p:cNvPr id="12296" name="Flowchart: Magnetic Disk 44"/>
          <p:cNvSpPr>
            <a:spLocks noChangeArrowheads="1"/>
          </p:cNvSpPr>
          <p:nvPr/>
        </p:nvSpPr>
        <p:spPr bwMode="auto">
          <a:xfrm>
            <a:off x="285750" y="5429250"/>
            <a:ext cx="1433513" cy="1128713"/>
          </a:xfrm>
          <a:prstGeom prst="flowChartMagneticDisk">
            <a:avLst/>
          </a:prstGeom>
          <a:solidFill>
            <a:srgbClr val="99CCFF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r-HR"/>
              <a:t>VU</a:t>
            </a:r>
            <a:r>
              <a:rPr lang="hr-HR" baseline="-25000"/>
              <a:t>1</a:t>
            </a:r>
          </a:p>
        </p:txBody>
      </p:sp>
      <p:sp>
        <p:nvSpPr>
          <p:cNvPr id="12297" name="Flowchart: Magnetic Disk 45"/>
          <p:cNvSpPr>
            <a:spLocks noChangeArrowheads="1"/>
          </p:cNvSpPr>
          <p:nvPr/>
        </p:nvSpPr>
        <p:spPr bwMode="auto">
          <a:xfrm>
            <a:off x="2357438" y="5500688"/>
            <a:ext cx="1433512" cy="1128712"/>
          </a:xfrm>
          <a:prstGeom prst="flowChartMagneticDisk">
            <a:avLst/>
          </a:prstGeom>
          <a:solidFill>
            <a:srgbClr val="99CCFF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r-HR"/>
              <a:t>VU</a:t>
            </a:r>
            <a:r>
              <a:rPr lang="hr-HR" baseline="-25000"/>
              <a:t>n</a:t>
            </a:r>
          </a:p>
        </p:txBody>
      </p:sp>
      <p:sp>
        <p:nvSpPr>
          <p:cNvPr id="12298" name="TextBox 46"/>
          <p:cNvSpPr txBox="1">
            <a:spLocks noChangeArrowheads="1"/>
          </p:cNvSpPr>
          <p:nvPr/>
        </p:nvSpPr>
        <p:spPr bwMode="auto">
          <a:xfrm>
            <a:off x="1857375" y="5929313"/>
            <a:ext cx="496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/>
              <a:t>…</a:t>
            </a:r>
          </a:p>
        </p:txBody>
      </p:sp>
      <p:sp>
        <p:nvSpPr>
          <p:cNvPr id="12299" name="TextBox 47"/>
          <p:cNvSpPr txBox="1">
            <a:spLocks noChangeArrowheads="1"/>
          </p:cNvSpPr>
          <p:nvPr/>
        </p:nvSpPr>
        <p:spPr bwMode="auto">
          <a:xfrm>
            <a:off x="1571625" y="2214563"/>
            <a:ext cx="2095500" cy="3698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/>
              <a:t>Učenik</a:t>
            </a:r>
          </a:p>
        </p:txBody>
      </p:sp>
      <p:cxnSp>
        <p:nvCxnSpPr>
          <p:cNvPr id="12301" name="Straight Connector 51"/>
          <p:cNvCxnSpPr>
            <a:cxnSpLocks noChangeShapeType="1"/>
            <a:stCxn id="12299" idx="2"/>
            <a:endCxn id="12294" idx="1"/>
          </p:cNvCxnSpPr>
          <p:nvPr/>
        </p:nvCxnSpPr>
        <p:spPr bwMode="auto">
          <a:xfrm rot="16200000" flipH="1">
            <a:off x="3171750" y="2032074"/>
            <a:ext cx="844550" cy="1949301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303" name="Straight Connector 55"/>
          <p:cNvCxnSpPr>
            <a:cxnSpLocks noChangeShapeType="1"/>
            <a:stCxn id="12292" idx="4"/>
            <a:endCxn id="12294" idx="2"/>
          </p:cNvCxnSpPr>
          <p:nvPr/>
        </p:nvCxnSpPr>
        <p:spPr bwMode="auto">
          <a:xfrm>
            <a:off x="1829048" y="3993356"/>
            <a:ext cx="2022872" cy="0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304" name="Straight Connector 57"/>
          <p:cNvCxnSpPr>
            <a:cxnSpLocks noChangeShapeType="1"/>
            <a:stCxn id="12296" idx="1"/>
            <a:endCxn id="12294" idx="3"/>
          </p:cNvCxnSpPr>
          <p:nvPr/>
        </p:nvCxnSpPr>
        <p:spPr bwMode="auto">
          <a:xfrm rot="5400000" flipH="1" flipV="1">
            <a:off x="2349822" y="3210397"/>
            <a:ext cx="871538" cy="3566169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305" name="Straight Connector 59"/>
          <p:cNvCxnSpPr>
            <a:cxnSpLocks noChangeShapeType="1"/>
            <a:stCxn id="12297" idx="1"/>
            <a:endCxn id="12294" idx="3"/>
          </p:cNvCxnSpPr>
          <p:nvPr/>
        </p:nvCxnSpPr>
        <p:spPr bwMode="auto">
          <a:xfrm rot="5400000" flipH="1" flipV="1">
            <a:off x="3349947" y="4281959"/>
            <a:ext cx="942976" cy="1494482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306" name="Straight Connector 61"/>
          <p:cNvCxnSpPr>
            <a:cxnSpLocks noChangeShapeType="1"/>
            <a:stCxn id="12294" idx="4"/>
            <a:endCxn id="12295" idx="2"/>
          </p:cNvCxnSpPr>
          <p:nvPr/>
        </p:nvCxnSpPr>
        <p:spPr bwMode="auto">
          <a:xfrm>
            <a:off x="5285432" y="3993356"/>
            <a:ext cx="2286942" cy="1160496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12307" name="Flowchart: Magnetic Disk 63"/>
          <p:cNvSpPr>
            <a:spLocks noChangeArrowheads="1"/>
          </p:cNvSpPr>
          <p:nvPr/>
        </p:nvSpPr>
        <p:spPr bwMode="auto">
          <a:xfrm>
            <a:off x="5572125" y="1571625"/>
            <a:ext cx="1433513" cy="1128713"/>
          </a:xfrm>
          <a:prstGeom prst="flowChartMagneticDisk">
            <a:avLst/>
          </a:prstGeom>
          <a:solidFill>
            <a:srgbClr val="99CCFF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r-HR"/>
              <a:t>HUSO/AAI</a:t>
            </a:r>
          </a:p>
        </p:txBody>
      </p:sp>
      <p:cxnSp>
        <p:nvCxnSpPr>
          <p:cNvPr id="12308" name="Straight Connector 65"/>
          <p:cNvCxnSpPr>
            <a:cxnSpLocks noChangeShapeType="1"/>
            <a:stCxn id="12299" idx="3"/>
            <a:endCxn id="12307" idx="2"/>
          </p:cNvCxnSpPr>
          <p:nvPr/>
        </p:nvCxnSpPr>
        <p:spPr bwMode="auto">
          <a:xfrm flipV="1">
            <a:off x="3667125" y="2135188"/>
            <a:ext cx="1905000" cy="263525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12309" name="Flowchart: Magnetic Disk 66"/>
          <p:cNvSpPr>
            <a:spLocks noChangeArrowheads="1"/>
          </p:cNvSpPr>
          <p:nvPr/>
        </p:nvSpPr>
        <p:spPr bwMode="auto">
          <a:xfrm>
            <a:off x="7308304" y="2700338"/>
            <a:ext cx="1433512" cy="1128712"/>
          </a:xfrm>
          <a:prstGeom prst="flowChartMagneticDisk">
            <a:avLst/>
          </a:prstGeom>
          <a:solidFill>
            <a:srgbClr val="99CCFF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r-HR" dirty="0"/>
              <a:t>MOZVAG</a:t>
            </a:r>
          </a:p>
        </p:txBody>
      </p:sp>
      <p:cxnSp>
        <p:nvCxnSpPr>
          <p:cNvPr id="12310" name="Straight Connector 68"/>
          <p:cNvCxnSpPr>
            <a:cxnSpLocks noChangeShapeType="1"/>
            <a:stCxn id="12309" idx="2"/>
            <a:endCxn id="12294" idx="4"/>
          </p:cNvCxnSpPr>
          <p:nvPr/>
        </p:nvCxnSpPr>
        <p:spPr bwMode="auto">
          <a:xfrm flipH="1">
            <a:off x="5285432" y="3264694"/>
            <a:ext cx="2022872" cy="728662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12311" name="Flowchart: Magnetic Disk 27"/>
          <p:cNvSpPr>
            <a:spLocks noChangeArrowheads="1"/>
          </p:cNvSpPr>
          <p:nvPr/>
        </p:nvSpPr>
        <p:spPr bwMode="auto">
          <a:xfrm>
            <a:off x="5214938" y="5500688"/>
            <a:ext cx="1433512" cy="1128712"/>
          </a:xfrm>
          <a:prstGeom prst="flowChartMagneticDisk">
            <a:avLst/>
          </a:prstGeom>
          <a:solidFill>
            <a:srgbClr val="99CCFF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hr-HR"/>
              <a:t>AOO/ASO</a:t>
            </a:r>
          </a:p>
        </p:txBody>
      </p:sp>
      <p:cxnSp>
        <p:nvCxnSpPr>
          <p:cNvPr id="12312" name="Straight Connector 29"/>
          <p:cNvCxnSpPr>
            <a:cxnSpLocks noChangeShapeType="1"/>
            <a:stCxn id="12311" idx="1"/>
            <a:endCxn id="12294" idx="3"/>
          </p:cNvCxnSpPr>
          <p:nvPr/>
        </p:nvCxnSpPr>
        <p:spPr bwMode="auto">
          <a:xfrm rot="16200000" flipV="1">
            <a:off x="4778697" y="4347691"/>
            <a:ext cx="942976" cy="1363018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ctrTitle"/>
          </p:nvPr>
        </p:nvSpPr>
        <p:spPr>
          <a:xfrm>
            <a:off x="714375" y="3286125"/>
            <a:ext cx="7772400" cy="1471613"/>
          </a:xfrm>
        </p:spPr>
        <p:txBody>
          <a:bodyPr rIns="140108"/>
          <a:lstStyle/>
          <a:p>
            <a:pPr marL="48080" eaLnBrk="1" hangingPunct="1">
              <a:defRPr/>
            </a:pPr>
            <a:r>
              <a:rPr lang="en-US" dirty="0" smtClean="0">
                <a:sym typeface="Trebuchet MS" pitchFamily="1" charset="0"/>
              </a:rPr>
              <a:t>Kriteriji za rangiranje i odabir učenika </a:t>
            </a:r>
            <a:r>
              <a:rPr lang="en-US" dirty="0">
                <a:sym typeface="Trebuchet MS" pitchFamily="1" charset="0"/>
              </a:rPr>
              <a:t>pri upisu na visoka učilišta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500063" y="571500"/>
            <a:ext cx="8096250" cy="1036638"/>
          </a:xfrm>
        </p:spPr>
        <p:txBody>
          <a:bodyPr rIns="140108"/>
          <a:lstStyle/>
          <a:p>
            <a:pPr marL="48080" eaLnBrk="1" hangingPunct="1">
              <a:defRPr/>
            </a:pPr>
            <a:r>
              <a:rPr lang="en-US" dirty="0">
                <a:sym typeface="Trebuchet MS" pitchFamily="1" charset="0"/>
              </a:rPr>
              <a:t>Osnovne pretpostavke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4988" y="1928813"/>
            <a:ext cx="8096250" cy="4929187"/>
          </a:xfrm>
        </p:spPr>
        <p:txBody>
          <a:bodyPr rIns="140108"/>
          <a:lstStyle/>
          <a:p>
            <a:pPr marL="388938" eaLnBrk="1" hangingPunct="1"/>
            <a:r>
              <a:rPr lang="en-US" dirty="0" smtClean="0">
                <a:sym typeface="Trebuchet MS" pitchFamily="34" charset="0"/>
              </a:rPr>
              <a:t>Moraju biti jednostavni</a:t>
            </a:r>
          </a:p>
        </p:txBody>
      </p:sp>
      <p:pic>
        <p:nvPicPr>
          <p:cNvPr id="24580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8" y="2643188"/>
            <a:ext cx="4332287" cy="3987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71500" y="571500"/>
            <a:ext cx="8096250" cy="1036638"/>
          </a:xfrm>
        </p:spPr>
        <p:txBody>
          <a:bodyPr rIns="140108"/>
          <a:lstStyle/>
          <a:p>
            <a:pPr marL="48080" eaLnBrk="1" hangingPunct="1">
              <a:defRPr/>
            </a:pPr>
            <a:r>
              <a:rPr lang="en-US" dirty="0">
                <a:sym typeface="Trebuchet MS" pitchFamily="1" charset="0"/>
              </a:rPr>
              <a:t>Osnovne pretpostavke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4988" y="1785938"/>
            <a:ext cx="8096250" cy="5072062"/>
          </a:xfrm>
        </p:spPr>
        <p:txBody>
          <a:bodyPr rIns="140108"/>
          <a:lstStyle/>
          <a:p>
            <a:pPr marL="388938" eaLnBrk="1" hangingPunct="1"/>
            <a:r>
              <a:rPr lang="en-US" dirty="0" smtClean="0">
                <a:sym typeface="Trebuchet MS" pitchFamily="34" charset="0"/>
              </a:rPr>
              <a:t>Moraju biti univerzalni</a:t>
            </a:r>
          </a:p>
        </p:txBody>
      </p:sp>
      <p:pic>
        <p:nvPicPr>
          <p:cNvPr id="25604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8" y="2428875"/>
            <a:ext cx="4500562" cy="4144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571500"/>
            <a:ext cx="8096250" cy="1036638"/>
          </a:xfrm>
        </p:spPr>
        <p:txBody>
          <a:bodyPr/>
          <a:lstStyle/>
          <a:p>
            <a:pPr eaLnBrk="1" hangingPunct="1">
              <a:defRPr/>
            </a:pPr>
            <a:r>
              <a:rPr lang="hr-BA" dirty="0" smtClean="0">
                <a:sym typeface="Trebuchet MS" pitchFamily="1" charset="0"/>
              </a:rPr>
              <a:t>Komponente vrjednovanja</a:t>
            </a:r>
            <a:endParaRPr lang="hr-BA" dirty="0">
              <a:sym typeface="Trebuchet MS" pitchFamily="1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34988" y="1928813"/>
            <a:ext cx="8096250" cy="4929187"/>
          </a:xfrm>
        </p:spPr>
        <p:txBody>
          <a:bodyPr/>
          <a:lstStyle/>
          <a:p>
            <a:pPr eaLnBrk="1" hangingPunct="1"/>
            <a:r>
              <a:rPr lang="hr-BA" dirty="0" smtClean="0">
                <a:sym typeface="Trebuchet MS" pitchFamily="34" charset="0"/>
              </a:rPr>
              <a:t>Opći preduvjeti za studij</a:t>
            </a:r>
          </a:p>
          <a:p>
            <a:pPr eaLnBrk="1" hangingPunct="1"/>
            <a:r>
              <a:rPr lang="hr-BA" dirty="0" smtClean="0">
                <a:sym typeface="Trebuchet MS" pitchFamily="34" charset="0"/>
              </a:rPr>
              <a:t>Uspjeh u srednjoj školi</a:t>
            </a:r>
          </a:p>
          <a:p>
            <a:pPr eaLnBrk="1" hangingPunct="1"/>
            <a:r>
              <a:rPr lang="hr-BA" dirty="0" smtClean="0">
                <a:sym typeface="Trebuchet MS" pitchFamily="34" charset="0"/>
              </a:rPr>
              <a:t>Uspjeh na ispitima DM</a:t>
            </a:r>
          </a:p>
          <a:p>
            <a:pPr eaLnBrk="1" hangingPunct="1"/>
            <a:r>
              <a:rPr lang="hr-BA" dirty="0" smtClean="0">
                <a:sym typeface="Trebuchet MS" pitchFamily="34" charset="0"/>
              </a:rPr>
              <a:t>Dodatne provjere posebnih znanja, vještina i sposobnosti</a:t>
            </a:r>
          </a:p>
          <a:p>
            <a:pPr eaLnBrk="1" hangingPunct="1"/>
            <a:r>
              <a:rPr lang="hr-BA" dirty="0" smtClean="0">
                <a:sym typeface="Trebuchet MS" pitchFamily="34" charset="0"/>
              </a:rPr>
              <a:t>Posebna postignuća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571500" y="642938"/>
            <a:ext cx="8096250" cy="1036637"/>
          </a:xfrm>
        </p:spPr>
        <p:txBody>
          <a:bodyPr rIns="140108"/>
          <a:lstStyle/>
          <a:p>
            <a:pPr marL="48080" eaLnBrk="1" hangingPunct="1">
              <a:defRPr/>
            </a:pPr>
            <a:r>
              <a:rPr lang="hr-HR" dirty="0" smtClean="0">
                <a:sym typeface="Trebuchet MS" pitchFamily="1" charset="0"/>
              </a:rPr>
              <a:t>Preduvjeti za studij</a:t>
            </a:r>
            <a:endParaRPr lang="en-US" dirty="0">
              <a:sym typeface="Trebuchet MS" pitchFamily="1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0" y="2071688"/>
          <a:ext cx="4331617" cy="286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1617"/>
              </a:tblGrid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Opći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DM Hrvatski viša razina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DM Hrvatski osnovna razina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Matematika viša razina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Matematika osnovna razina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pl-PL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DM Strani jezik viša razina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pl-PL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Strani jezik osnovna razina</a:t>
                      </a:r>
                    </a:p>
                  </a:txBody>
                  <a:tcPr marL="7441" marR="7441" marT="8930" marB="0" anchor="b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357438" y="5000625"/>
          <a:ext cx="4275807" cy="163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5807"/>
              </a:tblGrid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Vlastiti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Znanje plivanja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Znanje engleskog jezika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…</a:t>
                      </a:r>
                    </a:p>
                  </a:txBody>
                  <a:tcPr marL="7441" marR="7441" marT="8930" marB="0" anchor="b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1143000"/>
            <a:ext cx="8818562" cy="10366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ym typeface="Trebuchet MS" pitchFamily="1" charset="0"/>
              </a:rPr>
              <a:t>Bodovanje uspjeha u srednjoj školi</a:t>
            </a:r>
            <a:r>
              <a:rPr lang="hr-BA" dirty="0" smtClean="0">
                <a:sym typeface="Trebuchet MS" pitchFamily="1" charset="0"/>
              </a:rPr>
              <a:t/>
            </a:r>
            <a:br>
              <a:rPr lang="hr-BA" dirty="0" smtClean="0">
                <a:sym typeface="Trebuchet MS" pitchFamily="1" charset="0"/>
              </a:rPr>
            </a:br>
            <a:r>
              <a:rPr lang="hr-BA" dirty="0" smtClean="0">
                <a:sym typeface="Trebuchet MS" pitchFamily="1" charset="0"/>
              </a:rPr>
              <a:t>- iskustva s razredbenoga na FER-u</a:t>
            </a:r>
            <a:endParaRPr lang="hr-BA" dirty="0">
              <a:sym typeface="Trebuchet MS" pitchFamily="1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357188" y="2428875"/>
            <a:ext cx="8096250" cy="40322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r-HR" sz="2400" dirty="0" smtClean="0">
                <a:sym typeface="Trebuchet MS" pitchFamily="34" charset="0"/>
              </a:rPr>
              <a:t>Od 1972. za klasifikacijski postupak koristi </a:t>
            </a:r>
            <a:r>
              <a:rPr lang="hr-HR" sz="2400" dirty="0">
                <a:sym typeface="Trebuchet MS" pitchFamily="34" charset="0"/>
              </a:rPr>
              <a:t>se </a:t>
            </a:r>
            <a:r>
              <a:rPr lang="hr-HR" sz="2400" dirty="0" smtClean="0">
                <a:sym typeface="Trebuchet MS" pitchFamily="34" charset="0"/>
              </a:rPr>
              <a:t>omjer Test:Škola = 60:40, </a:t>
            </a:r>
            <a:r>
              <a:rPr lang="hr-HR" sz="2400" dirty="0" smtClean="0">
                <a:cs typeface="Arial" pitchFamily="34" charset="0"/>
                <a:sym typeface="Trebuchet MS" pitchFamily="34" charset="0"/>
              </a:rPr>
              <a:t>po savjetu </a:t>
            </a:r>
            <a:r>
              <a:rPr lang="hr-HR" sz="2400" b="1" dirty="0" smtClean="0">
                <a:cs typeface="Arial" pitchFamily="34" charset="0"/>
                <a:sym typeface="Trebuchet MS" pitchFamily="34" charset="0"/>
              </a:rPr>
              <a:t>prof. dr. sc. Zorana Bujasa</a:t>
            </a:r>
          </a:p>
          <a:p>
            <a:pPr lvl="1" eaLnBrk="1" hangingPunct="1">
              <a:lnSpc>
                <a:spcPct val="80000"/>
              </a:lnSpc>
            </a:pPr>
            <a:r>
              <a:rPr lang="hr-HR" sz="2400" dirty="0" smtClean="0">
                <a:sym typeface="Trebuchet MS" pitchFamily="34" charset="0"/>
              </a:rPr>
              <a:t>Test pokazuje trenutačno znanje</a:t>
            </a:r>
          </a:p>
          <a:p>
            <a:pPr lvl="1" eaLnBrk="1" hangingPunct="1">
              <a:lnSpc>
                <a:spcPct val="80000"/>
              </a:lnSpc>
            </a:pPr>
            <a:r>
              <a:rPr lang="hr-HR" sz="2400" dirty="0" smtClean="0">
                <a:sym typeface="Trebuchet MS" pitchFamily="34" charset="0"/>
              </a:rPr>
              <a:t>Ocjene iz škole pokazuju prilagodljivost pristupnika na postavljene zahtjeve</a:t>
            </a:r>
          </a:p>
          <a:p>
            <a:pPr eaLnBrk="1" hangingPunct="1">
              <a:lnSpc>
                <a:spcPct val="80000"/>
              </a:lnSpc>
            </a:pPr>
            <a:r>
              <a:rPr lang="hr-HR" sz="2400" dirty="0" smtClean="0">
                <a:sym typeface="Trebuchet MS" pitchFamily="34" charset="0"/>
              </a:rPr>
              <a:t>Korelirana je suma ocjena prikupljenih nakon 4 godine studiranja u odnosu na razredbeni postupak</a:t>
            </a:r>
          </a:p>
          <a:p>
            <a:pPr lvl="1" eaLnBrk="1" hangingPunct="1">
              <a:lnSpc>
                <a:spcPct val="80000"/>
              </a:lnSpc>
            </a:pPr>
            <a:r>
              <a:rPr lang="hr-HR" sz="2400" dirty="0" smtClean="0">
                <a:sym typeface="Trebuchet MS" pitchFamily="34" charset="0"/>
              </a:rPr>
              <a:t>Korelacije za razne analizirane godine kreću se u intervalu (0,54 ; 0,67)</a:t>
            </a:r>
          </a:p>
          <a:p>
            <a:pPr eaLnBrk="1" hangingPunct="1"/>
            <a:endParaRPr lang="hr-BA" sz="2400" dirty="0" smtClean="0">
              <a:sym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534988" y="47625"/>
            <a:ext cx="8447087" cy="2108200"/>
          </a:xfrm>
        </p:spPr>
        <p:txBody>
          <a:bodyPr rIns="140108"/>
          <a:lstStyle/>
          <a:p>
            <a:pPr marL="48080" eaLnBrk="1" hangingPunct="1">
              <a:defRPr/>
            </a:pPr>
            <a:r>
              <a:rPr lang="en-US" dirty="0" smtClean="0">
                <a:sym typeface="Trebuchet MS" pitchFamily="1" charset="0"/>
              </a:rPr>
              <a:t>Bodovanje uspjeha u srednjoj školi</a:t>
            </a:r>
            <a:r>
              <a:rPr lang="hr-BA" dirty="0" smtClean="0">
                <a:sym typeface="Trebuchet MS" pitchFamily="1" charset="0"/>
              </a:rPr>
              <a:t/>
            </a:r>
            <a:br>
              <a:rPr lang="hr-BA" dirty="0" smtClean="0">
                <a:sym typeface="Trebuchet MS" pitchFamily="1" charset="0"/>
              </a:rPr>
            </a:br>
            <a:r>
              <a:rPr lang="hr-BA" dirty="0" smtClean="0">
                <a:sym typeface="Trebuchet MS" pitchFamily="1" charset="0"/>
              </a:rPr>
              <a:t>- iskustva s razredbenoga na FER-u</a:t>
            </a:r>
            <a:endParaRPr lang="en-US" dirty="0">
              <a:sym typeface="Trebuchet MS" pitchFamily="1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14375" y="3071813"/>
          <a:ext cx="7572430" cy="295132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14486"/>
                <a:gridCol w="1514486"/>
                <a:gridCol w="1514486"/>
                <a:gridCol w="1514486"/>
                <a:gridCol w="1514486"/>
              </a:tblGrid>
              <a:tr h="600075">
                <a:tc>
                  <a:txBody>
                    <a:bodyPr/>
                    <a:lstStyle/>
                    <a:p>
                      <a:pPr algn="ctr"/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Srednja škola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Test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Razredbeni</a:t>
                      </a:r>
                      <a:r>
                        <a:rPr lang="hr-BA" sz="1700" baseline="0" dirty="0" smtClean="0"/>
                        <a:t> postupak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Uspjeh na studiju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</a:tr>
              <a:tr h="600075"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>
                          <a:solidFill>
                            <a:schemeClr val="bg1"/>
                          </a:solidFill>
                        </a:rPr>
                        <a:t>Srednja škola</a:t>
                      </a:r>
                      <a:endParaRPr lang="hr-BA" sz="1700" dirty="0">
                        <a:solidFill>
                          <a:schemeClr val="bg1"/>
                        </a:solidFill>
                      </a:endParaRPr>
                    </a:p>
                  </a:txBody>
                  <a:tcPr marL="71436" marR="71436" marT="42863" marB="42863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1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0,18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0,53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0,41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</a:tr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hr-BA" sz="1700" dirty="0">
                        <a:solidFill>
                          <a:schemeClr val="bg1"/>
                        </a:solidFill>
                      </a:endParaRPr>
                    </a:p>
                  </a:txBody>
                  <a:tcPr marL="71436" marR="71436" marT="42863" marB="42863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1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0,93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0,46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</a:tr>
              <a:tr h="600075"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>
                          <a:solidFill>
                            <a:schemeClr val="bg1"/>
                          </a:solidFill>
                        </a:rPr>
                        <a:t>Razredbeni</a:t>
                      </a:r>
                      <a:r>
                        <a:rPr lang="hr-BA" sz="1700" baseline="0" dirty="0" smtClean="0">
                          <a:solidFill>
                            <a:schemeClr val="bg1"/>
                          </a:solidFill>
                        </a:rPr>
                        <a:t> postupak</a:t>
                      </a:r>
                      <a:endParaRPr lang="hr-BA" sz="1700" dirty="0">
                        <a:solidFill>
                          <a:schemeClr val="bg1"/>
                        </a:solidFill>
                      </a:endParaRPr>
                    </a:p>
                  </a:txBody>
                  <a:tcPr marL="71436" marR="71436" marT="42863" marB="42863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1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0,55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</a:tr>
              <a:tr h="600075"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>
                          <a:solidFill>
                            <a:schemeClr val="bg1"/>
                          </a:solidFill>
                        </a:rPr>
                        <a:t>Uspjeh na studiju</a:t>
                      </a:r>
                      <a:endParaRPr lang="hr-BA" sz="1700" dirty="0">
                        <a:solidFill>
                          <a:schemeClr val="bg1"/>
                        </a:solidFill>
                      </a:endParaRPr>
                    </a:p>
                  </a:txBody>
                  <a:tcPr marL="71436" marR="71436" marT="42863" marB="42863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r-BA" sz="1700" dirty="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endParaRPr lang="hr-BA" sz="170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endParaRPr lang="hr-BA" sz="1700"/>
                    </a:p>
                  </a:txBody>
                  <a:tcPr marL="71436" marR="71436" marT="42863" marB="428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BA" sz="1700" dirty="0" smtClean="0"/>
                        <a:t>1</a:t>
                      </a:r>
                      <a:endParaRPr lang="hr-BA" sz="1700" dirty="0"/>
                    </a:p>
                  </a:txBody>
                  <a:tcPr marL="71436" marR="71436" marT="42863" marB="42863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14750" y="2428875"/>
            <a:ext cx="1662113" cy="447675"/>
          </a:xfrm>
          <a:prstGeom prst="rect">
            <a:avLst/>
          </a:prstGeom>
          <a:noFill/>
        </p:spPr>
        <p:txBody>
          <a:bodyPr wrap="none" lIns="76928" tIns="38464" rIns="76928" bIns="38464">
            <a:spAutoFit/>
          </a:bodyPr>
          <a:lstStyle/>
          <a:p>
            <a:pPr>
              <a:defRPr/>
            </a:pPr>
            <a:r>
              <a:rPr lang="hr-BA" sz="2400" dirty="0">
                <a:latin typeface="+mn-lt"/>
                <a:ea typeface="ヒラギノ角ゴ ProN W3" pitchFamily="1" charset="-128"/>
                <a:sym typeface="Arial" charset="0"/>
              </a:rPr>
              <a:t>Korelacije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1143000"/>
            <a:ext cx="8818562" cy="10366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ym typeface="Trebuchet MS" pitchFamily="1" charset="0"/>
              </a:rPr>
              <a:t>Bodovanje uspjeha u srednjoj školi</a:t>
            </a:r>
            <a:r>
              <a:rPr lang="hr-BA" dirty="0" smtClean="0">
                <a:sym typeface="Trebuchet MS" pitchFamily="1" charset="0"/>
              </a:rPr>
              <a:t/>
            </a:r>
            <a:br>
              <a:rPr lang="hr-BA" dirty="0" smtClean="0">
                <a:sym typeface="Trebuchet MS" pitchFamily="1" charset="0"/>
              </a:rPr>
            </a:br>
            <a:r>
              <a:rPr lang="hr-BA" dirty="0" smtClean="0">
                <a:sym typeface="Trebuchet MS" pitchFamily="1" charset="0"/>
              </a:rPr>
              <a:t>- iskustva s razredbenoga na FER-u</a:t>
            </a:r>
            <a:endParaRPr lang="hr-BA" dirty="0">
              <a:sym typeface="Trebuchet MS" pitchFamily="1" charset="0"/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214313" y="2214563"/>
            <a:ext cx="8929687" cy="44735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r-HR" sz="2000" dirty="0" smtClean="0">
                <a:sym typeface="Trebuchet MS" pitchFamily="34" charset="0"/>
              </a:rPr>
              <a:t>Mala je korelacija između ocjena u srednjoj školi i bodova na testu</a:t>
            </a:r>
          </a:p>
          <a:p>
            <a:pPr lvl="1" eaLnBrk="1" hangingPunct="1">
              <a:lnSpc>
                <a:spcPct val="80000"/>
              </a:lnSpc>
            </a:pPr>
            <a:r>
              <a:rPr lang="hr-HR" sz="2000" dirty="0" smtClean="0">
                <a:sym typeface="Trebuchet MS" pitchFamily="34" charset="0"/>
              </a:rPr>
              <a:t>Test – normalna (Gaussova) raspodjela rezultata</a:t>
            </a:r>
          </a:p>
          <a:p>
            <a:pPr lvl="1" eaLnBrk="1" hangingPunct="1">
              <a:lnSpc>
                <a:spcPct val="80000"/>
              </a:lnSpc>
            </a:pPr>
            <a:r>
              <a:rPr lang="hr-HR" sz="2000" dirty="0" smtClean="0">
                <a:sym typeface="Trebuchet MS" pitchFamily="34" charset="0"/>
              </a:rPr>
              <a:t>Ocjene – gotovo 50% prijavljenih ima maksimum – inflacija visokih ocjena</a:t>
            </a:r>
          </a:p>
          <a:p>
            <a:pPr lvl="1" eaLnBrk="1" hangingPunct="1">
              <a:lnSpc>
                <a:spcPct val="80000"/>
              </a:lnSpc>
            </a:pPr>
            <a:r>
              <a:rPr lang="hr-HR" sz="2000" b="1" dirty="0" smtClean="0">
                <a:sym typeface="Trebuchet MS" pitchFamily="34" charset="0"/>
              </a:rPr>
              <a:t>Ima</a:t>
            </a:r>
            <a:r>
              <a:rPr lang="hr-HR" sz="2000" dirty="0" smtClean="0">
                <a:sym typeface="Trebuchet MS" pitchFamily="34" charset="0"/>
              </a:rPr>
              <a:t> pristupnika s visokim ocjenama i lošim rezultatom na testu</a:t>
            </a:r>
          </a:p>
          <a:p>
            <a:pPr lvl="1" eaLnBrk="1" hangingPunct="1">
              <a:lnSpc>
                <a:spcPct val="80000"/>
              </a:lnSpc>
            </a:pPr>
            <a:r>
              <a:rPr lang="hr-HR" sz="2000" b="1" dirty="0" smtClean="0">
                <a:sym typeface="Trebuchet MS" pitchFamily="34" charset="0"/>
              </a:rPr>
              <a:t>Nema</a:t>
            </a:r>
            <a:r>
              <a:rPr lang="hr-HR" sz="2000" dirty="0" smtClean="0">
                <a:sym typeface="Trebuchet MS" pitchFamily="34" charset="0"/>
              </a:rPr>
              <a:t> pristupnika s niskim ocjenama i dobrim rezultatom na testu</a:t>
            </a:r>
          </a:p>
          <a:p>
            <a:pPr eaLnBrk="1" hangingPunct="1">
              <a:lnSpc>
                <a:spcPct val="80000"/>
              </a:lnSpc>
            </a:pPr>
            <a:r>
              <a:rPr lang="hr-HR" sz="2000" dirty="0" smtClean="0">
                <a:sym typeface="Trebuchet MS" pitchFamily="34" charset="0"/>
              </a:rPr>
              <a:t>Postoji korelacija između ocjena iz srednje škole i uspjeha na studiju</a:t>
            </a:r>
          </a:p>
          <a:p>
            <a:pPr lvl="1" eaLnBrk="1" hangingPunct="1">
              <a:lnSpc>
                <a:spcPct val="80000"/>
              </a:lnSpc>
            </a:pPr>
            <a:r>
              <a:rPr lang="hr-HR" sz="2000" dirty="0" smtClean="0">
                <a:sym typeface="Trebuchet MS" pitchFamily="34" charset="0"/>
              </a:rPr>
              <a:t>prilagodljivost zahtjevima više negoli mjera znanja</a:t>
            </a:r>
          </a:p>
          <a:p>
            <a:pPr eaLnBrk="1" hangingPunct="1">
              <a:lnSpc>
                <a:spcPct val="80000"/>
              </a:lnSpc>
            </a:pPr>
            <a:r>
              <a:rPr lang="hr-HR" sz="2000" dirty="0" smtClean="0">
                <a:sym typeface="Trebuchet MS" pitchFamily="34" charset="0"/>
              </a:rPr>
              <a:t>Postoji korelacija između uspjeha na testu i uspjeha na studiju</a:t>
            </a:r>
          </a:p>
          <a:p>
            <a:pPr lvl="1" eaLnBrk="1" hangingPunct="1">
              <a:lnSpc>
                <a:spcPct val="80000"/>
              </a:lnSpc>
            </a:pPr>
            <a:r>
              <a:rPr lang="hr-HR" sz="2000" dirty="0" smtClean="0">
                <a:sym typeface="Trebuchet MS" pitchFamily="34" charset="0"/>
              </a:rPr>
              <a:t>inicijalno znanje i </a:t>
            </a:r>
            <a:r>
              <a:rPr lang="hr-HR" sz="2000" u="sng" dirty="0" smtClean="0">
                <a:sym typeface="Trebuchet MS" pitchFamily="34" charset="0"/>
              </a:rPr>
              <a:t>razumijevanje</a:t>
            </a:r>
          </a:p>
          <a:p>
            <a:pPr eaLnBrk="1" hangingPunct="1">
              <a:lnSpc>
                <a:spcPct val="80000"/>
              </a:lnSpc>
            </a:pPr>
            <a:r>
              <a:rPr lang="hr-HR" sz="2000" b="1" u="sng" dirty="0" smtClean="0">
                <a:sym typeface="Trebuchet MS" pitchFamily="34" charset="0"/>
              </a:rPr>
              <a:t>Sinergija prilagodljivosti i inicijalnoga znanja!</a:t>
            </a:r>
            <a:endParaRPr lang="hr-HR" sz="2000" dirty="0" smtClean="0">
              <a:sym typeface="Trebuchet MS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hr-HR" sz="2000" dirty="0" smtClean="0">
                <a:sym typeface="Trebuchet MS" pitchFamily="34" charset="0"/>
              </a:rPr>
              <a:t>Simulacije potvrđuju opravdanost omjera 60:40 </a:t>
            </a:r>
          </a:p>
          <a:p>
            <a:pPr eaLnBrk="1" hangingPunct="1"/>
            <a:endParaRPr lang="hr-BA" sz="2000" dirty="0" smtClean="0">
              <a:sym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534988" y="47625"/>
            <a:ext cx="8447087" cy="1595438"/>
          </a:xfrm>
        </p:spPr>
        <p:txBody>
          <a:bodyPr rIns="140108"/>
          <a:lstStyle/>
          <a:p>
            <a:pPr marL="48080" eaLnBrk="1" hangingPunct="1">
              <a:defRPr/>
            </a:pPr>
            <a:r>
              <a:rPr lang="hr-BA" dirty="0" smtClean="0">
                <a:sym typeface="Trebuchet MS" pitchFamily="1" charset="0"/>
              </a:rPr>
              <a:t>Inozemna iskustva</a:t>
            </a:r>
            <a:endParaRPr lang="en-US" dirty="0">
              <a:sym typeface="Trebuchet MS" pitchFamily="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50" y="2000250"/>
            <a:ext cx="8715375" cy="4509662"/>
          </a:xfrm>
          <a:prstGeom prst="rect">
            <a:avLst/>
          </a:prstGeom>
          <a:noFill/>
        </p:spPr>
        <p:txBody>
          <a:bodyPr lIns="76928" tIns="38464" rIns="76928" bIns="38464">
            <a:spAutoFit/>
          </a:bodyPr>
          <a:lstStyle/>
          <a:p>
            <a:pPr lvl="1">
              <a:defRPr/>
            </a:pPr>
            <a:r>
              <a:rPr lang="hr-HR" sz="2400" b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De </a:t>
            </a:r>
            <a:r>
              <a:rPr lang="hr-HR" sz="2400" b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Grujiter</a:t>
            </a:r>
            <a:r>
              <a:rPr lang="hr-HR" sz="2400" b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, D, </a:t>
            </a:r>
            <a:r>
              <a:rPr lang="hr-HR" sz="2400" b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Yildiz</a:t>
            </a:r>
            <a:r>
              <a:rPr lang="hr-HR" sz="2400" b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, M, </a:t>
            </a:r>
            <a:r>
              <a:rPr lang="hr-HR" sz="2400" b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Hart</a:t>
            </a:r>
            <a:r>
              <a:rPr lang="hr-HR" sz="2400" b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, J 2006. </a:t>
            </a:r>
          </a:p>
          <a:p>
            <a:pPr lvl="1">
              <a:defRPr/>
            </a:pPr>
            <a:r>
              <a:rPr lang="hr-HR" sz="2400" b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VWO – </a:t>
            </a:r>
            <a:r>
              <a:rPr lang="hr-HR" sz="2400" b="1" i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eindexamenresultaten</a:t>
            </a:r>
            <a:r>
              <a:rPr lang="hr-HR" sz="2400" b="1" i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 </a:t>
            </a:r>
            <a:r>
              <a:rPr lang="hr-HR" sz="2400" b="1" i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en</a:t>
            </a:r>
            <a:r>
              <a:rPr lang="hr-HR" sz="2400" b="1" i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 </a:t>
            </a:r>
            <a:r>
              <a:rPr lang="hr-HR" sz="2400" b="1" i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success</a:t>
            </a:r>
            <a:r>
              <a:rPr lang="hr-HR" sz="2400" b="1" i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 </a:t>
            </a:r>
            <a:r>
              <a:rPr lang="hr-HR" sz="2400" b="1" i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in</a:t>
            </a:r>
            <a:r>
              <a:rPr lang="hr-HR" sz="2400" b="1" i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 de </a:t>
            </a:r>
            <a:r>
              <a:rPr lang="hr-HR" sz="2400" b="1" i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propedeuse</a:t>
            </a:r>
            <a:r>
              <a:rPr lang="hr-HR" sz="2400" b="1" i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 </a:t>
            </a:r>
            <a:r>
              <a:rPr lang="hr-HR" sz="2400" b="1" i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Rechten</a:t>
            </a:r>
            <a:r>
              <a:rPr lang="hr-HR" sz="2400" b="1" i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. </a:t>
            </a:r>
            <a:r>
              <a:rPr lang="hr-HR" sz="2400" b="1" dirty="0" err="1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Leiden</a:t>
            </a:r>
            <a:r>
              <a:rPr lang="hr-HR" sz="2400" b="1" dirty="0">
                <a:solidFill>
                  <a:srgbClr val="1D538B"/>
                </a:solidFill>
                <a:latin typeface="+mj-lt"/>
                <a:ea typeface="ヒラギノ角ゴ ProN W3" pitchFamily="1" charset="-128"/>
                <a:sym typeface="Arial" charset="0"/>
              </a:rPr>
              <a:t>: ICLON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hr-HR" sz="2400" dirty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 kombinirana ocjena iz </a:t>
            </a:r>
            <a:r>
              <a:rPr lang="hr-HR" sz="2400" dirty="0" smtClean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unutarnjega </a:t>
            </a:r>
            <a:r>
              <a:rPr lang="hr-HR" sz="2400" dirty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i </a:t>
            </a:r>
            <a:r>
              <a:rPr lang="hr-HR" sz="2400" dirty="0" smtClean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vanjskoga vrjednovanja </a:t>
            </a:r>
            <a:r>
              <a:rPr lang="hr-HR" sz="2400" dirty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najbolji </a:t>
            </a:r>
            <a:r>
              <a:rPr lang="hr-HR" sz="2400" dirty="0" smtClean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je prediktor akademskoga </a:t>
            </a:r>
            <a:r>
              <a:rPr lang="hr-HR" sz="2400" dirty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uspjeha, iako nema standarda za unutarnje </a:t>
            </a:r>
            <a:r>
              <a:rPr lang="hr-HR" sz="2400" dirty="0" smtClean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vrjednovanje</a:t>
            </a:r>
            <a:endParaRPr lang="hr-BA" sz="2400" dirty="0">
              <a:solidFill>
                <a:srgbClr val="1D538B"/>
              </a:solidFill>
              <a:latin typeface="+mn-lt"/>
              <a:ea typeface="ヒラギノ角ゴ ProN W3" pitchFamily="1" charset="-128"/>
              <a:sym typeface="Arial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hr-HR" sz="2400" dirty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 </a:t>
            </a:r>
            <a:r>
              <a:rPr lang="hr-HR" sz="2400" dirty="0" err="1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prediktivna</a:t>
            </a:r>
            <a:r>
              <a:rPr lang="hr-HR" sz="2400" dirty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 vrijednost kombinirane ocjene iz </a:t>
            </a:r>
            <a:r>
              <a:rPr lang="hr-HR" sz="2400" dirty="0" smtClean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unutarnjega </a:t>
            </a:r>
            <a:r>
              <a:rPr lang="hr-HR" sz="2400" dirty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i </a:t>
            </a:r>
            <a:r>
              <a:rPr lang="hr-HR" sz="2400" dirty="0" smtClean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vanjskoga vrjednovanja </a:t>
            </a:r>
            <a:r>
              <a:rPr lang="hr-HR" sz="2400" dirty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dovoljno </a:t>
            </a:r>
            <a:r>
              <a:rPr lang="hr-HR" sz="2400" dirty="0" smtClean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je visoka </a:t>
            </a:r>
            <a:r>
              <a:rPr lang="hr-HR" sz="2400" dirty="0">
                <a:solidFill>
                  <a:srgbClr val="1D538B"/>
                </a:solidFill>
                <a:latin typeface="+mn-lt"/>
                <a:ea typeface="ヒラギノ角ゴ ProN W3" pitchFamily="1" charset="-128"/>
                <a:sym typeface="Arial" charset="0"/>
              </a:rPr>
              <a:t>da se može koristiti za odabir kandidata za studij</a:t>
            </a:r>
            <a:endParaRPr lang="hr-BA" sz="2400" dirty="0">
              <a:solidFill>
                <a:srgbClr val="1D538B"/>
              </a:solidFill>
              <a:latin typeface="+mn-lt"/>
              <a:ea typeface="ヒラギノ角ゴ ProN W3" pitchFamily="1" charset="-128"/>
              <a:sym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hr-BA" sz="2400" dirty="0">
              <a:solidFill>
                <a:srgbClr val="1D538B"/>
              </a:solidFill>
              <a:latin typeface="+mn-lt"/>
              <a:ea typeface="ヒラギノ角ゴ ProN W3" pitchFamily="1" charset="-128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2938"/>
            <a:ext cx="8096250" cy="1036637"/>
          </a:xfrm>
        </p:spPr>
        <p:txBody>
          <a:bodyPr/>
          <a:lstStyle/>
          <a:p>
            <a:pPr eaLnBrk="1" hangingPunct="1">
              <a:defRPr/>
            </a:pPr>
            <a:r>
              <a:rPr lang="hr-HR" dirty="0" smtClean="0">
                <a:sym typeface="Trebuchet MS" pitchFamily="1" charset="0"/>
              </a:rPr>
              <a:t>Primjer – FER</a:t>
            </a:r>
            <a:endParaRPr lang="hr-HR" dirty="0">
              <a:sym typeface="Trebuchet MS" pitchFamily="1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CDB1E4-0B04-4E50-AC40-76FD6589C413}" type="slidenum">
              <a:rPr lang="en-US" smtClean="0"/>
              <a:pPr/>
              <a:t>25</a:t>
            </a:fld>
            <a:endParaRPr lang="en-US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43125" y="2071688"/>
          <a:ext cx="4714908" cy="163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4908"/>
              </a:tblGrid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Preduvjeti za studij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Hrvatski </a:t>
                      </a:r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B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Matematika </a:t>
                      </a:r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A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pl-PL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Strani jezik </a:t>
                      </a:r>
                      <a:r>
                        <a:rPr lang="pl-PL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B</a:t>
                      </a:r>
                      <a:endParaRPr lang="pl-PL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4438" y="4000500"/>
          <a:ext cx="7215214" cy="245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264"/>
                <a:gridCol w="1785950"/>
              </a:tblGrid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Bodovanje uspjeha u srednjoj školi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r>
                        <a:rPr lang="hr-HR" sz="2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bodova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1.razred Prosječna ocjena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2.razred Prosječna ocjena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3.razred Prosječna ocjena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4.razred Prosječna ocjena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DM Prosječna ocjena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441" marR="7441" marT="8930" marB="0" anchor="b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0063" y="142875"/>
            <a:ext cx="8445500" cy="1476375"/>
          </a:xfrm>
        </p:spPr>
        <p:txBody>
          <a:bodyPr rIns="140108"/>
          <a:lstStyle/>
          <a:p>
            <a:pPr marL="48080" eaLnBrk="1" hangingPunct="1">
              <a:defRPr/>
            </a:pPr>
            <a:r>
              <a:rPr lang="en-US" dirty="0" smtClean="0">
                <a:sym typeface="Trebuchet MS" pitchFamily="1" charset="0"/>
              </a:rPr>
              <a:t>Bodovanje uspjeha u srednjoj školi</a:t>
            </a:r>
            <a:endParaRPr lang="en-US" dirty="0">
              <a:sym typeface="Trebuchet MS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75" y="2786063"/>
            <a:ext cx="5722973" cy="1739673"/>
          </a:xfrm>
          <a:prstGeom prst="rect">
            <a:avLst/>
          </a:prstGeom>
          <a:noFill/>
        </p:spPr>
        <p:txBody>
          <a:bodyPr wrap="none" lIns="76928" tIns="38464" rIns="76928" bIns="38464">
            <a:spAutoFit/>
          </a:bodyPr>
          <a:lstStyle/>
          <a:p>
            <a:pPr>
              <a:defRPr/>
            </a:pPr>
            <a:r>
              <a:rPr lang="hr-BA" sz="3600" i="1" dirty="0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Princip:</a:t>
            </a:r>
            <a:r>
              <a:rPr lang="hr-BA" sz="3600" dirty="0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 </a:t>
            </a:r>
          </a:p>
          <a:p>
            <a:pPr algn="ctr">
              <a:defRPr/>
            </a:pPr>
            <a:r>
              <a:rPr lang="hr-BA" sz="3600" dirty="0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B = </a:t>
            </a:r>
          </a:p>
          <a:p>
            <a:pPr>
              <a:defRPr/>
            </a:pPr>
            <a:r>
              <a:rPr lang="hr-BA" sz="3600" dirty="0" err="1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MaxBodova</a:t>
            </a:r>
            <a:r>
              <a:rPr lang="hr-BA" sz="3600" dirty="0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 · </a:t>
            </a:r>
            <a:r>
              <a:rPr lang="hr-BA" sz="3600" dirty="0" smtClean="0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Ocjena / 5</a:t>
            </a:r>
            <a:endParaRPr lang="hr-BA" sz="3600" dirty="0">
              <a:solidFill>
                <a:srgbClr val="1D538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ヒラギノ角ゴ ProN W3" pitchFamily="1" charset="-128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71500"/>
            <a:ext cx="8096250" cy="1036638"/>
          </a:xfrm>
        </p:spPr>
        <p:txBody>
          <a:bodyPr/>
          <a:lstStyle/>
          <a:p>
            <a:pPr eaLnBrk="1" hangingPunct="1">
              <a:defRPr/>
            </a:pPr>
            <a:r>
              <a:rPr lang="hr-HR" dirty="0" smtClean="0">
                <a:sym typeface="Trebuchet MS" pitchFamily="1" charset="0"/>
              </a:rPr>
              <a:t>Primjer – FER</a:t>
            </a:r>
            <a:endParaRPr lang="hr-HR" dirty="0">
              <a:sym typeface="Trebuchet MS" pitchFamily="1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BD724C-4C46-4DF7-846F-F15EBF517FA9}" type="slidenum">
              <a:rPr lang="en-US" smtClean="0"/>
              <a:pPr/>
              <a:t>27</a:t>
            </a:fld>
            <a:endParaRPr lang="en-US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000250" y="2286000"/>
          <a:ext cx="5429270" cy="1226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4305"/>
                <a:gridCol w="1784965"/>
              </a:tblGrid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Rezultati DM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r>
                        <a:rPr lang="hr-HR" sz="2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bodova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Matematika </a:t>
                      </a:r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A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Fizika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7441" marR="7441" marT="8930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00125" y="3786188"/>
          <a:ext cx="7215238" cy="245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31"/>
                <a:gridCol w="1780147"/>
                <a:gridCol w="528448"/>
                <a:gridCol w="477512"/>
              </a:tblGrid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Posebna postignuća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r>
                        <a:rPr lang="hr-HR" sz="2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bodova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od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DN Matematika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DN Fizika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DN Informatika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 Matematika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 Fizika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441" marR="7441" marT="8930" marB="0" anchor="b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0063" y="142875"/>
            <a:ext cx="8445500" cy="1476375"/>
          </a:xfrm>
        </p:spPr>
        <p:txBody>
          <a:bodyPr rIns="140108"/>
          <a:lstStyle/>
          <a:p>
            <a:pPr marL="48080" eaLnBrk="1" hangingPunct="1">
              <a:defRPr/>
            </a:pPr>
            <a:r>
              <a:rPr lang="en-US" dirty="0" smtClean="0">
                <a:sym typeface="Trebuchet MS" pitchFamily="1" charset="0"/>
              </a:rPr>
              <a:t>Bodovanje </a:t>
            </a:r>
            <a:r>
              <a:rPr lang="hr-HR" dirty="0" smtClean="0">
                <a:sym typeface="Trebuchet MS" pitchFamily="1" charset="0"/>
              </a:rPr>
              <a:t>rezultata DM</a:t>
            </a:r>
            <a:endParaRPr lang="en-US" dirty="0">
              <a:sym typeface="Trebuchet MS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000" y="2786063"/>
            <a:ext cx="8531225" cy="1739900"/>
          </a:xfrm>
          <a:prstGeom prst="rect">
            <a:avLst/>
          </a:prstGeom>
          <a:noFill/>
        </p:spPr>
        <p:txBody>
          <a:bodyPr wrap="none" lIns="76928" tIns="38464" rIns="76928" bIns="38464">
            <a:spAutoFit/>
          </a:bodyPr>
          <a:lstStyle/>
          <a:p>
            <a:pPr>
              <a:defRPr/>
            </a:pPr>
            <a:r>
              <a:rPr lang="hr-BA" sz="3600" i="1" dirty="0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Princip: </a:t>
            </a:r>
          </a:p>
          <a:p>
            <a:pPr algn="ctr">
              <a:defRPr/>
            </a:pPr>
            <a:r>
              <a:rPr lang="hr-BA" sz="3600" dirty="0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B = </a:t>
            </a:r>
          </a:p>
          <a:p>
            <a:pPr>
              <a:defRPr/>
            </a:pPr>
            <a:r>
              <a:rPr lang="hr-BA" sz="3600" dirty="0" err="1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MaxBodova</a:t>
            </a:r>
            <a:r>
              <a:rPr lang="hr-BA" sz="3600" dirty="0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 · Rezultat / </a:t>
            </a:r>
            <a:r>
              <a:rPr lang="hr-BA" sz="3600" dirty="0" err="1">
                <a:solidFill>
                  <a:srgbClr val="1D53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ヒラギノ角ゴ ProN W3" pitchFamily="1" charset="-128"/>
                <a:sym typeface="Arial" charset="0"/>
              </a:rPr>
              <a:t>MaxRezultat</a:t>
            </a:r>
            <a:endParaRPr lang="hr-BA" sz="3600" dirty="0">
              <a:solidFill>
                <a:srgbClr val="1D538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ヒラギノ角ゴ ProN W3" pitchFamily="1" charset="-128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25" y="571500"/>
            <a:ext cx="5286375" cy="1036638"/>
          </a:xfrm>
        </p:spPr>
        <p:txBody>
          <a:bodyPr/>
          <a:lstStyle/>
          <a:p>
            <a:pPr eaLnBrk="1" hangingPunct="1">
              <a:defRPr/>
            </a:pPr>
            <a:r>
              <a:rPr lang="hr-HR" dirty="0" smtClean="0">
                <a:sym typeface="Trebuchet MS" pitchFamily="1" charset="0"/>
              </a:rPr>
              <a:t>Stari i novi model FER-a</a:t>
            </a:r>
            <a:endParaRPr lang="hr-HR" dirty="0">
              <a:sym typeface="Trebuchet MS" pitchFamily="1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4313" y="1643063"/>
          <a:ext cx="8715436" cy="47834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00461"/>
                <a:gridCol w="1143008"/>
                <a:gridCol w="3174790"/>
                <a:gridCol w="897177"/>
              </a:tblGrid>
              <a:tr h="563566">
                <a:tc gridSpan="2">
                  <a:txBody>
                    <a:bodyPr/>
                    <a:lstStyle/>
                    <a:p>
                      <a:r>
                        <a:rPr lang="hr-HR" sz="2000" dirty="0" smtClean="0">
                          <a:solidFill>
                            <a:srgbClr val="002060"/>
                          </a:solidFill>
                        </a:rPr>
                        <a:t>Stari</a:t>
                      </a:r>
                      <a:r>
                        <a:rPr lang="hr-HR" sz="2000" baseline="0" dirty="0" smtClean="0">
                          <a:solidFill>
                            <a:srgbClr val="002060"/>
                          </a:solidFill>
                        </a:rPr>
                        <a:t> model</a:t>
                      </a:r>
                      <a:endParaRPr lang="hr-HR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hr-HR" sz="2000" dirty="0" smtClean="0">
                          <a:solidFill>
                            <a:srgbClr val="002060"/>
                          </a:solidFill>
                        </a:rPr>
                        <a:t>Novi model</a:t>
                      </a:r>
                      <a:endParaRPr lang="hr-HR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</a:tr>
              <a:tr h="563566"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Ocjena 1. razreda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Ocjena 1. razreda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</a:tr>
              <a:tr h="563566"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Ocjena 2. razreda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Ocjena 2. razreda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</a:tr>
              <a:tr h="563566"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Ocjena 3. razreda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Ocjena 3. razreda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</a:tr>
              <a:tr h="563566"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Ocjena 4. razreda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dirty="0" smtClean="0"/>
                        <a:t>Ocjena 4. razreda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</a:tr>
              <a:tr h="563566"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Ocjena mature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Ocjena državne</a:t>
                      </a:r>
                      <a:r>
                        <a:rPr lang="hr-HR" sz="2000" baseline="0" dirty="0" smtClean="0"/>
                        <a:t> mature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8</a:t>
                      </a:r>
                      <a:endParaRPr lang="hr-HR" sz="2000" dirty="0"/>
                    </a:p>
                  </a:txBody>
                  <a:tcPr/>
                </a:tc>
              </a:tr>
              <a:tr h="563566"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Test matematika</a:t>
                      </a:r>
                      <a:r>
                        <a:rPr lang="hr-HR" sz="2000" baseline="0" dirty="0" smtClean="0"/>
                        <a:t> (24 pitanja)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36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Test</a:t>
                      </a:r>
                      <a:r>
                        <a:rPr lang="hr-HR" sz="2000" baseline="0" dirty="0" smtClean="0"/>
                        <a:t> matematike na DM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36</a:t>
                      </a:r>
                      <a:endParaRPr lang="hr-HR" sz="2000" dirty="0"/>
                    </a:p>
                  </a:txBody>
                  <a:tcPr/>
                </a:tc>
              </a:tr>
              <a:tr h="563566"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Test fizika (16 pitanja)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24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Test fizike na DM</a:t>
                      </a:r>
                      <a:endParaRPr lang="hr-H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/>
                        <a:t>24</a:t>
                      </a:r>
                      <a:endParaRPr lang="hr-HR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47625"/>
            <a:ext cx="8096250" cy="1036638"/>
          </a:xfrm>
        </p:spPr>
        <p:txBody>
          <a:bodyPr/>
          <a:lstStyle/>
          <a:p>
            <a:pPr eaLnBrk="1" hangingPunct="1">
              <a:defRPr/>
            </a:pPr>
            <a:endParaRPr lang="hr-HR" dirty="0">
              <a:sym typeface="Trebuchet MS" pitchFamily="1" charset="0"/>
            </a:endParaRP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534988" y="1219200"/>
            <a:ext cx="8096250" cy="5638800"/>
          </a:xfrm>
        </p:spPr>
        <p:txBody>
          <a:bodyPr/>
          <a:lstStyle/>
          <a:p>
            <a:pPr eaLnBrk="1" hangingPunct="1"/>
            <a:endParaRPr lang="sr-Latn-CS" smtClean="0">
              <a:sym typeface="Trebuchet MS" pitchFamily="34" charset="0"/>
            </a:endParaRPr>
          </a:p>
        </p:txBody>
      </p:sp>
      <p:pic>
        <p:nvPicPr>
          <p:cNvPr id="3789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9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47625"/>
            <a:ext cx="8096250" cy="1036638"/>
          </a:xfrm>
        </p:spPr>
        <p:txBody>
          <a:bodyPr/>
          <a:lstStyle/>
          <a:p>
            <a:pPr eaLnBrk="1" hangingPunct="1">
              <a:defRPr/>
            </a:pPr>
            <a:endParaRPr lang="hr-HR" dirty="0">
              <a:sym typeface="Trebuchet MS" pitchFamily="1" charset="0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534988" y="1219200"/>
            <a:ext cx="8096250" cy="5638800"/>
          </a:xfrm>
        </p:spPr>
        <p:txBody>
          <a:bodyPr/>
          <a:lstStyle/>
          <a:p>
            <a:pPr eaLnBrk="1" hangingPunct="1"/>
            <a:endParaRPr lang="sr-Latn-CS" smtClean="0">
              <a:sym typeface="Trebuchet MS" pitchFamily="34" charset="0"/>
            </a:endParaRPr>
          </a:p>
        </p:txBody>
      </p:sp>
      <p:pic>
        <p:nvPicPr>
          <p:cNvPr id="38916" name="Picture 2" descr="MATvisa-izabrane sk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714375"/>
            <a:ext cx="8096250" cy="1036638"/>
          </a:xfrm>
        </p:spPr>
        <p:txBody>
          <a:bodyPr/>
          <a:lstStyle/>
          <a:p>
            <a:pPr eaLnBrk="1" hangingPunct="1">
              <a:defRPr/>
            </a:pPr>
            <a:r>
              <a:rPr lang="hr-HR" dirty="0" smtClean="0">
                <a:sym typeface="Trebuchet MS" pitchFamily="1" charset="0"/>
              </a:rPr>
              <a:t>Primjer – MF</a:t>
            </a:r>
            <a:endParaRPr lang="hr-HR" dirty="0">
              <a:sym typeface="Trebuchet MS" pitchFamily="1" charset="0"/>
            </a:endParaRP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421E2B-FB3B-41D1-87E8-37107B9BA92B}" type="slidenum">
              <a:rPr lang="en-US" smtClean="0"/>
              <a:pPr/>
              <a:t>32</a:t>
            </a:fld>
            <a:endParaRPr lang="en-US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43125" y="1928813"/>
          <a:ext cx="4857784" cy="245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7784"/>
              </a:tblGrid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Preduvjeti za studij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Hrvatski </a:t>
                      </a:r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B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Matematika </a:t>
                      </a:r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B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pl-PL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Strani jezik </a:t>
                      </a:r>
                      <a:r>
                        <a:rPr lang="pl-PL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B</a:t>
                      </a:r>
                      <a:endParaRPr lang="pl-PL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 </a:t>
                      </a:r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Biologija</a:t>
                      </a:r>
                      <a:r>
                        <a:rPr lang="hr-HR" sz="2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ili kemija ili fizika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Dvije godine latinskog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14500" y="4643438"/>
          <a:ext cx="5715022" cy="81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077"/>
                <a:gridCol w="1785945"/>
              </a:tblGrid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Ocjene</a:t>
                      </a:r>
                      <a:r>
                        <a:rPr lang="hr-HR" sz="2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iz srednje škole</a:t>
                      </a:r>
                      <a:endParaRPr lang="hr-HR" sz="2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r>
                        <a:rPr lang="hr-HR" sz="2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bodova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Prosječna ocjena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441" marR="7441" marT="8930" marB="0" anchor="b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642938"/>
            <a:ext cx="8096250" cy="1036637"/>
          </a:xfrm>
        </p:spPr>
        <p:txBody>
          <a:bodyPr/>
          <a:lstStyle/>
          <a:p>
            <a:pPr eaLnBrk="1" hangingPunct="1">
              <a:defRPr/>
            </a:pPr>
            <a:r>
              <a:rPr lang="hr-HR" dirty="0" smtClean="0">
                <a:sym typeface="Trebuchet MS" pitchFamily="1" charset="0"/>
              </a:rPr>
              <a:t>Primjer – MF</a:t>
            </a:r>
            <a:endParaRPr lang="hr-HR" dirty="0">
              <a:sym typeface="Trebuchet MS" pitchFamily="1" charset="0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5BB8B0-F649-477B-817D-F6EA56C470F3}" type="slidenum">
              <a:rPr lang="en-US" smtClean="0"/>
              <a:pPr/>
              <a:t>33</a:t>
            </a:fld>
            <a:endParaRPr lang="en-US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835696" y="2636912"/>
          <a:ext cx="5500708" cy="2044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1737"/>
                <a:gridCol w="1718971"/>
              </a:tblGrid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Rezultati DM</a:t>
                      </a: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Max</a:t>
                      </a:r>
                      <a:r>
                        <a:rPr lang="hr-HR" sz="2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hr-HR" sz="2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bodova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Hrvatski </a:t>
                      </a:r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B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Matematika </a:t>
                      </a:r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B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Strani jezik </a:t>
                      </a:r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razina B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  <a:tr h="408980">
                <a:tc>
                  <a:txBody>
                    <a:bodyPr/>
                    <a:lstStyle/>
                    <a:p>
                      <a:pPr algn="l" fontAlgn="b"/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Biologija</a:t>
                      </a:r>
                      <a:r>
                        <a:rPr lang="hr-HR" sz="2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ili fizika ili kemija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2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20+10+</a:t>
                      </a:r>
                      <a:r>
                        <a:rPr lang="hr-HR" sz="26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hr-HR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441" marR="7441" marT="8930" marB="0" anchor="b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B7894B-4276-41C3-9320-8F96CBFB7CC4}" type="slidenum">
              <a:rPr lang="hr-HR" smtClean="0"/>
              <a:pPr/>
              <a:t>34</a:t>
            </a:fld>
            <a:endParaRPr lang="hr-HR" smtClean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 err="1" smtClean="0"/>
              <a:t>Usporedba</a:t>
            </a:r>
            <a:r>
              <a:rPr lang="sr-Latn-CS" dirty="0" smtClean="0"/>
              <a:t> razine A i B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Latn-CS" smtClean="0"/>
          </a:p>
        </p:txBody>
      </p:sp>
      <p:graphicFrame>
        <p:nvGraphicFramePr>
          <p:cNvPr id="1026" name="Content Placeholder 3"/>
          <p:cNvGraphicFramePr>
            <a:graphicFrameLocks noGrp="1"/>
          </p:cNvGraphicFramePr>
          <p:nvPr/>
        </p:nvGraphicFramePr>
        <p:xfrm>
          <a:off x="571500" y="1857375"/>
          <a:ext cx="5429250" cy="467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hart" r:id="rId4" imgW="5753164" imgH="4676801" progId="Excel.Sheet.8">
                  <p:embed/>
                </p:oleObj>
              </mc:Choice>
              <mc:Fallback>
                <p:oleObj name="Chart" r:id="rId4" imgW="5753164" imgH="4676801" progId="Excel.Sheet.8">
                  <p:embed/>
                  <p:pic>
                    <p:nvPicPr>
                      <p:cNvPr id="0" name="Picture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857375"/>
                        <a:ext cx="5429250" cy="467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Box 4"/>
          <p:cNvSpPr txBox="1">
            <a:spLocks noChangeArrowheads="1"/>
          </p:cNvSpPr>
          <p:nvPr/>
        </p:nvSpPr>
        <p:spPr bwMode="auto">
          <a:xfrm>
            <a:off x="6143625" y="3871913"/>
            <a:ext cx="36433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sz="3600"/>
              <a:t>B = A · 1,6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143000"/>
            <a:ext cx="8572500" cy="4921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 dirty="0" err="1" smtClean="0"/>
              <a:t>Usporedba</a:t>
            </a:r>
            <a:r>
              <a:rPr lang="sr-Latn-CS" sz="2800" dirty="0" smtClean="0"/>
              <a:t> rezultata na različitim predmetima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dirty="0" smtClean="0"/>
              <a:t>Fizika ili kemija (</a:t>
            </a:r>
            <a:r>
              <a:rPr lang="hr-HR" dirty="0" err="1" smtClean="0"/>
              <a:t>npr</a:t>
            </a:r>
            <a:r>
              <a:rPr lang="hr-HR" dirty="0" smtClean="0"/>
              <a:t>. FSB)</a:t>
            </a:r>
          </a:p>
          <a:p>
            <a:pPr eaLnBrk="1" hangingPunct="1"/>
            <a:r>
              <a:rPr lang="hr-HR" dirty="0" smtClean="0"/>
              <a:t>Bilo koji izborni predmet (</a:t>
            </a:r>
            <a:r>
              <a:rPr lang="hr-HR" dirty="0" err="1" smtClean="0"/>
              <a:t>npr</a:t>
            </a:r>
            <a:r>
              <a:rPr lang="hr-HR" dirty="0" smtClean="0"/>
              <a:t>. FF)</a:t>
            </a:r>
          </a:p>
          <a:p>
            <a:pPr eaLnBrk="1" hangingPunct="1"/>
            <a:endParaRPr lang="hr-HR" dirty="0" smtClean="0"/>
          </a:p>
          <a:p>
            <a:pPr eaLnBrk="1" hangingPunct="1"/>
            <a:r>
              <a:rPr lang="hr-HR" dirty="0" smtClean="0"/>
              <a:t>Postotak riješenosti testa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NISPVU</a:t>
            </a:r>
            <a:endParaRPr lang="hr-HR" dirty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60AE701-EA1E-4159-9BAB-EBD11759E4CA}" type="slidenum">
              <a:rPr lang="hr-HR" smtClean="0"/>
              <a:pPr/>
              <a:t>36</a:t>
            </a:fld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Podaci za prijavu na sustav</a:t>
            </a:r>
            <a:endParaRPr lang="hr-HR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Korisničko ime (AAID </a:t>
            </a:r>
            <a:r>
              <a:rPr lang="hr-HR" dirty="0" err="1" smtClean="0"/>
              <a:t>login</a:t>
            </a:r>
            <a:r>
              <a:rPr lang="hr-HR" dirty="0" smtClean="0"/>
              <a:t>)</a:t>
            </a:r>
          </a:p>
          <a:p>
            <a:r>
              <a:rPr lang="hr-HR" dirty="0" smtClean="0"/>
              <a:t>Zaporka</a:t>
            </a:r>
          </a:p>
          <a:p>
            <a:r>
              <a:rPr lang="hr-HR" dirty="0" smtClean="0"/>
              <a:t>PIN</a:t>
            </a:r>
          </a:p>
          <a:p>
            <a:endParaRPr lang="hr-HR" dirty="0" smtClean="0"/>
          </a:p>
          <a:p>
            <a:r>
              <a:rPr lang="hr-HR" dirty="0" smtClean="0"/>
              <a:t>Dodatni zaštitni </a:t>
            </a:r>
            <a:r>
              <a:rPr lang="hr-HR" dirty="0" err="1" smtClean="0"/>
              <a:t>kôd</a:t>
            </a:r>
            <a:r>
              <a:rPr lang="hr-HR" dirty="0" smtClean="0"/>
              <a:t>: TAN</a:t>
            </a:r>
          </a:p>
          <a:p>
            <a:endParaRPr lang="hr-HR" dirty="0" smtClean="0"/>
          </a:p>
          <a:p>
            <a:r>
              <a:rPr lang="hr-HR" dirty="0" smtClean="0"/>
              <a:t>PIN i TAN dostavljaju se SMS-om</a:t>
            </a:r>
          </a:p>
          <a:p>
            <a:endParaRPr lang="hr-HR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966D8F5-270F-4B7B-B0E1-78EB0F5657F7}" type="slidenum">
              <a:rPr lang="hr-HR" smtClean="0"/>
              <a:pPr/>
              <a:t>37</a:t>
            </a:fld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3A831F-7DBB-4924-A020-01765E6F39D7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pic>
        <p:nvPicPr>
          <p:cNvPr id="7172" name="Picture 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0"/>
            <a:ext cx="8623300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8295B1-06E0-4F06-AC87-DBC8481CDC99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0"/>
            <a:ext cx="8901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B1B05B6-2202-4339-BFE3-F5796D8B7955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40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3A831F-7DBB-4924-A020-01765E6F39D7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6712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3D5126-C254-468A-994A-21E02B6E8419}" type="slidenum">
              <a:rPr lang="en-US" smtClean="0"/>
              <a:pPr/>
              <a:t>42</a:t>
            </a:fld>
            <a:endParaRPr lang="en-US" smtClean="0"/>
          </a:p>
        </p:txBody>
      </p:sp>
      <p:pic>
        <p:nvPicPr>
          <p:cNvPr id="10243" name="Picture 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7938"/>
            <a:ext cx="8748713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 </a:t>
            </a:r>
            <a:endParaRPr lang="hr-H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3D5126-C254-468A-994A-21E02B6E8419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 </a:t>
            </a:r>
            <a:endParaRPr lang="hr-HR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42975"/>
            <a:ext cx="9147065" cy="486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44</a:t>
            </a:fld>
            <a:endParaRPr lang="hr-HR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776864" cy="6872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411760" y="5589240"/>
            <a:ext cx="1296144" cy="18466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hr-HR" sz="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3D5126-C254-468A-994A-21E02B6E8419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 </a:t>
            </a:r>
            <a:endParaRPr lang="hr-HR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2913"/>
            <a:ext cx="9103691" cy="5866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46</a:t>
            </a:fld>
            <a:endParaRPr lang="hr-HR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55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C7265A-DD05-40E9-9E45-55963261CEC4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88" y="404813"/>
            <a:ext cx="9158288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6B98A8-F57A-48AB-BDEB-6AF847233D69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475" y="149225"/>
            <a:ext cx="8899525" cy="670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49</a:t>
            </a:fld>
            <a:endParaRPr lang="hr-HR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944"/>
            <a:ext cx="9097755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807E6C-92AC-4A57-9F5C-818230DD771C}" type="slidenum">
              <a:rPr lang="hr-HR" smtClean="0"/>
              <a:pPr/>
              <a:t>50</a:t>
            </a:fld>
            <a:endParaRPr lang="hr-HR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054207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807E6C-92AC-4A57-9F5C-818230DD771C}" type="slidenum">
              <a:rPr lang="hr-HR" smtClean="0"/>
              <a:pPr/>
              <a:t>51</a:t>
            </a:fld>
            <a:endParaRPr lang="hr-HR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52</a:t>
            </a:fld>
            <a:endParaRPr lang="hr-HR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79" y="0"/>
            <a:ext cx="91139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Brojke</a:t>
            </a:r>
            <a:endParaRPr lang="hr-H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23528" y="2348880"/>
          <a:ext cx="8540356" cy="17193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25675"/>
                <a:gridCol w="1029219"/>
                <a:gridCol w="1541048"/>
                <a:gridCol w="967671"/>
                <a:gridCol w="1479501"/>
                <a:gridCol w="1297242"/>
              </a:tblGrid>
              <a:tr h="132325"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dirty="0" smtClean="0"/>
                        <a:t>Kandidata</a:t>
                      </a:r>
                      <a:endParaRPr lang="hr-HR" sz="1600" b="1" dirty="0">
                        <a:solidFill>
                          <a:srgbClr val="555555"/>
                        </a:solidFill>
                        <a:latin typeface="+mn-lt"/>
                      </a:endParaRPr>
                    </a:p>
                  </a:txBody>
                  <a:tcPr marL="20806" marR="37451" marT="6242" marB="6242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dirty="0" smtClean="0"/>
                        <a:t>Prijavilo studij</a:t>
                      </a:r>
                      <a:endParaRPr lang="hr-HR" sz="1600" b="1" dirty="0">
                        <a:solidFill>
                          <a:srgbClr val="555555"/>
                        </a:solidFill>
                        <a:latin typeface="+mn-lt"/>
                      </a:endParaRPr>
                    </a:p>
                  </a:txBody>
                  <a:tcPr marL="20806" marR="37451" marT="6242" marB="6242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dirty="0" smtClean="0"/>
                        <a:t>Ukupno prijava</a:t>
                      </a:r>
                      <a:endParaRPr lang="hr-HR" sz="1600" b="1" dirty="0">
                        <a:solidFill>
                          <a:srgbClr val="555555"/>
                        </a:solidFill>
                        <a:latin typeface="+mn-lt"/>
                      </a:endParaRPr>
                    </a:p>
                  </a:txBody>
                  <a:tcPr marL="20806" marR="37451" marT="6242" marB="6242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dirty="0" smtClean="0"/>
                        <a:t>Prijavilo ispit DM</a:t>
                      </a:r>
                      <a:endParaRPr lang="hr-HR" sz="1600" b="1" dirty="0">
                        <a:solidFill>
                          <a:srgbClr val="555555"/>
                        </a:solidFill>
                        <a:latin typeface="+mn-lt"/>
                      </a:endParaRPr>
                    </a:p>
                  </a:txBody>
                  <a:tcPr marL="20806" marR="37451" marT="6242" marB="6242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dirty="0" smtClean="0"/>
                        <a:t>Ukupno ispita</a:t>
                      </a:r>
                      <a:endParaRPr lang="hr-HR" sz="1600" b="1" dirty="0">
                        <a:solidFill>
                          <a:srgbClr val="555555"/>
                        </a:solidFill>
                        <a:latin typeface="+mn-lt"/>
                      </a:endParaRPr>
                    </a:p>
                  </a:txBody>
                  <a:tcPr marL="20806" marR="37451" marT="6242" marB="6242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dirty="0" smtClean="0"/>
                        <a:t>Položeno ispita</a:t>
                      </a:r>
                      <a:endParaRPr lang="hr-HR" sz="1600" b="1" dirty="0">
                        <a:solidFill>
                          <a:srgbClr val="555555"/>
                        </a:solidFill>
                        <a:latin typeface="+mn-lt"/>
                      </a:endParaRPr>
                    </a:p>
                  </a:txBody>
                  <a:tcPr marL="20806" marR="37451" marT="6242" marB="6242" anchor="ctr"/>
                </a:tc>
              </a:tr>
              <a:tr h="59921">
                <a:tc>
                  <a:txBody>
                    <a:bodyPr/>
                    <a:lstStyle/>
                    <a:p>
                      <a:pPr fontAlgn="t"/>
                      <a:r>
                        <a:rPr lang="hr-HR" sz="1600" dirty="0" smtClean="0"/>
                        <a:t>Gimnazije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11902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100098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/>
                        <a:t>12028</a:t>
                      </a:r>
                      <a:endParaRPr lang="hr-HR" sz="16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/>
                        <a:t>58522</a:t>
                      </a:r>
                      <a:endParaRPr lang="hr-HR" sz="160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53854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9921">
                <a:tc>
                  <a:txBody>
                    <a:bodyPr/>
                    <a:lstStyle/>
                    <a:p>
                      <a:pPr fontAlgn="t"/>
                      <a:r>
                        <a:rPr lang="hr-HR" sz="1600" dirty="0" smtClean="0"/>
                        <a:t>Strukovne škole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17725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114726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19118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79718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/>
                        <a:t>59003</a:t>
                      </a:r>
                      <a:endParaRPr lang="hr-HR" sz="1600"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9921">
                <a:tc>
                  <a:txBody>
                    <a:bodyPr/>
                    <a:lstStyle/>
                    <a:p>
                      <a:pPr fontAlgn="t"/>
                      <a:r>
                        <a:rPr lang="pl-PL" sz="1600" dirty="0" smtClean="0"/>
                        <a:t>Izvan školskog sustava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10909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65329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5995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20611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dirty="0"/>
                        <a:t>13259</a:t>
                      </a:r>
                      <a:endParaRPr lang="hr-HR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9921">
                <a:tc>
                  <a:txBody>
                    <a:bodyPr/>
                    <a:lstStyle/>
                    <a:p>
                      <a:pPr fontAlgn="t"/>
                      <a:r>
                        <a:rPr lang="hr-HR" sz="1600" b="1" dirty="0" smtClean="0">
                          <a:latin typeface="+mn-lt"/>
                        </a:rPr>
                        <a:t>Ukupno</a:t>
                      </a:r>
                      <a:endParaRPr lang="hr-HR" sz="1600" b="1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b="1" dirty="0"/>
                        <a:t>40537</a:t>
                      </a:r>
                      <a:endParaRPr lang="hr-HR" sz="1600" b="1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b="1" dirty="0"/>
                        <a:t>280154</a:t>
                      </a:r>
                      <a:endParaRPr lang="hr-HR" sz="1600" b="1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b="1" dirty="0"/>
                        <a:t>37142</a:t>
                      </a:r>
                      <a:endParaRPr lang="hr-HR" sz="1600" b="1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600" b="1" dirty="0"/>
                        <a:t>158854</a:t>
                      </a:r>
                      <a:endParaRPr lang="hr-HR" sz="1600" b="1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1" dirty="0"/>
                        <a:t>126119</a:t>
                      </a:r>
                      <a:endParaRPr lang="hr-HR" sz="1600" b="1" dirty="0"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53</a:t>
            </a:fld>
            <a:endParaRPr lang="hr-HR"/>
          </a:p>
        </p:txBody>
      </p:sp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4274" name="DefaultOcx" r:id="rId2" imgW="914400" imgH="228600"/>
        </mc:Choice>
        <mc:Fallback>
          <p:control name="DefaultOcx" r:id="rId2" imgW="914400" imgH="228600">
            <p:pic>
              <p:nvPicPr>
                <p:cNvPr id="0" name="DefaultOcx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4275" name="HTMLText1" r:id="rId3" imgW="914400" imgH="228600"/>
        </mc:Choice>
        <mc:Fallback>
          <p:control name="HTMLText1" r:id="rId3" imgW="914400" imgH="228600">
            <p:pic>
              <p:nvPicPr>
                <p:cNvPr id="0" name="HTMLText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4276" name="HTMLText2" r:id="rId4" imgW="914400" imgH="228600"/>
        </mc:Choice>
        <mc:Fallback>
          <p:control name="HTMLText2" r:id="rId4" imgW="914400" imgH="228600">
            <p:pic>
              <p:nvPicPr>
                <p:cNvPr id="0" name="HTMLText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4277" name="HTMLText3" r:id="rId5" imgW="914400" imgH="228600"/>
        </mc:Choice>
        <mc:Fallback>
          <p:control name="HTMLText3" r:id="rId5" imgW="914400" imgH="228600">
            <p:pic>
              <p:nvPicPr>
                <p:cNvPr id="0" name="HTMLText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4278" name="HTMLText4" r:id="rId6" imgW="914400" imgH="228600"/>
        </mc:Choice>
        <mc:Fallback>
          <p:control name="HTMLText4" r:id="rId6" imgW="914400" imgH="228600">
            <p:pic>
              <p:nvPicPr>
                <p:cNvPr id="0" name="HTMLText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4279" name="HTMLText5" r:id="rId7" imgW="914400" imgH="228600"/>
        </mc:Choice>
        <mc:Fallback>
          <p:control name="HTMLText5" r:id="rId7" imgW="914400" imgH="228600">
            <p:pic>
              <p:nvPicPr>
                <p:cNvPr id="0" name="HTMLText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" cy="2286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Administracijsko sučelje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54</a:t>
            </a:fld>
            <a:endParaRPr lang="hr-HR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8064896" cy="503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Sustav iznutra</a:t>
            </a:r>
            <a:endParaRPr lang="hr-HR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Administratorsko sučelje</a:t>
            </a:r>
          </a:p>
          <a:p>
            <a:pPr lvl="1"/>
            <a:r>
              <a:rPr lang="hr-HR" dirty="0" smtClean="0"/>
              <a:t>&gt; 750 obrazaca i izvješća</a:t>
            </a:r>
          </a:p>
          <a:p>
            <a:r>
              <a:rPr lang="hr-HR" dirty="0" smtClean="0"/>
              <a:t>Baza podataka</a:t>
            </a:r>
          </a:p>
          <a:p>
            <a:pPr lvl="1"/>
            <a:r>
              <a:rPr lang="hr-HR" dirty="0" smtClean="0"/>
              <a:t>&gt; 400 tablica</a:t>
            </a:r>
          </a:p>
          <a:p>
            <a:pPr lvl="1"/>
            <a:r>
              <a:rPr lang="hr-HR" dirty="0" smtClean="0"/>
              <a:t>&gt; 1000 pohranjenih procedura</a:t>
            </a:r>
          </a:p>
          <a:p>
            <a:pPr lvl="1"/>
            <a:r>
              <a:rPr lang="hr-HR" dirty="0" smtClean="0"/>
              <a:t>&gt; 120 funkcija</a:t>
            </a:r>
          </a:p>
          <a:p>
            <a:endParaRPr lang="hr-HR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7AFB9F-9AB4-451F-8A93-24D77BE592B2}" type="slidenum">
              <a:rPr lang="hr-HR" smtClean="0"/>
              <a:pPr/>
              <a:t>55</a:t>
            </a:fld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Brojke, ljetni rok</a:t>
            </a:r>
            <a:endParaRPr lang="hr-HR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010397-3BAE-408A-8C5F-57476A5CBC4D}" type="slidenum">
              <a:rPr lang="hr-HR" smtClean="0"/>
              <a:pPr/>
              <a:t>56</a:t>
            </a:fld>
            <a:endParaRPr lang="hr-HR" smtClean="0"/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979613"/>
            <a:ext cx="8280400" cy="487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Upis po prioritetu, 1-predmetni</a:t>
            </a:r>
            <a:endParaRPr lang="hr-HR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010397-3BAE-408A-8C5F-57476A5CBC4D}" type="slidenum">
              <a:rPr lang="hr-HR" smtClean="0"/>
              <a:pPr/>
              <a:t>57</a:t>
            </a:fld>
            <a:endParaRPr lang="hr-HR" smtClean="0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16832"/>
            <a:ext cx="7041959" cy="607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Upis po prioritetu, 2-predmetni</a:t>
            </a:r>
            <a:endParaRPr lang="hr-HR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010397-3BAE-408A-8C5F-57476A5CBC4D}" type="slidenum">
              <a:rPr lang="hr-HR" smtClean="0"/>
              <a:pPr/>
              <a:t>58</a:t>
            </a:fld>
            <a:endParaRPr lang="hr-HR" smtClean="0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16832"/>
            <a:ext cx="7041959" cy="607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7" y="2276871"/>
            <a:ext cx="7033593" cy="456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Još brojki, ljetni rok</a:t>
            </a:r>
            <a:endParaRPr lang="hr-H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79388" y="2060575"/>
          <a:ext cx="8856985" cy="4608513"/>
        </p:xfrm>
        <a:graphic>
          <a:graphicData uri="http://schemas.openxmlformats.org/drawingml/2006/table">
            <a:tbl>
              <a:tblPr/>
              <a:tblGrid>
                <a:gridCol w="936524"/>
                <a:gridCol w="595970"/>
                <a:gridCol w="681108"/>
                <a:gridCol w="766247"/>
                <a:gridCol w="851385"/>
                <a:gridCol w="766247"/>
                <a:gridCol w="851385"/>
                <a:gridCol w="766247"/>
                <a:gridCol w="851385"/>
                <a:gridCol w="1021662"/>
                <a:gridCol w="768825"/>
              </a:tblGrid>
              <a:tr h="999423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Naziv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Broj studija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Ukupna upisna kvota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Broj prijava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Broj prvih izbora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Posto prvih izbora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Omjer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Prosječni prioritet izbora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Broj upisanih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Popunjenost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Prosječni prioritet upisa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4579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Javna sveučilišta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28972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254066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31459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1,09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5,86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22480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4983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Javna veleučilišta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6721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38854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5071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4,82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3976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4983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Javne visoke škole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1040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4,86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4579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Privatna sveučilišta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5,78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4983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Privatna veleučilišta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2341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5,14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4983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Privatne visoke škole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4007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9572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1097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5,35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51520" y="1772815"/>
          <a:ext cx="8712646" cy="4871082"/>
        </p:xfrm>
        <a:graphic>
          <a:graphicData uri="http://schemas.openxmlformats.org/drawingml/2006/table">
            <a:tbl>
              <a:tblPr/>
              <a:tblGrid>
                <a:gridCol w="1390767"/>
                <a:gridCol w="586052"/>
                <a:gridCol w="732155"/>
                <a:gridCol w="658612"/>
                <a:gridCol w="586052"/>
                <a:gridCol w="658940"/>
                <a:gridCol w="512508"/>
                <a:gridCol w="929364"/>
                <a:gridCol w="812227"/>
                <a:gridCol w="1053881"/>
                <a:gridCol w="792088"/>
              </a:tblGrid>
              <a:tr h="577597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Naziv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Broj studija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Ukupna upisna kvota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Broj prijava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Broj prvih izbora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Posto prvih izbora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Omjer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Prosječni prioritet izbora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Broj upisanih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Popunjenost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Prosječni prioritet upisa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492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Biomedicina i zdravstvo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2403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26314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4810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4,19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2188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6640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Biotehničke znanosti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2563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15680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1662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5,12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1526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6640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Društvene znanosti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19193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132888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16997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5,31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12314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6640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Humanističke znanosti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3874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44869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3029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9,45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2994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3,68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6182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Interdisciplinarna područja znanosti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6,81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3,95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721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Prirodne znanosti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1559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12569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1281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5,26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1209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721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Tehničke znanosti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10212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67948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9154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4,86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6925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2,25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6640"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Umjetničko područje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3940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1161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1,44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0" i="0" u="none" strike="noStrike" dirty="0">
                          <a:solidFill>
                            <a:srgbClr val="1D53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1,31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Još brojki, ljetni rok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Još brojki, ljetni rok</a:t>
            </a:r>
            <a:endParaRPr lang="hr-HR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690 studijskih programa</a:t>
            </a:r>
          </a:p>
          <a:p>
            <a:r>
              <a:rPr lang="hr-HR" dirty="0" smtClean="0"/>
              <a:t>16 studija nije nitko prijavio kako svoj 1. izbor</a:t>
            </a:r>
          </a:p>
          <a:p>
            <a:r>
              <a:rPr lang="hr-HR" dirty="0" smtClean="0"/>
              <a:t>42 studija nije nitko upisao</a:t>
            </a:r>
          </a:p>
          <a:p>
            <a:r>
              <a:rPr lang="hr-HR" dirty="0" smtClean="0"/>
              <a:t>101 studij popunjen s do 10% kvote</a:t>
            </a:r>
          </a:p>
          <a:p>
            <a:r>
              <a:rPr lang="hr-HR" dirty="0" smtClean="0"/>
              <a:t>110 studija popunjeno s 11-30% kvote</a:t>
            </a:r>
          </a:p>
          <a:p>
            <a:r>
              <a:rPr lang="hr-HR" dirty="0" smtClean="0"/>
              <a:t>228 studija popunjeno s 90 i više % kvote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BF2265-846F-451C-BB86-6BAFE9965862}" type="slidenum">
              <a:rPr lang="hr-HR" smtClean="0"/>
              <a:pPr/>
              <a:t>61</a:t>
            </a:fld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/>
              <a:t>Još brojki, nakon jeseni</a:t>
            </a:r>
            <a:endParaRPr lang="hr-HR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24 studija nije nitko upisao</a:t>
            </a:r>
          </a:p>
          <a:p>
            <a:r>
              <a:rPr lang="hr-HR" dirty="0" smtClean="0"/>
              <a:t>37 studija popunjen s do 10% kvote</a:t>
            </a:r>
          </a:p>
          <a:p>
            <a:r>
              <a:rPr lang="hr-HR" dirty="0" smtClean="0"/>
              <a:t>74 studija popunjeno s 11-30% kvote</a:t>
            </a:r>
          </a:p>
          <a:p>
            <a:r>
              <a:rPr lang="hr-HR" dirty="0" smtClean="0"/>
              <a:t>367 studija popunjeno s 90 i više % kvote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BF2265-846F-451C-BB86-6BAFE9965862}" type="slidenum">
              <a:rPr lang="hr-HR" smtClean="0"/>
              <a:pPr/>
              <a:t>62</a:t>
            </a:fld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dirty="0" smtClean="0"/>
              <a:t>Značajne karakteristike sustava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71500" y="2000250"/>
            <a:ext cx="8001000" cy="3844925"/>
          </a:xfrm>
        </p:spPr>
        <p:txBody>
          <a:bodyPr/>
          <a:lstStyle/>
          <a:p>
            <a:pPr eaLnBrk="1" hangingPunct="1"/>
            <a:r>
              <a:rPr lang="hr-HR" dirty="0" smtClean="0"/>
              <a:t>Zaštita osobnih podataka</a:t>
            </a:r>
          </a:p>
          <a:p>
            <a:pPr eaLnBrk="1" hangingPunct="1"/>
            <a:r>
              <a:rPr lang="hr-HR" dirty="0" smtClean="0"/>
              <a:t>Transparentnost</a:t>
            </a:r>
          </a:p>
          <a:p>
            <a:pPr eaLnBrk="1" hangingPunct="1"/>
            <a:r>
              <a:rPr lang="hr-HR" dirty="0" smtClean="0"/>
              <a:t>Jednostavno korištenje</a:t>
            </a:r>
          </a:p>
          <a:p>
            <a:pPr eaLnBrk="1" hangingPunct="1"/>
            <a:r>
              <a:rPr lang="hr-HR" dirty="0" smtClean="0"/>
              <a:t>Skalabilnost</a:t>
            </a:r>
          </a:p>
          <a:p>
            <a:pPr eaLnBrk="1" hangingPunct="1"/>
            <a:r>
              <a:rPr lang="hr-HR" dirty="0" smtClean="0"/>
              <a:t>Sigurnost</a:t>
            </a:r>
          </a:p>
          <a:p>
            <a:pPr lvl="1" eaLnBrk="1" hangingPunct="1"/>
            <a:r>
              <a:rPr lang="hr-HR" dirty="0" smtClean="0"/>
              <a:t>Od neovlaštenoga korištenja - lozinka, PIN, TAN</a:t>
            </a:r>
          </a:p>
          <a:p>
            <a:pPr lvl="1" eaLnBrk="1" hangingPunct="1"/>
            <a:r>
              <a:rPr lang="hr-HR" dirty="0" smtClean="0"/>
              <a:t>Od ispada - redundantnost</a:t>
            </a:r>
          </a:p>
          <a:p>
            <a:pPr lvl="1" eaLnBrk="1" hangingPunct="1"/>
            <a:r>
              <a:rPr lang="hr-HR" dirty="0" smtClean="0"/>
              <a:t>Od napada – </a:t>
            </a:r>
            <a:r>
              <a:rPr lang="hr-HR" dirty="0" err="1" smtClean="0"/>
              <a:t>vatrozidovi</a:t>
            </a:r>
            <a:r>
              <a:rPr lang="hr-HR" dirty="0" smtClean="0"/>
              <a:t>…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36708B-E5B7-41BF-9981-4C9B24DB846E}" type="slidenum">
              <a:rPr lang="hr-HR" smtClean="0"/>
              <a:pPr/>
              <a:t>63</a:t>
            </a:fld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Uočeni problemi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Neažurnost podataka u e-matici</a:t>
            </a:r>
          </a:p>
          <a:p>
            <a:r>
              <a:rPr lang="hr-HR" dirty="0" smtClean="0"/>
              <a:t>Otpori nekih VU</a:t>
            </a:r>
          </a:p>
          <a:p>
            <a:endParaRPr lang="hr-HR" dirty="0" smtClean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64</a:t>
            </a:fld>
            <a:endParaRPr lang="hr-HR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Ukupna ocjena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Zadovoljni učenici</a:t>
            </a:r>
          </a:p>
          <a:p>
            <a:r>
              <a:rPr lang="hr-HR" dirty="0" smtClean="0"/>
              <a:t>Zadovoljna VU</a:t>
            </a:r>
          </a:p>
          <a:p>
            <a:r>
              <a:rPr lang="hr-HR" dirty="0" smtClean="0"/>
              <a:t>Zadovoljne SŠ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65</a:t>
            </a:fld>
            <a:endParaRPr lang="hr-HR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Potpora	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SPU</a:t>
            </a:r>
          </a:p>
          <a:p>
            <a:r>
              <a:rPr lang="hr-HR" dirty="0" err="1" smtClean="0"/>
              <a:t>Carnet</a:t>
            </a:r>
            <a:endParaRPr lang="hr-HR" dirty="0" smtClean="0"/>
          </a:p>
          <a:p>
            <a:r>
              <a:rPr lang="hr-HR" dirty="0" smtClean="0"/>
              <a:t>Uprava za srednje obrazovanje - Odjel za osiguranje kvalitete obrazovnoga sustava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DD6C5-131A-4FD4-BDD2-E07159E12EA7}" type="slidenum">
              <a:rPr lang="hr-HR" smtClean="0"/>
              <a:pPr>
                <a:defRPr/>
              </a:pPr>
              <a:t>66</a:t>
            </a:fld>
            <a:endParaRPr lang="hr-HR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5AF54E-3E2F-43C8-A6F4-361A3F9BDAB2}" type="slidenum">
              <a:rPr lang="hr-HR" smtClean="0"/>
              <a:pPr/>
              <a:t>67</a:t>
            </a:fld>
            <a:endParaRPr lang="hr-HR" smtClean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> </a:t>
            </a:r>
            <a:endParaRPr lang="hr-HR" dirty="0"/>
          </a:p>
        </p:txBody>
      </p:sp>
      <p:pic>
        <p:nvPicPr>
          <p:cNvPr id="21510" name="Picture 6" descr="C:\Users\vedran.FER\AppData\Local\Microsoft\Windows\Temporary Internet Files\Content.IE5\TOJWRY8S\MC90007862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76672"/>
            <a:ext cx="2493243" cy="5363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12489</TotalTime>
  <Words>1756</Words>
  <Application>Microsoft Office PowerPoint</Application>
  <PresentationFormat>On-screen Show (4:3)</PresentationFormat>
  <Paragraphs>695</Paragraphs>
  <Slides>67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9" baseType="lpstr">
      <vt:lpstr>Profile</vt:lpstr>
      <vt:lpstr>Chart</vt:lpstr>
      <vt:lpstr>   Državna matura i Nacionalni informacijski sustav prijava na visoka učilišta </vt:lpstr>
      <vt:lpstr>Sustav obrazovanja u RH</vt:lpstr>
      <vt:lpstr>Državna matura</vt:lpstr>
      <vt:lpstr>Polaže se</vt:lpstr>
      <vt:lpstr>Razine</vt:lpstr>
      <vt:lpstr>Polaže se</vt:lpstr>
      <vt:lpstr>Nacionalni centar za vanjsko vrednovanje obrazovanja</vt:lpstr>
      <vt:lpstr>Upis na VU prije mature</vt:lpstr>
      <vt:lpstr>Osnovni ciljevi novoga sustava</vt:lpstr>
      <vt:lpstr>PowerPoint Presentation</vt:lpstr>
      <vt:lpstr>PowerPoint Presentation</vt:lpstr>
      <vt:lpstr>Središnji prijavni ured</vt:lpstr>
      <vt:lpstr>NISPVU nudi informacije</vt:lpstr>
      <vt:lpstr>Kroz sustav se može</vt:lpstr>
      <vt:lpstr>Okruženje sustava</vt:lpstr>
      <vt:lpstr>Kriteriji za rangiranje i odabir učenika pri upisu na visoka učilišta</vt:lpstr>
      <vt:lpstr>Osnovne pretpostavke</vt:lpstr>
      <vt:lpstr>Osnovne pretpostavke</vt:lpstr>
      <vt:lpstr>Komponente vrjednovanja</vt:lpstr>
      <vt:lpstr>Preduvjeti za studij</vt:lpstr>
      <vt:lpstr>Bodovanje uspjeha u srednjoj školi - iskustva s razredbenoga na FER-u</vt:lpstr>
      <vt:lpstr>Bodovanje uspjeha u srednjoj školi - iskustva s razredbenoga na FER-u</vt:lpstr>
      <vt:lpstr>Bodovanje uspjeha u srednjoj školi - iskustva s razredbenoga na FER-u</vt:lpstr>
      <vt:lpstr>Inozemna iskustva</vt:lpstr>
      <vt:lpstr>Primjer – FER</vt:lpstr>
      <vt:lpstr>Bodovanje uspjeha u srednjoj školi</vt:lpstr>
      <vt:lpstr>Primjer – FER</vt:lpstr>
      <vt:lpstr>Bodovanje rezultata DM</vt:lpstr>
      <vt:lpstr>Stari i novi model FER-a</vt:lpstr>
      <vt:lpstr>PowerPoint Presentation</vt:lpstr>
      <vt:lpstr>PowerPoint Presentation</vt:lpstr>
      <vt:lpstr>Primjer – MF</vt:lpstr>
      <vt:lpstr>Primjer – MF</vt:lpstr>
      <vt:lpstr>Usporedba razine A i B</vt:lpstr>
      <vt:lpstr>Usporedba rezultata na različitim predmetima</vt:lpstr>
      <vt:lpstr>NISPVU</vt:lpstr>
      <vt:lpstr>Podaci za prijavu na sustav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Brojke</vt:lpstr>
      <vt:lpstr>Administracijsko sučelje</vt:lpstr>
      <vt:lpstr>Sustav iznutra</vt:lpstr>
      <vt:lpstr>Brojke, ljetni rok</vt:lpstr>
      <vt:lpstr>Upis po prioritetu, 1-predmetni</vt:lpstr>
      <vt:lpstr>Upis po prioritetu, 2-predmetni</vt:lpstr>
      <vt:lpstr>Još brojki, ljetni rok</vt:lpstr>
      <vt:lpstr>Još brojki, ljetni rok</vt:lpstr>
      <vt:lpstr>Još brojki, ljetni rok</vt:lpstr>
      <vt:lpstr>Još brojki, nakon jeseni</vt:lpstr>
      <vt:lpstr>Značajne karakteristike sustava</vt:lpstr>
      <vt:lpstr>Uočeni problemi</vt:lpstr>
      <vt:lpstr>Ukupna ocjena</vt:lpstr>
      <vt:lpstr>Potpora </vt:lpstr>
      <vt:lpstr>PowerPoint Presentation</vt:lpstr>
    </vt:vector>
  </TitlesOfParts>
  <Company>RH-TDU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hopuhac</dc:creator>
  <cp:lastModifiedBy>Vedran Mornar</cp:lastModifiedBy>
  <cp:revision>602</cp:revision>
  <cp:lastPrinted>1601-01-01T00:00:00Z</cp:lastPrinted>
  <dcterms:created xsi:type="dcterms:W3CDTF">2008-10-07T08:14:54Z</dcterms:created>
  <dcterms:modified xsi:type="dcterms:W3CDTF">2012-01-02T10:37:01Z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