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02" r:id="rId4"/>
    <p:sldId id="306" r:id="rId5"/>
    <p:sldId id="281" r:id="rId6"/>
    <p:sldId id="288" r:id="rId7"/>
    <p:sldId id="308" r:id="rId8"/>
    <p:sldId id="296" r:id="rId9"/>
    <p:sldId id="310" r:id="rId10"/>
    <p:sldId id="311" r:id="rId11"/>
    <p:sldId id="313" r:id="rId12"/>
    <p:sldId id="322" r:id="rId13"/>
    <p:sldId id="316" r:id="rId14"/>
    <p:sldId id="291" r:id="rId15"/>
    <p:sldId id="278" r:id="rId16"/>
    <p:sldId id="276" r:id="rId17"/>
    <p:sldId id="312" r:id="rId18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igital dream" pitchFamily="1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CC00"/>
    <a:srgbClr val="FF6600"/>
    <a:srgbClr val="FF0000"/>
    <a:srgbClr val="9999FF"/>
    <a:srgbClr val="66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4660"/>
  </p:normalViewPr>
  <p:slideViewPr>
    <p:cSldViewPr>
      <p:cViewPr varScale="1">
        <p:scale>
          <a:sx n="104" d="100"/>
          <a:sy n="104" d="100"/>
        </p:scale>
        <p:origin x="-11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236C4-908A-440F-997E-6F887B3B7E72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75778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3C93F-FCBF-4EC7-B46F-8F26F28B4A45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18747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AAB5E-6F82-4FE8-ACA2-1AD0147D39B6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67834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69E56-E297-4DAC-A32E-E1E6B8EAE8B8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19076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D81AD-0D01-4092-80EC-B18E6E577499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01156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7870E1-DD16-4D08-8CA9-C3914831C036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65662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5EF36-1077-4256-8AEE-617F5F2F4EE5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39842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44FD0-DCA8-4BA9-9BB8-1481B11E106D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10492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5387B-AE36-417E-8C8B-013FF7A5E220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7234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55A9F-A193-4851-AF2E-EC836367999B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59206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BD8C8-C65D-4B03-B09A-BA41EABCAAFF}" type="slidenum">
              <a:rPr lang="sl-SI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25248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sl-S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sl-S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E8B469D7-B22C-4F5A-85A0-2762CB92F35D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12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25.jpeg"/><Relationship Id="rId5" Type="http://schemas.openxmlformats.org/officeDocument/2006/relationships/image" Target="../media/image19.wmf"/><Relationship Id="rId15" Type="http://schemas.openxmlformats.org/officeDocument/2006/relationships/image" Target="../media/image29.jpeg"/><Relationship Id="rId10" Type="http://schemas.openxmlformats.org/officeDocument/2006/relationships/image" Target="../media/image24.png"/><Relationship Id="rId4" Type="http://schemas.openxmlformats.org/officeDocument/2006/relationships/image" Target="../media/image18.wmf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908050"/>
            <a:ext cx="3743325" cy="18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781300"/>
            <a:ext cx="7772400" cy="1470025"/>
          </a:xfrm>
        </p:spPr>
        <p:txBody>
          <a:bodyPr/>
          <a:lstStyle/>
          <a:p>
            <a:r>
              <a:rPr lang="sl-SI" dirty="0" err="1" smtClean="0">
                <a:latin typeface="Verdana" pitchFamily="34" charset="0"/>
              </a:rPr>
              <a:t>Veštačka</a:t>
            </a:r>
            <a:r>
              <a:rPr lang="sl-SI" dirty="0" smtClean="0">
                <a:latin typeface="Verdana" pitchFamily="34" charset="0"/>
              </a:rPr>
              <a:t> </a:t>
            </a:r>
            <a:r>
              <a:rPr lang="sl-SI" dirty="0" err="1" smtClean="0">
                <a:latin typeface="Verdana" pitchFamily="34" charset="0"/>
              </a:rPr>
              <a:t>inteligencija</a:t>
            </a:r>
            <a:r>
              <a:rPr lang="sl-SI" dirty="0" smtClean="0">
                <a:latin typeface="Verdana" pitchFamily="34" charset="0"/>
              </a:rPr>
              <a:t> i kognitivno modeliranje</a:t>
            </a:r>
            <a:endParaRPr lang="sl-SI" dirty="0"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4797152"/>
            <a:ext cx="6400800" cy="1367532"/>
          </a:xfrm>
        </p:spPr>
        <p:txBody>
          <a:bodyPr/>
          <a:lstStyle/>
          <a:p>
            <a:r>
              <a:rPr lang="sl-SI" sz="1800" dirty="0" smtClean="0">
                <a:latin typeface="Verdana" pitchFamily="34" charset="0"/>
              </a:rPr>
              <a:t>Laboratorij za Kognitivno Modeliranje</a:t>
            </a:r>
          </a:p>
          <a:p>
            <a:endParaRPr lang="sl-SI" sz="1800" dirty="0">
              <a:latin typeface="Verdana" pitchFamily="34" charset="0"/>
            </a:endParaRPr>
          </a:p>
          <a:p>
            <a:r>
              <a:rPr lang="sl-SI" sz="1200" dirty="0" smtClean="0">
                <a:latin typeface="Verdana" pitchFamily="34" charset="0"/>
              </a:rPr>
              <a:t>4.11.2011</a:t>
            </a:r>
            <a:endParaRPr lang="sl-SI" sz="1200" dirty="0">
              <a:latin typeface="Verdana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Terminologija, terminologija …</a:t>
            </a:r>
            <a:endParaRPr lang="sl-SI" sz="2800" dirty="0">
              <a:latin typeface="Verdana" pitchFamily="34" charset="0"/>
            </a:endParaRPr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>
            <a:off x="972344" y="1005449"/>
            <a:ext cx="5903912" cy="3865002"/>
          </a:xfrm>
          <a:prstGeom prst="roundRect">
            <a:avLst>
              <a:gd name="adj" fmla="val 16667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sl-SI" dirty="0" err="1" smtClean="0">
                <a:latin typeface="Arial" charset="0"/>
              </a:rPr>
              <a:t>Veštačka</a:t>
            </a:r>
            <a:r>
              <a:rPr lang="sl-SI" dirty="0" smtClean="0">
                <a:latin typeface="Arial" charset="0"/>
              </a:rPr>
              <a:t> </a:t>
            </a:r>
            <a:r>
              <a:rPr lang="sl-SI" dirty="0" err="1" smtClean="0">
                <a:latin typeface="Arial" charset="0"/>
              </a:rPr>
              <a:t>inteligencija</a:t>
            </a:r>
            <a:endParaRPr lang="sl-SI" dirty="0">
              <a:latin typeface="Arial" charset="0"/>
            </a:endParaRPr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4278880" y="1137725"/>
            <a:ext cx="3255162" cy="3600450"/>
          </a:xfrm>
          <a:prstGeom prst="roundRect">
            <a:avLst>
              <a:gd name="adj" fmla="val 16667"/>
            </a:avLst>
          </a:prstGeom>
          <a:solidFill>
            <a:srgbClr val="3366FF">
              <a:alpha val="57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sl-SI" dirty="0" err="1" smtClean="0">
                <a:latin typeface="Arial" charset="0"/>
              </a:rPr>
              <a:t>Mašinsko</a:t>
            </a:r>
            <a:r>
              <a:rPr lang="sl-SI" dirty="0" smtClean="0">
                <a:latin typeface="Arial" charset="0"/>
              </a:rPr>
              <a:t> </a:t>
            </a:r>
            <a:r>
              <a:rPr lang="sl-SI" dirty="0">
                <a:latin typeface="Arial" charset="0"/>
              </a:rPr>
              <a:t>učenje</a:t>
            </a:r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>
            <a:off x="3172446" y="2708921"/>
            <a:ext cx="3580373" cy="3456384"/>
          </a:xfrm>
          <a:prstGeom prst="roundRect">
            <a:avLst>
              <a:gd name="adj" fmla="val 16667"/>
            </a:avLst>
          </a:prstGeom>
          <a:solidFill>
            <a:srgbClr val="33CC33">
              <a:alpha val="2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sl-SI" dirty="0" smtClean="0">
                <a:latin typeface="Arial" charset="0"/>
              </a:rPr>
              <a:t>     </a:t>
            </a:r>
            <a:r>
              <a:rPr lang="sl-SI" dirty="0" err="1" smtClean="0">
                <a:latin typeface="Arial" charset="0"/>
              </a:rPr>
              <a:t>Data</a:t>
            </a:r>
            <a:r>
              <a:rPr lang="sl-SI" dirty="0" smtClean="0">
                <a:latin typeface="Arial" charset="0"/>
              </a:rPr>
              <a:t> mining</a:t>
            </a:r>
            <a:endParaRPr lang="sl-SI" dirty="0">
              <a:latin typeface="Arial" charset="0"/>
            </a:endParaRPr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>
            <a:off x="1819674" y="3716883"/>
            <a:ext cx="3097213" cy="1584325"/>
          </a:xfrm>
          <a:prstGeom prst="roundRect">
            <a:avLst>
              <a:gd name="adj" fmla="val 16667"/>
            </a:avLst>
          </a:prstGeom>
          <a:solidFill>
            <a:schemeClr val="hlink">
              <a:alpha val="2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sl-SI" dirty="0" smtClean="0">
              <a:latin typeface="Arial" charset="0"/>
            </a:endParaRPr>
          </a:p>
          <a:p>
            <a:endParaRPr lang="sl-SI" dirty="0">
              <a:latin typeface="Arial" charset="0"/>
            </a:endParaRPr>
          </a:p>
          <a:p>
            <a:endParaRPr lang="sl-SI" dirty="0" smtClean="0">
              <a:latin typeface="Arial" charset="0"/>
            </a:endParaRPr>
          </a:p>
          <a:p>
            <a:endParaRPr lang="sl-SI" dirty="0">
              <a:latin typeface="Arial" charset="0"/>
            </a:endParaRPr>
          </a:p>
          <a:p>
            <a:r>
              <a:rPr lang="sl-SI" dirty="0" smtClean="0">
                <a:latin typeface="Arial" charset="0"/>
              </a:rPr>
              <a:t> Kognitivno modeliranje</a:t>
            </a:r>
            <a:endParaRPr lang="sl-SI" dirty="0">
              <a:latin typeface="Arial" charset="0"/>
            </a:endParaRPr>
          </a:p>
        </p:txBody>
      </p:sp>
      <p:pic>
        <p:nvPicPr>
          <p:cNvPr id="27659" name="Picture 11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Modeliranje </a:t>
            </a:r>
            <a:r>
              <a:rPr lang="sl-SI" sz="2800" dirty="0" err="1" smtClean="0">
                <a:latin typeface="Verdana" pitchFamily="34" charset="0"/>
              </a:rPr>
              <a:t>podataka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27659" name="Picture 11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2196205" y="1738312"/>
            <a:ext cx="6681788" cy="3159126"/>
            <a:chOff x="1347" y="1095"/>
            <a:chExt cx="4209" cy="1990"/>
          </a:xfrm>
        </p:grpSpPr>
        <p:pic>
          <p:nvPicPr>
            <p:cNvPr id="11" name="Picture 5" descr="credi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6" y="1706"/>
              <a:ext cx="1950" cy="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V="1">
              <a:off x="1347" y="2440"/>
              <a:ext cx="54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3070" y="2440"/>
              <a:ext cx="5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4340" y="1095"/>
              <a:ext cx="78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sl-SI" sz="2000" dirty="0">
                  <a:solidFill>
                    <a:schemeClr val="tx1"/>
                  </a:solidFill>
                  <a:latin typeface="Arial" charset="0"/>
                </a:rPr>
                <a:t>Model</a:t>
              </a:r>
            </a:p>
            <a:p>
              <a:pPr algn="ctr" eaLnBrk="0" hangingPunct="0"/>
              <a:r>
                <a:rPr lang="sl-SI" sz="2000" dirty="0" err="1" smtClean="0">
                  <a:solidFill>
                    <a:schemeClr val="tx1"/>
                  </a:solidFill>
                  <a:latin typeface="Arial" charset="0"/>
                </a:rPr>
                <a:t>podataka</a:t>
              </a:r>
              <a:endParaRPr lang="en-US" sz="2000" dirty="0">
                <a:solidFill>
                  <a:schemeClr val="tx1"/>
                </a:solidFill>
                <a:latin typeface="Digital dream"/>
              </a:endParaRPr>
            </a:p>
          </p:txBody>
        </p:sp>
      </p:grpSp>
      <p:sp>
        <p:nvSpPr>
          <p:cNvPr id="26" name="Line 8"/>
          <p:cNvSpPr>
            <a:spLocks noChangeShapeType="1"/>
          </p:cNvSpPr>
          <p:nvPr/>
        </p:nvSpPr>
        <p:spPr bwMode="auto">
          <a:xfrm flipV="1">
            <a:off x="2814516" y="4785852"/>
            <a:ext cx="626665" cy="67885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>
            <a:off x="2749734" y="2200706"/>
            <a:ext cx="623317" cy="72008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647" y="910700"/>
            <a:ext cx="279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 err="1" smtClean="0"/>
              <a:t>Različiti</a:t>
            </a:r>
            <a:r>
              <a:rPr lang="sl-SI" sz="2000" dirty="0" smtClean="0"/>
              <a:t> tipovi podatka </a:t>
            </a:r>
          </a:p>
          <a:p>
            <a:r>
              <a:rPr lang="sl-SI" sz="2000" dirty="0" smtClean="0"/>
              <a:t>iz različnih izvora</a:t>
            </a:r>
            <a:endParaRPr lang="sl-SI" sz="2000" dirty="0"/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3615875" y="1905123"/>
            <a:ext cx="15536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sl-SI" sz="2000" dirty="0" err="1" smtClean="0">
                <a:solidFill>
                  <a:schemeClr val="tx1"/>
                </a:solidFill>
                <a:latin typeface="Digital dream"/>
              </a:rPr>
              <a:t>Data</a:t>
            </a:r>
            <a:r>
              <a:rPr lang="sl-SI" sz="2000" dirty="0" smtClean="0">
                <a:solidFill>
                  <a:schemeClr val="tx1"/>
                </a:solidFill>
                <a:latin typeface="Digital dream"/>
              </a:rPr>
              <a:t> </a:t>
            </a:r>
            <a:r>
              <a:rPr lang="sl-SI" sz="2000" dirty="0" err="1" smtClean="0">
                <a:solidFill>
                  <a:schemeClr val="tx1"/>
                </a:solidFill>
                <a:latin typeface="Digital dream"/>
              </a:rPr>
              <a:t>mining</a:t>
            </a:r>
            <a:endParaRPr lang="en-US" sz="2000" dirty="0">
              <a:solidFill>
                <a:schemeClr val="tx1"/>
              </a:solidFill>
              <a:latin typeface="Digital dream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3706152" y="5464706"/>
            <a:ext cx="14830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sl-SI" sz="2000" dirty="0" smtClean="0">
                <a:solidFill>
                  <a:schemeClr val="tx1"/>
                </a:solidFill>
                <a:latin typeface="Arial" charset="0"/>
              </a:rPr>
              <a:t>Predznanje</a:t>
            </a:r>
          </a:p>
          <a:p>
            <a:pPr algn="ctr" eaLnBrk="0" hangingPunct="0"/>
            <a:r>
              <a:rPr lang="sl-SI" sz="2000" dirty="0" smtClean="0">
                <a:latin typeface="Arial" charset="0"/>
              </a:rPr>
              <a:t>o problemu</a:t>
            </a:r>
            <a:endParaRPr lang="en-US" sz="2000" dirty="0">
              <a:solidFill>
                <a:schemeClr val="tx1"/>
              </a:solidFill>
              <a:latin typeface="Digital dream"/>
            </a:endParaRPr>
          </a:p>
        </p:txBody>
      </p:sp>
      <p:pic>
        <p:nvPicPr>
          <p:cNvPr id="81922" name="Picture 2" descr="C:\Users\matjazk\AppData\Local\Microsoft\Windows\Temporary Internet Files\Content.IE5\IL91P7NP\MC900441338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4089" y="2978576"/>
            <a:ext cx="1714574" cy="171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 descr="C:\Users\matjazk\AppData\Local\Microsoft\Windows\Temporary Internet Files\Content.IE5\V8CSBIPZ\MP900309268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84327"/>
            <a:ext cx="1493777" cy="9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 descr="C:\Users\matjazk\AppData\Local\Microsoft\Windows\Temporary Internet Files\Content.IE5\HQUES15Z\MP900309271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408" y="4581128"/>
            <a:ext cx="1606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26" name="Picture 6" descr="C:\Users\matjazk\AppData\Local\Microsoft\Windows\Temporary Internet Files\Content.IE5\98TI7RHP\MP900402694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2863" y="1587128"/>
            <a:ext cx="1621945" cy="160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Line 8"/>
          <p:cNvSpPr>
            <a:spLocks noChangeShapeType="1"/>
          </p:cNvSpPr>
          <p:nvPr/>
        </p:nvSpPr>
        <p:spPr bwMode="auto">
          <a:xfrm flipH="1" flipV="1">
            <a:off x="4291376" y="4785852"/>
            <a:ext cx="18066" cy="67885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887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179388" y="115888"/>
            <a:ext cx="7138987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sl-SI" sz="2800" dirty="0" smtClean="0">
                <a:solidFill>
                  <a:schemeClr val="tx2"/>
                </a:solidFill>
                <a:latin typeface="Verdana" pitchFamily="34" charset="0"/>
              </a:rPr>
              <a:t>Modeli i njihova </a:t>
            </a:r>
            <a:r>
              <a:rPr lang="sl-SI" sz="2800" dirty="0">
                <a:latin typeface="Verdana" pitchFamily="34" charset="0"/>
              </a:rPr>
              <a:t>upotreba</a:t>
            </a:r>
            <a:endParaRPr lang="sl-SI" sz="28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57200" y="1145083"/>
            <a:ext cx="822960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2400" dirty="0" err="1" smtClean="0">
                <a:latin typeface="Verdana" pitchFamily="34" charset="0"/>
              </a:rPr>
              <a:t>Nadgledano</a:t>
            </a:r>
            <a:r>
              <a:rPr lang="sl-SI" sz="2400" dirty="0" smtClean="0">
                <a:latin typeface="Verdana" pitchFamily="34" charset="0"/>
              </a:rPr>
              <a:t> i </a:t>
            </a:r>
            <a:r>
              <a:rPr lang="sl-SI" sz="2400" dirty="0" err="1" smtClean="0">
                <a:latin typeface="Verdana" pitchFamily="34" charset="0"/>
              </a:rPr>
              <a:t>nenadgledano</a:t>
            </a:r>
            <a:r>
              <a:rPr lang="sl-SI" sz="2400" dirty="0" smtClean="0">
                <a:latin typeface="Verdana" pitchFamily="34" charset="0"/>
              </a:rPr>
              <a:t> modeliranje</a:t>
            </a:r>
          </a:p>
          <a:p>
            <a:r>
              <a:rPr lang="sl-SI" sz="2400" dirty="0" smtClean="0">
                <a:latin typeface="Verdana" pitchFamily="34" charset="0"/>
              </a:rPr>
              <a:t>Tipovi modela</a:t>
            </a:r>
            <a:r>
              <a:rPr lang="en-US" sz="2400" dirty="0" smtClean="0">
                <a:latin typeface="Verdana" pitchFamily="34" charset="0"/>
              </a:rPr>
              <a:t>:</a:t>
            </a:r>
          </a:p>
          <a:p>
            <a:pPr lvl="1"/>
            <a:r>
              <a:rPr lang="sl-SI" sz="2000" dirty="0" err="1" smtClean="0">
                <a:latin typeface="Verdana" pitchFamily="34" charset="0"/>
              </a:rPr>
              <a:t>stabla</a:t>
            </a:r>
            <a:r>
              <a:rPr lang="sl-SI" sz="2000" dirty="0" smtClean="0">
                <a:latin typeface="Verdana" pitchFamily="34" charset="0"/>
              </a:rPr>
              <a:t> </a:t>
            </a:r>
            <a:r>
              <a:rPr lang="sl-SI" sz="2000" dirty="0" err="1" smtClean="0">
                <a:latin typeface="Verdana" pitchFamily="34" charset="0"/>
              </a:rPr>
              <a:t>odlučivanja</a:t>
            </a:r>
            <a:r>
              <a:rPr lang="en-US" sz="2000" dirty="0" smtClean="0">
                <a:latin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</a:rPr>
              <a:t>i</a:t>
            </a:r>
            <a:r>
              <a:rPr lang="en-US" sz="2000" dirty="0" smtClean="0">
                <a:latin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</a:rPr>
              <a:t>pravila</a:t>
            </a:r>
            <a:r>
              <a:rPr lang="sl-SI" sz="2000" dirty="0" smtClean="0">
                <a:latin typeface="Verdana" pitchFamily="34" charset="0"/>
              </a:rPr>
              <a:t> </a:t>
            </a:r>
            <a:r>
              <a:rPr lang="sl-SI" sz="2000" dirty="0" err="1" smtClean="0">
                <a:latin typeface="Verdana" pitchFamily="34" charset="0"/>
              </a:rPr>
              <a:t>odlučivanja</a:t>
            </a:r>
            <a:endParaRPr lang="en-US" sz="20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neuronske</a:t>
            </a:r>
            <a:r>
              <a:rPr lang="sl-SI" sz="2000" dirty="0" smtClean="0">
                <a:latin typeface="Verdana" pitchFamily="34" charset="0"/>
              </a:rPr>
              <a:t> mreže</a:t>
            </a:r>
          </a:p>
          <a:p>
            <a:pPr lvl="1"/>
            <a:r>
              <a:rPr lang="sl-SI" sz="2000" dirty="0" smtClean="0">
                <a:latin typeface="Verdana" pitchFamily="34" charset="0"/>
              </a:rPr>
              <a:t>regresijska </a:t>
            </a:r>
            <a:r>
              <a:rPr lang="sl-SI" sz="2000" dirty="0" err="1" smtClean="0">
                <a:latin typeface="Verdana" pitchFamily="34" charset="0"/>
              </a:rPr>
              <a:t>stabla</a:t>
            </a:r>
            <a:endParaRPr lang="sl-SI" sz="20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najbliži</a:t>
            </a:r>
            <a:r>
              <a:rPr lang="sl-SI" sz="2000" dirty="0" smtClean="0">
                <a:latin typeface="Verdana" pitchFamily="34" charset="0"/>
              </a:rPr>
              <a:t> </a:t>
            </a:r>
            <a:r>
              <a:rPr lang="sl-SI" sz="2000" dirty="0" err="1" smtClean="0">
                <a:latin typeface="Verdana" pitchFamily="34" charset="0"/>
              </a:rPr>
              <a:t>susedi</a:t>
            </a:r>
            <a:r>
              <a:rPr lang="sl-SI" sz="2000" dirty="0" smtClean="0">
                <a:latin typeface="Verdana" pitchFamily="34" charset="0"/>
              </a:rPr>
              <a:t> u </a:t>
            </a:r>
            <a:r>
              <a:rPr lang="sl-SI" sz="2000" dirty="0" err="1" smtClean="0">
                <a:latin typeface="Verdana" pitchFamily="34" charset="0"/>
              </a:rPr>
              <a:t>atributskom</a:t>
            </a:r>
            <a:r>
              <a:rPr lang="sl-SI" sz="2000" dirty="0" smtClean="0">
                <a:latin typeface="Verdana" pitchFamily="34" charset="0"/>
              </a:rPr>
              <a:t> prostoru</a:t>
            </a:r>
          </a:p>
          <a:p>
            <a:pPr lvl="1"/>
            <a:r>
              <a:rPr lang="sl-SI" sz="2000" dirty="0" err="1" smtClean="0">
                <a:latin typeface="Verdana" pitchFamily="34" charset="0"/>
              </a:rPr>
              <a:t>asocijacijska</a:t>
            </a:r>
            <a:r>
              <a:rPr lang="sl-SI" sz="2000" dirty="0" smtClean="0">
                <a:latin typeface="Verdana" pitchFamily="34" charset="0"/>
              </a:rPr>
              <a:t> pravila</a:t>
            </a:r>
          </a:p>
          <a:p>
            <a:pPr lvl="1"/>
            <a:r>
              <a:rPr lang="sl-SI" sz="2000" dirty="0" smtClean="0">
                <a:latin typeface="Verdana" pitchFamily="34" charset="0"/>
              </a:rPr>
              <a:t>slučajne šume</a:t>
            </a:r>
          </a:p>
          <a:p>
            <a:pPr lvl="1"/>
            <a:r>
              <a:rPr lang="sl-SI" sz="2000" dirty="0" smtClean="0">
                <a:latin typeface="Verdana" pitchFamily="34" charset="0"/>
              </a:rPr>
              <a:t>…</a:t>
            </a:r>
          </a:p>
          <a:p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err="1" smtClean="0">
                <a:latin typeface="Verdana" pitchFamily="34" charset="0"/>
              </a:rPr>
              <a:t>Različiti</a:t>
            </a:r>
            <a:r>
              <a:rPr lang="sl-SI" sz="2400" dirty="0" smtClean="0">
                <a:latin typeface="Verdana" pitchFamily="34" charset="0"/>
              </a:rPr>
              <a:t> modeli, </a:t>
            </a:r>
            <a:r>
              <a:rPr lang="sl-SI" sz="2400" dirty="0" err="1" smtClean="0">
                <a:latin typeface="Verdana" pitchFamily="34" charset="0"/>
              </a:rPr>
              <a:t>različita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upotreba</a:t>
            </a:r>
            <a:r>
              <a:rPr lang="sl-SI" sz="2400" dirty="0" smtClean="0">
                <a:latin typeface="Verdana" pitchFamily="34" charset="0"/>
              </a:rPr>
              <a:t>:</a:t>
            </a:r>
          </a:p>
          <a:p>
            <a:pPr lvl="1"/>
            <a:r>
              <a:rPr lang="sl-SI" sz="2000" dirty="0" smtClean="0">
                <a:latin typeface="Verdana" pitchFamily="34" charset="0"/>
              </a:rPr>
              <a:t>struktura modela (</a:t>
            </a:r>
            <a:r>
              <a:rPr lang="sl-SI" sz="2000" dirty="0" err="1" smtClean="0">
                <a:latin typeface="Verdana" pitchFamily="34" charset="0"/>
              </a:rPr>
              <a:t>prezentacija</a:t>
            </a:r>
            <a:r>
              <a:rPr lang="sl-SI" sz="2000" dirty="0" smtClean="0">
                <a:latin typeface="Verdana" pitchFamily="34" charset="0"/>
              </a:rPr>
              <a:t> veze </a:t>
            </a:r>
            <a:r>
              <a:rPr lang="sl-SI" sz="2000" dirty="0" err="1" smtClean="0">
                <a:latin typeface="Verdana" pitchFamily="34" charset="0"/>
              </a:rPr>
              <a:t>između</a:t>
            </a:r>
            <a:r>
              <a:rPr lang="sl-SI" sz="2000" dirty="0" smtClean="0">
                <a:latin typeface="Verdana" pitchFamily="34" charset="0"/>
              </a:rPr>
              <a:t> </a:t>
            </a:r>
            <a:r>
              <a:rPr lang="sl-SI" sz="2000" dirty="0" err="1" smtClean="0">
                <a:latin typeface="Verdana" pitchFamily="34" charset="0"/>
              </a:rPr>
              <a:t>ulaza</a:t>
            </a:r>
            <a:r>
              <a:rPr lang="sl-SI" sz="2000" dirty="0" smtClean="0">
                <a:latin typeface="Verdana" pitchFamily="34" charset="0"/>
              </a:rPr>
              <a:t> i </a:t>
            </a:r>
            <a:r>
              <a:rPr lang="sl-SI" sz="2000" dirty="0" err="1" smtClean="0">
                <a:latin typeface="Verdana" pitchFamily="34" charset="0"/>
              </a:rPr>
              <a:t>izlaza</a:t>
            </a:r>
            <a:r>
              <a:rPr lang="sl-SI" sz="2000" dirty="0" smtClean="0">
                <a:latin typeface="Verdana" pitchFamily="34" charset="0"/>
              </a:rPr>
              <a:t>)</a:t>
            </a:r>
          </a:p>
          <a:p>
            <a:pPr lvl="1"/>
            <a:r>
              <a:rPr lang="sl-SI" sz="2000" dirty="0" err="1" smtClean="0">
                <a:latin typeface="Verdana" pitchFamily="34" charset="0"/>
              </a:rPr>
              <a:t>predviđanja</a:t>
            </a:r>
            <a:endParaRPr lang="sl-SI" sz="20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asocijacije</a:t>
            </a:r>
            <a:r>
              <a:rPr lang="en-US" sz="2000" dirty="0" smtClean="0">
                <a:latin typeface="Verdana" pitchFamily="34" charset="0"/>
              </a:rPr>
              <a:t> (</a:t>
            </a:r>
            <a:r>
              <a:rPr lang="en-US" sz="2000" dirty="0" err="1" smtClean="0">
                <a:latin typeface="Verdana" pitchFamily="34" charset="0"/>
              </a:rPr>
              <a:t>veze</a:t>
            </a:r>
            <a:r>
              <a:rPr lang="en-US" sz="2000" dirty="0" smtClean="0">
                <a:latin typeface="Verdana" pitchFamily="34" charset="0"/>
              </a:rPr>
              <a:t>) </a:t>
            </a:r>
            <a:r>
              <a:rPr lang="sl-SI" sz="2000" dirty="0" err="1" smtClean="0">
                <a:latin typeface="Verdana" pitchFamily="34" charset="0"/>
              </a:rPr>
              <a:t>između</a:t>
            </a:r>
            <a:r>
              <a:rPr lang="sl-SI" sz="2000" dirty="0" smtClean="0">
                <a:latin typeface="Verdana" pitchFamily="34" charset="0"/>
              </a:rPr>
              <a:t> vrednosti </a:t>
            </a:r>
            <a:r>
              <a:rPr lang="sl-SI" sz="2000" dirty="0" err="1" smtClean="0">
                <a:latin typeface="Verdana" pitchFamily="34" charset="0"/>
              </a:rPr>
              <a:t>ulaza</a:t>
            </a:r>
            <a:endParaRPr lang="sl-SI" sz="20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otkrivanje</a:t>
            </a:r>
            <a:r>
              <a:rPr lang="sl-SI" sz="2000" dirty="0" smtClean="0">
                <a:latin typeface="Verdana" pitchFamily="34" charset="0"/>
              </a:rPr>
              <a:t> grupa</a:t>
            </a:r>
          </a:p>
          <a:p>
            <a:pPr lvl="1"/>
            <a:r>
              <a:rPr lang="sl-SI" sz="2000" dirty="0" err="1" smtClean="0">
                <a:latin typeface="Verdana" pitchFamily="34" charset="0"/>
              </a:rPr>
              <a:t>otkrivanje</a:t>
            </a:r>
            <a:r>
              <a:rPr lang="sl-SI" sz="2000" dirty="0" smtClean="0">
                <a:latin typeface="Verdana" pitchFamily="34" charset="0"/>
              </a:rPr>
              <a:t> </a:t>
            </a:r>
            <a:r>
              <a:rPr lang="sl-SI" sz="2000" dirty="0" err="1" smtClean="0">
                <a:latin typeface="Verdana" pitchFamily="34" charset="0"/>
              </a:rPr>
              <a:t>izuzetaka</a:t>
            </a:r>
            <a:endParaRPr lang="sl-SI" sz="2000" dirty="0" smtClean="0">
              <a:latin typeface="Verdana" pitchFamily="34" charset="0"/>
            </a:endParaRPr>
          </a:p>
          <a:p>
            <a:pPr lvl="1"/>
            <a:r>
              <a:rPr lang="sl-SI" sz="2000" dirty="0" smtClean="0">
                <a:latin typeface="Verdana" pitchFamily="34" charset="0"/>
              </a:rPr>
              <a:t>…</a:t>
            </a:r>
            <a:endParaRPr lang="sl-SI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9764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2232992"/>
          </a:xfrm>
        </p:spPr>
        <p:txBody>
          <a:bodyPr/>
          <a:lstStyle/>
          <a:p>
            <a:pPr algn="l"/>
            <a:r>
              <a:rPr lang="sl-SI" dirty="0" smtClean="0"/>
              <a:t>Primer:</a:t>
            </a:r>
            <a:br>
              <a:rPr lang="sl-SI" dirty="0" smtClean="0"/>
            </a:br>
            <a:r>
              <a:rPr lang="sl-SI" dirty="0" smtClean="0"/>
              <a:t>aplikacije </a:t>
            </a:r>
            <a:r>
              <a:rPr lang="sl-SI" dirty="0"/>
              <a:t>u medicinskoj dijagnostici i prognostici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51204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11" name="Picture 11" descr="pic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420938"/>
            <a:ext cx="3743325" cy="33861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23850" y="1125538"/>
            <a:ext cx="8352606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sl-SI" sz="36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1213" name="AutoShape 13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2420938"/>
            <a:ext cx="4032572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2400" dirty="0" smtClean="0">
                <a:latin typeface="Verdana" pitchFamily="34" charset="0"/>
              </a:rPr>
              <a:t>Modeliranje znanja </a:t>
            </a:r>
            <a:r>
              <a:rPr lang="sl-SI" sz="2400" dirty="0" err="1" smtClean="0">
                <a:latin typeface="Verdana" pitchFamily="34" charset="0"/>
              </a:rPr>
              <a:t>lekara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specijaliste</a:t>
            </a:r>
            <a:r>
              <a:rPr lang="sl-SI" sz="2400" dirty="0" smtClean="0">
                <a:latin typeface="Verdana" pitchFamily="34" charset="0"/>
              </a:rPr>
              <a:t> na </a:t>
            </a:r>
            <a:r>
              <a:rPr lang="sl-SI" sz="2400" dirty="0" err="1" smtClean="0">
                <a:latin typeface="Verdana" pitchFamily="34" charset="0"/>
              </a:rPr>
              <a:t>uskom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području</a:t>
            </a: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err="1" smtClean="0">
                <a:latin typeface="Verdana" pitchFamily="34" charset="0"/>
              </a:rPr>
              <a:t>Upotreba</a:t>
            </a:r>
            <a:r>
              <a:rPr lang="sl-SI" sz="2400" dirty="0" smtClean="0">
                <a:latin typeface="Verdana" pitchFamily="34" charset="0"/>
              </a:rPr>
              <a:t> modela za </a:t>
            </a:r>
            <a:r>
              <a:rPr lang="sl-SI" sz="2400" dirty="0" err="1" smtClean="0">
                <a:latin typeface="Verdana" pitchFamily="34" charset="0"/>
              </a:rPr>
              <a:t>pomoć</a:t>
            </a:r>
            <a:r>
              <a:rPr lang="sl-SI" sz="2400" dirty="0" smtClean="0">
                <a:latin typeface="Verdana" pitchFamily="34" charset="0"/>
              </a:rPr>
              <a:t> pri </a:t>
            </a:r>
            <a:r>
              <a:rPr lang="sl-SI" sz="2400" dirty="0" err="1" smtClean="0">
                <a:latin typeface="Verdana" pitchFamily="34" charset="0"/>
              </a:rPr>
              <a:t>odločivanju</a:t>
            </a: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err="1" smtClean="0">
                <a:latin typeface="Verdana" pitchFamily="34" charset="0"/>
              </a:rPr>
              <a:t>Scintigrafija</a:t>
            </a:r>
            <a:r>
              <a:rPr lang="sl-SI" sz="2400" dirty="0" smtClean="0">
                <a:latin typeface="Verdana" pitchFamily="34" charset="0"/>
              </a:rPr>
              <a:t> skeleta i srca, onkologija, </a:t>
            </a:r>
            <a:r>
              <a:rPr lang="sl-SI" sz="2400" dirty="0" err="1" smtClean="0">
                <a:latin typeface="Verdana" pitchFamily="34" charset="0"/>
              </a:rPr>
              <a:t>traumatologija</a:t>
            </a:r>
            <a:r>
              <a:rPr lang="sl-SI" sz="2400" dirty="0" smtClean="0">
                <a:latin typeface="Verdana" pitchFamily="34" charset="0"/>
              </a:rPr>
              <a:t>, …</a:t>
            </a:r>
            <a:endParaRPr lang="sl-SI" sz="2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7318375" cy="922337"/>
          </a:xfrm>
        </p:spPr>
        <p:txBody>
          <a:bodyPr/>
          <a:lstStyle/>
          <a:p>
            <a:pPr algn="l"/>
            <a:r>
              <a:rPr lang="sl-SI" sz="2800" dirty="0">
                <a:latin typeface="Verdana" pitchFamily="34" charset="0"/>
              </a:rPr>
              <a:t>Medicinska </a:t>
            </a:r>
            <a:r>
              <a:rPr lang="sl-SI" sz="2800" dirty="0" err="1" smtClean="0">
                <a:latin typeface="Verdana" pitchFamily="34" charset="0"/>
              </a:rPr>
              <a:t>dijagnostika</a:t>
            </a:r>
            <a:r>
              <a:rPr lang="sl-SI" sz="2800" dirty="0" smtClean="0">
                <a:latin typeface="Verdana" pitchFamily="34" charset="0"/>
              </a:rPr>
              <a:t> i </a:t>
            </a:r>
            <a:r>
              <a:rPr lang="sl-SI" sz="2800" dirty="0" err="1" smtClean="0">
                <a:latin typeface="Verdana" pitchFamily="34" charset="0"/>
              </a:rPr>
              <a:t>prognostika</a:t>
            </a:r>
            <a:endParaRPr lang="sl-SI" sz="2800" dirty="0">
              <a:latin typeface="Verdana" pitchFamily="34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8229600" cy="5112568"/>
          </a:xfrm>
        </p:spPr>
        <p:txBody>
          <a:bodyPr/>
          <a:lstStyle/>
          <a:p>
            <a:r>
              <a:rPr lang="sl-SI" sz="2400" dirty="0" err="1" smtClean="0">
                <a:latin typeface="Verdana" pitchFamily="34" charset="0"/>
              </a:rPr>
              <a:t>Ulaz</a:t>
            </a:r>
            <a:r>
              <a:rPr lang="sl-SI" sz="2400" dirty="0" smtClean="0">
                <a:latin typeface="Verdana" pitchFamily="34" charset="0"/>
              </a:rPr>
              <a:t>: predznanje, opisi </a:t>
            </a:r>
            <a:r>
              <a:rPr lang="sl-SI" sz="2400" dirty="0" err="1" smtClean="0">
                <a:latin typeface="Verdana" pitchFamily="34" charset="0"/>
              </a:rPr>
              <a:t>pacijenata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sa</a:t>
            </a:r>
            <a:r>
              <a:rPr lang="sl-SI" sz="2400" dirty="0" smtClean="0">
                <a:latin typeface="Verdana" pitchFamily="34" charset="0"/>
              </a:rPr>
              <a:t> naknadno </a:t>
            </a:r>
            <a:r>
              <a:rPr lang="sl-SI" sz="2400" dirty="0" err="1" smtClean="0">
                <a:latin typeface="Verdana" pitchFamily="34" charset="0"/>
              </a:rPr>
              <a:t>potvrđenom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dijagnozom</a:t>
            </a: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smtClean="0">
                <a:latin typeface="Verdana" pitchFamily="34" charset="0"/>
              </a:rPr>
              <a:t>Kako postaviti </a:t>
            </a:r>
            <a:r>
              <a:rPr lang="sl-SI" sz="2400" dirty="0" err="1" smtClean="0">
                <a:latin typeface="Verdana" pitchFamily="34" charset="0"/>
              </a:rPr>
              <a:t>dijagnozu</a:t>
            </a:r>
            <a:r>
              <a:rPr lang="en-US" sz="2400" dirty="0" smtClean="0">
                <a:latin typeface="Verdana" pitchFamily="34" charset="0"/>
              </a:rPr>
              <a:t>?</a:t>
            </a: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smtClean="0">
                <a:latin typeface="Verdana" pitchFamily="34" charset="0"/>
              </a:rPr>
              <a:t>Kako predvideti pojavu ali ponavljanje bolesti</a:t>
            </a:r>
            <a:r>
              <a:rPr lang="sl-SI" sz="2400" dirty="0">
                <a:latin typeface="Verdana" pitchFamily="34" charset="0"/>
              </a:rPr>
              <a:t>?</a:t>
            </a:r>
          </a:p>
          <a:p>
            <a:r>
              <a:rPr lang="sl-SI" sz="2400" dirty="0" smtClean="0">
                <a:latin typeface="Verdana" pitchFamily="34" charset="0"/>
              </a:rPr>
              <a:t>Vrlo dobri rezultati na </a:t>
            </a:r>
            <a:r>
              <a:rPr lang="sl-SI" sz="2400" dirty="0" err="1" smtClean="0">
                <a:latin typeface="Verdana" pitchFamily="34" charset="0"/>
              </a:rPr>
              <a:t>specijalizovanim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područjima</a:t>
            </a:r>
            <a:r>
              <a:rPr lang="sl-SI" sz="2400" dirty="0" smtClean="0">
                <a:latin typeface="Verdana" pitchFamily="34" charset="0"/>
              </a:rPr>
              <a:t> (značajno </a:t>
            </a:r>
            <a:r>
              <a:rPr lang="sl-SI" sz="2400" dirty="0" err="1" smtClean="0">
                <a:latin typeface="Verdana" pitchFamily="34" charset="0"/>
              </a:rPr>
              <a:t>bolji</a:t>
            </a:r>
            <a:r>
              <a:rPr lang="sl-SI" sz="2400" dirty="0" smtClean="0">
                <a:latin typeface="Verdana" pitchFamily="34" charset="0"/>
              </a:rPr>
              <a:t> od </a:t>
            </a:r>
            <a:r>
              <a:rPr lang="sl-SI" sz="2400" dirty="0" err="1" smtClean="0">
                <a:latin typeface="Verdana" pitchFamily="34" charset="0"/>
              </a:rPr>
              <a:t>lekara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specijalista</a:t>
            </a:r>
            <a:r>
              <a:rPr lang="sl-SI" sz="2400" dirty="0" smtClean="0">
                <a:latin typeface="Verdana" pitchFamily="34" charset="0"/>
              </a:rPr>
              <a:t>).</a:t>
            </a:r>
          </a:p>
          <a:p>
            <a:endParaRPr lang="sl-SI" sz="2400" dirty="0">
              <a:latin typeface="Verdana" pitchFamily="34" charset="0"/>
            </a:endParaRPr>
          </a:p>
          <a:p>
            <a:r>
              <a:rPr lang="sl-SI" sz="2400" b="1" dirty="0" err="1" smtClean="0">
                <a:latin typeface="Verdana" pitchFamily="34" charset="0"/>
              </a:rPr>
              <a:t>Koje</a:t>
            </a:r>
            <a:r>
              <a:rPr lang="sl-SI" sz="2400" b="1" dirty="0" smtClean="0">
                <a:latin typeface="Verdana" pitchFamily="34" charset="0"/>
              </a:rPr>
              <a:t> karakteristike najviše </a:t>
            </a:r>
            <a:r>
              <a:rPr lang="sl-SI" sz="2400" b="1" dirty="0" err="1" smtClean="0">
                <a:latin typeface="Verdana" pitchFamily="34" charset="0"/>
              </a:rPr>
              <a:t>utiču</a:t>
            </a:r>
            <a:r>
              <a:rPr lang="sl-SI" sz="2400" b="1" dirty="0" smtClean="0">
                <a:latin typeface="Verdana" pitchFamily="34" charset="0"/>
              </a:rPr>
              <a:t> na bolest?</a:t>
            </a:r>
          </a:p>
          <a:p>
            <a:r>
              <a:rPr lang="sl-SI" sz="2400" b="1" dirty="0" smtClean="0">
                <a:latin typeface="Verdana" pitchFamily="34" charset="0"/>
              </a:rPr>
              <a:t>Kolika </a:t>
            </a:r>
            <a:r>
              <a:rPr lang="sl-SI" sz="2400" b="1" dirty="0">
                <a:latin typeface="Verdana" pitchFamily="34" charset="0"/>
              </a:rPr>
              <a:t>je </a:t>
            </a:r>
            <a:r>
              <a:rPr lang="sl-SI" sz="2400" b="1" dirty="0" err="1" smtClean="0">
                <a:latin typeface="Verdana" pitchFamily="34" charset="0"/>
              </a:rPr>
              <a:t>pouzdanost</a:t>
            </a:r>
            <a:r>
              <a:rPr lang="sl-SI" sz="2400" b="1" dirty="0" smtClean="0">
                <a:latin typeface="Verdana" pitchFamily="34" charset="0"/>
              </a:rPr>
              <a:t> računarskih </a:t>
            </a:r>
            <a:r>
              <a:rPr lang="sl-SI" sz="2400" b="1" dirty="0" err="1" smtClean="0">
                <a:latin typeface="Verdana" pitchFamily="34" charset="0"/>
              </a:rPr>
              <a:t>predviđanja</a:t>
            </a:r>
            <a:r>
              <a:rPr lang="en-US" sz="2400" b="1" dirty="0" smtClean="0">
                <a:latin typeface="Verdana" pitchFamily="34" charset="0"/>
              </a:rPr>
              <a:t> (</a:t>
            </a:r>
            <a:r>
              <a:rPr lang="en-US" sz="2400" b="1" dirty="0" err="1" smtClean="0">
                <a:latin typeface="Verdana" pitchFamily="34" charset="0"/>
              </a:rPr>
              <a:t>di</a:t>
            </a:r>
            <a:r>
              <a:rPr lang="sl-SI" sz="2400" b="1" dirty="0" smtClean="0">
                <a:latin typeface="Verdana" pitchFamily="34" charset="0"/>
              </a:rPr>
              <a:t>j</a:t>
            </a:r>
            <a:r>
              <a:rPr lang="en-US" sz="2400" b="1" dirty="0" err="1" smtClean="0">
                <a:latin typeface="Verdana" pitchFamily="34" charset="0"/>
              </a:rPr>
              <a:t>agnoz</a:t>
            </a:r>
            <a:r>
              <a:rPr lang="sl-SI" sz="2400" b="1" dirty="0" smtClean="0">
                <a:latin typeface="Verdana" pitchFamily="34" charset="0"/>
              </a:rPr>
              <a:t>a</a:t>
            </a:r>
            <a:r>
              <a:rPr lang="en-US" sz="2400" b="1" dirty="0" smtClean="0">
                <a:latin typeface="Verdana" pitchFamily="34" charset="0"/>
              </a:rPr>
              <a:t> </a:t>
            </a:r>
            <a:r>
              <a:rPr lang="en-US" sz="2400" b="1" dirty="0" err="1" smtClean="0">
                <a:latin typeface="Verdana" pitchFamily="34" charset="0"/>
              </a:rPr>
              <a:t>i</a:t>
            </a:r>
            <a:r>
              <a:rPr lang="en-US" sz="2400" b="1" dirty="0" smtClean="0">
                <a:latin typeface="Verdana" pitchFamily="34" charset="0"/>
              </a:rPr>
              <a:t> </a:t>
            </a:r>
            <a:r>
              <a:rPr lang="sl-SI" sz="2400" b="1" dirty="0" smtClean="0">
                <a:latin typeface="Verdana" pitchFamily="34" charset="0"/>
              </a:rPr>
              <a:t>prognoza</a:t>
            </a:r>
            <a:r>
              <a:rPr lang="en-US" sz="2400" b="1" dirty="0" smtClean="0">
                <a:latin typeface="Verdana" pitchFamily="34" charset="0"/>
              </a:rPr>
              <a:t>)</a:t>
            </a:r>
            <a:r>
              <a:rPr lang="sl-SI" sz="2400" b="1" dirty="0" smtClean="0">
                <a:latin typeface="Verdana" pitchFamily="34" charset="0"/>
              </a:rPr>
              <a:t>?</a:t>
            </a:r>
            <a:endParaRPr lang="sl-SI" sz="2400" b="1" dirty="0">
              <a:latin typeface="Verdana" pitchFamily="34" charset="0"/>
            </a:endParaRPr>
          </a:p>
          <a:p>
            <a:r>
              <a:rPr lang="sl-SI" sz="2400" b="1" dirty="0" smtClean="0">
                <a:latin typeface="Verdana" pitchFamily="34" charset="0"/>
              </a:rPr>
              <a:t>Kako obrazložiti </a:t>
            </a:r>
            <a:r>
              <a:rPr lang="sl-SI" sz="2400" b="1" dirty="0" err="1" smtClean="0">
                <a:latin typeface="Verdana" pitchFamily="34" charset="0"/>
              </a:rPr>
              <a:t>predviđanja</a:t>
            </a:r>
            <a:r>
              <a:rPr lang="sl-SI" sz="2400" b="1" dirty="0" smtClean="0">
                <a:latin typeface="Verdana" pitchFamily="34" charset="0"/>
              </a:rPr>
              <a:t> i </a:t>
            </a:r>
            <a:r>
              <a:rPr lang="sl-SI" sz="2400" b="1" dirty="0" err="1" smtClean="0">
                <a:latin typeface="Verdana" pitchFamily="34" charset="0"/>
              </a:rPr>
              <a:t>približiti</a:t>
            </a:r>
            <a:r>
              <a:rPr lang="sl-SI" sz="2400" b="1" dirty="0" smtClean="0">
                <a:latin typeface="Verdana" pitchFamily="34" charset="0"/>
              </a:rPr>
              <a:t> ih </a:t>
            </a:r>
            <a:r>
              <a:rPr lang="sl-SI" sz="2400" b="1" dirty="0" err="1" smtClean="0">
                <a:latin typeface="Verdana" pitchFamily="34" charset="0"/>
              </a:rPr>
              <a:t>lekarima</a:t>
            </a:r>
            <a:r>
              <a:rPr lang="sl-SI" sz="2400" b="1" dirty="0" smtClean="0">
                <a:latin typeface="Verdana" pitchFamily="34" charset="0"/>
              </a:rPr>
              <a:t>?</a:t>
            </a:r>
            <a:endParaRPr lang="sl-SI" sz="2400" b="1" dirty="0">
              <a:latin typeface="Verdana" pitchFamily="34" charset="0"/>
            </a:endParaRPr>
          </a:p>
          <a:p>
            <a:endParaRPr lang="sl-SI" sz="2400" dirty="0">
              <a:latin typeface="Verdana" pitchFamily="34" charset="0"/>
            </a:endParaRPr>
          </a:p>
        </p:txBody>
      </p:sp>
      <p:pic>
        <p:nvPicPr>
          <p:cNvPr id="61444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179388" y="115888"/>
            <a:ext cx="7138987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sl-SI" sz="2800" dirty="0" smtClean="0">
                <a:solidFill>
                  <a:schemeClr val="tx2"/>
                </a:solidFill>
                <a:latin typeface="Verdana" pitchFamily="34" charset="0"/>
              </a:rPr>
              <a:t>Ocena </a:t>
            </a:r>
            <a:r>
              <a:rPr lang="sl-SI" sz="2800" dirty="0" err="1" smtClean="0">
                <a:solidFill>
                  <a:schemeClr val="tx2"/>
                </a:solidFill>
                <a:latin typeface="Verdana" pitchFamily="34" charset="0"/>
              </a:rPr>
              <a:t>pouzdanosti</a:t>
            </a:r>
            <a:r>
              <a:rPr lang="sl-SI" sz="2800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sl-SI" sz="2800" dirty="0" err="1" smtClean="0">
                <a:solidFill>
                  <a:schemeClr val="tx2"/>
                </a:solidFill>
                <a:latin typeface="Verdana" pitchFamily="34" charset="0"/>
              </a:rPr>
              <a:t>dijagnoze</a:t>
            </a:r>
            <a:endParaRPr lang="sl-SI" sz="2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6" name="Picture 10" descr="Untitled-2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38225"/>
            <a:ext cx="6554936" cy="501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912441"/>
            <a:ext cx="2016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 smtClean="0"/>
              <a:t>Razvijene</a:t>
            </a:r>
            <a:r>
              <a:rPr lang="sl-SI" sz="2000" dirty="0"/>
              <a:t> </a:t>
            </a:r>
            <a:r>
              <a:rPr lang="sl-SI" sz="2000" dirty="0" smtClean="0"/>
              <a:t/>
            </a:r>
            <a:br>
              <a:rPr lang="sl-SI" sz="2000" dirty="0" smtClean="0"/>
            </a:br>
            <a:r>
              <a:rPr lang="sl-SI" sz="2000" dirty="0" smtClean="0"/>
              <a:t>opšte</a:t>
            </a:r>
            <a:r>
              <a:rPr lang="sl-SI" sz="2000" dirty="0"/>
              <a:t> </a:t>
            </a:r>
            <a:r>
              <a:rPr lang="sl-SI" sz="2000" dirty="0" smtClean="0"/>
              <a:t>metode za ocenu</a:t>
            </a:r>
            <a:r>
              <a:rPr lang="sl-SI" sz="2000" dirty="0"/>
              <a:t> </a:t>
            </a:r>
            <a:r>
              <a:rPr lang="sl-SI" sz="2000" dirty="0" smtClean="0"/>
              <a:t>pouzdanosti</a:t>
            </a:r>
            <a:r>
              <a:rPr lang="sl-SI" sz="2000" dirty="0"/>
              <a:t> </a:t>
            </a:r>
            <a:r>
              <a:rPr lang="sl-SI" sz="2000" dirty="0" smtClean="0"/>
              <a:t>pojedinih</a:t>
            </a:r>
            <a:r>
              <a:rPr lang="sl-SI" sz="2000" dirty="0"/>
              <a:t> </a:t>
            </a:r>
            <a:r>
              <a:rPr lang="sl-SI" sz="2000" dirty="0" smtClean="0"/>
              <a:t>predviđanja.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xmlns="" val="3384823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err="1" smtClean="0">
                <a:latin typeface="Verdana" pitchFamily="34" charset="0"/>
              </a:rPr>
              <a:t>Objašnjenje</a:t>
            </a:r>
            <a:r>
              <a:rPr lang="sl-SI" sz="2800" dirty="0" smtClean="0">
                <a:latin typeface="Verdana" pitchFamily="34" charset="0"/>
              </a:rPr>
              <a:t> </a:t>
            </a:r>
            <a:r>
              <a:rPr lang="sl-SI" sz="2800" dirty="0" err="1" smtClean="0">
                <a:latin typeface="Verdana" pitchFamily="34" charset="0"/>
              </a:rPr>
              <a:t>dijagnoze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70660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pic>
        <p:nvPicPr>
          <p:cNvPr id="7066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1" t="7201" r="23849" b="6120"/>
          <a:stretch>
            <a:fillRect/>
          </a:stretch>
        </p:blipFill>
        <p:spPr bwMode="auto">
          <a:xfrm>
            <a:off x="2771800" y="1124744"/>
            <a:ext cx="5071745" cy="5121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1520" y="1912441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Razvijene</a:t>
            </a:r>
            <a:br>
              <a:rPr lang="sl-SI" sz="2000" dirty="0"/>
            </a:br>
            <a:r>
              <a:rPr lang="sl-SI" sz="2000" dirty="0"/>
              <a:t>opšte metode za </a:t>
            </a:r>
            <a:br>
              <a:rPr lang="sl-SI" sz="2000" dirty="0"/>
            </a:br>
            <a:r>
              <a:rPr lang="sl-SI" sz="2000" dirty="0" err="1" smtClean="0"/>
              <a:t>objašnjenje</a:t>
            </a:r>
            <a:r>
              <a:rPr lang="sl-SI" sz="2000" dirty="0" smtClean="0"/>
              <a:t> </a:t>
            </a:r>
            <a:r>
              <a:rPr lang="sl-SI" sz="2000" dirty="0"/>
              <a:t>predviđanja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179388" y="115888"/>
            <a:ext cx="7138987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sl-SI" sz="2800" dirty="0" err="1" smtClean="0">
                <a:solidFill>
                  <a:schemeClr val="tx2"/>
                </a:solidFill>
                <a:latin typeface="Verdana" pitchFamily="34" charset="0"/>
              </a:rPr>
              <a:t>Otkrivanje</a:t>
            </a:r>
            <a:r>
              <a:rPr lang="sl-SI" sz="2800" dirty="0" smtClean="0">
                <a:solidFill>
                  <a:schemeClr val="tx2"/>
                </a:solidFill>
                <a:latin typeface="Verdana" pitchFamily="34" charset="0"/>
              </a:rPr>
              <a:t> patologije na skeletu</a:t>
            </a:r>
            <a:endParaRPr lang="sl-SI" sz="2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6" name="Picture 2" descr="BARAS2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7777163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1556792"/>
            <a:ext cx="3190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l-SI" sz="2400" dirty="0" err="1" smtClean="0"/>
              <a:t>Scintigrafija</a:t>
            </a:r>
            <a:r>
              <a:rPr lang="sl-SI" sz="2400" dirty="0" smtClean="0"/>
              <a:t> skeleta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400" dirty="0" smtClean="0"/>
              <a:t>Predznanje o anatomiji </a:t>
            </a:r>
            <a:r>
              <a:rPr lang="sl-SI" sz="2400" dirty="0" err="1" smtClean="0"/>
              <a:t>čoveka</a:t>
            </a:r>
            <a:endParaRPr lang="sl-SI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l-SI" sz="2400" dirty="0" smtClean="0"/>
              <a:t>Poznate </a:t>
            </a:r>
            <a:r>
              <a:rPr lang="sl-SI" sz="2400" dirty="0" err="1" smtClean="0"/>
              <a:t>dijagnoze</a:t>
            </a:r>
            <a:endParaRPr 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68362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179388" y="115888"/>
            <a:ext cx="7560964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sl-SI" sz="2800" dirty="0" err="1" smtClean="0">
                <a:latin typeface="Verdana" pitchFamily="34" charset="0"/>
              </a:rPr>
              <a:t>Dijagnostika</a:t>
            </a:r>
            <a:r>
              <a:rPr lang="sl-SI" sz="2800" dirty="0" smtClean="0">
                <a:latin typeface="Verdana" pitchFamily="34" charset="0"/>
              </a:rPr>
              <a:t> obolenja koronarnih arterija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74148"/>
            <a:ext cx="3816350" cy="498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974148"/>
            <a:ext cx="368275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2400" dirty="0" err="1" smtClean="0">
                <a:latin typeface="Verdana" pitchFamily="34" charset="0"/>
              </a:rPr>
              <a:t>Scintigrafija</a:t>
            </a:r>
            <a:r>
              <a:rPr lang="sl-SI" sz="2400" dirty="0" smtClean="0">
                <a:latin typeface="Verdana" pitchFamily="34" charset="0"/>
              </a:rPr>
              <a:t> srca</a:t>
            </a:r>
          </a:p>
          <a:p>
            <a:r>
              <a:rPr lang="sl-SI" sz="2400" dirty="0" err="1" smtClean="0">
                <a:latin typeface="Verdana" pitchFamily="34" charset="0"/>
              </a:rPr>
              <a:t>Ulazni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podaci</a:t>
            </a:r>
            <a:r>
              <a:rPr lang="sl-SI" sz="2400" dirty="0" smtClean="0">
                <a:latin typeface="Verdana" pitchFamily="34" charset="0"/>
              </a:rPr>
              <a:t> u </a:t>
            </a:r>
            <a:r>
              <a:rPr lang="sl-SI" sz="2400" dirty="0" err="1" smtClean="0">
                <a:latin typeface="Verdana" pitchFamily="34" charset="0"/>
              </a:rPr>
              <a:t>obliku</a:t>
            </a:r>
            <a:r>
              <a:rPr lang="sl-SI" sz="2400" dirty="0" smtClean="0">
                <a:latin typeface="Verdana" pitchFamily="34" charset="0"/>
              </a:rPr>
              <a:t> slika</a:t>
            </a:r>
          </a:p>
          <a:p>
            <a:r>
              <a:rPr lang="sl-SI" sz="2400" dirty="0" smtClean="0">
                <a:latin typeface="Verdana" pitchFamily="34" charset="0"/>
              </a:rPr>
              <a:t>Medicinski </a:t>
            </a:r>
            <a:r>
              <a:rPr lang="sl-SI" sz="2400" dirty="0" err="1" smtClean="0">
                <a:latin typeface="Verdana" pitchFamily="34" charset="0"/>
              </a:rPr>
              <a:t>nalazi</a:t>
            </a: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smtClean="0">
                <a:latin typeface="Verdana" pitchFamily="34" charset="0"/>
              </a:rPr>
              <a:t>Ocene </a:t>
            </a:r>
            <a:r>
              <a:rPr lang="sl-SI" sz="2400" dirty="0" err="1" smtClean="0">
                <a:latin typeface="Verdana" pitchFamily="34" charset="0"/>
              </a:rPr>
              <a:t>pouzdanosti</a:t>
            </a:r>
            <a:endParaRPr lang="sl-SI" sz="2400" dirty="0" smtClean="0">
              <a:latin typeface="Verdana" pitchFamily="34" charset="0"/>
            </a:endParaRPr>
          </a:p>
          <a:p>
            <a:endParaRPr lang="sl-SI" sz="24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2796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Marketing</a:t>
            </a:r>
            <a:endParaRPr lang="sl-SI" sz="2800" dirty="0">
              <a:latin typeface="Verdana" pitchFamily="34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266928" cy="4525963"/>
          </a:xfrm>
        </p:spPr>
        <p:txBody>
          <a:bodyPr/>
          <a:lstStyle/>
          <a:p>
            <a:r>
              <a:rPr lang="sl-SI" sz="2400" dirty="0">
                <a:latin typeface="Verdana" pitchFamily="34" charset="0"/>
              </a:rPr>
              <a:t>Kako se </a:t>
            </a:r>
            <a:r>
              <a:rPr lang="sl-SI" sz="2400" dirty="0" err="1" smtClean="0">
                <a:latin typeface="Verdana" pitchFamily="34" charset="0"/>
              </a:rPr>
              <a:t>kupac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odlučuje</a:t>
            </a:r>
            <a:r>
              <a:rPr lang="sl-SI" sz="2400" dirty="0" smtClean="0">
                <a:latin typeface="Verdana" pitchFamily="34" charset="0"/>
              </a:rPr>
              <a:t> kod </a:t>
            </a:r>
            <a:r>
              <a:rPr lang="sl-SI" sz="2400" dirty="0" err="1" smtClean="0">
                <a:latin typeface="Verdana" pitchFamily="34" charset="0"/>
              </a:rPr>
              <a:t>biranja</a:t>
            </a:r>
            <a:r>
              <a:rPr lang="sl-SI" sz="2400" dirty="0" smtClean="0">
                <a:latin typeface="Verdana" pitchFamily="34" charset="0"/>
              </a:rPr>
              <a:t> proizvoda?</a:t>
            </a:r>
            <a:endParaRPr lang="sl-SI" sz="2400" dirty="0">
              <a:latin typeface="Verdana" pitchFamily="34" charset="0"/>
            </a:endParaRPr>
          </a:p>
          <a:p>
            <a:endParaRPr lang="sl-SI" sz="2400" dirty="0">
              <a:latin typeface="Verdana" pitchFamily="34" charset="0"/>
            </a:endParaRPr>
          </a:p>
          <a:p>
            <a:r>
              <a:rPr lang="sl-SI" sz="2400" dirty="0">
                <a:latin typeface="Verdana" pitchFamily="34" charset="0"/>
              </a:rPr>
              <a:t>Kako optimalno </a:t>
            </a:r>
            <a:r>
              <a:rPr lang="sl-SI" sz="2400" dirty="0" err="1" smtClean="0">
                <a:latin typeface="Verdana" pitchFamily="34" charset="0"/>
              </a:rPr>
              <a:t>rasporediti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>
                <a:latin typeface="Verdana" pitchFamily="34" charset="0"/>
              </a:rPr>
              <a:t>oglase na </a:t>
            </a:r>
            <a:r>
              <a:rPr lang="sl-SI" sz="2400" dirty="0" err="1" smtClean="0">
                <a:latin typeface="Verdana" pitchFamily="34" charset="0"/>
              </a:rPr>
              <a:t>vebsajtovima</a:t>
            </a:r>
            <a:r>
              <a:rPr lang="sl-SI" sz="2400" dirty="0" smtClean="0">
                <a:latin typeface="Verdana" pitchFamily="34" charset="0"/>
              </a:rPr>
              <a:t>?</a:t>
            </a:r>
            <a:endParaRPr lang="sl-SI" sz="2400" dirty="0">
              <a:latin typeface="Verdana" pitchFamily="34" charset="0"/>
            </a:endParaRPr>
          </a:p>
          <a:p>
            <a:endParaRPr lang="sl-SI" sz="2400" dirty="0">
              <a:latin typeface="Verdana" pitchFamily="34" charset="0"/>
            </a:endParaRPr>
          </a:p>
          <a:p>
            <a:r>
              <a:rPr lang="sl-SI" sz="2400" dirty="0" err="1" smtClean="0">
                <a:latin typeface="Verdana" pitchFamily="34" charset="0"/>
              </a:rPr>
              <a:t>Kada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>
                <a:latin typeface="Verdana" pitchFamily="34" charset="0"/>
              </a:rPr>
              <a:t>je </a:t>
            </a:r>
            <a:r>
              <a:rPr lang="sl-SI" sz="2400" dirty="0" err="1" smtClean="0">
                <a:latin typeface="Verdana" pitchFamily="34" charset="0"/>
              </a:rPr>
              <a:t>najbolji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trenutak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>
                <a:latin typeface="Verdana" pitchFamily="34" charset="0"/>
              </a:rPr>
              <a:t>za </a:t>
            </a:r>
            <a:r>
              <a:rPr lang="sl-SI" sz="2400" dirty="0" err="1" smtClean="0">
                <a:latin typeface="Verdana" pitchFamily="34" charset="0"/>
              </a:rPr>
              <a:t>emitovanje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>
                <a:latin typeface="Verdana" pitchFamily="34" charset="0"/>
              </a:rPr>
              <a:t>televizijskih </a:t>
            </a:r>
            <a:r>
              <a:rPr lang="sl-SI" sz="2400" dirty="0" smtClean="0">
                <a:latin typeface="Verdana" pitchFamily="34" charset="0"/>
              </a:rPr>
              <a:t>oglasa?</a:t>
            </a:r>
            <a:endParaRPr lang="sl-SI" sz="2400" dirty="0">
              <a:latin typeface="Verdana" pitchFamily="34" charset="0"/>
            </a:endParaRPr>
          </a:p>
        </p:txBody>
      </p:sp>
      <p:pic>
        <p:nvPicPr>
          <p:cNvPr id="62468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</p:spPr>
      </p:pic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pic>
        <p:nvPicPr>
          <p:cNvPr id="6" name="Picture 7" descr="b2b_att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484784"/>
            <a:ext cx="3600450" cy="467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Napredna </a:t>
            </a:r>
            <a:r>
              <a:rPr lang="sl-SI" sz="2800" dirty="0" err="1" smtClean="0">
                <a:latin typeface="Verdana" pitchFamily="34" charset="0"/>
              </a:rPr>
              <a:t>sportska</a:t>
            </a:r>
            <a:r>
              <a:rPr lang="sl-SI" sz="2800" dirty="0" smtClean="0">
                <a:latin typeface="Verdana" pitchFamily="34" charset="0"/>
              </a:rPr>
              <a:t> analiza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66564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</p:spPr>
      </p:pic>
      <p:sp>
        <p:nvSpPr>
          <p:cNvPr id="66565" name="AutoShape 5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60032" y="1268761"/>
            <a:ext cx="417646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1800" dirty="0" smtClean="0">
                <a:latin typeface="Verdana" pitchFamily="34" charset="0"/>
              </a:rPr>
              <a:t>u </a:t>
            </a:r>
            <a:r>
              <a:rPr lang="sl-SI" sz="1800" dirty="0" err="1" smtClean="0">
                <a:latin typeface="Verdana" pitchFamily="34" charset="0"/>
              </a:rPr>
              <a:t>saradnji</a:t>
            </a:r>
            <a:r>
              <a:rPr lang="sl-SI" sz="1800" dirty="0" smtClean="0">
                <a:latin typeface="Verdana" pitchFamily="34" charset="0"/>
              </a:rPr>
              <a:t> </a:t>
            </a:r>
            <a:r>
              <a:rPr lang="sl-SI" sz="1800" dirty="0" err="1" smtClean="0">
                <a:latin typeface="Verdana" pitchFamily="34" charset="0"/>
              </a:rPr>
              <a:t>sa</a:t>
            </a:r>
            <a:r>
              <a:rPr lang="sl-SI" sz="1800" dirty="0" smtClean="0">
                <a:latin typeface="Verdana" pitchFamily="34" charset="0"/>
              </a:rPr>
              <a:t> </a:t>
            </a:r>
            <a:r>
              <a:rPr lang="sl-SI" sz="1800" dirty="0" err="1" smtClean="0">
                <a:latin typeface="Verdana" pitchFamily="34" charset="0"/>
              </a:rPr>
              <a:t>Fakultetom</a:t>
            </a:r>
            <a:r>
              <a:rPr lang="sl-SI" sz="1800" dirty="0" smtClean="0">
                <a:latin typeface="Verdana" pitchFamily="34" charset="0"/>
              </a:rPr>
              <a:t> za </a:t>
            </a:r>
            <a:r>
              <a:rPr lang="sl-SI" sz="1800" dirty="0" err="1" smtClean="0">
                <a:latin typeface="Verdana" pitchFamily="34" charset="0"/>
              </a:rPr>
              <a:t>sport</a:t>
            </a:r>
            <a:r>
              <a:rPr lang="sl-SI" sz="1800" dirty="0" smtClean="0">
                <a:latin typeface="Verdana" pitchFamily="34" charset="0"/>
              </a:rPr>
              <a:t> u Ljubljani:</a:t>
            </a:r>
          </a:p>
          <a:p>
            <a:pPr lvl="1"/>
            <a:r>
              <a:rPr lang="sl-SI" sz="1600" dirty="0" smtClean="0">
                <a:latin typeface="Verdana" pitchFamily="34" charset="0"/>
              </a:rPr>
              <a:t>analiza </a:t>
            </a:r>
            <a:r>
              <a:rPr lang="sl-SI" sz="1600" dirty="0" err="1" smtClean="0">
                <a:latin typeface="Verdana" pitchFamily="34" charset="0"/>
              </a:rPr>
              <a:t>uticaja</a:t>
            </a:r>
            <a:r>
              <a:rPr lang="sl-SI" sz="1600" dirty="0" smtClean="0">
                <a:latin typeface="Verdana" pitchFamily="34" charset="0"/>
              </a:rPr>
              <a:t> </a:t>
            </a:r>
            <a:r>
              <a:rPr lang="sl-SI" sz="1600" dirty="0" err="1" smtClean="0">
                <a:latin typeface="Verdana" pitchFamily="34" charset="0"/>
              </a:rPr>
              <a:t>promene</a:t>
            </a:r>
            <a:r>
              <a:rPr lang="sl-SI" sz="1600" dirty="0" smtClean="0">
                <a:latin typeface="Verdana" pitchFamily="34" charset="0"/>
              </a:rPr>
              <a:t> pravila u sezoni 2010/11</a:t>
            </a:r>
          </a:p>
          <a:p>
            <a:pPr marL="0" indent="0">
              <a:buNone/>
            </a:pPr>
            <a:endParaRPr lang="sl-SI" sz="2400" dirty="0">
              <a:latin typeface="Verdana" pitchFamily="34" charset="0"/>
            </a:endParaRPr>
          </a:p>
        </p:txBody>
      </p:sp>
      <p:pic>
        <p:nvPicPr>
          <p:cNvPr id="4099" name="Slika 7" descr="NBA.png"/>
          <p:cNvPicPr>
            <a:picLocks noChangeAspect="1" noChangeArrowheads="1"/>
          </p:cNvPicPr>
          <p:nvPr/>
        </p:nvPicPr>
        <p:blipFill>
          <a:blip r:embed="rId3" cstate="print"/>
          <a:srcRect l="32819" t="30510" r="26201" b="27663"/>
          <a:stretch>
            <a:fillRect/>
          </a:stretch>
        </p:blipFill>
        <p:spPr bwMode="auto">
          <a:xfrm rot="5400000">
            <a:off x="5713152" y="2215840"/>
            <a:ext cx="2413947" cy="325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204864"/>
            <a:ext cx="443529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941169"/>
            <a:ext cx="445284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79512" y="1268760"/>
            <a:ext cx="460851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1800" dirty="0" smtClean="0">
                <a:latin typeface="Verdana" pitchFamily="34" charset="0"/>
              </a:rPr>
              <a:t>s</a:t>
            </a:r>
            <a:r>
              <a:rPr lang="sl-SI" sz="1800" dirty="0" smtClean="0">
                <a:latin typeface="Verdana" pitchFamily="34" charset="0"/>
              </a:rPr>
              <a:t>imulacija razvoja košarkaške utakmice</a:t>
            </a:r>
            <a:endParaRPr lang="sl-SI" sz="16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sl-SI" sz="2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I još... 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79876" name="Picture 4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</p:spPr>
      </p:pic>
      <p:sp>
        <p:nvSpPr>
          <p:cNvPr id="79877" name="AutoShape 5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1488668" cy="12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420888"/>
            <a:ext cx="1728688" cy="1106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1268760"/>
            <a:ext cx="1728589" cy="15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 19"/>
          <p:cNvGrpSpPr/>
          <p:nvPr/>
        </p:nvGrpSpPr>
        <p:grpSpPr>
          <a:xfrm>
            <a:off x="830783" y="4293096"/>
            <a:ext cx="3669209" cy="1944216"/>
            <a:chOff x="755576" y="1698815"/>
            <a:chExt cx="7124361" cy="3775009"/>
          </a:xfrm>
        </p:grpSpPr>
        <p:pic>
          <p:nvPicPr>
            <p:cNvPr id="16" name="Picture 15" descr="QRegForest_testData.arff_MultilayerPerceptron_0.939.plotdata-xxx.pd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5576" y="1698815"/>
              <a:ext cx="5029200" cy="1828800"/>
            </a:xfrm>
            <a:prstGeom prst="rect">
              <a:avLst/>
            </a:prstGeom>
          </p:spPr>
        </p:pic>
        <p:pic>
          <p:nvPicPr>
            <p:cNvPr id="17" name="Picture 16" descr="QRegForest_testData.arff_LinearRegression_0.939.plotdata-xxx.pd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50737" y="3645024"/>
              <a:ext cx="5029200" cy="1828800"/>
            </a:xfrm>
            <a:prstGeom prst="rect">
              <a:avLst/>
            </a:prstGeom>
          </p:spPr>
        </p:pic>
      </p:grp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2600547"/>
            <a:ext cx="2035249" cy="94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58212" y="1628800"/>
            <a:ext cx="2726156" cy="83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48064" y="2600547"/>
            <a:ext cx="1404294" cy="5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251520" y="90872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l-SI" dirty="0" smtClean="0"/>
              <a:t> prediction market</a:t>
            </a:r>
            <a:endParaRPr lang="sl-SI" dirty="0"/>
          </a:p>
        </p:txBody>
      </p:sp>
      <p:sp>
        <p:nvSpPr>
          <p:cNvPr id="25" name="TextBox 24"/>
          <p:cNvSpPr txBox="1"/>
          <p:nvPr/>
        </p:nvSpPr>
        <p:spPr>
          <a:xfrm>
            <a:off x="686768" y="3861048"/>
            <a:ext cx="34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l-SI" dirty="0" smtClean="0"/>
              <a:t> predikcijski intervali</a:t>
            </a:r>
            <a:endParaRPr lang="sl-SI" dirty="0"/>
          </a:p>
        </p:txBody>
      </p:sp>
      <p:sp>
        <p:nvSpPr>
          <p:cNvPr id="26" name="TextBox 25"/>
          <p:cNvSpPr txBox="1"/>
          <p:nvPr/>
        </p:nvSpPr>
        <p:spPr>
          <a:xfrm>
            <a:off x="4860032" y="98072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l-SI" dirty="0" smtClean="0"/>
              <a:t> clickstream analiza</a:t>
            </a:r>
            <a:endParaRPr lang="sl-SI" dirty="0"/>
          </a:p>
        </p:txBody>
      </p:sp>
      <p:grpSp>
        <p:nvGrpSpPr>
          <p:cNvPr id="27" name="Group 26"/>
          <p:cNvGrpSpPr/>
          <p:nvPr/>
        </p:nvGrpSpPr>
        <p:grpSpPr>
          <a:xfrm>
            <a:off x="5076056" y="4581128"/>
            <a:ext cx="3024336" cy="1584176"/>
            <a:chOff x="821467" y="1052736"/>
            <a:chExt cx="7913503" cy="5408339"/>
          </a:xfrm>
        </p:grpSpPr>
        <p:sp>
          <p:nvSpPr>
            <p:cNvPr id="28" name="AutoShape 12"/>
            <p:cNvSpPr>
              <a:spLocks noChangeArrowheads="1"/>
            </p:cNvSpPr>
            <p:nvPr/>
          </p:nvSpPr>
          <p:spPr bwMode="auto">
            <a:xfrm flipH="1">
              <a:off x="3275856" y="4869160"/>
              <a:ext cx="1296144" cy="648072"/>
            </a:xfrm>
            <a:prstGeom prst="rightArrow">
              <a:avLst>
                <a:gd name="adj1" fmla="val 49676"/>
                <a:gd name="adj2" fmla="val 69320"/>
              </a:avLst>
            </a:prstGeom>
            <a:solidFill>
              <a:schemeClr val="accent1"/>
            </a:solidFill>
            <a:ln w="28575">
              <a:solidFill>
                <a:srgbClr val="66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29" name="AutoShape 11"/>
            <p:cNvSpPr>
              <a:spLocks noChangeArrowheads="1"/>
            </p:cNvSpPr>
            <p:nvPr/>
          </p:nvSpPr>
          <p:spPr bwMode="auto">
            <a:xfrm flipH="1" flipV="1">
              <a:off x="6372199" y="4509120"/>
              <a:ext cx="1656185" cy="1656184"/>
            </a:xfrm>
            <a:custGeom>
              <a:avLst/>
              <a:gdLst>
                <a:gd name="G0" fmla="+- 12427 0 0"/>
                <a:gd name="G1" fmla="+- 2461 0 0"/>
                <a:gd name="G2" fmla="+- 12158 0 2461"/>
                <a:gd name="G3" fmla="+- G2 0 2461"/>
                <a:gd name="G4" fmla="*/ G3 32768 32059"/>
                <a:gd name="G5" fmla="*/ G4 1 2"/>
                <a:gd name="G6" fmla="+- 21600 0 12427"/>
                <a:gd name="G7" fmla="*/ G6 2461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3698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2461"/>
                  </a:lnTo>
                  <a:cubicBezTo>
                    <a:pt x="5564" y="2461"/>
                    <a:pt x="0" y="6802"/>
                    <a:pt x="0" y="12158"/>
                  </a:cubicBezTo>
                  <a:lnTo>
                    <a:pt x="0" y="21600"/>
                  </a:lnTo>
                  <a:lnTo>
                    <a:pt x="7396" y="21600"/>
                  </a:lnTo>
                  <a:lnTo>
                    <a:pt x="7396" y="12158"/>
                  </a:lnTo>
                  <a:cubicBezTo>
                    <a:pt x="7396" y="10799"/>
                    <a:pt x="9648" y="9697"/>
                    <a:pt x="12427" y="9697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rgbClr val="66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l-SI"/>
            </a:p>
          </p:txBody>
        </p:sp>
        <p:sp>
          <p:nvSpPr>
            <p:cNvPr id="30" name="AutoShape 12"/>
            <p:cNvSpPr>
              <a:spLocks noChangeArrowheads="1"/>
            </p:cNvSpPr>
            <p:nvPr/>
          </p:nvSpPr>
          <p:spPr bwMode="auto">
            <a:xfrm>
              <a:off x="2699321" y="1772816"/>
              <a:ext cx="936575" cy="648072"/>
            </a:xfrm>
            <a:prstGeom prst="rightArrow">
              <a:avLst>
                <a:gd name="adj1" fmla="val 49676"/>
                <a:gd name="adj2" fmla="val 69320"/>
              </a:avLst>
            </a:prstGeom>
            <a:solidFill>
              <a:schemeClr val="accent1"/>
            </a:solidFill>
            <a:ln w="28575">
              <a:solidFill>
                <a:srgbClr val="66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l-SI"/>
            </a:p>
          </p:txBody>
        </p:sp>
        <p:pic>
          <p:nvPicPr>
            <p:cNvPr id="31" name="Picture 10" descr="erik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87624" y="1052736"/>
              <a:ext cx="1512950" cy="2016571"/>
            </a:xfrm>
            <a:prstGeom prst="rect">
              <a:avLst/>
            </a:prstGeom>
            <a:noFill/>
            <a:ln w="28575">
              <a:solidFill>
                <a:srgbClr val="6666FF"/>
              </a:solidFill>
              <a:miter lim="800000"/>
              <a:headEnd/>
              <a:tailEnd/>
            </a:ln>
          </p:spPr>
        </p:pic>
        <p:pic>
          <p:nvPicPr>
            <p:cNvPr id="32" name="Picture 11" descr="erik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72286" y="1052736"/>
              <a:ext cx="2105916" cy="2808311"/>
            </a:xfrm>
            <a:prstGeom prst="rect">
              <a:avLst/>
            </a:prstGeom>
            <a:noFill/>
            <a:ln w="28575">
              <a:solidFill>
                <a:srgbClr val="6666FF"/>
              </a:solidFill>
              <a:miter lim="800000"/>
              <a:headEnd/>
              <a:tailEnd/>
            </a:ln>
          </p:spPr>
        </p:pic>
        <p:pic>
          <p:nvPicPr>
            <p:cNvPr id="33" name="Picture 12" descr="erik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444208" y="2348880"/>
              <a:ext cx="2290762" cy="2736850"/>
            </a:xfrm>
            <a:prstGeom prst="rect">
              <a:avLst/>
            </a:prstGeom>
            <a:noFill/>
            <a:ln w="28575">
              <a:solidFill>
                <a:srgbClr val="6666FF"/>
              </a:solidFill>
              <a:miter lim="800000"/>
              <a:headEnd/>
              <a:tailEnd/>
            </a:ln>
          </p:spPr>
        </p:pic>
        <p:pic>
          <p:nvPicPr>
            <p:cNvPr id="34" name="Picture 33" descr="erik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821467" y="3284984"/>
              <a:ext cx="2382381" cy="3176091"/>
            </a:xfrm>
            <a:prstGeom prst="rect">
              <a:avLst/>
            </a:prstGeom>
            <a:noFill/>
            <a:ln w="28575">
              <a:solidFill>
                <a:srgbClr val="6666FF"/>
              </a:solidFill>
              <a:miter lim="800000"/>
              <a:headEnd/>
              <a:tailEnd/>
            </a:ln>
          </p:spPr>
        </p:pic>
        <p:sp>
          <p:nvSpPr>
            <p:cNvPr id="35" name="AutoShape 11"/>
            <p:cNvSpPr>
              <a:spLocks noChangeArrowheads="1"/>
            </p:cNvSpPr>
            <p:nvPr/>
          </p:nvSpPr>
          <p:spPr bwMode="auto">
            <a:xfrm rot="16200000" flipH="1" flipV="1">
              <a:off x="6036215" y="860766"/>
              <a:ext cx="1176027" cy="1656184"/>
            </a:xfrm>
            <a:custGeom>
              <a:avLst/>
              <a:gdLst>
                <a:gd name="G0" fmla="+- 12427 0 0"/>
                <a:gd name="G1" fmla="+- 2461 0 0"/>
                <a:gd name="G2" fmla="+- 12158 0 2461"/>
                <a:gd name="G3" fmla="+- G2 0 2461"/>
                <a:gd name="G4" fmla="*/ G3 32768 32059"/>
                <a:gd name="G5" fmla="*/ G4 1 2"/>
                <a:gd name="G6" fmla="+- 21600 0 12427"/>
                <a:gd name="G7" fmla="*/ G6 2461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3698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2461"/>
                  </a:lnTo>
                  <a:cubicBezTo>
                    <a:pt x="5564" y="2461"/>
                    <a:pt x="0" y="6802"/>
                    <a:pt x="0" y="12158"/>
                  </a:cubicBezTo>
                  <a:lnTo>
                    <a:pt x="0" y="21600"/>
                  </a:lnTo>
                  <a:lnTo>
                    <a:pt x="7396" y="21600"/>
                  </a:lnTo>
                  <a:lnTo>
                    <a:pt x="7396" y="12158"/>
                  </a:lnTo>
                  <a:cubicBezTo>
                    <a:pt x="7396" y="10799"/>
                    <a:pt x="9648" y="9697"/>
                    <a:pt x="12427" y="9697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rgbClr val="66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l-SI"/>
            </a:p>
          </p:txBody>
        </p:sp>
        <p:pic>
          <p:nvPicPr>
            <p:cNvPr id="36" name="Picture 35" descr="erik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572000" y="4365104"/>
              <a:ext cx="1691297" cy="1988840"/>
            </a:xfrm>
            <a:prstGeom prst="rect">
              <a:avLst/>
            </a:prstGeom>
            <a:noFill/>
            <a:ln w="28575">
              <a:solidFill>
                <a:srgbClr val="6666FF"/>
              </a:solidFill>
              <a:miter lim="800000"/>
              <a:headEnd/>
              <a:tailEnd/>
            </a:ln>
          </p:spPr>
        </p:pic>
      </p:grpSp>
      <p:sp>
        <p:nvSpPr>
          <p:cNvPr id="37" name="TextBox 36"/>
          <p:cNvSpPr txBox="1"/>
          <p:nvPr/>
        </p:nvSpPr>
        <p:spPr>
          <a:xfrm>
            <a:off x="4863232" y="3861048"/>
            <a:ext cx="34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l-SI" dirty="0" smtClean="0"/>
              <a:t> analiza fasada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5542" name="AutoShape 6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 dirty="0" err="1">
                <a:latin typeface="Verdana" pitchFamily="34" charset="0"/>
              </a:rPr>
              <a:t>lkm.fri.uni</a:t>
            </a:r>
            <a:r>
              <a:rPr lang="sl-SI" dirty="0">
                <a:latin typeface="Verdana" pitchFamily="34" charset="0"/>
              </a:rPr>
              <a:t>-</a:t>
            </a:r>
            <a:r>
              <a:rPr lang="sl-SI" dirty="0" err="1">
                <a:latin typeface="Verdana" pitchFamily="34" charset="0"/>
              </a:rPr>
              <a:t>lj.si</a:t>
            </a:r>
            <a:endParaRPr lang="sl-SI" dirty="0">
              <a:latin typeface="Verdana" pitchFamily="34" charset="0"/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8408988" y="2757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l-SI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sl-SI" sz="2400" dirty="0" err="1" smtClean="0">
                <a:latin typeface="Verdana" pitchFamily="34" charset="0"/>
              </a:rPr>
              <a:t>Višestruka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korisnost</a:t>
            </a:r>
            <a:r>
              <a:rPr lang="sl-SI" sz="2400" dirty="0" smtClean="0">
                <a:latin typeface="Verdana" pitchFamily="34" charset="0"/>
              </a:rPr>
              <a:t> metoda </a:t>
            </a:r>
            <a:r>
              <a:rPr lang="sl-SI" sz="2400" dirty="0" err="1" smtClean="0">
                <a:latin typeface="Verdana" pitchFamily="34" charset="0"/>
              </a:rPr>
              <a:t>veštačke</a:t>
            </a:r>
            <a:r>
              <a:rPr lang="sl-SI" sz="2400" dirty="0" smtClean="0">
                <a:latin typeface="Verdana" pitchFamily="34" charset="0"/>
              </a:rPr>
              <a:t> inteligence, posebno </a:t>
            </a:r>
            <a:r>
              <a:rPr lang="sl-SI" sz="2400" dirty="0" err="1" smtClean="0">
                <a:latin typeface="Verdana" pitchFamily="34" charset="0"/>
              </a:rPr>
              <a:t>data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mininga</a:t>
            </a:r>
            <a:endParaRPr lang="sl-SI" sz="24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mogućnost</a:t>
            </a:r>
            <a:r>
              <a:rPr lang="sl-SI" sz="2000" dirty="0" smtClean="0">
                <a:latin typeface="Verdana" pitchFamily="34" charset="0"/>
              </a:rPr>
              <a:t> obrade velikih količina podatkov</a:t>
            </a:r>
          </a:p>
          <a:p>
            <a:pPr lvl="1"/>
            <a:r>
              <a:rPr lang="sl-SI" sz="2000" dirty="0" smtClean="0">
                <a:latin typeface="Verdana" pitchFamily="34" charset="0"/>
              </a:rPr>
              <a:t>raznoliki tipovi </a:t>
            </a:r>
            <a:r>
              <a:rPr lang="sl-SI" sz="2000" dirty="0" err="1" smtClean="0">
                <a:latin typeface="Verdana" pitchFamily="34" charset="0"/>
              </a:rPr>
              <a:t>podataka</a:t>
            </a:r>
            <a:endParaRPr lang="sl-SI" sz="2000" dirty="0" smtClean="0">
              <a:latin typeface="Verdana" pitchFamily="34" charset="0"/>
            </a:endParaRPr>
          </a:p>
          <a:p>
            <a:pPr lvl="1"/>
            <a:r>
              <a:rPr lang="sl-SI" sz="2000" dirty="0" err="1" smtClean="0">
                <a:latin typeface="Verdana" pitchFamily="34" charset="0"/>
              </a:rPr>
              <a:t>uključivanje</a:t>
            </a:r>
            <a:r>
              <a:rPr lang="sl-SI" sz="2000" dirty="0" smtClean="0">
                <a:latin typeface="Verdana" pitchFamily="34" charset="0"/>
              </a:rPr>
              <a:t> predznanja </a:t>
            </a:r>
            <a:r>
              <a:rPr lang="sl-SI" sz="2000" dirty="0" err="1" smtClean="0">
                <a:latin typeface="Verdana" pitchFamily="34" charset="0"/>
              </a:rPr>
              <a:t>eksperata</a:t>
            </a:r>
            <a:endParaRPr lang="sl-SI" sz="20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sl-SI" sz="2400" dirty="0" smtClean="0">
              <a:latin typeface="Verdana" pitchFamily="34" charset="0"/>
            </a:endParaRPr>
          </a:p>
          <a:p>
            <a:r>
              <a:rPr lang="sl-SI" sz="2400" dirty="0" err="1" smtClean="0">
                <a:latin typeface="Verdana" pitchFamily="34" charset="0"/>
              </a:rPr>
              <a:t>Ipak</a:t>
            </a:r>
            <a:r>
              <a:rPr lang="sl-SI" sz="2400" dirty="0" smtClean="0">
                <a:latin typeface="Verdana" pitchFamily="34" charset="0"/>
              </a:rPr>
              <a:t>: </a:t>
            </a:r>
            <a:br>
              <a:rPr lang="sl-SI" sz="2400" dirty="0" smtClean="0">
                <a:latin typeface="Verdana" pitchFamily="34" charset="0"/>
              </a:rPr>
            </a:br>
            <a:r>
              <a:rPr lang="sl-SI" sz="2400" dirty="0" err="1" smtClean="0">
                <a:latin typeface="Verdana" pitchFamily="34" charset="0"/>
              </a:rPr>
              <a:t>veštačka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inteligencija</a:t>
            </a:r>
            <a:r>
              <a:rPr lang="sl-SI" sz="2400" dirty="0" smtClean="0">
                <a:latin typeface="Verdana" pitchFamily="34" charset="0"/>
              </a:rPr>
              <a:t> (</a:t>
            </a:r>
            <a:r>
              <a:rPr lang="sl-SI" sz="2400" dirty="0" err="1" smtClean="0">
                <a:latin typeface="Verdana" pitchFamily="34" charset="0"/>
              </a:rPr>
              <a:t>još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uvek</a:t>
            </a:r>
            <a:r>
              <a:rPr lang="sl-SI" sz="2400" dirty="0" smtClean="0">
                <a:latin typeface="Verdana" pitchFamily="34" charset="0"/>
              </a:rPr>
              <a:t>) </a:t>
            </a:r>
            <a:r>
              <a:rPr lang="sl-SI" sz="2400" dirty="0" err="1" smtClean="0">
                <a:latin typeface="Verdana" pitchFamily="34" charset="0"/>
              </a:rPr>
              <a:t>nije</a:t>
            </a:r>
            <a:r>
              <a:rPr lang="sl-SI" sz="2400" dirty="0" smtClean="0">
                <a:latin typeface="Verdana" pitchFamily="34" charset="0"/>
              </a:rPr>
              <a:t> </a:t>
            </a:r>
            <a:r>
              <a:rPr lang="sl-SI" sz="2400" dirty="0" err="1" smtClean="0">
                <a:latin typeface="Verdana" pitchFamily="34" charset="0"/>
              </a:rPr>
              <a:t>inteligencija</a:t>
            </a:r>
            <a:endParaRPr lang="sl-SI" sz="2400" dirty="0" smtClean="0">
              <a:latin typeface="Verdana" pitchFamily="34" charset="0"/>
            </a:endParaRPr>
          </a:p>
          <a:p>
            <a:pPr marL="0" indent="0">
              <a:buNone/>
            </a:pPr>
            <a:endParaRPr lang="sl-SI" sz="2400" dirty="0">
              <a:latin typeface="Verdana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err="1" smtClean="0">
                <a:latin typeface="Verdana" pitchFamily="34" charset="0"/>
              </a:rPr>
              <a:t>Zaključak</a:t>
            </a:r>
            <a:endParaRPr lang="sl-SI" sz="28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err="1" smtClean="0">
                <a:latin typeface="Verdana" pitchFamily="34" charset="0"/>
              </a:rPr>
              <a:t>Naučna</a:t>
            </a:r>
            <a:r>
              <a:rPr lang="sl-SI" sz="2800" dirty="0" smtClean="0">
                <a:latin typeface="Verdana" pitchFamily="34" charset="0"/>
              </a:rPr>
              <a:t> i razvojna kompetentnost</a:t>
            </a:r>
            <a:endParaRPr lang="sl-SI" sz="2800" dirty="0">
              <a:latin typeface="Verdana" pitchFamily="34" charset="0"/>
            </a:endParaRP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755650" y="1125538"/>
            <a:ext cx="3888358" cy="1079500"/>
          </a:xfrm>
          <a:prstGeom prst="roundRect">
            <a:avLst>
              <a:gd name="adj" fmla="val 16667"/>
            </a:avLst>
          </a:prstGeom>
          <a:solidFill>
            <a:srgbClr val="9999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err="1" smtClean="0">
                <a:latin typeface="Verdana" pitchFamily="34" charset="0"/>
              </a:rPr>
              <a:t>Autori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 err="1" smtClean="0">
                <a:latin typeface="Verdana" pitchFamily="34" charset="0"/>
              </a:rPr>
              <a:t>brojnih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 err="1" smtClean="0">
                <a:latin typeface="Verdana" pitchFamily="34" charset="0"/>
              </a:rPr>
              <a:t>članaka</a:t>
            </a:r>
            <a:r>
              <a:rPr lang="sl-SI" sz="1400" dirty="0" smtClean="0">
                <a:latin typeface="Verdana" pitchFamily="34" charset="0"/>
              </a:rPr>
              <a:t> </a:t>
            </a:r>
            <a:endParaRPr lang="sl-SI" sz="1400" dirty="0">
              <a:latin typeface="Verdan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>
                <a:latin typeface="Verdana" pitchFamily="34" charset="0"/>
              </a:rPr>
              <a:t>u</a:t>
            </a:r>
            <a:r>
              <a:rPr lang="sl-SI" sz="1400" dirty="0" smtClean="0">
                <a:latin typeface="Verdana" pitchFamily="34" charset="0"/>
              </a:rPr>
              <a:t> kvalitetnim revijama i knjigama</a:t>
            </a:r>
            <a:endParaRPr lang="sl-SI" sz="1400" dirty="0">
              <a:latin typeface="Verdan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(</a:t>
            </a:r>
            <a:r>
              <a:rPr lang="sl-SI" sz="1400" dirty="0" err="1" smtClean="0">
                <a:latin typeface="Verdana" pitchFamily="34" charset="0"/>
              </a:rPr>
              <a:t>ukupno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>
                <a:latin typeface="Verdana" pitchFamily="34" charset="0"/>
              </a:rPr>
              <a:t>preko 700 </a:t>
            </a:r>
            <a:r>
              <a:rPr lang="sl-SI" sz="1400" dirty="0" smtClean="0">
                <a:latin typeface="Verdana" pitchFamily="34" charset="0"/>
              </a:rPr>
              <a:t>citata) </a:t>
            </a:r>
            <a:endParaRPr lang="sl-SI" sz="1400" dirty="0">
              <a:latin typeface="Verdana" pitchFamily="34" charset="0"/>
            </a:endParaRPr>
          </a:p>
        </p:txBody>
      </p:sp>
      <p:sp>
        <p:nvSpPr>
          <p:cNvPr id="48137" name="AutoShape 9"/>
          <p:cNvSpPr>
            <a:spLocks noChangeArrowheads="1"/>
          </p:cNvSpPr>
          <p:nvPr/>
        </p:nvSpPr>
        <p:spPr bwMode="auto">
          <a:xfrm>
            <a:off x="755650" y="2420938"/>
            <a:ext cx="3888358" cy="1079500"/>
          </a:xfrm>
          <a:prstGeom prst="roundRect">
            <a:avLst>
              <a:gd name="adj" fmla="val 16667"/>
            </a:avLst>
          </a:prstGeom>
          <a:solidFill>
            <a:srgbClr val="9999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Redovno </a:t>
            </a:r>
            <a:r>
              <a:rPr lang="sl-SI" sz="1400" dirty="0" smtClean="0">
                <a:latin typeface="Verdana" pitchFamily="34" charset="0"/>
              </a:rPr>
              <a:t>učestvujemo</a:t>
            </a:r>
            <a:r>
              <a:rPr lang="sl-SI" sz="1400" dirty="0" smtClean="0">
                <a:latin typeface="Verdana" pitchFamily="34" charset="0"/>
              </a:rPr>
              <a:t> </a:t>
            </a:r>
            <a:endParaRPr lang="sl-SI" sz="1400" dirty="0">
              <a:latin typeface="Verdan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na važnim </a:t>
            </a:r>
            <a:r>
              <a:rPr lang="sl-SI" sz="1400" dirty="0" err="1" smtClean="0">
                <a:latin typeface="Verdana" pitchFamily="34" charset="0"/>
              </a:rPr>
              <a:t>naučnim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 err="1" smtClean="0">
                <a:latin typeface="Verdana" pitchFamily="34" charset="0"/>
              </a:rPr>
              <a:t>konferencijama</a:t>
            </a:r>
            <a:r>
              <a:rPr lang="sl-SI" sz="1400" dirty="0" smtClean="0">
                <a:latin typeface="Verdana" pitchFamily="34" charset="0"/>
              </a:rPr>
              <a:t> </a:t>
            </a:r>
            <a:endParaRPr lang="sl-SI" sz="1400" dirty="0">
              <a:latin typeface="Verdan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i </a:t>
            </a:r>
            <a:r>
              <a:rPr lang="sl-SI" sz="1400" dirty="0">
                <a:latin typeface="Verdana" pitchFamily="34" charset="0"/>
              </a:rPr>
              <a:t>predstavljamo svoje </a:t>
            </a:r>
            <a:r>
              <a:rPr lang="sl-SI" sz="1400" dirty="0" err="1" smtClean="0">
                <a:latin typeface="Verdana" pitchFamily="34" charset="0"/>
              </a:rPr>
              <a:t>radove</a:t>
            </a:r>
            <a:endParaRPr lang="sl-SI" sz="1400" dirty="0">
              <a:latin typeface="Verdana" pitchFamily="34" charset="0"/>
            </a:endParaRPr>
          </a:p>
        </p:txBody>
      </p:sp>
      <p:sp>
        <p:nvSpPr>
          <p:cNvPr id="48138" name="AutoShape 10"/>
          <p:cNvSpPr>
            <a:spLocks noChangeArrowheads="1"/>
          </p:cNvSpPr>
          <p:nvPr/>
        </p:nvSpPr>
        <p:spPr bwMode="auto">
          <a:xfrm>
            <a:off x="755650" y="3716338"/>
            <a:ext cx="3888358" cy="1079500"/>
          </a:xfrm>
          <a:prstGeom prst="roundRect">
            <a:avLst>
              <a:gd name="adj" fmla="val 16667"/>
            </a:avLst>
          </a:prstGeom>
          <a:solidFill>
            <a:srgbClr val="9999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Članovi smo </a:t>
            </a:r>
            <a:r>
              <a:rPr lang="sl-SI" sz="1400" dirty="0" err="1" smtClean="0">
                <a:latin typeface="Verdana" pitchFamily="34" charset="0"/>
              </a:rPr>
              <a:t>uredničkih</a:t>
            </a:r>
            <a:r>
              <a:rPr lang="sl-SI" sz="1400" dirty="0" smtClean="0">
                <a:latin typeface="Verdana" pitchFamily="34" charset="0"/>
              </a:rPr>
              <a:t> odbora revija </a:t>
            </a:r>
            <a:endParaRPr lang="sl-SI" sz="1400" dirty="0">
              <a:latin typeface="Verdan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sl-SI" sz="1400" dirty="0" smtClean="0">
                <a:latin typeface="Verdana" pitchFamily="34" charset="0"/>
              </a:rPr>
              <a:t>i </a:t>
            </a:r>
            <a:r>
              <a:rPr lang="sl-SI" sz="1400" dirty="0">
                <a:latin typeface="Verdana" pitchFamily="34" charset="0"/>
              </a:rPr>
              <a:t>programskih </a:t>
            </a:r>
            <a:r>
              <a:rPr lang="sl-SI" sz="1400" dirty="0" smtClean="0">
                <a:latin typeface="Verdana" pitchFamily="34" charset="0"/>
              </a:rPr>
              <a:t>odbora </a:t>
            </a:r>
            <a:r>
              <a:rPr lang="sl-SI" sz="1400" dirty="0" err="1" smtClean="0">
                <a:latin typeface="Verdana" pitchFamily="34" charset="0"/>
              </a:rPr>
              <a:t>konferencija</a:t>
            </a:r>
            <a:r>
              <a:rPr lang="sl-SI" sz="1400" dirty="0" smtClean="0">
                <a:latin typeface="Verdana" pitchFamily="34" charset="0"/>
              </a:rPr>
              <a:t> </a:t>
            </a:r>
            <a:endParaRPr lang="sl-SI" sz="1400" dirty="0">
              <a:latin typeface="Verdana" pitchFamily="34" charset="0"/>
            </a:endParaRPr>
          </a:p>
        </p:txBody>
      </p:sp>
      <p:sp>
        <p:nvSpPr>
          <p:cNvPr id="48139" name="AutoShape 11"/>
          <p:cNvSpPr>
            <a:spLocks noChangeArrowheads="1"/>
          </p:cNvSpPr>
          <p:nvPr/>
        </p:nvSpPr>
        <p:spPr bwMode="auto">
          <a:xfrm>
            <a:off x="755650" y="5013325"/>
            <a:ext cx="3888358" cy="1079500"/>
          </a:xfrm>
          <a:prstGeom prst="roundRect">
            <a:avLst>
              <a:gd name="adj" fmla="val 16667"/>
            </a:avLst>
          </a:prstGeom>
          <a:solidFill>
            <a:srgbClr val="9999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r>
              <a:rPr lang="sl-SI" sz="1400" dirty="0" err="1" smtClean="0">
                <a:latin typeface="Verdana" pitchFamily="34" charset="0"/>
              </a:rPr>
              <a:t>Dugogodišnja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 err="1" smtClean="0">
                <a:latin typeface="Verdana" pitchFamily="34" charset="0"/>
              </a:rPr>
              <a:t>iskustva</a:t>
            </a:r>
            <a:endParaRPr lang="sl-SI" sz="1400" dirty="0">
              <a:latin typeface="Verdana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sl-SI" sz="1400" dirty="0">
                <a:latin typeface="Verdana" pitchFamily="34" charset="0"/>
              </a:rPr>
              <a:t>na </a:t>
            </a:r>
            <a:r>
              <a:rPr lang="sl-SI" sz="1400" dirty="0" err="1" smtClean="0">
                <a:latin typeface="Verdana" pitchFamily="34" charset="0"/>
              </a:rPr>
              <a:t>području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>
                <a:latin typeface="Verdana" pitchFamily="34" charset="0"/>
              </a:rPr>
              <a:t>medicine, marketinga,</a:t>
            </a:r>
          </a:p>
          <a:p>
            <a:pPr algn="ctr" eaLnBrk="0" hangingPunct="0">
              <a:lnSpc>
                <a:spcPct val="90000"/>
              </a:lnSpc>
            </a:pPr>
            <a:r>
              <a:rPr lang="sl-SI" sz="1400" dirty="0" err="1" smtClean="0">
                <a:latin typeface="Verdana" pitchFamily="34" charset="0"/>
              </a:rPr>
              <a:t>financijskog</a:t>
            </a:r>
            <a:r>
              <a:rPr lang="sl-SI" sz="1400" dirty="0" smtClean="0">
                <a:latin typeface="Verdana" pitchFamily="34" charset="0"/>
              </a:rPr>
              <a:t> </a:t>
            </a:r>
            <a:r>
              <a:rPr lang="sl-SI" sz="1400" dirty="0" err="1" smtClean="0">
                <a:latin typeface="Verdana" pitchFamily="34" charset="0"/>
              </a:rPr>
              <a:t>sektora</a:t>
            </a:r>
            <a:r>
              <a:rPr lang="sl-SI" sz="1400" dirty="0">
                <a:latin typeface="Verdana" pitchFamily="34" charset="0"/>
              </a:rPr>
              <a:t>, </a:t>
            </a:r>
            <a:r>
              <a:rPr lang="sl-SI" sz="1400" dirty="0" smtClean="0">
                <a:latin typeface="Verdana" pitchFamily="34" charset="0"/>
              </a:rPr>
              <a:t>telekomunikacija...</a:t>
            </a:r>
            <a:endParaRPr lang="sl-SI" sz="1400" dirty="0">
              <a:latin typeface="Verdana" pitchFamily="34" charset="0"/>
            </a:endParaRPr>
          </a:p>
        </p:txBody>
      </p:sp>
      <p:pic>
        <p:nvPicPr>
          <p:cNvPr id="48140" name="Picture 12" descr="lkmlogo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14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412875"/>
            <a:ext cx="2976563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3" name="AutoShape 15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0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5238"/>
            <a:ext cx="8281988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5" name="AutoShape 5"/>
          <p:cNvSpPr>
            <a:spLocks noChangeArrowheads="1"/>
          </p:cNvSpPr>
          <p:nvPr/>
        </p:nvSpPr>
        <p:spPr bwMode="auto">
          <a:xfrm>
            <a:off x="3131840" y="1196752"/>
            <a:ext cx="5472112" cy="15841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sz="1400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Onkološki inštitut v Ljubljani</a:t>
            </a:r>
            <a:r>
              <a:rPr lang="sl-SI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sl-SI" sz="1400" dirty="0">
                <a:solidFill>
                  <a:srgbClr val="66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 Consulting</a:t>
            </a:r>
            <a:r>
              <a:rPr lang="sl-SI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sl-SI" sz="1400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Inštitut Bion</a:t>
            </a:r>
            <a:r>
              <a:rPr lang="sl-SI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sl-SI" sz="1400" dirty="0">
                <a:solidFill>
                  <a:srgbClr val="66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Inštitut Jožef Stefan-Odsek za tehnologije znanja</a:t>
            </a:r>
            <a:r>
              <a:rPr lang="sl-SI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l-SI" sz="1400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Starcom</a:t>
            </a:r>
          </a:p>
          <a:p>
            <a:r>
              <a:rPr lang="sl-SI" sz="1400" dirty="0">
                <a:solidFill>
                  <a:srgbClr val="66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Laboratorij za neuroendokrinologijo Medicinske fakultete</a:t>
            </a:r>
          </a:p>
          <a:p>
            <a:r>
              <a:rPr lang="sl-SI" sz="1400" dirty="0">
                <a:solidFill>
                  <a:schemeClr val="accent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Klinika za nuklearno medicino Kliničnega centra</a:t>
            </a:r>
            <a:r>
              <a:rPr lang="sl-SI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l-SI" sz="1400" dirty="0" smtClean="0">
                <a:solidFill>
                  <a:srgbClr val="66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Intensio</a:t>
            </a:r>
            <a:br>
              <a:rPr lang="sl-SI" sz="1400" dirty="0" smtClean="0">
                <a:solidFill>
                  <a:srgbClr val="66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l-SI" sz="14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Fakulteta za šport v Ljubljani</a:t>
            </a:r>
            <a:r>
              <a:rPr lang="sl-SI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sl-SI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086" name="AutoShape 6"/>
          <p:cNvSpPr>
            <a:spLocks noChangeArrowheads="1"/>
          </p:cNvSpPr>
          <p:nvPr/>
        </p:nvSpPr>
        <p:spPr bwMode="auto">
          <a:xfrm>
            <a:off x="5003800" y="3284538"/>
            <a:ext cx="3960813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>
                <a:solidFill>
                  <a:schemeClr val="accent2"/>
                </a:solidFill>
                <a:latin typeface="Arial" charset="0"/>
              </a:rPr>
              <a:t>ASCR Institute of Computer Science</a:t>
            </a:r>
          </a:p>
        </p:txBody>
      </p:sp>
      <p:sp>
        <p:nvSpPr>
          <p:cNvPr id="46087" name="AutoShape 7"/>
          <p:cNvSpPr>
            <a:spLocks noChangeArrowheads="1"/>
          </p:cNvSpPr>
          <p:nvPr/>
        </p:nvSpPr>
        <p:spPr bwMode="auto">
          <a:xfrm>
            <a:off x="2267744" y="5445125"/>
            <a:ext cx="21605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err="1" smtClean="0">
                <a:solidFill>
                  <a:schemeClr val="accent2"/>
                </a:solidFill>
                <a:latin typeface="Arial" charset="0"/>
              </a:rPr>
              <a:t>Univerzitet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u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Malagi</a:t>
            </a:r>
          </a:p>
        </p:txBody>
      </p:sp>
      <p:sp>
        <p:nvSpPr>
          <p:cNvPr id="46094" name="AutoShape 14"/>
          <p:cNvSpPr>
            <a:spLocks noChangeArrowheads="1"/>
          </p:cNvSpPr>
          <p:nvPr/>
        </p:nvSpPr>
        <p:spPr bwMode="auto">
          <a:xfrm>
            <a:off x="6300788" y="5157788"/>
            <a:ext cx="2303660" cy="5032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err="1" smtClean="0">
                <a:solidFill>
                  <a:schemeClr val="accent2"/>
                </a:solidFill>
                <a:latin typeface="Arial" charset="0"/>
              </a:rPr>
              <a:t>Univerzitet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u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 err="1">
                <a:solidFill>
                  <a:schemeClr val="accent2"/>
                </a:solidFill>
                <a:latin typeface="Arial" charset="0"/>
              </a:rPr>
              <a:t>Ioannini</a:t>
            </a:r>
            <a:endParaRPr lang="sl-SI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46095" name="AutoShape 15"/>
          <p:cNvSpPr>
            <a:spLocks noChangeArrowheads="1"/>
          </p:cNvSpPr>
          <p:nvPr/>
        </p:nvSpPr>
        <p:spPr bwMode="auto">
          <a:xfrm>
            <a:off x="179388" y="2060575"/>
            <a:ext cx="2376388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err="1" smtClean="0">
                <a:solidFill>
                  <a:schemeClr val="accent2"/>
                </a:solidFill>
                <a:latin typeface="Arial" charset="0"/>
              </a:rPr>
              <a:t>Univerzitet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u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 err="1">
                <a:solidFill>
                  <a:schemeClr val="accent2"/>
                </a:solidFill>
                <a:latin typeface="Arial" charset="0"/>
              </a:rPr>
              <a:t>Hasseltu</a:t>
            </a:r>
            <a:endParaRPr lang="sl-SI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138987" cy="922337"/>
          </a:xfrm>
        </p:spPr>
        <p:txBody>
          <a:bodyPr/>
          <a:lstStyle/>
          <a:p>
            <a:pPr algn="l"/>
            <a:r>
              <a:rPr lang="sl-SI" sz="2800" dirty="0" err="1" smtClean="0">
                <a:latin typeface="Verdana" pitchFamily="34" charset="0"/>
              </a:rPr>
              <a:t>Saradnja</a:t>
            </a:r>
            <a:r>
              <a:rPr lang="sl-SI" sz="2800" dirty="0" smtClean="0">
                <a:latin typeface="Verdana" pitchFamily="34" charset="0"/>
              </a:rPr>
              <a:t> </a:t>
            </a:r>
            <a:r>
              <a:rPr lang="sl-SI" sz="2800" dirty="0" err="1" smtClean="0">
                <a:latin typeface="Verdana" pitchFamily="34" charset="0"/>
              </a:rPr>
              <a:t>sa</a:t>
            </a:r>
            <a:r>
              <a:rPr lang="sl-SI" sz="2800" dirty="0" smtClean="0">
                <a:latin typeface="Verdana" pitchFamily="34" charset="0"/>
              </a:rPr>
              <a:t> drugim ustanovama</a:t>
            </a:r>
            <a:endParaRPr lang="sl-SI" sz="2800" dirty="0">
              <a:latin typeface="Verdana" pitchFamily="34" charset="0"/>
            </a:endParaRPr>
          </a:p>
        </p:txBody>
      </p:sp>
      <p:pic>
        <p:nvPicPr>
          <p:cNvPr id="46084" name="Picture 4" descr="lkmlogo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96" name="AutoShape 16"/>
          <p:cNvSpPr>
            <a:spLocks noChangeArrowheads="1"/>
          </p:cNvSpPr>
          <p:nvPr/>
        </p:nvSpPr>
        <p:spPr bwMode="auto">
          <a:xfrm>
            <a:off x="107950" y="3860800"/>
            <a:ext cx="2087786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err="1" smtClean="0">
                <a:solidFill>
                  <a:schemeClr val="accent2"/>
                </a:solidFill>
                <a:latin typeface="Arial" charset="0"/>
              </a:rPr>
              <a:t>Univerzitet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u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Portu</a:t>
            </a:r>
          </a:p>
        </p:txBody>
      </p:sp>
      <p:sp>
        <p:nvSpPr>
          <p:cNvPr id="46098" name="AutoShape 18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1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 flipV="1">
            <a:off x="1403351" y="5877272"/>
            <a:ext cx="864394" cy="28857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03" name="Oval 23"/>
          <p:cNvSpPr>
            <a:spLocks noChangeArrowheads="1"/>
          </p:cNvSpPr>
          <p:nvPr/>
        </p:nvSpPr>
        <p:spPr bwMode="auto">
          <a:xfrm>
            <a:off x="1331913" y="609282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>
            <a:off x="3347864" y="2780927"/>
            <a:ext cx="431975" cy="187203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05" name="Oval 25"/>
          <p:cNvSpPr>
            <a:spLocks noChangeArrowheads="1"/>
          </p:cNvSpPr>
          <p:nvPr/>
        </p:nvSpPr>
        <p:spPr bwMode="auto">
          <a:xfrm>
            <a:off x="3708400" y="4581525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 flipH="1">
            <a:off x="971550" y="4292600"/>
            <a:ext cx="0" cy="1225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07" name="Oval 27"/>
          <p:cNvSpPr>
            <a:spLocks noChangeArrowheads="1"/>
          </p:cNvSpPr>
          <p:nvPr/>
        </p:nvSpPr>
        <p:spPr bwMode="auto">
          <a:xfrm>
            <a:off x="900113" y="544512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 flipV="1">
            <a:off x="4643438" y="5516563"/>
            <a:ext cx="165735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09" name="Oval 29"/>
          <p:cNvSpPr>
            <a:spLocks noChangeArrowheads="1"/>
          </p:cNvSpPr>
          <p:nvPr/>
        </p:nvSpPr>
        <p:spPr bwMode="auto">
          <a:xfrm>
            <a:off x="4572000" y="5589588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>
            <a:off x="1619250" y="2565400"/>
            <a:ext cx="936625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11" name="Oval 31"/>
          <p:cNvSpPr>
            <a:spLocks noChangeArrowheads="1"/>
          </p:cNvSpPr>
          <p:nvPr/>
        </p:nvSpPr>
        <p:spPr bwMode="auto">
          <a:xfrm>
            <a:off x="2484438" y="3716338"/>
            <a:ext cx="144462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 flipV="1">
            <a:off x="3779838" y="3716338"/>
            <a:ext cx="180181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46113" name="Oval 33"/>
          <p:cNvSpPr>
            <a:spLocks noChangeArrowheads="1"/>
          </p:cNvSpPr>
          <p:nvPr/>
        </p:nvSpPr>
        <p:spPr bwMode="auto">
          <a:xfrm>
            <a:off x="3708400" y="4005263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  <p:sp>
        <p:nvSpPr>
          <p:cNvPr id="24" name="AutoShape 14"/>
          <p:cNvSpPr>
            <a:spLocks noChangeArrowheads="1"/>
          </p:cNvSpPr>
          <p:nvPr/>
        </p:nvSpPr>
        <p:spPr bwMode="auto">
          <a:xfrm>
            <a:off x="6301358" y="4365104"/>
            <a:ext cx="2663130" cy="5040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err="1" smtClean="0">
                <a:solidFill>
                  <a:schemeClr val="accent2"/>
                </a:solidFill>
                <a:latin typeface="Arial" charset="0"/>
              </a:rPr>
              <a:t>Univerzitet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sl-SI" dirty="0">
                <a:solidFill>
                  <a:schemeClr val="accent2"/>
                </a:solidFill>
                <a:latin typeface="Arial" charset="0"/>
              </a:rPr>
              <a:t>u</a:t>
            </a:r>
            <a:r>
              <a:rPr lang="sl-SI" dirty="0" smtClean="0">
                <a:solidFill>
                  <a:schemeClr val="accent2"/>
                </a:solidFill>
                <a:latin typeface="Arial" charset="0"/>
              </a:rPr>
              <a:t> Kragujevcu</a:t>
            </a:r>
            <a:endParaRPr lang="sl-SI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 flipV="1">
            <a:off x="4644008" y="4723878"/>
            <a:ext cx="1657350" cy="21728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4536568" y="4869160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2" name="Picture 36" descr="LKM2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6480769" cy="486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0"/>
            <a:ext cx="8229600" cy="1143000"/>
          </a:xfrm>
        </p:spPr>
        <p:txBody>
          <a:bodyPr/>
          <a:lstStyle/>
          <a:p>
            <a:pPr algn="l"/>
            <a:r>
              <a:rPr lang="sl-SI" sz="2800" dirty="0" smtClean="0">
                <a:latin typeface="Verdana" pitchFamily="34" charset="0"/>
              </a:rPr>
              <a:t>Ko </a:t>
            </a:r>
            <a:r>
              <a:rPr lang="sl-SI" sz="2800" dirty="0" smtClean="0">
                <a:latin typeface="Verdana" pitchFamily="34" charset="0"/>
              </a:rPr>
              <a:t>smo mi?</a:t>
            </a:r>
            <a:endParaRPr lang="sl-SI" sz="2800" dirty="0">
              <a:latin typeface="Verdana" pitchFamily="34" charset="0"/>
            </a:endParaRP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1331516" y="4652046"/>
            <a:ext cx="2226637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>
                <a:latin typeface="Verdana" pitchFamily="34" charset="0"/>
              </a:rPr>
              <a:t>prof. dr. Igor Kononenko</a:t>
            </a: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6300192" y="2348584"/>
            <a:ext cx="2565943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izr. prof. </a:t>
            </a:r>
            <a:r>
              <a:rPr lang="sl-SI" sz="1000" b="1" dirty="0">
                <a:latin typeface="Verdana" pitchFamily="34" charset="0"/>
              </a:rPr>
              <a:t>dr. Marko Robnik Šikonja</a:t>
            </a:r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1331515" y="2493046"/>
            <a:ext cx="1767745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>
                <a:latin typeface="Verdana" pitchFamily="34" charset="0"/>
              </a:rPr>
              <a:t>doc. dr. Matjaž Kukar</a:t>
            </a:r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4860529" y="1340521"/>
            <a:ext cx="1636426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doc. </a:t>
            </a:r>
            <a:r>
              <a:rPr lang="sl-SI" sz="1000" b="1" dirty="0">
                <a:latin typeface="Verdana" pitchFamily="34" charset="0"/>
              </a:rPr>
              <a:t>dr. Zoran Bosnić</a:t>
            </a:r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4284266" y="4652046"/>
            <a:ext cx="1636426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dr. Erik </a:t>
            </a:r>
            <a:r>
              <a:rPr lang="sl-SI" sz="1000" b="1" dirty="0">
                <a:latin typeface="Verdana" pitchFamily="34" charset="0"/>
              </a:rPr>
              <a:t>Štrumbelj</a:t>
            </a: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6372250" y="4652046"/>
            <a:ext cx="1656134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as. mag. </a:t>
            </a:r>
            <a:r>
              <a:rPr lang="sl-SI" sz="1000" b="1" dirty="0">
                <a:latin typeface="Verdana" pitchFamily="34" charset="0"/>
              </a:rPr>
              <a:t>Petar Vračar</a:t>
            </a:r>
          </a:p>
        </p:txBody>
      </p:sp>
      <p:pic>
        <p:nvPicPr>
          <p:cNvPr id="4116" name="Picture 20" descr="lkmlogo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115888"/>
            <a:ext cx="1274763" cy="630237"/>
          </a:xfrm>
          <a:prstGeom prst="rect">
            <a:avLst/>
          </a:prstGeom>
          <a:noFill/>
        </p:spPr>
      </p:pic>
      <p:sp>
        <p:nvSpPr>
          <p:cNvPr id="4119" name="AutoShape 23"/>
          <p:cNvSpPr>
            <a:spLocks noChangeArrowheads="1"/>
          </p:cNvSpPr>
          <p:nvPr/>
        </p:nvSpPr>
        <p:spPr bwMode="auto">
          <a:xfrm>
            <a:off x="6983413" y="657066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9999FF">
              <a:alpha val="0"/>
            </a:srgbClr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>
                <a:latin typeface="Verdana" pitchFamily="34" charset="0"/>
              </a:rPr>
              <a:t>lkm.fri.uni-lj.si</a:t>
            </a:r>
          </a:p>
        </p:txBody>
      </p:sp>
      <p:sp>
        <p:nvSpPr>
          <p:cNvPr id="4129" name="AutoShape 33"/>
          <p:cNvSpPr>
            <a:spLocks noChangeArrowheads="1"/>
          </p:cNvSpPr>
          <p:nvPr/>
        </p:nvSpPr>
        <p:spPr bwMode="auto">
          <a:xfrm>
            <a:off x="2915841" y="1340521"/>
            <a:ext cx="1636426" cy="2943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>
                <a:latin typeface="Verdana" pitchFamily="34" charset="0"/>
              </a:rPr>
              <a:t>Darko Pevec</a:t>
            </a:r>
          </a:p>
        </p:txBody>
      </p: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5796136" y="5949280"/>
            <a:ext cx="1800225" cy="323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>
                <a:latin typeface="Verdana" pitchFamily="34" charset="0"/>
              </a:rPr>
              <a:t>as. </a:t>
            </a:r>
            <a:r>
              <a:rPr lang="sl-SI" sz="1000" b="1" dirty="0" smtClean="0">
                <a:latin typeface="Verdana" pitchFamily="34" charset="0"/>
              </a:rPr>
              <a:t>Matej Pičulin</a:t>
            </a:r>
            <a:endParaRPr lang="sl-SI" sz="1000" b="1" dirty="0">
              <a:latin typeface="Verdana" pitchFamily="34" charset="0"/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3419872" y="5949280"/>
            <a:ext cx="1800225" cy="323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Miha Drole</a:t>
            </a:r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>
            <a:off x="1115591" y="5949280"/>
            <a:ext cx="1800225" cy="3238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l-SI" sz="1000" b="1" dirty="0" smtClean="0">
                <a:latin typeface="Verdana" pitchFamily="34" charset="0"/>
              </a:rPr>
              <a:t>Domen Košir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2965</TotalTime>
  <Words>479</Words>
  <Application>Microsoft Office PowerPoint</Application>
  <PresentationFormat>On-screen Show (4:3)</PresentationFormat>
  <Paragraphs>138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Veštačka inteligencija i kognitivno modeliranje</vt:lpstr>
      <vt:lpstr>Terminologija, terminologija …</vt:lpstr>
      <vt:lpstr>Modeliranje podataka</vt:lpstr>
      <vt:lpstr>Slide 4</vt:lpstr>
      <vt:lpstr>Primer: aplikacije u medicinskoj dijagnostici i prognostici</vt:lpstr>
      <vt:lpstr>Medicinska dijagnostika i prognostika</vt:lpstr>
      <vt:lpstr>Slide 7</vt:lpstr>
      <vt:lpstr>Objašnjenje dijagnoze</vt:lpstr>
      <vt:lpstr>Slide 9</vt:lpstr>
      <vt:lpstr>Slide 10</vt:lpstr>
      <vt:lpstr>Marketing</vt:lpstr>
      <vt:lpstr>Napredna sportska analiza</vt:lpstr>
      <vt:lpstr>I još... </vt:lpstr>
      <vt:lpstr>Zaključak</vt:lpstr>
      <vt:lpstr>Naučna i razvojna kompetentnost</vt:lpstr>
      <vt:lpstr>Saradnja sa drugim ustanovama</vt:lpstr>
      <vt:lpstr>Ko smo mi?</vt:lpstr>
    </vt:vector>
  </TitlesOfParts>
  <Company>&lt;arabianhorse&gt;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Laboratorija za Kognitivno modeliranje</dc:title>
  <dc:creator>Erik</dc:creator>
  <cp:lastModifiedBy>petar</cp:lastModifiedBy>
  <cp:revision>91</cp:revision>
  <dcterms:created xsi:type="dcterms:W3CDTF">2008-11-09T17:17:00Z</dcterms:created>
  <dcterms:modified xsi:type="dcterms:W3CDTF">2011-11-04T14:16:09Z</dcterms:modified>
</cp:coreProperties>
</file>