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76" r:id="rId3"/>
    <p:sldId id="275" r:id="rId4"/>
    <p:sldId id="277" r:id="rId5"/>
    <p:sldId id="280" r:id="rId6"/>
    <p:sldId id="296" r:id="rId7"/>
    <p:sldId id="293" r:id="rId8"/>
    <p:sldId id="281" r:id="rId9"/>
    <p:sldId id="282" r:id="rId10"/>
    <p:sldId id="283" r:id="rId11"/>
    <p:sldId id="290" r:id="rId12"/>
    <p:sldId id="291" r:id="rId13"/>
    <p:sldId id="285" r:id="rId14"/>
    <p:sldId id="286" r:id="rId15"/>
    <p:sldId id="284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7D31"/>
    <a:srgbClr val="F4D902"/>
    <a:srgbClr val="FEE903"/>
    <a:srgbClr val="6C99CE"/>
    <a:srgbClr val="D5D5D5"/>
    <a:srgbClr val="F2F1EF"/>
    <a:srgbClr val="515C77"/>
    <a:srgbClr val="FBE5D6"/>
    <a:srgbClr val="E8E8E8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81" autoAdjust="0"/>
    <p:restoredTop sz="95268" autoAdjust="0"/>
  </p:normalViewPr>
  <p:slideViewPr>
    <p:cSldViewPr snapToGrid="0">
      <p:cViewPr varScale="1">
        <p:scale>
          <a:sx n="82" d="100"/>
          <a:sy n="82" d="100"/>
        </p:scale>
        <p:origin x="73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ED7D31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numRef>
              <c:f>Sheet1!$A$2:$A$7</c:f>
              <c:numCache>
                <c:formatCode>General</c:formatCod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0.9</c:v>
                </c:pt>
                <c:pt idx="1">
                  <c:v>1.1000000000000001</c:v>
                </c:pt>
                <c:pt idx="2">
                  <c:v>1.3</c:v>
                </c:pt>
                <c:pt idx="3">
                  <c:v>1.4</c:v>
                </c:pt>
                <c:pt idx="4">
                  <c:v>1.5</c:v>
                </c:pt>
                <c:pt idx="5">
                  <c:v>2.7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9C-4ECB-BC7C-57CA27A66A7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15"/>
        <c:overlap val="-20"/>
        <c:axId val="245689936"/>
        <c:axId val="256427712"/>
      </c:barChart>
      <c:catAx>
        <c:axId val="245689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56427712"/>
        <c:crosses val="autoZero"/>
        <c:auto val="1"/>
        <c:lblAlgn val="ctr"/>
        <c:lblOffset val="100"/>
        <c:noMultiLvlLbl val="0"/>
      </c:catAx>
      <c:valAx>
        <c:axId val="2564277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456899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b="1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00DBE4-EBE9-4576-A356-CC6F6942A1CF}" type="datetimeFigureOut">
              <a:rPr lang="en-US" smtClean="0"/>
              <a:t>26-Sep-23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71FB81-212E-44B8-9A96-6504FD64D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5692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1FB81-212E-44B8-9A96-6504FD64DEE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5138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1FB81-212E-44B8-9A96-6504FD64DEE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082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1FB81-212E-44B8-9A96-6504FD64DEE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1122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1FB81-212E-44B8-9A96-6504FD64DEE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72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1FB81-212E-44B8-9A96-6504FD64DEE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2358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1FB81-212E-44B8-9A96-6504FD64DEE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2098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1FB81-212E-44B8-9A96-6504FD64DEE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7181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1FB81-212E-44B8-9A96-6504FD64DEE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4895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1FB81-212E-44B8-9A96-6504FD64DEE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9509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1FB81-212E-44B8-9A96-6504FD64DEE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0997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1FB81-212E-44B8-9A96-6504FD64DEE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4432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1FB81-212E-44B8-9A96-6504FD64DEE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9183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A42FB-BB6F-4E42-AFF3-6177F5CA6B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053948-88EF-45E5-80D5-F482DA0148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BFD9BD-5651-4FDB-8A71-1FF3C25DD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47833-EAD5-4B2D-A2E6-40B7F338C6B6}" type="datetime1">
              <a:rPr lang="en-US" smtClean="0"/>
              <a:t>26-Sep-23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A8D9FA-B113-4E8B-B3EA-D01FC4922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03A848-24C1-4484-9D91-D2F21A9F4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867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AFA35-1EFA-4207-8A7F-F5E4DB301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71D880-98AB-40F5-BFD9-EBF9A1DAAE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buFont typeface="Wingdings" panose="05000000000000000000" pitchFamily="2" charset="2"/>
              <a:buChar char="§"/>
              <a:defRPr/>
            </a:lvl1pPr>
            <a:lvl2pPr>
              <a:buClr>
                <a:srgbClr val="ED7D31"/>
              </a:buClr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8DA429-7DC9-420A-AA54-1A50C4939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F2FA4-FF5A-48C1-AACB-BF9766105DDA}" type="datetime1">
              <a:rPr lang="en-US" smtClean="0"/>
              <a:t>26-Sep-23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AFF112-6025-4F0B-A9D3-57A2EF373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9EFCE0-AA02-4452-A818-77FF69150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882-F206-4B03-8F17-86CCA6770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004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A2E4CE-2827-436B-AB56-77AAA1259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DAB0AE-5801-4F69-BBE9-0B78E3D607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680A33-2053-431A-8FFB-3AFA072A1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5297-FCC5-4613-B6FC-5B8921A87ECF}" type="datetime1">
              <a:rPr lang="en-US" smtClean="0"/>
              <a:t>26-Sep-23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C28840-AF99-4B20-846C-EE07B39CC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EB330F-B5DF-4E72-95D5-5138F095A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882-F206-4B03-8F17-86CCA6770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184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7FDD3-CABF-4D39-85E3-D4AB820E5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963E3B-2B7C-4EE0-A40F-E7B4021B22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43C676-87B5-49B0-9A9D-35102CA2F1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82CE23-B239-48DE-90F4-2D87338526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63A6-69F6-4D47-875B-6D2ACFB76ADA}" type="datetime1">
              <a:rPr lang="en-US" smtClean="0"/>
              <a:t>26-Sep-23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0F81F6-BC57-48FF-9097-552146DD4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1B0BA5-429C-438D-972E-574230DBF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882-F206-4B03-8F17-86CCA6770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8205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D2AE0-E1EE-4941-B96F-B88B74A0A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492C17-7FCE-4F9B-A4D1-945B227763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8B7ED7-2333-4733-ADC3-353F691769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1F1E09D-06B3-405C-B6A9-0AD4984A5D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BCEF15-95E7-44AB-81F1-99AC6DFEDE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CE614D-DAED-453D-82A6-67AE091987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A1233-5C8C-43DD-BEF0-AF736AE42FC6}" type="datetime1">
              <a:rPr lang="en-US" smtClean="0"/>
              <a:t>26-Sep-23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AFBBC5-E51E-4BC8-877B-FFA62FEB0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7CFA1FF-FF45-4D42-8505-F574A8F61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882-F206-4B03-8F17-86CCA6770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776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20A02-4E19-4D77-817C-B69BE30A1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D5A949-028D-4399-94C9-2CE9234CC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3BF3E-9851-4EDE-8E40-A86CEB7A4E79}" type="datetime1">
              <a:rPr lang="en-US" smtClean="0"/>
              <a:t>26-Sep-23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E0A5F2-2B89-48BA-A691-528A236C4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756912-C660-4486-81AA-E97FC921B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882-F206-4B03-8F17-86CCA6770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17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38C38E-E05D-4BAA-9FAA-E76A98DF0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916E4-D654-4F55-A507-0418616DA1DC}" type="datetime1">
              <a:rPr lang="en-US" smtClean="0"/>
              <a:t>26-Sep-23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74A4EE-A4FD-4CB3-82DF-41175761A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C76FF1-C05E-4FE2-90F2-A033AAD5F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882-F206-4B03-8F17-86CCA6770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775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7242F-7164-42AA-9E87-3E36B8EAE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D0B7B4-84C8-42ED-A476-5F73319D75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B35FAA-82C2-4BB3-8C02-C91F1009E4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907D4C-C26F-47B4-8DB3-F97E07B5BE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45882-2298-4099-B0C2-85D11089093C}" type="datetime1">
              <a:rPr lang="en-US" smtClean="0"/>
              <a:t>26-Sep-23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D1FFEB-0F70-49B7-95D8-F36507FBC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441700-0B33-4600-A850-BA5A30614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882-F206-4B03-8F17-86CCA6770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225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A504C-8BAA-421A-B8AF-E988363A8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9D918D-19B9-4494-A9CA-4A093FAFE3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A0300A-5317-499B-93E8-0EBAC0AC21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6E89ED-8571-4932-B0CE-85FB34743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3C9DA-DB5A-4A2A-9E38-85ADE3EDC000}" type="datetime1">
              <a:rPr lang="en-US" smtClean="0"/>
              <a:t>26-Sep-23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AE5356-3637-4F0E-A3D7-F5EEB096E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039883-E3B4-4E12-AB5F-FAFE40CDD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882-F206-4B03-8F17-86CCA6770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773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37105-E16C-40DA-85BE-C8362C7AB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1885D1-B0E9-4DD4-B5C7-98536F29F0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B32697-1A44-4FF5-A12C-CB1E182BC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95E2C-0E35-4C4C-9F43-8AB6A4DFCE70}" type="datetime1">
              <a:rPr lang="en-US" smtClean="0"/>
              <a:t>26-Sep-23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B14DF3-0CEB-42D4-AF2A-1E0A2A04F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7538D2-3A46-44BA-8352-B8F088FDC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882-F206-4B03-8F17-86CCA6770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703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1153EBE-D999-454E-BB39-D6120B7FFC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A1C1F3-BFD9-4254-97A8-A2B6CEF629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A63378-8094-40FE-B95C-99FAAD9BE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E5B77-3A2E-445C-9EF9-C74E59393E2B}" type="datetime1">
              <a:rPr lang="en-US" smtClean="0"/>
              <a:t>26-Sep-23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CC30CF-F13C-486F-9421-7D6A29897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C168A3-2267-45D9-8880-3608F38E6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E0882-F206-4B03-8F17-86CCA6770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926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0B2313-230D-4216-9CF9-5EC328381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013B8-995E-4231-BA19-4A1CCD3BC3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DF73E9-6DBC-4B35-8662-41A3FC3072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89A3F0-2F3C-4EEC-BA4D-9499165816BF}" type="datetime1">
              <a:rPr lang="en-US" smtClean="0"/>
              <a:t>26-Sep-23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05A5F-0D83-4991-A1DA-A6A1325435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64D843-06D0-44A3-B348-DC3E1EA628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DE0882-F206-4B03-8F17-86CCA6770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ED7D3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4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rti.etf.bg.ac.rs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DSCN3074.JPG">
            <a:extLst>
              <a:ext uri="{FF2B5EF4-FFF2-40B4-BE49-F238E27FC236}">
                <a16:creationId xmlns:a16="http://schemas.microsoft.com/office/drawing/2014/main" id="{6521F1E5-A2AF-4828-8E24-6600372E9B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818" t="9090" r="1451"/>
          <a:stretch/>
        </p:blipFill>
        <p:spPr bwMode="auto">
          <a:xfrm>
            <a:off x="3669408" y="10"/>
            <a:ext cx="8522592" cy="6857990"/>
          </a:xfrm>
          <a:prstGeom prst="rect">
            <a:avLst/>
          </a:prstGeom>
          <a:noFill/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7F2F7F-1E38-4CAB-B07B-9C8F4C25C2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764580" cy="822960"/>
          </a:xfrm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</a:pPr>
            <a:r>
              <a:rPr lang="sr-Cyrl-RS" sz="2200">
                <a:latin typeface="Arial" panose="020B0604020202020204" pitchFamily="34" charset="0"/>
                <a:cs typeface="Arial" panose="020B0604020202020204" pitchFamily="34" charset="0"/>
              </a:rPr>
              <a:t>Електротехнички факултет, Универзитет у Београду</a:t>
            </a:r>
            <a:endParaRPr lang="en-US" sz="2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0380307F-A18A-4709-90AC-AB59AC410B35}"/>
              </a:ext>
            </a:extLst>
          </p:cNvPr>
          <p:cNvSpPr txBox="1">
            <a:spLocks/>
          </p:cNvSpPr>
          <p:nvPr/>
        </p:nvSpPr>
        <p:spPr>
          <a:xfrm>
            <a:off x="477980" y="6096886"/>
            <a:ext cx="1342431" cy="36576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1800" b="1">
                <a:latin typeface="Arial" panose="020B0604020202020204" pitchFamily="34" charset="0"/>
                <a:cs typeface="Arial" panose="020B0604020202020204" pitchFamily="34" charset="0"/>
              </a:rPr>
              <a:t>26</a:t>
            </a:r>
            <a:r>
              <a:rPr lang="sr-Cyrl-RS" sz="1800" b="1">
                <a:latin typeface="Arial" panose="020B0604020202020204" pitchFamily="34" charset="0"/>
                <a:cs typeface="Arial" panose="020B0604020202020204" pitchFamily="34" charset="0"/>
              </a:rPr>
              <a:t>.0</a:t>
            </a:r>
            <a:r>
              <a:rPr lang="en-US" sz="1800" b="1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sr-Cyrl-RS" sz="1800" b="1">
                <a:latin typeface="Arial" panose="020B0604020202020204" pitchFamily="34" charset="0"/>
                <a:cs typeface="Arial" panose="020B0604020202020204" pitchFamily="34" charset="0"/>
              </a:rPr>
              <a:t>.202</a:t>
            </a:r>
            <a:r>
              <a:rPr lang="en-US" sz="1800" b="1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sr-Cyrl-RS" sz="1800" b="1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E517FBF-86F7-488A-AFC7-215B5C4D4721}"/>
              </a:ext>
            </a:extLst>
          </p:cNvPr>
          <p:cNvCxnSpPr>
            <a:cxnSpLocks/>
          </p:cNvCxnSpPr>
          <p:nvPr/>
        </p:nvCxnSpPr>
        <p:spPr>
          <a:xfrm>
            <a:off x="477980" y="5937504"/>
            <a:ext cx="3271060" cy="0"/>
          </a:xfrm>
          <a:prstGeom prst="line">
            <a:avLst/>
          </a:prstGeom>
          <a:ln w="12700">
            <a:solidFill>
              <a:srgbClr val="D5D5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1">
            <a:extLst>
              <a:ext uri="{FF2B5EF4-FFF2-40B4-BE49-F238E27FC236}">
                <a16:creationId xmlns:a16="http://schemas.microsoft.com/office/drawing/2014/main" id="{66B3F1D5-76C5-55D9-DBFC-AC9247C73410}"/>
              </a:ext>
            </a:extLst>
          </p:cNvPr>
          <p:cNvSpPr txBox="1">
            <a:spLocks/>
          </p:cNvSpPr>
          <p:nvPr/>
        </p:nvSpPr>
        <p:spPr>
          <a:xfrm>
            <a:off x="477980" y="2223377"/>
            <a:ext cx="6471460" cy="210312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r-Cyrl-RS" sz="4800" b="1">
                <a:latin typeface="Arial" panose="020B0604020202020204" pitchFamily="34" charset="0"/>
                <a:cs typeface="Arial" panose="020B0604020202020204" pitchFamily="34" charset="0"/>
              </a:rPr>
              <a:t>Одсек за</a:t>
            </a:r>
            <a:br>
              <a:rPr lang="en-US" sz="48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r-Cyrl-RS" sz="4800" b="1">
                <a:latin typeface="Arial" panose="020B0604020202020204" pitchFamily="34" charset="0"/>
                <a:cs typeface="Arial" panose="020B0604020202020204" pitchFamily="34" charset="0"/>
              </a:rPr>
              <a:t>рачунарску технику и информатику</a:t>
            </a:r>
            <a:endParaRPr lang="en-US" sz="4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99348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757E451-D6A9-BEC9-B9F9-3B61E0131B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552" r="12766"/>
          <a:stretch/>
        </p:blipFill>
        <p:spPr>
          <a:xfrm>
            <a:off x="477980" y="625683"/>
            <a:ext cx="7443700" cy="5606634"/>
          </a:xfrm>
          <a:prstGeom prst="rect">
            <a:avLst/>
          </a:prstGeom>
          <a:ln>
            <a:solidFill>
              <a:srgbClr val="ED7D31"/>
            </a:solidFill>
          </a:ln>
        </p:spPr>
      </p:pic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4982E076-144D-B446-0D30-73D36696FA3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04645672"/>
              </p:ext>
            </p:extLst>
          </p:nvPr>
        </p:nvGraphicFramePr>
        <p:xfrm>
          <a:off x="8229600" y="625683"/>
          <a:ext cx="3484420" cy="56066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1F8A4190-9A96-567E-B7E5-743C96DAD245}"/>
              </a:ext>
            </a:extLst>
          </p:cNvPr>
          <p:cNvSpPr txBox="1"/>
          <p:nvPr/>
        </p:nvSpPr>
        <p:spPr>
          <a:xfrm>
            <a:off x="8793480" y="5277888"/>
            <a:ext cx="2727959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r-Cyrl-RS" sz="1400" b="1">
                <a:latin typeface="Arial" panose="020B0604020202020204" pitchFamily="34" charset="0"/>
                <a:cs typeface="Arial" panose="020B0604020202020204" pitchFamily="34" charset="0"/>
              </a:rPr>
              <a:t>900 милиона</a:t>
            </a:r>
            <a:endParaRPr lang="en-US" sz="1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B41331-0612-0F81-AD70-22C14576AB76}"/>
              </a:ext>
            </a:extLst>
          </p:cNvPr>
          <p:cNvSpPr txBox="1"/>
          <p:nvPr/>
        </p:nvSpPr>
        <p:spPr>
          <a:xfrm>
            <a:off x="8793479" y="4432068"/>
            <a:ext cx="2727959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1.1</a:t>
            </a:r>
            <a:r>
              <a:rPr lang="sr-Cyrl-RS" sz="1400" b="1">
                <a:latin typeface="Arial" panose="020B0604020202020204" pitchFamily="34" charset="0"/>
                <a:cs typeface="Arial" panose="020B0604020202020204" pitchFamily="34" charset="0"/>
              </a:rPr>
              <a:t> милијард</a:t>
            </a: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5A7546-DDFB-98AF-FF8A-F4F800E01A35}"/>
              </a:ext>
            </a:extLst>
          </p:cNvPr>
          <p:cNvSpPr txBox="1"/>
          <p:nvPr/>
        </p:nvSpPr>
        <p:spPr>
          <a:xfrm>
            <a:off x="8793479" y="3569297"/>
            <a:ext cx="2727959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sr-Cyrl-RS" sz="1400" b="1">
                <a:latin typeface="Arial" panose="020B0604020202020204" pitchFamily="34" charset="0"/>
                <a:cs typeface="Arial" panose="020B0604020202020204" pitchFamily="34" charset="0"/>
              </a:rPr>
              <a:t>3 милијард</a:t>
            </a: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8E496E-86A2-D900-F42E-A2BE45DADC5C}"/>
              </a:ext>
            </a:extLst>
          </p:cNvPr>
          <p:cNvSpPr txBox="1"/>
          <p:nvPr/>
        </p:nvSpPr>
        <p:spPr>
          <a:xfrm>
            <a:off x="8793478" y="1869854"/>
            <a:ext cx="2727959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sr-Cyrl-RS" sz="1400" b="1">
                <a:latin typeface="Arial" panose="020B0604020202020204" pitchFamily="34" charset="0"/>
                <a:cs typeface="Arial" panose="020B0604020202020204" pitchFamily="34" charset="0"/>
              </a:rPr>
              <a:t>5 милијарди</a:t>
            </a:r>
            <a:endParaRPr lang="en-US" sz="1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30BDEA-2585-10A5-0A69-997704FECC60}"/>
              </a:ext>
            </a:extLst>
          </p:cNvPr>
          <p:cNvSpPr txBox="1"/>
          <p:nvPr/>
        </p:nvSpPr>
        <p:spPr>
          <a:xfrm>
            <a:off x="8793478" y="2719586"/>
            <a:ext cx="2727959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sr-Cyrl-RS" sz="1400" b="1">
                <a:latin typeface="Arial" panose="020B0604020202020204" pitchFamily="34" charset="0"/>
                <a:cs typeface="Arial" panose="020B0604020202020204" pitchFamily="34" charset="0"/>
              </a:rPr>
              <a:t>4 милијард</a:t>
            </a: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B8956D5-8DCE-C615-10BE-9486B0B10FF6}"/>
              </a:ext>
            </a:extLst>
          </p:cNvPr>
          <p:cNvSpPr txBox="1"/>
          <p:nvPr/>
        </p:nvSpPr>
        <p:spPr>
          <a:xfrm>
            <a:off x="8793478" y="1007432"/>
            <a:ext cx="2727959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sr-Cyrl-RS"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 милијарди</a:t>
            </a:r>
            <a:endParaRPr lang="en-US" sz="14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56878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5E43E-787D-C94F-0F02-E7018C04D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800178" cy="1325563"/>
          </a:xfrm>
        </p:spPr>
        <p:txBody>
          <a:bodyPr/>
          <a:lstStyle/>
          <a:p>
            <a:r>
              <a:rPr lang="sr-Cyrl-RS" b="1">
                <a:latin typeface="Arial" panose="020B0604020202020204" pitchFamily="34" charset="0"/>
                <a:cs typeface="Arial" panose="020B0604020202020204" pitchFamily="34" charset="0"/>
              </a:rPr>
              <a:t>У Србији</a:t>
            </a:r>
            <a:endParaRPr lang="en-US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BF41AE3-AC30-B96F-2DD9-F0DFD8934740}"/>
              </a:ext>
            </a:extLst>
          </p:cNvPr>
          <p:cNvSpPr/>
          <p:nvPr/>
        </p:nvSpPr>
        <p:spPr>
          <a:xfrm rot="5400000">
            <a:off x="196039" y="907624"/>
            <a:ext cx="710186" cy="146305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4B4660-E45F-20EB-A1ED-47330020EA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979" y="2062194"/>
            <a:ext cx="11167447" cy="1489385"/>
          </a:xfrm>
          <a:prstGeom prst="rect">
            <a:avLst/>
          </a:prstGeom>
          <a:ln>
            <a:solidFill>
              <a:srgbClr val="ED7D31"/>
            </a:solidFill>
          </a:ln>
        </p:spPr>
      </p:pic>
      <p:pic>
        <p:nvPicPr>
          <p:cNvPr id="6" name="Picture 1">
            <a:extLst>
              <a:ext uri="{FF2B5EF4-FFF2-40B4-BE49-F238E27FC236}">
                <a16:creationId xmlns:a16="http://schemas.microsoft.com/office/drawing/2014/main" id="{ABFA1534-D30E-F055-5C54-988DCCCCD75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3" t="36708" r="37434" b="8093"/>
          <a:stretch/>
        </p:blipFill>
        <p:spPr bwMode="auto">
          <a:xfrm>
            <a:off x="477979" y="3989677"/>
            <a:ext cx="2432770" cy="2404647"/>
          </a:xfrm>
          <a:prstGeom prst="rect">
            <a:avLst/>
          </a:prstGeom>
          <a:noFill/>
          <a:ln w="9525">
            <a:solidFill>
              <a:srgbClr val="6C99CE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B6B4B74-A8CD-1F05-3A13-6C3DFFAFCAEE}"/>
              </a:ext>
            </a:extLst>
          </p:cNvPr>
          <p:cNvSpPr/>
          <p:nvPr/>
        </p:nvSpPr>
        <p:spPr>
          <a:xfrm>
            <a:off x="547142" y="4504243"/>
            <a:ext cx="2265823" cy="339747"/>
          </a:xfrm>
          <a:prstGeom prst="rect">
            <a:avLst/>
          </a:prstGeom>
          <a:noFill/>
          <a:ln w="381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A59292A-3132-3ED8-202D-B8D9B2B71B2F}"/>
              </a:ext>
            </a:extLst>
          </p:cNvPr>
          <p:cNvSpPr/>
          <p:nvPr/>
        </p:nvSpPr>
        <p:spPr>
          <a:xfrm>
            <a:off x="547142" y="5243198"/>
            <a:ext cx="2265823" cy="339747"/>
          </a:xfrm>
          <a:prstGeom prst="rect">
            <a:avLst/>
          </a:prstGeom>
          <a:noFill/>
          <a:ln w="38100">
            <a:solidFill>
              <a:srgbClr val="6C99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CFDD58F-1292-BC05-84FA-95F132F806ED}"/>
              </a:ext>
            </a:extLst>
          </p:cNvPr>
          <p:cNvGrpSpPr/>
          <p:nvPr/>
        </p:nvGrpSpPr>
        <p:grpSpPr>
          <a:xfrm>
            <a:off x="3300214" y="3989677"/>
            <a:ext cx="2521661" cy="2404646"/>
            <a:chOff x="4835169" y="4123094"/>
            <a:chExt cx="2521661" cy="2404646"/>
          </a:xfrm>
        </p:grpSpPr>
        <p:pic>
          <p:nvPicPr>
            <p:cNvPr id="10" name="Picture 15">
              <a:extLst>
                <a:ext uri="{FF2B5EF4-FFF2-40B4-BE49-F238E27FC236}">
                  <a16:creationId xmlns:a16="http://schemas.microsoft.com/office/drawing/2014/main" id="{88280C6D-BF64-7621-A19C-0673CCCDB7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35169" y="4123094"/>
              <a:ext cx="2521661" cy="2404646"/>
            </a:xfrm>
            <a:prstGeom prst="rect">
              <a:avLst/>
            </a:prstGeom>
            <a:noFill/>
            <a:ln w="9525">
              <a:solidFill>
                <a:srgbClr val="6C99CE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1" name="Picture 15">
              <a:extLst>
                <a:ext uri="{FF2B5EF4-FFF2-40B4-BE49-F238E27FC236}">
                  <a16:creationId xmlns:a16="http://schemas.microsoft.com/office/drawing/2014/main" id="{BFAB6443-0E49-210C-8A80-20715981C6D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138" t="76884" r="2322" b="2128"/>
            <a:stretch/>
          </p:blipFill>
          <p:spPr bwMode="auto">
            <a:xfrm>
              <a:off x="5080000" y="5935808"/>
              <a:ext cx="1642533" cy="5047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84A1EE9B-A134-C2F8-36FD-C56AE14D691B}"/>
              </a:ext>
            </a:extLst>
          </p:cNvPr>
          <p:cNvSpPr/>
          <p:nvPr/>
        </p:nvSpPr>
        <p:spPr>
          <a:xfrm>
            <a:off x="3375488" y="4369636"/>
            <a:ext cx="2348614" cy="339747"/>
          </a:xfrm>
          <a:prstGeom prst="rect">
            <a:avLst/>
          </a:prstGeom>
          <a:noFill/>
          <a:ln w="381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A005E3-D217-F7CB-A847-3BD81308D416}"/>
              </a:ext>
            </a:extLst>
          </p:cNvPr>
          <p:cNvSpPr/>
          <p:nvPr/>
        </p:nvSpPr>
        <p:spPr>
          <a:xfrm>
            <a:off x="3375488" y="5373361"/>
            <a:ext cx="2348614" cy="339747"/>
          </a:xfrm>
          <a:prstGeom prst="rect">
            <a:avLst/>
          </a:prstGeom>
          <a:noFill/>
          <a:ln w="38100">
            <a:solidFill>
              <a:srgbClr val="6C99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CCC882A-5B0D-8B42-C32C-637E3E7DF27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43" t="1760" r="32607" b="1747"/>
          <a:stretch/>
        </p:blipFill>
        <p:spPr>
          <a:xfrm>
            <a:off x="6209424" y="3992334"/>
            <a:ext cx="2521660" cy="2407269"/>
          </a:xfrm>
          <a:prstGeom prst="rect">
            <a:avLst/>
          </a:prstGeom>
          <a:ln>
            <a:solidFill>
              <a:srgbClr val="6C99CE"/>
            </a:solidFill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98F8FA6-CED9-E87D-2302-D2108BC41F7A}"/>
              </a:ext>
            </a:extLst>
          </p:cNvPr>
          <p:cNvSpPr/>
          <p:nvPr/>
        </p:nvSpPr>
        <p:spPr>
          <a:xfrm>
            <a:off x="6250129" y="4755229"/>
            <a:ext cx="2426274" cy="352483"/>
          </a:xfrm>
          <a:prstGeom prst="rect">
            <a:avLst/>
          </a:prstGeom>
          <a:noFill/>
          <a:ln w="381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C4170A5-1248-6515-234E-F9C3506AC3CA}"/>
              </a:ext>
            </a:extLst>
          </p:cNvPr>
          <p:cNvSpPr/>
          <p:nvPr/>
        </p:nvSpPr>
        <p:spPr>
          <a:xfrm>
            <a:off x="6250129" y="5881900"/>
            <a:ext cx="2426274" cy="352483"/>
          </a:xfrm>
          <a:prstGeom prst="rect">
            <a:avLst/>
          </a:prstGeom>
          <a:noFill/>
          <a:ln w="38100">
            <a:solidFill>
              <a:srgbClr val="6C99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44D38E1A-4827-5775-052B-E79A7EDD4D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6719" y="3992334"/>
            <a:ext cx="2521659" cy="2407269"/>
          </a:xfrm>
          <a:prstGeom prst="rect">
            <a:avLst/>
          </a:prstGeom>
          <a:ln>
            <a:solidFill>
              <a:srgbClr val="6C99CE"/>
            </a:solidFill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81D37614-04E8-F589-6E34-34AE048628F5}"/>
              </a:ext>
            </a:extLst>
          </p:cNvPr>
          <p:cNvSpPr/>
          <p:nvPr/>
        </p:nvSpPr>
        <p:spPr>
          <a:xfrm>
            <a:off x="9197355" y="4850548"/>
            <a:ext cx="2362302" cy="339747"/>
          </a:xfrm>
          <a:prstGeom prst="rect">
            <a:avLst/>
          </a:prstGeom>
          <a:noFill/>
          <a:ln w="381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A36C3C1-F1A8-24C3-3D6E-529676FCCE88}"/>
              </a:ext>
            </a:extLst>
          </p:cNvPr>
          <p:cNvSpPr/>
          <p:nvPr/>
        </p:nvSpPr>
        <p:spPr>
          <a:xfrm>
            <a:off x="9197355" y="5582945"/>
            <a:ext cx="2362302" cy="339747"/>
          </a:xfrm>
          <a:prstGeom prst="rect">
            <a:avLst/>
          </a:prstGeom>
          <a:noFill/>
          <a:ln w="38100">
            <a:solidFill>
              <a:srgbClr val="6C99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BC1FF05-D5CF-69E8-EB06-B05B579173DF}"/>
              </a:ext>
            </a:extLst>
          </p:cNvPr>
          <p:cNvSpPr txBox="1"/>
          <p:nvPr/>
        </p:nvSpPr>
        <p:spPr>
          <a:xfrm>
            <a:off x="1299814" y="5999493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solidFill>
                  <a:srgbClr val="ED7D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2017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7A38515-A983-379B-7EB2-FD675A2A54E3}"/>
              </a:ext>
            </a:extLst>
          </p:cNvPr>
          <p:cNvSpPr txBox="1"/>
          <p:nvPr/>
        </p:nvSpPr>
        <p:spPr>
          <a:xfrm>
            <a:off x="4180503" y="5999493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solidFill>
                  <a:srgbClr val="ED7D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C74FEEC-97D0-7A9D-AF4A-EE7C79CDDB2A}"/>
              </a:ext>
            </a:extLst>
          </p:cNvPr>
          <p:cNvSpPr txBox="1"/>
          <p:nvPr/>
        </p:nvSpPr>
        <p:spPr>
          <a:xfrm>
            <a:off x="7092586" y="3989677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solidFill>
                  <a:srgbClr val="ED7D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0C36273-9FC4-3446-A494-C7E31AB8437B}"/>
              </a:ext>
            </a:extLst>
          </p:cNvPr>
          <p:cNvSpPr txBox="1"/>
          <p:nvPr/>
        </p:nvSpPr>
        <p:spPr>
          <a:xfrm>
            <a:off x="9999880" y="3984362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solidFill>
                  <a:srgbClr val="ED7D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1A8D48-2171-2B91-BB96-7DBC3E8EB2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06" t="34156" r="23284" b="35108"/>
          <a:stretch/>
        </p:blipFill>
        <p:spPr bwMode="auto">
          <a:xfrm>
            <a:off x="9507895" y="625683"/>
            <a:ext cx="2137531" cy="706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30144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1236B514-B1A4-7A40-37A5-175D9440BC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1645" y="625682"/>
            <a:ext cx="2623781" cy="707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C75E43E-787D-C94F-0F02-E7018C04D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807226" cy="1325563"/>
          </a:xfrm>
        </p:spPr>
        <p:txBody>
          <a:bodyPr/>
          <a:lstStyle/>
          <a:p>
            <a:r>
              <a:rPr lang="sr-Cyrl-RS" b="1">
                <a:latin typeface="Arial" panose="020B0604020202020204" pitchFamily="34" charset="0"/>
                <a:cs typeface="Arial" panose="020B0604020202020204" pitchFamily="34" charset="0"/>
              </a:rPr>
              <a:t>У иностранству</a:t>
            </a:r>
            <a:endParaRPr lang="en-US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BF41AE3-AC30-B96F-2DD9-F0DFD8934740}"/>
              </a:ext>
            </a:extLst>
          </p:cNvPr>
          <p:cNvSpPr/>
          <p:nvPr/>
        </p:nvSpPr>
        <p:spPr>
          <a:xfrm rot="5400000">
            <a:off x="196039" y="907624"/>
            <a:ext cx="710186" cy="146305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F17168C-999B-5150-23E0-32136C917B27}"/>
              </a:ext>
            </a:extLst>
          </p:cNvPr>
          <p:cNvGrpSpPr/>
          <p:nvPr/>
        </p:nvGrpSpPr>
        <p:grpSpPr>
          <a:xfrm>
            <a:off x="477979" y="3129180"/>
            <a:ext cx="5392885" cy="3273717"/>
            <a:chOff x="477979" y="3153978"/>
            <a:chExt cx="5392885" cy="3273717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31E1F41-0FC9-7582-55ED-32401A78C2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22418" y="3153978"/>
              <a:ext cx="3148446" cy="3255591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907DC270-D873-C741-7151-6F72D5C906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7979" y="3155583"/>
              <a:ext cx="2244439" cy="3272112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1B0FBB64-0326-0504-5138-6C97FBD385CC}"/>
              </a:ext>
            </a:extLst>
          </p:cNvPr>
          <p:cNvSpPr txBox="1"/>
          <p:nvPr/>
        </p:nvSpPr>
        <p:spPr>
          <a:xfrm>
            <a:off x="477979" y="2062194"/>
            <a:ext cx="56180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Glassdor’s 50 Best Jobs For </a:t>
            </a:r>
            <a:r>
              <a:rPr lang="en-US" sz="2400" b="1">
                <a:solidFill>
                  <a:srgbClr val="ED7D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2021</a:t>
            </a:r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 Dominated By Tech Careers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4E24792-8D60-FAFB-BECE-42D27F1C8B4A}"/>
              </a:ext>
            </a:extLst>
          </p:cNvPr>
          <p:cNvSpPr txBox="1"/>
          <p:nvPr/>
        </p:nvSpPr>
        <p:spPr>
          <a:xfrm>
            <a:off x="6096000" y="2062194"/>
            <a:ext cx="55494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Tech Positions Dominate Glassdor’s Ranking of Best Jobs For </a:t>
            </a:r>
            <a:r>
              <a:rPr lang="en-US" sz="2400" b="1">
                <a:solidFill>
                  <a:srgbClr val="ED7D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  <a:endParaRPr lang="en-US" sz="2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2994CF9-6720-5BE8-4E41-312C2C8F4C18}"/>
              </a:ext>
            </a:extLst>
          </p:cNvPr>
          <p:cNvGrpSpPr/>
          <p:nvPr/>
        </p:nvGrpSpPr>
        <p:grpSpPr>
          <a:xfrm>
            <a:off x="6650292" y="3109190"/>
            <a:ext cx="4995134" cy="3287980"/>
            <a:chOff x="6096000" y="3153978"/>
            <a:chExt cx="4995134" cy="3287980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954092BA-0A26-698B-0B6D-FD37DB4F902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96000" y="3153978"/>
              <a:ext cx="2244439" cy="3287980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1D0B9960-0215-0168-FB85-8C884068612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340439" y="3173968"/>
              <a:ext cx="2750695" cy="3267990"/>
            </a:xfrm>
            <a:prstGeom prst="rect">
              <a:avLst/>
            </a:prstGeom>
          </p:spPr>
        </p:pic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2040E9E4-F438-C6D7-535C-2F324AEC3C0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81768"/>
          <a:stretch/>
        </p:blipFill>
        <p:spPr>
          <a:xfrm>
            <a:off x="2722418" y="5810931"/>
            <a:ext cx="3148446" cy="593571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AF8C865C-DBB8-6469-4734-8FCBF6DBEE8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20986" b="60782"/>
          <a:stretch/>
        </p:blipFill>
        <p:spPr>
          <a:xfrm>
            <a:off x="2722418" y="3808436"/>
            <a:ext cx="3148446" cy="593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5462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5E43E-787D-C94F-0F02-E7018C04D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875820" cy="1325563"/>
          </a:xfrm>
        </p:spPr>
        <p:txBody>
          <a:bodyPr/>
          <a:lstStyle/>
          <a:p>
            <a:r>
              <a:rPr lang="sr-Cyrl-RS" b="1">
                <a:latin typeface="Arial" panose="020B0604020202020204" pitchFamily="34" charset="0"/>
                <a:cs typeface="Arial" panose="020B0604020202020204" pitchFamily="34" charset="0"/>
              </a:rPr>
              <a:t>Прва година</a:t>
            </a:r>
            <a:endParaRPr lang="en-US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02B817-C170-5D2E-F5CB-323A91E84C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87194"/>
            <a:ext cx="10875820" cy="3807130"/>
          </a:xfrm>
        </p:spPr>
        <p:txBody>
          <a:bodyPr>
            <a:normAutofit/>
          </a:bodyPr>
          <a:lstStyle/>
          <a:p>
            <a:r>
              <a:rPr lang="sr-Cyrl-RS">
                <a:latin typeface="Arial" panose="020B0604020202020204" pitchFamily="34" charset="0"/>
                <a:cs typeface="Arial" panose="020B0604020202020204" pitchFamily="34" charset="0"/>
              </a:rPr>
              <a:t>Математика</a:t>
            </a:r>
          </a:p>
          <a:p>
            <a:r>
              <a:rPr lang="sr-Cyrl-RS">
                <a:latin typeface="Arial" panose="020B0604020202020204" pitchFamily="34" charset="0"/>
                <a:cs typeface="Arial" panose="020B0604020202020204" pitchFamily="34" charset="0"/>
              </a:rPr>
              <a:t>Физика</a:t>
            </a:r>
          </a:p>
          <a:p>
            <a:r>
              <a:rPr lang="sr-Cyrl-RS">
                <a:latin typeface="Arial" panose="020B0604020202020204" pitchFamily="34" charset="0"/>
                <a:cs typeface="Arial" panose="020B0604020202020204" pitchFamily="34" charset="0"/>
              </a:rPr>
              <a:t>Електротехника</a:t>
            </a:r>
          </a:p>
          <a:p>
            <a:r>
              <a:rPr lang="sr-Cyrl-RS">
                <a:latin typeface="Arial" panose="020B0604020202020204" pitchFamily="34" charset="0"/>
                <a:cs typeface="Arial" panose="020B0604020202020204" pitchFamily="34" charset="0"/>
              </a:rPr>
              <a:t>Рачунарска техника и информатика:</a:t>
            </a:r>
          </a:p>
          <a:p>
            <a:pPr lvl="1"/>
            <a:r>
              <a:rPr lang="sr-Cyrl-RS" sz="2800">
                <a:latin typeface="Arial" panose="020B0604020202020204" pitchFamily="34" charset="0"/>
                <a:cs typeface="Arial" panose="020B0604020202020204" pitchFamily="34" charset="0"/>
              </a:rPr>
              <a:t>Програмирање</a:t>
            </a:r>
            <a:endParaRPr lang="sr-Cyrl-RS" sz="3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sr-Cyrl-RS" sz="2800">
                <a:latin typeface="Arial" panose="020B0604020202020204" pitchFamily="34" charset="0"/>
                <a:cs typeface="Arial" panose="020B0604020202020204" pitchFamily="34" charset="0"/>
              </a:rPr>
              <a:t>Основи рачунарске технике</a:t>
            </a:r>
          </a:p>
          <a:p>
            <a:endParaRPr lang="sr-Cyrl-RS" sz="1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sr-Cyrl-RS" b="1">
                <a:solidFill>
                  <a:srgbClr val="ED7D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После прве године бирате одсек на основу ваших жеља! </a:t>
            </a:r>
            <a:r>
              <a:rPr lang="en-US" altLang="en-US" sz="2800" b="1">
                <a:solidFill>
                  <a:srgbClr val="ED7D3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</a:t>
            </a:r>
            <a:endParaRPr lang="sr-Cyrl-RS" b="1">
              <a:solidFill>
                <a:srgbClr val="ED7D3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BF41AE3-AC30-B96F-2DD9-F0DFD8934740}"/>
              </a:ext>
            </a:extLst>
          </p:cNvPr>
          <p:cNvSpPr/>
          <p:nvPr/>
        </p:nvSpPr>
        <p:spPr>
          <a:xfrm rot="5400000">
            <a:off x="196039" y="907624"/>
            <a:ext cx="710186" cy="146305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18DA9E2-70FE-2E1E-8195-5C50E5A9B72C}"/>
              </a:ext>
            </a:extLst>
          </p:cNvPr>
          <p:cNvSpPr txBox="1">
            <a:spLocks/>
          </p:cNvSpPr>
          <p:nvPr/>
        </p:nvSpPr>
        <p:spPr>
          <a:xfrm>
            <a:off x="477980" y="1825626"/>
            <a:ext cx="11236042" cy="6266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r-Cyrl-RS" sz="3600" b="1">
                <a:solidFill>
                  <a:srgbClr val="ED7D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Усмерење:</a:t>
            </a:r>
            <a:endParaRPr lang="en-US" sz="4000" b="1">
              <a:solidFill>
                <a:srgbClr val="ED7D3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FEC3F3B-BF75-4AEB-4152-BFBBC585F5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2420" y="4114070"/>
            <a:ext cx="1371600" cy="1371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E1846A5-591E-D47C-D3A9-62A9896A5C5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460" b="5512"/>
          <a:stretch/>
        </p:blipFill>
        <p:spPr>
          <a:xfrm>
            <a:off x="8423310" y="4114070"/>
            <a:ext cx="1540643" cy="13716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775D8B6-854A-F90F-EFF4-7E5623ECCD9B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673244" y="2587194"/>
            <a:ext cx="1371600" cy="13716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8C56C65-160C-F28D-1D66-D688F9F47ACA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342420" y="2452256"/>
            <a:ext cx="1371600" cy="13716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848B0FE-06A4-143E-B17E-6F049057419F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507832" y="2587194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7495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computer monitor with a blue screen&#10;&#10;Description automatically generated">
            <a:extLst>
              <a:ext uri="{FF2B5EF4-FFF2-40B4-BE49-F238E27FC236}">
                <a16:creationId xmlns:a16="http://schemas.microsoft.com/office/drawing/2014/main" id="{E6B1D926-5EB1-6C53-C46C-69C7EB280EB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37" b="8921"/>
          <a:stretch/>
        </p:blipFill>
        <p:spPr>
          <a:xfrm>
            <a:off x="4466106" y="3719945"/>
            <a:ext cx="3259787" cy="2674379"/>
          </a:xfrm>
          <a:prstGeom prst="rect">
            <a:avLst/>
          </a:prstGeom>
        </p:spPr>
      </p:pic>
      <p:pic>
        <p:nvPicPr>
          <p:cNvPr id="12" name="Picture 11" descr="A computer monitor with a blue screen&#10;&#10;Description automatically generated">
            <a:extLst>
              <a:ext uri="{FF2B5EF4-FFF2-40B4-BE49-F238E27FC236}">
                <a16:creationId xmlns:a16="http://schemas.microsoft.com/office/drawing/2014/main" id="{51F6E69E-CE4A-64CB-6692-29611C8E71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37" b="8921"/>
          <a:stretch/>
        </p:blipFill>
        <p:spPr>
          <a:xfrm>
            <a:off x="477978" y="3719945"/>
            <a:ext cx="3259787" cy="267437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C75E43E-787D-C94F-0F02-E7018C04D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875820" cy="1325563"/>
          </a:xfrm>
        </p:spPr>
        <p:txBody>
          <a:bodyPr/>
          <a:lstStyle/>
          <a:p>
            <a:r>
              <a:rPr lang="sr-Cyrl-RS" b="1">
                <a:latin typeface="Arial" panose="020B0604020202020204" pitchFamily="34" charset="0"/>
                <a:cs typeface="Arial" panose="020B0604020202020204" pitchFamily="34" charset="0"/>
              </a:rPr>
              <a:t>Области</a:t>
            </a:r>
            <a:endParaRPr lang="en-US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02B817-C170-5D2E-F5CB-323A91E84C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4"/>
            <a:ext cx="10875821" cy="1603376"/>
          </a:xfrm>
        </p:spPr>
        <p:txBody>
          <a:bodyPr>
            <a:normAutofit/>
          </a:bodyPr>
          <a:lstStyle/>
          <a:p>
            <a:r>
              <a:rPr lang="sr-Cyrl-RS">
                <a:latin typeface="Arial" panose="020B0604020202020204" pitchFamily="34" charset="0"/>
                <a:cs typeface="Arial" panose="020B0604020202020204" pitchFamily="34" charset="0"/>
              </a:rPr>
              <a:t>Рачунарска техника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>
                <a:solidFill>
                  <a:srgbClr val="ED7D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(Computer Engineering)</a:t>
            </a:r>
            <a:endParaRPr lang="sr-Cyrl-RS" i="1">
              <a:solidFill>
                <a:srgbClr val="ED7D3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r-Cyrl-RS">
                <a:latin typeface="Arial" panose="020B0604020202020204" pitchFamily="34" charset="0"/>
                <a:cs typeface="Arial" panose="020B0604020202020204" pitchFamily="34" charset="0"/>
              </a:rPr>
              <a:t>Информатика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>
                <a:solidFill>
                  <a:srgbClr val="ED7D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(Computer Science)</a:t>
            </a:r>
            <a:endParaRPr lang="sr-Cyrl-RS" i="1">
              <a:solidFill>
                <a:srgbClr val="ED7D3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r-Cyrl-RS">
                <a:latin typeface="Arial" panose="020B0604020202020204" pitchFamily="34" charset="0"/>
                <a:cs typeface="Arial" panose="020B0604020202020204" pitchFamily="34" charset="0"/>
              </a:rPr>
              <a:t>Софтверско инжењерство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>
                <a:solidFill>
                  <a:srgbClr val="ED7D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(Software Engineering)</a:t>
            </a:r>
            <a:endParaRPr lang="sr-Cyrl-RS" i="1">
              <a:solidFill>
                <a:srgbClr val="ED7D3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BF41AE3-AC30-B96F-2DD9-F0DFD8934740}"/>
              </a:ext>
            </a:extLst>
          </p:cNvPr>
          <p:cNvSpPr/>
          <p:nvPr/>
        </p:nvSpPr>
        <p:spPr>
          <a:xfrm rot="5400000">
            <a:off x="196039" y="907624"/>
            <a:ext cx="710186" cy="146305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 computer monitor with a blue screen&#10;&#10;Description automatically generated">
            <a:extLst>
              <a:ext uri="{FF2B5EF4-FFF2-40B4-BE49-F238E27FC236}">
                <a16:creationId xmlns:a16="http://schemas.microsoft.com/office/drawing/2014/main" id="{3F59E813-4DCA-53F4-AA57-FDC354BB8FF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37" b="8921"/>
          <a:stretch/>
        </p:blipFill>
        <p:spPr>
          <a:xfrm>
            <a:off x="8454234" y="3719945"/>
            <a:ext cx="3259787" cy="2674379"/>
          </a:xfrm>
          <a:prstGeom prst="rect">
            <a:avLst/>
          </a:prstGeom>
        </p:spPr>
      </p:pic>
      <p:pic>
        <p:nvPicPr>
          <p:cNvPr id="25" name="Picture 24" descr="A two beakers with liquid in them&#10;&#10;Description automatically generated">
            <a:extLst>
              <a:ext uri="{FF2B5EF4-FFF2-40B4-BE49-F238E27FC236}">
                <a16:creationId xmlns:a16="http://schemas.microsoft.com/office/drawing/2014/main" id="{E11A90A6-DA07-658D-72ED-F699F7C4D6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8759" y="3918329"/>
            <a:ext cx="1554480" cy="1554480"/>
          </a:xfrm>
          <a:prstGeom prst="rect">
            <a:avLst/>
          </a:prstGeom>
        </p:spPr>
      </p:pic>
      <p:pic>
        <p:nvPicPr>
          <p:cNvPr id="8" name="Picture 7" descr="A grey gear with a black background&#10;&#10;Description automatically generated">
            <a:extLst>
              <a:ext uri="{FF2B5EF4-FFF2-40B4-BE49-F238E27FC236}">
                <a16:creationId xmlns:a16="http://schemas.microsoft.com/office/drawing/2014/main" id="{0DBCE12E-27C0-CB98-D63B-994C2F0427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9865" y="3929252"/>
            <a:ext cx="1146363" cy="1146363"/>
          </a:xfrm>
          <a:prstGeom prst="rect">
            <a:avLst/>
          </a:prstGeom>
        </p:spPr>
      </p:pic>
      <p:pic>
        <p:nvPicPr>
          <p:cNvPr id="6" name="Picture 5" descr="A yellow hard hat with black stripes&#10;&#10;Description automatically generated">
            <a:extLst>
              <a:ext uri="{FF2B5EF4-FFF2-40B4-BE49-F238E27FC236}">
                <a16:creationId xmlns:a16="http://schemas.microsoft.com/office/drawing/2014/main" id="{94AD9785-CCD7-BFF8-C3A2-7233F0F483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428" y="4087194"/>
            <a:ext cx="1554480" cy="1554480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2C72316D-C24C-1158-890C-C36C8D2EB5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69727" y="3781169"/>
            <a:ext cx="18288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9887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0FF70A3D-9D79-9AA0-E653-F5CC89EC9D4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6962" b="5489"/>
          <a:stretch/>
        </p:blipFill>
        <p:spPr>
          <a:xfrm>
            <a:off x="9150538" y="367921"/>
            <a:ext cx="2563481" cy="2907124"/>
          </a:xfrm>
          <a:prstGeom prst="rect">
            <a:avLst/>
          </a:prstGeom>
          <a:ln>
            <a:solidFill>
              <a:srgbClr val="ED7D31"/>
            </a:solidFill>
          </a:ln>
        </p:spPr>
      </p:pic>
      <p:pic>
        <p:nvPicPr>
          <p:cNvPr id="5" name="Picture 4" descr="A computer monitor with a blue screen&#10;&#10;Description automatically generated">
            <a:extLst>
              <a:ext uri="{FF2B5EF4-FFF2-40B4-BE49-F238E27FC236}">
                <a16:creationId xmlns:a16="http://schemas.microsoft.com/office/drawing/2014/main" id="{39166290-7DCD-B333-06FA-9B63D14324B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37" b="8921"/>
          <a:stretch/>
        </p:blipFill>
        <p:spPr>
          <a:xfrm>
            <a:off x="6266776" y="4291204"/>
            <a:ext cx="2563481" cy="21031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C75E43E-787D-C94F-0F02-E7018C04D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875821" cy="1325563"/>
          </a:xfrm>
        </p:spPr>
        <p:txBody>
          <a:bodyPr/>
          <a:lstStyle/>
          <a:p>
            <a:r>
              <a:rPr lang="sr-Cyrl-RS" b="1">
                <a:latin typeface="Arial" panose="020B0604020202020204" pitchFamily="34" charset="0"/>
                <a:cs typeface="Arial" panose="020B0604020202020204" pitchFamily="34" charset="0"/>
              </a:rPr>
              <a:t>Области</a:t>
            </a:r>
            <a:endParaRPr lang="en-US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02B817-C170-5D2E-F5CB-323A91E84C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2011680"/>
          </a:xfrm>
        </p:spPr>
        <p:txBody>
          <a:bodyPr>
            <a:normAutofit/>
          </a:bodyPr>
          <a:lstStyle/>
          <a:p>
            <a:r>
              <a:rPr lang="sr-Cyrl-RS">
                <a:latin typeface="Arial" panose="020B0604020202020204" pitchFamily="34" charset="0"/>
                <a:cs typeface="Arial" panose="020B0604020202020204" pitchFamily="34" charset="0"/>
              </a:rPr>
              <a:t>Обрада података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>
                <a:solidFill>
                  <a:srgbClr val="ED7D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(Data Science)</a:t>
            </a:r>
          </a:p>
          <a:p>
            <a:r>
              <a:rPr lang="sr-Cyrl-RS">
                <a:latin typeface="Arial" panose="020B0604020202020204" pitchFamily="34" charset="0"/>
                <a:cs typeface="Arial" panose="020B0604020202020204" pitchFamily="34" charset="0"/>
              </a:rPr>
              <a:t>Заштита података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>
                <a:solidFill>
                  <a:srgbClr val="ED7D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(Cybersecurity)</a:t>
            </a:r>
          </a:p>
          <a:p>
            <a:r>
              <a:rPr lang="sr-Cyrl-RS">
                <a:latin typeface="Arial" panose="020B0604020202020204" pitchFamily="34" charset="0"/>
                <a:cs typeface="Arial" panose="020B0604020202020204" pitchFamily="34" charset="0"/>
              </a:rPr>
              <a:t>Информациони системи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>
                <a:solidFill>
                  <a:srgbClr val="ED7D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(Information Systems)</a:t>
            </a:r>
          </a:p>
          <a:p>
            <a:r>
              <a:rPr lang="sr-Cyrl-RS">
                <a:latin typeface="Arial" panose="020B0604020202020204" pitchFamily="34" charset="0"/>
                <a:cs typeface="Arial" panose="020B0604020202020204" pitchFamily="34" charset="0"/>
              </a:rPr>
              <a:t>Информационе технологије </a:t>
            </a:r>
            <a:r>
              <a:rPr lang="en-US" i="1">
                <a:solidFill>
                  <a:srgbClr val="ED7D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(Information Technology)</a:t>
            </a:r>
            <a:endParaRPr lang="sr-Cyrl-R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BF41AE3-AC30-B96F-2DD9-F0DFD8934740}"/>
              </a:ext>
            </a:extLst>
          </p:cNvPr>
          <p:cNvSpPr/>
          <p:nvPr/>
        </p:nvSpPr>
        <p:spPr>
          <a:xfrm rot="5400000">
            <a:off x="196039" y="907624"/>
            <a:ext cx="710186" cy="146305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 computer monitor with a blue screen&#10;&#10;Description automatically generated">
            <a:extLst>
              <a:ext uri="{FF2B5EF4-FFF2-40B4-BE49-F238E27FC236}">
                <a16:creationId xmlns:a16="http://schemas.microsoft.com/office/drawing/2014/main" id="{E3B56BCF-B809-1CE4-9A0B-2E93771CC35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37" b="8921"/>
          <a:stretch/>
        </p:blipFill>
        <p:spPr>
          <a:xfrm>
            <a:off x="477979" y="4291204"/>
            <a:ext cx="2563481" cy="2103120"/>
          </a:xfrm>
          <a:prstGeom prst="rect">
            <a:avLst/>
          </a:prstGeom>
        </p:spPr>
      </p:pic>
      <p:pic>
        <p:nvPicPr>
          <p:cNvPr id="13" name="Picture 12" descr="A computer monitor with a blue screen&#10;&#10;Description automatically generated">
            <a:extLst>
              <a:ext uri="{FF2B5EF4-FFF2-40B4-BE49-F238E27FC236}">
                <a16:creationId xmlns:a16="http://schemas.microsoft.com/office/drawing/2014/main" id="{ACB5A3A2-1D73-BA87-B2DD-1CCE3CCC2C3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37" b="8921"/>
          <a:stretch/>
        </p:blipFill>
        <p:spPr>
          <a:xfrm>
            <a:off x="9150539" y="4291204"/>
            <a:ext cx="2563481" cy="2103120"/>
          </a:xfrm>
          <a:prstGeom prst="rect">
            <a:avLst/>
          </a:prstGeom>
        </p:spPr>
      </p:pic>
      <p:pic>
        <p:nvPicPr>
          <p:cNvPr id="14" name="Picture 13" descr="A computer monitor with a blue screen&#10;&#10;Description automatically generated">
            <a:extLst>
              <a:ext uri="{FF2B5EF4-FFF2-40B4-BE49-F238E27FC236}">
                <a16:creationId xmlns:a16="http://schemas.microsoft.com/office/drawing/2014/main" id="{24B9C119-001D-FE6A-DAF6-9C70CC72E4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37" b="8921"/>
          <a:stretch/>
        </p:blipFill>
        <p:spPr>
          <a:xfrm>
            <a:off x="3361742" y="4291204"/>
            <a:ext cx="2563481" cy="210312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75A7E84-43D6-58A7-2101-9831107E0C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5359" y="4475734"/>
            <a:ext cx="1188720" cy="1188720"/>
          </a:xfrm>
          <a:prstGeom prst="rect">
            <a:avLst/>
          </a:prstGeom>
        </p:spPr>
      </p:pic>
      <p:pic>
        <p:nvPicPr>
          <p:cNvPr id="24" name="Picture 23" descr="A red bubble with a white letter and a black background&#10;&#10;Description automatically generated">
            <a:extLst>
              <a:ext uri="{FF2B5EF4-FFF2-40B4-BE49-F238E27FC236}">
                <a16:creationId xmlns:a16="http://schemas.microsoft.com/office/drawing/2014/main" id="{67E7D774-FE49-DD2E-7401-2E8C4ACA39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8436" y="4419748"/>
            <a:ext cx="1280160" cy="128016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01F70D5-944D-8B8F-85DA-59E118BB7D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49122" y="4475734"/>
            <a:ext cx="1188720" cy="118872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36C2CABE-CD9D-350A-7FB3-C2AA8E40A350}"/>
              </a:ext>
            </a:extLst>
          </p:cNvPr>
          <p:cNvGrpSpPr>
            <a:grpSpLocks noChangeAspect="1"/>
          </p:cNvGrpSpPr>
          <p:nvPr/>
        </p:nvGrpSpPr>
        <p:grpSpPr>
          <a:xfrm>
            <a:off x="9834180" y="4475734"/>
            <a:ext cx="1196198" cy="1188720"/>
            <a:chOff x="9163974" y="3791555"/>
            <a:chExt cx="1840305" cy="182880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69C43B35-6A61-BB7B-8A58-4325204E376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9163974" y="3791555"/>
              <a:ext cx="1840305" cy="1828800"/>
              <a:chOff x="3657600" y="990600"/>
              <a:chExt cx="4876800" cy="4876800"/>
            </a:xfrm>
          </p:grpSpPr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5063EA6C-A523-4173-EFAA-954A13211F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657600" y="990600"/>
                <a:ext cx="4876800" cy="4876800"/>
              </a:xfrm>
              <a:prstGeom prst="rect">
                <a:avLst/>
              </a:prstGeom>
            </p:spPr>
          </p:pic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5DD493C0-074A-6338-D5C2-0A1995E22F3A}"/>
                  </a:ext>
                </a:extLst>
              </p:cNvPr>
              <p:cNvSpPr/>
              <p:nvPr/>
            </p:nvSpPr>
            <p:spPr>
              <a:xfrm>
                <a:off x="4057988" y="2316163"/>
                <a:ext cx="3716526" cy="2255837"/>
              </a:xfrm>
              <a:prstGeom prst="roundRect">
                <a:avLst/>
              </a:prstGeom>
              <a:solidFill>
                <a:srgbClr val="FEE90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7AA08C4-0167-54A8-F749-E21A8E9B4B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59936" t="29860" r="8787" b="27494"/>
            <a:stretch/>
          </p:blipFill>
          <p:spPr>
            <a:xfrm>
              <a:off x="9771388" y="4181293"/>
              <a:ext cx="769620" cy="1049323"/>
            </a:xfrm>
            <a:prstGeom prst="rect">
              <a:avLst/>
            </a:prstGeom>
          </p:spPr>
        </p:pic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D3B42DF0-4DD4-EFDC-EDB6-B73F5FA487A4}"/>
                </a:ext>
              </a:extLst>
            </p:cNvPr>
            <p:cNvSpPr/>
            <p:nvPr/>
          </p:nvSpPr>
          <p:spPr>
            <a:xfrm>
              <a:off x="10288773" y="4352925"/>
              <a:ext cx="282097" cy="915765"/>
            </a:xfrm>
            <a:custGeom>
              <a:avLst/>
              <a:gdLst>
                <a:gd name="connsiteX0" fmla="*/ 26802 w 282097"/>
                <a:gd name="connsiteY0" fmla="*/ 912495 h 915765"/>
                <a:gd name="connsiteX1" fmla="*/ 132 w 282097"/>
                <a:gd name="connsiteY1" fmla="*/ 861060 h 915765"/>
                <a:gd name="connsiteX2" fmla="*/ 13467 w 282097"/>
                <a:gd name="connsiteY2" fmla="*/ 843915 h 915765"/>
                <a:gd name="connsiteX3" fmla="*/ 22992 w 282097"/>
                <a:gd name="connsiteY3" fmla="*/ 836295 h 915765"/>
                <a:gd name="connsiteX4" fmla="*/ 49662 w 282097"/>
                <a:gd name="connsiteY4" fmla="*/ 819150 h 915765"/>
                <a:gd name="connsiteX5" fmla="*/ 57282 w 282097"/>
                <a:gd name="connsiteY5" fmla="*/ 809625 h 915765"/>
                <a:gd name="connsiteX6" fmla="*/ 62997 w 282097"/>
                <a:gd name="connsiteY6" fmla="*/ 803910 h 915765"/>
                <a:gd name="connsiteX7" fmla="*/ 70617 w 282097"/>
                <a:gd name="connsiteY7" fmla="*/ 792480 h 915765"/>
                <a:gd name="connsiteX8" fmla="*/ 78237 w 282097"/>
                <a:gd name="connsiteY8" fmla="*/ 782955 h 915765"/>
                <a:gd name="connsiteX9" fmla="*/ 83952 w 282097"/>
                <a:gd name="connsiteY9" fmla="*/ 771525 h 915765"/>
                <a:gd name="connsiteX10" fmla="*/ 87762 w 282097"/>
                <a:gd name="connsiteY10" fmla="*/ 762000 h 915765"/>
                <a:gd name="connsiteX11" fmla="*/ 114432 w 282097"/>
                <a:gd name="connsiteY11" fmla="*/ 727710 h 915765"/>
                <a:gd name="connsiteX12" fmla="*/ 120147 w 282097"/>
                <a:gd name="connsiteY12" fmla="*/ 718185 h 915765"/>
                <a:gd name="connsiteX13" fmla="*/ 129672 w 282097"/>
                <a:gd name="connsiteY13" fmla="*/ 697230 h 915765"/>
                <a:gd name="connsiteX14" fmla="*/ 133482 w 282097"/>
                <a:gd name="connsiteY14" fmla="*/ 685800 h 915765"/>
                <a:gd name="connsiteX15" fmla="*/ 146817 w 282097"/>
                <a:gd name="connsiteY15" fmla="*/ 657225 h 915765"/>
                <a:gd name="connsiteX16" fmla="*/ 152532 w 282097"/>
                <a:gd name="connsiteY16" fmla="*/ 638175 h 915765"/>
                <a:gd name="connsiteX17" fmla="*/ 158247 w 282097"/>
                <a:gd name="connsiteY17" fmla="*/ 605790 h 915765"/>
                <a:gd name="connsiteX18" fmla="*/ 160152 w 282097"/>
                <a:gd name="connsiteY18" fmla="*/ 584835 h 915765"/>
                <a:gd name="connsiteX19" fmla="*/ 181107 w 282097"/>
                <a:gd name="connsiteY19" fmla="*/ 529590 h 915765"/>
                <a:gd name="connsiteX20" fmla="*/ 194442 w 282097"/>
                <a:gd name="connsiteY20" fmla="*/ 502920 h 915765"/>
                <a:gd name="connsiteX21" fmla="*/ 198252 w 282097"/>
                <a:gd name="connsiteY21" fmla="*/ 481965 h 915765"/>
                <a:gd name="connsiteX22" fmla="*/ 205872 w 282097"/>
                <a:gd name="connsiteY22" fmla="*/ 461010 h 915765"/>
                <a:gd name="connsiteX23" fmla="*/ 209682 w 282097"/>
                <a:gd name="connsiteY23" fmla="*/ 365760 h 915765"/>
                <a:gd name="connsiteX24" fmla="*/ 221112 w 282097"/>
                <a:gd name="connsiteY24" fmla="*/ 308610 h 915765"/>
                <a:gd name="connsiteX25" fmla="*/ 221112 w 282097"/>
                <a:gd name="connsiteY25" fmla="*/ 51435 h 915765"/>
                <a:gd name="connsiteX26" fmla="*/ 224922 w 282097"/>
                <a:gd name="connsiteY26" fmla="*/ 34290 h 915765"/>
                <a:gd name="connsiteX27" fmla="*/ 226827 w 282097"/>
                <a:gd name="connsiteY27" fmla="*/ 26670 h 915765"/>
                <a:gd name="connsiteX28" fmla="*/ 236352 w 282097"/>
                <a:gd name="connsiteY28" fmla="*/ 17145 h 915765"/>
                <a:gd name="connsiteX29" fmla="*/ 261117 w 282097"/>
                <a:gd name="connsiteY29" fmla="*/ 0 h 915765"/>
                <a:gd name="connsiteX30" fmla="*/ 282072 w 282097"/>
                <a:gd name="connsiteY30" fmla="*/ 38100 h 915765"/>
                <a:gd name="connsiteX31" fmla="*/ 263022 w 282097"/>
                <a:gd name="connsiteY31" fmla="*/ 241935 h 915765"/>
                <a:gd name="connsiteX32" fmla="*/ 243972 w 282097"/>
                <a:gd name="connsiteY32" fmla="*/ 314325 h 915765"/>
                <a:gd name="connsiteX33" fmla="*/ 245877 w 282097"/>
                <a:gd name="connsiteY33" fmla="*/ 506730 h 915765"/>
                <a:gd name="connsiteX34" fmla="*/ 253497 w 282097"/>
                <a:gd name="connsiteY34" fmla="*/ 577215 h 915765"/>
                <a:gd name="connsiteX35" fmla="*/ 261117 w 282097"/>
                <a:gd name="connsiteY35" fmla="*/ 594360 h 915765"/>
                <a:gd name="connsiteX36" fmla="*/ 266832 w 282097"/>
                <a:gd name="connsiteY36" fmla="*/ 617220 h 915765"/>
                <a:gd name="connsiteX37" fmla="*/ 268737 w 282097"/>
                <a:gd name="connsiteY37" fmla="*/ 750570 h 915765"/>
                <a:gd name="connsiteX38" fmla="*/ 270642 w 282097"/>
                <a:gd name="connsiteY38" fmla="*/ 763905 h 915765"/>
                <a:gd name="connsiteX39" fmla="*/ 274452 w 282097"/>
                <a:gd name="connsiteY39" fmla="*/ 800100 h 915765"/>
                <a:gd name="connsiteX40" fmla="*/ 266832 w 282097"/>
                <a:gd name="connsiteY40" fmla="*/ 853440 h 915765"/>
                <a:gd name="connsiteX41" fmla="*/ 251592 w 282097"/>
                <a:gd name="connsiteY41" fmla="*/ 866775 h 915765"/>
                <a:gd name="connsiteX42" fmla="*/ 238257 w 282097"/>
                <a:gd name="connsiteY42" fmla="*/ 880110 h 915765"/>
                <a:gd name="connsiteX43" fmla="*/ 219207 w 282097"/>
                <a:gd name="connsiteY43" fmla="*/ 891540 h 915765"/>
                <a:gd name="connsiteX44" fmla="*/ 211587 w 282097"/>
                <a:gd name="connsiteY44" fmla="*/ 893445 h 915765"/>
                <a:gd name="connsiteX45" fmla="*/ 202062 w 282097"/>
                <a:gd name="connsiteY45" fmla="*/ 901065 h 915765"/>
                <a:gd name="connsiteX46" fmla="*/ 116337 w 282097"/>
                <a:gd name="connsiteY46" fmla="*/ 906780 h 915765"/>
                <a:gd name="connsiteX47" fmla="*/ 95382 w 282097"/>
                <a:gd name="connsiteY47" fmla="*/ 908685 h 915765"/>
                <a:gd name="connsiteX48" fmla="*/ 26802 w 282097"/>
                <a:gd name="connsiteY48" fmla="*/ 912495 h 915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282097" h="915765">
                  <a:moveTo>
                    <a:pt x="26802" y="912495"/>
                  </a:moveTo>
                  <a:cubicBezTo>
                    <a:pt x="10927" y="904558"/>
                    <a:pt x="3818" y="880018"/>
                    <a:pt x="132" y="861060"/>
                  </a:cubicBezTo>
                  <a:cubicBezTo>
                    <a:pt x="-1250" y="853953"/>
                    <a:pt x="8556" y="849235"/>
                    <a:pt x="13467" y="843915"/>
                  </a:cubicBezTo>
                  <a:cubicBezTo>
                    <a:pt x="16225" y="840927"/>
                    <a:pt x="19636" y="838591"/>
                    <a:pt x="22992" y="836295"/>
                  </a:cubicBezTo>
                  <a:cubicBezTo>
                    <a:pt x="31714" y="830327"/>
                    <a:pt x="43060" y="827403"/>
                    <a:pt x="49662" y="819150"/>
                  </a:cubicBezTo>
                  <a:cubicBezTo>
                    <a:pt x="52202" y="815975"/>
                    <a:pt x="54605" y="812685"/>
                    <a:pt x="57282" y="809625"/>
                  </a:cubicBezTo>
                  <a:cubicBezTo>
                    <a:pt x="59056" y="807598"/>
                    <a:pt x="61343" y="806037"/>
                    <a:pt x="62997" y="803910"/>
                  </a:cubicBezTo>
                  <a:cubicBezTo>
                    <a:pt x="65808" y="800296"/>
                    <a:pt x="67924" y="796183"/>
                    <a:pt x="70617" y="792480"/>
                  </a:cubicBezTo>
                  <a:cubicBezTo>
                    <a:pt x="73008" y="789192"/>
                    <a:pt x="76054" y="786385"/>
                    <a:pt x="78237" y="782955"/>
                  </a:cubicBezTo>
                  <a:cubicBezTo>
                    <a:pt x="80524" y="779361"/>
                    <a:pt x="82189" y="775403"/>
                    <a:pt x="83952" y="771525"/>
                  </a:cubicBezTo>
                  <a:cubicBezTo>
                    <a:pt x="85367" y="768412"/>
                    <a:pt x="85950" y="764900"/>
                    <a:pt x="87762" y="762000"/>
                  </a:cubicBezTo>
                  <a:cubicBezTo>
                    <a:pt x="106403" y="732174"/>
                    <a:pt x="97410" y="750406"/>
                    <a:pt x="114432" y="727710"/>
                  </a:cubicBezTo>
                  <a:cubicBezTo>
                    <a:pt x="116654" y="724748"/>
                    <a:pt x="118374" y="721436"/>
                    <a:pt x="120147" y="718185"/>
                  </a:cubicBezTo>
                  <a:cubicBezTo>
                    <a:pt x="124242" y="710677"/>
                    <a:pt x="126808" y="705106"/>
                    <a:pt x="129672" y="697230"/>
                  </a:cubicBezTo>
                  <a:cubicBezTo>
                    <a:pt x="131044" y="693456"/>
                    <a:pt x="131937" y="689507"/>
                    <a:pt x="133482" y="685800"/>
                  </a:cubicBezTo>
                  <a:cubicBezTo>
                    <a:pt x="143419" y="661951"/>
                    <a:pt x="135374" y="688284"/>
                    <a:pt x="146817" y="657225"/>
                  </a:cubicBezTo>
                  <a:cubicBezTo>
                    <a:pt x="149109" y="651004"/>
                    <a:pt x="150924" y="644607"/>
                    <a:pt x="152532" y="638175"/>
                  </a:cubicBezTo>
                  <a:cubicBezTo>
                    <a:pt x="154657" y="629674"/>
                    <a:pt x="157205" y="615168"/>
                    <a:pt x="158247" y="605790"/>
                  </a:cubicBezTo>
                  <a:cubicBezTo>
                    <a:pt x="159022" y="598819"/>
                    <a:pt x="158840" y="591725"/>
                    <a:pt x="160152" y="584835"/>
                  </a:cubicBezTo>
                  <a:cubicBezTo>
                    <a:pt x="163300" y="568307"/>
                    <a:pt x="175790" y="542156"/>
                    <a:pt x="181107" y="529590"/>
                  </a:cubicBezTo>
                  <a:cubicBezTo>
                    <a:pt x="188457" y="512218"/>
                    <a:pt x="184827" y="519746"/>
                    <a:pt x="194442" y="502920"/>
                  </a:cubicBezTo>
                  <a:cubicBezTo>
                    <a:pt x="195712" y="495935"/>
                    <a:pt x="196384" y="488814"/>
                    <a:pt x="198252" y="481965"/>
                  </a:cubicBezTo>
                  <a:cubicBezTo>
                    <a:pt x="200208" y="474794"/>
                    <a:pt x="205144" y="468407"/>
                    <a:pt x="205872" y="461010"/>
                  </a:cubicBezTo>
                  <a:cubicBezTo>
                    <a:pt x="208982" y="429387"/>
                    <a:pt x="207669" y="397472"/>
                    <a:pt x="209682" y="365760"/>
                  </a:cubicBezTo>
                  <a:cubicBezTo>
                    <a:pt x="210757" y="348823"/>
                    <a:pt x="217449" y="324177"/>
                    <a:pt x="221112" y="308610"/>
                  </a:cubicBezTo>
                  <a:cubicBezTo>
                    <a:pt x="229219" y="223484"/>
                    <a:pt x="237982" y="135785"/>
                    <a:pt x="221112" y="51435"/>
                  </a:cubicBezTo>
                  <a:cubicBezTo>
                    <a:pt x="222382" y="45720"/>
                    <a:pt x="223606" y="39994"/>
                    <a:pt x="224922" y="34290"/>
                  </a:cubicBezTo>
                  <a:cubicBezTo>
                    <a:pt x="225511" y="31739"/>
                    <a:pt x="225375" y="28848"/>
                    <a:pt x="226827" y="26670"/>
                  </a:cubicBezTo>
                  <a:cubicBezTo>
                    <a:pt x="229318" y="22934"/>
                    <a:pt x="232943" y="20067"/>
                    <a:pt x="236352" y="17145"/>
                  </a:cubicBezTo>
                  <a:cubicBezTo>
                    <a:pt x="251430" y="4221"/>
                    <a:pt x="248711" y="6203"/>
                    <a:pt x="261117" y="0"/>
                  </a:cubicBezTo>
                  <a:cubicBezTo>
                    <a:pt x="274603" y="13486"/>
                    <a:pt x="282605" y="16260"/>
                    <a:pt x="282072" y="38100"/>
                  </a:cubicBezTo>
                  <a:cubicBezTo>
                    <a:pt x="281210" y="73449"/>
                    <a:pt x="273007" y="192008"/>
                    <a:pt x="263022" y="241935"/>
                  </a:cubicBezTo>
                  <a:cubicBezTo>
                    <a:pt x="258129" y="266402"/>
                    <a:pt x="250322" y="290195"/>
                    <a:pt x="243972" y="314325"/>
                  </a:cubicBezTo>
                  <a:cubicBezTo>
                    <a:pt x="240283" y="399165"/>
                    <a:pt x="240443" y="372249"/>
                    <a:pt x="245877" y="506730"/>
                  </a:cubicBezTo>
                  <a:cubicBezTo>
                    <a:pt x="246015" y="510143"/>
                    <a:pt x="251574" y="569204"/>
                    <a:pt x="253497" y="577215"/>
                  </a:cubicBezTo>
                  <a:cubicBezTo>
                    <a:pt x="254957" y="583296"/>
                    <a:pt x="258921" y="588504"/>
                    <a:pt x="261117" y="594360"/>
                  </a:cubicBezTo>
                  <a:cubicBezTo>
                    <a:pt x="264138" y="602416"/>
                    <a:pt x="265196" y="609040"/>
                    <a:pt x="266832" y="617220"/>
                  </a:cubicBezTo>
                  <a:cubicBezTo>
                    <a:pt x="267467" y="661670"/>
                    <a:pt x="267583" y="706130"/>
                    <a:pt x="268737" y="750570"/>
                  </a:cubicBezTo>
                  <a:cubicBezTo>
                    <a:pt x="268854" y="755059"/>
                    <a:pt x="270127" y="759444"/>
                    <a:pt x="270642" y="763905"/>
                  </a:cubicBezTo>
                  <a:cubicBezTo>
                    <a:pt x="272033" y="775957"/>
                    <a:pt x="274452" y="800100"/>
                    <a:pt x="274452" y="800100"/>
                  </a:cubicBezTo>
                  <a:cubicBezTo>
                    <a:pt x="272747" y="818854"/>
                    <a:pt x="274371" y="836477"/>
                    <a:pt x="266832" y="853440"/>
                  </a:cubicBezTo>
                  <a:cubicBezTo>
                    <a:pt x="262514" y="863155"/>
                    <a:pt x="260863" y="857504"/>
                    <a:pt x="251592" y="866775"/>
                  </a:cubicBezTo>
                  <a:cubicBezTo>
                    <a:pt x="247147" y="871220"/>
                    <a:pt x="243056" y="876049"/>
                    <a:pt x="238257" y="880110"/>
                  </a:cubicBezTo>
                  <a:cubicBezTo>
                    <a:pt x="234730" y="883094"/>
                    <a:pt x="224556" y="889534"/>
                    <a:pt x="219207" y="891540"/>
                  </a:cubicBezTo>
                  <a:cubicBezTo>
                    <a:pt x="216756" y="892459"/>
                    <a:pt x="214127" y="892810"/>
                    <a:pt x="211587" y="893445"/>
                  </a:cubicBezTo>
                  <a:cubicBezTo>
                    <a:pt x="208412" y="895985"/>
                    <a:pt x="205869" y="899637"/>
                    <a:pt x="202062" y="901065"/>
                  </a:cubicBezTo>
                  <a:cubicBezTo>
                    <a:pt x="183449" y="908045"/>
                    <a:pt x="116425" y="906777"/>
                    <a:pt x="116337" y="906780"/>
                  </a:cubicBezTo>
                  <a:cubicBezTo>
                    <a:pt x="109352" y="907415"/>
                    <a:pt x="102390" y="908410"/>
                    <a:pt x="95382" y="908685"/>
                  </a:cubicBezTo>
                  <a:cubicBezTo>
                    <a:pt x="15368" y="911823"/>
                    <a:pt x="42677" y="920432"/>
                    <a:pt x="26802" y="912495"/>
                  </a:cubicBezTo>
                  <a:close/>
                </a:path>
              </a:pathLst>
            </a:custGeom>
            <a:solidFill>
              <a:srgbClr val="FEE903"/>
            </a:solidFill>
            <a:ln>
              <a:solidFill>
                <a:srgbClr val="FEE90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DBA6957-2FBF-661A-E39E-D4608370FDA9}"/>
                </a:ext>
              </a:extLst>
            </p:cNvPr>
            <p:cNvSpPr/>
            <p:nvPr/>
          </p:nvSpPr>
          <p:spPr>
            <a:xfrm>
              <a:off x="10410571" y="4156710"/>
              <a:ext cx="158369" cy="144780"/>
            </a:xfrm>
            <a:custGeom>
              <a:avLst/>
              <a:gdLst>
                <a:gd name="connsiteX0" fmla="*/ 254 w 158369"/>
                <a:gd name="connsiteY0" fmla="*/ 26670 h 144780"/>
                <a:gd name="connsiteX1" fmla="*/ 9779 w 158369"/>
                <a:gd name="connsiteY1" fmla="*/ 24765 h 144780"/>
                <a:gd name="connsiteX2" fmla="*/ 25019 w 158369"/>
                <a:gd name="connsiteY2" fmla="*/ 26670 h 144780"/>
                <a:gd name="connsiteX3" fmla="*/ 40259 w 158369"/>
                <a:gd name="connsiteY3" fmla="*/ 32385 h 144780"/>
                <a:gd name="connsiteX4" fmla="*/ 51689 w 158369"/>
                <a:gd name="connsiteY4" fmla="*/ 36195 h 144780"/>
                <a:gd name="connsiteX5" fmla="*/ 59309 w 158369"/>
                <a:gd name="connsiteY5" fmla="*/ 40005 h 144780"/>
                <a:gd name="connsiteX6" fmla="*/ 68834 w 158369"/>
                <a:gd name="connsiteY6" fmla="*/ 41910 h 144780"/>
                <a:gd name="connsiteX7" fmla="*/ 82169 w 158369"/>
                <a:gd name="connsiteY7" fmla="*/ 47625 h 144780"/>
                <a:gd name="connsiteX8" fmla="*/ 101219 w 158369"/>
                <a:gd name="connsiteY8" fmla="*/ 59055 h 144780"/>
                <a:gd name="connsiteX9" fmla="*/ 108839 w 158369"/>
                <a:gd name="connsiteY9" fmla="*/ 66675 h 144780"/>
                <a:gd name="connsiteX10" fmla="*/ 125984 w 158369"/>
                <a:gd name="connsiteY10" fmla="*/ 87630 h 144780"/>
                <a:gd name="connsiteX11" fmla="*/ 133604 w 158369"/>
                <a:gd name="connsiteY11" fmla="*/ 116205 h 144780"/>
                <a:gd name="connsiteX12" fmla="*/ 137414 w 158369"/>
                <a:gd name="connsiteY12" fmla="*/ 133350 h 144780"/>
                <a:gd name="connsiteX13" fmla="*/ 139319 w 158369"/>
                <a:gd name="connsiteY13" fmla="*/ 140970 h 144780"/>
                <a:gd name="connsiteX14" fmla="*/ 145034 w 158369"/>
                <a:gd name="connsiteY14" fmla="*/ 144780 h 144780"/>
                <a:gd name="connsiteX15" fmla="*/ 150749 w 158369"/>
                <a:gd name="connsiteY15" fmla="*/ 123825 h 144780"/>
                <a:gd name="connsiteX16" fmla="*/ 154559 w 158369"/>
                <a:gd name="connsiteY16" fmla="*/ 64770 h 144780"/>
                <a:gd name="connsiteX17" fmla="*/ 158369 w 158369"/>
                <a:gd name="connsiteY17" fmla="*/ 41910 h 144780"/>
                <a:gd name="connsiteX18" fmla="*/ 156464 w 158369"/>
                <a:gd name="connsiteY18" fmla="*/ 19050 h 144780"/>
                <a:gd name="connsiteX19" fmla="*/ 148844 w 158369"/>
                <a:gd name="connsiteY19" fmla="*/ 15240 h 144780"/>
                <a:gd name="connsiteX20" fmla="*/ 124079 w 158369"/>
                <a:gd name="connsiteY20" fmla="*/ 11430 h 144780"/>
                <a:gd name="connsiteX21" fmla="*/ 93599 w 158369"/>
                <a:gd name="connsiteY21" fmla="*/ 5715 h 144780"/>
                <a:gd name="connsiteX22" fmla="*/ 85979 w 158369"/>
                <a:gd name="connsiteY22" fmla="*/ 1905 h 144780"/>
                <a:gd name="connsiteX23" fmla="*/ 5969 w 158369"/>
                <a:gd name="connsiteY23" fmla="*/ 1905 h 144780"/>
                <a:gd name="connsiteX24" fmla="*/ 254 w 158369"/>
                <a:gd name="connsiteY24" fmla="*/ 26670 h 144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58369" h="144780">
                  <a:moveTo>
                    <a:pt x="254" y="26670"/>
                  </a:moveTo>
                  <a:cubicBezTo>
                    <a:pt x="889" y="30480"/>
                    <a:pt x="6541" y="24765"/>
                    <a:pt x="9779" y="24765"/>
                  </a:cubicBezTo>
                  <a:cubicBezTo>
                    <a:pt x="14899" y="24765"/>
                    <a:pt x="19982" y="25754"/>
                    <a:pt x="25019" y="26670"/>
                  </a:cubicBezTo>
                  <a:cubicBezTo>
                    <a:pt x="27850" y="27185"/>
                    <a:pt x="39306" y="32038"/>
                    <a:pt x="40259" y="32385"/>
                  </a:cubicBezTo>
                  <a:cubicBezTo>
                    <a:pt x="44033" y="33757"/>
                    <a:pt x="47960" y="34703"/>
                    <a:pt x="51689" y="36195"/>
                  </a:cubicBezTo>
                  <a:cubicBezTo>
                    <a:pt x="54326" y="37250"/>
                    <a:pt x="56615" y="39107"/>
                    <a:pt x="59309" y="40005"/>
                  </a:cubicBezTo>
                  <a:cubicBezTo>
                    <a:pt x="62381" y="41029"/>
                    <a:pt x="65693" y="41125"/>
                    <a:pt x="68834" y="41910"/>
                  </a:cubicBezTo>
                  <a:cubicBezTo>
                    <a:pt x="73583" y="43097"/>
                    <a:pt x="77929" y="45202"/>
                    <a:pt x="82169" y="47625"/>
                  </a:cubicBezTo>
                  <a:cubicBezTo>
                    <a:pt x="88599" y="51299"/>
                    <a:pt x="95983" y="53819"/>
                    <a:pt x="101219" y="59055"/>
                  </a:cubicBezTo>
                  <a:cubicBezTo>
                    <a:pt x="103759" y="61595"/>
                    <a:pt x="106539" y="63915"/>
                    <a:pt x="108839" y="66675"/>
                  </a:cubicBezTo>
                  <a:cubicBezTo>
                    <a:pt x="130583" y="92768"/>
                    <a:pt x="112089" y="73735"/>
                    <a:pt x="125984" y="87630"/>
                  </a:cubicBezTo>
                  <a:cubicBezTo>
                    <a:pt x="129316" y="97625"/>
                    <a:pt x="131537" y="103801"/>
                    <a:pt x="133604" y="116205"/>
                  </a:cubicBezTo>
                  <a:cubicBezTo>
                    <a:pt x="137042" y="136832"/>
                    <a:pt x="133662" y="120219"/>
                    <a:pt x="137414" y="133350"/>
                  </a:cubicBezTo>
                  <a:cubicBezTo>
                    <a:pt x="138133" y="135867"/>
                    <a:pt x="137867" y="138792"/>
                    <a:pt x="139319" y="140970"/>
                  </a:cubicBezTo>
                  <a:cubicBezTo>
                    <a:pt x="140589" y="142875"/>
                    <a:pt x="143129" y="143510"/>
                    <a:pt x="145034" y="144780"/>
                  </a:cubicBezTo>
                  <a:cubicBezTo>
                    <a:pt x="146939" y="137795"/>
                    <a:pt x="149893" y="131014"/>
                    <a:pt x="150749" y="123825"/>
                  </a:cubicBezTo>
                  <a:cubicBezTo>
                    <a:pt x="153081" y="104237"/>
                    <a:pt x="153007" y="84435"/>
                    <a:pt x="154559" y="64770"/>
                  </a:cubicBezTo>
                  <a:cubicBezTo>
                    <a:pt x="155175" y="56962"/>
                    <a:pt x="156843" y="49541"/>
                    <a:pt x="158369" y="41910"/>
                  </a:cubicBezTo>
                  <a:cubicBezTo>
                    <a:pt x="157734" y="34290"/>
                    <a:pt x="159036" y="26251"/>
                    <a:pt x="156464" y="19050"/>
                  </a:cubicBezTo>
                  <a:cubicBezTo>
                    <a:pt x="155509" y="16376"/>
                    <a:pt x="151608" y="15890"/>
                    <a:pt x="148844" y="15240"/>
                  </a:cubicBezTo>
                  <a:cubicBezTo>
                    <a:pt x="140714" y="13327"/>
                    <a:pt x="132296" y="12924"/>
                    <a:pt x="124079" y="11430"/>
                  </a:cubicBezTo>
                  <a:cubicBezTo>
                    <a:pt x="80225" y="3457"/>
                    <a:pt x="129852" y="10894"/>
                    <a:pt x="93599" y="5715"/>
                  </a:cubicBezTo>
                  <a:cubicBezTo>
                    <a:pt x="91059" y="4445"/>
                    <a:pt x="88787" y="2326"/>
                    <a:pt x="85979" y="1905"/>
                  </a:cubicBezTo>
                  <a:cubicBezTo>
                    <a:pt x="60816" y="-1869"/>
                    <a:pt x="30277" y="970"/>
                    <a:pt x="5969" y="1905"/>
                  </a:cubicBezTo>
                  <a:cubicBezTo>
                    <a:pt x="-274" y="6067"/>
                    <a:pt x="-381" y="22860"/>
                    <a:pt x="254" y="26670"/>
                  </a:cubicBezTo>
                  <a:close/>
                </a:path>
              </a:pathLst>
            </a:custGeom>
            <a:solidFill>
              <a:srgbClr val="FEE903"/>
            </a:solidFill>
            <a:ln>
              <a:solidFill>
                <a:srgbClr val="FEE90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9723B6C-F55C-CFB7-B392-E28E16AB5125}"/>
                </a:ext>
              </a:extLst>
            </p:cNvPr>
            <p:cNvSpPr/>
            <p:nvPr/>
          </p:nvSpPr>
          <p:spPr>
            <a:xfrm>
              <a:off x="10671624" y="4322445"/>
              <a:ext cx="150926" cy="262890"/>
            </a:xfrm>
            <a:custGeom>
              <a:avLst/>
              <a:gdLst>
                <a:gd name="connsiteX0" fmla="*/ 74481 w 150926"/>
                <a:gd name="connsiteY0" fmla="*/ 9525 h 262890"/>
                <a:gd name="connsiteX1" fmla="*/ 91626 w 150926"/>
                <a:gd name="connsiteY1" fmla="*/ 41910 h 262890"/>
                <a:gd name="connsiteX2" fmla="*/ 101151 w 150926"/>
                <a:gd name="connsiteY2" fmla="*/ 60960 h 262890"/>
                <a:gd name="connsiteX3" fmla="*/ 103056 w 150926"/>
                <a:gd name="connsiteY3" fmla="*/ 66675 h 262890"/>
                <a:gd name="connsiteX4" fmla="*/ 106866 w 150926"/>
                <a:gd name="connsiteY4" fmla="*/ 72390 h 262890"/>
                <a:gd name="connsiteX5" fmla="*/ 114486 w 150926"/>
                <a:gd name="connsiteY5" fmla="*/ 93345 h 262890"/>
                <a:gd name="connsiteX6" fmla="*/ 118296 w 150926"/>
                <a:gd name="connsiteY6" fmla="*/ 99060 h 262890"/>
                <a:gd name="connsiteX7" fmla="*/ 124011 w 150926"/>
                <a:gd name="connsiteY7" fmla="*/ 112395 h 262890"/>
                <a:gd name="connsiteX8" fmla="*/ 129726 w 150926"/>
                <a:gd name="connsiteY8" fmla="*/ 129540 h 262890"/>
                <a:gd name="connsiteX9" fmla="*/ 137346 w 150926"/>
                <a:gd name="connsiteY9" fmla="*/ 142875 h 262890"/>
                <a:gd name="connsiteX10" fmla="*/ 139251 w 150926"/>
                <a:gd name="connsiteY10" fmla="*/ 150495 h 262890"/>
                <a:gd name="connsiteX11" fmla="*/ 143061 w 150926"/>
                <a:gd name="connsiteY11" fmla="*/ 156210 h 262890"/>
                <a:gd name="connsiteX12" fmla="*/ 144966 w 150926"/>
                <a:gd name="connsiteY12" fmla="*/ 165735 h 262890"/>
                <a:gd name="connsiteX13" fmla="*/ 148776 w 150926"/>
                <a:gd name="connsiteY13" fmla="*/ 188595 h 262890"/>
                <a:gd name="connsiteX14" fmla="*/ 150681 w 150926"/>
                <a:gd name="connsiteY14" fmla="*/ 213360 h 262890"/>
                <a:gd name="connsiteX15" fmla="*/ 143061 w 150926"/>
                <a:gd name="connsiteY15" fmla="*/ 236220 h 262890"/>
                <a:gd name="connsiteX16" fmla="*/ 129726 w 150926"/>
                <a:gd name="connsiteY16" fmla="*/ 247650 h 262890"/>
                <a:gd name="connsiteX17" fmla="*/ 104961 w 150926"/>
                <a:gd name="connsiteY17" fmla="*/ 259080 h 262890"/>
                <a:gd name="connsiteX18" fmla="*/ 89721 w 150926"/>
                <a:gd name="connsiteY18" fmla="*/ 260985 h 262890"/>
                <a:gd name="connsiteX19" fmla="*/ 80196 w 150926"/>
                <a:gd name="connsiteY19" fmla="*/ 262890 h 262890"/>
                <a:gd name="connsiteX20" fmla="*/ 64956 w 150926"/>
                <a:gd name="connsiteY20" fmla="*/ 259080 h 262890"/>
                <a:gd name="connsiteX21" fmla="*/ 38286 w 150926"/>
                <a:gd name="connsiteY21" fmla="*/ 213360 h 262890"/>
                <a:gd name="connsiteX22" fmla="*/ 30666 w 150926"/>
                <a:gd name="connsiteY22" fmla="*/ 198120 h 262890"/>
                <a:gd name="connsiteX23" fmla="*/ 13521 w 150926"/>
                <a:gd name="connsiteY23" fmla="*/ 139065 h 262890"/>
                <a:gd name="connsiteX24" fmla="*/ 5901 w 150926"/>
                <a:gd name="connsiteY24" fmla="*/ 85725 h 262890"/>
                <a:gd name="connsiteX25" fmla="*/ 2091 w 150926"/>
                <a:gd name="connsiteY25" fmla="*/ 66675 h 262890"/>
                <a:gd name="connsiteX26" fmla="*/ 11616 w 150926"/>
                <a:gd name="connsiteY26" fmla="*/ 3810 h 262890"/>
                <a:gd name="connsiteX27" fmla="*/ 21141 w 150926"/>
                <a:gd name="connsiteY27" fmla="*/ 0 h 262890"/>
                <a:gd name="connsiteX28" fmla="*/ 45906 w 150926"/>
                <a:gd name="connsiteY28" fmla="*/ 1905 h 262890"/>
                <a:gd name="connsiteX29" fmla="*/ 53526 w 150926"/>
                <a:gd name="connsiteY29" fmla="*/ 5715 h 262890"/>
                <a:gd name="connsiteX30" fmla="*/ 59241 w 150926"/>
                <a:gd name="connsiteY30" fmla="*/ 7620 h 262890"/>
                <a:gd name="connsiteX31" fmla="*/ 64956 w 150926"/>
                <a:gd name="connsiteY31" fmla="*/ 13335 h 262890"/>
                <a:gd name="connsiteX32" fmla="*/ 70671 w 150926"/>
                <a:gd name="connsiteY32" fmla="*/ 17145 h 262890"/>
                <a:gd name="connsiteX33" fmla="*/ 74481 w 150926"/>
                <a:gd name="connsiteY33" fmla="*/ 9525 h 262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50926" h="262890">
                  <a:moveTo>
                    <a:pt x="74481" y="9525"/>
                  </a:moveTo>
                  <a:cubicBezTo>
                    <a:pt x="77973" y="13652"/>
                    <a:pt x="78718" y="13225"/>
                    <a:pt x="91626" y="41910"/>
                  </a:cubicBezTo>
                  <a:cubicBezTo>
                    <a:pt x="94539" y="48384"/>
                    <a:pt x="98906" y="54225"/>
                    <a:pt x="101151" y="60960"/>
                  </a:cubicBezTo>
                  <a:cubicBezTo>
                    <a:pt x="101786" y="62865"/>
                    <a:pt x="102158" y="64879"/>
                    <a:pt x="103056" y="66675"/>
                  </a:cubicBezTo>
                  <a:cubicBezTo>
                    <a:pt x="104080" y="68723"/>
                    <a:pt x="105936" y="70298"/>
                    <a:pt x="106866" y="72390"/>
                  </a:cubicBezTo>
                  <a:cubicBezTo>
                    <a:pt x="113979" y="88394"/>
                    <a:pt x="107293" y="78959"/>
                    <a:pt x="114486" y="93345"/>
                  </a:cubicBezTo>
                  <a:cubicBezTo>
                    <a:pt x="115510" y="95393"/>
                    <a:pt x="117026" y="97155"/>
                    <a:pt x="118296" y="99060"/>
                  </a:cubicBezTo>
                  <a:cubicBezTo>
                    <a:pt x="122261" y="114919"/>
                    <a:pt x="117433" y="99239"/>
                    <a:pt x="124011" y="112395"/>
                  </a:cubicBezTo>
                  <a:cubicBezTo>
                    <a:pt x="132349" y="129072"/>
                    <a:pt x="124269" y="114988"/>
                    <a:pt x="129726" y="129540"/>
                  </a:cubicBezTo>
                  <a:cubicBezTo>
                    <a:pt x="131798" y="135064"/>
                    <a:pt x="134188" y="138138"/>
                    <a:pt x="137346" y="142875"/>
                  </a:cubicBezTo>
                  <a:cubicBezTo>
                    <a:pt x="137981" y="145415"/>
                    <a:pt x="138220" y="148089"/>
                    <a:pt x="139251" y="150495"/>
                  </a:cubicBezTo>
                  <a:cubicBezTo>
                    <a:pt x="140153" y="152599"/>
                    <a:pt x="142257" y="154066"/>
                    <a:pt x="143061" y="156210"/>
                  </a:cubicBezTo>
                  <a:cubicBezTo>
                    <a:pt x="144198" y="159242"/>
                    <a:pt x="144403" y="162546"/>
                    <a:pt x="144966" y="165735"/>
                  </a:cubicBezTo>
                  <a:cubicBezTo>
                    <a:pt x="146309" y="173343"/>
                    <a:pt x="148776" y="188595"/>
                    <a:pt x="148776" y="188595"/>
                  </a:cubicBezTo>
                  <a:cubicBezTo>
                    <a:pt x="149411" y="196850"/>
                    <a:pt x="151667" y="205140"/>
                    <a:pt x="150681" y="213360"/>
                  </a:cubicBezTo>
                  <a:cubicBezTo>
                    <a:pt x="149724" y="221335"/>
                    <a:pt x="147249" y="229366"/>
                    <a:pt x="143061" y="236220"/>
                  </a:cubicBezTo>
                  <a:cubicBezTo>
                    <a:pt x="140008" y="241215"/>
                    <a:pt x="134490" y="244247"/>
                    <a:pt x="129726" y="247650"/>
                  </a:cubicBezTo>
                  <a:cubicBezTo>
                    <a:pt x="122654" y="252702"/>
                    <a:pt x="113600" y="257229"/>
                    <a:pt x="104961" y="259080"/>
                  </a:cubicBezTo>
                  <a:cubicBezTo>
                    <a:pt x="99955" y="260153"/>
                    <a:pt x="94781" y="260207"/>
                    <a:pt x="89721" y="260985"/>
                  </a:cubicBezTo>
                  <a:cubicBezTo>
                    <a:pt x="86521" y="261477"/>
                    <a:pt x="83371" y="262255"/>
                    <a:pt x="80196" y="262890"/>
                  </a:cubicBezTo>
                  <a:cubicBezTo>
                    <a:pt x="75116" y="261620"/>
                    <a:pt x="69416" y="261824"/>
                    <a:pt x="64956" y="259080"/>
                  </a:cubicBezTo>
                  <a:cubicBezTo>
                    <a:pt x="54726" y="252785"/>
                    <a:pt x="38386" y="213560"/>
                    <a:pt x="38286" y="213360"/>
                  </a:cubicBezTo>
                  <a:cubicBezTo>
                    <a:pt x="35746" y="208280"/>
                    <a:pt x="32576" y="203469"/>
                    <a:pt x="30666" y="198120"/>
                  </a:cubicBezTo>
                  <a:cubicBezTo>
                    <a:pt x="21464" y="172354"/>
                    <a:pt x="18542" y="167308"/>
                    <a:pt x="13521" y="139065"/>
                  </a:cubicBezTo>
                  <a:cubicBezTo>
                    <a:pt x="10377" y="121382"/>
                    <a:pt x="9423" y="103337"/>
                    <a:pt x="5901" y="85725"/>
                  </a:cubicBezTo>
                  <a:lnTo>
                    <a:pt x="2091" y="66675"/>
                  </a:lnTo>
                  <a:cubicBezTo>
                    <a:pt x="2528" y="60122"/>
                    <a:pt x="-7098" y="15506"/>
                    <a:pt x="11616" y="3810"/>
                  </a:cubicBezTo>
                  <a:cubicBezTo>
                    <a:pt x="14516" y="1998"/>
                    <a:pt x="17966" y="1270"/>
                    <a:pt x="21141" y="0"/>
                  </a:cubicBezTo>
                  <a:cubicBezTo>
                    <a:pt x="29396" y="635"/>
                    <a:pt x="37753" y="466"/>
                    <a:pt x="45906" y="1905"/>
                  </a:cubicBezTo>
                  <a:cubicBezTo>
                    <a:pt x="48703" y="2399"/>
                    <a:pt x="50916" y="4596"/>
                    <a:pt x="53526" y="5715"/>
                  </a:cubicBezTo>
                  <a:cubicBezTo>
                    <a:pt x="55372" y="6506"/>
                    <a:pt x="57336" y="6985"/>
                    <a:pt x="59241" y="7620"/>
                  </a:cubicBezTo>
                  <a:cubicBezTo>
                    <a:pt x="61146" y="9525"/>
                    <a:pt x="62886" y="11610"/>
                    <a:pt x="64956" y="13335"/>
                  </a:cubicBezTo>
                  <a:cubicBezTo>
                    <a:pt x="66715" y="14801"/>
                    <a:pt x="68839" y="15771"/>
                    <a:pt x="70671" y="17145"/>
                  </a:cubicBezTo>
                  <a:cubicBezTo>
                    <a:pt x="78852" y="23281"/>
                    <a:pt x="70989" y="5398"/>
                    <a:pt x="74481" y="9525"/>
                  </a:cubicBezTo>
                  <a:close/>
                </a:path>
              </a:pathLst>
            </a:custGeom>
            <a:solidFill>
              <a:srgbClr val="FEE903"/>
            </a:solidFill>
            <a:ln>
              <a:solidFill>
                <a:srgbClr val="FEE90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9FBEF11-6628-AE5F-820A-765190BCF5A4}"/>
                </a:ext>
              </a:extLst>
            </p:cNvPr>
            <p:cNvSpPr/>
            <p:nvPr/>
          </p:nvSpPr>
          <p:spPr>
            <a:xfrm>
              <a:off x="10754801" y="4318635"/>
              <a:ext cx="106780" cy="234315"/>
            </a:xfrm>
            <a:custGeom>
              <a:avLst/>
              <a:gdLst>
                <a:gd name="connsiteX0" fmla="*/ 2734 w 106780"/>
                <a:gd name="connsiteY0" fmla="*/ 0 h 234315"/>
                <a:gd name="connsiteX1" fmla="*/ 4639 w 106780"/>
                <a:gd name="connsiteY1" fmla="*/ 9525 h 234315"/>
                <a:gd name="connsiteX2" fmla="*/ 17974 w 106780"/>
                <a:gd name="connsiteY2" fmla="*/ 38100 h 234315"/>
                <a:gd name="connsiteX3" fmla="*/ 19879 w 106780"/>
                <a:gd name="connsiteY3" fmla="*/ 43815 h 234315"/>
                <a:gd name="connsiteX4" fmla="*/ 27499 w 106780"/>
                <a:gd name="connsiteY4" fmla="*/ 57150 h 234315"/>
                <a:gd name="connsiteX5" fmla="*/ 31309 w 106780"/>
                <a:gd name="connsiteY5" fmla="*/ 64770 h 234315"/>
                <a:gd name="connsiteX6" fmla="*/ 33214 w 106780"/>
                <a:gd name="connsiteY6" fmla="*/ 74295 h 234315"/>
                <a:gd name="connsiteX7" fmla="*/ 38929 w 106780"/>
                <a:gd name="connsiteY7" fmla="*/ 83820 h 234315"/>
                <a:gd name="connsiteX8" fmla="*/ 42739 w 106780"/>
                <a:gd name="connsiteY8" fmla="*/ 91440 h 234315"/>
                <a:gd name="connsiteX9" fmla="*/ 44644 w 106780"/>
                <a:gd name="connsiteY9" fmla="*/ 99060 h 234315"/>
                <a:gd name="connsiteX10" fmla="*/ 56074 w 106780"/>
                <a:gd name="connsiteY10" fmla="*/ 123825 h 234315"/>
                <a:gd name="connsiteX11" fmla="*/ 57979 w 106780"/>
                <a:gd name="connsiteY11" fmla="*/ 133350 h 234315"/>
                <a:gd name="connsiteX12" fmla="*/ 61789 w 106780"/>
                <a:gd name="connsiteY12" fmla="*/ 142875 h 234315"/>
                <a:gd name="connsiteX13" fmla="*/ 67504 w 106780"/>
                <a:gd name="connsiteY13" fmla="*/ 165735 h 234315"/>
                <a:gd name="connsiteX14" fmla="*/ 71314 w 106780"/>
                <a:gd name="connsiteY14" fmla="*/ 184785 h 234315"/>
                <a:gd name="connsiteX15" fmla="*/ 73219 w 106780"/>
                <a:gd name="connsiteY15" fmla="*/ 192405 h 234315"/>
                <a:gd name="connsiteX16" fmla="*/ 75124 w 106780"/>
                <a:gd name="connsiteY16" fmla="*/ 201930 h 234315"/>
                <a:gd name="connsiteX17" fmla="*/ 88459 w 106780"/>
                <a:gd name="connsiteY17" fmla="*/ 234315 h 234315"/>
                <a:gd name="connsiteX18" fmla="*/ 94174 w 106780"/>
                <a:gd name="connsiteY18" fmla="*/ 230505 h 234315"/>
                <a:gd name="connsiteX19" fmla="*/ 103699 w 106780"/>
                <a:gd name="connsiteY19" fmla="*/ 163830 h 234315"/>
                <a:gd name="connsiteX20" fmla="*/ 96079 w 106780"/>
                <a:gd name="connsiteY20" fmla="*/ 110490 h 234315"/>
                <a:gd name="connsiteX21" fmla="*/ 92269 w 106780"/>
                <a:gd name="connsiteY21" fmla="*/ 89535 h 234315"/>
                <a:gd name="connsiteX22" fmla="*/ 78934 w 106780"/>
                <a:gd name="connsiteY22" fmla="*/ 64770 h 234315"/>
                <a:gd name="connsiteX23" fmla="*/ 65599 w 106780"/>
                <a:gd name="connsiteY23" fmla="*/ 38100 h 234315"/>
                <a:gd name="connsiteX24" fmla="*/ 59884 w 106780"/>
                <a:gd name="connsiteY24" fmla="*/ 28575 h 234315"/>
                <a:gd name="connsiteX25" fmla="*/ 44644 w 106780"/>
                <a:gd name="connsiteY25" fmla="*/ 9525 h 234315"/>
                <a:gd name="connsiteX26" fmla="*/ 2734 w 106780"/>
                <a:gd name="connsiteY26" fmla="*/ 0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06780" h="234315">
                  <a:moveTo>
                    <a:pt x="2734" y="0"/>
                  </a:moveTo>
                  <a:cubicBezTo>
                    <a:pt x="-3933" y="0"/>
                    <a:pt x="3550" y="6476"/>
                    <a:pt x="4639" y="9525"/>
                  </a:cubicBezTo>
                  <a:cubicBezTo>
                    <a:pt x="10319" y="25430"/>
                    <a:pt x="11962" y="24572"/>
                    <a:pt x="17974" y="38100"/>
                  </a:cubicBezTo>
                  <a:cubicBezTo>
                    <a:pt x="18790" y="39935"/>
                    <a:pt x="18981" y="42019"/>
                    <a:pt x="19879" y="43815"/>
                  </a:cubicBezTo>
                  <a:cubicBezTo>
                    <a:pt x="22169" y="48394"/>
                    <a:pt x="25048" y="52656"/>
                    <a:pt x="27499" y="57150"/>
                  </a:cubicBezTo>
                  <a:cubicBezTo>
                    <a:pt x="28859" y="59643"/>
                    <a:pt x="30039" y="62230"/>
                    <a:pt x="31309" y="64770"/>
                  </a:cubicBezTo>
                  <a:cubicBezTo>
                    <a:pt x="31944" y="67945"/>
                    <a:pt x="32011" y="71289"/>
                    <a:pt x="33214" y="74295"/>
                  </a:cubicBezTo>
                  <a:cubicBezTo>
                    <a:pt x="34589" y="77733"/>
                    <a:pt x="37131" y="80583"/>
                    <a:pt x="38929" y="83820"/>
                  </a:cubicBezTo>
                  <a:cubicBezTo>
                    <a:pt x="40308" y="86302"/>
                    <a:pt x="41742" y="88781"/>
                    <a:pt x="42739" y="91440"/>
                  </a:cubicBezTo>
                  <a:cubicBezTo>
                    <a:pt x="43658" y="93891"/>
                    <a:pt x="43613" y="96654"/>
                    <a:pt x="44644" y="99060"/>
                  </a:cubicBezTo>
                  <a:cubicBezTo>
                    <a:pt x="48348" y="107703"/>
                    <a:pt x="53824" y="114826"/>
                    <a:pt x="56074" y="123825"/>
                  </a:cubicBezTo>
                  <a:cubicBezTo>
                    <a:pt x="56859" y="126966"/>
                    <a:pt x="57049" y="130249"/>
                    <a:pt x="57979" y="133350"/>
                  </a:cubicBezTo>
                  <a:cubicBezTo>
                    <a:pt x="58962" y="136625"/>
                    <a:pt x="60824" y="139594"/>
                    <a:pt x="61789" y="142875"/>
                  </a:cubicBezTo>
                  <a:cubicBezTo>
                    <a:pt x="64005" y="150410"/>
                    <a:pt x="65964" y="158033"/>
                    <a:pt x="67504" y="165735"/>
                  </a:cubicBezTo>
                  <a:cubicBezTo>
                    <a:pt x="68774" y="172085"/>
                    <a:pt x="69743" y="178503"/>
                    <a:pt x="71314" y="184785"/>
                  </a:cubicBezTo>
                  <a:cubicBezTo>
                    <a:pt x="71949" y="187325"/>
                    <a:pt x="72651" y="189849"/>
                    <a:pt x="73219" y="192405"/>
                  </a:cubicBezTo>
                  <a:cubicBezTo>
                    <a:pt x="73921" y="195566"/>
                    <a:pt x="74100" y="198858"/>
                    <a:pt x="75124" y="201930"/>
                  </a:cubicBezTo>
                  <a:cubicBezTo>
                    <a:pt x="81451" y="220910"/>
                    <a:pt x="82048" y="221493"/>
                    <a:pt x="88459" y="234315"/>
                  </a:cubicBezTo>
                  <a:cubicBezTo>
                    <a:pt x="90364" y="233045"/>
                    <a:pt x="92871" y="232387"/>
                    <a:pt x="94174" y="230505"/>
                  </a:cubicBezTo>
                  <a:cubicBezTo>
                    <a:pt x="113030" y="203268"/>
                    <a:pt x="105701" y="203871"/>
                    <a:pt x="103699" y="163830"/>
                  </a:cubicBezTo>
                  <a:cubicBezTo>
                    <a:pt x="100473" y="99311"/>
                    <a:pt x="104904" y="163441"/>
                    <a:pt x="96079" y="110490"/>
                  </a:cubicBezTo>
                  <a:cubicBezTo>
                    <a:pt x="95884" y="109318"/>
                    <a:pt x="93052" y="91571"/>
                    <a:pt x="92269" y="89535"/>
                  </a:cubicBezTo>
                  <a:cubicBezTo>
                    <a:pt x="86528" y="74607"/>
                    <a:pt x="85267" y="76803"/>
                    <a:pt x="78934" y="64770"/>
                  </a:cubicBezTo>
                  <a:cubicBezTo>
                    <a:pt x="74305" y="55975"/>
                    <a:pt x="70713" y="46623"/>
                    <a:pt x="65599" y="38100"/>
                  </a:cubicBezTo>
                  <a:cubicBezTo>
                    <a:pt x="63694" y="34925"/>
                    <a:pt x="61682" y="31812"/>
                    <a:pt x="59884" y="28575"/>
                  </a:cubicBezTo>
                  <a:cubicBezTo>
                    <a:pt x="56036" y="21648"/>
                    <a:pt x="53583" y="12505"/>
                    <a:pt x="44644" y="9525"/>
                  </a:cubicBezTo>
                  <a:cubicBezTo>
                    <a:pt x="25985" y="3305"/>
                    <a:pt x="9401" y="0"/>
                    <a:pt x="2734" y="0"/>
                  </a:cubicBezTo>
                  <a:close/>
                </a:path>
              </a:pathLst>
            </a:custGeom>
            <a:solidFill>
              <a:srgbClr val="F4D902"/>
            </a:solidFill>
            <a:ln>
              <a:solidFill>
                <a:srgbClr val="F4D90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114638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5E43E-787D-C94F-0F02-E7018C04D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875820" cy="1325563"/>
          </a:xfrm>
        </p:spPr>
        <p:txBody>
          <a:bodyPr/>
          <a:lstStyle/>
          <a:p>
            <a:r>
              <a:rPr lang="sr-Cyrl-RS" b="1">
                <a:latin typeface="Arial" panose="020B0604020202020204" pitchFamily="34" charset="0"/>
                <a:cs typeface="Arial" panose="020B0604020202020204" pitchFamily="34" charset="0"/>
              </a:rPr>
              <a:t>Друга година</a:t>
            </a:r>
            <a:endParaRPr lang="en-US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02B817-C170-5D2E-F5CB-323A91E84C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87194"/>
            <a:ext cx="10875820" cy="3807130"/>
          </a:xfrm>
        </p:spPr>
        <p:txBody>
          <a:bodyPr>
            <a:normAutofit/>
          </a:bodyPr>
          <a:lstStyle/>
          <a:p>
            <a:r>
              <a:rPr lang="sr-Cyrl-RS">
                <a:latin typeface="Arial" panose="020B0604020202020204" pitchFamily="34" charset="0"/>
                <a:cs typeface="Arial" panose="020B0604020202020204" pitchFamily="34" charset="0"/>
              </a:rPr>
              <a:t>Објектно-оријентисано програмирање</a:t>
            </a:r>
          </a:p>
          <a:p>
            <a:r>
              <a:rPr lang="sr-Cyrl-RS">
                <a:latin typeface="Arial" panose="020B0604020202020204" pitchFamily="34" charset="0"/>
                <a:cs typeface="Arial" panose="020B0604020202020204" pitchFamily="34" charset="0"/>
              </a:rPr>
              <a:t>Архитектура и организација рачунара</a:t>
            </a:r>
          </a:p>
          <a:p>
            <a:r>
              <a:rPr lang="sr-Cyrl-RS">
                <a:latin typeface="Arial" panose="020B0604020202020204" pitchFamily="34" charset="0"/>
                <a:cs typeface="Arial" panose="020B0604020202020204" pitchFamily="34" charset="0"/>
              </a:rPr>
              <a:t>Алгоритми и структуре података</a:t>
            </a:r>
          </a:p>
          <a:p>
            <a:r>
              <a:rPr lang="sr-Cyrl-RS">
                <a:latin typeface="Arial" panose="020B0604020202020204" pitchFamily="34" charset="0"/>
                <a:cs typeface="Arial" panose="020B0604020202020204" pitchFamily="34" charset="0"/>
              </a:rPr>
              <a:t>Оперативни системи</a:t>
            </a:r>
          </a:p>
          <a:p>
            <a:r>
              <a:rPr lang="sr-Cyrl-RS">
                <a:latin typeface="Arial" panose="020B0604020202020204" pitchFamily="34" charset="0"/>
                <a:cs typeface="Arial" panose="020B0604020202020204" pitchFamily="34" charset="0"/>
              </a:rPr>
              <a:t>Рачунарске мреже</a:t>
            </a:r>
          </a:p>
          <a:p>
            <a:endParaRPr lang="sr-Cyrl-R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sr-Cyrl-RS" b="1">
                <a:solidFill>
                  <a:srgbClr val="ED7D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После друге године можете себе сматрати програмером! </a:t>
            </a:r>
            <a:r>
              <a:rPr lang="en-US" altLang="en-US" sz="2800" b="1">
                <a:solidFill>
                  <a:srgbClr val="ED7D3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</a:t>
            </a:r>
            <a:endParaRPr lang="sr-Cyrl-RS" b="1">
              <a:solidFill>
                <a:srgbClr val="ED7D3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BF41AE3-AC30-B96F-2DD9-F0DFD8934740}"/>
              </a:ext>
            </a:extLst>
          </p:cNvPr>
          <p:cNvSpPr/>
          <p:nvPr/>
        </p:nvSpPr>
        <p:spPr>
          <a:xfrm rot="5400000">
            <a:off x="196039" y="907624"/>
            <a:ext cx="710186" cy="146305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18DA9E2-70FE-2E1E-8195-5C50E5A9B72C}"/>
              </a:ext>
            </a:extLst>
          </p:cNvPr>
          <p:cNvSpPr txBox="1">
            <a:spLocks/>
          </p:cNvSpPr>
          <p:nvPr/>
        </p:nvSpPr>
        <p:spPr>
          <a:xfrm>
            <a:off x="477980" y="1825626"/>
            <a:ext cx="11236042" cy="6266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r-Cyrl-RS" sz="3600" b="1">
                <a:solidFill>
                  <a:srgbClr val="ED7D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Основа:</a:t>
            </a:r>
            <a:endParaRPr lang="en-US" sz="4000" b="1">
              <a:solidFill>
                <a:srgbClr val="ED7D3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53F4513-2B63-2FAD-E836-069F3961ED8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154390" y="2563090"/>
            <a:ext cx="2559629" cy="2559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8189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5E43E-787D-C94F-0F02-E7018C04D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875820" cy="1325563"/>
          </a:xfrm>
        </p:spPr>
        <p:txBody>
          <a:bodyPr/>
          <a:lstStyle/>
          <a:p>
            <a:r>
              <a:rPr lang="sr-Cyrl-RS" b="1">
                <a:latin typeface="Arial" panose="020B0604020202020204" pitchFamily="34" charset="0"/>
                <a:cs typeface="Arial" panose="020B0604020202020204" pitchFamily="34" charset="0"/>
              </a:rPr>
              <a:t>Трећа година</a:t>
            </a:r>
            <a:endParaRPr lang="en-US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02B817-C170-5D2E-F5CB-323A91E84C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87194"/>
            <a:ext cx="10875820" cy="3807130"/>
          </a:xfrm>
        </p:spPr>
        <p:txBody>
          <a:bodyPr>
            <a:normAutofit/>
          </a:bodyPr>
          <a:lstStyle/>
          <a:p>
            <a:r>
              <a:rPr lang="sr-Cyrl-RS">
                <a:latin typeface="Arial" panose="020B0604020202020204" pitchFamily="34" charset="0"/>
                <a:cs typeface="Arial" panose="020B0604020202020204" pitchFamily="34" charset="0"/>
              </a:rPr>
              <a:t>Базе података</a:t>
            </a:r>
          </a:p>
          <a:p>
            <a:r>
              <a:rPr lang="sr-Cyrl-RS">
                <a:latin typeface="Arial" panose="020B0604020202020204" pitchFamily="34" charset="0"/>
                <a:cs typeface="Arial" panose="020B0604020202020204" pitchFamily="34" charset="0"/>
              </a:rPr>
              <a:t>Заштита података</a:t>
            </a:r>
          </a:p>
          <a:p>
            <a:r>
              <a:rPr lang="sr-Cyrl-RS">
                <a:latin typeface="Arial" panose="020B0604020202020204" pitchFamily="34" charset="0"/>
                <a:cs typeface="Arial" panose="020B0604020202020204" pitchFamily="34" charset="0"/>
              </a:rPr>
              <a:t>Програмирање интернет апликација</a:t>
            </a:r>
          </a:p>
          <a:p>
            <a:r>
              <a:rPr lang="sr-Cyrl-RS">
                <a:latin typeface="Arial" panose="020B0604020202020204" pitchFamily="34" charset="0"/>
                <a:cs typeface="Arial" panose="020B0604020202020204" pitchFamily="34" charset="0"/>
              </a:rPr>
              <a:t>Конкурентно програмирање</a:t>
            </a:r>
          </a:p>
          <a:p>
            <a:r>
              <a:rPr lang="sr-Cyrl-RS">
                <a:latin typeface="Arial" panose="020B0604020202020204" pitchFamily="34" charset="0"/>
                <a:cs typeface="Arial" panose="020B0604020202020204" pitchFamily="34" charset="0"/>
              </a:rPr>
              <a:t>Системско програмирање</a:t>
            </a:r>
          </a:p>
          <a:p>
            <a:endParaRPr lang="sr-Cyrl-R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sr-Cyrl-RS" b="1">
                <a:solidFill>
                  <a:srgbClr val="ED7D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После треће године стижу прве понуде за праксу и посао! </a:t>
            </a:r>
            <a:r>
              <a:rPr lang="en-US" altLang="en-US" sz="2800" b="1">
                <a:solidFill>
                  <a:srgbClr val="ED7D3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</a:t>
            </a:r>
            <a:endParaRPr lang="sr-Cyrl-RS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BF41AE3-AC30-B96F-2DD9-F0DFD8934740}"/>
              </a:ext>
            </a:extLst>
          </p:cNvPr>
          <p:cNvSpPr/>
          <p:nvPr/>
        </p:nvSpPr>
        <p:spPr>
          <a:xfrm rot="5400000">
            <a:off x="196039" y="907624"/>
            <a:ext cx="710186" cy="146305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18DA9E2-70FE-2E1E-8195-5C50E5A9B72C}"/>
              </a:ext>
            </a:extLst>
          </p:cNvPr>
          <p:cNvSpPr txBox="1">
            <a:spLocks/>
          </p:cNvSpPr>
          <p:nvPr/>
        </p:nvSpPr>
        <p:spPr>
          <a:xfrm>
            <a:off x="477980" y="1825626"/>
            <a:ext cx="11236042" cy="6266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r-Cyrl-RS" sz="3600" b="1">
                <a:solidFill>
                  <a:srgbClr val="ED7D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Ширина:</a:t>
            </a:r>
            <a:endParaRPr lang="en-US" sz="4000" b="1">
              <a:solidFill>
                <a:srgbClr val="ED7D3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4E88197-727D-2A1A-8C92-D77393C4C83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336580" y="2685147"/>
            <a:ext cx="2377440" cy="237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3433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5E43E-787D-C94F-0F02-E7018C04D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875820" cy="1325563"/>
          </a:xfrm>
        </p:spPr>
        <p:txBody>
          <a:bodyPr/>
          <a:lstStyle/>
          <a:p>
            <a:r>
              <a:rPr lang="sr-Cyrl-RS" b="1">
                <a:latin typeface="Arial" panose="020B0604020202020204" pitchFamily="34" charset="0"/>
                <a:cs typeface="Arial" panose="020B0604020202020204" pitchFamily="34" charset="0"/>
              </a:rPr>
              <a:t>Четврта година</a:t>
            </a:r>
            <a:endParaRPr lang="en-US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02B817-C170-5D2E-F5CB-323A91E84C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8" y="2587194"/>
            <a:ext cx="5444267" cy="4270806"/>
          </a:xfrm>
        </p:spPr>
        <p:txBody>
          <a:bodyPr>
            <a:normAutofit/>
          </a:bodyPr>
          <a:lstStyle/>
          <a:p>
            <a:r>
              <a:rPr lang="sr-Cyrl-RS">
                <a:latin typeface="Arial" panose="020B0604020202020204" pitchFamily="34" charset="0"/>
                <a:cs typeface="Arial" panose="020B0604020202020204" pitchFamily="34" charset="0"/>
              </a:rPr>
              <a:t>Рачунарски 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VLSI </a:t>
            </a:r>
            <a:r>
              <a:rPr lang="sr-Cyrl-RS">
                <a:latin typeface="Arial" panose="020B0604020202020204" pitchFamily="34" charset="0"/>
                <a:cs typeface="Arial" panose="020B0604020202020204" pitchFamily="34" charset="0"/>
              </a:rPr>
              <a:t>системи</a:t>
            </a:r>
          </a:p>
          <a:p>
            <a:r>
              <a:rPr lang="sr-Cyrl-RS">
                <a:latin typeface="Arial" panose="020B0604020202020204" pitchFamily="34" charset="0"/>
                <a:cs typeface="Arial" panose="020B0604020202020204" pitchFamily="34" charset="0"/>
              </a:rPr>
              <a:t>Микропроцесорски системи</a:t>
            </a:r>
          </a:p>
          <a:p>
            <a:r>
              <a:rPr lang="sr-Cyrl-RS">
                <a:latin typeface="Arial" panose="020B0604020202020204" pitchFamily="34" charset="0"/>
                <a:cs typeface="Arial" panose="020B0604020202020204" pitchFamily="34" charset="0"/>
              </a:rPr>
              <a:t>Мултипроцесорски системи</a:t>
            </a:r>
          </a:p>
          <a:p>
            <a:r>
              <a:rPr lang="sr-Cyrl-RS">
                <a:latin typeface="Arial" panose="020B0604020202020204" pitchFamily="34" charset="0"/>
                <a:cs typeface="Arial" panose="020B0604020202020204" pitchFamily="34" charset="0"/>
              </a:rPr>
              <a:t>Програмски преводиоци</a:t>
            </a:r>
          </a:p>
          <a:p>
            <a:r>
              <a:rPr lang="sr-Cyrl-RS">
                <a:latin typeface="Arial" panose="020B0604020202020204" pitchFamily="34" charset="0"/>
                <a:cs typeface="Arial" panose="020B0604020202020204" pitchFamily="34" charset="0"/>
              </a:rPr>
              <a:t>Рачунарске мреже 2</a:t>
            </a:r>
          </a:p>
          <a:p>
            <a:r>
              <a:rPr lang="sr-Cyrl-RS">
                <a:latin typeface="Arial" panose="020B0604020202020204" pitchFamily="34" charset="0"/>
                <a:cs typeface="Arial" panose="020B0604020202020204" pitchFamily="34" charset="0"/>
              </a:rPr>
              <a:t>Перформансе рачунарских система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BF41AE3-AC30-B96F-2DD9-F0DFD8934740}"/>
              </a:ext>
            </a:extLst>
          </p:cNvPr>
          <p:cNvSpPr/>
          <p:nvPr/>
        </p:nvSpPr>
        <p:spPr>
          <a:xfrm rot="5400000">
            <a:off x="196039" y="907624"/>
            <a:ext cx="710186" cy="146305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18DA9E2-70FE-2E1E-8195-5C50E5A9B72C}"/>
              </a:ext>
            </a:extLst>
          </p:cNvPr>
          <p:cNvSpPr txBox="1">
            <a:spLocks/>
          </p:cNvSpPr>
          <p:nvPr/>
        </p:nvSpPr>
        <p:spPr>
          <a:xfrm>
            <a:off x="477980" y="1825626"/>
            <a:ext cx="11236042" cy="6266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r-Cyrl-RS" sz="3600" b="1">
                <a:solidFill>
                  <a:srgbClr val="ED7D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Усавршавање:</a:t>
            </a:r>
            <a:endParaRPr lang="en-US" sz="4000" b="1">
              <a:solidFill>
                <a:srgbClr val="ED7D3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9ACD678-E926-B585-169C-199AD8003CB3}"/>
              </a:ext>
            </a:extLst>
          </p:cNvPr>
          <p:cNvSpPr txBox="1">
            <a:spLocks/>
          </p:cNvSpPr>
          <p:nvPr/>
        </p:nvSpPr>
        <p:spPr>
          <a:xfrm>
            <a:off x="6276110" y="2587194"/>
            <a:ext cx="4959928" cy="38071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D7D31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ED7D3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r-Cyrl-RS">
                <a:latin typeface="Arial" panose="020B0604020202020204" pitchFamily="34" charset="0"/>
                <a:cs typeface="Arial" panose="020B0604020202020204" pitchFamily="34" charset="0"/>
              </a:rPr>
              <a:t>Пројектовање софтвера</a:t>
            </a:r>
          </a:p>
          <a:p>
            <a:r>
              <a:rPr lang="sr-Cyrl-RS">
                <a:latin typeface="Arial" panose="020B0604020202020204" pitchFamily="34" charset="0"/>
                <a:cs typeface="Arial" panose="020B0604020202020204" pitchFamily="34" charset="0"/>
              </a:rPr>
              <a:t>Рачунарска графика</a:t>
            </a:r>
          </a:p>
          <a:p>
            <a:r>
              <a:rPr lang="sr-Cyrl-RS">
                <a:latin typeface="Arial" panose="020B0604020202020204" pitchFamily="34" charset="0"/>
                <a:cs typeface="Arial" panose="020B0604020202020204" pitchFamily="34" charset="0"/>
              </a:rPr>
              <a:t>Инфраструктура за електронско пословање</a:t>
            </a:r>
          </a:p>
          <a:p>
            <a:r>
              <a:rPr lang="sr-Cyrl-RS">
                <a:latin typeface="Arial" panose="020B0604020202020204" pitchFamily="34" charset="0"/>
                <a:cs typeface="Arial" panose="020B0604020202020204" pitchFamily="34" charset="0"/>
              </a:rPr>
              <a:t>Базе података 2</a:t>
            </a:r>
          </a:p>
          <a:p>
            <a:r>
              <a:rPr lang="sr-Cyrl-RS">
                <a:latin typeface="Arial" panose="020B0604020202020204" pitchFamily="34" charset="0"/>
                <a:cs typeface="Arial" panose="020B0604020202020204" pitchFamily="34" charset="0"/>
              </a:rPr>
              <a:t>Информациони системи</a:t>
            </a:r>
          </a:p>
          <a:p>
            <a:r>
              <a:rPr lang="sr-Cyrl-RS">
                <a:latin typeface="Arial" panose="020B0604020202020204" pitchFamily="34" charset="0"/>
                <a:cs typeface="Arial" panose="020B0604020202020204" pitchFamily="34" charset="0"/>
              </a:rPr>
              <a:t>Интелигентни системи</a:t>
            </a:r>
          </a:p>
        </p:txBody>
      </p:sp>
    </p:spTree>
    <p:extLst>
      <p:ext uri="{BB962C8B-B14F-4D97-AF65-F5344CB8AC3E}">
        <p14:creationId xmlns:p14="http://schemas.microsoft.com/office/powerpoint/2010/main" val="40695530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sitting at computers&#10;&#10;Description automatically generated">
            <a:extLst>
              <a:ext uri="{FF2B5EF4-FFF2-40B4-BE49-F238E27FC236}">
                <a16:creationId xmlns:a16="http://schemas.microsoft.com/office/drawing/2014/main" id="{B0A92780-E935-DAD5-79E7-7900E7506DB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1" r="-1"/>
          <a:stretch/>
        </p:blipFill>
        <p:spPr>
          <a:xfrm>
            <a:off x="5411755" y="1825625"/>
            <a:ext cx="6302266" cy="45686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C75E43E-787D-C94F-0F02-E7018C04D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875821" cy="1325563"/>
          </a:xfrm>
        </p:spPr>
        <p:txBody>
          <a:bodyPr/>
          <a:lstStyle/>
          <a:p>
            <a:r>
              <a:rPr lang="sr-Cyrl-RS" b="1">
                <a:latin typeface="Arial" panose="020B0604020202020204" pitchFamily="34" charset="0"/>
                <a:cs typeface="Arial" panose="020B0604020202020204" pitchFamily="34" charset="0"/>
              </a:rPr>
              <a:t>Студирање</a:t>
            </a:r>
            <a:endParaRPr lang="en-US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BF41AE3-AC30-B96F-2DD9-F0DFD8934740}"/>
              </a:ext>
            </a:extLst>
          </p:cNvPr>
          <p:cNvSpPr/>
          <p:nvPr/>
        </p:nvSpPr>
        <p:spPr>
          <a:xfrm rot="5400000">
            <a:off x="196039" y="907624"/>
            <a:ext cx="710186" cy="146305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C30ECB7-1549-FD92-7D41-C64C20A8FB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587194"/>
            <a:ext cx="4573556" cy="2011680"/>
          </a:xfrm>
        </p:spPr>
        <p:txBody>
          <a:bodyPr>
            <a:normAutofit/>
          </a:bodyPr>
          <a:lstStyle/>
          <a:p>
            <a:r>
              <a:rPr lang="sr-Cyrl-RS">
                <a:latin typeface="Arial" panose="020B0604020202020204" pitchFamily="34" charset="0"/>
                <a:cs typeface="Arial" panose="020B0604020202020204" pitchFamily="34" charset="0"/>
              </a:rPr>
              <a:t>Лабораторијске вежбе</a:t>
            </a:r>
          </a:p>
          <a:p>
            <a:r>
              <a:rPr lang="sr-Cyrl-RS">
                <a:latin typeface="Arial" panose="020B0604020202020204" pitchFamily="34" charset="0"/>
                <a:cs typeface="Arial" panose="020B0604020202020204" pitchFamily="34" charset="0"/>
              </a:rPr>
              <a:t>Домаћи задаци</a:t>
            </a:r>
          </a:p>
          <a:p>
            <a:r>
              <a:rPr lang="sr-Cyrl-RS">
                <a:latin typeface="Arial" panose="020B0604020202020204" pitchFamily="34" charset="0"/>
                <a:cs typeface="Arial" panose="020B0604020202020204" pitchFamily="34" charset="0"/>
              </a:rPr>
              <a:t>Пројекти</a:t>
            </a:r>
          </a:p>
          <a:p>
            <a:r>
              <a:rPr lang="sr-Cyrl-RS">
                <a:latin typeface="Arial" panose="020B0604020202020204" pitchFamily="34" charset="0"/>
                <a:cs typeface="Arial" panose="020B0604020202020204" pitchFamily="34" charset="0"/>
              </a:rPr>
              <a:t>Дипломски рад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6FDFFA9-748E-027C-1E74-2D19650ECF86}"/>
              </a:ext>
            </a:extLst>
          </p:cNvPr>
          <p:cNvSpPr txBox="1">
            <a:spLocks/>
          </p:cNvSpPr>
          <p:nvPr/>
        </p:nvSpPr>
        <p:spPr>
          <a:xfrm>
            <a:off x="477980" y="1825626"/>
            <a:ext cx="11236042" cy="6266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r-Cyrl-RS" sz="3600" b="1">
                <a:solidFill>
                  <a:srgbClr val="ED7D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Практично знање:</a:t>
            </a:r>
            <a:endParaRPr lang="en-US" sz="4000" b="1">
              <a:solidFill>
                <a:srgbClr val="ED7D3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9F7FD45-3C12-3890-F867-DF18A6234D0F}"/>
              </a:ext>
            </a:extLst>
          </p:cNvPr>
          <p:cNvSpPr txBox="1">
            <a:spLocks/>
          </p:cNvSpPr>
          <p:nvPr/>
        </p:nvSpPr>
        <p:spPr>
          <a:xfrm>
            <a:off x="477979" y="4598874"/>
            <a:ext cx="11236042" cy="6266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r-Cyrl-RS" sz="3600" b="1">
                <a:solidFill>
                  <a:srgbClr val="ED7D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Личне вештине:</a:t>
            </a:r>
            <a:endParaRPr lang="en-US" sz="4000" b="1">
              <a:solidFill>
                <a:srgbClr val="ED7D3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4BFA856-D804-BFAE-4D9B-E8FDCF251006}"/>
              </a:ext>
            </a:extLst>
          </p:cNvPr>
          <p:cNvSpPr txBox="1">
            <a:spLocks/>
          </p:cNvSpPr>
          <p:nvPr/>
        </p:nvSpPr>
        <p:spPr>
          <a:xfrm>
            <a:off x="838198" y="5225504"/>
            <a:ext cx="4573557" cy="10058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D7D31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ED7D3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r-Cyrl-RS">
                <a:latin typeface="Arial" panose="020B0604020202020204" pitchFamily="34" charset="0"/>
                <a:cs typeface="Arial" panose="020B0604020202020204" pitchFamily="34" charset="0"/>
              </a:rPr>
              <a:t>Говорне вештине</a:t>
            </a:r>
          </a:p>
          <a:p>
            <a:r>
              <a:rPr lang="sr-Cyrl-RS">
                <a:latin typeface="Arial" panose="020B0604020202020204" pitchFamily="34" charset="0"/>
                <a:cs typeface="Arial" panose="020B0604020202020204" pitchFamily="34" charset="0"/>
              </a:rPr>
              <a:t>Рад у тиму</a:t>
            </a:r>
          </a:p>
        </p:txBody>
      </p:sp>
    </p:spTree>
    <p:extLst>
      <p:ext uri="{BB962C8B-B14F-4D97-AF65-F5344CB8AC3E}">
        <p14:creationId xmlns:p14="http://schemas.microsoft.com/office/powerpoint/2010/main" val="39669627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>
            <a:extLst>
              <a:ext uri="{FF2B5EF4-FFF2-40B4-BE49-F238E27FC236}">
                <a16:creationId xmlns:a16="http://schemas.microsoft.com/office/drawing/2014/main" id="{4EEC0AD6-F7DC-0A2A-B304-BA0A9DA35E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0373" y="5658754"/>
            <a:ext cx="2468880" cy="835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C75E43E-787D-C94F-0F02-E7018C04D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875821" cy="1325563"/>
          </a:xfrm>
        </p:spPr>
        <p:txBody>
          <a:bodyPr/>
          <a:lstStyle/>
          <a:p>
            <a:r>
              <a:rPr lang="sr-Cyrl-RS" b="1">
                <a:latin typeface="Arial" panose="020B0604020202020204" pitchFamily="34" charset="0"/>
                <a:cs typeface="Arial" panose="020B0604020202020204" pitchFamily="34" charset="0"/>
              </a:rPr>
              <a:t>Студирање</a:t>
            </a:r>
            <a:endParaRPr lang="en-US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BF41AE3-AC30-B96F-2DD9-F0DFD8934740}"/>
              </a:ext>
            </a:extLst>
          </p:cNvPr>
          <p:cNvSpPr/>
          <p:nvPr/>
        </p:nvSpPr>
        <p:spPr>
          <a:xfrm rot="5400000">
            <a:off x="196039" y="907624"/>
            <a:ext cx="710186" cy="146305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C30ECB7-1549-FD92-7D41-C64C20A8FB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8" y="2587194"/>
            <a:ext cx="5444267" cy="1005840"/>
          </a:xfrm>
        </p:spPr>
        <p:txBody>
          <a:bodyPr>
            <a:normAutofit/>
          </a:bodyPr>
          <a:lstStyle/>
          <a:p>
            <a:r>
              <a:rPr lang="sr-Cyrl-RS">
                <a:latin typeface="Arial" panose="020B0604020202020204" pitchFamily="34" charset="0"/>
                <a:cs typeface="Arial" panose="020B0604020202020204" pitchFamily="34" charset="0"/>
              </a:rPr>
              <a:t>Мастер и докторске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r-Cyrl-RS">
                <a:latin typeface="Arial" panose="020B0604020202020204" pitchFamily="34" charset="0"/>
                <a:cs typeface="Arial" panose="020B0604020202020204" pitchFamily="34" charset="0"/>
              </a:rPr>
              <a:t>студије</a:t>
            </a:r>
          </a:p>
          <a:p>
            <a:r>
              <a:rPr lang="sr-Cyrl-RS">
                <a:latin typeface="Arial" panose="020B0604020202020204" pitchFamily="34" charset="0"/>
                <a:cs typeface="Arial" panose="020B0604020202020204" pitchFamily="34" charset="0"/>
              </a:rPr>
              <a:t>Европа и Америка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6FDFFA9-748E-027C-1E74-2D19650ECF86}"/>
              </a:ext>
            </a:extLst>
          </p:cNvPr>
          <p:cNvSpPr txBox="1">
            <a:spLocks/>
          </p:cNvSpPr>
          <p:nvPr/>
        </p:nvSpPr>
        <p:spPr>
          <a:xfrm>
            <a:off x="477980" y="1825626"/>
            <a:ext cx="11236042" cy="6266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r-Cyrl-RS" sz="3600" b="1">
                <a:solidFill>
                  <a:srgbClr val="ED7D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Наставак студија:</a:t>
            </a:r>
            <a:endParaRPr lang="en-US" sz="4000" b="1">
              <a:solidFill>
                <a:srgbClr val="ED7D3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9F7FD45-3C12-3890-F867-DF18A6234D0F}"/>
              </a:ext>
            </a:extLst>
          </p:cNvPr>
          <p:cNvSpPr txBox="1">
            <a:spLocks/>
          </p:cNvSpPr>
          <p:nvPr/>
        </p:nvSpPr>
        <p:spPr>
          <a:xfrm>
            <a:off x="477978" y="3593034"/>
            <a:ext cx="11236042" cy="6266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r-Cyrl-RS" sz="3600" b="1">
                <a:solidFill>
                  <a:srgbClr val="ED7D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Праксе:</a:t>
            </a:r>
            <a:endParaRPr lang="en-US" sz="4000" b="1">
              <a:solidFill>
                <a:srgbClr val="ED7D3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4BFA856-D804-BFAE-4D9B-E8FDCF251006}"/>
              </a:ext>
            </a:extLst>
          </p:cNvPr>
          <p:cNvSpPr txBox="1">
            <a:spLocks/>
          </p:cNvSpPr>
          <p:nvPr/>
        </p:nvSpPr>
        <p:spPr>
          <a:xfrm>
            <a:off x="838198" y="4219664"/>
            <a:ext cx="5444267" cy="10058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D7D31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ED7D3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r-Cyrl-RS">
                <a:latin typeface="Arial" panose="020B0604020202020204" pitchFamily="34" charset="0"/>
                <a:cs typeface="Arial" panose="020B0604020202020204" pitchFamily="34" charset="0"/>
              </a:rPr>
              <a:t>Домаће компаније</a:t>
            </a:r>
          </a:p>
          <a:p>
            <a:r>
              <a:rPr lang="sr-Cyrl-RS">
                <a:latin typeface="Arial" panose="020B0604020202020204" pitchFamily="34" charset="0"/>
                <a:cs typeface="Arial" panose="020B0604020202020204" pitchFamily="34" charset="0"/>
              </a:rPr>
              <a:t>Светски развојни центри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4E9C92F-B6C7-122D-6F45-FFD554559899}"/>
              </a:ext>
            </a:extLst>
          </p:cNvPr>
          <p:cNvSpPr txBox="1">
            <a:spLocks/>
          </p:cNvSpPr>
          <p:nvPr/>
        </p:nvSpPr>
        <p:spPr>
          <a:xfrm>
            <a:off x="477978" y="5232899"/>
            <a:ext cx="11236042" cy="6266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r-Cyrl-RS" sz="3600" b="1">
                <a:solidFill>
                  <a:srgbClr val="ED7D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Посао:</a:t>
            </a:r>
            <a:endParaRPr lang="en-US" sz="4000" b="1">
              <a:solidFill>
                <a:srgbClr val="ED7D3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A46F6D4-9D9F-F613-01FB-1023EFF2C948}"/>
              </a:ext>
            </a:extLst>
          </p:cNvPr>
          <p:cNvSpPr txBox="1">
            <a:spLocks/>
          </p:cNvSpPr>
          <p:nvPr/>
        </p:nvSpPr>
        <p:spPr>
          <a:xfrm>
            <a:off x="838198" y="5864346"/>
            <a:ext cx="5444267" cy="5486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D7D31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ED7D3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r-Cyrl-RS">
                <a:latin typeface="Arial" panose="020B0604020202020204" pitchFamily="34" charset="0"/>
                <a:cs typeface="Arial" panose="020B0604020202020204" pitchFamily="34" charset="0"/>
              </a:rPr>
              <a:t>Пре и после дипломирања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276AFD3-B4E4-CDC4-0BC5-CB4A6784EC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5140" y="1823908"/>
            <a:ext cx="2468880" cy="742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FEDE9839-2882-3BC3-C33A-8B1891D40F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2930" y="5660475"/>
            <a:ext cx="2468880" cy="720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EA24484B-C116-A17F-9E0B-B37630644A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2465" y="1959405"/>
            <a:ext cx="2468880" cy="410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74ABD5F3-37B3-5861-6C32-EC8A5FDB33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6108" y="2723108"/>
            <a:ext cx="2468880" cy="670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05438FE2-9D4A-24AB-5020-992932CA9B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9287" y="3863865"/>
            <a:ext cx="2468880" cy="525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>
            <a:extLst>
              <a:ext uri="{FF2B5EF4-FFF2-40B4-BE49-F238E27FC236}">
                <a16:creationId xmlns:a16="http://schemas.microsoft.com/office/drawing/2014/main" id="{B8570F55-3011-3C8A-4DA1-3FC693FAEA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8538" y="3885867"/>
            <a:ext cx="2432304" cy="481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>
            <a:extLst>
              <a:ext uri="{FF2B5EF4-FFF2-40B4-BE49-F238E27FC236}">
                <a16:creationId xmlns:a16="http://schemas.microsoft.com/office/drawing/2014/main" id="{FBF0F9D2-A877-8940-9D68-9E79BA2C47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2930" y="4563008"/>
            <a:ext cx="2468880" cy="839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0">
            <a:extLst>
              <a:ext uri="{FF2B5EF4-FFF2-40B4-BE49-F238E27FC236}">
                <a16:creationId xmlns:a16="http://schemas.microsoft.com/office/drawing/2014/main" id="{63564EF5-85DA-197C-3AA4-B881156F5E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1962" y="4627346"/>
            <a:ext cx="2468880" cy="77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C4B4BC8A-4569-1320-2042-C6AC03DCEB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1962" y="2775621"/>
            <a:ext cx="2468880" cy="555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7868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F760292B-D0F9-70F9-5043-6C2DED6B9111}"/>
              </a:ext>
            </a:extLst>
          </p:cNvPr>
          <p:cNvSpPr txBox="1"/>
          <p:nvPr/>
        </p:nvSpPr>
        <p:spPr>
          <a:xfrm>
            <a:off x="838197" y="1819308"/>
            <a:ext cx="38052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>
                <a:ln w="38100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75E43E-787D-C94F-0F02-E7018C04D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875820" cy="1325563"/>
          </a:xfrm>
        </p:spPr>
        <p:txBody>
          <a:bodyPr/>
          <a:lstStyle/>
          <a:p>
            <a:r>
              <a:rPr lang="sr-Cyrl-RS" b="1">
                <a:latin typeface="Arial" panose="020B0604020202020204" pitchFamily="34" charset="0"/>
                <a:cs typeface="Arial" panose="020B0604020202020204" pitchFamily="34" charset="0"/>
              </a:rPr>
              <a:t>Наша катедра</a:t>
            </a:r>
            <a:endParaRPr lang="en-US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BF41AE3-AC30-B96F-2DD9-F0DFD8934740}"/>
              </a:ext>
            </a:extLst>
          </p:cNvPr>
          <p:cNvSpPr/>
          <p:nvPr/>
        </p:nvSpPr>
        <p:spPr>
          <a:xfrm rot="5400000">
            <a:off x="196039" y="907624"/>
            <a:ext cx="710186" cy="146305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group of people posing for a photo in front of a statue&#10;&#10;Description automatically generated">
            <a:extLst>
              <a:ext uri="{FF2B5EF4-FFF2-40B4-BE49-F238E27FC236}">
                <a16:creationId xmlns:a16="http://schemas.microsoft.com/office/drawing/2014/main" id="{AB149B40-7A6C-F0FA-1106-EE4CDF5698B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" r="3208"/>
          <a:stretch/>
        </p:blipFill>
        <p:spPr>
          <a:xfrm>
            <a:off x="4991102" y="1823449"/>
            <a:ext cx="6722918" cy="4669426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968D3FE-A1D8-33B5-E749-65C84F1AF4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212715"/>
            <a:ext cx="3805280" cy="12801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sr-Cyrl-RS">
                <a:latin typeface="Arial" panose="020B0604020202020204" pitchFamily="34" charset="0"/>
                <a:cs typeface="Arial" panose="020B0604020202020204" pitchFamily="34" charset="0"/>
              </a:rPr>
              <a:t>наставника и сарадника који прате светске трендове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34285B9-0983-6E16-8020-DE6247AB59FE}"/>
              </a:ext>
            </a:extLst>
          </p:cNvPr>
          <p:cNvSpPr txBox="1">
            <a:spLocks/>
          </p:cNvSpPr>
          <p:nvPr/>
        </p:nvSpPr>
        <p:spPr>
          <a:xfrm>
            <a:off x="838200" y="365124"/>
            <a:ext cx="108758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https://rti.etf.bg.ac.rs/</a:t>
            </a:r>
            <a:endParaRPr lang="en-US" sz="2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9D64FDB-0E3A-9EAA-BD57-1265CB4018EB}"/>
              </a:ext>
            </a:extLst>
          </p:cNvPr>
          <p:cNvSpPr txBox="1">
            <a:spLocks/>
          </p:cNvSpPr>
          <p:nvPr/>
        </p:nvSpPr>
        <p:spPr>
          <a:xfrm>
            <a:off x="838197" y="3019637"/>
            <a:ext cx="3805283" cy="91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D7D31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ED7D3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sr-Cyrl-RS">
                <a:latin typeface="Arial" panose="020B0604020202020204" pitchFamily="34" charset="0"/>
                <a:cs typeface="Arial" panose="020B0604020202020204" pitchFamily="34" charset="0"/>
              </a:rPr>
              <a:t>година традиције у настави рачунарства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985B42-4F27-8A36-4C81-E8E1C0ECDF14}"/>
              </a:ext>
            </a:extLst>
          </p:cNvPr>
          <p:cNvSpPr txBox="1"/>
          <p:nvPr/>
        </p:nvSpPr>
        <p:spPr>
          <a:xfrm>
            <a:off x="838198" y="4012386"/>
            <a:ext cx="38052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>
                <a:ln w="38100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</a:p>
        </p:txBody>
      </p:sp>
    </p:spTree>
    <p:extLst>
      <p:ext uri="{BB962C8B-B14F-4D97-AF65-F5344CB8AC3E}">
        <p14:creationId xmlns:p14="http://schemas.microsoft.com/office/powerpoint/2010/main" val="9305626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2F8040E4-34A0-8159-B74F-BB9DE758C0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054" y="1688688"/>
            <a:ext cx="9577891" cy="48041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C75E43E-787D-C94F-0F02-E7018C04D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875820" cy="1325563"/>
          </a:xfrm>
        </p:spPr>
        <p:txBody>
          <a:bodyPr/>
          <a:lstStyle/>
          <a:p>
            <a:r>
              <a:rPr lang="sr-Cyrl-RS" b="1">
                <a:latin typeface="Arial" panose="020B0604020202020204" pitchFamily="34" charset="0"/>
                <a:cs typeface="Arial" panose="020B0604020202020204" pitchFamily="34" charset="0"/>
              </a:rPr>
              <a:t>Наши апсолвенти</a:t>
            </a:r>
            <a:endParaRPr lang="en-US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BF41AE3-AC30-B96F-2DD9-F0DFD8934740}"/>
              </a:ext>
            </a:extLst>
          </p:cNvPr>
          <p:cNvSpPr/>
          <p:nvPr/>
        </p:nvSpPr>
        <p:spPr>
          <a:xfrm rot="5400000">
            <a:off x="196039" y="907624"/>
            <a:ext cx="710186" cy="146305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8205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DSCN3074.JPG">
            <a:extLst>
              <a:ext uri="{FF2B5EF4-FFF2-40B4-BE49-F238E27FC236}">
                <a16:creationId xmlns:a16="http://schemas.microsoft.com/office/drawing/2014/main" id="{6521F1E5-A2AF-4828-8E24-6600372E9B3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818" t="9090" r="1451"/>
          <a:stretch/>
        </p:blipFill>
        <p:spPr bwMode="auto">
          <a:xfrm>
            <a:off x="3669408" y="10"/>
            <a:ext cx="8522592" cy="6857990"/>
          </a:xfrm>
          <a:prstGeom prst="rect">
            <a:avLst/>
          </a:prstGeom>
          <a:noFill/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7F2F7F-1E38-4CAB-B07B-9C8F4C25C2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1"/>
            <a:ext cx="4764580" cy="457200"/>
          </a:xfrm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</a:pPr>
            <a:r>
              <a:rPr lang="sr-Cyrl-RS" sz="2200">
                <a:latin typeface="Arial" panose="020B0604020202020204" pitchFamily="34" charset="0"/>
                <a:cs typeface="Arial" panose="020B0604020202020204" pitchFamily="34" charset="0"/>
              </a:rPr>
              <a:t>Креирајте своју будућност!</a:t>
            </a:r>
            <a:endParaRPr lang="en-US" sz="2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B85EA63-6BA6-1F00-A9D8-1AC65AF2823C}"/>
              </a:ext>
            </a:extLst>
          </p:cNvPr>
          <p:cNvSpPr txBox="1">
            <a:spLocks/>
          </p:cNvSpPr>
          <p:nvPr/>
        </p:nvSpPr>
        <p:spPr>
          <a:xfrm>
            <a:off x="477980" y="2223377"/>
            <a:ext cx="6471460" cy="210312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r-Cyrl-RS" sz="4800" b="1">
                <a:latin typeface="Arial" panose="020B0604020202020204" pitchFamily="34" charset="0"/>
                <a:cs typeface="Arial" panose="020B0604020202020204" pitchFamily="34" charset="0"/>
              </a:rPr>
              <a:t>Изаберите одсек за</a:t>
            </a:r>
            <a:br>
              <a:rPr lang="en-US" sz="48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r-Cyrl-RS" sz="4800" b="1">
                <a:latin typeface="Arial" panose="020B0604020202020204" pitchFamily="34" charset="0"/>
                <a:cs typeface="Arial" panose="020B0604020202020204" pitchFamily="34" charset="0"/>
              </a:rPr>
              <a:t>рачунарску технику и информатику</a:t>
            </a:r>
            <a:endParaRPr lang="en-US" sz="4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62305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1717</TotalTime>
  <Words>321</Words>
  <Application>Microsoft Office PowerPoint</Application>
  <PresentationFormat>Widescreen</PresentationFormat>
  <Paragraphs>107</Paragraphs>
  <Slides>15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У Србији</vt:lpstr>
      <vt:lpstr>У иностранству</vt:lpstr>
      <vt:lpstr>Прва година</vt:lpstr>
      <vt:lpstr>Области</vt:lpstr>
      <vt:lpstr>Области</vt:lpstr>
      <vt:lpstr>Друга година</vt:lpstr>
      <vt:lpstr>Трећа година</vt:lpstr>
      <vt:lpstr>Четврта година</vt:lpstr>
      <vt:lpstr>Студирање</vt:lpstr>
      <vt:lpstr>Студирање</vt:lpstr>
      <vt:lpstr>Наша катедра</vt:lpstr>
      <vt:lpstr>Наши апсолвенти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Одсек за рачунарску технику и информатику</dc:title>
  <dc:creator>Aleksa Srbijanovic</dc:creator>
  <cp:lastModifiedBy>Алекса Србљановић</cp:lastModifiedBy>
  <cp:revision>117</cp:revision>
  <dcterms:created xsi:type="dcterms:W3CDTF">2020-09-29T22:50:22Z</dcterms:created>
  <dcterms:modified xsi:type="dcterms:W3CDTF">2023-09-26T09:06:50Z</dcterms:modified>
</cp:coreProperties>
</file>