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56" r:id="rId3"/>
    <p:sldId id="258" r:id="rId4"/>
    <p:sldId id="257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38737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90308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6" r:id="rId3"/>
    <p:sldLayoutId id="2147483707" r:id="rId4"/>
    <p:sldLayoutId id="2147483708" r:id="rId5"/>
    <p:sldLayoutId id="2147483710" r:id="rId6"/>
    <p:sldLayoutId id="2147483711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30" r:id="rId23"/>
    <p:sldLayoutId id="2147483731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visualstudio.com/docs/java/java-spring-boot" TargetMode="Externa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</a:t>
            </a:r>
            <a:r>
              <a:rPr lang="en-GB" dirty="0"/>
              <a:t>4</a:t>
            </a:r>
            <a:r>
              <a:rPr lang="en-US" dirty="0"/>
              <a:t>/2025</a:t>
            </a:r>
          </a:p>
        </p:txBody>
      </p:sp>
      <p:pic>
        <p:nvPicPr>
          <p:cNvPr id="7" name="Picture 6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19CF88DE-54FA-A698-3634-2B6E61F3A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39" y="2121480"/>
            <a:ext cx="5346521" cy="137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Open-source framework za </a:t>
            </a: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modernih</a:t>
            </a:r>
            <a:r>
              <a:rPr lang="en-US" sz="2400" dirty="0"/>
              <a:t> Java EE </a:t>
            </a:r>
            <a:r>
              <a:rPr lang="en-US" sz="2400" dirty="0" err="1"/>
              <a:t>aplikacija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Komplementarnost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Jakarta EE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Modularnost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Glavn</a:t>
            </a:r>
            <a:r>
              <a:rPr lang="en-US" sz="2400" dirty="0"/>
              <a:t>e </a:t>
            </a:r>
            <a:r>
              <a:rPr lang="en-US" sz="2400" dirty="0" err="1"/>
              <a:t>prednosti</a:t>
            </a:r>
            <a:endParaRPr lang="sr-Latn-RS" sz="2400" dirty="0"/>
          </a:p>
          <a:p>
            <a:pPr lvl="1">
              <a:lnSpc>
                <a:spcPct val="150000"/>
              </a:lnSpc>
            </a:pPr>
            <a:r>
              <a:rPr lang="sr-Latn-RS" sz="2400" dirty="0"/>
              <a:t>F</a:t>
            </a:r>
            <a:r>
              <a:rPr lang="en-US" sz="2400" dirty="0" err="1"/>
              <a:t>leksiblinost</a:t>
            </a:r>
            <a:endParaRPr lang="sr-Latn-RS" sz="2400" dirty="0"/>
          </a:p>
          <a:p>
            <a:pPr lvl="1">
              <a:lnSpc>
                <a:spcPct val="150000"/>
              </a:lnSpc>
            </a:pPr>
            <a:r>
              <a:rPr lang="en-US" sz="2400" dirty="0"/>
              <a:t>Dobra </a:t>
            </a:r>
            <a:r>
              <a:rPr lang="en-US" sz="2400" dirty="0" err="1"/>
              <a:t>podr</a:t>
            </a:r>
            <a:r>
              <a:rPr lang="sr-Latn-RS" sz="2400" dirty="0"/>
              <a:t>ška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Velika zajednica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Brzina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Jednostavnost</a:t>
            </a:r>
            <a:endParaRPr lang="sr-Latn-RS" sz="2400" dirty="0"/>
          </a:p>
        </p:txBody>
      </p:sp>
      <p:pic>
        <p:nvPicPr>
          <p:cNvPr id="6" name="Picture 5" descr="A logo of a boat&#10;&#10;Description automatically generated">
            <a:extLst>
              <a:ext uri="{FF2B5EF4-FFF2-40B4-BE49-F238E27FC236}">
                <a16:creationId xmlns:a16="http://schemas.microsoft.com/office/drawing/2014/main" id="{2A42EAD5-A743-AD77-97A8-069DBAF32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484" y="2039905"/>
            <a:ext cx="954270" cy="724649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6BC9F8B6-9A64-B819-A6F5-9FCCE3A7E117}"/>
              </a:ext>
            </a:extLst>
          </p:cNvPr>
          <p:cNvSpPr/>
          <p:nvPr/>
        </p:nvSpPr>
        <p:spPr>
          <a:xfrm>
            <a:off x="4705564" y="3662595"/>
            <a:ext cx="421240" cy="247607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923EA7-B9D7-A9B6-E85C-BEB2C371E27F}"/>
              </a:ext>
            </a:extLst>
          </p:cNvPr>
          <p:cNvSpPr txBox="1"/>
          <p:nvPr/>
        </p:nvSpPr>
        <p:spPr>
          <a:xfrm>
            <a:off x="5283065" y="4455770"/>
            <a:ext cx="3511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Jedan</a:t>
            </a:r>
            <a:r>
              <a:rPr lang="en-US" sz="2400" b="1" dirty="0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 od </a:t>
            </a:r>
            <a:r>
              <a:rPr lang="en-US" sz="2400" b="1" dirty="0" err="1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najpoznatijih</a:t>
            </a:r>
            <a:r>
              <a:rPr lang="en-US" sz="2400" b="1" dirty="0">
                <a:solidFill>
                  <a:srgbClr val="00B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 Java framework-a</a:t>
            </a:r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 </a:t>
            </a:r>
            <a:r>
              <a:rPr lang="en-US" sz="3600" dirty="0" err="1"/>
              <a:t>projekti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/>
              <a:t>Za </a:t>
            </a:r>
            <a:r>
              <a:rPr lang="en-US" sz="2400" dirty="0" err="1"/>
              <a:t>razli</a:t>
            </a:r>
            <a:r>
              <a:rPr lang="sr-Latn-RS" sz="2400" dirty="0"/>
              <a:t>čite infrastrukture i potrebe aplikacija koje želimo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Najpoznatiji</a:t>
            </a:r>
            <a:r>
              <a:rPr lang="en-US" sz="2400" dirty="0"/>
              <a:t>:</a:t>
            </a:r>
            <a:endParaRPr lang="sr-Latn-RS" sz="2400" dirty="0"/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Boot</a:t>
            </a:r>
            <a:r>
              <a:rPr lang="en-US" sz="2133" dirty="0"/>
              <a:t> 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Data</a:t>
            </a:r>
            <a:r>
              <a:rPr lang="en-US" sz="2133" dirty="0"/>
              <a:t> </a:t>
            </a:r>
            <a:endParaRPr lang="sr-Latn-RS" sz="2133" dirty="0"/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Cloud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Security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Batch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  <a:r>
              <a:rPr lang="sr-Latn-RS" sz="2133" dirty="0"/>
              <a:t>Spring </a:t>
            </a:r>
            <a:r>
              <a:rPr lang="en-US" sz="2133" dirty="0"/>
              <a:t>Session</a:t>
            </a:r>
          </a:p>
          <a:p>
            <a:pPr marL="812780" lvl="1" indent="0">
              <a:lnSpc>
                <a:spcPct val="150000"/>
              </a:lnSpc>
              <a:buNone/>
            </a:pPr>
            <a:r>
              <a:rPr lang="en-US" sz="2133" dirty="0"/>
              <a:t>	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green hexagon with a black power button&#10;&#10;Description automatically generated">
            <a:extLst>
              <a:ext uri="{FF2B5EF4-FFF2-40B4-BE49-F238E27FC236}">
                <a16:creationId xmlns:a16="http://schemas.microsoft.com/office/drawing/2014/main" id="{0C993785-9A91-C07E-9728-C77E386BD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37" y="2769819"/>
            <a:ext cx="595545" cy="397030"/>
          </a:xfrm>
          <a:prstGeom prst="rect">
            <a:avLst/>
          </a:prstGeom>
        </p:spPr>
      </p:pic>
      <p:pic>
        <p:nvPicPr>
          <p:cNvPr id="7" name="Picture 6" descr="A green and black logo&#10;&#10;Description automatically generated">
            <a:extLst>
              <a:ext uri="{FF2B5EF4-FFF2-40B4-BE49-F238E27FC236}">
                <a16:creationId xmlns:a16="http://schemas.microsoft.com/office/drawing/2014/main" id="{BA6DBE10-CDBB-C18F-3094-9C7C282EA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79" y="3247478"/>
            <a:ext cx="434725" cy="434725"/>
          </a:xfrm>
          <a:prstGeom prst="rect">
            <a:avLst/>
          </a:prstGeom>
        </p:spPr>
      </p:pic>
      <p:pic>
        <p:nvPicPr>
          <p:cNvPr id="13" name="Picture 12" descr="A green shield with a key in the center&#10;&#10;Description automatically generated">
            <a:extLst>
              <a:ext uri="{FF2B5EF4-FFF2-40B4-BE49-F238E27FC236}">
                <a16:creationId xmlns:a16="http://schemas.microsoft.com/office/drawing/2014/main" id="{C9FE0D74-5994-DBDD-F441-26DBFB31A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1" y="4188010"/>
            <a:ext cx="497012" cy="497012"/>
          </a:xfrm>
          <a:prstGeom prst="rect">
            <a:avLst/>
          </a:prstGeom>
        </p:spPr>
      </p:pic>
      <p:pic>
        <p:nvPicPr>
          <p:cNvPr id="15" name="Picture 14" descr="A green hexagon with black lines&#10;&#10;Description automatically generated">
            <a:extLst>
              <a:ext uri="{FF2B5EF4-FFF2-40B4-BE49-F238E27FC236}">
                <a16:creationId xmlns:a16="http://schemas.microsoft.com/office/drawing/2014/main" id="{6CB40884-3D05-BEA4-EB0E-02B8BA875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1" y="4755019"/>
            <a:ext cx="497012" cy="497012"/>
          </a:xfrm>
          <a:prstGeom prst="rect">
            <a:avLst/>
          </a:prstGeom>
        </p:spPr>
      </p:pic>
      <p:pic>
        <p:nvPicPr>
          <p:cNvPr id="11" name="Picture 10" descr="A green cloud with a leaf&#10;&#10;Description automatically generated">
            <a:extLst>
              <a:ext uri="{FF2B5EF4-FFF2-40B4-BE49-F238E27FC236}">
                <a16:creationId xmlns:a16="http://schemas.microsoft.com/office/drawing/2014/main" id="{ECFF0B11-7333-F15C-F8BD-0960B1DA0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69" y="3735903"/>
            <a:ext cx="527544" cy="497011"/>
          </a:xfrm>
          <a:prstGeom prst="rect">
            <a:avLst/>
          </a:prstGeom>
        </p:spPr>
      </p:pic>
      <p:pic>
        <p:nvPicPr>
          <p:cNvPr id="17" name="Picture 16" descr="A black and green logo&#10;&#10;Description automatically generated">
            <a:extLst>
              <a:ext uri="{FF2B5EF4-FFF2-40B4-BE49-F238E27FC236}">
                <a16:creationId xmlns:a16="http://schemas.microsoft.com/office/drawing/2014/main" id="{A1B3916D-FDB1-A38B-769A-751BFF3AF3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78" y="5252031"/>
            <a:ext cx="434726" cy="43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A032-2577-958C-EF9E-82CBC908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Spring Boot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A8DC4-2D11-22D4-7690-AE7DE19F4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 err="1"/>
              <a:t>Minimalna</a:t>
            </a:r>
            <a:r>
              <a:rPr lang="en-US" sz="2400" dirty="0"/>
              <a:t> </a:t>
            </a:r>
            <a:r>
              <a:rPr lang="en-US" sz="2400" dirty="0" err="1"/>
              <a:t>konfiguracija</a:t>
            </a:r>
            <a:r>
              <a:rPr lang="en-US" sz="2400" dirty="0"/>
              <a:t> za </a:t>
            </a:r>
            <a:r>
              <a:rPr lang="en-US" sz="2400" dirty="0" err="1"/>
              <a:t>brzo</a:t>
            </a:r>
            <a:r>
              <a:rPr lang="en-US" sz="2400" dirty="0"/>
              <a:t> </a:t>
            </a: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pokretanje</a:t>
            </a:r>
            <a:r>
              <a:rPr lang="en-US" sz="2400" dirty="0"/>
              <a:t> Spring </a:t>
            </a:r>
            <a:r>
              <a:rPr lang="en-US" sz="2400" dirty="0" err="1"/>
              <a:t>aplikacija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3.3.4. -&gt; Java 21 (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fakultetu</a:t>
            </a:r>
            <a:r>
              <a:rPr lang="en-US" sz="2400" dirty="0"/>
              <a:t>: 21.0.4)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Ugra</a:t>
            </a:r>
            <a:r>
              <a:rPr lang="sr-Latn-RS" sz="2400" dirty="0"/>
              <a:t>đeni build alati: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Maven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Gradle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Ugrađeni servlet container-i: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Tomcat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Jetty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Undertow</a:t>
            </a:r>
          </a:p>
          <a:p>
            <a:pPr lvl="1"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5" name="Picture 4" descr="A green hexagon with a black power button&#10;&#10;Description automatically generated">
            <a:extLst>
              <a:ext uri="{FF2B5EF4-FFF2-40B4-BE49-F238E27FC236}">
                <a16:creationId xmlns:a16="http://schemas.microsoft.com/office/drawing/2014/main" id="{53C22FAD-D231-E958-31BE-BE835E2AD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2355">
            <a:off x="9241364" y="4556579"/>
            <a:ext cx="3208989" cy="21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73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60EA-8380-1AB2-AAA4-805096174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Inicijalizacija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12549-731E-6E4C-07CF-3E123B4F3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71233"/>
            <a:ext cx="11241033" cy="4567200"/>
          </a:xfrm>
        </p:spPr>
        <p:txBody>
          <a:bodyPr/>
          <a:lstStyle/>
          <a:p>
            <a:r>
              <a:rPr lang="en-US" sz="3200" b="1" dirty="0">
                <a:latin typeface="Signika"/>
                <a:sym typeface="Signika"/>
              </a:rPr>
              <a:t>Spring Boot Extension Pack</a:t>
            </a:r>
            <a:r>
              <a:rPr lang="sr-Latn-RS" sz="3200" b="1" dirty="0">
                <a:latin typeface="Signika"/>
                <a:sym typeface="Signika"/>
              </a:rPr>
              <a:t>  </a:t>
            </a:r>
            <a:r>
              <a:rPr lang="sr-Latn-RS" sz="2400" dirty="0">
                <a:solidFill>
                  <a:srgbClr val="005893"/>
                </a:solidFill>
                <a:latin typeface="Segoe UI" panose="020B0502040204020203" pitchFamily="34" charset="0"/>
              </a:rPr>
              <a:t>- </a:t>
            </a:r>
            <a:r>
              <a:rPr lang="en-US" sz="2400" dirty="0">
                <a:hlinkClick r:id="rId2"/>
              </a:rPr>
              <a:t>https://code.visualstudio.com/docs/java/java-spring-boot</a:t>
            </a:r>
            <a:endParaRPr lang="sr-Latn-RS" sz="2400" dirty="0"/>
          </a:p>
          <a:p>
            <a:endParaRPr lang="sr-Latn-RS" sz="2400" dirty="0"/>
          </a:p>
          <a:p>
            <a:r>
              <a:rPr lang="sr-Latn-RS" sz="2400" dirty="0"/>
              <a:t>CTRL</a:t>
            </a:r>
            <a:r>
              <a:rPr lang="en-US" sz="2400" dirty="0"/>
              <a:t>+SHIFT+P(The Command Palette): Spring </a:t>
            </a:r>
            <a:r>
              <a:rPr lang="en-US" sz="2400" dirty="0" err="1"/>
              <a:t>Initializr</a:t>
            </a:r>
            <a:r>
              <a:rPr lang="en-US" sz="2400" dirty="0"/>
              <a:t>: Create a Maven Project</a:t>
            </a:r>
          </a:p>
          <a:p>
            <a:r>
              <a:rPr lang="sr-Latn-RS" sz="2400" dirty="0"/>
              <a:t>Verzija: 3.</a:t>
            </a:r>
            <a:r>
              <a:rPr lang="en-GB" sz="2400" dirty="0"/>
              <a:t>3</a:t>
            </a:r>
            <a:r>
              <a:rPr lang="sr-Latn-RS" sz="2400" dirty="0"/>
              <a:t>.</a:t>
            </a:r>
            <a:r>
              <a:rPr lang="en-GB" sz="2400" dirty="0"/>
              <a:t>4</a:t>
            </a:r>
            <a:r>
              <a:rPr lang="sr-Latn-RS" sz="2400" dirty="0"/>
              <a:t>. ; Jezik: Java</a:t>
            </a:r>
          </a:p>
          <a:p>
            <a:r>
              <a:rPr lang="sr-Latn-RS" sz="2400" dirty="0"/>
              <a:t>GroupId i artifactId</a:t>
            </a:r>
          </a:p>
          <a:p>
            <a:r>
              <a:rPr lang="sr-Latn-RS" sz="2400" dirty="0"/>
              <a:t>Packaging type i java </a:t>
            </a:r>
            <a:r>
              <a:rPr lang="en-US" sz="2400" dirty="0" err="1"/>
              <a:t>verzija</a:t>
            </a:r>
            <a:r>
              <a:rPr lang="en-US" sz="2400" dirty="0"/>
              <a:t> </a:t>
            </a:r>
          </a:p>
          <a:p>
            <a:endParaRPr lang="sr-Latn-RS" sz="2400" dirty="0"/>
          </a:p>
          <a:p>
            <a:r>
              <a:rPr lang="sr-Latn-RS" sz="2400" dirty="0"/>
              <a:t>Zavisnosti: Spring Web</a:t>
            </a:r>
            <a:r>
              <a:rPr lang="en-US" sz="2400" dirty="0"/>
              <a:t>(Spring Boot Starter Web)</a:t>
            </a:r>
            <a:r>
              <a:rPr lang="sr-Latn-RS" sz="2400" dirty="0"/>
              <a:t> – za kreiranje</a:t>
            </a:r>
            <a:r>
              <a:rPr lang="en-US" sz="2400" dirty="0"/>
              <a:t> </a:t>
            </a:r>
            <a:r>
              <a:rPr lang="sr-Latn-RS" sz="2400" dirty="0"/>
              <a:t>web aplikacija</a:t>
            </a:r>
            <a:r>
              <a:rPr lang="en-US" sz="2400" dirty="0"/>
              <a:t>, </a:t>
            </a:r>
            <a:r>
              <a:rPr lang="en-US" sz="2400" dirty="0" err="1"/>
              <a:t>uklju</a:t>
            </a:r>
            <a:r>
              <a:rPr lang="sr-Latn-RS" sz="2400" dirty="0"/>
              <a:t>čujući RESTful, koristeći Spring MVC, i Tomcat kao servlet container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659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6F23-977E-538D-AE43-E4CC210213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27415" y="2793357"/>
            <a:ext cx="5165725" cy="1008063"/>
          </a:xfrm>
        </p:spPr>
        <p:txBody>
          <a:bodyPr/>
          <a:lstStyle/>
          <a:p>
            <a:pPr algn="ctr"/>
            <a:r>
              <a:rPr lang="en-US" sz="3600" dirty="0" err="1"/>
              <a:t>Struktura</a:t>
            </a:r>
            <a:r>
              <a:rPr lang="en-US" sz="3600" dirty="0"/>
              <a:t> </a:t>
            </a:r>
            <a:r>
              <a:rPr lang="en-US" sz="3600" dirty="0" err="1"/>
              <a:t>projekta</a:t>
            </a:r>
            <a:endParaRPr lang="en-US" sz="36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C9F282C-1F77-C612-6112-9C6603F74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277" y="408858"/>
            <a:ext cx="4422862" cy="60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35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E5580C-511E-3EC9-8B9C-E9ACB4AFA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B333C-9AF2-7B4B-3453-E261D4F36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06" y="2662334"/>
            <a:ext cx="5973815" cy="3549545"/>
          </a:xfrm>
        </p:spPr>
        <p:txBody>
          <a:bodyPr/>
          <a:lstStyle/>
          <a:p>
            <a:r>
              <a:rPr lang="en-US" sz="3600" b="1" i="0" dirty="0"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@SpringBootApplication</a:t>
            </a:r>
            <a:endParaRPr lang="en-US" sz="3600" dirty="0"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r>
              <a:rPr lang="en-US" sz="2400" dirty="0"/>
              <a:t>Meta-</a:t>
            </a:r>
            <a:r>
              <a:rPr lang="en-US" sz="2400" dirty="0" err="1"/>
              <a:t>anotacija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</a:t>
            </a:r>
            <a:r>
              <a:rPr lang="en-US" sz="2400" dirty="0" err="1"/>
              <a:t>kombinuje</a:t>
            </a:r>
            <a:r>
              <a:rPr lang="en-US" sz="2400" dirty="0"/>
              <a:t>:</a:t>
            </a: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@SpringBootConfiguration</a:t>
            </a: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@EnableAutoConfiguration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pPr lvl="1"/>
            <a:r>
              <a:rPr lang="en-US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Palanquin" panose="020B0004020203020204" pitchFamily="34" charset="0"/>
                <a:cs typeface="Palanquin" panose="020B0004020203020204" pitchFamily="34" charset="0"/>
              </a:rPr>
              <a:t>@ComponentScan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F3776E-97A9-D8B6-64F8-69746F6CD3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2315" y="3164440"/>
            <a:ext cx="4982966" cy="2974192"/>
          </a:xfrm>
        </p:spPr>
        <p:txBody>
          <a:bodyPr anchor="t"/>
          <a:lstStyle/>
          <a:p>
            <a:r>
              <a:rPr lang="en-US" sz="3600" b="1" dirty="0"/>
              <a:t>Main </a:t>
            </a:r>
            <a:r>
              <a:rPr lang="en-US" sz="3600" b="1" dirty="0" err="1"/>
              <a:t>metoda</a:t>
            </a:r>
            <a:endParaRPr lang="en-US" sz="3600" b="1" dirty="0"/>
          </a:p>
          <a:p>
            <a:r>
              <a:rPr lang="en-US" sz="2400" dirty="0" err="1"/>
              <a:t>Ulazna</a:t>
            </a:r>
            <a:r>
              <a:rPr lang="en-US" sz="2400" dirty="0"/>
              <a:t> </a:t>
            </a:r>
            <a:r>
              <a:rPr lang="en-US" sz="2400" dirty="0" err="1"/>
              <a:t>tacka</a:t>
            </a:r>
            <a:endParaRPr lang="en-US" sz="2400" dirty="0"/>
          </a:p>
          <a:p>
            <a:r>
              <a:rPr lang="en-US" sz="2400" dirty="0" err="1"/>
              <a:t>Zapo</a:t>
            </a:r>
            <a:r>
              <a:rPr lang="sr-Latn-RS" sz="2400" dirty="0"/>
              <a:t>činje bootstraping, startuje Spring i pokreće Tomcat</a:t>
            </a:r>
          </a:p>
          <a:p>
            <a:r>
              <a:rPr lang="sr-Latn-RS" sz="2400" dirty="0"/>
              <a:t>Prosleđujemo glavnu S</a:t>
            </a:r>
            <a:r>
              <a:rPr lang="en-US" sz="2400" dirty="0"/>
              <a:t>p</a:t>
            </a:r>
            <a:r>
              <a:rPr lang="sr-Latn-RS" sz="2400" dirty="0"/>
              <a:t>ring komponentu i ostale argumente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C278229-2704-BE6A-8299-4DF0ED582122}"/>
              </a:ext>
            </a:extLst>
          </p:cNvPr>
          <p:cNvSpPr/>
          <p:nvPr/>
        </p:nvSpPr>
        <p:spPr>
          <a:xfrm>
            <a:off x="1859621" y="4651536"/>
            <a:ext cx="4407615" cy="4495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omputer screen with text&#10;&#10;Description automatically generated">
            <a:extLst>
              <a:ext uri="{FF2B5EF4-FFF2-40B4-BE49-F238E27FC236}">
                <a16:creationId xmlns:a16="http://schemas.microsoft.com/office/drawing/2014/main" id="{C8B7F4CA-D4AC-B9A0-76B1-8C37C2608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235" y="245880"/>
            <a:ext cx="7431464" cy="263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22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19E7-5F39-967C-042C-C2D8EC57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dirty="0" err="1">
                <a:effectLst/>
              </a:rPr>
              <a:t>Kontroler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mapiranje</a:t>
            </a:r>
            <a:r>
              <a:rPr lang="en-US" sz="3600" dirty="0"/>
              <a:t> </a:t>
            </a:r>
            <a:r>
              <a:rPr lang="en-US" sz="3600" dirty="0" err="1"/>
              <a:t>zahteva</a:t>
            </a:r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5BF0-74B6-848A-54AA-1111BF26B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 sz="2400" dirty="0"/>
              <a:t>@RestController = @Controller + @ResponseBody</a:t>
            </a:r>
          </a:p>
          <a:p>
            <a:endParaRPr lang="en-US" sz="2400" dirty="0"/>
          </a:p>
          <a:p>
            <a:r>
              <a:rPr lang="en-US" sz="2400" dirty="0"/>
              <a:t>@RequestMapping</a:t>
            </a:r>
          </a:p>
          <a:p>
            <a:pPr lvl="1"/>
            <a:r>
              <a:rPr lang="en-US" sz="2400" dirty="0"/>
              <a:t>@GetMapping</a:t>
            </a:r>
          </a:p>
          <a:p>
            <a:pPr lvl="1"/>
            <a:r>
              <a:rPr lang="en-US" sz="2400" dirty="0"/>
              <a:t>@PostMapping</a:t>
            </a:r>
          </a:p>
          <a:p>
            <a:pPr lvl="1"/>
            <a:r>
              <a:rPr lang="en-US" sz="2400" dirty="0"/>
              <a:t>@PutMapping</a:t>
            </a:r>
          </a:p>
          <a:p>
            <a:pPr lvl="1"/>
            <a:r>
              <a:rPr lang="en-US" sz="2400" dirty="0"/>
              <a:t>@DeleteMapping</a:t>
            </a:r>
          </a:p>
          <a:p>
            <a:pPr lvl="1"/>
            <a:r>
              <a:rPr lang="en-US" sz="2400" dirty="0"/>
              <a:t>@PatchMapping</a:t>
            </a:r>
          </a:p>
        </p:txBody>
      </p:sp>
      <p:pic>
        <p:nvPicPr>
          <p:cNvPr id="11" name="Picture 10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8C5554EC-320D-F1FF-1EAD-FF8D64BB1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39" y="3124264"/>
            <a:ext cx="5484947" cy="2732006"/>
          </a:xfrm>
          <a:prstGeom prst="rect">
            <a:avLst/>
          </a:prstGeom>
        </p:spPr>
      </p:pic>
      <p:pic>
        <p:nvPicPr>
          <p:cNvPr id="5" name="Picture 4" descr="A green circle with a cursor and a black background&#10;&#10;Description automatically generated">
            <a:extLst>
              <a:ext uri="{FF2B5EF4-FFF2-40B4-BE49-F238E27FC236}">
                <a16:creationId xmlns:a16="http://schemas.microsoft.com/office/drawing/2014/main" id="{135C2558-D378-E68A-BDBA-90C758DC9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07" y="2691932"/>
            <a:ext cx="688064" cy="68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7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B8B1CE90-CE0B-060D-F83A-342FDF2CC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39" y="-43628"/>
            <a:ext cx="9678256" cy="6043735"/>
          </a:xfrm>
          <a:prstGeom prst="rect">
            <a:avLst/>
          </a:prstGeom>
        </p:spPr>
      </p:pic>
      <p:pic>
        <p:nvPicPr>
          <p:cNvPr id="7" name="Picture 6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104B8CC8-9E52-0CC1-3EA9-ACFD57645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475" y="6113122"/>
            <a:ext cx="654967" cy="6524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AC257C-B4C4-5010-E2C8-EA1898F8A229}"/>
              </a:ext>
            </a:extLst>
          </p:cNvPr>
          <p:cNvSpPr txBox="1"/>
          <p:nvPr/>
        </p:nvSpPr>
        <p:spPr>
          <a:xfrm>
            <a:off x="3071973" y="6177716"/>
            <a:ext cx="8034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@CrossOrigin(origins = "http://localhost:4200/")</a:t>
            </a:r>
          </a:p>
        </p:txBody>
      </p:sp>
      <p:pic>
        <p:nvPicPr>
          <p:cNvPr id="9" name="Picture 8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E37CD4F0-ECC9-1E6D-BBD0-5355ED297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483" y="3265469"/>
            <a:ext cx="654967" cy="6524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96BE13-C64F-8845-5944-D9DC252D42C2}"/>
              </a:ext>
            </a:extLst>
          </p:cNvPr>
          <p:cNvSpPr txBox="1"/>
          <p:nvPr/>
        </p:nvSpPr>
        <p:spPr>
          <a:xfrm>
            <a:off x="6532651" y="3330063"/>
            <a:ext cx="307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2D050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@RequestParam</a:t>
            </a:r>
          </a:p>
        </p:txBody>
      </p:sp>
    </p:spTree>
    <p:extLst>
      <p:ext uri="{BB962C8B-B14F-4D97-AF65-F5344CB8AC3E}">
        <p14:creationId xmlns:p14="http://schemas.microsoft.com/office/powerpoint/2010/main" val="1880294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mputer screen shot of a program code&#10;&#10;Description automatically generated">
            <a:extLst>
              <a:ext uri="{FF2B5EF4-FFF2-40B4-BE49-F238E27FC236}">
                <a16:creationId xmlns:a16="http://schemas.microsoft.com/office/drawing/2014/main" id="{4E645DB2-D7BD-4A1F-BA5F-190D1DAE7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32" y="1353620"/>
            <a:ext cx="10181136" cy="415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35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19E7-5F39-967C-042C-C2D8EC57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dirty="0">
                <a:effectLst/>
              </a:rPr>
              <a:t>Rad </a:t>
            </a:r>
            <a:r>
              <a:rPr lang="en-US" sz="3600" b="1" i="0" dirty="0" err="1">
                <a:effectLst/>
              </a:rPr>
              <a:t>sa</a:t>
            </a:r>
            <a:r>
              <a:rPr lang="en-US" sz="3600" b="1" i="0" dirty="0">
                <a:effectLst/>
              </a:rPr>
              <a:t> </a:t>
            </a:r>
            <a:r>
              <a:rPr lang="en-US" sz="3600" b="1" i="0" dirty="0" err="1">
                <a:effectLst/>
              </a:rPr>
              <a:t>bazom</a:t>
            </a:r>
            <a:r>
              <a:rPr lang="en-US" sz="3600" b="1" i="0" dirty="0">
                <a:effectLst/>
              </a:rPr>
              <a:t> </a:t>
            </a:r>
            <a:r>
              <a:rPr lang="en-US" sz="3600" b="1" i="0" dirty="0" err="1">
                <a:effectLst/>
              </a:rPr>
              <a:t>podataka</a:t>
            </a:r>
            <a:br>
              <a:rPr lang="en-US" b="1" i="0" dirty="0"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5BF0-74B6-848A-54AA-1111BF26B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 sz="2400" dirty="0"/>
              <a:t>Wamp 3.3.5 -&gt; MySQL server 8.4.2</a:t>
            </a:r>
          </a:p>
          <a:p>
            <a:r>
              <a:rPr lang="en-US" sz="2400" dirty="0"/>
              <a:t>MySQL Workbench 8.0.38 CE</a:t>
            </a:r>
          </a:p>
          <a:p>
            <a:endParaRPr lang="en-US" sz="2400" dirty="0"/>
          </a:p>
        </p:txBody>
      </p:sp>
      <p:pic>
        <p:nvPicPr>
          <p:cNvPr id="6" name="Picture 5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09F1A69C-0EC4-B379-72D5-E0B59C13E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24" y="2499065"/>
            <a:ext cx="7391670" cy="3552414"/>
          </a:xfrm>
          <a:prstGeom prst="rect">
            <a:avLst/>
          </a:prstGeom>
        </p:spPr>
      </p:pic>
      <p:pic>
        <p:nvPicPr>
          <p:cNvPr id="8" name="Picture 7" descr="A logo of a database&#10;&#10;Description automatically generated">
            <a:extLst>
              <a:ext uri="{FF2B5EF4-FFF2-40B4-BE49-F238E27FC236}">
                <a16:creationId xmlns:a16="http://schemas.microsoft.com/office/drawing/2014/main" id="{2AA6E875-1214-45B6-1DB9-6B8973BC2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328">
            <a:off x="10304056" y="4791557"/>
            <a:ext cx="1384684" cy="173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1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224B-69D3-5A22-0741-E48843480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Konfiguracija</a:t>
            </a:r>
            <a:r>
              <a:rPr lang="en-US" sz="3600" dirty="0"/>
              <a:t> </a:t>
            </a:r>
            <a:r>
              <a:rPr lang="en-US" sz="3600" dirty="0" err="1"/>
              <a:t>baze</a:t>
            </a:r>
            <a:r>
              <a:rPr lang="en-US" sz="3600" dirty="0"/>
              <a:t> </a:t>
            </a:r>
            <a:r>
              <a:rPr lang="en-US" sz="3600" dirty="0" err="1"/>
              <a:t>podataka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2DE79-E7B2-31A9-338E-9CE846475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computer screen shot of text&#10;&#10;Description automatically generated">
            <a:extLst>
              <a:ext uri="{FF2B5EF4-FFF2-40B4-BE49-F238E27FC236}">
                <a16:creationId xmlns:a16="http://schemas.microsoft.com/office/drawing/2014/main" id="{D76A8135-3854-AB12-7880-61EC51678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66" y="1571233"/>
            <a:ext cx="10289999" cy="499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74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E85EF-5648-EAB7-1D5F-6C3AA353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Izvršavanje upita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E3F0D-F9DA-582E-280C-9F6310427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1388296" cy="45672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sz="2400" dirty="0" err="1"/>
              <a:t>Uzimanje</a:t>
            </a:r>
            <a:r>
              <a:rPr lang="en-US" sz="2400" dirty="0"/>
              <a:t> </a:t>
            </a:r>
            <a:r>
              <a:rPr lang="en-US" sz="2400" dirty="0" err="1"/>
              <a:t>konekcije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izvora</a:t>
            </a:r>
            <a:r>
              <a:rPr lang="en-US" sz="2400" dirty="0"/>
              <a:t> </a:t>
            </a:r>
            <a:r>
              <a:rPr lang="en-US" sz="2400" dirty="0" err="1"/>
              <a:t>podataka</a:t>
            </a:r>
            <a:endParaRPr lang="en-US" sz="2400" dirty="0"/>
          </a:p>
          <a:p>
            <a:pPr marL="778914" lvl="1" indent="0">
              <a:buNone/>
            </a:pP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Connection conn =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DB.source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().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getConnection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sz="2400" dirty="0" err="1"/>
              <a:t>Upit</a:t>
            </a:r>
            <a:r>
              <a:rPr lang="en-US" sz="2400" dirty="0"/>
              <a:t> </a:t>
            </a:r>
          </a:p>
          <a:p>
            <a:pPr marL="778914" lvl="1" indent="0">
              <a:buNone/>
            </a:pP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PreparedStatement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stm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conn.prepareStatement</a:t>
            </a:r>
            <a:r>
              <a:rPr lang="en-US" sz="2800" b="1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(“...”);</a:t>
            </a:r>
          </a:p>
          <a:p>
            <a:pPr marL="778914" lvl="1" indent="0">
              <a:buNone/>
            </a:pP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stm.set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 …</a:t>
            </a:r>
          </a:p>
          <a:p>
            <a:r>
              <a:rPr lang="en-US" sz="2400" dirty="0" err="1"/>
              <a:t>Izvr</a:t>
            </a:r>
            <a:r>
              <a:rPr lang="sr-Latn-RS" sz="2400" dirty="0"/>
              <a:t>šavanje</a:t>
            </a:r>
          </a:p>
          <a:p>
            <a:pPr lvl="1"/>
            <a:r>
              <a:rPr lang="sr-Latn-RS" sz="2400" dirty="0"/>
              <a:t>Select -</a:t>
            </a:r>
            <a:r>
              <a:rPr lang="en-US" sz="2400" dirty="0"/>
              <a:t>&gt; </a:t>
            </a: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stm.executeQuery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()</a:t>
            </a:r>
          </a:p>
          <a:p>
            <a:pPr lvl="1"/>
            <a:r>
              <a:rPr lang="en-US" sz="2400" dirty="0"/>
              <a:t>Insert/Update/Delete -&gt; </a:t>
            </a:r>
            <a:r>
              <a:rPr lang="en-US" sz="28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stm.executeUpdate</a:t>
            </a:r>
            <a:r>
              <a:rPr lang="en-US" sz="2800" b="1" dirty="0">
                <a:solidFill>
                  <a:srgbClr val="002060"/>
                </a:solidFill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Osloba</a:t>
            </a:r>
            <a:r>
              <a:rPr lang="sr-Latn-RS" sz="2400" dirty="0"/>
              <a:t>đanje resursa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9868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1302</TotalTime>
  <Words>356</Words>
  <Application>Microsoft Office PowerPoint</Application>
  <PresentationFormat>Widescreen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-apple-system</vt:lpstr>
      <vt:lpstr>Arial</vt:lpstr>
      <vt:lpstr>Consolas</vt:lpstr>
      <vt:lpstr>Palanquin</vt:lpstr>
      <vt:lpstr>Proxima Nova</vt:lpstr>
      <vt:lpstr>Proxima Nova Semibold</vt:lpstr>
      <vt:lpstr>Segoe UI</vt:lpstr>
      <vt:lpstr>Signika</vt:lpstr>
      <vt:lpstr>University Digital Choice Boards by Slidesgo</vt:lpstr>
      <vt:lpstr>Slidesgo Final Pages</vt:lpstr>
      <vt:lpstr>Programiranje internet aplikacija   Elektrotehnički fakultet, Univerzitet u Beogradu   2024/2025</vt:lpstr>
      <vt:lpstr>Spring</vt:lpstr>
      <vt:lpstr>Spring projekti</vt:lpstr>
      <vt:lpstr>Spring Boot</vt:lpstr>
      <vt:lpstr>Inicijalizacija</vt:lpstr>
      <vt:lpstr>Struktura projekta</vt:lpstr>
      <vt:lpstr> </vt:lpstr>
      <vt:lpstr>Kontroleri i mapiranje zahteva </vt:lpstr>
      <vt:lpstr>PowerPoint Presentation</vt:lpstr>
      <vt:lpstr>PowerPoint Presentation</vt:lpstr>
      <vt:lpstr>Rad sa bazom podataka </vt:lpstr>
      <vt:lpstr>Konfiguracija baze podataka</vt:lpstr>
      <vt:lpstr>Izvršavanje upita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Јелица Цинцовић</cp:lastModifiedBy>
  <cp:revision>145</cp:revision>
  <dcterms:created xsi:type="dcterms:W3CDTF">2023-10-09T19:28:04Z</dcterms:created>
  <dcterms:modified xsi:type="dcterms:W3CDTF">2024-11-05T16:27:37Z</dcterms:modified>
</cp:coreProperties>
</file>