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  <p:sldMasterId id="2147483728" r:id="rId2"/>
  </p:sldMasterIdLst>
  <p:sldIdLst>
    <p:sldId id="256" r:id="rId3"/>
    <p:sldId id="258" r:id="rId4"/>
    <p:sldId id="257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66" r:id="rId1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4A96"/>
    <a:srgbClr val="8F6D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7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freepik.com/" TargetMode="Externa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5179667" y="1317300"/>
            <a:ext cx="6061600" cy="34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5179833" y="4607600"/>
            <a:ext cx="6061600" cy="56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6802767" y="6225500"/>
            <a:ext cx="1543600" cy="1543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" name="Google Shape;12;p2"/>
          <p:cNvSpPr/>
          <p:nvPr/>
        </p:nvSpPr>
        <p:spPr>
          <a:xfrm>
            <a:off x="2561133" y="312133"/>
            <a:ext cx="814400" cy="814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" name="Google Shape;13;p2"/>
          <p:cNvSpPr/>
          <p:nvPr/>
        </p:nvSpPr>
        <p:spPr>
          <a:xfrm>
            <a:off x="4645667" y="6138667"/>
            <a:ext cx="476800" cy="476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" name="Google Shape;14;p2"/>
          <p:cNvSpPr/>
          <p:nvPr/>
        </p:nvSpPr>
        <p:spPr>
          <a:xfrm>
            <a:off x="10833833" y="312133"/>
            <a:ext cx="814400" cy="81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877283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4974896" y="2591117"/>
            <a:ext cx="62660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 idx="2" hasCustomPrompt="1"/>
          </p:nvPr>
        </p:nvSpPr>
        <p:spPr>
          <a:xfrm>
            <a:off x="4974733" y="848167"/>
            <a:ext cx="6266400" cy="18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4974867" y="4293033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3"/>
          </p:nvPr>
        </p:nvSpPr>
        <p:spPr>
          <a:xfrm>
            <a:off x="4974867" y="3699933"/>
            <a:ext cx="62660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44649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6"/>
          <p:cNvSpPr/>
          <p:nvPr/>
        </p:nvSpPr>
        <p:spPr>
          <a:xfrm>
            <a:off x="11654333" y="5429333"/>
            <a:ext cx="388800" cy="388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" name="Google Shape;36;p6"/>
          <p:cNvSpPr/>
          <p:nvPr/>
        </p:nvSpPr>
        <p:spPr>
          <a:xfrm>
            <a:off x="5420100" y="80367"/>
            <a:ext cx="573200" cy="573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6"/>
          <p:cNvSpPr/>
          <p:nvPr/>
        </p:nvSpPr>
        <p:spPr>
          <a:xfrm>
            <a:off x="138333" y="3385800"/>
            <a:ext cx="388800" cy="38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121856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3455400" y="1960527"/>
            <a:ext cx="5281200" cy="76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3455400" y="2731628"/>
            <a:ext cx="5281200" cy="194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0639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6824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1834200" y="3531680"/>
            <a:ext cx="8490400" cy="53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2667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ubTitle" idx="1"/>
          </p:nvPr>
        </p:nvSpPr>
        <p:spPr>
          <a:xfrm>
            <a:off x="1834200" y="2671593"/>
            <a:ext cx="8523600" cy="99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600"/>
              <a:buNone/>
              <a:defRPr sz="2667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4" name="Google Shape;44;p8"/>
          <p:cNvSpPr/>
          <p:nvPr/>
        </p:nvSpPr>
        <p:spPr>
          <a:xfrm>
            <a:off x="-338701" y="1257263"/>
            <a:ext cx="1591200" cy="16228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5" name="Google Shape;45;p8"/>
          <p:cNvSpPr/>
          <p:nvPr/>
        </p:nvSpPr>
        <p:spPr>
          <a:xfrm rot="10800000" flipH="1">
            <a:off x="9522067" y="175800"/>
            <a:ext cx="1718800" cy="1582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6" name="Google Shape;46;p8"/>
          <p:cNvSpPr/>
          <p:nvPr/>
        </p:nvSpPr>
        <p:spPr>
          <a:xfrm rot="10800000" flipH="1">
            <a:off x="2094000" y="5720867"/>
            <a:ext cx="908000" cy="835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7" name="Google Shape;47;p8"/>
          <p:cNvSpPr/>
          <p:nvPr/>
        </p:nvSpPr>
        <p:spPr>
          <a:xfrm rot="10800000" flipH="1">
            <a:off x="8924600" y="5181000"/>
            <a:ext cx="1058400" cy="1058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103916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283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1219170" lvl="1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754" lvl="2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8339" lvl="3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6678" lvl="7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6263" lvl="8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1943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0" name="Google Shape;60;p13">
            <a:hlinkClick r:id="rId2" action="ppaction://hlinksldjump"/>
          </p:cNvPr>
          <p:cNvSpPr txBox="1">
            <a:spLocks noGrp="1"/>
          </p:cNvSpPr>
          <p:nvPr>
            <p:ph type="title" idx="2" hasCustomPrompt="1"/>
          </p:nvPr>
        </p:nvSpPr>
        <p:spPr>
          <a:xfrm>
            <a:off x="950967" y="2383000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61" name="Google Shape;61;p13">
            <a:hlinkClick r:id="rId2" action="ppaction://hlinksldjump"/>
          </p:cNvPr>
          <p:cNvSpPr txBox="1">
            <a:spLocks noGrp="1"/>
          </p:cNvSpPr>
          <p:nvPr>
            <p:ph type="title" idx="3"/>
          </p:nvPr>
        </p:nvSpPr>
        <p:spPr>
          <a:xfrm>
            <a:off x="2182113" y="2383000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2" name="Google Shape;62;p13">
            <a:hlinkClick r:id="rId2" action="ppaction://hlinksldjump"/>
          </p:cNvPr>
          <p:cNvSpPr txBox="1">
            <a:spLocks noGrp="1"/>
          </p:cNvSpPr>
          <p:nvPr>
            <p:ph type="subTitle" idx="1"/>
          </p:nvPr>
        </p:nvSpPr>
        <p:spPr>
          <a:xfrm>
            <a:off x="2182101" y="2750223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title" idx="4" hasCustomPrompt="1"/>
          </p:nvPr>
        </p:nvSpPr>
        <p:spPr>
          <a:xfrm>
            <a:off x="950967" y="4839633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 idx="5"/>
          </p:nvPr>
        </p:nvSpPr>
        <p:spPr>
          <a:xfrm>
            <a:off x="2182113" y="4839503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6"/>
          </p:nvPr>
        </p:nvSpPr>
        <p:spPr>
          <a:xfrm>
            <a:off x="2182101" y="5206900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6" name="Google Shape;66;p13">
            <a:hlinkClick r:id="" action="ppaction://noaction"/>
          </p:cNvPr>
          <p:cNvSpPr txBox="1">
            <a:spLocks noGrp="1"/>
          </p:cNvSpPr>
          <p:nvPr>
            <p:ph type="title" idx="7" hasCustomPrompt="1"/>
          </p:nvPr>
        </p:nvSpPr>
        <p:spPr>
          <a:xfrm>
            <a:off x="4428233" y="2383000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67" name="Google Shape;67;p13">
            <a:hlinkClick r:id="" action="ppaction://noaction"/>
          </p:cNvPr>
          <p:cNvSpPr txBox="1">
            <a:spLocks noGrp="1"/>
          </p:cNvSpPr>
          <p:nvPr>
            <p:ph type="title" idx="8"/>
          </p:nvPr>
        </p:nvSpPr>
        <p:spPr>
          <a:xfrm>
            <a:off x="5659369" y="2383000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8" name="Google Shape;68;p13">
            <a:hlinkClick r:id="" action="ppaction://noaction"/>
          </p:cNvPr>
          <p:cNvSpPr txBox="1">
            <a:spLocks noGrp="1"/>
          </p:cNvSpPr>
          <p:nvPr>
            <p:ph type="subTitle" idx="9"/>
          </p:nvPr>
        </p:nvSpPr>
        <p:spPr>
          <a:xfrm>
            <a:off x="5659368" y="2750223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title" idx="13" hasCustomPrompt="1"/>
          </p:nvPr>
        </p:nvSpPr>
        <p:spPr>
          <a:xfrm>
            <a:off x="4428233" y="4839633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70" name="Google Shape;70;p13"/>
          <p:cNvSpPr txBox="1">
            <a:spLocks noGrp="1"/>
          </p:cNvSpPr>
          <p:nvPr>
            <p:ph type="title" idx="14"/>
          </p:nvPr>
        </p:nvSpPr>
        <p:spPr>
          <a:xfrm>
            <a:off x="5659369" y="4839503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subTitle" idx="15"/>
          </p:nvPr>
        </p:nvSpPr>
        <p:spPr>
          <a:xfrm>
            <a:off x="5659368" y="5206900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2" name="Google Shape;72;p13">
            <a:hlinkClick r:id="" action="ppaction://noaction"/>
          </p:cNvPr>
          <p:cNvSpPr txBox="1">
            <a:spLocks noGrp="1"/>
          </p:cNvSpPr>
          <p:nvPr>
            <p:ph type="title" idx="16" hasCustomPrompt="1"/>
          </p:nvPr>
        </p:nvSpPr>
        <p:spPr>
          <a:xfrm>
            <a:off x="7905500" y="2383000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73" name="Google Shape;73;p13">
            <a:hlinkClick r:id="" action="ppaction://noaction"/>
          </p:cNvPr>
          <p:cNvSpPr txBox="1">
            <a:spLocks noGrp="1"/>
          </p:cNvSpPr>
          <p:nvPr>
            <p:ph type="title" idx="17"/>
          </p:nvPr>
        </p:nvSpPr>
        <p:spPr>
          <a:xfrm>
            <a:off x="9136600" y="2383000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4" name="Google Shape;74;p13">
            <a:hlinkClick r:id="" action="ppaction://noaction"/>
          </p:cNvPr>
          <p:cNvSpPr txBox="1">
            <a:spLocks noGrp="1"/>
          </p:cNvSpPr>
          <p:nvPr>
            <p:ph type="subTitle" idx="18"/>
          </p:nvPr>
        </p:nvSpPr>
        <p:spPr>
          <a:xfrm>
            <a:off x="9136608" y="2750223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title" idx="19" hasCustomPrompt="1"/>
          </p:nvPr>
        </p:nvSpPr>
        <p:spPr>
          <a:xfrm>
            <a:off x="7905500" y="4839633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76" name="Google Shape;76;p13"/>
          <p:cNvSpPr txBox="1">
            <a:spLocks noGrp="1"/>
          </p:cNvSpPr>
          <p:nvPr>
            <p:ph type="title" idx="20"/>
          </p:nvPr>
        </p:nvSpPr>
        <p:spPr>
          <a:xfrm>
            <a:off x="9136600" y="4839503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21"/>
          </p:nvPr>
        </p:nvSpPr>
        <p:spPr>
          <a:xfrm>
            <a:off x="9136608" y="5206900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15885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flipH="1">
            <a:off x="2051769" y="1765567"/>
            <a:ext cx="4670000" cy="12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subTitle" idx="1"/>
          </p:nvPr>
        </p:nvSpPr>
        <p:spPr>
          <a:xfrm flipH="1">
            <a:off x="2051769" y="2842500"/>
            <a:ext cx="4670000" cy="17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1" name="Google Shape;81;p14"/>
          <p:cNvSpPr txBox="1"/>
          <p:nvPr/>
        </p:nvSpPr>
        <p:spPr>
          <a:xfrm flipH="1">
            <a:off x="2051767" y="4554900"/>
            <a:ext cx="4670000" cy="8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CREDITS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: This presentation template was created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Palanquin"/>
                <a:ea typeface="Palanquin"/>
                <a:cs typeface="Palanquin"/>
                <a:sym typeface="Palanqui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600" b="1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,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 including icons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Palanquin"/>
                <a:ea typeface="Palanquin"/>
                <a:cs typeface="Palanquin"/>
                <a:sym typeface="Palanqui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 and infographics &amp; images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Palanquin"/>
                <a:ea typeface="Palanquin"/>
                <a:cs typeface="Palanquin"/>
                <a:sym typeface="Palanqui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.</a:t>
            </a:r>
            <a:endParaRPr sz="1600">
              <a:solidFill>
                <a:schemeClr val="dk1"/>
              </a:solidFill>
              <a:latin typeface="Palanquin"/>
              <a:ea typeface="Palanquin"/>
              <a:cs typeface="Palanquin"/>
              <a:sym typeface="Palanquin"/>
            </a:endParaRPr>
          </a:p>
        </p:txBody>
      </p:sp>
    </p:spTree>
    <p:extLst>
      <p:ext uri="{BB962C8B-B14F-4D97-AF65-F5344CB8AC3E}">
        <p14:creationId xmlns:p14="http://schemas.microsoft.com/office/powerpoint/2010/main" val="2260766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>
            <a:spLocks noGrp="1"/>
          </p:cNvSpPr>
          <p:nvPr>
            <p:ph type="title"/>
          </p:nvPr>
        </p:nvSpPr>
        <p:spPr>
          <a:xfrm>
            <a:off x="1718472" y="48916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4" name="Google Shape;84;p15"/>
          <p:cNvSpPr txBox="1">
            <a:spLocks noGrp="1"/>
          </p:cNvSpPr>
          <p:nvPr>
            <p:ph type="subTitle" idx="1"/>
          </p:nvPr>
        </p:nvSpPr>
        <p:spPr>
          <a:xfrm>
            <a:off x="1718467" y="5264140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5" name="Google Shape;85;p15"/>
          <p:cNvSpPr txBox="1">
            <a:spLocks noGrp="1"/>
          </p:cNvSpPr>
          <p:nvPr>
            <p:ph type="title" idx="2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title" idx="3"/>
          </p:nvPr>
        </p:nvSpPr>
        <p:spPr>
          <a:xfrm>
            <a:off x="6999872" y="48916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subTitle" idx="4"/>
          </p:nvPr>
        </p:nvSpPr>
        <p:spPr>
          <a:xfrm>
            <a:off x="6999867" y="5264140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title" idx="5"/>
          </p:nvPr>
        </p:nvSpPr>
        <p:spPr>
          <a:xfrm>
            <a:off x="1718472" y="2477600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subTitle" idx="6"/>
          </p:nvPr>
        </p:nvSpPr>
        <p:spPr>
          <a:xfrm>
            <a:off x="1718467" y="2856633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title" idx="7"/>
          </p:nvPr>
        </p:nvSpPr>
        <p:spPr>
          <a:xfrm>
            <a:off x="6999872" y="2477600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1" name="Google Shape;91;p15"/>
          <p:cNvSpPr txBox="1">
            <a:spLocks noGrp="1"/>
          </p:cNvSpPr>
          <p:nvPr>
            <p:ph type="subTitle" idx="8"/>
          </p:nvPr>
        </p:nvSpPr>
        <p:spPr>
          <a:xfrm>
            <a:off x="6999867" y="2856633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67984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title" idx="2"/>
          </p:nvPr>
        </p:nvSpPr>
        <p:spPr>
          <a:xfrm>
            <a:off x="1733705" y="48214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ubTitle" idx="1"/>
          </p:nvPr>
        </p:nvSpPr>
        <p:spPr>
          <a:xfrm>
            <a:off x="1733700" y="5200467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6" name="Google Shape;96;p16"/>
          <p:cNvSpPr txBox="1">
            <a:spLocks noGrp="1"/>
          </p:cNvSpPr>
          <p:nvPr>
            <p:ph type="title" idx="3"/>
          </p:nvPr>
        </p:nvSpPr>
        <p:spPr>
          <a:xfrm>
            <a:off x="6984705" y="48214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7" name="Google Shape;97;p16"/>
          <p:cNvSpPr txBox="1">
            <a:spLocks noGrp="1"/>
          </p:cNvSpPr>
          <p:nvPr>
            <p:ph type="subTitle" idx="4"/>
          </p:nvPr>
        </p:nvSpPr>
        <p:spPr>
          <a:xfrm>
            <a:off x="6984700" y="5200467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8" name="Google Shape;98;p16"/>
          <p:cNvSpPr/>
          <p:nvPr/>
        </p:nvSpPr>
        <p:spPr>
          <a:xfrm>
            <a:off x="5676033" y="6138679"/>
            <a:ext cx="1058400" cy="1079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" name="Google Shape;99;p16"/>
          <p:cNvSpPr/>
          <p:nvPr/>
        </p:nvSpPr>
        <p:spPr>
          <a:xfrm rot="10800000" flipH="1">
            <a:off x="11240967" y="3184000"/>
            <a:ext cx="490000" cy="49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" name="Google Shape;100;p16"/>
          <p:cNvSpPr/>
          <p:nvPr/>
        </p:nvSpPr>
        <p:spPr>
          <a:xfrm rot="10800000" flipH="1">
            <a:off x="303833" y="5013033"/>
            <a:ext cx="424400" cy="39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1" name="Google Shape;101;p16"/>
          <p:cNvSpPr/>
          <p:nvPr/>
        </p:nvSpPr>
        <p:spPr>
          <a:xfrm rot="10800000" flipH="1">
            <a:off x="6984700" y="-276967"/>
            <a:ext cx="1012400" cy="93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5406308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>
            <a:spLocks noGrp="1"/>
          </p:cNvSpPr>
          <p:nvPr>
            <p:ph type="title"/>
          </p:nvPr>
        </p:nvSpPr>
        <p:spPr>
          <a:xfrm>
            <a:off x="951129" y="2570737"/>
            <a:ext cx="62660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4" name="Google Shape;104;p17"/>
          <p:cNvSpPr txBox="1">
            <a:spLocks noGrp="1"/>
          </p:cNvSpPr>
          <p:nvPr>
            <p:ph type="title" idx="2" hasCustomPrompt="1"/>
          </p:nvPr>
        </p:nvSpPr>
        <p:spPr>
          <a:xfrm>
            <a:off x="950967" y="827787"/>
            <a:ext cx="6266400" cy="18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05" name="Google Shape;105;p17"/>
          <p:cNvSpPr txBox="1">
            <a:spLocks noGrp="1"/>
          </p:cNvSpPr>
          <p:nvPr>
            <p:ph type="subTitle" idx="1"/>
          </p:nvPr>
        </p:nvSpPr>
        <p:spPr>
          <a:xfrm>
            <a:off x="951100" y="4272653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subTitle" idx="3"/>
          </p:nvPr>
        </p:nvSpPr>
        <p:spPr>
          <a:xfrm>
            <a:off x="951100" y="3679553"/>
            <a:ext cx="62660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300754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 header 3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>
            <a:spLocks noGrp="1"/>
          </p:cNvSpPr>
          <p:nvPr>
            <p:ph type="title"/>
          </p:nvPr>
        </p:nvSpPr>
        <p:spPr>
          <a:xfrm>
            <a:off x="3513367" y="2280337"/>
            <a:ext cx="51652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9" name="Google Shape;109;p18"/>
          <p:cNvSpPr txBox="1">
            <a:spLocks noGrp="1"/>
          </p:cNvSpPr>
          <p:nvPr>
            <p:ph type="title" idx="2" hasCustomPrompt="1"/>
          </p:nvPr>
        </p:nvSpPr>
        <p:spPr>
          <a:xfrm>
            <a:off x="3513233" y="710317"/>
            <a:ext cx="5165600" cy="188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10" name="Google Shape;110;p18"/>
          <p:cNvSpPr txBox="1">
            <a:spLocks noGrp="1"/>
          </p:cNvSpPr>
          <p:nvPr>
            <p:ph type="subTitle" idx="1"/>
          </p:nvPr>
        </p:nvSpPr>
        <p:spPr>
          <a:xfrm>
            <a:off x="2962933" y="3982253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1" name="Google Shape;111;p18"/>
          <p:cNvSpPr txBox="1">
            <a:spLocks noGrp="1"/>
          </p:cNvSpPr>
          <p:nvPr>
            <p:ph type="subTitle" idx="3"/>
          </p:nvPr>
        </p:nvSpPr>
        <p:spPr>
          <a:xfrm>
            <a:off x="3513343" y="3389153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531963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4">
  <p:cSld name="Section header 4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 txBox="1">
            <a:spLocks noGrp="1"/>
          </p:cNvSpPr>
          <p:nvPr>
            <p:ph type="title"/>
          </p:nvPr>
        </p:nvSpPr>
        <p:spPr>
          <a:xfrm>
            <a:off x="5525300" y="4106651"/>
            <a:ext cx="51652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4" name="Google Shape;114;p19"/>
          <p:cNvSpPr txBox="1">
            <a:spLocks noGrp="1"/>
          </p:cNvSpPr>
          <p:nvPr>
            <p:ph type="title" idx="2" hasCustomPrompt="1"/>
          </p:nvPr>
        </p:nvSpPr>
        <p:spPr>
          <a:xfrm>
            <a:off x="5525167" y="2738900"/>
            <a:ext cx="5165600" cy="1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15" name="Google Shape;115;p19"/>
          <p:cNvSpPr txBox="1">
            <a:spLocks noGrp="1"/>
          </p:cNvSpPr>
          <p:nvPr>
            <p:ph type="subTitle" idx="1"/>
          </p:nvPr>
        </p:nvSpPr>
        <p:spPr>
          <a:xfrm>
            <a:off x="4974867" y="1660500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6" name="Google Shape;116;p19"/>
          <p:cNvSpPr txBox="1">
            <a:spLocks noGrp="1"/>
          </p:cNvSpPr>
          <p:nvPr>
            <p:ph type="subTitle" idx="3"/>
          </p:nvPr>
        </p:nvSpPr>
        <p:spPr>
          <a:xfrm>
            <a:off x="5525276" y="1067400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198932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5">
  <p:cSld name="Section header 5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>
            <a:spLocks noGrp="1"/>
          </p:cNvSpPr>
          <p:nvPr>
            <p:ph type="title"/>
          </p:nvPr>
        </p:nvSpPr>
        <p:spPr>
          <a:xfrm>
            <a:off x="1148233" y="4106667"/>
            <a:ext cx="58716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9" name="Google Shape;119;p20"/>
          <p:cNvSpPr txBox="1">
            <a:spLocks noGrp="1"/>
          </p:cNvSpPr>
          <p:nvPr>
            <p:ph type="title" idx="2" hasCustomPrompt="1"/>
          </p:nvPr>
        </p:nvSpPr>
        <p:spPr>
          <a:xfrm>
            <a:off x="1501267" y="2738900"/>
            <a:ext cx="5165600" cy="1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20" name="Google Shape;120;p20"/>
          <p:cNvSpPr txBox="1">
            <a:spLocks noGrp="1"/>
          </p:cNvSpPr>
          <p:nvPr>
            <p:ph type="subTitle" idx="1"/>
          </p:nvPr>
        </p:nvSpPr>
        <p:spPr>
          <a:xfrm>
            <a:off x="950967" y="1660500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1" name="Google Shape;121;p20"/>
          <p:cNvSpPr txBox="1">
            <a:spLocks noGrp="1"/>
          </p:cNvSpPr>
          <p:nvPr>
            <p:ph type="subTitle" idx="3"/>
          </p:nvPr>
        </p:nvSpPr>
        <p:spPr>
          <a:xfrm>
            <a:off x="1501376" y="1067400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04910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6">
  <p:cSld name="Section header 6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 txBox="1">
            <a:spLocks noGrp="1"/>
          </p:cNvSpPr>
          <p:nvPr>
            <p:ph type="title"/>
          </p:nvPr>
        </p:nvSpPr>
        <p:spPr>
          <a:xfrm>
            <a:off x="3085500" y="4083399"/>
            <a:ext cx="60212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4" name="Google Shape;124;p21"/>
          <p:cNvSpPr txBox="1">
            <a:spLocks noGrp="1"/>
          </p:cNvSpPr>
          <p:nvPr>
            <p:ph type="title" idx="2" hasCustomPrompt="1"/>
          </p:nvPr>
        </p:nvSpPr>
        <p:spPr>
          <a:xfrm>
            <a:off x="3513300" y="2723932"/>
            <a:ext cx="5165600" cy="14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25" name="Google Shape;125;p21"/>
          <p:cNvSpPr txBox="1">
            <a:spLocks noGrp="1"/>
          </p:cNvSpPr>
          <p:nvPr>
            <p:ph type="subTitle" idx="1"/>
          </p:nvPr>
        </p:nvSpPr>
        <p:spPr>
          <a:xfrm>
            <a:off x="2963000" y="1660500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6" name="Google Shape;126;p21"/>
          <p:cNvSpPr txBox="1">
            <a:spLocks noGrp="1"/>
          </p:cNvSpPr>
          <p:nvPr>
            <p:ph type="subTitle" idx="3"/>
          </p:nvPr>
        </p:nvSpPr>
        <p:spPr>
          <a:xfrm>
            <a:off x="3513409" y="1067400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584337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9" name="Google Shape;129;p22"/>
          <p:cNvSpPr/>
          <p:nvPr/>
        </p:nvSpPr>
        <p:spPr>
          <a:xfrm>
            <a:off x="11310233" y="3850733"/>
            <a:ext cx="608400" cy="608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" name="Google Shape;130;p22"/>
          <p:cNvSpPr/>
          <p:nvPr/>
        </p:nvSpPr>
        <p:spPr>
          <a:xfrm>
            <a:off x="152900" y="2781867"/>
            <a:ext cx="558400" cy="558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1" name="Google Shape;131;p22"/>
          <p:cNvSpPr/>
          <p:nvPr/>
        </p:nvSpPr>
        <p:spPr>
          <a:xfrm>
            <a:off x="9986433" y="231333"/>
            <a:ext cx="558400" cy="55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2427865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4" name="Google Shape;134;p23"/>
          <p:cNvSpPr/>
          <p:nvPr/>
        </p:nvSpPr>
        <p:spPr>
          <a:xfrm>
            <a:off x="11339967" y="1251800"/>
            <a:ext cx="410400" cy="41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5" name="Google Shape;135;p23"/>
          <p:cNvSpPr/>
          <p:nvPr/>
        </p:nvSpPr>
        <p:spPr>
          <a:xfrm>
            <a:off x="3516600" y="103300"/>
            <a:ext cx="558400" cy="5584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6" name="Google Shape;136;p23"/>
          <p:cNvSpPr/>
          <p:nvPr/>
        </p:nvSpPr>
        <p:spPr>
          <a:xfrm>
            <a:off x="308567" y="5121900"/>
            <a:ext cx="558400" cy="558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6118583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39818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"/>
          <p:cNvSpPr/>
          <p:nvPr/>
        </p:nvSpPr>
        <p:spPr>
          <a:xfrm>
            <a:off x="11365533" y="1642700"/>
            <a:ext cx="1450800" cy="145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" name="Google Shape;140;p25"/>
          <p:cNvSpPr/>
          <p:nvPr/>
        </p:nvSpPr>
        <p:spPr>
          <a:xfrm>
            <a:off x="-575767" y="5135100"/>
            <a:ext cx="1450800" cy="1450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" name="Google Shape;141;p25"/>
          <p:cNvSpPr/>
          <p:nvPr/>
        </p:nvSpPr>
        <p:spPr>
          <a:xfrm>
            <a:off x="1818067" y="112233"/>
            <a:ext cx="558400" cy="55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5180419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6"/>
          <p:cNvSpPr/>
          <p:nvPr/>
        </p:nvSpPr>
        <p:spPr>
          <a:xfrm>
            <a:off x="902600" y="201533"/>
            <a:ext cx="1035600" cy="1035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" name="Google Shape;144;p26"/>
          <p:cNvSpPr/>
          <p:nvPr/>
        </p:nvSpPr>
        <p:spPr>
          <a:xfrm>
            <a:off x="3186967" y="5724167"/>
            <a:ext cx="2135600" cy="2136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5" name="Google Shape;145;p26"/>
          <p:cNvSpPr/>
          <p:nvPr/>
        </p:nvSpPr>
        <p:spPr>
          <a:xfrm>
            <a:off x="10707633" y="1676333"/>
            <a:ext cx="1216000" cy="12160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478314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Background 4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7"/>
          <p:cNvSpPr/>
          <p:nvPr/>
        </p:nvSpPr>
        <p:spPr>
          <a:xfrm>
            <a:off x="10053200" y="4714067"/>
            <a:ext cx="1287600" cy="1287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8" name="Google Shape;148;p27"/>
          <p:cNvSpPr/>
          <p:nvPr/>
        </p:nvSpPr>
        <p:spPr>
          <a:xfrm>
            <a:off x="8365500" y="-508933"/>
            <a:ext cx="2196800" cy="2196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" name="Google Shape;149;p27"/>
          <p:cNvSpPr/>
          <p:nvPr/>
        </p:nvSpPr>
        <p:spPr>
          <a:xfrm>
            <a:off x="-297467" y="4672867"/>
            <a:ext cx="1950800" cy="19508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0" name="Google Shape;150;p27"/>
          <p:cNvSpPr/>
          <p:nvPr/>
        </p:nvSpPr>
        <p:spPr>
          <a:xfrm>
            <a:off x="789500" y="438633"/>
            <a:ext cx="813200" cy="813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4182585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950967" y="1536633"/>
            <a:ext cx="4830400" cy="4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6410373" y="1536633"/>
            <a:ext cx="4830400" cy="4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5"/>
          <p:cNvSpPr/>
          <p:nvPr/>
        </p:nvSpPr>
        <p:spPr>
          <a:xfrm>
            <a:off x="3694800" y="6367967"/>
            <a:ext cx="371600" cy="37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" name="Google Shape;31;p5"/>
          <p:cNvSpPr/>
          <p:nvPr/>
        </p:nvSpPr>
        <p:spPr>
          <a:xfrm>
            <a:off x="2945800" y="107233"/>
            <a:ext cx="558400" cy="5584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" name="Google Shape;32;p5"/>
          <p:cNvSpPr/>
          <p:nvPr/>
        </p:nvSpPr>
        <p:spPr>
          <a:xfrm>
            <a:off x="11310400" y="2603733"/>
            <a:ext cx="558400" cy="558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5387376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950967" y="1571233"/>
            <a:ext cx="10290000" cy="45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1219170" lvl="1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754" lvl="2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8339" lvl="3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6678" lvl="7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6263" lvl="8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Google Shape;23;p4"/>
          <p:cNvSpPr/>
          <p:nvPr/>
        </p:nvSpPr>
        <p:spPr>
          <a:xfrm>
            <a:off x="126433" y="4272733"/>
            <a:ext cx="608400" cy="608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" name="Google Shape;24;p4"/>
          <p:cNvSpPr/>
          <p:nvPr/>
        </p:nvSpPr>
        <p:spPr>
          <a:xfrm>
            <a:off x="8288700" y="72633"/>
            <a:ext cx="558400" cy="558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" name="Google Shape;25;p4"/>
          <p:cNvSpPr/>
          <p:nvPr/>
        </p:nvSpPr>
        <p:spPr>
          <a:xfrm>
            <a:off x="5672367" y="6226733"/>
            <a:ext cx="558400" cy="55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4903082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3114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 b="1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0967" y="1571233"/>
            <a:ext cx="10290000" cy="45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●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○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■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●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○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■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●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○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■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283939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6" r:id="rId3"/>
    <p:sldLayoutId id="2147483707" r:id="rId4"/>
    <p:sldLayoutId id="2147483708" r:id="rId5"/>
    <p:sldLayoutId id="2147483710" r:id="rId6"/>
    <p:sldLayoutId id="2147483711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  <p:sldLayoutId id="2147483723" r:id="rId18"/>
    <p:sldLayoutId id="2147483724" r:id="rId19"/>
    <p:sldLayoutId id="2147483725" r:id="rId20"/>
    <p:sldLayoutId id="2147483726" r:id="rId21"/>
    <p:sldLayoutId id="2147483727" r:id="rId22"/>
    <p:sldLayoutId id="2147483730" r:id="rId23"/>
    <p:sldLayoutId id="2147483731" r:id="rId24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8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153" name="Google Shape;153;p28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820331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code.visualstudio.com/docs/java/java-spring-boot" TargetMode="Externa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6099E-DBDD-E4FF-3209-32394137E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800" y="5010284"/>
            <a:ext cx="8490400" cy="536800"/>
          </a:xfrm>
        </p:spPr>
        <p:txBody>
          <a:bodyPr/>
          <a:lstStyle/>
          <a:p>
            <a:pPr algn="ctr"/>
            <a:r>
              <a:rPr lang="en-US" sz="3200" dirty="0" err="1"/>
              <a:t>Programiranje</a:t>
            </a:r>
            <a:r>
              <a:rPr lang="en-US" sz="3200" dirty="0"/>
              <a:t> internet </a:t>
            </a:r>
            <a:r>
              <a:rPr lang="en-US" sz="3200" dirty="0" err="1"/>
              <a:t>aplikacija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i="1" dirty="0" err="1"/>
              <a:t>Elektrotehni</a:t>
            </a:r>
            <a:r>
              <a:rPr lang="sr-Latn-RS" i="1" dirty="0"/>
              <a:t>čki fakultet, Univerzitet u Beogradu </a:t>
            </a:r>
            <a:br>
              <a:rPr lang="sr-Latn-RS" dirty="0"/>
            </a:br>
            <a:br>
              <a:rPr lang="en-US" dirty="0"/>
            </a:br>
            <a:r>
              <a:rPr lang="sr-Latn-RS" dirty="0"/>
              <a:t>202</a:t>
            </a:r>
            <a:r>
              <a:rPr lang="en-GB" dirty="0"/>
              <a:t>5</a:t>
            </a:r>
            <a:r>
              <a:rPr lang="en-US"/>
              <a:t>/2026</a:t>
            </a:r>
            <a:endParaRPr lang="en-US" dirty="0"/>
          </a:p>
        </p:txBody>
      </p:sp>
      <p:pic>
        <p:nvPicPr>
          <p:cNvPr id="7" name="Picture 6" descr="A green text on a black background&#10;&#10;Description automatically generated">
            <a:extLst>
              <a:ext uri="{FF2B5EF4-FFF2-40B4-BE49-F238E27FC236}">
                <a16:creationId xmlns:a16="http://schemas.microsoft.com/office/drawing/2014/main" id="{19CF88DE-54FA-A698-3634-2B6E61F3AB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739" y="2121480"/>
            <a:ext cx="5346521" cy="1374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966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C95B8-D61C-A99B-04FB-3523C4A17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Spring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1E77F-AAB9-E0BF-9E24-21649610B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71233"/>
            <a:ext cx="10290000" cy="488144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/>
              <a:t>Open-source framework za </a:t>
            </a:r>
            <a:r>
              <a:rPr lang="en-US" sz="2400" dirty="0" err="1"/>
              <a:t>kreiranje</a:t>
            </a:r>
            <a:r>
              <a:rPr lang="en-US" sz="2400" dirty="0"/>
              <a:t> </a:t>
            </a:r>
            <a:r>
              <a:rPr lang="en-US" sz="2400" dirty="0" err="1"/>
              <a:t>modernih</a:t>
            </a:r>
            <a:r>
              <a:rPr lang="en-US" sz="2400" dirty="0"/>
              <a:t> Java EE </a:t>
            </a:r>
            <a:r>
              <a:rPr lang="en-US" sz="2400" dirty="0" err="1"/>
              <a:t>aplikacija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dirty="0" err="1"/>
              <a:t>Komplementarnost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Jakarta EE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Modularnost</a:t>
            </a:r>
            <a:endParaRPr lang="sr-Latn-RS" sz="2400" dirty="0"/>
          </a:p>
          <a:p>
            <a:pPr>
              <a:lnSpc>
                <a:spcPct val="150000"/>
              </a:lnSpc>
            </a:pPr>
            <a:r>
              <a:rPr lang="sr-Latn-RS" sz="2400" dirty="0"/>
              <a:t>Glavn</a:t>
            </a:r>
            <a:r>
              <a:rPr lang="en-US" sz="2400" dirty="0"/>
              <a:t>e </a:t>
            </a:r>
            <a:r>
              <a:rPr lang="en-US" sz="2400" dirty="0" err="1"/>
              <a:t>prednosti</a:t>
            </a:r>
            <a:endParaRPr lang="sr-Latn-RS" sz="2400" dirty="0"/>
          </a:p>
          <a:p>
            <a:pPr lvl="1">
              <a:lnSpc>
                <a:spcPct val="150000"/>
              </a:lnSpc>
            </a:pPr>
            <a:r>
              <a:rPr lang="sr-Latn-RS" sz="2400" dirty="0"/>
              <a:t>F</a:t>
            </a:r>
            <a:r>
              <a:rPr lang="en-US" sz="2400" dirty="0" err="1"/>
              <a:t>leksiblinost</a:t>
            </a:r>
            <a:endParaRPr lang="sr-Latn-RS" sz="2400" dirty="0"/>
          </a:p>
          <a:p>
            <a:pPr lvl="1">
              <a:lnSpc>
                <a:spcPct val="150000"/>
              </a:lnSpc>
            </a:pPr>
            <a:r>
              <a:rPr lang="en-US" sz="2400" dirty="0"/>
              <a:t>Dobra </a:t>
            </a:r>
            <a:r>
              <a:rPr lang="en-US" sz="2400" dirty="0" err="1"/>
              <a:t>podr</a:t>
            </a:r>
            <a:r>
              <a:rPr lang="sr-Latn-RS" sz="2400" dirty="0"/>
              <a:t>ška</a:t>
            </a:r>
          </a:p>
          <a:p>
            <a:pPr lvl="1">
              <a:lnSpc>
                <a:spcPct val="150000"/>
              </a:lnSpc>
            </a:pPr>
            <a:r>
              <a:rPr lang="sr-Latn-RS" sz="2400" dirty="0"/>
              <a:t>Velika zajednica</a:t>
            </a:r>
            <a:endParaRPr lang="en-US" sz="2400" dirty="0"/>
          </a:p>
          <a:p>
            <a:pPr lvl="1">
              <a:lnSpc>
                <a:spcPct val="150000"/>
              </a:lnSpc>
            </a:pPr>
            <a:r>
              <a:rPr lang="en-US" sz="2400" dirty="0" err="1"/>
              <a:t>Brzina</a:t>
            </a:r>
            <a:endParaRPr lang="en-US" sz="2400" dirty="0"/>
          </a:p>
          <a:p>
            <a:pPr lvl="1">
              <a:lnSpc>
                <a:spcPct val="150000"/>
              </a:lnSpc>
            </a:pPr>
            <a:r>
              <a:rPr lang="en-US" sz="2400" dirty="0" err="1"/>
              <a:t>Jednostavnost</a:t>
            </a:r>
            <a:endParaRPr lang="sr-Latn-RS" sz="2400" dirty="0"/>
          </a:p>
        </p:txBody>
      </p:sp>
      <p:pic>
        <p:nvPicPr>
          <p:cNvPr id="6" name="Picture 5" descr="A logo of a boat&#10;&#10;Description automatically generated">
            <a:extLst>
              <a:ext uri="{FF2B5EF4-FFF2-40B4-BE49-F238E27FC236}">
                <a16:creationId xmlns:a16="http://schemas.microsoft.com/office/drawing/2014/main" id="{2A42EAD5-A743-AD77-97A8-069DBAF32C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484" y="2039905"/>
            <a:ext cx="954270" cy="724649"/>
          </a:xfrm>
          <a:prstGeom prst="rect">
            <a:avLst/>
          </a:prstGeom>
        </p:spPr>
      </p:pic>
      <p:sp>
        <p:nvSpPr>
          <p:cNvPr id="7" name="Right Brace 6">
            <a:extLst>
              <a:ext uri="{FF2B5EF4-FFF2-40B4-BE49-F238E27FC236}">
                <a16:creationId xmlns:a16="http://schemas.microsoft.com/office/drawing/2014/main" id="{6BC9F8B6-9A64-B819-A6F5-9FCCE3A7E117}"/>
              </a:ext>
            </a:extLst>
          </p:cNvPr>
          <p:cNvSpPr/>
          <p:nvPr/>
        </p:nvSpPr>
        <p:spPr>
          <a:xfrm>
            <a:off x="4705564" y="3662595"/>
            <a:ext cx="421240" cy="2476072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923EA7-B9D7-A9B6-E85C-BEB2C371E27F}"/>
              </a:ext>
            </a:extLst>
          </p:cNvPr>
          <p:cNvSpPr txBox="1"/>
          <p:nvPr/>
        </p:nvSpPr>
        <p:spPr>
          <a:xfrm>
            <a:off x="5283065" y="4455770"/>
            <a:ext cx="35116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00B050"/>
                </a:solidFill>
                <a:latin typeface="Palanquin" panose="020B0004020203020204" pitchFamily="34" charset="0"/>
                <a:cs typeface="Palanquin" panose="020B0004020203020204" pitchFamily="34" charset="0"/>
              </a:rPr>
              <a:t>Jedan</a:t>
            </a:r>
            <a:r>
              <a:rPr lang="en-US" sz="2400" b="1" dirty="0">
                <a:solidFill>
                  <a:srgbClr val="00B050"/>
                </a:solidFill>
                <a:latin typeface="Palanquin" panose="020B0004020203020204" pitchFamily="34" charset="0"/>
                <a:cs typeface="Palanquin" panose="020B0004020203020204" pitchFamily="34" charset="0"/>
              </a:rPr>
              <a:t> od </a:t>
            </a:r>
            <a:r>
              <a:rPr lang="en-US" sz="2400" b="1" dirty="0" err="1">
                <a:solidFill>
                  <a:srgbClr val="00B050"/>
                </a:solidFill>
                <a:latin typeface="Palanquin" panose="020B0004020203020204" pitchFamily="34" charset="0"/>
                <a:cs typeface="Palanquin" panose="020B0004020203020204" pitchFamily="34" charset="0"/>
              </a:rPr>
              <a:t>najpoznatijih</a:t>
            </a:r>
            <a:r>
              <a:rPr lang="en-US" sz="2400" b="1" dirty="0">
                <a:solidFill>
                  <a:srgbClr val="00B050"/>
                </a:solidFill>
                <a:latin typeface="Palanquin" panose="020B0004020203020204" pitchFamily="34" charset="0"/>
                <a:cs typeface="Palanquin" panose="020B0004020203020204" pitchFamily="34" charset="0"/>
              </a:rPr>
              <a:t> Java framework-a</a:t>
            </a:r>
          </a:p>
        </p:txBody>
      </p:sp>
    </p:spTree>
    <p:extLst>
      <p:ext uri="{BB962C8B-B14F-4D97-AF65-F5344CB8AC3E}">
        <p14:creationId xmlns:p14="http://schemas.microsoft.com/office/powerpoint/2010/main" val="457281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376B9-6A7F-DC2E-F6F9-8F189AA70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Spring </a:t>
            </a:r>
            <a:r>
              <a:rPr lang="en-US" sz="3600" dirty="0" err="1"/>
              <a:t>projekti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319D5-94D4-EB9E-0B12-61EEF0BC7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6" y="1536633"/>
            <a:ext cx="10125595" cy="5117086"/>
          </a:xfrm>
        </p:spPr>
        <p:txBody>
          <a:bodyPr anchor="t"/>
          <a:lstStyle/>
          <a:p>
            <a:pPr>
              <a:lnSpc>
                <a:spcPct val="150000"/>
              </a:lnSpc>
            </a:pPr>
            <a:r>
              <a:rPr lang="en-US" sz="2400" dirty="0"/>
              <a:t>Za </a:t>
            </a:r>
            <a:r>
              <a:rPr lang="en-US" sz="2400" dirty="0" err="1"/>
              <a:t>razli</a:t>
            </a:r>
            <a:r>
              <a:rPr lang="sr-Latn-RS" sz="2400" dirty="0"/>
              <a:t>čite infrastrukture i potrebe aplikacija koje želimo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dirty="0" err="1"/>
              <a:t>Najpoznatiji</a:t>
            </a:r>
            <a:r>
              <a:rPr lang="en-US" sz="2400" dirty="0"/>
              <a:t>:</a:t>
            </a:r>
            <a:endParaRPr lang="sr-Latn-RS" sz="2400" dirty="0"/>
          </a:p>
          <a:p>
            <a:pPr marL="812780" lvl="1" indent="0">
              <a:lnSpc>
                <a:spcPct val="150000"/>
              </a:lnSpc>
              <a:buNone/>
            </a:pPr>
            <a:r>
              <a:rPr lang="en-US" sz="2133" dirty="0"/>
              <a:t>	     </a:t>
            </a:r>
            <a:r>
              <a:rPr lang="sr-Latn-RS" sz="2133" dirty="0"/>
              <a:t>Spring Boot</a:t>
            </a:r>
            <a:r>
              <a:rPr lang="en-US" sz="2133" dirty="0"/>
              <a:t> </a:t>
            </a:r>
          </a:p>
          <a:p>
            <a:pPr marL="812780" lvl="1" indent="0">
              <a:lnSpc>
                <a:spcPct val="150000"/>
              </a:lnSpc>
              <a:buNone/>
            </a:pPr>
            <a:r>
              <a:rPr lang="en-US" sz="2133" dirty="0"/>
              <a:t>	     </a:t>
            </a:r>
            <a:r>
              <a:rPr lang="sr-Latn-RS" sz="2133" dirty="0"/>
              <a:t>Spring Data</a:t>
            </a:r>
            <a:r>
              <a:rPr lang="en-US" sz="2133" dirty="0"/>
              <a:t> </a:t>
            </a:r>
            <a:endParaRPr lang="sr-Latn-RS" sz="2133" dirty="0"/>
          </a:p>
          <a:p>
            <a:pPr marL="812780" lvl="1" indent="0">
              <a:lnSpc>
                <a:spcPct val="150000"/>
              </a:lnSpc>
              <a:buNone/>
            </a:pPr>
            <a:r>
              <a:rPr lang="en-US" sz="2133" dirty="0"/>
              <a:t>	     </a:t>
            </a:r>
            <a:r>
              <a:rPr lang="sr-Latn-RS" sz="2133" dirty="0"/>
              <a:t>Spring Cloud</a:t>
            </a:r>
          </a:p>
          <a:p>
            <a:pPr marL="812780" lvl="1" indent="0">
              <a:lnSpc>
                <a:spcPct val="150000"/>
              </a:lnSpc>
              <a:buNone/>
            </a:pPr>
            <a:r>
              <a:rPr lang="en-US" sz="2133" dirty="0"/>
              <a:t>	     </a:t>
            </a:r>
            <a:r>
              <a:rPr lang="sr-Latn-RS" sz="2133" dirty="0"/>
              <a:t>Spring Security</a:t>
            </a:r>
          </a:p>
          <a:p>
            <a:pPr marL="812780" lvl="1" indent="0">
              <a:lnSpc>
                <a:spcPct val="150000"/>
              </a:lnSpc>
              <a:buNone/>
            </a:pPr>
            <a:r>
              <a:rPr lang="en-US" sz="2133" dirty="0"/>
              <a:t>	     </a:t>
            </a:r>
            <a:r>
              <a:rPr lang="sr-Latn-RS" sz="2133" dirty="0"/>
              <a:t>Spring Batch</a:t>
            </a:r>
          </a:p>
          <a:p>
            <a:pPr marL="812780" lvl="1" indent="0">
              <a:lnSpc>
                <a:spcPct val="150000"/>
              </a:lnSpc>
              <a:buNone/>
            </a:pPr>
            <a:r>
              <a:rPr lang="en-US" sz="2133" dirty="0"/>
              <a:t>	     </a:t>
            </a:r>
            <a:r>
              <a:rPr lang="sr-Latn-RS" sz="2133" dirty="0"/>
              <a:t>Spring </a:t>
            </a:r>
            <a:r>
              <a:rPr lang="en-US" sz="2133" dirty="0"/>
              <a:t>Session</a:t>
            </a:r>
          </a:p>
          <a:p>
            <a:pPr marL="812780" lvl="1" indent="0">
              <a:lnSpc>
                <a:spcPct val="150000"/>
              </a:lnSpc>
              <a:buNone/>
            </a:pPr>
            <a:r>
              <a:rPr lang="en-US" sz="2133" dirty="0"/>
              <a:t>	    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A green hexagon with a black power button&#10;&#10;Description automatically generated">
            <a:extLst>
              <a:ext uri="{FF2B5EF4-FFF2-40B4-BE49-F238E27FC236}">
                <a16:creationId xmlns:a16="http://schemas.microsoft.com/office/drawing/2014/main" id="{0C993785-9A91-C07E-9728-C77E386BDF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137" y="2769819"/>
            <a:ext cx="595545" cy="397030"/>
          </a:xfrm>
          <a:prstGeom prst="rect">
            <a:avLst/>
          </a:prstGeom>
        </p:spPr>
      </p:pic>
      <p:pic>
        <p:nvPicPr>
          <p:cNvPr id="7" name="Picture 6" descr="A green and black logo&#10;&#10;Description automatically generated">
            <a:extLst>
              <a:ext uri="{FF2B5EF4-FFF2-40B4-BE49-F238E27FC236}">
                <a16:creationId xmlns:a16="http://schemas.microsoft.com/office/drawing/2014/main" id="{BA6DBE10-CDBB-C18F-3094-9C7C282EA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979" y="3247478"/>
            <a:ext cx="434725" cy="434725"/>
          </a:xfrm>
          <a:prstGeom prst="rect">
            <a:avLst/>
          </a:prstGeom>
        </p:spPr>
      </p:pic>
      <p:pic>
        <p:nvPicPr>
          <p:cNvPr id="13" name="Picture 12" descr="A green shield with a key in the center&#10;&#10;Description automatically generated">
            <a:extLst>
              <a:ext uri="{FF2B5EF4-FFF2-40B4-BE49-F238E27FC236}">
                <a16:creationId xmlns:a16="http://schemas.microsoft.com/office/drawing/2014/main" id="{C9FE0D74-5994-DBDD-F441-26DBFB31A8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101" y="4188010"/>
            <a:ext cx="497012" cy="497012"/>
          </a:xfrm>
          <a:prstGeom prst="rect">
            <a:avLst/>
          </a:prstGeom>
        </p:spPr>
      </p:pic>
      <p:pic>
        <p:nvPicPr>
          <p:cNvPr id="15" name="Picture 14" descr="A green hexagon with black lines&#10;&#10;Description automatically generated">
            <a:extLst>
              <a:ext uri="{FF2B5EF4-FFF2-40B4-BE49-F238E27FC236}">
                <a16:creationId xmlns:a16="http://schemas.microsoft.com/office/drawing/2014/main" id="{6CB40884-3D05-BEA4-EB0E-02B8BA875B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101" y="4755019"/>
            <a:ext cx="497012" cy="497012"/>
          </a:xfrm>
          <a:prstGeom prst="rect">
            <a:avLst/>
          </a:prstGeom>
        </p:spPr>
      </p:pic>
      <p:pic>
        <p:nvPicPr>
          <p:cNvPr id="11" name="Picture 10" descr="A green cloud with a leaf&#10;&#10;Description automatically generated">
            <a:extLst>
              <a:ext uri="{FF2B5EF4-FFF2-40B4-BE49-F238E27FC236}">
                <a16:creationId xmlns:a16="http://schemas.microsoft.com/office/drawing/2014/main" id="{ECFF0B11-7333-F15C-F8BD-0960B1DA0F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569" y="3735903"/>
            <a:ext cx="527544" cy="497011"/>
          </a:xfrm>
          <a:prstGeom prst="rect">
            <a:avLst/>
          </a:prstGeom>
        </p:spPr>
      </p:pic>
      <p:pic>
        <p:nvPicPr>
          <p:cNvPr id="17" name="Picture 16" descr="A black and green logo&#10;&#10;Description automatically generated">
            <a:extLst>
              <a:ext uri="{FF2B5EF4-FFF2-40B4-BE49-F238E27FC236}">
                <a16:creationId xmlns:a16="http://schemas.microsoft.com/office/drawing/2014/main" id="{A1B3916D-FDB1-A38B-769A-751BFF3AF3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978" y="5252031"/>
            <a:ext cx="434726" cy="43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715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CA032-2577-958C-EF9E-82CBC908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Spring Boot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3A8DC4-2D11-22D4-7690-AE7DE19F4D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pPr>
              <a:lnSpc>
                <a:spcPct val="150000"/>
              </a:lnSpc>
            </a:pPr>
            <a:r>
              <a:rPr lang="en-US" sz="2400" dirty="0" err="1"/>
              <a:t>Minimalna</a:t>
            </a:r>
            <a:r>
              <a:rPr lang="en-US" sz="2400" dirty="0"/>
              <a:t> </a:t>
            </a:r>
            <a:r>
              <a:rPr lang="en-US" sz="2400" dirty="0" err="1"/>
              <a:t>konfiguracija</a:t>
            </a:r>
            <a:r>
              <a:rPr lang="en-US" sz="2400" dirty="0"/>
              <a:t> za </a:t>
            </a:r>
            <a:r>
              <a:rPr lang="en-US" sz="2400" dirty="0" err="1"/>
              <a:t>brzo</a:t>
            </a:r>
            <a:r>
              <a:rPr lang="en-US" sz="2400" dirty="0"/>
              <a:t> </a:t>
            </a:r>
            <a:r>
              <a:rPr lang="en-US" sz="2400" dirty="0" err="1"/>
              <a:t>kreiranje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pokretanje</a:t>
            </a:r>
            <a:r>
              <a:rPr lang="en-US" sz="2400" dirty="0"/>
              <a:t> Spring </a:t>
            </a:r>
            <a:r>
              <a:rPr lang="en-US" sz="2400" dirty="0" err="1"/>
              <a:t>aplikacija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dirty="0"/>
              <a:t>3.5.8. (4.0.0.) -&gt; Java 25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Ugra</a:t>
            </a:r>
            <a:r>
              <a:rPr lang="sr-Latn-RS" sz="2400" dirty="0"/>
              <a:t>đeni build alati:</a:t>
            </a:r>
          </a:p>
          <a:p>
            <a:pPr lvl="1">
              <a:lnSpc>
                <a:spcPct val="150000"/>
              </a:lnSpc>
            </a:pPr>
            <a:r>
              <a:rPr lang="sr-Latn-RS" sz="2400" dirty="0"/>
              <a:t>Maven</a:t>
            </a:r>
          </a:p>
          <a:p>
            <a:pPr lvl="1">
              <a:lnSpc>
                <a:spcPct val="150000"/>
              </a:lnSpc>
            </a:pPr>
            <a:r>
              <a:rPr lang="sr-Latn-RS" sz="2400" dirty="0"/>
              <a:t>Gradle</a:t>
            </a:r>
          </a:p>
          <a:p>
            <a:pPr>
              <a:lnSpc>
                <a:spcPct val="150000"/>
              </a:lnSpc>
            </a:pPr>
            <a:r>
              <a:rPr lang="sr-Latn-RS" sz="2400" dirty="0"/>
              <a:t>Ugrađeni servlet container-i:</a:t>
            </a:r>
          </a:p>
          <a:p>
            <a:pPr lvl="1">
              <a:lnSpc>
                <a:spcPct val="150000"/>
              </a:lnSpc>
            </a:pPr>
            <a:r>
              <a:rPr lang="sr-Latn-RS" sz="2400" dirty="0"/>
              <a:t>Tomcat</a:t>
            </a:r>
          </a:p>
          <a:p>
            <a:pPr lvl="1">
              <a:lnSpc>
                <a:spcPct val="150000"/>
              </a:lnSpc>
            </a:pPr>
            <a:r>
              <a:rPr lang="sr-Latn-RS" sz="2400" dirty="0"/>
              <a:t>Jetty</a:t>
            </a:r>
          </a:p>
          <a:p>
            <a:pPr lvl="1">
              <a:lnSpc>
                <a:spcPct val="150000"/>
              </a:lnSpc>
            </a:pPr>
            <a:r>
              <a:rPr lang="sr-Latn-RS" sz="2400" dirty="0"/>
              <a:t>Undertow</a:t>
            </a:r>
          </a:p>
          <a:p>
            <a:pPr lvl="1">
              <a:lnSpc>
                <a:spcPct val="150000"/>
              </a:lnSpc>
            </a:pPr>
            <a:endParaRPr lang="en-US" sz="2400" dirty="0"/>
          </a:p>
          <a:p>
            <a:pPr>
              <a:lnSpc>
                <a:spcPct val="150000"/>
              </a:lnSpc>
            </a:pPr>
            <a:endParaRPr lang="en-US" sz="2400" dirty="0"/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  <p:pic>
        <p:nvPicPr>
          <p:cNvPr id="5" name="Picture 4" descr="A green hexagon with a black power button&#10;&#10;Description automatically generated">
            <a:extLst>
              <a:ext uri="{FF2B5EF4-FFF2-40B4-BE49-F238E27FC236}">
                <a16:creationId xmlns:a16="http://schemas.microsoft.com/office/drawing/2014/main" id="{53C22FAD-D231-E958-31BE-BE835E2AD0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02355">
            <a:off x="9241364" y="4556579"/>
            <a:ext cx="3208989" cy="213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173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E60EA-8380-1AB2-AAA4-805096174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/>
              <a:t>Inicijalizacija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612549-731E-6E4C-07CF-3E123B4F33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6" y="1571233"/>
            <a:ext cx="11241033" cy="4567200"/>
          </a:xfrm>
        </p:spPr>
        <p:txBody>
          <a:bodyPr/>
          <a:lstStyle/>
          <a:p>
            <a:r>
              <a:rPr lang="en-US" sz="3200" b="1" dirty="0">
                <a:latin typeface="Signika"/>
                <a:sym typeface="Signika"/>
              </a:rPr>
              <a:t>Spring Boot Extension Pack</a:t>
            </a:r>
            <a:r>
              <a:rPr lang="sr-Latn-RS" sz="3200" b="1" dirty="0">
                <a:latin typeface="Signika"/>
                <a:sym typeface="Signika"/>
              </a:rPr>
              <a:t>  </a:t>
            </a:r>
            <a:r>
              <a:rPr lang="sr-Latn-RS" sz="2400" dirty="0">
                <a:solidFill>
                  <a:srgbClr val="005893"/>
                </a:solidFill>
                <a:latin typeface="Segoe UI" panose="020B0502040204020203" pitchFamily="34" charset="0"/>
              </a:rPr>
              <a:t>- </a:t>
            </a:r>
            <a:r>
              <a:rPr lang="en-US" sz="2400" dirty="0">
                <a:hlinkClick r:id="rId2"/>
              </a:rPr>
              <a:t>https://code.visualstudio.com/docs/java/java-spring-boot</a:t>
            </a:r>
            <a:endParaRPr lang="sr-Latn-RS" sz="2400" dirty="0"/>
          </a:p>
          <a:p>
            <a:endParaRPr lang="sr-Latn-RS" sz="2400" dirty="0"/>
          </a:p>
          <a:p>
            <a:r>
              <a:rPr lang="sr-Latn-RS" sz="2400" dirty="0"/>
              <a:t>CTRL</a:t>
            </a:r>
            <a:r>
              <a:rPr lang="en-US" sz="2400" dirty="0"/>
              <a:t>+SHIFT+P(The Command Palette): Spring </a:t>
            </a:r>
            <a:r>
              <a:rPr lang="en-US" sz="2400" dirty="0" err="1"/>
              <a:t>Initializr</a:t>
            </a:r>
            <a:r>
              <a:rPr lang="en-US" sz="2400" dirty="0"/>
              <a:t>: Create a Maven Project</a:t>
            </a:r>
          </a:p>
          <a:p>
            <a:r>
              <a:rPr lang="sr-Latn-RS" sz="2400" dirty="0"/>
              <a:t>Verzija: 3.</a:t>
            </a:r>
            <a:r>
              <a:rPr lang="en-US" sz="2400" dirty="0"/>
              <a:t>5.8</a:t>
            </a:r>
            <a:r>
              <a:rPr lang="sr-Latn-RS" sz="2400" dirty="0"/>
              <a:t>. ; Jezik: Java</a:t>
            </a:r>
          </a:p>
          <a:p>
            <a:r>
              <a:rPr lang="sr-Latn-RS" sz="2400" dirty="0"/>
              <a:t>GroupId i artifactId</a:t>
            </a:r>
          </a:p>
          <a:p>
            <a:r>
              <a:rPr lang="sr-Latn-RS" sz="2400" dirty="0"/>
              <a:t>Packaging type i java </a:t>
            </a:r>
            <a:r>
              <a:rPr lang="en-US" sz="2400" dirty="0" err="1"/>
              <a:t>verzija</a:t>
            </a:r>
            <a:r>
              <a:rPr lang="en-US" sz="2400" dirty="0"/>
              <a:t> </a:t>
            </a:r>
          </a:p>
          <a:p>
            <a:endParaRPr lang="sr-Latn-RS" sz="2400" dirty="0"/>
          </a:p>
          <a:p>
            <a:r>
              <a:rPr lang="sr-Latn-RS" sz="2400" dirty="0"/>
              <a:t>Zavisnosti: Spring Web</a:t>
            </a:r>
            <a:r>
              <a:rPr lang="en-US" sz="2400" dirty="0"/>
              <a:t>(Spring Boot Starter Web)</a:t>
            </a:r>
            <a:r>
              <a:rPr lang="sr-Latn-RS" sz="2400" dirty="0"/>
              <a:t> – za kreiranje</a:t>
            </a:r>
            <a:r>
              <a:rPr lang="en-US" sz="2400" dirty="0"/>
              <a:t> </a:t>
            </a:r>
            <a:r>
              <a:rPr lang="sr-Latn-RS" sz="2400" dirty="0"/>
              <a:t>web aplikacija</a:t>
            </a:r>
            <a:r>
              <a:rPr lang="en-US" sz="2400" dirty="0"/>
              <a:t>, </a:t>
            </a:r>
            <a:r>
              <a:rPr lang="en-US" sz="2400" dirty="0" err="1"/>
              <a:t>uklju</a:t>
            </a:r>
            <a:r>
              <a:rPr lang="sr-Latn-RS" sz="2400" dirty="0"/>
              <a:t>čujući RESTful, koristeći Spring MVC, i Tomcat kao servlet container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06594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16F23-977E-538D-AE43-E4CC210213A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27415" y="2793357"/>
            <a:ext cx="5165725" cy="1008063"/>
          </a:xfrm>
        </p:spPr>
        <p:txBody>
          <a:bodyPr/>
          <a:lstStyle/>
          <a:p>
            <a:pPr algn="ctr"/>
            <a:r>
              <a:rPr lang="en-US" sz="3600" dirty="0" err="1"/>
              <a:t>Struktura</a:t>
            </a:r>
            <a:r>
              <a:rPr lang="en-US" sz="3600" dirty="0"/>
              <a:t> </a:t>
            </a:r>
            <a:r>
              <a:rPr lang="en-US" sz="3600" dirty="0" err="1"/>
              <a:t>projekta</a:t>
            </a:r>
            <a:endParaRPr lang="en-US" sz="3600" dirty="0"/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6C9F282C-1F77-C612-6112-9C6603F74E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277" y="408858"/>
            <a:ext cx="4422862" cy="6038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635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E5580C-511E-3EC9-8B9C-E9ACB4AFA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b="1" i="0" dirty="0">
                <a:effectLst/>
                <a:latin typeface="-apple-system"/>
              </a:rPr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BB333C-9AF2-7B4B-3453-E261D4F36F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06" y="2662334"/>
            <a:ext cx="5973815" cy="3549545"/>
          </a:xfrm>
        </p:spPr>
        <p:txBody>
          <a:bodyPr/>
          <a:lstStyle/>
          <a:p>
            <a:r>
              <a:rPr lang="en-US" sz="3600" b="1" i="0" dirty="0">
                <a:effectLst/>
                <a:latin typeface="Palanquin" panose="020B0004020203020204" pitchFamily="34" charset="0"/>
                <a:cs typeface="Palanquin" panose="020B0004020203020204" pitchFamily="34" charset="0"/>
              </a:rPr>
              <a:t>@SpringBootApplication</a:t>
            </a:r>
            <a:endParaRPr lang="en-US" sz="3600" dirty="0">
              <a:latin typeface="Palanquin" panose="020B0004020203020204" pitchFamily="34" charset="0"/>
              <a:cs typeface="Palanquin" panose="020B0004020203020204" pitchFamily="34" charset="0"/>
            </a:endParaRPr>
          </a:p>
          <a:p>
            <a:r>
              <a:rPr lang="en-US" sz="2400" dirty="0"/>
              <a:t>Meta-</a:t>
            </a:r>
            <a:r>
              <a:rPr lang="en-US" sz="2400" dirty="0" err="1"/>
              <a:t>anotacija</a:t>
            </a:r>
            <a:r>
              <a:rPr lang="en-US" sz="2400" dirty="0"/>
              <a:t> </a:t>
            </a:r>
            <a:r>
              <a:rPr lang="en-US" sz="2400" dirty="0" err="1"/>
              <a:t>koja</a:t>
            </a:r>
            <a:r>
              <a:rPr lang="en-US" sz="2400" dirty="0"/>
              <a:t> </a:t>
            </a:r>
            <a:r>
              <a:rPr lang="en-US" sz="2400" dirty="0" err="1"/>
              <a:t>kombinuje</a:t>
            </a:r>
            <a:r>
              <a:rPr lang="en-US" sz="2400" dirty="0"/>
              <a:t>:</a:t>
            </a:r>
          </a:p>
          <a:p>
            <a:pPr lvl="1"/>
            <a:r>
              <a:rPr lang="en-US" sz="2800" b="1" i="0" dirty="0">
                <a:solidFill>
                  <a:schemeClr val="accent2">
                    <a:lumMod val="75000"/>
                  </a:schemeClr>
                </a:solidFill>
                <a:effectLst/>
                <a:latin typeface="Palanquin" panose="020B0004020203020204" pitchFamily="34" charset="0"/>
                <a:cs typeface="Palanquin" panose="020B0004020203020204" pitchFamily="34" charset="0"/>
              </a:rPr>
              <a:t>@SpringBootConfiguration</a:t>
            </a:r>
          </a:p>
          <a:p>
            <a:pPr lvl="1"/>
            <a:r>
              <a:rPr lang="en-US" sz="2800" b="1" i="0" dirty="0">
                <a:solidFill>
                  <a:schemeClr val="accent2">
                    <a:lumMod val="75000"/>
                  </a:schemeClr>
                </a:solidFill>
                <a:effectLst/>
                <a:latin typeface="Palanquin" panose="020B0004020203020204" pitchFamily="34" charset="0"/>
                <a:cs typeface="Palanquin" panose="020B0004020203020204" pitchFamily="34" charset="0"/>
              </a:rPr>
              <a:t>@EnableAutoConfiguration</a:t>
            </a:r>
            <a:endParaRPr lang="en-US" sz="2800" b="1" dirty="0">
              <a:solidFill>
                <a:schemeClr val="accent2">
                  <a:lumMod val="75000"/>
                </a:schemeClr>
              </a:solidFill>
              <a:latin typeface="Palanquin" panose="020B0004020203020204" pitchFamily="34" charset="0"/>
              <a:cs typeface="Palanquin" panose="020B0004020203020204" pitchFamily="34" charset="0"/>
            </a:endParaRPr>
          </a:p>
          <a:p>
            <a:pPr lvl="1"/>
            <a:r>
              <a:rPr lang="en-US" sz="2800" b="1" i="0" dirty="0">
                <a:solidFill>
                  <a:schemeClr val="accent2">
                    <a:lumMod val="75000"/>
                  </a:schemeClr>
                </a:solidFill>
                <a:effectLst/>
                <a:latin typeface="Palanquin" panose="020B0004020203020204" pitchFamily="34" charset="0"/>
                <a:cs typeface="Palanquin" panose="020B0004020203020204" pitchFamily="34" charset="0"/>
              </a:rPr>
              <a:t>@ComponentScan</a:t>
            </a:r>
            <a:endParaRPr lang="en-US" sz="2400" b="1" dirty="0">
              <a:solidFill>
                <a:schemeClr val="accent2">
                  <a:lumMod val="75000"/>
                </a:schemeClr>
              </a:solidFill>
              <a:latin typeface="Palanquin" panose="020B0004020203020204" pitchFamily="34" charset="0"/>
              <a:cs typeface="Palanquin" panose="020B0004020203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FF3776E-97A9-D8B6-64F8-69746F6CD37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832315" y="3164440"/>
            <a:ext cx="4982966" cy="2974192"/>
          </a:xfrm>
        </p:spPr>
        <p:txBody>
          <a:bodyPr anchor="t"/>
          <a:lstStyle/>
          <a:p>
            <a:r>
              <a:rPr lang="en-US" sz="3600" b="1" dirty="0"/>
              <a:t>Main </a:t>
            </a:r>
            <a:r>
              <a:rPr lang="en-US" sz="3600" b="1" dirty="0" err="1"/>
              <a:t>metoda</a:t>
            </a:r>
            <a:endParaRPr lang="en-US" sz="3600" b="1" dirty="0"/>
          </a:p>
          <a:p>
            <a:r>
              <a:rPr lang="en-US" sz="2400" dirty="0" err="1"/>
              <a:t>Ulazna</a:t>
            </a:r>
            <a:r>
              <a:rPr lang="en-US" sz="2400" dirty="0"/>
              <a:t> </a:t>
            </a:r>
            <a:r>
              <a:rPr lang="en-US" sz="2400" dirty="0" err="1"/>
              <a:t>tacka</a:t>
            </a:r>
            <a:endParaRPr lang="en-US" sz="2400" dirty="0"/>
          </a:p>
          <a:p>
            <a:r>
              <a:rPr lang="en-US" sz="2400" dirty="0" err="1"/>
              <a:t>Zapo</a:t>
            </a:r>
            <a:r>
              <a:rPr lang="sr-Latn-RS" sz="2400" dirty="0"/>
              <a:t>činje bootstraping, startuje Spring i pokreće Tomcat</a:t>
            </a:r>
          </a:p>
          <a:p>
            <a:r>
              <a:rPr lang="sr-Latn-RS" sz="2400" dirty="0"/>
              <a:t>Prosleđujemo glavnu S</a:t>
            </a:r>
            <a:r>
              <a:rPr lang="en-US" sz="2400" dirty="0"/>
              <a:t>p</a:t>
            </a:r>
            <a:r>
              <a:rPr lang="sr-Latn-RS" sz="2400" dirty="0"/>
              <a:t>ring komponentu i ostale argumente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C278229-2704-BE6A-8299-4DF0ED582122}"/>
              </a:ext>
            </a:extLst>
          </p:cNvPr>
          <p:cNvSpPr/>
          <p:nvPr/>
        </p:nvSpPr>
        <p:spPr>
          <a:xfrm>
            <a:off x="1859621" y="4651536"/>
            <a:ext cx="4407615" cy="44958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computer screen with text&#10;&#10;Description automatically generated">
            <a:extLst>
              <a:ext uri="{FF2B5EF4-FFF2-40B4-BE49-F238E27FC236}">
                <a16:creationId xmlns:a16="http://schemas.microsoft.com/office/drawing/2014/main" id="{C8B7F4CA-D4AC-B9A0-76B1-8C37C26084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235" y="245880"/>
            <a:ext cx="7431464" cy="2630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722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C19E7-5F39-967C-042C-C2D8EC57F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i="0" dirty="0" err="1">
                <a:effectLst/>
              </a:rPr>
              <a:t>Kontroler</a:t>
            </a:r>
            <a:r>
              <a:rPr lang="en-US" sz="3600" dirty="0" err="1"/>
              <a:t>i</a:t>
            </a:r>
            <a:r>
              <a:rPr lang="en-US" sz="3600" dirty="0"/>
              <a:t> </a:t>
            </a:r>
            <a:r>
              <a:rPr lang="en-US" sz="3600" dirty="0" err="1"/>
              <a:t>i</a:t>
            </a:r>
            <a:r>
              <a:rPr lang="en-US" sz="3600" dirty="0"/>
              <a:t> </a:t>
            </a:r>
            <a:r>
              <a:rPr lang="en-US" sz="3600" dirty="0" err="1"/>
              <a:t>mapiranje</a:t>
            </a:r>
            <a:r>
              <a:rPr lang="en-US" sz="3600" dirty="0"/>
              <a:t> </a:t>
            </a:r>
            <a:r>
              <a:rPr lang="en-US" sz="3600" dirty="0" err="1"/>
              <a:t>zahteva</a:t>
            </a:r>
            <a:br>
              <a:rPr lang="en-US" b="1" i="0" dirty="0">
                <a:effectLst/>
                <a:latin typeface="-apple-system"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1E5BF0-74B6-848A-54AA-1111BF26B9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r>
              <a:rPr lang="en-US" sz="2400" dirty="0"/>
              <a:t>@RestController = @Controller + @ResponseBody</a:t>
            </a:r>
          </a:p>
          <a:p>
            <a:endParaRPr lang="en-US" sz="2400" dirty="0"/>
          </a:p>
          <a:p>
            <a:r>
              <a:rPr lang="en-US" sz="2400" dirty="0"/>
              <a:t>@RequestMapping</a:t>
            </a:r>
          </a:p>
          <a:p>
            <a:pPr lvl="1"/>
            <a:r>
              <a:rPr lang="en-US" sz="2400" dirty="0"/>
              <a:t>@GetMapping</a:t>
            </a:r>
          </a:p>
          <a:p>
            <a:pPr lvl="1"/>
            <a:r>
              <a:rPr lang="en-US" sz="2400" dirty="0"/>
              <a:t>@PostMapping</a:t>
            </a:r>
          </a:p>
          <a:p>
            <a:pPr lvl="1"/>
            <a:r>
              <a:rPr lang="en-US" sz="2400" dirty="0"/>
              <a:t>@PutMapping</a:t>
            </a:r>
          </a:p>
          <a:p>
            <a:pPr lvl="1"/>
            <a:r>
              <a:rPr lang="en-US" sz="2400" dirty="0"/>
              <a:t>@DeleteMapping</a:t>
            </a:r>
          </a:p>
          <a:p>
            <a:pPr lvl="1"/>
            <a:r>
              <a:rPr lang="en-US" sz="2400" dirty="0"/>
              <a:t>@PatchMapping</a:t>
            </a:r>
          </a:p>
        </p:txBody>
      </p:sp>
      <p:pic>
        <p:nvPicPr>
          <p:cNvPr id="11" name="Picture 10" descr="A screen shot of a computer screen&#10;&#10;Description automatically generated">
            <a:extLst>
              <a:ext uri="{FF2B5EF4-FFF2-40B4-BE49-F238E27FC236}">
                <a16:creationId xmlns:a16="http://schemas.microsoft.com/office/drawing/2014/main" id="{8C5554EC-320D-F1FF-1EAD-FF8D64BB1B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8839" y="3124264"/>
            <a:ext cx="5484947" cy="2732006"/>
          </a:xfrm>
          <a:prstGeom prst="rect">
            <a:avLst/>
          </a:prstGeom>
        </p:spPr>
      </p:pic>
      <p:pic>
        <p:nvPicPr>
          <p:cNvPr id="5" name="Picture 4" descr="A green circle with a cursor and a black background&#10;&#10;Description automatically generated">
            <a:extLst>
              <a:ext uri="{FF2B5EF4-FFF2-40B4-BE49-F238E27FC236}">
                <a16:creationId xmlns:a16="http://schemas.microsoft.com/office/drawing/2014/main" id="{135C2558-D378-E68A-BDBA-90C758DC95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807" y="2691932"/>
            <a:ext cx="688064" cy="688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974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 shot of a computer program&#10;&#10;Description automatically generated">
            <a:extLst>
              <a:ext uri="{FF2B5EF4-FFF2-40B4-BE49-F238E27FC236}">
                <a16:creationId xmlns:a16="http://schemas.microsoft.com/office/drawing/2014/main" id="{B8B1CE90-CE0B-060D-F83A-342FDF2CC4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839" y="-43628"/>
            <a:ext cx="9678256" cy="6043735"/>
          </a:xfrm>
          <a:prstGeom prst="rect">
            <a:avLst/>
          </a:prstGeom>
        </p:spPr>
      </p:pic>
      <p:pic>
        <p:nvPicPr>
          <p:cNvPr id="7" name="Picture 6" descr="A green cross on a black background&#10;&#10;Description automatically generated">
            <a:extLst>
              <a:ext uri="{FF2B5EF4-FFF2-40B4-BE49-F238E27FC236}">
                <a16:creationId xmlns:a16="http://schemas.microsoft.com/office/drawing/2014/main" id="{104B8CC8-9E52-0CC1-3EA9-ACFD576458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475" y="6113122"/>
            <a:ext cx="654967" cy="6524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FAC257C-B4C4-5010-E2C8-EA1898F8A229}"/>
              </a:ext>
            </a:extLst>
          </p:cNvPr>
          <p:cNvSpPr txBox="1"/>
          <p:nvPr/>
        </p:nvSpPr>
        <p:spPr>
          <a:xfrm>
            <a:off x="3071973" y="6177716"/>
            <a:ext cx="8034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Palanquin" panose="020B0004020203020204" pitchFamily="34" charset="0"/>
                <a:cs typeface="Palanquin" panose="020B0004020203020204" pitchFamily="34" charset="0"/>
              </a:rPr>
              <a:t>@CrossOrigin(origins = "http://localhost:4200/")</a:t>
            </a:r>
          </a:p>
        </p:txBody>
      </p:sp>
      <p:pic>
        <p:nvPicPr>
          <p:cNvPr id="9" name="Picture 8" descr="A green cross on a black background&#10;&#10;Description automatically generated">
            <a:extLst>
              <a:ext uri="{FF2B5EF4-FFF2-40B4-BE49-F238E27FC236}">
                <a16:creationId xmlns:a16="http://schemas.microsoft.com/office/drawing/2014/main" id="{E37CD4F0-ECC9-1E6D-BBD0-5355ED2970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8483" y="3265469"/>
            <a:ext cx="654967" cy="65240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896BE13-C64F-8845-5944-D9DC252D42C2}"/>
              </a:ext>
            </a:extLst>
          </p:cNvPr>
          <p:cNvSpPr txBox="1"/>
          <p:nvPr/>
        </p:nvSpPr>
        <p:spPr>
          <a:xfrm>
            <a:off x="6532651" y="3330063"/>
            <a:ext cx="3073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92D050"/>
                </a:solidFill>
                <a:latin typeface="Palanquin" panose="020B0004020203020204" pitchFamily="34" charset="0"/>
                <a:cs typeface="Palanquin" panose="020B0004020203020204" pitchFamily="34" charset="0"/>
              </a:rPr>
              <a:t>@RequestParam</a:t>
            </a:r>
          </a:p>
        </p:txBody>
      </p:sp>
    </p:spTree>
    <p:extLst>
      <p:ext uri="{BB962C8B-B14F-4D97-AF65-F5344CB8AC3E}">
        <p14:creationId xmlns:p14="http://schemas.microsoft.com/office/powerpoint/2010/main" val="1880294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omputer screen shot of a program code&#10;&#10;Description automatically generated">
            <a:extLst>
              <a:ext uri="{FF2B5EF4-FFF2-40B4-BE49-F238E27FC236}">
                <a16:creationId xmlns:a16="http://schemas.microsoft.com/office/drawing/2014/main" id="{4E645DB2-D7BD-4A1F-BA5F-190D1DAE7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32" y="1353620"/>
            <a:ext cx="10181136" cy="415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635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C19E7-5F39-967C-042C-C2D8EC57F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i="0" dirty="0">
                <a:effectLst/>
              </a:rPr>
              <a:t>Rad </a:t>
            </a:r>
            <a:r>
              <a:rPr lang="en-US" sz="3600" b="1" i="0" dirty="0" err="1">
                <a:effectLst/>
              </a:rPr>
              <a:t>sa</a:t>
            </a:r>
            <a:r>
              <a:rPr lang="en-US" sz="3600" b="1" i="0" dirty="0">
                <a:effectLst/>
              </a:rPr>
              <a:t> </a:t>
            </a:r>
            <a:r>
              <a:rPr lang="en-US" sz="3600" b="1" i="0" dirty="0" err="1">
                <a:effectLst/>
              </a:rPr>
              <a:t>bazom</a:t>
            </a:r>
            <a:r>
              <a:rPr lang="en-US" sz="3600" b="1" i="0" dirty="0">
                <a:effectLst/>
              </a:rPr>
              <a:t> </a:t>
            </a:r>
            <a:r>
              <a:rPr lang="en-US" sz="3600" b="1" i="0" dirty="0" err="1">
                <a:effectLst/>
              </a:rPr>
              <a:t>podataka</a:t>
            </a:r>
            <a:br>
              <a:rPr lang="en-US" b="1" i="0" dirty="0">
                <a:effectLst/>
                <a:latin typeface="-apple-system"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1E5BF0-74B6-848A-54AA-1111BF26B9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r>
              <a:rPr lang="en-US" sz="2400" dirty="0"/>
              <a:t>Wamp 3.3.7 -&gt; MySQL server 9.1.0</a:t>
            </a:r>
          </a:p>
          <a:p>
            <a:r>
              <a:rPr lang="en-US" sz="2400" dirty="0"/>
              <a:t>MySQL Workbench 8.0.43 CE</a:t>
            </a:r>
          </a:p>
          <a:p>
            <a:endParaRPr lang="en-US" sz="2400" dirty="0"/>
          </a:p>
        </p:txBody>
      </p:sp>
      <p:pic>
        <p:nvPicPr>
          <p:cNvPr id="8" name="Picture 7" descr="A logo of a database&#10;&#10;Description automatically generated">
            <a:extLst>
              <a:ext uri="{FF2B5EF4-FFF2-40B4-BE49-F238E27FC236}">
                <a16:creationId xmlns:a16="http://schemas.microsoft.com/office/drawing/2014/main" id="{2AA6E875-1214-45B6-1DB9-6B8973BC25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1328">
            <a:off x="10304056" y="4791557"/>
            <a:ext cx="1384684" cy="1737352"/>
          </a:xfrm>
          <a:prstGeom prst="rect">
            <a:avLst/>
          </a:prstGeom>
        </p:spPr>
      </p:pic>
      <p:pic>
        <p:nvPicPr>
          <p:cNvPr id="9" name="Picture 8" descr="A screen shot of a computer program&#10;&#10;AI-generated content may be incorrect.">
            <a:extLst>
              <a:ext uri="{FF2B5EF4-FFF2-40B4-BE49-F238E27FC236}">
                <a16:creationId xmlns:a16="http://schemas.microsoft.com/office/drawing/2014/main" id="{8EFC336E-12E6-4B4B-97EE-3020A3525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805" y="2591415"/>
            <a:ext cx="7376178" cy="3113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112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E224B-69D3-5A22-0741-E48843480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Konfiguracija</a:t>
            </a:r>
            <a:r>
              <a:rPr lang="en-US" sz="3600" dirty="0"/>
              <a:t> </a:t>
            </a:r>
            <a:r>
              <a:rPr lang="en-US" sz="3600" dirty="0" err="1"/>
              <a:t>baze</a:t>
            </a:r>
            <a:r>
              <a:rPr lang="en-US" sz="3600" dirty="0"/>
              <a:t> </a:t>
            </a:r>
            <a:r>
              <a:rPr lang="en-US" sz="3600" dirty="0" err="1"/>
              <a:t>podataka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82DE79-E7B2-31A9-338E-9CE8464755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computer screen shot of text&#10;&#10;Description automatically generated">
            <a:extLst>
              <a:ext uri="{FF2B5EF4-FFF2-40B4-BE49-F238E27FC236}">
                <a16:creationId xmlns:a16="http://schemas.microsoft.com/office/drawing/2014/main" id="{D76A8135-3854-AB12-7880-61EC516784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66" y="1571233"/>
            <a:ext cx="10289999" cy="499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8744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E85EF-5648-EAB7-1D5F-6C3AA3530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/>
              <a:t>Izvršavanje upita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5E3F0D-F9DA-582E-280C-9F6310427A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71233"/>
            <a:ext cx="11388296" cy="4567200"/>
          </a:xfrm>
        </p:spPr>
        <p:txBody>
          <a:bodyPr anchor="t"/>
          <a:lstStyle/>
          <a:p>
            <a:pPr>
              <a:lnSpc>
                <a:spcPct val="150000"/>
              </a:lnSpc>
            </a:pPr>
            <a:r>
              <a:rPr lang="en-US" sz="2400" dirty="0" err="1"/>
              <a:t>Uzimanje</a:t>
            </a:r>
            <a:r>
              <a:rPr lang="en-US" sz="2400" dirty="0"/>
              <a:t> </a:t>
            </a:r>
            <a:r>
              <a:rPr lang="en-US" sz="2400" dirty="0" err="1"/>
              <a:t>konekcije</a:t>
            </a:r>
            <a:r>
              <a:rPr lang="en-US" sz="2400" dirty="0"/>
              <a:t> </a:t>
            </a:r>
            <a:r>
              <a:rPr lang="en-US" sz="2400" dirty="0" err="1"/>
              <a:t>iz</a:t>
            </a:r>
            <a:r>
              <a:rPr lang="en-US" sz="2400" dirty="0"/>
              <a:t> </a:t>
            </a:r>
            <a:r>
              <a:rPr lang="en-US" sz="2400" dirty="0" err="1"/>
              <a:t>izvora</a:t>
            </a:r>
            <a:r>
              <a:rPr lang="en-US" sz="2400" dirty="0"/>
              <a:t> </a:t>
            </a:r>
            <a:r>
              <a:rPr lang="en-US" sz="2400" dirty="0" err="1"/>
              <a:t>podataka</a:t>
            </a:r>
            <a:endParaRPr lang="en-US" sz="2400" dirty="0"/>
          </a:p>
          <a:p>
            <a:pPr marL="778914" lvl="1" indent="0">
              <a:buNone/>
            </a:pPr>
            <a:r>
              <a:rPr lang="en-US" sz="2800" b="1" dirty="0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Connection conn =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DB.source</a:t>
            </a:r>
            <a:r>
              <a:rPr lang="en-US" sz="2800" b="1" dirty="0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().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getConnection</a:t>
            </a:r>
            <a:r>
              <a:rPr lang="en-US" sz="2800" b="1" dirty="0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 err="1"/>
              <a:t>Upit</a:t>
            </a:r>
            <a:r>
              <a:rPr lang="en-US" sz="2400" dirty="0"/>
              <a:t> </a:t>
            </a:r>
          </a:p>
          <a:p>
            <a:pPr marL="778914" lvl="1" indent="0">
              <a:buNone/>
            </a:pPr>
            <a:r>
              <a:rPr lang="en-US" sz="2800" b="1" dirty="0" err="1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PreparedStatement</a:t>
            </a:r>
            <a:r>
              <a:rPr lang="en-US" sz="2800" b="1" dirty="0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stm</a:t>
            </a:r>
            <a:r>
              <a:rPr lang="en-US" sz="2800" b="1" dirty="0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conn.prepareStatement</a:t>
            </a:r>
            <a:r>
              <a:rPr lang="en-US" sz="2800" b="1" dirty="0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(“...”);</a:t>
            </a:r>
          </a:p>
          <a:p>
            <a:pPr marL="778914" lvl="1" indent="0">
              <a:buNone/>
            </a:pPr>
            <a:r>
              <a:rPr lang="en-US" sz="2800" b="1" dirty="0" err="1">
                <a:solidFill>
                  <a:srgbClr val="002060"/>
                </a:solidFill>
                <a:latin typeface="Consolas" panose="020B0609020204030204" pitchFamily="49" charset="0"/>
              </a:rPr>
              <a:t>stm.set</a:t>
            </a:r>
            <a:r>
              <a:rPr lang="en-US" sz="2800" b="1" dirty="0">
                <a:solidFill>
                  <a:srgbClr val="002060"/>
                </a:solidFill>
                <a:latin typeface="Consolas" panose="020B0609020204030204" pitchFamily="49" charset="0"/>
              </a:rPr>
              <a:t> …</a:t>
            </a:r>
          </a:p>
          <a:p>
            <a:r>
              <a:rPr lang="en-US" sz="2400" dirty="0" err="1"/>
              <a:t>Izvr</a:t>
            </a:r>
            <a:r>
              <a:rPr lang="sr-Latn-RS" sz="2400" dirty="0"/>
              <a:t>šavanje</a:t>
            </a:r>
          </a:p>
          <a:p>
            <a:pPr lvl="1"/>
            <a:r>
              <a:rPr lang="sr-Latn-RS" sz="2400" dirty="0"/>
              <a:t>Select -</a:t>
            </a:r>
            <a:r>
              <a:rPr lang="en-US" sz="2400" dirty="0"/>
              <a:t>&gt; </a:t>
            </a:r>
            <a:r>
              <a:rPr lang="en-US" sz="2800" b="1" dirty="0" err="1">
                <a:solidFill>
                  <a:srgbClr val="002060"/>
                </a:solidFill>
                <a:latin typeface="Consolas" panose="020B0609020204030204" pitchFamily="49" charset="0"/>
              </a:rPr>
              <a:t>stm.executeQuery</a:t>
            </a:r>
            <a:r>
              <a:rPr lang="en-US" sz="2800" b="1" dirty="0">
                <a:solidFill>
                  <a:srgbClr val="002060"/>
                </a:solidFill>
                <a:latin typeface="Consolas" panose="020B0609020204030204" pitchFamily="49" charset="0"/>
              </a:rPr>
              <a:t>()</a:t>
            </a:r>
          </a:p>
          <a:p>
            <a:pPr lvl="1"/>
            <a:r>
              <a:rPr lang="en-US" sz="2400" dirty="0"/>
              <a:t>Insert/Update/Delete -&gt; </a:t>
            </a:r>
            <a:r>
              <a:rPr lang="en-US" sz="2800" b="1" dirty="0" err="1">
                <a:solidFill>
                  <a:srgbClr val="002060"/>
                </a:solidFill>
                <a:latin typeface="Consolas" panose="020B0609020204030204" pitchFamily="49" charset="0"/>
              </a:rPr>
              <a:t>stm.executeUpdate</a:t>
            </a:r>
            <a:r>
              <a:rPr lang="en-US" sz="2800" b="1" dirty="0">
                <a:solidFill>
                  <a:srgbClr val="002060"/>
                </a:solidFill>
                <a:latin typeface="Consolas" panose="020B0609020204030204" pitchFamily="49" charset="0"/>
              </a:rPr>
              <a:t>()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Osloba</a:t>
            </a:r>
            <a:r>
              <a:rPr lang="sr-Latn-RS" sz="2400" dirty="0"/>
              <a:t>đanje resursa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298689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9C9C776-1B94-73F2-406F-1538799F8E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sr-Latn-RS" sz="5400" dirty="0"/>
              <a:t>HVALA NA PAŽNJI!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274616261"/>
      </p:ext>
    </p:extLst>
  </p:cSld>
  <p:clrMapOvr>
    <a:masterClrMapping/>
  </p:clrMapOvr>
</p:sld>
</file>

<file path=ppt/theme/theme1.xml><?xml version="1.0" encoding="utf-8"?>
<a:theme xmlns:a="http://schemas.openxmlformats.org/drawingml/2006/main" name="University Digital Choice Boards by Slidesgo">
  <a:themeElements>
    <a:clrScheme name="Simple Light">
      <a:dk1>
        <a:srgbClr val="0C4F72"/>
      </a:dk1>
      <a:lt1>
        <a:srgbClr val="D62828"/>
      </a:lt1>
      <a:dk2>
        <a:srgbClr val="F77F00"/>
      </a:dk2>
      <a:lt2>
        <a:srgbClr val="FCBF49"/>
      </a:lt2>
      <a:accent1>
        <a:srgbClr val="EAE2B7"/>
      </a:accent1>
      <a:accent2>
        <a:srgbClr val="0C4F72"/>
      </a:accent2>
      <a:accent3>
        <a:srgbClr val="D62828"/>
      </a:accent3>
      <a:accent4>
        <a:srgbClr val="F77F00"/>
      </a:accent4>
      <a:accent5>
        <a:srgbClr val="FCBF49"/>
      </a:accent5>
      <a:accent6>
        <a:srgbClr val="EAE2B7"/>
      </a:accent6>
      <a:hlink>
        <a:srgbClr val="0C4F7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University Digital Choice Boards _ by Slidesgo</Template>
  <TotalTime>1317</TotalTime>
  <Words>351</Words>
  <Application>Microsoft Office PowerPoint</Application>
  <PresentationFormat>Widescreen</PresentationFormat>
  <Paragraphs>91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-apple-system</vt:lpstr>
      <vt:lpstr>Arial</vt:lpstr>
      <vt:lpstr>Consolas</vt:lpstr>
      <vt:lpstr>Palanquin</vt:lpstr>
      <vt:lpstr>Proxima Nova</vt:lpstr>
      <vt:lpstr>Proxima Nova Semibold</vt:lpstr>
      <vt:lpstr>Segoe UI</vt:lpstr>
      <vt:lpstr>Signika</vt:lpstr>
      <vt:lpstr>University Digital Choice Boards by Slidesgo</vt:lpstr>
      <vt:lpstr>Slidesgo Final Pages</vt:lpstr>
      <vt:lpstr>Programiranje internet aplikacija   Elektrotehnički fakultet, Univerzitet u Beogradu   2025/2026</vt:lpstr>
      <vt:lpstr>Spring</vt:lpstr>
      <vt:lpstr>Spring projekti</vt:lpstr>
      <vt:lpstr>Spring Boot</vt:lpstr>
      <vt:lpstr>Inicijalizacija</vt:lpstr>
      <vt:lpstr>Struktura projekta</vt:lpstr>
      <vt:lpstr> </vt:lpstr>
      <vt:lpstr>Kontroleri i mapiranje zahteva </vt:lpstr>
      <vt:lpstr>PowerPoint Presentation</vt:lpstr>
      <vt:lpstr>PowerPoint Presentation</vt:lpstr>
      <vt:lpstr>Rad sa bazom podataka </vt:lpstr>
      <vt:lpstr>Konfiguracija baze podataka</vt:lpstr>
      <vt:lpstr>Izvršavanje upita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Programiranje internet aplikacija   Elektrotehnički fakultet, Univerzitet u Beogradu   2023/2024</dc:title>
  <dc:creator>Јелица Цинцовић</dc:creator>
  <cp:lastModifiedBy>Јелица Цинцовић</cp:lastModifiedBy>
  <cp:revision>151</cp:revision>
  <dcterms:created xsi:type="dcterms:W3CDTF">2023-10-09T19:28:04Z</dcterms:created>
  <dcterms:modified xsi:type="dcterms:W3CDTF">2025-12-17T11:10:00Z</dcterms:modified>
</cp:coreProperties>
</file>