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56" r:id="rId3"/>
    <p:sldId id="257" r:id="rId4"/>
    <p:sldId id="272" r:id="rId5"/>
    <p:sldId id="258" r:id="rId6"/>
    <p:sldId id="273" r:id="rId7"/>
    <p:sldId id="259" r:id="rId8"/>
    <p:sldId id="260" r:id="rId9"/>
    <p:sldId id="268" r:id="rId10"/>
    <p:sldId id="261" r:id="rId11"/>
    <p:sldId id="269" r:id="rId12"/>
    <p:sldId id="270" r:id="rId13"/>
    <p:sldId id="275" r:id="rId14"/>
    <p:sldId id="271" r:id="rId15"/>
    <p:sldId id="266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480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rId3" action="ppaction://hlinksldjump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rId3" action="ppaction://hlinksldjump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rId3" action="ppaction://hlinksldjump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10" r:id="rId8"/>
    <p:sldLayoutId id="2147483711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nodejs.org/download/release/v18.17.1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2023</a:t>
            </a:r>
            <a:r>
              <a:rPr lang="en-US" dirty="0"/>
              <a:t>/2024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5D6EA9-611C-2BCB-DCF6-4F2B90A97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153" y="1607198"/>
            <a:ext cx="3511694" cy="21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Deo MEAN </a:t>
            </a:r>
            <a:r>
              <a:rPr lang="en-US" sz="2400" dirty="0" err="1"/>
              <a:t>steka</a:t>
            </a:r>
            <a:r>
              <a:rPr lang="en-US" sz="2400" dirty="0"/>
              <a:t> </a:t>
            </a:r>
            <a:r>
              <a:rPr lang="sr-Latn-RS" sz="2400" dirty="0"/>
              <a:t>– </a:t>
            </a:r>
            <a:r>
              <a:rPr lang="sr-Latn-RS" sz="2400" i="1" dirty="0" err="1"/>
              <a:t>open-source</a:t>
            </a:r>
            <a:r>
              <a:rPr lang="sr-Latn-RS" sz="2400" dirty="0"/>
              <a:t> </a:t>
            </a:r>
            <a:r>
              <a:rPr lang="sr-Latn-RS" sz="2400" dirty="0" err="1"/>
              <a:t>JavaScript</a:t>
            </a:r>
            <a:r>
              <a:rPr lang="sr-Latn-RS" sz="2400" dirty="0"/>
              <a:t> softverski </a:t>
            </a:r>
            <a:r>
              <a:rPr lang="sr-Latn-RS" sz="2400" dirty="0" err="1"/>
              <a:t>stek</a:t>
            </a:r>
            <a:endParaRPr lang="sr-Latn-RS" sz="2400" dirty="0"/>
          </a:p>
          <a:p>
            <a:pPr>
              <a:lnSpc>
                <a:spcPct val="150000"/>
              </a:lnSpc>
            </a:pP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M – </a:t>
            </a:r>
            <a:r>
              <a:rPr lang="sr-Latn-RS" sz="2400" dirty="0" err="1"/>
              <a:t>MongoDB</a:t>
            </a:r>
            <a:r>
              <a:rPr lang="sr-Latn-R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E – Express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 – </a:t>
            </a:r>
            <a:r>
              <a:rPr lang="sr-Latn-RS" sz="2400" dirty="0" err="1"/>
              <a:t>Angular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N – Node.js</a:t>
            </a:r>
            <a:endParaRPr lang="en-US" i="1" dirty="0"/>
          </a:p>
          <a:p>
            <a:endParaRPr lang="en-US" dirty="0"/>
          </a:p>
          <a:p>
            <a:endParaRPr lang="en-US" dirty="0"/>
          </a:p>
          <a:p>
            <a:pPr marL="18626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logos in circles&#10;&#10;Description automatically generated">
            <a:extLst>
              <a:ext uri="{FF2B5EF4-FFF2-40B4-BE49-F238E27FC236}">
                <a16:creationId xmlns:a16="http://schemas.microsoft.com/office/drawing/2014/main" id="{2B25E4C6-2B86-E3FD-AEF5-0889A54AF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04" y="2373970"/>
            <a:ext cx="2932425" cy="344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ED09EB5-2063-DE80-7585-86F08E7C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MEAN </a:t>
            </a:r>
            <a:r>
              <a:rPr lang="sr-Latn-RS" sz="3600" dirty="0" err="1"/>
              <a:t>stack</a:t>
            </a:r>
            <a:endParaRPr lang="en-US" sz="3600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01F04792-5AF3-6FE3-6360-CC0F2BCF0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73" y="1543050"/>
            <a:ext cx="97536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0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Node.js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r-Latn-RS" sz="2400" dirty="0" err="1"/>
              <a:t>JavaScript</a:t>
            </a:r>
            <a:r>
              <a:rPr lang="sr-Latn-RS" sz="2400" dirty="0"/>
              <a:t> ili </a:t>
            </a:r>
            <a:r>
              <a:rPr lang="en-US" sz="2400" u="sng" dirty="0"/>
              <a:t>TypeScript</a:t>
            </a:r>
            <a:r>
              <a:rPr lang="sr-Latn-RS" sz="2400" dirty="0"/>
              <a:t> izvorni kod</a:t>
            </a:r>
          </a:p>
          <a:p>
            <a:pPr lvl="1">
              <a:lnSpc>
                <a:spcPct val="150000"/>
              </a:lnSpc>
            </a:pPr>
            <a:r>
              <a:rPr lang="sr-Latn-RS" sz="2400" dirty="0" err="1"/>
              <a:t>TypeScript</a:t>
            </a:r>
            <a:r>
              <a:rPr lang="sr-Latn-RS" sz="2400" dirty="0"/>
              <a:t> izvorni kod se prevodi u </a:t>
            </a:r>
            <a:r>
              <a:rPr lang="sr-Latn-RS" sz="2400" dirty="0" err="1"/>
              <a:t>JavaScript</a:t>
            </a:r>
            <a:r>
              <a:rPr lang="sr-Latn-RS" sz="2400" dirty="0"/>
              <a:t> kod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Asinhroni </a:t>
            </a:r>
            <a:r>
              <a:rPr lang="sr-Latn-RS" sz="2400" i="1" dirty="0" err="1"/>
              <a:t>event-driven</a:t>
            </a:r>
            <a:r>
              <a:rPr lang="sr-Latn-RS" sz="2400" i="1" dirty="0"/>
              <a:t> </a:t>
            </a:r>
            <a:r>
              <a:rPr lang="sr-Latn-RS" sz="2400" i="1" dirty="0" err="1"/>
              <a:t>JavaScript</a:t>
            </a:r>
            <a:r>
              <a:rPr lang="sr-Latn-RS" sz="2400" i="1" dirty="0"/>
              <a:t> </a:t>
            </a:r>
            <a:r>
              <a:rPr lang="sr-Latn-RS" sz="2400" i="1" dirty="0" err="1"/>
              <a:t>enviroment</a:t>
            </a:r>
            <a:r>
              <a:rPr lang="sr-Latn-RS" sz="2400" i="1" dirty="0"/>
              <a:t> </a:t>
            </a:r>
            <a:r>
              <a:rPr lang="sr-Latn-RS" sz="2400" dirty="0"/>
              <a:t>za izvršavanje na serverskoj strani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Jedan proces koji omogućava asinhrone </a:t>
            </a:r>
            <a:r>
              <a:rPr lang="sr-Latn-RS" sz="2400" dirty="0" err="1"/>
              <a:t>neblokirajuće</a:t>
            </a:r>
            <a:r>
              <a:rPr lang="sr-Latn-RS" sz="2400" dirty="0"/>
              <a:t> pozive ka API-</a:t>
            </a:r>
            <a:r>
              <a:rPr lang="sr-Latn-RS" sz="2400" dirty="0" err="1"/>
              <a:t>jima</a:t>
            </a:r>
            <a:r>
              <a:rPr lang="sr-Latn-RS" sz="2400" dirty="0"/>
              <a:t>, čime se omogućava velika konkurentnost bez eksplicitnog </a:t>
            </a:r>
            <a:r>
              <a:rPr lang="sr-Latn-RS" sz="2400" i="1" dirty="0" err="1"/>
              <a:t>thread</a:t>
            </a:r>
            <a:r>
              <a:rPr lang="sr-Latn-RS" sz="2400" i="1" dirty="0"/>
              <a:t> management</a:t>
            </a:r>
            <a:r>
              <a:rPr lang="sr-Latn-RS" sz="2400" dirty="0"/>
              <a:t>-a</a:t>
            </a:r>
          </a:p>
          <a:p>
            <a:pPr>
              <a:lnSpc>
                <a:spcPct val="150000"/>
              </a:lnSpc>
            </a:pPr>
            <a:r>
              <a:rPr lang="sr-Latn-RS" sz="2400" dirty="0" err="1">
                <a:latin typeface="Consolas" panose="020B0609020204030204" pitchFamily="49" charset="0"/>
              </a:rPr>
              <a:t>npm</a:t>
            </a:r>
            <a:r>
              <a:rPr lang="en-US" sz="2400" dirty="0"/>
              <a:t> - Node</a:t>
            </a:r>
            <a:r>
              <a:rPr lang="sr-Latn-RS" sz="2400" dirty="0"/>
              <a:t> </a:t>
            </a:r>
            <a:r>
              <a:rPr lang="sr-Latn-RS" sz="2400" dirty="0" err="1"/>
              <a:t>package</a:t>
            </a:r>
            <a:r>
              <a:rPr lang="sr-Latn-RS" sz="2400"/>
              <a:t> </a:t>
            </a:r>
            <a:r>
              <a:rPr lang="en-US" sz="2400" dirty="0"/>
              <a:t>manager</a:t>
            </a: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Express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i="1" dirty="0" err="1"/>
              <a:t>Backend</a:t>
            </a:r>
            <a:r>
              <a:rPr lang="sr-Latn-RS" sz="2400" i="1" dirty="0"/>
              <a:t> </a:t>
            </a:r>
            <a:r>
              <a:rPr lang="sr-Latn-RS" sz="2400" i="1" dirty="0" err="1"/>
              <a:t>framework</a:t>
            </a:r>
            <a:r>
              <a:rPr lang="sr-Latn-RS" sz="2400" dirty="0"/>
              <a:t> za posredovanje između Node.js i baze podataka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REST API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CRUD operacije (</a:t>
            </a:r>
            <a:r>
              <a:rPr lang="sr-Latn-RS" sz="2400" dirty="0" err="1"/>
              <a:t>create</a:t>
            </a:r>
            <a:r>
              <a:rPr lang="sr-Latn-RS" sz="2400" dirty="0"/>
              <a:t>, </a:t>
            </a:r>
            <a:r>
              <a:rPr lang="sr-Latn-RS" sz="2400" dirty="0" err="1"/>
              <a:t>read</a:t>
            </a:r>
            <a:r>
              <a:rPr lang="sr-Latn-RS" sz="2400" dirty="0"/>
              <a:t>, </a:t>
            </a:r>
            <a:r>
              <a:rPr lang="sr-Latn-RS" sz="2400" dirty="0" err="1"/>
              <a:t>update</a:t>
            </a:r>
            <a:r>
              <a:rPr lang="sr-Latn-RS" sz="2400" dirty="0"/>
              <a:t>, </a:t>
            </a:r>
            <a:r>
              <a:rPr lang="sr-Latn-RS" sz="2400" dirty="0" err="1"/>
              <a:t>delete</a:t>
            </a:r>
            <a:r>
              <a:rPr lang="sr-Latn-R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6046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7E7F391-4C3E-E4A2-AF31-45293761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Instalacija</a:t>
            </a:r>
            <a:r>
              <a:rPr lang="en-US" sz="3600" dirty="0"/>
              <a:t>, </a:t>
            </a:r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pokretanje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8AC827-7869-0627-622C-09C274D74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2400" dirty="0"/>
              <a:t>Node.js</a:t>
            </a:r>
            <a:r>
              <a:rPr lang="en-US" sz="2400" dirty="0"/>
              <a:t> (18.17.1)</a:t>
            </a:r>
            <a:endParaRPr lang="sr-Latn-RS" sz="2400" dirty="0"/>
          </a:p>
          <a:p>
            <a:pPr lvl="1"/>
            <a:r>
              <a:rPr lang="en-US" sz="2400" dirty="0">
                <a:hlinkClick r:id="rId2"/>
              </a:rPr>
              <a:t>https://nodejs.org/download/release/v18.17.1/</a:t>
            </a:r>
            <a:endParaRPr lang="en-US" sz="2400" dirty="0"/>
          </a:p>
          <a:p>
            <a:pPr lvl="1"/>
            <a:r>
              <a:rPr lang="en-US" sz="2400" dirty="0"/>
              <a:t>Node package manager (</a:t>
            </a:r>
            <a:r>
              <a:rPr lang="en-US" sz="2400" dirty="0" err="1"/>
              <a:t>npm</a:t>
            </a:r>
            <a:r>
              <a:rPr lang="en-US" sz="2400" dirty="0"/>
              <a:t> 9.6.7)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</a:t>
            </a:r>
            <a:r>
              <a:rPr lang="sr-Latn-RS" sz="2400" dirty="0"/>
              <a:t>init</a:t>
            </a:r>
          </a:p>
          <a:p>
            <a:pPr marL="1346200" lvl="2" indent="-439738" defTabSz="717550"/>
            <a:r>
              <a:rPr lang="sr-Latn-RS" sz="2400" dirty="0"/>
              <a:t>za </a:t>
            </a:r>
            <a:r>
              <a:rPr lang="sr-Latn-RS" sz="2400" dirty="0" err="1"/>
              <a:t>entry</a:t>
            </a:r>
            <a:r>
              <a:rPr lang="sr-Latn-RS" sz="2400" dirty="0"/>
              <a:t> </a:t>
            </a:r>
            <a:r>
              <a:rPr lang="sr-Latn-RS" sz="2400" dirty="0" err="1"/>
              <a:t>point</a:t>
            </a:r>
            <a:r>
              <a:rPr lang="sr-Latn-RS" sz="2400" dirty="0"/>
              <a:t> staviti </a:t>
            </a:r>
            <a:r>
              <a:rPr lang="en-US" sz="2400" dirty="0" err="1"/>
              <a:t>dist</a:t>
            </a:r>
            <a:r>
              <a:rPr lang="en-US" sz="2400" dirty="0"/>
              <a:t>/</a:t>
            </a:r>
            <a:r>
              <a:rPr lang="sr-Latn-RS" sz="2400" dirty="0"/>
              <a:t>server.</a:t>
            </a:r>
            <a:r>
              <a:rPr lang="en-US" sz="2400" dirty="0"/>
              <a:t>j</a:t>
            </a:r>
            <a:r>
              <a:rPr lang="sr-Latn-RS" sz="2400" dirty="0"/>
              <a:t>s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typescript --save-dev</a:t>
            </a:r>
            <a:endParaRPr lang="sr-Latn-R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@types/node --save-dev</a:t>
            </a:r>
            <a:endParaRPr lang="sr-Latn-R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express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@types/express --save-dev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</a:t>
            </a:r>
            <a:r>
              <a:rPr lang="en-US" sz="2400" dirty="0" err="1"/>
              <a:t>cors</a:t>
            </a:r>
            <a:endParaRPr lang="en-US" sz="2400" dirty="0"/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@types/cors --save-dev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</a:t>
            </a:r>
            <a:r>
              <a:rPr lang="en-US" sz="2400" dirty="0" err="1"/>
              <a:t>mongoos</a:t>
            </a:r>
            <a:r>
              <a:rPr lang="sr-Latn-RS" sz="2400" dirty="0"/>
              <a:t>e</a:t>
            </a:r>
          </a:p>
          <a:p>
            <a:pPr marL="778914" lvl="1" indent="0">
              <a:buNone/>
            </a:pPr>
            <a:r>
              <a:rPr lang="sr-Latn-RS" sz="2400" dirty="0" err="1"/>
              <a:t>npm</a:t>
            </a:r>
            <a:r>
              <a:rPr lang="sr-Latn-RS" sz="2400" dirty="0"/>
              <a:t> </a:t>
            </a:r>
            <a:r>
              <a:rPr lang="sr-Latn-RS" sz="2400" dirty="0" err="1"/>
              <a:t>install</a:t>
            </a:r>
            <a:r>
              <a:rPr lang="sr-Latn-RS" sz="2400" dirty="0"/>
              <a:t> </a:t>
            </a:r>
            <a:r>
              <a:rPr lang="sr-Latn-RS" sz="2400" dirty="0" err="1"/>
              <a:t>mongodb</a:t>
            </a:r>
            <a:endParaRPr lang="sr-Latn-RS" sz="2400" dirty="0"/>
          </a:p>
          <a:p>
            <a:pPr marL="778914" lvl="1" indent="0">
              <a:buNone/>
            </a:pPr>
            <a:r>
              <a:rPr lang="en-US" sz="2400" dirty="0" err="1"/>
              <a:t>npx</a:t>
            </a:r>
            <a:r>
              <a:rPr lang="en-US" sz="2400" dirty="0"/>
              <a:t> </a:t>
            </a:r>
            <a:r>
              <a:rPr lang="en-US" sz="2400" dirty="0" err="1"/>
              <a:t>tsc</a:t>
            </a:r>
            <a:r>
              <a:rPr lang="en-US" sz="2400" dirty="0"/>
              <a:t> --init --</a:t>
            </a:r>
            <a:r>
              <a:rPr lang="en-US" sz="2400" dirty="0" err="1"/>
              <a:t>outDir</a:t>
            </a:r>
            <a:r>
              <a:rPr lang="en-US" sz="2400" dirty="0"/>
              <a:t> </a:t>
            </a:r>
            <a:r>
              <a:rPr lang="sr-Latn-RS" sz="2400" dirty="0" err="1"/>
              <a:t>dist</a:t>
            </a:r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D4E154-89FE-6A79-C523-07C438DD73FB}"/>
              </a:ext>
            </a:extLst>
          </p:cNvPr>
          <p:cNvSpPr/>
          <p:nvPr/>
        </p:nvSpPr>
        <p:spPr>
          <a:xfrm>
            <a:off x="1598449" y="2345827"/>
            <a:ext cx="5799878" cy="7293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42FA0B5-D8B7-DEB0-96E9-EF3D5355FF11}"/>
              </a:ext>
            </a:extLst>
          </p:cNvPr>
          <p:cNvSpPr/>
          <p:nvPr/>
        </p:nvSpPr>
        <p:spPr>
          <a:xfrm>
            <a:off x="1598449" y="3140135"/>
            <a:ext cx="5799877" cy="293335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363A0B-C6C9-F700-5668-68714A2F8CB9}"/>
              </a:ext>
            </a:extLst>
          </p:cNvPr>
          <p:cNvSpPr/>
          <p:nvPr/>
        </p:nvSpPr>
        <p:spPr>
          <a:xfrm>
            <a:off x="1598449" y="6073486"/>
            <a:ext cx="5799876" cy="44355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omputer with a gear on it&#10;&#10;Description automatically generated">
            <a:extLst>
              <a:ext uri="{FF2B5EF4-FFF2-40B4-BE49-F238E27FC236}">
                <a16:creationId xmlns:a16="http://schemas.microsoft.com/office/drawing/2014/main" id="{5E96CEAB-11A0-0073-F1BE-703DF065C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884" y="140346"/>
            <a:ext cx="2685174" cy="2685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E9C64C-386A-61AF-2658-BEC1ED4D65AB}"/>
              </a:ext>
            </a:extLst>
          </p:cNvPr>
          <p:cNvSpPr txBox="1"/>
          <p:nvPr/>
        </p:nvSpPr>
        <p:spPr>
          <a:xfrm>
            <a:off x="8134408" y="3950248"/>
            <a:ext cx="2163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err="1">
                <a:solidFill>
                  <a:schemeClr val="dk1"/>
                </a:solidFill>
                <a:latin typeface="Palanquin"/>
                <a:cs typeface="Palanquin"/>
                <a:sym typeface="Palanquin"/>
              </a:rPr>
              <a:t>package.json</a:t>
            </a:r>
            <a:endParaRPr lang="en-US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0CBF0F3-DE6A-5621-BBB1-BD1470C17BC9}"/>
              </a:ext>
            </a:extLst>
          </p:cNvPr>
          <p:cNvSpPr/>
          <p:nvPr/>
        </p:nvSpPr>
        <p:spPr>
          <a:xfrm>
            <a:off x="7676929" y="2345827"/>
            <a:ext cx="368877" cy="3670509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72D979-A744-83EF-6054-27148288F700}"/>
              </a:ext>
            </a:extLst>
          </p:cNvPr>
          <p:cNvSpPr txBox="1"/>
          <p:nvPr/>
        </p:nvSpPr>
        <p:spPr>
          <a:xfrm>
            <a:off x="8057921" y="6016336"/>
            <a:ext cx="2163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err="1">
                <a:solidFill>
                  <a:schemeClr val="dk1"/>
                </a:solidFill>
                <a:latin typeface="Palanquin"/>
                <a:cs typeface="Palanquin"/>
                <a:sym typeface="Palanquin"/>
              </a:rPr>
              <a:t>tsconfig.json</a:t>
            </a:r>
            <a:endParaRPr lang="en-US" dirty="0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2C023D5-8E88-766D-AAFE-A51E2BE2A35E}"/>
              </a:ext>
            </a:extLst>
          </p:cNvPr>
          <p:cNvSpPr/>
          <p:nvPr/>
        </p:nvSpPr>
        <p:spPr>
          <a:xfrm>
            <a:off x="7676929" y="6034449"/>
            <a:ext cx="311331" cy="44355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67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B4C9-7274-9FF0-F0E6-0390D91D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U </a:t>
            </a:r>
            <a:r>
              <a:rPr lang="en-US" sz="3600" dirty="0" err="1"/>
              <a:t>package.json</a:t>
            </a:r>
            <a:r>
              <a:rPr lang="en-US" sz="3600" dirty="0"/>
              <a:t> </a:t>
            </a:r>
            <a:r>
              <a:rPr lang="en-US" sz="3600" dirty="0" err="1"/>
              <a:t>izmeniti</a:t>
            </a:r>
            <a:r>
              <a:rPr lang="en-US" sz="3600" dirty="0"/>
              <a:t> jo</a:t>
            </a:r>
            <a:r>
              <a:rPr lang="sr-Latn-RS" sz="3600" dirty="0"/>
              <a:t>š i: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8AF44E-3B7B-5837-3D77-7A8DA07E1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67" y="1820573"/>
            <a:ext cx="7370185" cy="10547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6B52F9B-8780-DCDD-041D-67055B48994F}"/>
              </a:ext>
            </a:extLst>
          </p:cNvPr>
          <p:cNvSpPr txBox="1">
            <a:spLocks/>
          </p:cNvSpPr>
          <p:nvPr/>
        </p:nvSpPr>
        <p:spPr>
          <a:xfrm>
            <a:off x="950967" y="2875328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r>
              <a:rPr lang="sr-Latn-RS" sz="3600" dirty="0"/>
              <a:t>sa:</a:t>
            </a: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58230-2B67-E80B-FD93-9CC761913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67" y="3732500"/>
            <a:ext cx="5786724" cy="172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33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25C9-8D9D-A293-FA53-26B738DD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Struktura projekta i početni kod</a:t>
            </a:r>
            <a:endParaRPr lang="en-US" sz="36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186132-818F-3F7E-7F96-504E68CCB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endParaRPr lang="sr-Latn-RS" sz="2400" dirty="0"/>
          </a:p>
          <a:p>
            <a:r>
              <a:rPr lang="sr-Latn-RS" sz="2400" dirty="0" err="1"/>
              <a:t>app.get</a:t>
            </a:r>
            <a:r>
              <a:rPr lang="en-US" sz="2400" dirty="0"/>
              <a:t> – get </a:t>
            </a:r>
            <a:r>
              <a:rPr lang="en-US" sz="2400" dirty="0" err="1"/>
              <a:t>zahtev</a:t>
            </a:r>
            <a:endParaRPr lang="en-US" sz="2400" dirty="0"/>
          </a:p>
          <a:p>
            <a:r>
              <a:rPr lang="en-US" sz="2400" dirty="0"/>
              <a:t>req – request, res – response</a:t>
            </a:r>
          </a:p>
          <a:p>
            <a:r>
              <a:rPr lang="en-US" sz="2400" dirty="0" err="1"/>
              <a:t>app.listen</a:t>
            </a:r>
            <a:r>
              <a:rPr lang="en-US" sz="2400" dirty="0"/>
              <a:t> – </a:t>
            </a:r>
            <a:r>
              <a:rPr lang="en-US" sz="2400" dirty="0" err="1"/>
              <a:t>oslu</a:t>
            </a:r>
            <a:r>
              <a:rPr lang="sr-Latn-RS" sz="2400" dirty="0" err="1"/>
              <a:t>škivanje</a:t>
            </a:r>
            <a:r>
              <a:rPr lang="sr-Latn-RS" sz="2400" dirty="0"/>
              <a:t> na portu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9D1DC-F019-6E71-4822-3869E6B7B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206" y="1571192"/>
            <a:ext cx="3671780" cy="23825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E718EE-4B46-15B1-54A5-A3F8D1003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265" y="1571192"/>
            <a:ext cx="7110765" cy="254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58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822F-D387-5FFE-0A93-52FF19F7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Pokretanje projekta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EFCED-E529-C98F-EE27-CEFDE70C0E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anchor="t"/>
          <a:lstStyle/>
          <a:p>
            <a:r>
              <a:rPr lang="sr-Latn-RS" sz="2400" dirty="0"/>
              <a:t>Pokretanje – </a:t>
            </a:r>
            <a:r>
              <a:rPr lang="sr-Latn-RS" sz="2400" dirty="0" err="1">
                <a:latin typeface="Consolas" panose="020B0609020204030204" pitchFamily="49" charset="0"/>
              </a:rPr>
              <a:t>npm</a:t>
            </a:r>
            <a:r>
              <a:rPr lang="sr-Latn-RS" sz="2400" dirty="0">
                <a:latin typeface="Consolas" panose="020B0609020204030204" pitchFamily="49" charset="0"/>
              </a:rPr>
              <a:t> </a:t>
            </a:r>
            <a:r>
              <a:rPr lang="sr-Latn-RS" sz="2400" dirty="0" err="1">
                <a:latin typeface="Consolas" panose="020B0609020204030204" pitchFamily="49" charset="0"/>
              </a:rPr>
              <a:t>run</a:t>
            </a:r>
            <a:r>
              <a:rPr lang="sr-Latn-RS" sz="2400" dirty="0">
                <a:latin typeface="Consolas" panose="020B0609020204030204" pitchFamily="49" charset="0"/>
              </a:rPr>
              <a:t> serve</a:t>
            </a:r>
          </a:p>
          <a:p>
            <a:endParaRPr lang="en-US" sz="24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10D6C8-8EC7-A735-C14F-9B1A78E3F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sr-Latn-RS" sz="2400" dirty="0"/>
              <a:t>Komanda </a:t>
            </a:r>
            <a:r>
              <a:rPr lang="sr-Latn-RS" sz="2400" dirty="0" err="1">
                <a:latin typeface="Consolas" panose="020B0609020204030204" pitchFamily="49" charset="0"/>
              </a:rPr>
              <a:t>tsc</a:t>
            </a:r>
            <a:endParaRPr lang="sr-Latn-RS" sz="2400" dirty="0">
              <a:latin typeface="Consolas" panose="020B0609020204030204" pitchFamily="49" charset="0"/>
            </a:endParaRPr>
          </a:p>
          <a:p>
            <a:pPr lvl="1"/>
            <a:r>
              <a:rPr lang="sr-Latn-RS" sz="2133" dirty="0">
                <a:latin typeface="Palanquin" panose="020B0004020203020204" pitchFamily="34" charset="0"/>
                <a:cs typeface="Palanquin" panose="020B0004020203020204" pitchFamily="34" charset="0"/>
              </a:rPr>
              <a:t>Kompajlira sve iz </a:t>
            </a:r>
            <a:r>
              <a:rPr lang="sr-Latn-RS" sz="2133" dirty="0" err="1">
                <a:latin typeface="Palanquin" panose="020B0004020203020204" pitchFamily="34" charset="0"/>
                <a:cs typeface="Palanquin" panose="020B0004020203020204" pitchFamily="34" charset="0"/>
              </a:rPr>
              <a:t>src</a:t>
            </a:r>
            <a:endParaRPr lang="sr-Latn-RS" sz="2133" dirty="0">
              <a:latin typeface="Palanquin" panose="020B0004020203020204" pitchFamily="34" charset="0"/>
              <a:cs typeface="Palanquin" panose="020B0004020203020204" pitchFamily="34" charset="0"/>
            </a:endParaRPr>
          </a:p>
          <a:p>
            <a:pPr lvl="1"/>
            <a:r>
              <a:rPr lang="sr-Latn-RS" sz="2133" dirty="0" err="1">
                <a:latin typeface="Consolas" panose="020B0609020204030204" pitchFamily="49" charset="0"/>
                <a:cs typeface="Palanquin" panose="020B0004020203020204" pitchFamily="34" charset="0"/>
              </a:rPr>
              <a:t>dist</a:t>
            </a:r>
            <a:r>
              <a:rPr lang="sr-Latn-RS" sz="2133" dirty="0">
                <a:latin typeface="Palanquin" panose="020B0004020203020204" pitchFamily="34" charset="0"/>
                <a:cs typeface="Palanquin" panose="020B0004020203020204" pitchFamily="34" charset="0"/>
              </a:rPr>
              <a:t> folder</a:t>
            </a:r>
          </a:p>
          <a:p>
            <a:endParaRPr lang="sr-Latn-RS" sz="2400" dirty="0"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1C3C860-9A68-A656-6C9D-F0E2A36E0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77" y="2743199"/>
            <a:ext cx="3158711" cy="28497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366138-BBBA-C914-FFAA-A80872E19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373" y="2189883"/>
            <a:ext cx="5388156" cy="19781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437C06-797B-4943-8874-C1AE587F4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223" y="4576330"/>
            <a:ext cx="47815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37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Kontroleri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controllers</a:t>
            </a:r>
            <a:r>
              <a:rPr lang="sr-Latn-RS" sz="1800" dirty="0">
                <a:latin typeface="Consolas" panose="020B0609020204030204" pitchFamily="49" charset="0"/>
              </a:rPr>
              <a:t>/</a:t>
            </a:r>
            <a:r>
              <a:rPr lang="sr-Latn-RS" sz="1800" dirty="0" err="1">
                <a:latin typeface="Consolas" panose="020B0609020204030204" pitchFamily="49" charset="0"/>
              </a:rPr>
              <a:t>user.controller.ts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express from 'express'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import </a:t>
            </a:r>
            <a:r>
              <a:rPr lang="en-US" sz="1800" dirty="0" err="1">
                <a:latin typeface="Consolas" panose="020B0609020204030204" pitchFamily="49" charset="0"/>
              </a:rPr>
              <a:t>modela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itd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class </a:t>
            </a:r>
            <a:r>
              <a:rPr lang="en-US" sz="1800" b="1" dirty="0" err="1">
                <a:latin typeface="Consolas" panose="020B0609020204030204" pitchFamily="49" charset="0"/>
              </a:rPr>
              <a:t>UserController</a:t>
            </a:r>
            <a:r>
              <a:rPr lang="en-US" sz="1800" b="1" dirty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login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 npr.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username = </a:t>
            </a:r>
            <a:r>
              <a:rPr lang="en-US" sz="1800" dirty="0" err="1">
                <a:latin typeface="Consolas" panose="020B0609020204030204" pitchFamily="49" charset="0"/>
              </a:rPr>
              <a:t>req.body.username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password = </a:t>
            </a:r>
            <a:r>
              <a:rPr lang="en-US" sz="1800" dirty="0" err="1">
                <a:latin typeface="Consolas" panose="020B0609020204030204" pitchFamily="49" charset="0"/>
              </a:rPr>
              <a:t>req.body.password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result = . . .;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 . . .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(result);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register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 . . 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51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Rutiranje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routers</a:t>
            </a:r>
            <a:r>
              <a:rPr lang="sr-Latn-RS" sz="1800" dirty="0">
                <a:latin typeface="Consolas" panose="020B0609020204030204" pitchFamily="49" charset="0"/>
              </a:rPr>
              <a:t>/</a:t>
            </a:r>
            <a:r>
              <a:rPr lang="sr-Latn-RS" sz="1800" dirty="0" err="1">
                <a:latin typeface="Consolas" panose="020B0609020204030204" pitchFamily="49" charset="0"/>
              </a:rPr>
              <a:t>user.router.ts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express from 'express'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{ </a:t>
            </a:r>
            <a:r>
              <a:rPr lang="en-US" sz="1800" dirty="0" err="1">
                <a:latin typeface="Consolas" panose="020B0609020204030204" pitchFamily="49" charset="0"/>
              </a:rPr>
              <a:t>UserController</a:t>
            </a:r>
            <a:r>
              <a:rPr lang="en-US" sz="1800" dirty="0">
                <a:latin typeface="Consolas" panose="020B0609020204030204" pitchFamily="49" charset="0"/>
              </a:rPr>
              <a:t> } from '../controllers/</a:t>
            </a:r>
            <a:r>
              <a:rPr lang="en-US" sz="1800" dirty="0" err="1">
                <a:latin typeface="Consolas" panose="020B0609020204030204" pitchFamily="49" charset="0"/>
              </a:rPr>
              <a:t>user.controller</a:t>
            </a:r>
            <a:r>
              <a:rPr lang="en-US" sz="1800" dirty="0">
                <a:latin typeface="Consolas" panose="020B0609020204030204" pitchFamily="49" charset="0"/>
              </a:rPr>
              <a:t>';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const </a:t>
            </a:r>
            <a:r>
              <a:rPr lang="en-US" sz="1800" b="1" dirty="0" err="1">
                <a:latin typeface="Consolas" panose="020B0609020204030204" pitchFamily="49" charset="0"/>
              </a:rPr>
              <a:t>userRouter</a:t>
            </a:r>
            <a:r>
              <a:rPr lang="en-US" sz="1800" b="1" dirty="0">
                <a:latin typeface="Consolas" panose="020B0609020204030204" pitchFamily="49" charset="0"/>
              </a:rPr>
              <a:t> = </a:t>
            </a:r>
            <a:r>
              <a:rPr lang="en-US" sz="1800" b="1" dirty="0" err="1">
                <a:latin typeface="Consolas" panose="020B0609020204030204" pitchFamily="49" charset="0"/>
              </a:rPr>
              <a:t>express.Router</a:t>
            </a:r>
            <a:r>
              <a:rPr lang="en-US" sz="1800" b="1" dirty="0">
                <a:latin typeface="Consolas" panose="020B0609020204030204" pitchFamily="49" charset="0"/>
              </a:rPr>
              <a:t>();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userRouter.route</a:t>
            </a:r>
            <a:r>
              <a:rPr lang="en-US" sz="1800" dirty="0">
                <a:latin typeface="Consolas" panose="020B0609020204030204" pitchFamily="49" charset="0"/>
              </a:rPr>
              <a:t>('/login').post(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(req, res) =&gt; new </a:t>
            </a:r>
            <a:r>
              <a:rPr lang="en-US" sz="1800" dirty="0" err="1">
                <a:latin typeface="Consolas" panose="020B0609020204030204" pitchFamily="49" charset="0"/>
              </a:rPr>
              <a:t>UserController</a:t>
            </a:r>
            <a:r>
              <a:rPr lang="en-US" sz="1800" dirty="0">
                <a:latin typeface="Consolas" panose="020B0609020204030204" pitchFamily="49" charset="0"/>
              </a:rPr>
              <a:t>().login(req, res)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default </a:t>
            </a:r>
            <a:r>
              <a:rPr lang="en-US" sz="1800" b="1" dirty="0" err="1">
                <a:latin typeface="Consolas" panose="020B0609020204030204" pitchFamily="49" charset="0"/>
              </a:rPr>
              <a:t>userRouter</a:t>
            </a:r>
            <a:r>
              <a:rPr lang="en-US" sz="1800" b="1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21984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Rutiranje</a:t>
            </a:r>
            <a:r>
              <a:rPr lang="sr-Latn-RS" sz="3600" dirty="0"/>
              <a:t> – korišćenje u </a:t>
            </a:r>
            <a:r>
              <a:rPr lang="sr-Latn-RS" sz="3600" dirty="0" err="1"/>
              <a:t>server.ts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169329" indent="0">
              <a:buNone/>
            </a:pPr>
            <a:r>
              <a:rPr lang="fr-FR" sz="2000" b="1" dirty="0" err="1">
                <a:latin typeface="Consolas" panose="020B0609020204030204" pitchFamily="49" charset="0"/>
              </a:rPr>
              <a:t>const</a:t>
            </a:r>
            <a:r>
              <a:rPr lang="fr-FR" sz="2000" b="1" dirty="0">
                <a:latin typeface="Consolas" panose="020B0609020204030204" pitchFamily="49" charset="0"/>
              </a:rPr>
              <a:t> router = </a:t>
            </a:r>
            <a:r>
              <a:rPr lang="fr-FR" sz="2000" b="1" dirty="0" err="1">
                <a:latin typeface="Consolas" panose="020B0609020204030204" pitchFamily="49" charset="0"/>
              </a:rPr>
              <a:t>express.Router</a:t>
            </a:r>
            <a:r>
              <a:rPr lang="fr-FR" sz="2000" b="1" dirty="0">
                <a:latin typeface="Consolas" panose="020B0609020204030204" pitchFamily="49" charset="0"/>
              </a:rPr>
              <a:t>();</a:t>
            </a:r>
          </a:p>
          <a:p>
            <a:pPr marL="169329" indent="0">
              <a:buNone/>
            </a:pPr>
            <a:r>
              <a:rPr lang="fr-FR" sz="2000" dirty="0" err="1">
                <a:latin typeface="Consolas" panose="020B0609020204030204" pitchFamily="49" charset="0"/>
              </a:rPr>
              <a:t>router.use</a:t>
            </a:r>
            <a:r>
              <a:rPr lang="fr-FR" sz="2000" dirty="0">
                <a:latin typeface="Consolas" panose="020B0609020204030204" pitchFamily="49" charset="0"/>
              </a:rPr>
              <a:t>('/</a:t>
            </a:r>
            <a:r>
              <a:rPr lang="fr-FR" sz="2000" dirty="0" err="1">
                <a:latin typeface="Consolas" panose="020B0609020204030204" pitchFamily="49" charset="0"/>
              </a:rPr>
              <a:t>users</a:t>
            </a:r>
            <a:r>
              <a:rPr lang="fr-FR" sz="2000" dirty="0">
                <a:latin typeface="Consolas" panose="020B0609020204030204" pitchFamily="49" charset="0"/>
              </a:rPr>
              <a:t>', </a:t>
            </a:r>
            <a:r>
              <a:rPr lang="fr-FR" sz="2000" dirty="0" err="1">
                <a:latin typeface="Consolas" panose="020B0609020204030204" pitchFamily="49" charset="0"/>
              </a:rPr>
              <a:t>userRouter</a:t>
            </a:r>
            <a:r>
              <a:rPr lang="fr-FR" sz="20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sr-Latn-RS" sz="20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2000" dirty="0">
                <a:latin typeface="Consolas" panose="020B0609020204030204" pitchFamily="49" charset="0"/>
              </a:rPr>
              <a:t>// </a:t>
            </a:r>
            <a:r>
              <a:rPr lang="en-US" sz="2000" dirty="0">
                <a:latin typeface="Consolas" panose="020B0609020204030204" pitchFamily="49" charset="0"/>
              </a:rPr>
              <a:t>const app = express();</a:t>
            </a:r>
            <a:endParaRPr lang="fr-FR" sz="20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fr-FR" sz="2000" b="1" dirty="0" err="1">
                <a:latin typeface="Consolas" panose="020B0609020204030204" pitchFamily="49" charset="0"/>
              </a:rPr>
              <a:t>app.use</a:t>
            </a:r>
            <a:r>
              <a:rPr lang="fr-FR" sz="2000" b="1" dirty="0">
                <a:latin typeface="Consolas" panose="020B0609020204030204" pitchFamily="49" charset="0"/>
              </a:rPr>
              <a:t>('/', router)</a:t>
            </a:r>
            <a:r>
              <a:rPr lang="sr-Latn-RS" sz="2000" b="1" dirty="0">
                <a:latin typeface="Consolas" panose="020B0609020204030204" pitchFamily="49" charset="0"/>
              </a:rPr>
              <a:t>;</a:t>
            </a:r>
            <a:endParaRPr lang="en-US" sz="20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76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en-US" sz="1800" dirty="0" err="1">
                <a:latin typeface="Consolas" panose="020B0609020204030204" pitchFamily="49" charset="0"/>
              </a:rPr>
              <a:t>server.ts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import 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 from '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' </a:t>
            </a:r>
            <a:r>
              <a:rPr lang="en-US" sz="1800" dirty="0">
                <a:latin typeface="Consolas" panose="020B0609020204030204" pitchFamily="49" charset="0"/>
              </a:rPr>
              <a:t>// za cross-origin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dirty="0">
                <a:latin typeface="Consolas" panose="020B0609020204030204" pitchFamily="49" charset="0"/>
              </a:rPr>
              <a:t>// </a:t>
            </a:r>
            <a:r>
              <a:rPr lang="en-US" sz="1800" dirty="0">
                <a:latin typeface="Consolas" panose="020B0609020204030204" pitchFamily="49" charset="0"/>
              </a:rPr>
              <a:t>const app = express();</a:t>
            </a: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app.use</a:t>
            </a:r>
            <a:r>
              <a:rPr lang="en-US" sz="1800" b="1" dirty="0">
                <a:latin typeface="Consolas" panose="020B0609020204030204" pitchFamily="49" charset="0"/>
              </a:rPr>
              <a:t>(</a:t>
            </a:r>
            <a:r>
              <a:rPr lang="en-US" sz="1800" b="1" dirty="0" err="1">
                <a:latin typeface="Consolas" panose="020B0609020204030204" pitchFamily="49" charset="0"/>
              </a:rPr>
              <a:t>cors</a:t>
            </a:r>
            <a:r>
              <a:rPr lang="en-US" sz="1800" b="1" dirty="0">
                <a:latin typeface="Consolas" panose="020B0609020204030204" pitchFamily="49" charset="0"/>
              </a:rPr>
              <a:t>())</a:t>
            </a:r>
          </a:p>
          <a:p>
            <a:pPr marL="169329" indent="0">
              <a:buNone/>
            </a:pPr>
            <a:r>
              <a:rPr lang="en-US" sz="1800" b="1" dirty="0" err="1">
                <a:latin typeface="Consolas" panose="020B0609020204030204" pitchFamily="49" charset="0"/>
              </a:rPr>
              <a:t>app.use</a:t>
            </a:r>
            <a:r>
              <a:rPr lang="en-US" sz="1800" b="1" dirty="0">
                <a:latin typeface="Consolas" panose="020B0609020204030204" pitchFamily="49" charset="0"/>
              </a:rPr>
              <a:t>(</a:t>
            </a:r>
            <a:r>
              <a:rPr lang="en-US" sz="1800" b="1" dirty="0" err="1">
                <a:latin typeface="Consolas" panose="020B0609020204030204" pitchFamily="49" charset="0"/>
              </a:rPr>
              <a:t>express.json</a:t>
            </a:r>
            <a:r>
              <a:rPr lang="en-US" sz="1800" b="1" dirty="0">
                <a:latin typeface="Consolas" panose="020B0609020204030204" pitchFamily="49" charset="0"/>
              </a:rPr>
              <a:t>()) // o</a:t>
            </a:r>
            <a:r>
              <a:rPr lang="sr-Latn-RS" sz="1800" b="1" dirty="0" err="1">
                <a:latin typeface="Consolas" panose="020B0609020204030204" pitchFamily="49" charset="0"/>
              </a:rPr>
              <a:t>značavamo</a:t>
            </a:r>
            <a:r>
              <a:rPr lang="sr-Latn-RS" sz="1800" b="1" dirty="0">
                <a:latin typeface="Consolas" panose="020B0609020204030204" pitchFamily="49" charset="0"/>
              </a:rPr>
              <a:t> da podatke šaljemo u JSON formatu</a:t>
            </a: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17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349</TotalTime>
  <Words>519</Words>
  <Application>Microsoft Office PowerPoint</Application>
  <PresentationFormat>Widescreen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Consolas</vt:lpstr>
      <vt:lpstr>Palanquin</vt:lpstr>
      <vt:lpstr>Proxima Nova</vt:lpstr>
      <vt:lpstr>Proxima Nova Semibold</vt:lpstr>
      <vt:lpstr>Signika</vt:lpstr>
      <vt:lpstr>University Digital Choice Boards by Slidesgo</vt:lpstr>
      <vt:lpstr>Slidesgo Final Pages</vt:lpstr>
      <vt:lpstr>Programiranje internet aplikacija   Elektrotehnički fakultet, Univerzitet u Beogradu   2023/2024</vt:lpstr>
      <vt:lpstr>Uvod</vt:lpstr>
      <vt:lpstr>MEAN stack</vt:lpstr>
      <vt:lpstr>Node.js</vt:lpstr>
      <vt:lpstr>Express</vt:lpstr>
      <vt:lpstr>Instalacija, kreiranje i pokretanje aplikacije</vt:lpstr>
      <vt:lpstr>U package.json izmeniti još i:</vt:lpstr>
      <vt:lpstr>Struktura projekta i početni kod</vt:lpstr>
      <vt:lpstr>Pokretanje projekta</vt:lpstr>
      <vt:lpstr>Kontroleri</vt:lpstr>
      <vt:lpstr>Rutiranje</vt:lpstr>
      <vt:lpstr>Rutiranje – korišćenje u server.ts</vt:lpstr>
      <vt:lpstr>CORS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Sanja Delcev</cp:lastModifiedBy>
  <cp:revision>47</cp:revision>
  <dcterms:created xsi:type="dcterms:W3CDTF">2023-10-09T19:28:04Z</dcterms:created>
  <dcterms:modified xsi:type="dcterms:W3CDTF">2023-11-29T14:36:44Z</dcterms:modified>
</cp:coreProperties>
</file>