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notesMasterIdLst>
    <p:notesMasterId r:id="rId15"/>
  </p:notesMasterIdLst>
  <p:sldIdLst>
    <p:sldId id="256" r:id="rId3"/>
    <p:sldId id="257" r:id="rId4"/>
    <p:sldId id="258" r:id="rId5"/>
    <p:sldId id="276" r:id="rId6"/>
    <p:sldId id="273" r:id="rId7"/>
    <p:sldId id="271" r:id="rId8"/>
    <p:sldId id="277" r:id="rId9"/>
    <p:sldId id="278" r:id="rId10"/>
    <p:sldId id="279" r:id="rId11"/>
    <p:sldId id="281" r:id="rId12"/>
    <p:sldId id="280" r:id="rId13"/>
    <p:sldId id="26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9F8CA-E151-4691-9BC2-BD7FBCB3613C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EC851-84DD-424F-9273-4F5BB5F7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3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71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97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EC851-84DD-424F-9273-4F5BB5F790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6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ngodb.com/try/download/community-edition/releases/archiv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9E-DBDD-E4FF-3209-32394137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800" y="5010284"/>
            <a:ext cx="8490400" cy="536800"/>
          </a:xfrm>
        </p:spPr>
        <p:txBody>
          <a:bodyPr/>
          <a:lstStyle/>
          <a:p>
            <a:pPr algn="ctr"/>
            <a:r>
              <a:rPr lang="en-US" sz="3200" dirty="0" err="1"/>
              <a:t>Programiranje</a:t>
            </a:r>
            <a:r>
              <a:rPr lang="en-US" sz="3200" dirty="0"/>
              <a:t> internet </a:t>
            </a:r>
            <a:r>
              <a:rPr lang="en-US" sz="3200" dirty="0" err="1"/>
              <a:t>aplikacija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 err="1"/>
              <a:t>Elektrotehni</a:t>
            </a:r>
            <a:r>
              <a:rPr lang="sr-Latn-RS" i="1" dirty="0"/>
              <a:t>čki fakultet, Univerzitet u Beogradu </a:t>
            </a:r>
            <a:br>
              <a:rPr lang="sr-Latn-RS" dirty="0"/>
            </a:br>
            <a:br>
              <a:rPr lang="en-US" dirty="0"/>
            </a:br>
            <a:r>
              <a:rPr lang="sr-Latn-RS" dirty="0"/>
              <a:t>202</a:t>
            </a:r>
            <a:r>
              <a:rPr lang="en-GB" dirty="0"/>
              <a:t>4</a:t>
            </a:r>
            <a:r>
              <a:rPr lang="en-US"/>
              <a:t>/2025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4FE446-BA15-84AF-F379-0A3AA4284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156" y="2150918"/>
            <a:ext cx="5557196" cy="14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6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Deo MEAN </a:t>
            </a:r>
            <a:r>
              <a:rPr lang="en-US" sz="2400" dirty="0" err="1"/>
              <a:t>steka</a:t>
            </a:r>
            <a:r>
              <a:rPr lang="en-US" sz="2400" dirty="0"/>
              <a:t> </a:t>
            </a:r>
            <a:r>
              <a:rPr lang="sr-Latn-RS" sz="2400" dirty="0"/>
              <a:t>– </a:t>
            </a:r>
            <a:r>
              <a:rPr lang="sr-Latn-RS" sz="2400" i="1" dirty="0" err="1"/>
              <a:t>open-source</a:t>
            </a:r>
            <a:r>
              <a:rPr lang="sr-Latn-RS" sz="2400" dirty="0"/>
              <a:t> </a:t>
            </a:r>
            <a:r>
              <a:rPr lang="sr-Latn-RS" sz="2400" dirty="0" err="1"/>
              <a:t>JavaScript</a:t>
            </a:r>
            <a:r>
              <a:rPr lang="sr-Latn-RS" sz="2400" dirty="0"/>
              <a:t> softverski </a:t>
            </a:r>
            <a:r>
              <a:rPr lang="sr-Latn-RS" sz="2400" dirty="0" err="1"/>
              <a:t>stek</a:t>
            </a:r>
            <a:endParaRPr lang="sr-Latn-RS" sz="2400" dirty="0"/>
          </a:p>
          <a:p>
            <a:pPr>
              <a:lnSpc>
                <a:spcPct val="150000"/>
              </a:lnSpc>
            </a:pP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M – </a:t>
            </a:r>
            <a:r>
              <a:rPr lang="sr-Latn-RS" sz="2400" dirty="0" err="1"/>
              <a:t>MongoDB</a:t>
            </a:r>
            <a:r>
              <a:rPr lang="sr-Latn-R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E – Express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A – </a:t>
            </a:r>
            <a:r>
              <a:rPr lang="sr-Latn-RS" sz="2400" dirty="0" err="1"/>
              <a:t>Angular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N – Node.js</a:t>
            </a:r>
            <a:endParaRPr lang="en-US" i="1" dirty="0"/>
          </a:p>
          <a:p>
            <a:endParaRPr lang="en-US" dirty="0"/>
          </a:p>
          <a:p>
            <a:endParaRPr lang="en-US" dirty="0"/>
          </a:p>
          <a:p>
            <a:pPr marL="18626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logos in circles&#10;&#10;Description automatically generated">
            <a:extLst>
              <a:ext uri="{FF2B5EF4-FFF2-40B4-BE49-F238E27FC236}">
                <a16:creationId xmlns:a16="http://schemas.microsoft.com/office/drawing/2014/main" id="{2B25E4C6-2B86-E3FD-AEF5-0889A54AF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04" y="2373970"/>
            <a:ext cx="2932425" cy="34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MongoDB – 7.0.14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926565"/>
            <a:ext cx="9465919" cy="45261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sr-Latn-RS" sz="2400" dirty="0">
                <a:solidFill>
                  <a:srgbClr val="7030A0"/>
                </a:solidFill>
                <a:hlinkClick r:id="rId2"/>
              </a:rPr>
              <a:t>https://www.mongodb.com/try/download/community-edition/releases/archive</a:t>
            </a:r>
            <a:endParaRPr lang="en-GB" sz="2400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err="1"/>
              <a:t>Nerelaciona</a:t>
            </a:r>
            <a:r>
              <a:rPr lang="en-US" sz="2400" dirty="0"/>
              <a:t> </a:t>
            </a:r>
            <a:r>
              <a:rPr lang="en-US" sz="2400" dirty="0" err="1"/>
              <a:t>baza</a:t>
            </a:r>
            <a:r>
              <a:rPr lang="en-US" sz="2400" dirty="0"/>
              <a:t> </a:t>
            </a:r>
            <a:r>
              <a:rPr lang="sr-Latn-RS" sz="2400" dirty="0"/>
              <a:t>podataka – </a:t>
            </a:r>
            <a:r>
              <a:rPr lang="sr-Latn-RS" sz="2400" dirty="0" err="1"/>
              <a:t>NoSQL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Bazirana na „dokumentima“ – </a:t>
            </a:r>
            <a:r>
              <a:rPr lang="sr-Latn-RS" sz="2400" i="1" dirty="0"/>
              <a:t>JSON-</a:t>
            </a:r>
            <a:r>
              <a:rPr lang="sr-Latn-RS" sz="2400" i="1" dirty="0" err="1"/>
              <a:t>like</a:t>
            </a:r>
            <a:r>
              <a:rPr lang="sr-Latn-RS" sz="2400" dirty="0"/>
              <a:t> format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Glavne karakteristike</a:t>
            </a:r>
          </a:p>
          <a:p>
            <a:pPr lvl="1"/>
            <a:r>
              <a:rPr lang="sr-Latn-RS" sz="2400" dirty="0"/>
              <a:t>Indeksiranje</a:t>
            </a:r>
          </a:p>
          <a:p>
            <a:pPr lvl="1"/>
            <a:r>
              <a:rPr lang="sr-Latn-RS" sz="2400" dirty="0"/>
              <a:t>Agregacija (map-reduce)</a:t>
            </a:r>
          </a:p>
          <a:p>
            <a:pPr lvl="1"/>
            <a:r>
              <a:rPr lang="sr-Latn-RS" sz="2400" dirty="0"/>
              <a:t>Transakcije</a:t>
            </a:r>
          </a:p>
          <a:p>
            <a:pPr lvl="1"/>
            <a:r>
              <a:rPr lang="sr-Latn-RS" sz="2400" dirty="0"/>
              <a:t>Podržava kolekcije fiksnog kapaciteta</a:t>
            </a:r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MongoDB</a:t>
            </a:r>
            <a:r>
              <a:rPr lang="sr-Latn-RS" sz="3600" dirty="0"/>
              <a:t> </a:t>
            </a:r>
            <a:r>
              <a:rPr lang="sr-Latn-RS" sz="3600" dirty="0" err="1"/>
              <a:t>Compass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4035" y="1258711"/>
            <a:ext cx="4214142" cy="4879921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dirty="0"/>
              <a:t>GUI alat za </a:t>
            </a:r>
            <a:r>
              <a:rPr lang="sr-Latn-RS" sz="2400" dirty="0" err="1"/>
              <a:t>MongoDB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 err="1"/>
              <a:t>MongoDB</a:t>
            </a:r>
            <a:r>
              <a:rPr lang="sr-Latn-RS" sz="2400" dirty="0"/>
              <a:t> mora biti pokrenut u pozadini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Podržava i pristup bazama i kolekcijama putem terminala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Verzija u laboratoriji </a:t>
            </a:r>
            <a:r>
              <a:rPr lang="en-GB" sz="2400" dirty="0">
                <a:solidFill>
                  <a:srgbClr val="7030A0"/>
                </a:solidFill>
              </a:rPr>
              <a:t>1.44.4</a:t>
            </a:r>
            <a:endParaRPr lang="sr-Latn-RS" sz="2400" dirty="0">
              <a:solidFill>
                <a:srgbClr val="7030A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5C3666-112D-933A-98C9-7205FAB62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66" y="1482933"/>
            <a:ext cx="6643069" cy="390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1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 err="1"/>
              <a:t>Mongoose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9465919" cy="4881448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sr-Latn-RS" sz="2400" i="1" dirty="0"/>
              <a:t>„</a:t>
            </a:r>
            <a:r>
              <a:rPr lang="sr-Latn-RS" sz="2400" i="1" dirty="0" err="1"/>
              <a:t>elegant</a:t>
            </a:r>
            <a:r>
              <a:rPr lang="sr-Latn-RS" sz="2400" i="1" dirty="0"/>
              <a:t> </a:t>
            </a:r>
            <a:r>
              <a:rPr lang="sr-Latn-RS" sz="2400" i="1" dirty="0" err="1"/>
              <a:t>mongodb</a:t>
            </a:r>
            <a:r>
              <a:rPr lang="sr-Latn-RS" sz="2400" i="1" dirty="0"/>
              <a:t> </a:t>
            </a:r>
            <a:r>
              <a:rPr lang="sr-Latn-RS" sz="2400" i="1" dirty="0" err="1"/>
              <a:t>object</a:t>
            </a:r>
            <a:r>
              <a:rPr lang="sr-Latn-RS" sz="2400" i="1" dirty="0"/>
              <a:t> </a:t>
            </a:r>
            <a:r>
              <a:rPr lang="sr-Latn-RS" sz="2400" i="1" dirty="0" err="1"/>
              <a:t>modeling</a:t>
            </a:r>
            <a:r>
              <a:rPr lang="sr-Latn-RS" sz="2400" i="1" dirty="0"/>
              <a:t> </a:t>
            </a:r>
            <a:r>
              <a:rPr lang="sr-Latn-RS" sz="2400" i="1" dirty="0" err="1"/>
              <a:t>for</a:t>
            </a:r>
            <a:r>
              <a:rPr lang="sr-Latn-RS" sz="2400" i="1" dirty="0"/>
              <a:t> node.js“</a:t>
            </a:r>
          </a:p>
          <a:p>
            <a:pPr marL="169329" indent="0">
              <a:lnSpc>
                <a:spcPct val="150000"/>
              </a:lnSpc>
              <a:buNone/>
            </a:pPr>
            <a:endParaRPr lang="sr-Latn-RS" sz="2400" i="1" dirty="0"/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import mongoose from 'mongoose'</a:t>
            </a:r>
          </a:p>
          <a:p>
            <a:pPr marL="169329" indent="0">
              <a:buNone/>
            </a:pPr>
            <a:b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mongoose.connect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('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mongodb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://127.0.0.1:27017/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baza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')</a:t>
            </a:r>
          </a:p>
          <a:p>
            <a:pPr marL="169329" indent="0">
              <a:buNone/>
            </a:pPr>
            <a:b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const connection = 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mongoose.connection</a:t>
            </a:r>
            <a:endParaRPr lang="en-US" sz="2400" b="0" dirty="0"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connection.once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('open', () =&gt; {</a:t>
            </a:r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console.log('</a:t>
            </a:r>
            <a:r>
              <a:rPr lang="en-US" sz="2400" b="0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connection ok')</a:t>
            </a:r>
          </a:p>
          <a:p>
            <a:pPr marL="169329" indent="0"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})</a:t>
            </a:r>
          </a:p>
          <a:p>
            <a:pPr>
              <a:lnSpc>
                <a:spcPct val="150000"/>
              </a:lnSpc>
            </a:pP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126046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Modeli - šeme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sr-Latn-RS" sz="1800" dirty="0" err="1">
                <a:latin typeface="Consolas" panose="020B0609020204030204" pitchFamily="49" charset="0"/>
              </a:rPr>
              <a:t>user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  <a:r>
              <a:rPr lang="en-US" sz="1800" dirty="0" err="1">
                <a:latin typeface="Consolas" panose="020B0609020204030204" pitchFamily="49" charset="0"/>
              </a:rPr>
              <a:t>ts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import </a:t>
            </a:r>
            <a:r>
              <a:rPr lang="sr-Latn-RS" sz="1800" b="1" dirty="0" err="1">
                <a:latin typeface="Consolas" panose="020B0609020204030204" pitchFamily="49" charset="0"/>
              </a:rPr>
              <a:t>mongoose</a:t>
            </a:r>
            <a:r>
              <a:rPr lang="en-US" sz="1800" b="1" dirty="0">
                <a:latin typeface="Consolas" panose="020B0609020204030204" pitchFamily="49" charset="0"/>
              </a:rPr>
              <a:t> from '</a:t>
            </a:r>
            <a:r>
              <a:rPr lang="sr-Latn-RS" sz="1800" b="1" dirty="0" err="1">
                <a:latin typeface="Consolas" panose="020B0609020204030204" pitchFamily="49" charset="0"/>
              </a:rPr>
              <a:t>mongoose</a:t>
            </a:r>
            <a:r>
              <a:rPr lang="en-US" sz="1800" b="1" dirty="0">
                <a:latin typeface="Consolas" panose="020B0609020204030204" pitchFamily="49" charset="0"/>
              </a:rPr>
              <a:t>'</a:t>
            </a: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const Schema = </a:t>
            </a:r>
            <a:r>
              <a:rPr lang="en-US" sz="1800" b="1" dirty="0" err="1">
                <a:latin typeface="Consolas" panose="020B0609020204030204" pitchFamily="49" charset="0"/>
              </a:rPr>
              <a:t>mongoose.Schema</a:t>
            </a:r>
            <a:r>
              <a:rPr lang="en-US" sz="1800" b="1" dirty="0">
                <a:latin typeface="Consolas" panose="020B0609020204030204" pitchFamily="49" charset="0"/>
              </a:rPr>
              <a:t>;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let User = new Schema({</a:t>
            </a:r>
          </a:p>
          <a:p>
            <a:pPr marL="169329" indent="0">
              <a:buNone/>
            </a:pPr>
            <a:r>
              <a:rPr lang="sr-Latn-RS" sz="1800" b="1" dirty="0">
                <a:latin typeface="Consolas" panose="020B0609020204030204" pitchFamily="49" charset="0"/>
              </a:rPr>
              <a:t>    </a:t>
            </a:r>
            <a:r>
              <a:rPr lang="en-US" sz="1800" b="1" dirty="0">
                <a:latin typeface="Consolas" panose="020B0609020204030204" pitchFamily="49" charset="0"/>
              </a:rPr>
              <a:t>username: {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    type: String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},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password: String,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type: {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    type: Number</a:t>
            </a:r>
            <a:r>
              <a:rPr lang="sr-Latn-RS" sz="1800" b="1" dirty="0">
                <a:latin typeface="Consolas" panose="020B0609020204030204" pitchFamily="49" charset="0"/>
              </a:rPr>
              <a:t>, min: 0, </a:t>
            </a:r>
            <a:r>
              <a:rPr lang="sr-Latn-RS" sz="1800" b="1" dirty="0" err="1">
                <a:latin typeface="Consolas" panose="020B0609020204030204" pitchFamily="49" charset="0"/>
              </a:rPr>
              <a:t>max</a:t>
            </a:r>
            <a:r>
              <a:rPr lang="sr-Latn-RS" sz="1800" b="1" dirty="0">
                <a:latin typeface="Consolas" panose="020B0609020204030204" pitchFamily="49" charset="0"/>
              </a:rPr>
              <a:t>: 1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}</a:t>
            </a: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b="1" dirty="0">
                <a:latin typeface="Consolas" panose="020B0609020204030204" pitchFamily="49" charset="0"/>
              </a:rPr>
              <a:t>export default </a:t>
            </a:r>
            <a:r>
              <a:rPr lang="en-US" sz="1800" b="1" dirty="0" err="1">
                <a:latin typeface="Consolas" panose="020B0609020204030204" pitchFamily="49" charset="0"/>
              </a:rPr>
              <a:t>mongoose.model</a:t>
            </a:r>
            <a:r>
              <a:rPr lang="en-US" sz="1800" b="1" dirty="0">
                <a:latin typeface="Consolas" panose="020B0609020204030204" pitchFamily="49" charset="0"/>
              </a:rPr>
              <a:t>('</a:t>
            </a:r>
            <a:r>
              <a:rPr lang="en-US" sz="1800" b="1" dirty="0" err="1">
                <a:latin typeface="Consolas" panose="020B0609020204030204" pitchFamily="49" charset="0"/>
              </a:rPr>
              <a:t>UserModel</a:t>
            </a:r>
            <a:r>
              <a:rPr lang="en-US" sz="1800" b="1" dirty="0">
                <a:latin typeface="Consolas" panose="020B0609020204030204" pitchFamily="49" charset="0"/>
              </a:rPr>
              <a:t>', User, '</a:t>
            </a:r>
            <a:r>
              <a:rPr lang="sr-Latn-RS" sz="1800" b="1" dirty="0">
                <a:latin typeface="Consolas" panose="020B0609020204030204" pitchFamily="49" charset="0"/>
              </a:rPr>
              <a:t>korisnici</a:t>
            </a:r>
            <a:r>
              <a:rPr lang="en-US" sz="1800" b="1" dirty="0">
                <a:latin typeface="Consolas" panose="020B0609020204030204" pitchFamily="49" charset="0"/>
              </a:rPr>
              <a:t>')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E795910-F3C0-318F-B6C5-7057F497D81C}"/>
              </a:ext>
            </a:extLst>
          </p:cNvPr>
          <p:cNvCxnSpPr/>
          <p:nvPr/>
        </p:nvCxnSpPr>
        <p:spPr>
          <a:xfrm flipH="1">
            <a:off x="5761759" y="4540827"/>
            <a:ext cx="503959" cy="1153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535F8A6-AA8E-EEF3-AD5F-1028FF4F62C2}"/>
              </a:ext>
            </a:extLst>
          </p:cNvPr>
          <p:cNvCxnSpPr>
            <a:cxnSpLocks/>
          </p:cNvCxnSpPr>
          <p:nvPr/>
        </p:nvCxnSpPr>
        <p:spPr>
          <a:xfrm flipH="1">
            <a:off x="6841481" y="4972050"/>
            <a:ext cx="278956" cy="72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51AE31-035F-04A6-68E7-825605CE41A8}"/>
              </a:ext>
            </a:extLst>
          </p:cNvPr>
          <p:cNvCxnSpPr/>
          <p:nvPr/>
        </p:nvCxnSpPr>
        <p:spPr>
          <a:xfrm flipH="1">
            <a:off x="8425163" y="4540826"/>
            <a:ext cx="503959" cy="1153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38E92EB-417A-5962-F284-D20C8E0D51A5}"/>
              </a:ext>
            </a:extLst>
          </p:cNvPr>
          <p:cNvSpPr txBox="1"/>
          <p:nvPr/>
        </p:nvSpPr>
        <p:spPr>
          <a:xfrm>
            <a:off x="5647459" y="4203118"/>
            <a:ext cx="164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naziv modela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27F5C0-8049-3983-8365-E1AC3F246E50}"/>
              </a:ext>
            </a:extLst>
          </p:cNvPr>
          <p:cNvSpPr txBox="1"/>
          <p:nvPr/>
        </p:nvSpPr>
        <p:spPr>
          <a:xfrm>
            <a:off x="6796054" y="4633496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šema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2FA1DB-AA7C-71AB-BE48-1D83698480A3}"/>
              </a:ext>
            </a:extLst>
          </p:cNvPr>
          <p:cNvSpPr txBox="1"/>
          <p:nvPr/>
        </p:nvSpPr>
        <p:spPr>
          <a:xfrm>
            <a:off x="8149136" y="4203119"/>
            <a:ext cx="2153449" cy="33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naziv kolekcije u bazi </a:t>
            </a:r>
            <a:endParaRPr lang="en-US" sz="1600" dirty="0">
              <a:solidFill>
                <a:schemeClr val="tx1"/>
              </a:solidFill>
              <a:latin typeface="Palanquin" panose="020B0004020203020204" pitchFamily="34" charset="0"/>
              <a:cs typeface="Palanquin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pretraga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import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 from '...';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UserModel.findOne</a:t>
            </a:r>
            <a:r>
              <a:rPr lang="en-US" sz="1800" dirty="0">
                <a:latin typeface="Consolas" panose="020B0609020204030204" pitchFamily="49" charset="0"/>
              </a:rPr>
              <a:t>({ 'username': username, 'password': password }).then((user)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(user)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UserModel.findOneAndUpdate</a:t>
            </a:r>
            <a:r>
              <a:rPr lang="en-US" sz="1800" dirty="0">
                <a:latin typeface="Consolas" panose="020B0609020204030204" pitchFamily="49" charset="0"/>
              </a:rPr>
              <a:t>({ 'username': username }, { 'type' : 0 } 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.then((user)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({'message': 'ok'})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({'message': 'err'})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59A605C-29D5-A1F9-4CB5-284A070B5B04}"/>
              </a:ext>
            </a:extLst>
          </p:cNvPr>
          <p:cNvCxnSpPr>
            <a:cxnSpLocks/>
          </p:cNvCxnSpPr>
          <p:nvPr/>
        </p:nvCxnSpPr>
        <p:spPr>
          <a:xfrm flipH="1">
            <a:off x="5970243" y="3321526"/>
            <a:ext cx="231265" cy="45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379464A-2414-364C-6848-02424970F798}"/>
              </a:ext>
            </a:extLst>
          </p:cNvPr>
          <p:cNvSpPr txBox="1"/>
          <p:nvPr/>
        </p:nvSpPr>
        <p:spPr>
          <a:xfrm>
            <a:off x="5961551" y="2982972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filter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AD9BE2C-4F15-D3FF-AE87-202A29161529}"/>
              </a:ext>
            </a:extLst>
          </p:cNvPr>
          <p:cNvCxnSpPr>
            <a:cxnSpLocks/>
          </p:cNvCxnSpPr>
          <p:nvPr/>
        </p:nvCxnSpPr>
        <p:spPr>
          <a:xfrm flipH="1" flipV="1">
            <a:off x="5891480" y="2568002"/>
            <a:ext cx="309995" cy="381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294EDB-D10F-4438-5E07-ACD643624C3B}"/>
              </a:ext>
            </a:extLst>
          </p:cNvPr>
          <p:cNvCxnSpPr>
            <a:cxnSpLocks/>
          </p:cNvCxnSpPr>
          <p:nvPr/>
        </p:nvCxnSpPr>
        <p:spPr>
          <a:xfrm flipH="1">
            <a:off x="8590484" y="3321526"/>
            <a:ext cx="231265" cy="45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9AC5196-22E2-542A-57D2-23A9561287DA}"/>
              </a:ext>
            </a:extLst>
          </p:cNvPr>
          <p:cNvSpPr txBox="1"/>
          <p:nvPr/>
        </p:nvSpPr>
        <p:spPr>
          <a:xfrm>
            <a:off x="8581792" y="2982972"/>
            <a:ext cx="976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91781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pretraga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</a:t>
            </a:r>
            <a:r>
              <a:rPr lang="en-US" sz="1800" dirty="0">
                <a:latin typeface="Consolas" panose="020B0609020204030204" pitchFamily="49" charset="0"/>
              </a:rPr>
              <a:t>( { 'type' : 0 } 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.then((users)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(users)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}) // </a:t>
            </a:r>
            <a:r>
              <a:rPr lang="en-US" sz="1800" dirty="0" err="1">
                <a:latin typeface="Consolas" panose="020B0609020204030204" pitchFamily="49" charset="0"/>
              </a:rPr>
              <a:t>nalazi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sr-Latn-RS" sz="1800" dirty="0">
                <a:latin typeface="Consolas" panose="020B0609020204030204" pitchFamily="49" charset="0"/>
              </a:rPr>
              <a:t>sve dokumente koji odgovaraju filteru; vraća niz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UserModel.find</a:t>
            </a:r>
            <a:r>
              <a:rPr lang="en-US" sz="1800" dirty="0">
                <a:latin typeface="Consolas" panose="020B0609020204030204" pitchFamily="49" charset="0"/>
              </a:rPr>
              <a:t>({})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.then((all)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(all)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console.log(err); </a:t>
            </a:r>
            <a:endParaRPr lang="sr-Latn-R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})</a:t>
            </a:r>
            <a:r>
              <a:rPr lang="sr-Latn-RS" sz="1800" dirty="0">
                <a:latin typeface="Consolas" panose="020B0609020204030204" pitchFamily="49" charset="0"/>
              </a:rPr>
              <a:t> // vraća niz svih dokumenata iz kolekcije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83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unos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register = (req: </a:t>
            </a:r>
            <a:r>
              <a:rPr lang="en-US" sz="1800" dirty="0" err="1">
                <a:latin typeface="Consolas" panose="020B0609020204030204" pitchFamily="49" charset="0"/>
              </a:rPr>
              <a:t>express.Request</a:t>
            </a:r>
            <a:r>
              <a:rPr lang="en-US" sz="1800" dirty="0">
                <a:latin typeface="Consolas" panose="020B0609020204030204" pitchFamily="49" charset="0"/>
              </a:rPr>
              <a:t>, res: </a:t>
            </a:r>
            <a:r>
              <a:rPr lang="en-US" sz="1800" dirty="0" err="1">
                <a:latin typeface="Consolas" panose="020B0609020204030204" pitchFamily="49" charset="0"/>
              </a:rPr>
              <a:t>express.Response</a:t>
            </a:r>
            <a:r>
              <a:rPr lang="en-US" sz="1800" dirty="0">
                <a:latin typeface="Consolas" panose="020B0609020204030204" pitchFamily="49" charset="0"/>
              </a:rPr>
              <a:t>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let user = new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({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username: </a:t>
            </a:r>
            <a:r>
              <a:rPr lang="en-US" sz="1800" dirty="0" err="1">
                <a:latin typeface="Consolas" panose="020B0609020204030204" pitchFamily="49" charset="0"/>
              </a:rPr>
              <a:t>req.body.username</a:t>
            </a:r>
            <a:r>
              <a:rPr lang="en-US" sz="1800" dirty="0">
                <a:latin typeface="Consolas" panose="020B0609020204030204" pitchFamily="49" charset="0"/>
              </a:rPr>
              <a:t>,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password: </a:t>
            </a:r>
            <a:r>
              <a:rPr lang="en-US" sz="1800" dirty="0" err="1">
                <a:latin typeface="Consolas" panose="020B0609020204030204" pitchFamily="49" charset="0"/>
              </a:rPr>
              <a:t>req.body.password</a:t>
            </a:r>
            <a:r>
              <a:rPr lang="en-US" sz="1800" dirty="0">
                <a:latin typeface="Consolas" panose="020B0609020204030204" pitchFamily="49" charset="0"/>
              </a:rPr>
              <a:t>,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type: </a:t>
            </a:r>
            <a:r>
              <a:rPr lang="en-US" sz="1800" dirty="0" err="1">
                <a:latin typeface="Consolas" panose="020B0609020204030204" pitchFamily="49" charset="0"/>
              </a:rPr>
              <a:t>req.body.type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//let user = new </a:t>
            </a:r>
            <a:r>
              <a:rPr lang="en-US" sz="1800" dirty="0" err="1">
                <a:latin typeface="Consolas" panose="020B0609020204030204" pitchFamily="49" charset="0"/>
              </a:rPr>
              <a:t>UserModel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req.body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169329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user.save</a:t>
            </a:r>
            <a:r>
              <a:rPr lang="en-US" sz="1800" dirty="0">
                <a:latin typeface="Consolas" panose="020B0609020204030204" pitchFamily="49" charset="0"/>
              </a:rPr>
              <a:t>().then((ok)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res.status</a:t>
            </a:r>
            <a:r>
              <a:rPr lang="en-US" sz="1800" dirty="0">
                <a:latin typeface="Consolas" panose="020B0609020204030204" pitchFamily="49" charset="0"/>
              </a:rPr>
              <a:t>(400).</a:t>
            </a:r>
            <a:r>
              <a:rPr lang="en-US" sz="1800" dirty="0" err="1">
                <a:latin typeface="Consolas" panose="020B0609020204030204" pitchFamily="49" charset="0"/>
              </a:rPr>
              <a:t>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50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</a:t>
            </a:r>
            <a:r>
              <a:rPr lang="en-US" sz="3600" dirty="0" err="1"/>
              <a:t>brisanje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sr-Latn-RS" sz="1800" b="1" dirty="0" err="1">
                <a:latin typeface="Consolas" panose="020B0609020204030204" pitchFamily="49" charset="0"/>
              </a:rPr>
              <a:t>User</a:t>
            </a:r>
            <a:r>
              <a:rPr lang="en-US" sz="1800" b="1" dirty="0" err="1">
                <a:latin typeface="Consolas" panose="020B0609020204030204" pitchFamily="49" charset="0"/>
              </a:rPr>
              <a:t>Model.deleteOne</a:t>
            </a:r>
            <a:r>
              <a:rPr lang="en-US" sz="1800" b="1" dirty="0">
                <a:latin typeface="Consolas" panose="020B0609020204030204" pitchFamily="49" charset="0"/>
              </a:rPr>
              <a:t>({'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934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4AD-39CB-B636-487F-8E12A3CB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Upiti</a:t>
            </a:r>
            <a:r>
              <a:rPr lang="en-US" sz="3600" dirty="0"/>
              <a:t> – a</a:t>
            </a:r>
            <a:r>
              <a:rPr lang="sr-Latn-RS" sz="3600" dirty="0" err="1"/>
              <a:t>žuriranje</a:t>
            </a:r>
            <a:r>
              <a:rPr lang="en-US" sz="3600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0B69E-11A1-2877-9C89-D6180445D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676460" cy="4460690"/>
          </a:xfrm>
        </p:spPr>
        <p:txBody>
          <a:bodyPr anchor="t"/>
          <a:lstStyle/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// </a:t>
            </a:r>
            <a:r>
              <a:rPr lang="sr-Latn-RS" sz="1800" dirty="0">
                <a:latin typeface="Consolas" panose="020B0609020204030204" pitchFamily="49" charset="0"/>
              </a:rPr>
              <a:t>neka šema sadrži polje </a:t>
            </a:r>
            <a:r>
              <a:rPr lang="sr-Latn-RS" sz="1800" dirty="0" err="1">
                <a:latin typeface="Consolas" panose="020B0609020204030204" pitchFamily="49" charset="0"/>
              </a:rPr>
              <a:t>nizovnog</a:t>
            </a:r>
            <a:r>
              <a:rPr lang="sr-Latn-RS" sz="1800" dirty="0">
                <a:latin typeface="Consolas" panose="020B0609020204030204" pitchFamily="49" charset="0"/>
              </a:rPr>
              <a:t> tipa - </a:t>
            </a:r>
            <a:r>
              <a:rPr lang="sr-Latn-RS" sz="1800" b="1" dirty="0">
                <a:latin typeface="Consolas" panose="020B0609020204030204" pitchFamily="49" charset="0"/>
              </a:rPr>
              <a:t>list: </a:t>
            </a:r>
            <a:r>
              <a:rPr lang="sr-Latn-RS" sz="1800" b="1" dirty="0" err="1">
                <a:latin typeface="Consolas" panose="020B0609020204030204" pitchFamily="49" charset="0"/>
              </a:rPr>
              <a:t>Array</a:t>
            </a:r>
            <a:endParaRPr lang="en-U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b="1" dirty="0">
                <a:latin typeface="Consolas" panose="020B0609020204030204" pitchFamily="49" charset="0"/>
              </a:rPr>
              <a:t>let </a:t>
            </a:r>
            <a:r>
              <a:rPr lang="sr-Latn-RS" sz="1800" b="1" dirty="0" err="1">
                <a:latin typeface="Consolas" panose="020B0609020204030204" pitchFamily="49" charset="0"/>
              </a:rPr>
              <a:t>sth</a:t>
            </a:r>
            <a:r>
              <a:rPr lang="sr-Latn-RS" sz="1800" b="1" dirty="0">
                <a:latin typeface="Consolas" panose="020B0609020204030204" pitchFamily="49" charset="0"/>
              </a:rPr>
              <a:t> = ...; </a:t>
            </a:r>
            <a:r>
              <a:rPr lang="sr-Latn-RS" sz="1800" dirty="0">
                <a:latin typeface="Consolas" panose="020B0609020204030204" pitchFamily="49" charset="0"/>
              </a:rPr>
              <a:t>// može biti „prost“ tip ili objekat sa više polja</a:t>
            </a:r>
          </a:p>
          <a:p>
            <a:pPr marL="169329" indent="0">
              <a:buNone/>
            </a:pPr>
            <a:r>
              <a:rPr lang="sr-Latn-RS" sz="1800" b="1" dirty="0" err="1">
                <a:latin typeface="Consolas" panose="020B0609020204030204" pitchFamily="49" charset="0"/>
              </a:rPr>
              <a:t>User</a:t>
            </a:r>
            <a:r>
              <a:rPr lang="en-US" sz="1800" b="1" dirty="0" err="1">
                <a:latin typeface="Consolas" panose="020B0609020204030204" pitchFamily="49" charset="0"/>
              </a:rPr>
              <a:t>Model.updateOne</a:t>
            </a:r>
            <a:r>
              <a:rPr lang="en-US" sz="1800" b="1" dirty="0">
                <a:latin typeface="Consolas" panose="020B0609020204030204" pitchFamily="49" charset="0"/>
              </a:rPr>
              <a:t>({'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username</a:t>
            </a:r>
            <a:r>
              <a:rPr lang="en-US" sz="1800" b="1" dirty="0">
                <a:latin typeface="Consolas" panose="020B0609020204030204" pitchFamily="49" charset="0"/>
              </a:rPr>
              <a:t> }, {$push: {'</a:t>
            </a:r>
            <a:r>
              <a:rPr lang="sr-Latn-RS" sz="1800" b="1" dirty="0">
                <a:latin typeface="Consolas" panose="020B0609020204030204" pitchFamily="49" charset="0"/>
              </a:rPr>
              <a:t>list</a:t>
            </a:r>
            <a:r>
              <a:rPr lang="en-US" sz="1800" b="1" dirty="0">
                <a:latin typeface="Consolas" panose="020B0609020204030204" pitchFamily="49" charset="0"/>
              </a:rPr>
              <a:t>': </a:t>
            </a:r>
            <a:r>
              <a:rPr lang="sr-Latn-RS" sz="1800" b="1" dirty="0" err="1">
                <a:latin typeface="Consolas" panose="020B0609020204030204" pitchFamily="49" charset="0"/>
              </a:rPr>
              <a:t>sth</a:t>
            </a:r>
            <a:r>
              <a:rPr lang="en-US" sz="1800" b="1" dirty="0">
                <a:latin typeface="Consolas" panose="020B0609020204030204" pitchFamily="49" charset="0"/>
              </a:rPr>
              <a:t>}})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sr-Latn-RS" sz="1800" b="1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sr-Latn-RS" sz="1800" dirty="0" err="1">
                <a:latin typeface="Consolas" panose="020B0609020204030204" pitchFamily="49" charset="0"/>
              </a:rPr>
              <a:t>User</a:t>
            </a:r>
            <a:r>
              <a:rPr lang="en-US" sz="1800" dirty="0" err="1">
                <a:latin typeface="Consolas" panose="020B0609020204030204" pitchFamily="49" charset="0"/>
              </a:rPr>
              <a:t>Model.updateOne</a:t>
            </a:r>
            <a:r>
              <a:rPr lang="en-US" sz="1800" dirty="0">
                <a:latin typeface="Consolas" panose="020B0609020204030204" pitchFamily="49" charset="0"/>
              </a:rPr>
              <a:t>({'</a:t>
            </a:r>
            <a:r>
              <a:rPr lang="sr-Latn-RS" sz="1800" dirty="0" err="1">
                <a:latin typeface="Consolas" panose="020B0609020204030204" pitchFamily="49" charset="0"/>
              </a:rPr>
              <a:t>username</a:t>
            </a:r>
            <a:r>
              <a:rPr lang="en-US" sz="1800" dirty="0">
                <a:latin typeface="Consolas" panose="020B0609020204030204" pitchFamily="49" charset="0"/>
              </a:rPr>
              <a:t>': </a:t>
            </a:r>
            <a:r>
              <a:rPr lang="sr-Latn-RS" sz="1800" dirty="0" err="1">
                <a:latin typeface="Consolas" panose="020B0609020204030204" pitchFamily="49" charset="0"/>
              </a:rPr>
              <a:t>username</a:t>
            </a:r>
            <a:r>
              <a:rPr lang="en-US" sz="1800" dirty="0">
                <a:latin typeface="Consolas" panose="020B0609020204030204" pitchFamily="49" charset="0"/>
              </a:rPr>
              <a:t> }, {'</a:t>
            </a:r>
            <a:r>
              <a:rPr lang="sr-Latn-RS" sz="1800" dirty="0" err="1">
                <a:latin typeface="Consolas" panose="020B0609020204030204" pitchFamily="49" charset="0"/>
              </a:rPr>
              <a:t>type</a:t>
            </a:r>
            <a:r>
              <a:rPr lang="en-US" sz="1800" dirty="0">
                <a:latin typeface="Consolas" panose="020B0609020204030204" pitchFamily="49" charset="0"/>
              </a:rPr>
              <a:t>': '</a:t>
            </a:r>
            <a:r>
              <a:rPr lang="en-US" sz="1800" dirty="0" err="1">
                <a:latin typeface="Consolas" panose="020B0609020204030204" pitchFamily="49" charset="0"/>
              </a:rPr>
              <a:t>radnik</a:t>
            </a:r>
            <a:r>
              <a:rPr lang="en-US" sz="1800">
                <a:latin typeface="Consolas" panose="020B0609020204030204" pitchFamily="49" charset="0"/>
              </a:rPr>
              <a:t>'})</a:t>
            </a:r>
            <a:endParaRPr lang="en-US" sz="1800" dirty="0">
              <a:latin typeface="Consolas" panose="020B0609020204030204" pitchFamily="49" charset="0"/>
            </a:endParaRP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.then((ok)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"ok"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}).catch((err) =&gt; {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console.log(err);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res.json</a:t>
            </a:r>
            <a:r>
              <a:rPr lang="en-US" sz="1800" dirty="0">
                <a:latin typeface="Consolas" panose="020B0609020204030204" pitchFamily="49" charset="0"/>
              </a:rPr>
              <a:t>({ "message": "error" })</a:t>
            </a:r>
          </a:p>
          <a:p>
            <a:pPr marL="169329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})</a:t>
            </a:r>
          </a:p>
          <a:p>
            <a:pPr marL="169329" indent="0">
              <a:buNone/>
            </a:pPr>
            <a:endParaRPr lang="en-US" sz="1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5400" dirty="0"/>
              <a:t>HVALA NA PAŽNJI!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613</TotalTime>
  <Words>809</Words>
  <Application>Microsoft Office PowerPoint</Application>
  <PresentationFormat>Widescreen</PresentationFormat>
  <Paragraphs>135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Consolas</vt:lpstr>
      <vt:lpstr>Palanquin</vt:lpstr>
      <vt:lpstr>Proxima Nova</vt:lpstr>
      <vt:lpstr>Proxima Nova Semibold</vt:lpstr>
      <vt:lpstr>Signika</vt:lpstr>
      <vt:lpstr>University Digital Choice Boards by Slidesgo</vt:lpstr>
      <vt:lpstr>Slidesgo Final Pages</vt:lpstr>
      <vt:lpstr>Programiranje internet aplikacija   Elektrotehnički fakultet, Univerzitet u Beogradu   2024/2025</vt:lpstr>
      <vt:lpstr>Uvod</vt:lpstr>
      <vt:lpstr>MongoDB – 7.0.14</vt:lpstr>
      <vt:lpstr>MongoDB Compass</vt:lpstr>
      <vt:lpstr>Mongoose</vt:lpstr>
      <vt:lpstr>Modeli - šeme</vt:lpstr>
      <vt:lpstr>Upiti – pretraga</vt:lpstr>
      <vt:lpstr>Upiti – pretraga</vt:lpstr>
      <vt:lpstr>Upiti – unos</vt:lpstr>
      <vt:lpstr>Upiti – brisanje</vt:lpstr>
      <vt:lpstr>Upiti – ažuriranje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Јелица Цинцовић</cp:lastModifiedBy>
  <cp:revision>62</cp:revision>
  <dcterms:created xsi:type="dcterms:W3CDTF">2023-10-09T19:28:04Z</dcterms:created>
  <dcterms:modified xsi:type="dcterms:W3CDTF">2025-07-02T15:18:21Z</dcterms:modified>
</cp:coreProperties>
</file>