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28" r:id="rId2"/>
  </p:sldMasterIdLst>
  <p:sldIdLst>
    <p:sldId id="269" r:id="rId3"/>
    <p:sldId id="257" r:id="rId4"/>
    <p:sldId id="258" r:id="rId5"/>
    <p:sldId id="259" r:id="rId6"/>
    <p:sldId id="260" r:id="rId7"/>
    <p:sldId id="268" r:id="rId8"/>
    <p:sldId id="261" r:id="rId9"/>
    <p:sldId id="272" r:id="rId10"/>
    <p:sldId id="262" r:id="rId11"/>
    <p:sldId id="271" r:id="rId12"/>
    <p:sldId id="267" r:id="rId13"/>
    <p:sldId id="273" r:id="rId14"/>
    <p:sldId id="274" r:id="rId15"/>
    <p:sldId id="264" r:id="rId16"/>
    <p:sldId id="265" r:id="rId17"/>
    <p:sldId id="270" r:id="rId18"/>
    <p:sldId id="266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4A96"/>
    <a:srgbClr val="8F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79667" y="1317300"/>
            <a:ext cx="6061600" cy="34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179833" y="4607600"/>
            <a:ext cx="6061600" cy="5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02767" y="6225500"/>
            <a:ext cx="1543600" cy="154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2561133" y="312133"/>
            <a:ext cx="814400" cy="8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4645667" y="6138667"/>
            <a:ext cx="476800" cy="47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833833" y="312133"/>
            <a:ext cx="814400" cy="814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7728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974896" y="259111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74733" y="84816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974867" y="429303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3"/>
          </p:nvPr>
        </p:nvSpPr>
        <p:spPr>
          <a:xfrm>
            <a:off x="4974867" y="369993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464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4"/>
          <p:cNvSpPr/>
          <p:nvPr/>
        </p:nvSpPr>
        <p:spPr>
          <a:xfrm>
            <a:off x="126433" y="4272733"/>
            <a:ext cx="608400" cy="6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4"/>
          <p:cNvSpPr/>
          <p:nvPr/>
        </p:nvSpPr>
        <p:spPr>
          <a:xfrm>
            <a:off x="8288700" y="72633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4"/>
          <p:cNvSpPr/>
          <p:nvPr/>
        </p:nvSpPr>
        <p:spPr>
          <a:xfrm>
            <a:off x="5672367" y="62267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92956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6410373" y="1536633"/>
            <a:ext cx="4830400" cy="4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/>
          <p:nvPr/>
        </p:nvSpPr>
        <p:spPr>
          <a:xfrm>
            <a:off x="3694800" y="6367967"/>
            <a:ext cx="371600" cy="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5"/>
          <p:cNvSpPr/>
          <p:nvPr/>
        </p:nvSpPr>
        <p:spPr>
          <a:xfrm>
            <a:off x="2945800" y="107233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5"/>
          <p:cNvSpPr/>
          <p:nvPr/>
        </p:nvSpPr>
        <p:spPr>
          <a:xfrm>
            <a:off x="11310400" y="2603733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93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11654333" y="5429333"/>
            <a:ext cx="388800" cy="38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/>
          <p:nvPr/>
        </p:nvSpPr>
        <p:spPr>
          <a:xfrm>
            <a:off x="5420100" y="80367"/>
            <a:ext cx="573200" cy="573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6"/>
          <p:cNvSpPr/>
          <p:nvPr/>
        </p:nvSpPr>
        <p:spPr>
          <a:xfrm>
            <a:off x="138333" y="3385800"/>
            <a:ext cx="388800" cy="38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2185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455400" y="1960527"/>
            <a:ext cx="5281200" cy="76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455400" y="2731628"/>
            <a:ext cx="5281200" cy="19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82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1834200" y="3531680"/>
            <a:ext cx="84904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1834200" y="2671593"/>
            <a:ext cx="8523600" cy="9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2667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4" name="Google Shape;44;p8"/>
          <p:cNvSpPr/>
          <p:nvPr/>
        </p:nvSpPr>
        <p:spPr>
          <a:xfrm>
            <a:off x="-338701" y="1257263"/>
            <a:ext cx="1591200" cy="162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8"/>
          <p:cNvSpPr/>
          <p:nvPr/>
        </p:nvSpPr>
        <p:spPr>
          <a:xfrm rot="10800000" flipH="1">
            <a:off x="9522067" y="175800"/>
            <a:ext cx="1718800" cy="158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8"/>
          <p:cNvSpPr/>
          <p:nvPr/>
        </p:nvSpPr>
        <p:spPr>
          <a:xfrm rot="10800000" flipH="1">
            <a:off x="2094000" y="5720867"/>
            <a:ext cx="908000" cy="8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8"/>
          <p:cNvSpPr/>
          <p:nvPr/>
        </p:nvSpPr>
        <p:spPr>
          <a:xfrm rot="10800000" flipH="1">
            <a:off x="8924600" y="5181000"/>
            <a:ext cx="1058400" cy="10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0391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190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283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943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3">
            <a:hlinkClick r:id="rId2" action="ppaction://hlinksldjump"/>
          </p:cNvPr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1" name="Google Shape;61;p13">
            <a:hlinkClick r:id="rId2" action="ppaction://hlinksldjump"/>
          </p:cNvPr>
          <p:cNvSpPr txBox="1">
            <a:spLocks noGrp="1"/>
          </p:cNvSpPr>
          <p:nvPr>
            <p:ph type="title" idx="3"/>
          </p:nvPr>
        </p:nvSpPr>
        <p:spPr>
          <a:xfrm>
            <a:off x="2182113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>
            <a:hlinkClick r:id="rId2" action="ppaction://hlinksldjump"/>
          </p:cNvPr>
          <p:cNvSpPr txBox="1">
            <a:spLocks noGrp="1"/>
          </p:cNvSpPr>
          <p:nvPr>
            <p:ph type="subTitle" idx="1"/>
          </p:nvPr>
        </p:nvSpPr>
        <p:spPr>
          <a:xfrm>
            <a:off x="2182101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4" hasCustomPrompt="1"/>
          </p:nvPr>
        </p:nvSpPr>
        <p:spPr>
          <a:xfrm>
            <a:off x="950967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5"/>
          </p:nvPr>
        </p:nvSpPr>
        <p:spPr>
          <a:xfrm>
            <a:off x="2182113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6"/>
          </p:nvPr>
        </p:nvSpPr>
        <p:spPr>
          <a:xfrm>
            <a:off x="2182101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6" name="Google Shape;66;p13">
            <a:hlinkClick r:id="" action="ppaction://noaction"/>
          </p:cNvPr>
          <p:cNvSpPr txBox="1">
            <a:spLocks noGrp="1"/>
          </p:cNvSpPr>
          <p:nvPr>
            <p:ph type="title" idx="7" hasCustomPrompt="1"/>
          </p:nvPr>
        </p:nvSpPr>
        <p:spPr>
          <a:xfrm>
            <a:off x="4428233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67" name="Google Shape;67;p13">
            <a:hlinkClick r:id="" action="ppaction://noaction"/>
          </p:cNvPr>
          <p:cNvSpPr txBox="1">
            <a:spLocks noGrp="1"/>
          </p:cNvSpPr>
          <p:nvPr>
            <p:ph type="title" idx="8"/>
          </p:nvPr>
        </p:nvSpPr>
        <p:spPr>
          <a:xfrm>
            <a:off x="5659369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3">
            <a:hlinkClick r:id="" action="ppaction://noaction"/>
          </p:cNvPr>
          <p:cNvSpPr txBox="1">
            <a:spLocks noGrp="1"/>
          </p:cNvSpPr>
          <p:nvPr>
            <p:ph type="subTitle" idx="9"/>
          </p:nvPr>
        </p:nvSpPr>
        <p:spPr>
          <a:xfrm>
            <a:off x="565936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3" hasCustomPrompt="1"/>
          </p:nvPr>
        </p:nvSpPr>
        <p:spPr>
          <a:xfrm>
            <a:off x="4428233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4"/>
          </p:nvPr>
        </p:nvSpPr>
        <p:spPr>
          <a:xfrm>
            <a:off x="5659369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5"/>
          </p:nvPr>
        </p:nvSpPr>
        <p:spPr>
          <a:xfrm>
            <a:off x="565936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2" name="Google Shape;72;p13">
            <a:hlinkClick r:id="" action="ppaction://noaction"/>
          </p:cNvPr>
          <p:cNvSpPr txBox="1">
            <a:spLocks noGrp="1"/>
          </p:cNvSpPr>
          <p:nvPr>
            <p:ph type="title" idx="16" hasCustomPrompt="1"/>
          </p:nvPr>
        </p:nvSpPr>
        <p:spPr>
          <a:xfrm>
            <a:off x="7905500" y="2383000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3" name="Google Shape;73;p13">
            <a:hlinkClick r:id="" action="ppaction://noaction"/>
          </p:cNvPr>
          <p:cNvSpPr txBox="1">
            <a:spLocks noGrp="1"/>
          </p:cNvSpPr>
          <p:nvPr>
            <p:ph type="title" idx="17"/>
          </p:nvPr>
        </p:nvSpPr>
        <p:spPr>
          <a:xfrm>
            <a:off x="9136600" y="2383000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4" name="Google Shape;74;p13">
            <a:hlinkClick r:id="" action="ppaction://noaction"/>
          </p:cNvPr>
          <p:cNvSpPr txBox="1">
            <a:spLocks noGrp="1"/>
          </p:cNvSpPr>
          <p:nvPr>
            <p:ph type="subTitle" idx="18"/>
          </p:nvPr>
        </p:nvSpPr>
        <p:spPr>
          <a:xfrm>
            <a:off x="9136608" y="2750223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19" hasCustomPrompt="1"/>
          </p:nvPr>
        </p:nvSpPr>
        <p:spPr>
          <a:xfrm>
            <a:off x="7905500" y="4839633"/>
            <a:ext cx="1231200" cy="128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20"/>
          </p:nvPr>
        </p:nvSpPr>
        <p:spPr>
          <a:xfrm>
            <a:off x="9136600" y="4839503"/>
            <a:ext cx="22460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21"/>
          </p:nvPr>
        </p:nvSpPr>
        <p:spPr>
          <a:xfrm>
            <a:off x="9136608" y="5206900"/>
            <a:ext cx="2246000" cy="9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5885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flipH="1">
            <a:off x="2051769" y="1765567"/>
            <a:ext cx="4670000" cy="12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 flipH="1">
            <a:off x="2051769" y="2842500"/>
            <a:ext cx="46700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1" name="Google Shape;81;p14"/>
          <p:cNvSpPr txBox="1"/>
          <p:nvPr/>
        </p:nvSpPr>
        <p:spPr>
          <a:xfrm flipH="1">
            <a:off x="2051767" y="4554900"/>
            <a:ext cx="46700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CREDITS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,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 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Palanquin"/>
                <a:ea typeface="Palanquin"/>
                <a:cs typeface="Palanquin"/>
                <a:sym typeface="Palanqui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rPr>
              <a:t>.</a:t>
            </a:r>
            <a:endParaRPr sz="1600">
              <a:solidFill>
                <a:schemeClr val="dk1"/>
              </a:solidFill>
              <a:latin typeface="Palanquin"/>
              <a:ea typeface="Palanquin"/>
              <a:cs typeface="Palanquin"/>
              <a:sym typeface="Palanquin"/>
            </a:endParaRPr>
          </a:p>
        </p:txBody>
      </p:sp>
    </p:spTree>
    <p:extLst>
      <p:ext uri="{BB962C8B-B14F-4D97-AF65-F5344CB8AC3E}">
        <p14:creationId xmlns:p14="http://schemas.microsoft.com/office/powerpoint/2010/main" val="2260766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17184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1"/>
          </p:nvPr>
        </p:nvSpPr>
        <p:spPr>
          <a:xfrm>
            <a:off x="17184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 idx="2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 idx="3"/>
          </p:nvPr>
        </p:nvSpPr>
        <p:spPr>
          <a:xfrm>
            <a:off x="6999872" y="48916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subTitle" idx="4"/>
          </p:nvPr>
        </p:nvSpPr>
        <p:spPr>
          <a:xfrm>
            <a:off x="6999867" y="5264140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title" idx="5"/>
          </p:nvPr>
        </p:nvSpPr>
        <p:spPr>
          <a:xfrm>
            <a:off x="17184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6"/>
          </p:nvPr>
        </p:nvSpPr>
        <p:spPr>
          <a:xfrm>
            <a:off x="17184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title" idx="7"/>
          </p:nvPr>
        </p:nvSpPr>
        <p:spPr>
          <a:xfrm>
            <a:off x="6999872" y="2477600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8"/>
          </p:nvPr>
        </p:nvSpPr>
        <p:spPr>
          <a:xfrm>
            <a:off x="6999867" y="2856633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7984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 idx="2"/>
          </p:nvPr>
        </p:nvSpPr>
        <p:spPr>
          <a:xfrm>
            <a:off x="1733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1733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3"/>
          </p:nvPr>
        </p:nvSpPr>
        <p:spPr>
          <a:xfrm>
            <a:off x="6984705" y="4821433"/>
            <a:ext cx="3473600" cy="5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6984700" y="5200467"/>
            <a:ext cx="3473600" cy="8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5676033" y="6138679"/>
            <a:ext cx="1058400" cy="1079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16"/>
          <p:cNvSpPr/>
          <p:nvPr/>
        </p:nvSpPr>
        <p:spPr>
          <a:xfrm rot="10800000" flipH="1">
            <a:off x="11240967" y="3184000"/>
            <a:ext cx="490000" cy="49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6"/>
          <p:cNvSpPr/>
          <p:nvPr/>
        </p:nvSpPr>
        <p:spPr>
          <a:xfrm rot="10800000" flipH="1">
            <a:off x="303833" y="5013033"/>
            <a:ext cx="424400" cy="39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6"/>
          <p:cNvSpPr/>
          <p:nvPr/>
        </p:nvSpPr>
        <p:spPr>
          <a:xfrm rot="10800000" flipH="1">
            <a:off x="6984700" y="-276967"/>
            <a:ext cx="1012400" cy="9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40630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951129" y="2570737"/>
            <a:ext cx="62660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827787"/>
            <a:ext cx="6266400" cy="1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1"/>
          </p:nvPr>
        </p:nvSpPr>
        <p:spPr>
          <a:xfrm>
            <a:off x="951100" y="42726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3"/>
          </p:nvPr>
        </p:nvSpPr>
        <p:spPr>
          <a:xfrm>
            <a:off x="951100" y="3679553"/>
            <a:ext cx="62660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30075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3513367" y="2280337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 idx="2" hasCustomPrompt="1"/>
          </p:nvPr>
        </p:nvSpPr>
        <p:spPr>
          <a:xfrm>
            <a:off x="3513233" y="710317"/>
            <a:ext cx="5165600" cy="18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"/>
          </p:nvPr>
        </p:nvSpPr>
        <p:spPr>
          <a:xfrm>
            <a:off x="2962933" y="3982253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3"/>
          </p:nvPr>
        </p:nvSpPr>
        <p:spPr>
          <a:xfrm>
            <a:off x="3513343" y="3389153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31963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5525300" y="4106651"/>
            <a:ext cx="5165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title" idx="2" hasCustomPrompt="1"/>
          </p:nvPr>
        </p:nvSpPr>
        <p:spPr>
          <a:xfrm>
            <a:off x="55251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49748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3"/>
          </p:nvPr>
        </p:nvSpPr>
        <p:spPr>
          <a:xfrm>
            <a:off x="55252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98932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148233" y="4106667"/>
            <a:ext cx="58716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title" idx="2" hasCustomPrompt="1"/>
          </p:nvPr>
        </p:nvSpPr>
        <p:spPr>
          <a:xfrm>
            <a:off x="1501267" y="2738900"/>
            <a:ext cx="5165600" cy="14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0" name="Google Shape;120;p20"/>
          <p:cNvSpPr txBox="1">
            <a:spLocks noGrp="1"/>
          </p:cNvSpPr>
          <p:nvPr>
            <p:ph type="subTitle" idx="1"/>
          </p:nvPr>
        </p:nvSpPr>
        <p:spPr>
          <a:xfrm>
            <a:off x="950967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1501376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049103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085500" y="4083399"/>
            <a:ext cx="6021200" cy="10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title" idx="2" hasCustomPrompt="1"/>
          </p:nvPr>
        </p:nvSpPr>
        <p:spPr>
          <a:xfrm>
            <a:off x="3513300" y="2723932"/>
            <a:ext cx="5165600" cy="14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"/>
          </p:nvPr>
        </p:nvSpPr>
        <p:spPr>
          <a:xfrm>
            <a:off x="2963000" y="1660500"/>
            <a:ext cx="6266000" cy="10784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3"/>
          </p:nvPr>
        </p:nvSpPr>
        <p:spPr>
          <a:xfrm>
            <a:off x="3513409" y="1067400"/>
            <a:ext cx="5165200" cy="49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84337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11310233" y="3850733"/>
            <a:ext cx="608400" cy="60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2"/>
          <p:cNvSpPr/>
          <p:nvPr/>
        </p:nvSpPr>
        <p:spPr>
          <a:xfrm>
            <a:off x="152900" y="2781867"/>
            <a:ext cx="558400" cy="558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2"/>
          <p:cNvSpPr/>
          <p:nvPr/>
        </p:nvSpPr>
        <p:spPr>
          <a:xfrm>
            <a:off x="9986433" y="2313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427865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4" name="Google Shape;134;p23"/>
          <p:cNvSpPr/>
          <p:nvPr/>
        </p:nvSpPr>
        <p:spPr>
          <a:xfrm>
            <a:off x="11339967" y="1251800"/>
            <a:ext cx="410400" cy="41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3"/>
          <p:cNvSpPr/>
          <p:nvPr/>
        </p:nvSpPr>
        <p:spPr>
          <a:xfrm>
            <a:off x="3516600" y="103300"/>
            <a:ext cx="558400" cy="558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3"/>
          <p:cNvSpPr/>
          <p:nvPr/>
        </p:nvSpPr>
        <p:spPr>
          <a:xfrm>
            <a:off x="308567" y="5121900"/>
            <a:ext cx="558400" cy="558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18583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81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/>
          <p:nvPr/>
        </p:nvSpPr>
        <p:spPr>
          <a:xfrm>
            <a:off x="11365533" y="1642700"/>
            <a:ext cx="1450800" cy="145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5"/>
          <p:cNvSpPr/>
          <p:nvPr/>
        </p:nvSpPr>
        <p:spPr>
          <a:xfrm>
            <a:off x="-575767" y="5135100"/>
            <a:ext cx="1450800" cy="1450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5"/>
          <p:cNvSpPr/>
          <p:nvPr/>
        </p:nvSpPr>
        <p:spPr>
          <a:xfrm>
            <a:off x="1818067" y="112233"/>
            <a:ext cx="558400" cy="558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180419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/>
          <p:nvPr/>
        </p:nvSpPr>
        <p:spPr>
          <a:xfrm>
            <a:off x="902600" y="201533"/>
            <a:ext cx="1035600" cy="103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6"/>
          <p:cNvSpPr/>
          <p:nvPr/>
        </p:nvSpPr>
        <p:spPr>
          <a:xfrm>
            <a:off x="3186967" y="5724167"/>
            <a:ext cx="2135600" cy="2136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6"/>
          <p:cNvSpPr/>
          <p:nvPr/>
        </p:nvSpPr>
        <p:spPr>
          <a:xfrm>
            <a:off x="10707633" y="1676333"/>
            <a:ext cx="1216000" cy="121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783148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>
            <a:off x="10053200" y="4714067"/>
            <a:ext cx="1287600" cy="128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7"/>
          <p:cNvSpPr/>
          <p:nvPr/>
        </p:nvSpPr>
        <p:spPr>
          <a:xfrm>
            <a:off x="8365500" y="-508933"/>
            <a:ext cx="2196800" cy="2196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7"/>
          <p:cNvSpPr/>
          <p:nvPr/>
        </p:nvSpPr>
        <p:spPr>
          <a:xfrm>
            <a:off x="-297467" y="4672867"/>
            <a:ext cx="1950800" cy="195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7"/>
          <p:cNvSpPr/>
          <p:nvPr/>
        </p:nvSpPr>
        <p:spPr>
          <a:xfrm>
            <a:off x="789500" y="438633"/>
            <a:ext cx="813200" cy="81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182585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1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 b="1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"/>
              <a:buNone/>
              <a:defRPr sz="30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71233"/>
            <a:ext cx="10290000" cy="45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●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○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nquin"/>
              <a:buChar char="■"/>
              <a:defRPr sz="1600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83939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2033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nodejs.org/dist/v22.21.0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jpg"/><Relationship Id="rId12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microsoft.com/office/2007/relationships/hdphoto" Target="../media/hdphoto1.wdp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00EFE1-8168-1A76-5B3A-7CFECD873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8535" y="927895"/>
            <a:ext cx="7274930" cy="18351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426480-713E-0073-962B-9D6EBA8C3A46}"/>
              </a:ext>
            </a:extLst>
          </p:cNvPr>
          <p:cNvSpPr txBox="1"/>
          <p:nvPr/>
        </p:nvSpPr>
        <p:spPr>
          <a:xfrm>
            <a:off x="1383194" y="3429000"/>
            <a:ext cx="976188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latin typeface="Signika"/>
                <a:sym typeface="Signika"/>
              </a:rPr>
              <a:t>Programiranje</a:t>
            </a:r>
            <a:r>
              <a:rPr lang="en-US" sz="3600" b="1" dirty="0">
                <a:solidFill>
                  <a:schemeClr val="dk1"/>
                </a:solidFill>
                <a:latin typeface="Signika"/>
                <a:sym typeface="Signika"/>
              </a:rPr>
              <a:t> internet </a:t>
            </a:r>
            <a:r>
              <a:rPr lang="en-US" sz="3600" b="1" dirty="0" err="1">
                <a:solidFill>
                  <a:schemeClr val="dk1"/>
                </a:solidFill>
                <a:latin typeface="Signika"/>
                <a:sym typeface="Signika"/>
              </a:rPr>
              <a:t>aplikacija</a:t>
            </a:r>
            <a:br>
              <a:rPr lang="en-US" sz="3600" b="1" dirty="0">
                <a:solidFill>
                  <a:schemeClr val="dk1"/>
                </a:solidFill>
                <a:latin typeface="Signika"/>
                <a:sym typeface="Signika"/>
              </a:rPr>
            </a:br>
            <a:br>
              <a:rPr lang="en-US" sz="3600" b="1" dirty="0">
                <a:solidFill>
                  <a:schemeClr val="dk1"/>
                </a:solidFill>
                <a:latin typeface="Signika"/>
                <a:sym typeface="Signika"/>
              </a:rPr>
            </a:br>
            <a:br>
              <a:rPr lang="en-US" sz="3600" b="1" dirty="0">
                <a:solidFill>
                  <a:schemeClr val="dk1"/>
                </a:solidFill>
                <a:latin typeface="Signika"/>
                <a:sym typeface="Signika"/>
              </a:rPr>
            </a:br>
            <a:r>
              <a:rPr lang="en-US" sz="3600" b="1" dirty="0" err="1">
                <a:solidFill>
                  <a:schemeClr val="dk1"/>
                </a:solidFill>
                <a:latin typeface="Signika"/>
                <a:sym typeface="Signika"/>
              </a:rPr>
              <a:t>Elektrotehni</a:t>
            </a:r>
            <a:r>
              <a:rPr lang="sr-Latn-RS" sz="3600" b="1" dirty="0">
                <a:solidFill>
                  <a:schemeClr val="dk1"/>
                </a:solidFill>
                <a:latin typeface="Signika"/>
                <a:sym typeface="Signika"/>
              </a:rPr>
              <a:t>čki fakultet, Univerzitet u Beogradu </a:t>
            </a:r>
            <a:br>
              <a:rPr lang="sr-Latn-RS" sz="3600" b="1" dirty="0">
                <a:solidFill>
                  <a:schemeClr val="dk1"/>
                </a:solidFill>
                <a:latin typeface="Signika"/>
                <a:sym typeface="Signika"/>
              </a:rPr>
            </a:br>
            <a:br>
              <a:rPr lang="en-US" sz="3600" b="1" dirty="0">
                <a:solidFill>
                  <a:schemeClr val="dk1"/>
                </a:solidFill>
                <a:latin typeface="Signika"/>
                <a:sym typeface="Signika"/>
              </a:rPr>
            </a:br>
            <a:r>
              <a:rPr lang="sr-Latn-RS" sz="3600" b="1" dirty="0">
                <a:solidFill>
                  <a:schemeClr val="dk1"/>
                </a:solidFill>
                <a:latin typeface="Signika"/>
                <a:sym typeface="Signika"/>
              </a:rPr>
              <a:t>202</a:t>
            </a:r>
            <a:r>
              <a:rPr lang="en-GB" sz="3600" b="1" dirty="0">
                <a:solidFill>
                  <a:schemeClr val="dk1"/>
                </a:solidFill>
                <a:latin typeface="Signika"/>
                <a:sym typeface="Signika"/>
              </a:rPr>
              <a:t>5</a:t>
            </a:r>
            <a:r>
              <a:rPr lang="en-US" sz="3600" b="1" dirty="0">
                <a:solidFill>
                  <a:schemeClr val="dk1"/>
                </a:solidFill>
                <a:latin typeface="Signika"/>
                <a:sym typeface="Signika"/>
              </a:rPr>
              <a:t>/2026</a:t>
            </a:r>
            <a:endParaRPr lang="en-GB" sz="3600" b="1" dirty="0">
              <a:solidFill>
                <a:schemeClr val="dk1"/>
              </a:solidFill>
              <a:latin typeface="Signika"/>
              <a:sym typeface="Signika"/>
            </a:endParaRPr>
          </a:p>
        </p:txBody>
      </p:sp>
    </p:spTree>
    <p:extLst>
      <p:ext uri="{BB962C8B-B14F-4D97-AF65-F5344CB8AC3E}">
        <p14:creationId xmlns:p14="http://schemas.microsoft.com/office/powerpoint/2010/main" val="859388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76B9-6A7F-DC2E-F6F9-8F189AA7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Uvod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319D5-94D4-EB9E-0B12-61EEF0BC7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6" y="1536633"/>
            <a:ext cx="10125595" cy="51170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Front-end JavaScript framework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Najpoznatiji</a:t>
            </a:r>
            <a:r>
              <a:rPr lang="en-US" sz="2400" dirty="0"/>
              <a:t>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colorful circle letters on a black background&#10;&#10;Description automatically generated">
            <a:extLst>
              <a:ext uri="{FF2B5EF4-FFF2-40B4-BE49-F238E27FC236}">
                <a16:creationId xmlns:a16="http://schemas.microsoft.com/office/drawing/2014/main" id="{81596D23-5671-256C-42C0-D57C72062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098" y="4867093"/>
            <a:ext cx="1880681" cy="63567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9811A78-BBE5-833B-9B1B-34A5F7DD7B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9912" y="2858320"/>
            <a:ext cx="1939050" cy="1939050"/>
          </a:xfrm>
          <a:prstGeom prst="rect">
            <a:avLst/>
          </a:prstGeom>
        </p:spPr>
      </p:pic>
      <p:pic>
        <p:nvPicPr>
          <p:cNvPr id="11" name="Picture 10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C25B025E-EBCF-C945-7D8A-CECEE7CD55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097" y="5730820"/>
            <a:ext cx="1880681" cy="635670"/>
          </a:xfrm>
          <a:prstGeom prst="rect">
            <a:avLst/>
          </a:prstGeom>
        </p:spPr>
      </p:pic>
      <p:pic>
        <p:nvPicPr>
          <p:cNvPr id="13" name="Picture 12" descr="A blue and black symbol&#10;&#10;Description automatically generated">
            <a:extLst>
              <a:ext uri="{FF2B5EF4-FFF2-40B4-BE49-F238E27FC236}">
                <a16:creationId xmlns:a16="http://schemas.microsoft.com/office/drawing/2014/main" id="{69E63C3C-0E1F-C6A9-3A39-D28CF454FD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290" y="2936508"/>
            <a:ext cx="2017354" cy="1690689"/>
          </a:xfrm>
          <a:prstGeom prst="rect">
            <a:avLst/>
          </a:prstGeom>
        </p:spPr>
      </p:pic>
      <p:pic>
        <p:nvPicPr>
          <p:cNvPr id="17" name="Picture 16" descr="A yellow and purple rectangular object with letters on it&#10;&#10;Description automatically generated">
            <a:extLst>
              <a:ext uri="{FF2B5EF4-FFF2-40B4-BE49-F238E27FC236}">
                <a16:creationId xmlns:a16="http://schemas.microsoft.com/office/drawing/2014/main" id="{6E46934E-DC00-FB47-7795-5337C700C6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481" y="5664767"/>
            <a:ext cx="774970" cy="767775"/>
          </a:xfrm>
          <a:prstGeom prst="rect">
            <a:avLst/>
          </a:prstGeom>
        </p:spPr>
      </p:pic>
      <p:pic>
        <p:nvPicPr>
          <p:cNvPr id="20" name="Picture 19" descr="A green and blue triangle&#10;&#10;Description automatically generated">
            <a:extLst>
              <a:ext uri="{FF2B5EF4-FFF2-40B4-BE49-F238E27FC236}">
                <a16:creationId xmlns:a16="http://schemas.microsoft.com/office/drawing/2014/main" id="{49FDBE2D-0D9E-8DFD-6CEF-E2C893EEC3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826" y="2936509"/>
            <a:ext cx="2017354" cy="1690688"/>
          </a:xfrm>
          <a:prstGeom prst="rect">
            <a:avLst/>
          </a:prstGeom>
        </p:spPr>
      </p:pic>
      <p:pic>
        <p:nvPicPr>
          <p:cNvPr id="24" name="Picture 23" descr="A group of colorful logos&#10;&#10;Description automatically generated">
            <a:extLst>
              <a:ext uri="{FF2B5EF4-FFF2-40B4-BE49-F238E27FC236}">
                <a16:creationId xmlns:a16="http://schemas.microsoft.com/office/drawing/2014/main" id="{EDFBD5E2-BA03-7AD1-03F9-CC4747AA8B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533" y="5420855"/>
            <a:ext cx="1811939" cy="1061683"/>
          </a:xfrm>
          <a:prstGeom prst="rect">
            <a:avLst/>
          </a:prstGeom>
        </p:spPr>
      </p:pic>
      <p:pic>
        <p:nvPicPr>
          <p:cNvPr id="28" name="Picture 27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6AF786C-88EF-628F-6350-B3B81FADD3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61" y="4578601"/>
            <a:ext cx="2017354" cy="1134762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5662533-C00B-0D25-744F-4E99559E266D}"/>
              </a:ext>
            </a:extLst>
          </p:cNvPr>
          <p:cNvSpPr/>
          <p:nvPr/>
        </p:nvSpPr>
        <p:spPr>
          <a:xfrm>
            <a:off x="1199745" y="2788596"/>
            <a:ext cx="2801566" cy="369394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40C830F-D3F7-1298-24F6-2FE673DFDBEC}"/>
              </a:ext>
            </a:extLst>
          </p:cNvPr>
          <p:cNvSpPr/>
          <p:nvPr/>
        </p:nvSpPr>
        <p:spPr>
          <a:xfrm>
            <a:off x="4693855" y="2780225"/>
            <a:ext cx="2801566" cy="369394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245994-CE9B-C2EE-3AC0-BF954F406337}"/>
              </a:ext>
            </a:extLst>
          </p:cNvPr>
          <p:cNvSpPr/>
          <p:nvPr/>
        </p:nvSpPr>
        <p:spPr>
          <a:xfrm>
            <a:off x="8187965" y="2780225"/>
            <a:ext cx="2801566" cy="369394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71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95B8-D61C-A99B-04FB-3523C4A1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Angular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1E77F-AAB9-E0BF-9E24-21649610B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71233"/>
            <a:ext cx="10290000" cy="48814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/>
              <a:t>TypeScript – pro</a:t>
            </a:r>
            <a:r>
              <a:rPr lang="sr-Latn-RS" sz="2400" dirty="0"/>
              <a:t>širuje JavaScript tipovima</a:t>
            </a:r>
          </a:p>
          <a:p>
            <a:pPr>
              <a:lnSpc>
                <a:spcPct val="150000"/>
              </a:lnSpc>
            </a:pPr>
            <a:r>
              <a:rPr lang="sr-Latn-RS" sz="2400" dirty="0"/>
              <a:t>Glavni koncepti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NgModules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Komponente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Two-way binding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Servisi</a:t>
            </a:r>
          </a:p>
          <a:p>
            <a:pPr lvl="1">
              <a:lnSpc>
                <a:spcPct val="150000"/>
              </a:lnSpc>
            </a:pPr>
            <a:r>
              <a:rPr lang="sr-Latn-RS" sz="2400" dirty="0"/>
              <a:t>Dependency injection</a:t>
            </a:r>
            <a:endParaRPr lang="en-US" sz="2400" dirty="0"/>
          </a:p>
          <a:p>
            <a:pPr lvl="1">
              <a:lnSpc>
                <a:spcPct val="150000"/>
              </a:lnSpc>
            </a:pPr>
            <a:r>
              <a:rPr lang="en-US" sz="2400" dirty="0" err="1"/>
              <a:t>Rutiranje</a:t>
            </a:r>
            <a:endParaRPr lang="sr-Latn-RS" sz="2400" dirty="0"/>
          </a:p>
          <a:p>
            <a:pPr>
              <a:lnSpc>
                <a:spcPct val="150000"/>
              </a:lnSpc>
            </a:pPr>
            <a:r>
              <a:rPr lang="sr-Latn-RS" sz="2400" dirty="0"/>
              <a:t>Single page aplikacija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FA5A20-16D7-F83C-01DC-08731889E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904" y="2577859"/>
            <a:ext cx="779051" cy="7790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92B6F7-01A0-8993-FF4F-CFEF6B831EC8}"/>
              </a:ext>
            </a:extLst>
          </p:cNvPr>
          <p:cNvSpPr txBox="1"/>
          <p:nvPr/>
        </p:nvSpPr>
        <p:spPr>
          <a:xfrm>
            <a:off x="5819955" y="2731595"/>
            <a:ext cx="1897844" cy="471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6">
                    <a:lumMod val="10000"/>
                  </a:schemeClr>
                </a:solidFill>
                <a:latin typeface="+mj-lt"/>
              </a:rPr>
              <a:t>standalone</a:t>
            </a:r>
          </a:p>
        </p:txBody>
      </p:sp>
    </p:spTree>
    <p:extLst>
      <p:ext uri="{BB962C8B-B14F-4D97-AF65-F5344CB8AC3E}">
        <p14:creationId xmlns:p14="http://schemas.microsoft.com/office/powerpoint/2010/main" val="45728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7E7F391-4C3E-E4A2-AF31-45293761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Instalacija</a:t>
            </a:r>
            <a:r>
              <a:rPr lang="en-US" sz="3600" dirty="0"/>
              <a:t>, </a:t>
            </a:r>
            <a:r>
              <a:rPr lang="en-US" sz="3600" dirty="0" err="1"/>
              <a:t>kreiranje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pokretanje</a:t>
            </a:r>
            <a:r>
              <a:rPr lang="en-US" sz="3600" dirty="0"/>
              <a:t> </a:t>
            </a:r>
            <a:r>
              <a:rPr lang="en-US" sz="3600" dirty="0" err="1"/>
              <a:t>aplikacije</a:t>
            </a:r>
            <a:endParaRPr lang="en-US" sz="36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8AC827-7869-0627-622C-09C274D749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sz="2400" dirty="0"/>
              <a:t>Node.js</a:t>
            </a:r>
            <a:r>
              <a:rPr lang="en-US" sz="2400" dirty="0"/>
              <a:t> (22.21.0)</a:t>
            </a:r>
            <a:endParaRPr lang="sr-Latn-RS" sz="2400" dirty="0"/>
          </a:p>
          <a:p>
            <a:pPr lvl="1"/>
            <a:r>
              <a:rPr lang="en-US" sz="2400" dirty="0">
                <a:hlinkClick r:id="rId2"/>
              </a:rPr>
              <a:t>https://nodejs.org/dist/v22.21.0/</a:t>
            </a:r>
            <a:endParaRPr lang="en-US" sz="2400" dirty="0"/>
          </a:p>
          <a:p>
            <a:pPr lvl="1"/>
            <a:r>
              <a:rPr lang="en-US" sz="2400" dirty="0"/>
              <a:t>Node package manager</a:t>
            </a:r>
          </a:p>
          <a:p>
            <a:pPr marL="778914" lvl="1" indent="0">
              <a:buNone/>
            </a:pPr>
            <a:r>
              <a:rPr lang="en-US" sz="2400" dirty="0" err="1"/>
              <a:t>npm</a:t>
            </a:r>
            <a:r>
              <a:rPr lang="en-US" sz="2400" dirty="0"/>
              <a:t> install –g @angular/cli@20.3.6</a:t>
            </a:r>
          </a:p>
          <a:p>
            <a:pPr marL="778914" lvl="1" indent="0">
              <a:buNone/>
            </a:pPr>
            <a:endParaRPr lang="en-US" sz="2400" dirty="0"/>
          </a:p>
          <a:p>
            <a:pPr marL="778914" lvl="1" indent="0">
              <a:buNone/>
            </a:pPr>
            <a:r>
              <a:rPr lang="en-US" sz="2400" dirty="0"/>
              <a:t>ng new </a:t>
            </a:r>
            <a:r>
              <a:rPr lang="en-US" sz="2400" dirty="0" err="1"/>
              <a:t>naziv_aplikacije</a:t>
            </a:r>
            <a:endParaRPr lang="en-US" sz="2400" dirty="0"/>
          </a:p>
          <a:p>
            <a:pPr lvl="1"/>
            <a:r>
              <a:rPr lang="en-US" sz="2400" dirty="0"/>
              <a:t>style – CSS</a:t>
            </a:r>
          </a:p>
          <a:p>
            <a:pPr lvl="1"/>
            <a:r>
              <a:rPr lang="en-GB" sz="2400" dirty="0"/>
              <a:t>Do you want to enable Server-Side Rendering (SSR) and Static Site Generation (SSG/Prerendering)? No</a:t>
            </a:r>
          </a:p>
          <a:p>
            <a:pPr lvl="1"/>
            <a:r>
              <a:rPr lang="en-GB" sz="2400" dirty="0"/>
              <a:t>Do you want to create a 'zoneless' application without zone.js? No</a:t>
            </a:r>
            <a:endParaRPr lang="en-US" sz="2400" dirty="0"/>
          </a:p>
          <a:p>
            <a:pPr lvl="1"/>
            <a:r>
              <a:rPr lang="en-US" sz="2400" dirty="0"/>
              <a:t>AI tools? None</a:t>
            </a:r>
          </a:p>
          <a:p>
            <a:pPr marL="778914" lvl="1" indent="0">
              <a:buNone/>
            </a:pPr>
            <a:endParaRPr lang="en-US" sz="2400" dirty="0"/>
          </a:p>
          <a:p>
            <a:pPr marL="778914" lvl="1" indent="0">
              <a:buNone/>
            </a:pPr>
            <a:r>
              <a:rPr lang="en-US" sz="2400" dirty="0"/>
              <a:t>cd </a:t>
            </a:r>
            <a:r>
              <a:rPr lang="en-US" sz="2400" dirty="0" err="1"/>
              <a:t>naziv_aplikacije</a:t>
            </a:r>
            <a:r>
              <a:rPr lang="en-US" sz="2400" dirty="0"/>
              <a:t>; </a:t>
            </a:r>
            <a:r>
              <a:rPr lang="en-US" sz="2400" dirty="0" err="1"/>
              <a:t>npm</a:t>
            </a:r>
            <a:r>
              <a:rPr lang="en-US" sz="2400" dirty="0"/>
              <a:t> start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4D4E154-89FE-6A79-C523-07C438DD73FB}"/>
              </a:ext>
            </a:extLst>
          </p:cNvPr>
          <p:cNvSpPr/>
          <p:nvPr/>
        </p:nvSpPr>
        <p:spPr>
          <a:xfrm>
            <a:off x="1697159" y="2564304"/>
            <a:ext cx="4917647" cy="37867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42FA0B5-D8B7-DEB0-96E9-EF3D5355FF11}"/>
              </a:ext>
            </a:extLst>
          </p:cNvPr>
          <p:cNvSpPr/>
          <p:nvPr/>
        </p:nvSpPr>
        <p:spPr>
          <a:xfrm>
            <a:off x="1697159" y="3184032"/>
            <a:ext cx="9401536" cy="2543076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9363A0B-C6C9-F700-5668-68714A2F8CB9}"/>
              </a:ext>
            </a:extLst>
          </p:cNvPr>
          <p:cNvSpPr/>
          <p:nvPr/>
        </p:nvSpPr>
        <p:spPr>
          <a:xfrm>
            <a:off x="1697158" y="5815408"/>
            <a:ext cx="4917647" cy="44355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computer with a gear on it&#10;&#10;Description automatically generated">
            <a:extLst>
              <a:ext uri="{FF2B5EF4-FFF2-40B4-BE49-F238E27FC236}">
                <a16:creationId xmlns:a16="http://schemas.microsoft.com/office/drawing/2014/main" id="{5E96CEAB-11A0-0073-F1BE-703DF065C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884" y="719333"/>
            <a:ext cx="2014362" cy="20143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153434-1BCB-63D3-881E-554A547A0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848" y="5099163"/>
            <a:ext cx="375207" cy="37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167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7B4C9-7274-9FF0-F0E6-0390D91DB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Struktura</a:t>
            </a:r>
            <a:r>
              <a:rPr lang="en-US" sz="3600" dirty="0"/>
              <a:t> </a:t>
            </a:r>
            <a:r>
              <a:rPr lang="en-US" sz="3600" dirty="0" err="1"/>
              <a:t>aplikacije</a:t>
            </a:r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AD8107-001D-88C5-9485-674A8AEC9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8224" y="1749458"/>
            <a:ext cx="3105691" cy="3981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8F07C0-57B4-1EFD-AEED-348EA8F38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9087" y="1749459"/>
            <a:ext cx="3105691" cy="39816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8933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325C9-8D9D-A293-FA53-26B738DD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Interpolacija</a:t>
            </a: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54D00A-854A-8E4D-EE74-8C2056734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5209" y="1742537"/>
            <a:ext cx="4834585" cy="2490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537B89-E7C9-6953-6108-FABB56779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9148" y="4528328"/>
            <a:ext cx="3400646" cy="3022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25ED9B-D4EE-649F-1CAA-D4A47FC867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3" r="3733"/>
          <a:stretch/>
        </p:blipFill>
        <p:spPr>
          <a:xfrm>
            <a:off x="8247176" y="5463233"/>
            <a:ext cx="1262332" cy="12332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 descr="A green cross on a black background&#10;&#10;Description automatically generated">
            <a:extLst>
              <a:ext uri="{FF2B5EF4-FFF2-40B4-BE49-F238E27FC236}">
                <a16:creationId xmlns:a16="http://schemas.microsoft.com/office/drawing/2014/main" id="{BE80C3A6-02B6-7CC3-BF67-FBF6C1E066B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044" y="4448807"/>
            <a:ext cx="766596" cy="7636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0C0138-FFAD-FBDB-07DD-4D1E5114D683}"/>
              </a:ext>
            </a:extLst>
          </p:cNvPr>
          <p:cNvSpPr txBox="1"/>
          <p:nvPr/>
        </p:nvSpPr>
        <p:spPr>
          <a:xfrm>
            <a:off x="804680" y="4370554"/>
            <a:ext cx="1656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rgbClr val="C00000"/>
                </a:solidFill>
              </a:rPr>
              <a:t>Signali</a:t>
            </a:r>
            <a:endParaRPr lang="en-GB" sz="2800" b="1" dirty="0">
              <a:solidFill>
                <a:srgbClr val="C00000"/>
              </a:solidFill>
            </a:endParaRPr>
          </a:p>
        </p:txBody>
      </p:sp>
      <p:pic>
        <p:nvPicPr>
          <p:cNvPr id="5" name="Picture 4" descr="A logo with a letter in the middle&#10;&#10;AI-generated content may be incorrect.">
            <a:extLst>
              <a:ext uri="{FF2B5EF4-FFF2-40B4-BE49-F238E27FC236}">
                <a16:creationId xmlns:a16="http://schemas.microsoft.com/office/drawing/2014/main" id="{BA23E0CE-A919-70DE-2882-CF043F8AD5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360" y="5212408"/>
            <a:ext cx="1262332" cy="12623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D93290-84E0-C3CE-12A8-8C2A5F3AE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0164" y="2346135"/>
            <a:ext cx="2696356" cy="9042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0CE27C-D46B-8474-32F5-BD2B6B327F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0164" y="3863055"/>
            <a:ext cx="2696356" cy="2696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 descr="A sand glass with a face on it&#10;&#10;AI-generated content may be incorrect.">
            <a:extLst>
              <a:ext uri="{FF2B5EF4-FFF2-40B4-BE49-F238E27FC236}">
                <a16:creationId xmlns:a16="http://schemas.microsoft.com/office/drawing/2014/main" id="{7E50CF51-1259-BFAF-001A-466AC24341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580" y="5406983"/>
            <a:ext cx="782469" cy="782469"/>
          </a:xfrm>
          <a:prstGeom prst="rect">
            <a:avLst/>
          </a:prstGeom>
        </p:spPr>
      </p:pic>
      <p:pic>
        <p:nvPicPr>
          <p:cNvPr id="15" name="Picture 14" descr="A yellow sign with red text&#10;&#10;AI-generated content may be incorrect.">
            <a:extLst>
              <a:ext uri="{FF2B5EF4-FFF2-40B4-BE49-F238E27FC236}">
                <a16:creationId xmlns:a16="http://schemas.microsoft.com/office/drawing/2014/main" id="{056D8E55-3474-804C-B7DB-400DC0D2F5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93" y="5463233"/>
            <a:ext cx="711374" cy="711374"/>
          </a:xfrm>
          <a:prstGeom prst="rect">
            <a:avLst/>
          </a:prstGeom>
        </p:spPr>
      </p:pic>
      <p:pic>
        <p:nvPicPr>
          <p:cNvPr id="17" name="Picture 16" descr="A blue and white stopwatch with a red sign and black text&#10;&#10;AI-generated content may be incorrect.">
            <a:extLst>
              <a:ext uri="{FF2B5EF4-FFF2-40B4-BE49-F238E27FC236}">
                <a16:creationId xmlns:a16="http://schemas.microsoft.com/office/drawing/2014/main" id="{C93D226B-A7DA-73D0-BDC5-B781ED09D0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044" y="1265994"/>
            <a:ext cx="684703" cy="684703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AD784AA-AB2B-126E-0E7C-1975F8CB6575}"/>
              </a:ext>
            </a:extLst>
          </p:cNvPr>
          <p:cNvCxnSpPr>
            <a:cxnSpLocks/>
          </p:cNvCxnSpPr>
          <p:nvPr/>
        </p:nvCxnSpPr>
        <p:spPr>
          <a:xfrm>
            <a:off x="6734355" y="1667774"/>
            <a:ext cx="0" cy="4521678"/>
          </a:xfrm>
          <a:prstGeom prst="line">
            <a:avLst/>
          </a:prstGeom>
          <a:ln w="381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558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3822F-D387-5FFE-0A93-52FF19F71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Kreiranje</a:t>
            </a:r>
            <a:r>
              <a:rPr lang="en-US" sz="3600" dirty="0"/>
              <a:t> </a:t>
            </a:r>
            <a:r>
              <a:rPr lang="en-US" sz="3600" dirty="0" err="1"/>
              <a:t>komponenti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rutiranje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9C723-2217-7EC5-8DF9-5137260B4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3611" y="905885"/>
            <a:ext cx="4830400" cy="4602000"/>
          </a:xfrm>
        </p:spPr>
        <p:txBody>
          <a:bodyPr anchor="t"/>
          <a:lstStyle/>
          <a:p>
            <a:pPr marL="186262" indent="0">
              <a:buNone/>
            </a:pPr>
            <a:endParaRPr lang="en-US" sz="2400" dirty="0"/>
          </a:p>
          <a:p>
            <a:pPr marL="186262" indent="0">
              <a:buNone/>
            </a:pPr>
            <a:endParaRPr lang="en-US" sz="2400" dirty="0"/>
          </a:p>
          <a:p>
            <a:r>
              <a:rPr lang="en-US" sz="2400" dirty="0" err="1"/>
              <a:t>Kreiranje</a:t>
            </a:r>
            <a:r>
              <a:rPr lang="en-US" sz="2400" dirty="0"/>
              <a:t> </a:t>
            </a:r>
            <a:r>
              <a:rPr lang="en-US" sz="2400" dirty="0" err="1"/>
              <a:t>komponenti</a:t>
            </a:r>
            <a:endParaRPr lang="en-US" sz="2400" dirty="0"/>
          </a:p>
          <a:p>
            <a:pPr>
              <a:lnSpc>
                <a:spcPct val="300000"/>
              </a:lnSpc>
            </a:pPr>
            <a:r>
              <a:rPr lang="en-US" sz="2000" dirty="0" err="1"/>
              <a:t>Rutiranje</a:t>
            </a:r>
            <a:endParaRPr lang="en-US" sz="2000" dirty="0"/>
          </a:p>
          <a:p>
            <a:pPr marL="186262" indent="0">
              <a:lnSpc>
                <a:spcPct val="300000"/>
              </a:lnSpc>
              <a:buNone/>
            </a:pP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476B511-0231-EDEA-3D04-A8E460D635B2}"/>
              </a:ext>
            </a:extLst>
          </p:cNvPr>
          <p:cNvSpPr/>
          <p:nvPr/>
        </p:nvSpPr>
        <p:spPr>
          <a:xfrm>
            <a:off x="5294658" y="1493624"/>
            <a:ext cx="4173063" cy="89778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ng generate component </a:t>
            </a:r>
            <a:r>
              <a:rPr lang="en-US" sz="1600" dirty="0" err="1"/>
              <a:t>component_name</a:t>
            </a:r>
            <a:endParaRPr lang="en-US" sz="1600" dirty="0"/>
          </a:p>
          <a:p>
            <a:pPr algn="ctr"/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(ng g c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</a:rPr>
              <a:t>component_name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4BF0F5-5EA6-5CAA-DDFB-4E0B6147E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4833" y="3106380"/>
            <a:ext cx="4079178" cy="20809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B47DFC-2993-41A3-42C6-BD8AFA332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3132" y="3120180"/>
            <a:ext cx="4830400" cy="2053372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0371F70-8A5D-69F4-1649-4DF45357B996}"/>
              </a:ext>
            </a:extLst>
          </p:cNvPr>
          <p:cNvCxnSpPr/>
          <p:nvPr/>
        </p:nvCxnSpPr>
        <p:spPr>
          <a:xfrm>
            <a:off x="6408484" y="3349300"/>
            <a:ext cx="31437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A0B993-5EEC-0731-58F6-CA3F768979BC}"/>
              </a:ext>
            </a:extLst>
          </p:cNvPr>
          <p:cNvCxnSpPr/>
          <p:nvPr/>
        </p:nvCxnSpPr>
        <p:spPr>
          <a:xfrm>
            <a:off x="6408484" y="4066352"/>
            <a:ext cx="31437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EFAA925-8FF6-26E5-671F-D1C0A3FC33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838" y="5371531"/>
            <a:ext cx="2851070" cy="138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537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855EE-F3C3-A0C4-F844-3537D04AC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Servisi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1DB614-2558-7AC8-BBB5-EECD2A6AD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36634"/>
            <a:ext cx="5145033" cy="1591880"/>
          </a:xfrm>
        </p:spPr>
        <p:txBody>
          <a:bodyPr/>
          <a:lstStyle/>
          <a:p>
            <a:pPr marL="186262" indent="0" algn="ctr">
              <a:buNone/>
            </a:pPr>
            <a:r>
              <a:rPr lang="en-US" sz="2000" b="1" dirty="0" err="1"/>
              <a:t>Kreiranje</a:t>
            </a:r>
            <a:r>
              <a:rPr lang="en-US" sz="2000" b="1" dirty="0"/>
              <a:t> </a:t>
            </a:r>
            <a:r>
              <a:rPr lang="en-US" sz="2000" b="1" dirty="0" err="1"/>
              <a:t>servisa</a:t>
            </a:r>
            <a:endParaRPr lang="en-US" sz="2000" b="1" dirty="0"/>
          </a:p>
          <a:p>
            <a:pPr algn="ctr"/>
            <a:endParaRPr lang="en-GB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A376DF-C450-167E-E955-793499208491}"/>
              </a:ext>
            </a:extLst>
          </p:cNvPr>
          <p:cNvSpPr/>
          <p:nvPr/>
        </p:nvSpPr>
        <p:spPr>
          <a:xfrm>
            <a:off x="1603447" y="2510042"/>
            <a:ext cx="4173063" cy="11219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ng generate service </a:t>
            </a:r>
            <a:r>
              <a:rPr lang="en-US" sz="1600" dirty="0" err="1"/>
              <a:t>service_name</a:t>
            </a:r>
            <a:endParaRPr lang="en-US" sz="1600" dirty="0"/>
          </a:p>
          <a:p>
            <a:pPr algn="ctr"/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(ng g s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</a:rPr>
              <a:t>service_name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9" name="Picture 8" descr="A computer screen with colorful text&#10;&#10;AI-generated content may be incorrect.">
            <a:extLst>
              <a:ext uri="{FF2B5EF4-FFF2-40B4-BE49-F238E27FC236}">
                <a16:creationId xmlns:a16="http://schemas.microsoft.com/office/drawing/2014/main" id="{66D3081A-A4F5-5E28-332A-C9F66EF13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441" y="3870558"/>
            <a:ext cx="4885073" cy="216793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A1AFCAD-F40E-DC20-05D2-2583791F46AF}"/>
              </a:ext>
            </a:extLst>
          </p:cNvPr>
          <p:cNvCxnSpPr>
            <a:cxnSpLocks/>
          </p:cNvCxnSpPr>
          <p:nvPr/>
        </p:nvCxnSpPr>
        <p:spPr>
          <a:xfrm>
            <a:off x="6734355" y="1667774"/>
            <a:ext cx="0" cy="4521678"/>
          </a:xfrm>
          <a:prstGeom prst="line">
            <a:avLst/>
          </a:prstGeom>
          <a:ln w="381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5127106-9C66-6204-23B7-A72A0F0EB081}"/>
              </a:ext>
            </a:extLst>
          </p:cNvPr>
          <p:cNvSpPr txBox="1">
            <a:spLocks/>
          </p:cNvSpPr>
          <p:nvPr/>
        </p:nvSpPr>
        <p:spPr>
          <a:xfrm>
            <a:off x="6734355" y="1536634"/>
            <a:ext cx="4661139" cy="1591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2332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nquin"/>
              <a:buChar char="●"/>
              <a:defRPr sz="1867" b="0" i="0" u="none" strike="noStrike" cap="none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1pPr>
            <a:lvl2pPr marL="1219170" marR="0" lvl="1" indent="-40639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nquin"/>
              <a:buChar char="○"/>
              <a:defRPr sz="1600" b="0" i="0" u="none" strike="noStrike" cap="none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2pPr>
            <a:lvl3pPr marL="1828754" marR="0" lvl="2" indent="-40639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nquin"/>
              <a:buChar char="■"/>
              <a:defRPr sz="1600" b="0" i="0" u="none" strike="noStrike" cap="none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3pPr>
            <a:lvl4pPr marL="2438339" marR="0" lvl="3" indent="-40639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nquin"/>
              <a:buChar char="●"/>
              <a:defRPr sz="1600" b="0" i="0" u="none" strike="noStrike" cap="none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4pPr>
            <a:lvl5pPr marL="3047924" marR="0" lvl="4" indent="-40639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nquin"/>
              <a:buChar char="○"/>
              <a:defRPr sz="1600" b="0" i="0" u="none" strike="noStrike" cap="none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5pPr>
            <a:lvl6pPr marL="3657509" marR="0" lvl="5" indent="-40639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nquin"/>
              <a:buChar char="■"/>
              <a:defRPr sz="1600" b="0" i="0" u="none" strike="noStrike" cap="none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6pPr>
            <a:lvl7pPr marL="4267093" marR="0" lvl="6" indent="-40639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nquin"/>
              <a:buChar char="●"/>
              <a:defRPr sz="1600" b="0" i="0" u="none" strike="noStrike" cap="none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7pPr>
            <a:lvl8pPr marL="4876678" marR="0" lvl="7" indent="-40639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nquin"/>
              <a:buChar char="○"/>
              <a:defRPr sz="1600" b="0" i="0" u="none" strike="noStrike" cap="none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8pPr>
            <a:lvl9pPr marL="5486263" marR="0" lvl="8" indent="-40639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nquin"/>
              <a:buChar char="■"/>
              <a:defRPr sz="1600" b="0" i="0" u="none" strike="noStrike" cap="none">
                <a:solidFill>
                  <a:schemeClr val="dk1"/>
                </a:solidFill>
                <a:latin typeface="Palanquin"/>
                <a:ea typeface="Palanquin"/>
                <a:cs typeface="Palanquin"/>
                <a:sym typeface="Palanquin"/>
              </a:defRPr>
            </a:lvl9pPr>
          </a:lstStyle>
          <a:p>
            <a:pPr marL="186262" indent="0" algn="ctr">
              <a:buFont typeface="Palanquin"/>
              <a:buNone/>
            </a:pPr>
            <a:r>
              <a:rPr lang="en-US" sz="2000" b="1" dirty="0"/>
              <a:t>Kori</a:t>
            </a:r>
            <a:r>
              <a:rPr lang="sr-Latn-RS" sz="2000" b="1" dirty="0"/>
              <a:t>šćenje</a:t>
            </a:r>
            <a:r>
              <a:rPr lang="en-US" sz="2000" b="1" dirty="0"/>
              <a:t> </a:t>
            </a:r>
            <a:r>
              <a:rPr lang="en-US" sz="2000" b="1" dirty="0" err="1"/>
              <a:t>servisa</a:t>
            </a:r>
            <a:r>
              <a:rPr lang="sr-Latn-RS" sz="2000" b="1" dirty="0"/>
              <a:t> u komponenti</a:t>
            </a:r>
            <a:endParaRPr lang="en-US" sz="2000" b="1" dirty="0"/>
          </a:p>
          <a:p>
            <a:pPr algn="ctr"/>
            <a:endParaRPr lang="en-GB" dirty="0"/>
          </a:p>
        </p:txBody>
      </p:sp>
      <p:pic>
        <p:nvPicPr>
          <p:cNvPr id="14" name="Picture 13" descr="A computer screen with text on it&#10;&#10;AI-generated content may be incorrect.">
            <a:extLst>
              <a:ext uri="{FF2B5EF4-FFF2-40B4-BE49-F238E27FC236}">
                <a16:creationId xmlns:a16="http://schemas.microsoft.com/office/drawing/2014/main" id="{762BF800-A0EA-5EEB-CC4D-83C544FEF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370" y="2728806"/>
            <a:ext cx="3924329" cy="273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68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F15DC-B3FB-B80D-4B12-BEDC0551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</p:spPr>
        <p:txBody>
          <a:bodyPr wrap="square" anchor="b">
            <a:normAutofit/>
          </a:bodyPr>
          <a:lstStyle/>
          <a:p>
            <a:r>
              <a:rPr lang="en-US" dirty="0" err="1"/>
              <a:t>Direktive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CEC6889-29AF-9B71-CE57-76E78164CD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</p:spPr>
        <p:txBody>
          <a:bodyPr/>
          <a:lstStyle/>
          <a:p>
            <a:r>
              <a:rPr lang="en-US" dirty="0" err="1"/>
              <a:t>Klase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sr-Latn-RS" dirty="0"/>
              <a:t>definišu strukturu i ponašanje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8A7A305-BE5D-5593-B72C-C6E8B14B643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585999" y="965433"/>
            <a:ext cx="5493357" cy="49268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sr-Latn-RS" sz="1800" b="1" dirty="0"/>
              <a:t>Direktiva komponenta </a:t>
            </a:r>
            <a:r>
              <a:rPr lang="sr-Latn-RS" sz="1800" dirty="0"/>
              <a:t>– direktive sa šablonom</a:t>
            </a:r>
          </a:p>
          <a:p>
            <a:pPr>
              <a:lnSpc>
                <a:spcPct val="200000"/>
              </a:lnSpc>
            </a:pPr>
            <a:r>
              <a:rPr lang="sr-Latn-RS" sz="1800" b="1" dirty="0"/>
              <a:t>Strukturalne direktive </a:t>
            </a:r>
            <a:r>
              <a:rPr lang="sr-Latn-RS" sz="1800" dirty="0"/>
              <a:t>– direktive koje manipulišu elementima u DOM-u</a:t>
            </a:r>
          </a:p>
          <a:p>
            <a:pPr lvl="1">
              <a:lnSpc>
                <a:spcPct val="200000"/>
              </a:lnSpc>
            </a:pPr>
            <a:r>
              <a:rPr lang="sr-Latn-RS" sz="1800" dirty="0"/>
              <a:t>*ngFor, *ngIf, *ngSwitch</a:t>
            </a:r>
            <a:endParaRPr lang="en-GB" sz="1800" dirty="0"/>
          </a:p>
          <a:p>
            <a:pPr lvl="1">
              <a:lnSpc>
                <a:spcPct val="200000"/>
              </a:lnSpc>
            </a:pPr>
            <a:r>
              <a:rPr lang="en-GB" sz="1800" dirty="0"/>
              <a:t>@for, @if,</a:t>
            </a:r>
            <a:r>
              <a:rPr lang="sr-Latn-RS" sz="1800" dirty="0"/>
              <a:t> </a:t>
            </a:r>
            <a:r>
              <a:rPr lang="en-GB" sz="1800" dirty="0"/>
              <a:t>@else, @switch</a:t>
            </a:r>
            <a:endParaRPr lang="sr-Latn-RS" sz="1800" dirty="0"/>
          </a:p>
          <a:p>
            <a:pPr lvl="1">
              <a:lnSpc>
                <a:spcPct val="200000"/>
              </a:lnSpc>
            </a:pPr>
            <a:r>
              <a:rPr lang="sr-Latn-RS" sz="1800" dirty="0"/>
              <a:t>Jedna strukturalna direktiva po elementu</a:t>
            </a:r>
          </a:p>
          <a:p>
            <a:pPr>
              <a:lnSpc>
                <a:spcPct val="200000"/>
              </a:lnSpc>
            </a:pPr>
            <a:r>
              <a:rPr lang="sr-Latn-RS" sz="1800" b="1" dirty="0"/>
              <a:t>Atributske direktive </a:t>
            </a:r>
            <a:r>
              <a:rPr lang="sr-Latn-RS" sz="1800" dirty="0"/>
              <a:t>– direktive koje manipulišu izgledom elemenata u DOM-u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11535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7C9BE-4995-866A-A796-2550FCECD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Filteri</a:t>
            </a:r>
            <a:r>
              <a:rPr lang="en-GB" dirty="0"/>
              <a:t> (</a:t>
            </a:r>
            <a:r>
              <a:rPr lang="en-GB" i="1" dirty="0"/>
              <a:t>pipes</a:t>
            </a:r>
            <a:r>
              <a:rPr lang="en-GB" dirty="0"/>
              <a:t>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332FAA-8292-3831-EAF3-B7BBDBCDDF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Specijalni</a:t>
            </a:r>
            <a:r>
              <a:rPr lang="en-GB" dirty="0"/>
              <a:t> </a:t>
            </a:r>
            <a:r>
              <a:rPr lang="en-GB" dirty="0" err="1"/>
              <a:t>operatori</a:t>
            </a:r>
            <a:r>
              <a:rPr lang="en-GB" dirty="0"/>
              <a:t> koji </a:t>
            </a:r>
            <a:r>
              <a:rPr lang="en-GB" dirty="0" err="1"/>
              <a:t>omogu</a:t>
            </a:r>
            <a:r>
              <a:rPr lang="sr-Latn-RS" dirty="0"/>
              <a:t>ćavaju transformaciju podataka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BDA61-11B5-93C5-5708-52106382441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29409" y="965600"/>
            <a:ext cx="5738522" cy="4926800"/>
          </a:xfrm>
        </p:spPr>
        <p:txBody>
          <a:bodyPr/>
          <a:lstStyle/>
          <a:p>
            <a:pPr marL="169329" indent="0">
              <a:buNone/>
            </a:pPr>
            <a:r>
              <a:rPr lang="sr-Latn-RS" dirty="0"/>
              <a:t>Ugrađeni:</a:t>
            </a:r>
          </a:p>
          <a:p>
            <a:pPr lvl="1"/>
            <a:r>
              <a:rPr lang="sr-Latn-RS" dirty="0"/>
              <a:t>CurrencyPipe</a:t>
            </a:r>
          </a:p>
          <a:p>
            <a:pPr lvl="1"/>
            <a:r>
              <a:rPr lang="sr-Latn-RS" dirty="0"/>
              <a:t>DatePipe</a:t>
            </a:r>
          </a:p>
          <a:p>
            <a:pPr lvl="1"/>
            <a:r>
              <a:rPr lang="sr-Latn-RS" dirty="0"/>
              <a:t>LowerCasePipe</a:t>
            </a:r>
          </a:p>
          <a:p>
            <a:pPr lvl="1"/>
            <a:r>
              <a:rPr lang="sr-Latn-RS" dirty="0"/>
              <a:t>...</a:t>
            </a:r>
          </a:p>
          <a:p>
            <a:pPr lvl="1"/>
            <a:endParaRPr lang="sr-Latn-RS" dirty="0"/>
          </a:p>
          <a:p>
            <a:pPr marL="169329" indent="0">
              <a:buNone/>
            </a:pPr>
            <a:r>
              <a:rPr lang="en-GB" dirty="0"/>
              <a:t>&lt;p&gt;</a:t>
            </a:r>
            <a:endParaRPr lang="sr-Latn-RS" dirty="0"/>
          </a:p>
          <a:p>
            <a:pPr marL="169329" indent="0">
              <a:buNone/>
            </a:pPr>
            <a:r>
              <a:rPr lang="sr-Latn-RS" dirty="0"/>
              <a:t>	</a:t>
            </a:r>
            <a:r>
              <a:rPr lang="en-GB" dirty="0"/>
              <a:t>The event will occur on </a:t>
            </a:r>
            <a:endParaRPr lang="sr-Latn-RS" dirty="0"/>
          </a:p>
          <a:p>
            <a:pPr marL="169329" indent="0">
              <a:buNone/>
            </a:pPr>
            <a:r>
              <a:rPr lang="sr-Latn-RS" dirty="0"/>
              <a:t>      	</a:t>
            </a:r>
            <a:r>
              <a:rPr lang="en-GB" dirty="0"/>
              <a:t>{{ </a:t>
            </a:r>
            <a:r>
              <a:rPr lang="en-GB" dirty="0" err="1"/>
              <a:t>scheduledOn</a:t>
            </a:r>
            <a:r>
              <a:rPr lang="en-GB" dirty="0"/>
              <a:t> | date | uppercase }}.</a:t>
            </a:r>
            <a:endParaRPr lang="sr-Latn-RS" dirty="0"/>
          </a:p>
          <a:p>
            <a:pPr marL="169329" indent="0">
              <a:buNone/>
            </a:pPr>
            <a:r>
              <a:rPr lang="en-GB" dirty="0"/>
              <a:t>&lt;/p&gt;</a:t>
            </a:r>
            <a:endParaRPr lang="sr-Latn-RS" dirty="0"/>
          </a:p>
          <a:p>
            <a:pPr marL="169329" indent="0">
              <a:buNone/>
            </a:pPr>
            <a:endParaRPr lang="sr-Latn-RS" dirty="0"/>
          </a:p>
          <a:p>
            <a:pPr marL="169329" indent="0">
              <a:buNone/>
            </a:pPr>
            <a:r>
              <a:rPr lang="en-GB" dirty="0"/>
              <a:t>&lt;p&gt;</a:t>
            </a:r>
            <a:endParaRPr lang="sr-Latn-RS" dirty="0"/>
          </a:p>
          <a:p>
            <a:pPr marL="169329" indent="0">
              <a:buNone/>
            </a:pPr>
            <a:r>
              <a:rPr lang="sr-Latn-RS" dirty="0"/>
              <a:t>	</a:t>
            </a:r>
            <a:r>
              <a:rPr lang="en-GB" dirty="0"/>
              <a:t>The event will occur at </a:t>
            </a:r>
            <a:endParaRPr lang="sr-Latn-RS" dirty="0"/>
          </a:p>
          <a:p>
            <a:pPr marL="169329" indent="0">
              <a:buNone/>
            </a:pPr>
            <a:r>
              <a:rPr lang="sr-Latn-RS" dirty="0"/>
              <a:t>	</a:t>
            </a:r>
            <a:r>
              <a:rPr lang="en-GB" dirty="0"/>
              <a:t>{{ </a:t>
            </a:r>
            <a:r>
              <a:rPr lang="en-GB" dirty="0" err="1"/>
              <a:t>scheduledOn</a:t>
            </a:r>
            <a:r>
              <a:rPr lang="en-GB" dirty="0"/>
              <a:t> | date:’</a:t>
            </a:r>
            <a:r>
              <a:rPr lang="sr-Latn-RS" dirty="0"/>
              <a:t>shortDate</a:t>
            </a:r>
            <a:r>
              <a:rPr lang="en-GB" dirty="0"/>
              <a:t>' }}.</a:t>
            </a:r>
            <a:endParaRPr lang="sr-Latn-RS" dirty="0"/>
          </a:p>
          <a:p>
            <a:pPr marL="169329" indent="0">
              <a:buNone/>
            </a:pPr>
            <a:r>
              <a:rPr lang="en-GB" dirty="0"/>
              <a:t>&lt;/p&gt;</a:t>
            </a:r>
            <a:endParaRPr lang="sr-Latn-RS" dirty="0"/>
          </a:p>
          <a:p>
            <a:pPr marL="169329" indent="0">
              <a:buNone/>
            </a:pPr>
            <a:endParaRPr lang="sr-Latn-RS" dirty="0"/>
          </a:p>
          <a:p>
            <a:pPr marL="169329" indent="0">
              <a:buNone/>
            </a:pPr>
            <a:endParaRPr lang="sr-Latn-RS" dirty="0"/>
          </a:p>
          <a:p>
            <a:pPr marL="169329" indent="0">
              <a:buNone/>
            </a:pPr>
            <a:r>
              <a:rPr lang="sr-Latn-RS" dirty="0"/>
              <a:t>Mogu se kreirati i filteri za specifične potrebe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A5CC2C-50BC-21E4-1B28-C121AD43B5E1}"/>
              </a:ext>
            </a:extLst>
          </p:cNvPr>
          <p:cNvSpPr/>
          <p:nvPr/>
        </p:nvSpPr>
        <p:spPr>
          <a:xfrm>
            <a:off x="6168887" y="2655101"/>
            <a:ext cx="4472609" cy="104971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2BA0B26-8BF6-C5E4-CFFE-8669A81A5538}"/>
              </a:ext>
            </a:extLst>
          </p:cNvPr>
          <p:cNvSpPr/>
          <p:nvPr/>
        </p:nvSpPr>
        <p:spPr>
          <a:xfrm>
            <a:off x="6168887" y="3922644"/>
            <a:ext cx="4472609" cy="99391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372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A6CD-7B78-496B-D1DB-D55A4B0A0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One-way binding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E75761-3A50-34AE-8280-B4B85A726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433209"/>
            <a:ext cx="10290000" cy="4260715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US" b="1" dirty="0" err="1"/>
              <a:t>Interpolacija</a:t>
            </a:r>
            <a:endParaRPr lang="sr-Latn-RS" b="1" dirty="0"/>
          </a:p>
          <a:p>
            <a:pPr>
              <a:lnSpc>
                <a:spcPct val="150000"/>
              </a:lnSpc>
            </a:pPr>
            <a:r>
              <a:rPr lang="sr-Latn-RS" b="1" dirty="0"/>
              <a:t>Property binding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alt=“item" [</a:t>
            </a:r>
            <a:r>
              <a:rPr lang="en-US" dirty="0" err="1"/>
              <a:t>src</a:t>
            </a:r>
            <a:r>
              <a:rPr lang="en-US" dirty="0"/>
              <a:t>]=“</a:t>
            </a:r>
            <a:r>
              <a:rPr lang="en-US" dirty="0" err="1"/>
              <a:t>itemImageUrl</a:t>
            </a:r>
            <a:r>
              <a:rPr lang="en-US" dirty="0"/>
              <a:t>"&gt;</a:t>
            </a:r>
            <a:r>
              <a:rPr lang="sr-Latn-RS" dirty="0"/>
              <a:t> HTML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dirty="0" err="1"/>
              <a:t>itemImageUrl</a:t>
            </a:r>
            <a:r>
              <a:rPr lang="en-US" dirty="0"/>
              <a:t> = “</a:t>
            </a:r>
            <a:r>
              <a:rPr lang="en-US" dirty="0" err="1"/>
              <a:t>img</a:t>
            </a:r>
            <a:r>
              <a:rPr lang="en-US" dirty="0"/>
              <a:t>/newImage.jpg”;</a:t>
            </a:r>
            <a:r>
              <a:rPr lang="sr-Latn-RS" dirty="0"/>
              <a:t>  TS</a:t>
            </a:r>
          </a:p>
          <a:p>
            <a:pPr>
              <a:lnSpc>
                <a:spcPct val="150000"/>
              </a:lnSpc>
            </a:pPr>
            <a:r>
              <a:rPr lang="sr-Latn-RS" b="1" dirty="0"/>
              <a:t>Attribute binding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dirty="0"/>
              <a:t>&lt;button type="button" [</a:t>
            </a:r>
            <a:r>
              <a:rPr lang="en-US" dirty="0" err="1"/>
              <a:t>attr.aria</a:t>
            </a:r>
            <a:r>
              <a:rPr lang="en-US" dirty="0"/>
              <a:t>-label]="</a:t>
            </a:r>
            <a:r>
              <a:rPr lang="en-US" dirty="0" err="1"/>
              <a:t>actionName</a:t>
            </a:r>
            <a:r>
              <a:rPr lang="en-US" dirty="0"/>
              <a:t>"&gt;</a:t>
            </a:r>
          </a:p>
          <a:p>
            <a:pPr marL="1388498" lvl="2" indent="0">
              <a:lnSpc>
                <a:spcPct val="150000"/>
              </a:lnSpc>
              <a:buNone/>
            </a:pPr>
            <a:r>
              <a:rPr lang="en-US" dirty="0"/>
              <a:t>{{</a:t>
            </a:r>
            <a:r>
              <a:rPr lang="en-US" dirty="0" err="1"/>
              <a:t>actionName</a:t>
            </a:r>
            <a:r>
              <a:rPr lang="en-US" dirty="0"/>
              <a:t>}} with Aria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dirty="0"/>
              <a:t>&lt;/button&gt;</a:t>
            </a:r>
            <a:endParaRPr lang="sr-Latn-RS" dirty="0"/>
          </a:p>
          <a:p>
            <a:pPr>
              <a:lnSpc>
                <a:spcPct val="150000"/>
              </a:lnSpc>
            </a:pPr>
            <a:r>
              <a:rPr lang="sr-Latn-RS" b="1" dirty="0"/>
              <a:t>Class and style binding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sz="1600" b="0" dirty="0">
                <a:effectLst/>
              </a:rPr>
              <a:t>[</a:t>
            </a:r>
            <a:r>
              <a:rPr lang="en-US" sz="1600" b="0" dirty="0" err="1">
                <a:effectLst/>
              </a:rPr>
              <a:t>class.sale</a:t>
            </a:r>
            <a:r>
              <a:rPr lang="en-US" sz="1600" b="0" dirty="0">
                <a:effectLst/>
              </a:rPr>
              <a:t>]="</a:t>
            </a:r>
            <a:r>
              <a:rPr lang="en-US" sz="1600" b="0" dirty="0" err="1">
                <a:effectLst/>
              </a:rPr>
              <a:t>onSal</a:t>
            </a:r>
            <a:r>
              <a:rPr lang="sr-Latn-RS" sz="1600" b="0" dirty="0">
                <a:effectLst/>
              </a:rPr>
              <a:t>e</a:t>
            </a:r>
            <a:r>
              <a:rPr lang="en-US" sz="1600" b="0" dirty="0">
                <a:effectLst/>
              </a:rPr>
              <a:t>"      true, false</a:t>
            </a:r>
            <a:endParaRPr lang="sr-Latn-RS" sz="1600" b="0" dirty="0">
              <a:effectLst/>
            </a:endParaRPr>
          </a:p>
          <a:p>
            <a:pPr>
              <a:lnSpc>
                <a:spcPct val="150000"/>
              </a:lnSpc>
            </a:pPr>
            <a:r>
              <a:rPr lang="sr-Latn-RS" b="1" dirty="0"/>
              <a:t>Event binding</a:t>
            </a:r>
          </a:p>
          <a:p>
            <a:pPr marL="778914" lvl="1" indent="0">
              <a:lnSpc>
                <a:spcPct val="150000"/>
              </a:lnSpc>
              <a:buNone/>
            </a:pPr>
            <a:r>
              <a:rPr lang="en-US" b="0" dirty="0">
                <a:effectLst/>
              </a:rPr>
              <a:t>&lt;button (click)="</a:t>
            </a:r>
            <a:r>
              <a:rPr lang="en-US" b="0" dirty="0" err="1">
                <a:effectLst/>
              </a:rPr>
              <a:t>onSave</a:t>
            </a:r>
            <a:r>
              <a:rPr lang="en-US" b="0" dirty="0">
                <a:effectLst/>
              </a:rPr>
              <a:t>()"&gt;Save&lt;/button&gt;</a:t>
            </a:r>
            <a:endParaRPr lang="sr-Latn-RS" b="0" dirty="0">
              <a:effectLst/>
            </a:endParaRPr>
          </a:p>
          <a:p>
            <a:endParaRPr lang="en-US" dirty="0"/>
          </a:p>
          <a:p>
            <a:pPr lvl="1">
              <a:lnSpc>
                <a:spcPct val="150000"/>
              </a:lnSpc>
            </a:pPr>
            <a:endParaRPr lang="en-US" dirty="0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F8885BAA-1BEB-1545-F8C1-49DADEBEE735}"/>
              </a:ext>
            </a:extLst>
          </p:cNvPr>
          <p:cNvSpPr/>
          <p:nvPr/>
        </p:nvSpPr>
        <p:spPr>
          <a:xfrm>
            <a:off x="6361889" y="1569396"/>
            <a:ext cx="252920" cy="3560323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FEB451-1B27-022C-6243-AEC256E0697A}"/>
              </a:ext>
            </a:extLst>
          </p:cNvPr>
          <p:cNvSpPr txBox="1"/>
          <p:nvPr/>
        </p:nvSpPr>
        <p:spPr>
          <a:xfrm>
            <a:off x="6815847" y="3087947"/>
            <a:ext cx="1770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>
                <a:solidFill>
                  <a:srgbClr val="00B050"/>
                </a:solidFill>
                <a:effectLst/>
                <a:latin typeface="Signika"/>
              </a:rPr>
              <a:t>from data source to view target</a:t>
            </a:r>
            <a:endParaRPr lang="en-US" sz="1600" b="1" dirty="0">
              <a:solidFill>
                <a:srgbClr val="00B050"/>
              </a:solidFill>
              <a:latin typeface="Signika"/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4FE7B785-4557-E589-8773-03B88623944D}"/>
              </a:ext>
            </a:extLst>
          </p:cNvPr>
          <p:cNvSpPr/>
          <p:nvPr/>
        </p:nvSpPr>
        <p:spPr>
          <a:xfrm>
            <a:off x="6374860" y="5288604"/>
            <a:ext cx="252920" cy="76360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6CF545-3DDF-485E-3C85-63E8FF35A8C7}"/>
              </a:ext>
            </a:extLst>
          </p:cNvPr>
          <p:cNvSpPr txBox="1"/>
          <p:nvPr/>
        </p:nvSpPr>
        <p:spPr>
          <a:xfrm>
            <a:off x="6815847" y="5408794"/>
            <a:ext cx="1770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>
                <a:solidFill>
                  <a:srgbClr val="00B050"/>
                </a:solidFill>
                <a:effectLst/>
                <a:latin typeface="Signika"/>
              </a:rPr>
              <a:t>from view target to data source</a:t>
            </a:r>
            <a:endParaRPr lang="en-US" sz="1600" b="1" dirty="0">
              <a:solidFill>
                <a:srgbClr val="00B050"/>
              </a:solidFill>
              <a:latin typeface="Signika"/>
            </a:endParaRPr>
          </a:p>
        </p:txBody>
      </p:sp>
    </p:spTree>
    <p:extLst>
      <p:ext uri="{BB962C8B-B14F-4D97-AF65-F5344CB8AC3E}">
        <p14:creationId xmlns:p14="http://schemas.microsoft.com/office/powerpoint/2010/main" val="794170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DB72-9136-86B5-ADA4-B7F874837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Prosle</a:t>
            </a:r>
            <a:r>
              <a:rPr lang="sr-Latn-RS" dirty="0"/>
              <a:t>đivanje podataka u komponentu (1)</a:t>
            </a:r>
            <a:endParaRPr lang="en-GB" dirty="0"/>
          </a:p>
        </p:txBody>
      </p:sp>
      <p:pic>
        <p:nvPicPr>
          <p:cNvPr id="5" name="Picture 4" descr="A black rectangular object with a black stripe&#10;&#10;AI-generated content may be incorrect.">
            <a:extLst>
              <a:ext uri="{FF2B5EF4-FFF2-40B4-BE49-F238E27FC236}">
                <a16:creationId xmlns:a16="http://schemas.microsoft.com/office/drawing/2014/main" id="{EFF1DD20-7C7C-F05F-469F-BADE4BD38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350" y="2233051"/>
            <a:ext cx="8695300" cy="18728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7F942B-59F0-ADAD-C8C4-60C44B383D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447" y="4545601"/>
            <a:ext cx="7447040" cy="77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0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AE851-3C60-6952-8A12-347B1D39C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02682-A620-0C37-6B9C-370CB54FD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Prosle</a:t>
            </a:r>
            <a:r>
              <a:rPr lang="sr-Latn-RS" dirty="0"/>
              <a:t>đivanje podataka u komponentu (2)</a:t>
            </a:r>
            <a:endParaRPr lang="en-GB" dirty="0"/>
          </a:p>
        </p:txBody>
      </p:sp>
      <p:pic>
        <p:nvPicPr>
          <p:cNvPr id="4" name="Picture 3" descr="A black screen with a black background&#10;&#10;AI-generated content may be incorrect.">
            <a:extLst>
              <a:ext uri="{FF2B5EF4-FFF2-40B4-BE49-F238E27FC236}">
                <a16:creationId xmlns:a16="http://schemas.microsoft.com/office/drawing/2014/main" id="{DA64547C-AF38-2007-FF01-668279FDE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652" y="1996113"/>
            <a:ext cx="7672695" cy="1667238"/>
          </a:xfrm>
          <a:prstGeom prst="rect">
            <a:avLst/>
          </a:prstGeom>
        </p:spPr>
      </p:pic>
      <p:pic>
        <p:nvPicPr>
          <p:cNvPr id="7" name="Picture 6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B1400624-A64A-ECF6-4EEC-2BEC2CDA9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651" y="3841174"/>
            <a:ext cx="7674707" cy="268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3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6FD65-3EA3-2C7D-7AB1-62C5CC970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3600" dirty="0"/>
              <a:t>Forme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54AE5-49B4-455D-3E60-0052DC40A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36633"/>
            <a:ext cx="5233750" cy="4602000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US" dirty="0"/>
              <a:t>reactive vs </a:t>
            </a:r>
            <a:r>
              <a:rPr lang="en-US" b="1" u="sng" dirty="0"/>
              <a:t>template-driven</a:t>
            </a:r>
          </a:p>
          <a:p>
            <a:pPr>
              <a:lnSpc>
                <a:spcPct val="150000"/>
              </a:lnSpc>
            </a:pPr>
            <a:endParaRPr lang="en-US" b="1" u="sng" dirty="0"/>
          </a:p>
          <a:p>
            <a:pPr marL="186262" indent="0">
              <a:buNone/>
            </a:pPr>
            <a:r>
              <a:rPr lang="en-US" b="1" dirty="0">
                <a:solidFill>
                  <a:srgbClr val="9C4A96"/>
                </a:solidFill>
                <a:effectLst/>
                <a:latin typeface="Consolas" panose="020B0609020204030204" pitchFamily="49" charset="0"/>
              </a:rPr>
              <a:t>	import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FormsModule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186262" indent="0">
              <a:buNone/>
            </a:pPr>
            <a:r>
              <a:rPr lang="en-US" b="1" dirty="0">
                <a:solidFill>
                  <a:srgbClr val="9C4A96"/>
                </a:solidFill>
                <a:effectLst/>
                <a:latin typeface="Consolas" panose="020B0609020204030204" pitchFamily="49" charset="0"/>
              </a:rPr>
              <a:t>	from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'@angular/forms'</a:t>
            </a:r>
          </a:p>
          <a:p>
            <a:pPr>
              <a:lnSpc>
                <a:spcPct val="300000"/>
              </a:lnSpc>
            </a:pPr>
            <a:endParaRPr lang="en-US" dirty="0"/>
          </a:p>
          <a:p>
            <a:pPr>
              <a:lnSpc>
                <a:spcPct val="300000"/>
              </a:lnSpc>
            </a:pPr>
            <a:endParaRPr lang="en-US" dirty="0"/>
          </a:p>
          <a:p>
            <a:pPr>
              <a:lnSpc>
                <a:spcPct val="300000"/>
              </a:lnSpc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CC395-BE96-E35E-53E2-46AC8C6C991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cartoon character pointing to a student registration form&#10;&#10;Description automatically generated">
            <a:extLst>
              <a:ext uri="{FF2B5EF4-FFF2-40B4-BE49-F238E27FC236}">
                <a16:creationId xmlns:a16="http://schemas.microsoft.com/office/drawing/2014/main" id="{7FE4F07F-A501-DB55-91A6-3B637C6DC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716" y="1536633"/>
            <a:ext cx="4830400" cy="460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A black background with text&#10;&#10;Description automatically generated">
            <a:extLst>
              <a:ext uri="{FF2B5EF4-FFF2-40B4-BE49-F238E27FC236}">
                <a16:creationId xmlns:a16="http://schemas.microsoft.com/office/drawing/2014/main" id="{25738E7E-CB3B-D5D5-9ED9-DD1AEA7C8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17" y="3307380"/>
            <a:ext cx="5233750" cy="106050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D1D082E-2D36-FE13-CEEA-AF1D82738E5C}"/>
              </a:ext>
            </a:extLst>
          </p:cNvPr>
          <p:cNvSpPr/>
          <p:nvPr/>
        </p:nvSpPr>
        <p:spPr>
          <a:xfrm>
            <a:off x="1692613" y="2393004"/>
            <a:ext cx="3339830" cy="7636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FC966FD6-428F-0630-F51D-72FF808622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17" y="4518661"/>
            <a:ext cx="5233746" cy="15313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8C97C02-4613-D003-F6D7-3ACCD7BABBE0}"/>
              </a:ext>
            </a:extLst>
          </p:cNvPr>
          <p:cNvSpPr/>
          <p:nvPr/>
        </p:nvSpPr>
        <p:spPr>
          <a:xfrm>
            <a:off x="3818626" y="3542581"/>
            <a:ext cx="1017917" cy="3163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0830BB-4FCE-824E-662D-4D737C05D084}"/>
              </a:ext>
            </a:extLst>
          </p:cNvPr>
          <p:cNvSpPr/>
          <p:nvPr/>
        </p:nvSpPr>
        <p:spPr>
          <a:xfrm>
            <a:off x="4569416" y="4868173"/>
            <a:ext cx="1336803" cy="37093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72834F-42A0-A466-5832-2CAD7F588C0E}"/>
              </a:ext>
            </a:extLst>
          </p:cNvPr>
          <p:cNvSpPr/>
          <p:nvPr/>
        </p:nvSpPr>
        <p:spPr>
          <a:xfrm>
            <a:off x="1024211" y="5321366"/>
            <a:ext cx="1776498" cy="72862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039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0C59-5D37-522D-BAA3-C3FAEFBF7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err="1"/>
              <a:t>Kontrolisanje</a:t>
            </a:r>
            <a:r>
              <a:rPr lang="en-GB" sz="3600" dirty="0"/>
              <a:t> </a:t>
            </a:r>
            <a:r>
              <a:rPr lang="en-GB" sz="3600" dirty="0" err="1"/>
              <a:t>pristupa</a:t>
            </a:r>
            <a:r>
              <a:rPr lang="en-GB" sz="3600" dirty="0"/>
              <a:t> </a:t>
            </a:r>
            <a:r>
              <a:rPr lang="en-GB" sz="3600" dirty="0" err="1"/>
              <a:t>komponentama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8570A-CC82-46E0-45F0-42756F134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7" y="1536633"/>
            <a:ext cx="7272148" cy="4602000"/>
          </a:xfrm>
        </p:spPr>
        <p:txBody>
          <a:bodyPr anchor="t"/>
          <a:lstStyle/>
          <a:p>
            <a:pPr marL="186262" indent="0">
              <a:buNone/>
            </a:pP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export const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authenticationGuard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: </a:t>
            </a:r>
            <a:r>
              <a:rPr lang="en-US" b="0" i="0" dirty="0" err="1">
                <a:solidFill>
                  <a:srgbClr val="AA0D91"/>
                </a:solidFill>
                <a:effectLst/>
                <a:latin typeface="source-code-pro"/>
              </a:rPr>
              <a:t>CanActivateFn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 = (route, state) =&gt; {</a:t>
            </a: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const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 err="1">
                <a:solidFill>
                  <a:srgbClr val="836C28"/>
                </a:solidFill>
                <a:effectLst/>
                <a:latin typeface="source-code-pro"/>
              </a:rPr>
              <a:t>oauthService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AuthService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= inject(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AuthService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);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if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(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oauthService.hasAccess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() ) {</a:t>
            </a:r>
            <a:br>
              <a:rPr lang="en-US" dirty="0"/>
            </a:br>
            <a:r>
              <a:rPr lang="en-US" dirty="0"/>
              <a:t>		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return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true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;</a:t>
            </a: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</a:t>
            </a:r>
            <a:br>
              <a:rPr lang="en-US" dirty="0"/>
            </a:br>
            <a:r>
              <a:rPr lang="en-US" dirty="0"/>
              <a:t>	</a:t>
            </a: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return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false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;</a:t>
            </a:r>
            <a:br>
              <a:rPr lang="en-US" dirty="0"/>
            </a:br>
            <a:r>
              <a:rPr lang="en-US" dirty="0"/>
              <a:t>	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};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3DC36-7A8E-1B6F-EDCF-85443AE3DF8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810654" y="4052855"/>
            <a:ext cx="5330759" cy="2231214"/>
          </a:xfrm>
        </p:spPr>
        <p:txBody>
          <a:bodyPr anchor="t"/>
          <a:lstStyle/>
          <a:p>
            <a:pPr marL="186262" indent="0">
              <a:buNone/>
            </a:pPr>
            <a:r>
              <a:rPr lang="en-US" b="0" i="0" dirty="0">
                <a:solidFill>
                  <a:srgbClr val="AA0D91"/>
                </a:solidFill>
                <a:effectLst/>
                <a:latin typeface="source-code-pro"/>
              </a:rPr>
              <a:t>const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US" b="0" i="0" dirty="0">
                <a:solidFill>
                  <a:srgbClr val="836C28"/>
                </a:solidFill>
                <a:effectLst/>
                <a:latin typeface="source-code-pro"/>
              </a:rPr>
              <a:t>routes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Route[] = [</a:t>
            </a:r>
            <a:br>
              <a:rPr lang="en-US" dirty="0"/>
            </a:br>
            <a:r>
              <a:rPr lang="en-US" dirty="0"/>
              <a:t>   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{ </a:t>
            </a:r>
          </a:p>
          <a:p>
            <a:pPr marL="186262" indent="0">
              <a:buNone/>
            </a:pPr>
            <a:r>
              <a:rPr lang="en-US" b="0" i="0" dirty="0">
                <a:solidFill>
                  <a:srgbClr val="836C28"/>
                </a:solidFill>
                <a:effectLst/>
                <a:latin typeface="source-code-pro"/>
              </a:rPr>
              <a:t>	path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</a:t>
            </a:r>
            <a:r>
              <a:rPr lang="en-US" b="0" i="0" dirty="0">
                <a:solidFill>
                  <a:srgbClr val="C41A16"/>
                </a:solidFill>
                <a:effectLst/>
                <a:latin typeface="source-code-pro"/>
              </a:rPr>
              <a:t>'home’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, </a:t>
            </a:r>
          </a:p>
          <a:p>
            <a:pPr marL="186262" indent="0">
              <a:buNone/>
            </a:pPr>
            <a:r>
              <a:rPr lang="en-US" b="0" i="0" dirty="0">
                <a:solidFill>
                  <a:srgbClr val="836C28"/>
                </a:solidFill>
                <a:effectLst/>
                <a:latin typeface="source-code-pro"/>
              </a:rPr>
              <a:t>	component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HomeComponent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, 	</a:t>
            </a:r>
            <a:r>
              <a:rPr lang="en-US" b="0" i="0" dirty="0" err="1">
                <a:solidFill>
                  <a:srgbClr val="836C28"/>
                </a:solidFill>
                <a:effectLst/>
                <a:latin typeface="source-code-pro"/>
              </a:rPr>
              <a:t>canActivate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: [</a:t>
            </a:r>
            <a:r>
              <a:rPr lang="en-US" b="0" i="0">
                <a:solidFill>
                  <a:srgbClr val="242424"/>
                </a:solidFill>
                <a:effectLst/>
                <a:latin typeface="source-code-pro"/>
              </a:rPr>
              <a:t>authenticationGuard]</a:t>
            </a:r>
            <a:endParaRPr lang="en-US" b="0" i="0" dirty="0">
              <a:solidFill>
                <a:srgbClr val="242424"/>
              </a:solidFill>
              <a:effectLst/>
              <a:latin typeface="source-code-pro"/>
            </a:endParaRPr>
          </a:p>
          <a:p>
            <a:pPr marL="186262" indent="0">
              <a:buNone/>
            </a:pP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  }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]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D33A3AF-4030-5019-D1E6-389BA4F91C3B}"/>
              </a:ext>
            </a:extLst>
          </p:cNvPr>
          <p:cNvSpPr/>
          <p:nvPr/>
        </p:nvSpPr>
        <p:spPr>
          <a:xfrm>
            <a:off x="950967" y="4760405"/>
            <a:ext cx="4173063" cy="11219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ng generate guard </a:t>
            </a:r>
            <a:r>
              <a:rPr lang="en-US" sz="2000" dirty="0" err="1"/>
              <a:t>guard_name</a:t>
            </a:r>
            <a:endParaRPr lang="en-US" sz="2000" dirty="0"/>
          </a:p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(ng g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</a:rPr>
              <a:t>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</a:rPr>
              <a:t>guard_name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6232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6FD65-3EA3-2C7D-7AB1-62C5CC970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Povezivanje</a:t>
            </a:r>
            <a:r>
              <a:rPr lang="en-US" sz="3600" dirty="0"/>
              <a:t> </a:t>
            </a:r>
            <a:r>
              <a:rPr lang="en-US" sz="3600" dirty="0" err="1"/>
              <a:t>sa</a:t>
            </a:r>
            <a:r>
              <a:rPr lang="en-US" sz="3600" dirty="0"/>
              <a:t> backend-om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54AE5-49B4-455D-3E60-0052DC40A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0965" y="1308847"/>
            <a:ext cx="9806682" cy="4829786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GB" sz="2400" b="1" u="sng" dirty="0" err="1">
                <a:solidFill>
                  <a:schemeClr val="tx1">
                    <a:lumMod val="50000"/>
                  </a:schemeClr>
                </a:solidFill>
              </a:rPr>
              <a:t>ProvideHttpClient</a:t>
            </a:r>
            <a:endParaRPr lang="en-US" sz="24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186262" indent="0">
              <a:buNone/>
            </a:pPr>
            <a:r>
              <a:rPr lang="en-GB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 err="1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provideHttpClient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'@angular/common/http';</a:t>
            </a:r>
          </a:p>
          <a:p>
            <a:pPr marL="186262" indent="0">
              <a:buNone/>
            </a:pPr>
            <a:endParaRPr lang="en-GB" b="0" dirty="0">
              <a:solidFill>
                <a:srgbClr val="C586C0"/>
              </a:solidFill>
              <a:effectLst/>
              <a:latin typeface="Consolas" panose="020B0609020204030204" pitchFamily="49" charset="0"/>
            </a:endParaRPr>
          </a:p>
          <a:p>
            <a:pPr marL="186262" indent="0">
              <a:buNone/>
            </a:pPr>
            <a:r>
              <a:rPr lang="en-GB" b="0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export </a:t>
            </a:r>
            <a:r>
              <a:rPr lang="en-GB" b="0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GB" b="0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appConfig</a:t>
            </a:r>
            <a:r>
              <a:rPr lang="en-GB" b="0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GB" b="0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ApplicationConfig</a:t>
            </a:r>
            <a:r>
              <a:rPr lang="en-GB" b="0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 = {</a:t>
            </a:r>
          </a:p>
          <a:p>
            <a:pPr marL="186262" indent="0">
              <a:buNone/>
            </a:pPr>
            <a:r>
              <a:rPr lang="en-GB" b="0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  providers: [ </a:t>
            </a:r>
            <a:r>
              <a:rPr lang="en-GB" b="0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provideBrowserGlobalErrorListeners</a:t>
            </a:r>
            <a:r>
              <a:rPr lang="en-GB" b="0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(),</a:t>
            </a:r>
          </a:p>
          <a:p>
            <a:pPr marL="186262" indent="0">
              <a:buNone/>
            </a:pPr>
            <a:r>
              <a:rPr lang="en-GB" b="0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lang="en-GB" b="0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provideZoneChangeDetection</a:t>
            </a:r>
            <a:r>
              <a:rPr lang="en-GB" b="0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({ </a:t>
            </a:r>
            <a:r>
              <a:rPr lang="en-GB" b="0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eventCoalescing</a:t>
            </a:r>
            <a:r>
              <a:rPr lang="en-GB" b="0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: true }),</a:t>
            </a:r>
          </a:p>
          <a:p>
            <a:pPr marL="186262" indent="0">
              <a:buNone/>
            </a:pPr>
            <a:r>
              <a:rPr lang="en-GB" b="0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lang="en-GB" b="0" dirty="0" err="1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provideRouter</a:t>
            </a:r>
            <a:r>
              <a:rPr lang="en-GB" b="0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(routes), </a:t>
            </a:r>
            <a:r>
              <a:rPr lang="en-GB" b="1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provideHttpClient</a:t>
            </a:r>
            <a:r>
              <a:rPr lang="en-GB" b="1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GB" b="0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]</a:t>
            </a:r>
          </a:p>
          <a:p>
            <a:pPr marL="186262" indent="0">
              <a:buNone/>
            </a:pPr>
            <a:r>
              <a:rPr lang="en-GB" b="0" dirty="0">
                <a:solidFill>
                  <a:srgbClr val="002060"/>
                </a:solidFill>
                <a:effectLst/>
                <a:latin typeface="Consolas" panose="020B0609020204030204" pitchFamily="49" charset="0"/>
              </a:rPr>
              <a:t>};</a:t>
            </a:r>
          </a:p>
          <a:p>
            <a:pPr marL="186262" indent="0">
              <a:buNone/>
            </a:pPr>
            <a:endParaRPr lang="en-US" b="1" dirty="0">
              <a:solidFill>
                <a:srgbClr val="9C4A96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2400" b="1" u="sng" dirty="0" err="1">
                <a:solidFill>
                  <a:schemeClr val="tx1">
                    <a:lumMod val="50000"/>
                  </a:schemeClr>
                </a:solidFill>
              </a:rPr>
              <a:t>HttpClient</a:t>
            </a:r>
            <a:endParaRPr lang="en-US" sz="2400" b="1" u="sng" dirty="0">
              <a:solidFill>
                <a:schemeClr val="tx1">
                  <a:lumMod val="50000"/>
                </a:schemeClr>
              </a:solidFill>
            </a:endParaRPr>
          </a:p>
          <a:p>
            <a:pPr marL="186262" indent="0">
              <a:buNone/>
            </a:pPr>
            <a:r>
              <a:rPr lang="en-US" b="1" dirty="0">
                <a:solidFill>
                  <a:srgbClr val="9C4A96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HttpClient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9C4A96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1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'@angular/common/http’</a:t>
            </a:r>
          </a:p>
          <a:p>
            <a:pPr marL="186262" indent="0">
              <a:buNone/>
            </a:pPr>
            <a:r>
              <a:rPr lang="en-GB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private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http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GB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GB" b="0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inject(</a:t>
            </a:r>
            <a:r>
              <a:rPr lang="en-GB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HttpClient</a:t>
            </a:r>
            <a:r>
              <a:rPr lang="en-GB" b="0" dirty="0">
                <a:solidFill>
                  <a:schemeClr val="accent1">
                    <a:lumMod val="10000"/>
                  </a:schemeClr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300000"/>
              </a:lnSpc>
            </a:pPr>
            <a:endParaRPr lang="en-US" dirty="0"/>
          </a:p>
          <a:p>
            <a:pPr>
              <a:lnSpc>
                <a:spcPct val="300000"/>
              </a:lnSpc>
            </a:pPr>
            <a:endParaRPr lang="en-US" dirty="0"/>
          </a:p>
          <a:p>
            <a:pPr>
              <a:lnSpc>
                <a:spcPct val="300000"/>
              </a:lnSpc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CC395-BE96-E35E-53E2-46AC8C6C991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521388" y="3657600"/>
            <a:ext cx="4900257" cy="3477888"/>
          </a:xfrm>
        </p:spPr>
        <p:txBody>
          <a:bodyPr/>
          <a:lstStyle/>
          <a:p>
            <a:r>
              <a:rPr lang="en-US" sz="2400" dirty="0"/>
              <a:t>Uz </a:t>
            </a:r>
            <a:r>
              <a:rPr lang="en-US" sz="2400" dirty="0" err="1"/>
              <a:t>pomo</a:t>
            </a:r>
            <a:r>
              <a:rPr lang="sr-Latn-RS" sz="2400" dirty="0"/>
              <a:t>ć HttpClient-a šaljemo HTTP zahteve ka backend-u, a kao odgovor dobijamo Observable</a:t>
            </a:r>
          </a:p>
          <a:p>
            <a:endParaRPr lang="sr-Latn-RS" sz="2400" dirty="0"/>
          </a:p>
          <a:p>
            <a:r>
              <a:rPr lang="sr-Latn-RS" sz="2400" dirty="0"/>
              <a:t>Observable se </a:t>
            </a:r>
            <a:r>
              <a:rPr lang="en-US" sz="2400" dirty="0" err="1"/>
              <a:t>izvr</a:t>
            </a:r>
            <a:r>
              <a:rPr lang="sr-Latn-RS" sz="2400" dirty="0"/>
              <a:t>šava tek kada se na njega subs</a:t>
            </a:r>
            <a:r>
              <a:rPr lang="en-US" sz="2400" dirty="0"/>
              <a:t>c</a:t>
            </a:r>
            <a:r>
              <a:rPr lang="sr-Latn-RS" sz="2400" dirty="0"/>
              <a:t>ribe-ujemo</a:t>
            </a:r>
            <a:endParaRPr lang="en-US" sz="24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D1D082E-2D36-FE13-CEEA-AF1D82738E5C}"/>
              </a:ext>
            </a:extLst>
          </p:cNvPr>
          <p:cNvSpPr/>
          <p:nvPr/>
        </p:nvSpPr>
        <p:spPr>
          <a:xfrm>
            <a:off x="1042755" y="1482933"/>
            <a:ext cx="8137104" cy="261216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F50C780-25AB-30F4-E6EE-F12792032896}"/>
              </a:ext>
            </a:extLst>
          </p:cNvPr>
          <p:cNvSpPr/>
          <p:nvPr/>
        </p:nvSpPr>
        <p:spPr>
          <a:xfrm>
            <a:off x="1042755" y="4231342"/>
            <a:ext cx="6658436" cy="131781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9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C9C776-1B94-73F2-406F-1538799F8E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r-Latn-RS" sz="4400" b="1" dirty="0">
                <a:latin typeface="Signika"/>
                <a:cs typeface="Arial"/>
                <a:sym typeface="Arial"/>
              </a:rPr>
              <a:t>HVALA NA PAŽNJI!</a:t>
            </a:r>
            <a:endParaRPr lang="en-US" sz="4400" b="1" dirty="0">
              <a:latin typeface="Signik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4616261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Digital Choice Boards by Slidesgo">
  <a:themeElements>
    <a:clrScheme name="Simple Light">
      <a:dk1>
        <a:srgbClr val="0C4F72"/>
      </a:dk1>
      <a:lt1>
        <a:srgbClr val="D62828"/>
      </a:lt1>
      <a:dk2>
        <a:srgbClr val="F77F00"/>
      </a:dk2>
      <a:lt2>
        <a:srgbClr val="FCBF49"/>
      </a:lt2>
      <a:accent1>
        <a:srgbClr val="EAE2B7"/>
      </a:accent1>
      <a:accent2>
        <a:srgbClr val="0C4F72"/>
      </a:accent2>
      <a:accent3>
        <a:srgbClr val="D62828"/>
      </a:accent3>
      <a:accent4>
        <a:srgbClr val="F77F00"/>
      </a:accent4>
      <a:accent5>
        <a:srgbClr val="FCBF49"/>
      </a:accent5>
      <a:accent6>
        <a:srgbClr val="EAE2B7"/>
      </a:accent6>
      <a:hlink>
        <a:srgbClr val="0C4F7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Digital Choice Boards _ by Slidesgo</Template>
  <TotalTime>1890</TotalTime>
  <Words>625</Words>
  <Application>Microsoft Office PowerPoint</Application>
  <PresentationFormat>Widescreen</PresentationFormat>
  <Paragraphs>132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Consolas</vt:lpstr>
      <vt:lpstr>Palanquin</vt:lpstr>
      <vt:lpstr>Proxima Nova</vt:lpstr>
      <vt:lpstr>Proxima Nova Semibold</vt:lpstr>
      <vt:lpstr>Signika</vt:lpstr>
      <vt:lpstr>source-code-pro</vt:lpstr>
      <vt:lpstr>University Digital Choice Boards by Slidesgo</vt:lpstr>
      <vt:lpstr>Slidesgo Final Pages</vt:lpstr>
      <vt:lpstr>PowerPoint Presentation</vt:lpstr>
      <vt:lpstr>Uvod</vt:lpstr>
      <vt:lpstr>Angular</vt:lpstr>
      <vt:lpstr>Instalacija, kreiranje i pokretanje aplikacije</vt:lpstr>
      <vt:lpstr>Struktura aplikacije</vt:lpstr>
      <vt:lpstr>Interpolacija</vt:lpstr>
      <vt:lpstr>Kreiranje komponenti i rutiranje</vt:lpstr>
      <vt:lpstr>Servisi</vt:lpstr>
      <vt:lpstr>Direktive</vt:lpstr>
      <vt:lpstr>Filteri (pipes)</vt:lpstr>
      <vt:lpstr>One-way binding</vt:lpstr>
      <vt:lpstr>Prosleđivanje podataka u komponentu (1)</vt:lpstr>
      <vt:lpstr>Prosleđivanje podataka u komponentu (2)</vt:lpstr>
      <vt:lpstr>Forme</vt:lpstr>
      <vt:lpstr>Kontrolisanje pristupa komponentama</vt:lpstr>
      <vt:lpstr>Povezivanje sa backend-om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Programiranje internet aplikacija   Elektrotehnički fakultet, Univerzitet u Beogradu   2023/2024</dc:title>
  <dc:creator>Јелица Цинцовић</dc:creator>
  <cp:lastModifiedBy>Jelica Cincovic</cp:lastModifiedBy>
  <cp:revision>119</cp:revision>
  <dcterms:created xsi:type="dcterms:W3CDTF">2023-10-09T19:28:04Z</dcterms:created>
  <dcterms:modified xsi:type="dcterms:W3CDTF">2025-12-09T16:00:47Z</dcterms:modified>
</cp:coreProperties>
</file>