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69" r:id="rId3"/>
    <p:sldId id="257" r:id="rId4"/>
    <p:sldId id="258" r:id="rId5"/>
    <p:sldId id="259" r:id="rId6"/>
    <p:sldId id="260" r:id="rId7"/>
    <p:sldId id="268" r:id="rId8"/>
    <p:sldId id="261" r:id="rId9"/>
    <p:sldId id="262" r:id="rId10"/>
    <p:sldId id="271" r:id="rId11"/>
    <p:sldId id="267" r:id="rId12"/>
    <p:sldId id="263" r:id="rId13"/>
    <p:sldId id="264" r:id="rId14"/>
    <p:sldId id="270" r:id="rId15"/>
    <p:sldId id="265" r:id="rId16"/>
    <p:sldId id="266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190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nodejs.org/dist/v20.17.0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00EFE1-8168-1A76-5B3A-7CFECD873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8535" y="927895"/>
            <a:ext cx="7274930" cy="18351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426480-713E-0073-962B-9D6EBA8C3A46}"/>
              </a:ext>
            </a:extLst>
          </p:cNvPr>
          <p:cNvSpPr txBox="1"/>
          <p:nvPr/>
        </p:nvSpPr>
        <p:spPr>
          <a:xfrm>
            <a:off x="1383194" y="3429000"/>
            <a:ext cx="976188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latin typeface="Signika"/>
                <a:sym typeface="Signika"/>
              </a:rPr>
              <a:t>Programiranje</a:t>
            </a:r>
            <a: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  <a:t> internet </a:t>
            </a:r>
            <a:r>
              <a:rPr lang="en-US" sz="3600" b="1" dirty="0" err="1">
                <a:solidFill>
                  <a:schemeClr val="dk1"/>
                </a:solidFill>
                <a:latin typeface="Signika"/>
                <a:sym typeface="Signika"/>
              </a:rPr>
              <a:t>aplikacija</a:t>
            </a: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r>
              <a:rPr lang="en-US" sz="3600" b="1" dirty="0" err="1">
                <a:solidFill>
                  <a:schemeClr val="dk1"/>
                </a:solidFill>
                <a:latin typeface="Signika"/>
                <a:sym typeface="Signika"/>
              </a:rPr>
              <a:t>Elektrotehni</a:t>
            </a:r>
            <a:r>
              <a:rPr lang="sr-Latn-RS" sz="3600" b="1" dirty="0">
                <a:solidFill>
                  <a:schemeClr val="dk1"/>
                </a:solidFill>
                <a:latin typeface="Signika"/>
                <a:sym typeface="Signika"/>
              </a:rPr>
              <a:t>čki fakultet, Univerzitet u Beogradu </a:t>
            </a:r>
            <a:br>
              <a:rPr lang="sr-Latn-R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r>
              <a:rPr lang="sr-Latn-RS" sz="3600" b="1" dirty="0">
                <a:solidFill>
                  <a:schemeClr val="dk1"/>
                </a:solidFill>
                <a:latin typeface="Signika"/>
                <a:sym typeface="Signika"/>
              </a:rPr>
              <a:t>202</a:t>
            </a:r>
            <a:r>
              <a:rPr lang="en-GB" sz="3600" b="1" dirty="0">
                <a:solidFill>
                  <a:schemeClr val="dk1"/>
                </a:solidFill>
                <a:latin typeface="Signika"/>
                <a:sym typeface="Signika"/>
              </a:rPr>
              <a:t>4</a:t>
            </a:r>
            <a: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  <a:t>/2025</a:t>
            </a:r>
            <a:endParaRPr lang="en-GB" sz="3600" b="1" dirty="0">
              <a:solidFill>
                <a:schemeClr val="dk1"/>
              </a:solidFill>
              <a:latin typeface="Signika"/>
              <a:sym typeface="Signika"/>
            </a:endParaRPr>
          </a:p>
        </p:txBody>
      </p:sp>
    </p:spTree>
    <p:extLst>
      <p:ext uri="{BB962C8B-B14F-4D97-AF65-F5344CB8AC3E}">
        <p14:creationId xmlns:p14="http://schemas.microsoft.com/office/powerpoint/2010/main" val="85938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Front-end JavaScript framework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Najpoznatiji</a:t>
            </a:r>
            <a:r>
              <a:rPr lang="en-US" sz="2400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olorful circle letters on a black background&#10;&#10;Description automatically generated">
            <a:extLst>
              <a:ext uri="{FF2B5EF4-FFF2-40B4-BE49-F238E27FC236}">
                <a16:creationId xmlns:a16="http://schemas.microsoft.com/office/drawing/2014/main" id="{81596D23-5671-256C-42C0-D57C72062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98" y="4867093"/>
            <a:ext cx="1880681" cy="63567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9811A78-BBE5-833B-9B1B-34A5F7DD7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9912" y="2858320"/>
            <a:ext cx="1939050" cy="1939050"/>
          </a:xfrm>
          <a:prstGeom prst="rect">
            <a:avLst/>
          </a:prstGeom>
        </p:spPr>
      </p:pic>
      <p:pic>
        <p:nvPicPr>
          <p:cNvPr id="11" name="Picture 1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25B025E-EBCF-C945-7D8A-CECEE7CD5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97" y="5730820"/>
            <a:ext cx="1880681" cy="635670"/>
          </a:xfrm>
          <a:prstGeom prst="rect">
            <a:avLst/>
          </a:prstGeom>
        </p:spPr>
      </p:pic>
      <p:pic>
        <p:nvPicPr>
          <p:cNvPr id="13" name="Picture 12" descr="A blue and black symbol&#10;&#10;Description automatically generated">
            <a:extLst>
              <a:ext uri="{FF2B5EF4-FFF2-40B4-BE49-F238E27FC236}">
                <a16:creationId xmlns:a16="http://schemas.microsoft.com/office/drawing/2014/main" id="{69E63C3C-0E1F-C6A9-3A39-D28CF454F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90" y="2936508"/>
            <a:ext cx="2017354" cy="1690689"/>
          </a:xfrm>
          <a:prstGeom prst="rect">
            <a:avLst/>
          </a:prstGeom>
        </p:spPr>
      </p:pic>
      <p:pic>
        <p:nvPicPr>
          <p:cNvPr id="17" name="Picture 16" descr="A yellow and purple rectangular object with letters on it&#10;&#10;Description automatically generated">
            <a:extLst>
              <a:ext uri="{FF2B5EF4-FFF2-40B4-BE49-F238E27FC236}">
                <a16:creationId xmlns:a16="http://schemas.microsoft.com/office/drawing/2014/main" id="{6E46934E-DC00-FB47-7795-5337C700C6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481" y="5664767"/>
            <a:ext cx="774970" cy="767775"/>
          </a:xfrm>
          <a:prstGeom prst="rect">
            <a:avLst/>
          </a:prstGeom>
        </p:spPr>
      </p:pic>
      <p:pic>
        <p:nvPicPr>
          <p:cNvPr id="20" name="Picture 19" descr="A green and blue triangle&#10;&#10;Description automatically generated">
            <a:extLst>
              <a:ext uri="{FF2B5EF4-FFF2-40B4-BE49-F238E27FC236}">
                <a16:creationId xmlns:a16="http://schemas.microsoft.com/office/drawing/2014/main" id="{49FDBE2D-0D9E-8DFD-6CEF-E2C893EEC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826" y="2936509"/>
            <a:ext cx="2017354" cy="1690688"/>
          </a:xfrm>
          <a:prstGeom prst="rect">
            <a:avLst/>
          </a:prstGeom>
        </p:spPr>
      </p:pic>
      <p:pic>
        <p:nvPicPr>
          <p:cNvPr id="24" name="Picture 23" descr="A group of colorful logos&#10;&#10;Description automatically generated">
            <a:extLst>
              <a:ext uri="{FF2B5EF4-FFF2-40B4-BE49-F238E27FC236}">
                <a16:creationId xmlns:a16="http://schemas.microsoft.com/office/drawing/2014/main" id="{EDFBD5E2-BA03-7AD1-03F9-CC4747AA8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33" y="5420855"/>
            <a:ext cx="1811939" cy="1061683"/>
          </a:xfrm>
          <a:prstGeom prst="rect">
            <a:avLst/>
          </a:prstGeom>
        </p:spPr>
      </p:pic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AF786C-88EF-628F-6350-B3B81FADD3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61" y="4578601"/>
            <a:ext cx="2017354" cy="1134762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5662533-C00B-0D25-744F-4E99559E266D}"/>
              </a:ext>
            </a:extLst>
          </p:cNvPr>
          <p:cNvSpPr/>
          <p:nvPr/>
        </p:nvSpPr>
        <p:spPr>
          <a:xfrm>
            <a:off x="1199745" y="2788596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40C830F-D3F7-1298-24F6-2FE673DFDBEC}"/>
              </a:ext>
            </a:extLst>
          </p:cNvPr>
          <p:cNvSpPr/>
          <p:nvPr/>
        </p:nvSpPr>
        <p:spPr>
          <a:xfrm>
            <a:off x="4693855" y="2780225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245994-CE9B-C2EE-3AC0-BF954F406337}"/>
              </a:ext>
            </a:extLst>
          </p:cNvPr>
          <p:cNvSpPr/>
          <p:nvPr/>
        </p:nvSpPr>
        <p:spPr>
          <a:xfrm>
            <a:off x="8187965" y="2780225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Angular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TypeScript – pro</a:t>
            </a:r>
            <a:r>
              <a:rPr lang="sr-Latn-RS" sz="2400" dirty="0"/>
              <a:t>širuje JavaScript tipovima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Glavni koncepti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NgModules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Komponente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Two-way binding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Servisi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Dependency injection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Rutiranje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Single page aplikacija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7E7F391-4C3E-E4A2-AF31-4529376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Instalacija</a:t>
            </a:r>
            <a:r>
              <a:rPr lang="en-US" sz="3600" dirty="0"/>
              <a:t>, </a:t>
            </a:r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pokretanje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AC827-7869-0627-622C-09C274D74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2400" dirty="0"/>
              <a:t>Node.js</a:t>
            </a:r>
            <a:r>
              <a:rPr lang="en-US" sz="2400" dirty="0"/>
              <a:t> (20.17.0)</a:t>
            </a:r>
            <a:endParaRPr lang="sr-Latn-RS" sz="2400" dirty="0"/>
          </a:p>
          <a:p>
            <a:pPr lvl="1"/>
            <a:r>
              <a:rPr lang="en-US" sz="2400" dirty="0">
                <a:hlinkClick r:id="rId2"/>
              </a:rPr>
              <a:t>https://nodejs.org/dist/v20.17.0/</a:t>
            </a:r>
            <a:endParaRPr lang="en-US" sz="2400" dirty="0"/>
          </a:p>
          <a:p>
            <a:pPr lvl="1"/>
            <a:r>
              <a:rPr lang="en-US" sz="2400" dirty="0"/>
              <a:t>Node package manager</a:t>
            </a:r>
          </a:p>
          <a:p>
            <a:pPr lvl="1"/>
            <a:endParaRPr lang="en-U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–g @angular/cli@18.2.5</a:t>
            </a:r>
          </a:p>
          <a:p>
            <a:pPr marL="778914" lvl="1" indent="0">
              <a:buNone/>
            </a:pPr>
            <a:endParaRPr lang="en-US" sz="2400" dirty="0"/>
          </a:p>
          <a:p>
            <a:pPr marL="778914" lvl="1" indent="0">
              <a:buNone/>
            </a:pPr>
            <a:r>
              <a:rPr lang="en-US" sz="2400" dirty="0"/>
              <a:t>ng new </a:t>
            </a:r>
            <a:r>
              <a:rPr lang="en-US" sz="2400" dirty="0" err="1"/>
              <a:t>naziv_aplikacije</a:t>
            </a:r>
            <a:endParaRPr lang="en-US" sz="2400" dirty="0"/>
          </a:p>
          <a:p>
            <a:pPr lvl="1"/>
            <a:r>
              <a:rPr lang="en-US" sz="2400" dirty="0"/>
              <a:t>style – CSS</a:t>
            </a:r>
          </a:p>
          <a:p>
            <a:pPr lvl="1"/>
            <a:r>
              <a:rPr lang="en-GB" sz="2400" dirty="0"/>
              <a:t>Do you want to enable Server-Side Rendering (SSR) and Static Site Generation (SSG/Prerendering)? No</a:t>
            </a:r>
            <a:endParaRPr lang="en-US" sz="2400" dirty="0"/>
          </a:p>
          <a:p>
            <a:pPr lvl="1"/>
            <a:endParaRPr lang="en-U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start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D4E154-89FE-6A79-C523-07C438DD73FB}"/>
              </a:ext>
            </a:extLst>
          </p:cNvPr>
          <p:cNvSpPr/>
          <p:nvPr/>
        </p:nvSpPr>
        <p:spPr>
          <a:xfrm>
            <a:off x="1697160" y="3125048"/>
            <a:ext cx="4917647" cy="4435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2FA0B5-D8B7-DEB0-96E9-EF3D5355FF11}"/>
              </a:ext>
            </a:extLst>
          </p:cNvPr>
          <p:cNvSpPr/>
          <p:nvPr/>
        </p:nvSpPr>
        <p:spPr>
          <a:xfrm>
            <a:off x="1697160" y="3874607"/>
            <a:ext cx="9401536" cy="15047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63A0B-C6C9-F700-5668-68714A2F8CB9}"/>
              </a:ext>
            </a:extLst>
          </p:cNvPr>
          <p:cNvSpPr/>
          <p:nvPr/>
        </p:nvSpPr>
        <p:spPr>
          <a:xfrm>
            <a:off x="1697159" y="5650164"/>
            <a:ext cx="4917647" cy="4435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omputer with a gear on it&#10;&#10;Description automatically generated">
            <a:extLst>
              <a:ext uri="{FF2B5EF4-FFF2-40B4-BE49-F238E27FC236}">
                <a16:creationId xmlns:a16="http://schemas.microsoft.com/office/drawing/2014/main" id="{5E96CEAB-11A0-0073-F1BE-703DF065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273" y="1101133"/>
            <a:ext cx="2685174" cy="268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67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B4C9-7274-9FF0-F0E6-0390D91D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Struktura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AD8107-001D-88C5-9485-674A8AEC9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7924" y="1749458"/>
            <a:ext cx="2834990" cy="3981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8F07C0-57B4-1EFD-AEED-348EA8F38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087" y="1749457"/>
            <a:ext cx="3105691" cy="3981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93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25C9-8D9D-A293-FA53-26B738DD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Interpolacija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4D00A-854A-8E4D-EE74-8C2056734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3829" y="1797607"/>
            <a:ext cx="4397854" cy="2356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37B89-E7C9-6953-6108-FABB56779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8871" y="4515026"/>
            <a:ext cx="3874668" cy="302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A red and white logo&#10;&#10;Description automatically generated">
            <a:extLst>
              <a:ext uri="{FF2B5EF4-FFF2-40B4-BE49-F238E27FC236}">
                <a16:creationId xmlns:a16="http://schemas.microsoft.com/office/drawing/2014/main" id="{A125ED9B-D4EE-649F-1CAA-D4A47FC86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2" t="33737" r="36240" b="25454"/>
          <a:stretch/>
        </p:blipFill>
        <p:spPr>
          <a:xfrm rot="797207">
            <a:off x="9701718" y="4994651"/>
            <a:ext cx="1808959" cy="1395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BE80C3A6-02B6-7CC3-BF67-FBF6C1E06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268" y="5017870"/>
            <a:ext cx="766596" cy="76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8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822F-D387-5FFE-0A93-52FF19F7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komponenti</a:t>
            </a:r>
            <a:r>
              <a:rPr lang="en-US" sz="3600" dirty="0"/>
              <a:t>, </a:t>
            </a:r>
            <a:r>
              <a:rPr lang="en-US" sz="3600" dirty="0" err="1"/>
              <a:t>servisa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rutiranje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9C723-2217-7EC5-8DF9-5137260B4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3611" y="905885"/>
            <a:ext cx="4830400" cy="4602000"/>
          </a:xfrm>
        </p:spPr>
        <p:txBody>
          <a:bodyPr anchor="t"/>
          <a:lstStyle/>
          <a:p>
            <a:pPr>
              <a:lnSpc>
                <a:spcPct val="300000"/>
              </a:lnSpc>
            </a:pP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komponenti</a:t>
            </a:r>
            <a:endParaRPr lang="en-US" sz="2400" dirty="0"/>
          </a:p>
          <a:p>
            <a:pPr marL="186262" indent="0">
              <a:lnSpc>
                <a:spcPct val="300000"/>
              </a:lnSpc>
              <a:buNone/>
            </a:pPr>
            <a:endParaRPr lang="en-US" dirty="0"/>
          </a:p>
          <a:p>
            <a:pPr>
              <a:lnSpc>
                <a:spcPct val="300000"/>
              </a:lnSpc>
            </a:pPr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servisa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FCED-E529-C98F-EE27-CEFDE70C0E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0373" y="901148"/>
            <a:ext cx="4830400" cy="5237485"/>
          </a:xfrm>
        </p:spPr>
        <p:txBody>
          <a:bodyPr anchor="t"/>
          <a:lstStyle/>
          <a:p>
            <a:pPr>
              <a:lnSpc>
                <a:spcPct val="300000"/>
              </a:lnSpc>
            </a:pPr>
            <a:r>
              <a:rPr lang="en-US" sz="2400" dirty="0" err="1"/>
              <a:t>Rutiranje</a:t>
            </a:r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476B511-0231-EDEA-3D04-A8E460D635B2}"/>
              </a:ext>
            </a:extLst>
          </p:cNvPr>
          <p:cNvSpPr/>
          <p:nvPr/>
        </p:nvSpPr>
        <p:spPr>
          <a:xfrm>
            <a:off x="1608304" y="2127898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ng generate component </a:t>
            </a:r>
            <a:r>
              <a:rPr lang="en-US" sz="1600" dirty="0" err="1"/>
              <a:t>component_name</a:t>
            </a:r>
            <a:endParaRPr lang="en-US" sz="1600" dirty="0"/>
          </a:p>
          <a:p>
            <a:pPr algn="ctr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(ng g c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</a:rPr>
              <a:t>component_name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6252BB-1643-FA46-51DA-5EAC3999307D}"/>
              </a:ext>
            </a:extLst>
          </p:cNvPr>
          <p:cNvSpPr/>
          <p:nvPr/>
        </p:nvSpPr>
        <p:spPr>
          <a:xfrm>
            <a:off x="1608304" y="3985639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ng generate service </a:t>
            </a:r>
            <a:r>
              <a:rPr lang="en-US" sz="1600" dirty="0" err="1"/>
              <a:t>service_name</a:t>
            </a:r>
            <a:endParaRPr lang="en-US" sz="1600" dirty="0"/>
          </a:p>
          <a:p>
            <a:pPr algn="ctr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(ng g s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</a:rPr>
              <a:t>service_name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4BF0F5-5EA6-5CAA-DDFB-4E0B6147E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6060" y="1954515"/>
            <a:ext cx="4830400" cy="1689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E5B47DFC-2993-41A3-42C6-BD8AFA332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60" y="3742173"/>
            <a:ext cx="4830400" cy="187012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371F70-8A5D-69F4-1649-4DF45357B996}"/>
              </a:ext>
            </a:extLst>
          </p:cNvPr>
          <p:cNvCxnSpPr/>
          <p:nvPr/>
        </p:nvCxnSpPr>
        <p:spPr>
          <a:xfrm>
            <a:off x="6018279" y="3935896"/>
            <a:ext cx="31437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A0B993-5EEC-0731-58F6-CA3F768979BC}"/>
              </a:ext>
            </a:extLst>
          </p:cNvPr>
          <p:cNvCxnSpPr/>
          <p:nvPr/>
        </p:nvCxnSpPr>
        <p:spPr>
          <a:xfrm>
            <a:off x="6011687" y="4677235"/>
            <a:ext cx="31437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EFAA925-8FF6-26E5-671F-D1C0A3FC3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725" y="5704465"/>
            <a:ext cx="2851070" cy="106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37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15DC-B3FB-B80D-4B12-BEDC055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</p:spPr>
        <p:txBody>
          <a:bodyPr wrap="square" anchor="b">
            <a:normAutofit/>
          </a:bodyPr>
          <a:lstStyle/>
          <a:p>
            <a:r>
              <a:rPr lang="en-US" dirty="0" err="1"/>
              <a:t>Direktive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CEC6889-29AF-9B71-CE57-76E78164C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</p:spPr>
        <p:txBody>
          <a:bodyPr/>
          <a:lstStyle/>
          <a:p>
            <a:r>
              <a:rPr lang="en-US" dirty="0" err="1"/>
              <a:t>Klase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sr-Latn-RS" dirty="0"/>
              <a:t>definišu strukturu i ponašanje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A7A305-BE5D-5593-B72C-C6E8B14B643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85999" y="965433"/>
            <a:ext cx="5493357" cy="492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sr-Latn-RS" sz="1800" b="1" dirty="0"/>
              <a:t>Direktiva komponenta </a:t>
            </a:r>
            <a:r>
              <a:rPr lang="sr-Latn-RS" sz="1800" dirty="0"/>
              <a:t>– direktive sa šablonom</a:t>
            </a:r>
          </a:p>
          <a:p>
            <a:pPr>
              <a:lnSpc>
                <a:spcPct val="200000"/>
              </a:lnSpc>
            </a:pPr>
            <a:r>
              <a:rPr lang="sr-Latn-RS" sz="1800" b="1" dirty="0"/>
              <a:t>Strukturalne direktive </a:t>
            </a:r>
            <a:r>
              <a:rPr lang="sr-Latn-RS" sz="1800" dirty="0"/>
              <a:t>– direktive koje manipulišu elementima u DOM-u</a:t>
            </a:r>
          </a:p>
          <a:p>
            <a:pPr lvl="1">
              <a:lnSpc>
                <a:spcPct val="200000"/>
              </a:lnSpc>
            </a:pPr>
            <a:r>
              <a:rPr lang="sr-Latn-RS" sz="1800" dirty="0"/>
              <a:t>*ngFor, *ngIf, *ngSwitch</a:t>
            </a:r>
            <a:endParaRPr lang="en-GB" sz="1800" dirty="0"/>
          </a:p>
          <a:p>
            <a:pPr lvl="1">
              <a:lnSpc>
                <a:spcPct val="200000"/>
              </a:lnSpc>
            </a:pPr>
            <a:r>
              <a:rPr lang="en-GB" sz="1800" dirty="0"/>
              <a:t>@for, @if,</a:t>
            </a:r>
            <a:r>
              <a:rPr lang="sr-Latn-RS" sz="1800" dirty="0"/>
              <a:t> </a:t>
            </a:r>
            <a:r>
              <a:rPr lang="en-GB" sz="1800" dirty="0"/>
              <a:t>@else, @switch</a:t>
            </a:r>
            <a:endParaRPr lang="sr-Latn-RS" sz="1800" dirty="0"/>
          </a:p>
          <a:p>
            <a:pPr lvl="1">
              <a:lnSpc>
                <a:spcPct val="200000"/>
              </a:lnSpc>
            </a:pPr>
            <a:r>
              <a:rPr lang="sr-Latn-RS" sz="1800" dirty="0"/>
              <a:t>Jedna strukturalna direktiva po elementu</a:t>
            </a:r>
          </a:p>
          <a:p>
            <a:pPr>
              <a:lnSpc>
                <a:spcPct val="200000"/>
              </a:lnSpc>
            </a:pPr>
            <a:r>
              <a:rPr lang="sr-Latn-RS" sz="1800" b="1" dirty="0"/>
              <a:t>Atributske direktive </a:t>
            </a:r>
            <a:r>
              <a:rPr lang="sr-Latn-RS" sz="1800" dirty="0"/>
              <a:t>– direktive koje manipulišu izgledom elemenata u DOM-u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1153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7C9BE-4995-866A-A796-2550FCEC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Filteri</a:t>
            </a:r>
            <a:r>
              <a:rPr lang="en-GB" dirty="0"/>
              <a:t> (</a:t>
            </a:r>
            <a:r>
              <a:rPr lang="en-GB" i="1" dirty="0"/>
              <a:t>pipes</a:t>
            </a:r>
            <a:r>
              <a:rPr lang="en-GB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32FAA-8292-3831-EAF3-B7BBDBCDDF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Specijalni</a:t>
            </a:r>
            <a:r>
              <a:rPr lang="en-GB" dirty="0"/>
              <a:t> </a:t>
            </a:r>
            <a:r>
              <a:rPr lang="en-GB" dirty="0" err="1"/>
              <a:t>operatori</a:t>
            </a:r>
            <a:r>
              <a:rPr lang="en-GB" dirty="0"/>
              <a:t> koji </a:t>
            </a:r>
            <a:r>
              <a:rPr lang="en-GB" dirty="0" err="1"/>
              <a:t>omogu</a:t>
            </a:r>
            <a:r>
              <a:rPr lang="sr-Latn-RS" dirty="0"/>
              <a:t>ćavaju transformaciju podataka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BDA61-11B5-93C5-5708-5210638244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29409" y="965600"/>
            <a:ext cx="5738522" cy="4926800"/>
          </a:xfrm>
        </p:spPr>
        <p:txBody>
          <a:bodyPr/>
          <a:lstStyle/>
          <a:p>
            <a:pPr marL="169329" indent="0">
              <a:buNone/>
            </a:pPr>
            <a:r>
              <a:rPr lang="sr-Latn-RS" dirty="0"/>
              <a:t>Ugrađeni:</a:t>
            </a:r>
          </a:p>
          <a:p>
            <a:pPr lvl="1"/>
            <a:r>
              <a:rPr lang="sr-Latn-RS" dirty="0"/>
              <a:t>CurrencyPipe</a:t>
            </a:r>
          </a:p>
          <a:p>
            <a:pPr lvl="1"/>
            <a:r>
              <a:rPr lang="sr-Latn-RS" dirty="0"/>
              <a:t>DatePipe</a:t>
            </a:r>
          </a:p>
          <a:p>
            <a:pPr lvl="1"/>
            <a:r>
              <a:rPr lang="sr-Latn-RS" dirty="0"/>
              <a:t>LowerCasePipe</a:t>
            </a:r>
          </a:p>
          <a:p>
            <a:pPr lvl="1"/>
            <a:r>
              <a:rPr lang="sr-Latn-RS" dirty="0"/>
              <a:t>...</a:t>
            </a:r>
          </a:p>
          <a:p>
            <a:pPr lvl="1"/>
            <a:endParaRPr lang="sr-Latn-RS" dirty="0"/>
          </a:p>
          <a:p>
            <a:pPr marL="169329" indent="0">
              <a:buNone/>
            </a:pPr>
            <a:r>
              <a:rPr lang="en-GB" dirty="0"/>
              <a:t>&lt;p&gt;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	</a:t>
            </a:r>
            <a:r>
              <a:rPr lang="en-GB" dirty="0"/>
              <a:t>The event will occur on 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      	</a:t>
            </a:r>
            <a:r>
              <a:rPr lang="en-GB" dirty="0"/>
              <a:t>{{ </a:t>
            </a:r>
            <a:r>
              <a:rPr lang="en-GB" dirty="0" err="1"/>
              <a:t>scheduledOn</a:t>
            </a:r>
            <a:r>
              <a:rPr lang="en-GB" dirty="0"/>
              <a:t> | date | uppercase }}.</a:t>
            </a:r>
            <a:endParaRPr lang="sr-Latn-RS" dirty="0"/>
          </a:p>
          <a:p>
            <a:pPr marL="169329" indent="0">
              <a:buNone/>
            </a:pPr>
            <a:r>
              <a:rPr lang="en-GB" dirty="0"/>
              <a:t>&lt;/p&gt;</a:t>
            </a:r>
            <a:endParaRPr lang="sr-Latn-RS" dirty="0"/>
          </a:p>
          <a:p>
            <a:pPr marL="169329" indent="0">
              <a:buNone/>
            </a:pPr>
            <a:endParaRPr lang="sr-Latn-RS" dirty="0"/>
          </a:p>
          <a:p>
            <a:pPr marL="169329" indent="0">
              <a:buNone/>
            </a:pPr>
            <a:r>
              <a:rPr lang="en-GB" dirty="0"/>
              <a:t>&lt;p&gt;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	</a:t>
            </a:r>
            <a:r>
              <a:rPr lang="en-GB" dirty="0"/>
              <a:t>The event will occur at 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	</a:t>
            </a:r>
            <a:r>
              <a:rPr lang="en-GB" dirty="0"/>
              <a:t>{{ </a:t>
            </a:r>
            <a:r>
              <a:rPr lang="en-GB" dirty="0" err="1"/>
              <a:t>scheduledOn</a:t>
            </a:r>
            <a:r>
              <a:rPr lang="en-GB" dirty="0"/>
              <a:t> | date:’</a:t>
            </a:r>
            <a:r>
              <a:rPr lang="sr-Latn-RS" dirty="0"/>
              <a:t>shortDate</a:t>
            </a:r>
            <a:r>
              <a:rPr lang="en-GB" dirty="0"/>
              <a:t>' }}.</a:t>
            </a:r>
            <a:endParaRPr lang="sr-Latn-RS" dirty="0"/>
          </a:p>
          <a:p>
            <a:pPr marL="169329" indent="0">
              <a:buNone/>
            </a:pPr>
            <a:r>
              <a:rPr lang="en-GB" dirty="0"/>
              <a:t>&lt;/p&gt;</a:t>
            </a:r>
            <a:endParaRPr lang="sr-Latn-RS" dirty="0"/>
          </a:p>
          <a:p>
            <a:pPr marL="169329" indent="0">
              <a:buNone/>
            </a:pPr>
            <a:endParaRPr lang="sr-Latn-RS" dirty="0"/>
          </a:p>
          <a:p>
            <a:pPr marL="169329" indent="0">
              <a:buNone/>
            </a:pPr>
            <a:endParaRPr lang="sr-Latn-RS" dirty="0"/>
          </a:p>
          <a:p>
            <a:pPr marL="169329" indent="0">
              <a:buNone/>
            </a:pPr>
            <a:r>
              <a:rPr lang="sr-Latn-RS" dirty="0"/>
              <a:t>Mogu se kreirati i filteri za specifične potrebe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A5CC2C-50BC-21E4-1B28-C121AD43B5E1}"/>
              </a:ext>
            </a:extLst>
          </p:cNvPr>
          <p:cNvSpPr/>
          <p:nvPr/>
        </p:nvSpPr>
        <p:spPr>
          <a:xfrm>
            <a:off x="6168887" y="2655101"/>
            <a:ext cx="4472609" cy="104971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BA0B26-8BF6-C5E4-CFFE-8669A81A5538}"/>
              </a:ext>
            </a:extLst>
          </p:cNvPr>
          <p:cNvSpPr/>
          <p:nvPr/>
        </p:nvSpPr>
        <p:spPr>
          <a:xfrm>
            <a:off x="6168887" y="3922644"/>
            <a:ext cx="4472609" cy="9939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372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A6CD-7B78-496B-D1DB-D55A4B0A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One-way binding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E75761-3A50-34AE-8280-B4B85A726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433209"/>
            <a:ext cx="10290000" cy="426071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b="1" dirty="0" err="1"/>
              <a:t>Interpolacija</a:t>
            </a:r>
            <a:endParaRPr lang="sr-Latn-RS" b="1" dirty="0"/>
          </a:p>
          <a:p>
            <a:pPr>
              <a:lnSpc>
                <a:spcPct val="150000"/>
              </a:lnSpc>
            </a:pPr>
            <a:r>
              <a:rPr lang="sr-Latn-RS" b="1" dirty="0"/>
              <a:t>Property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alt=“item" [</a:t>
            </a:r>
            <a:r>
              <a:rPr lang="en-US" dirty="0" err="1"/>
              <a:t>src</a:t>
            </a:r>
            <a:r>
              <a:rPr lang="en-US" dirty="0"/>
              <a:t>]=“</a:t>
            </a:r>
            <a:r>
              <a:rPr lang="en-US" dirty="0" err="1"/>
              <a:t>itemImageUrl</a:t>
            </a:r>
            <a:r>
              <a:rPr lang="en-US" dirty="0"/>
              <a:t>"&gt;</a:t>
            </a:r>
            <a:r>
              <a:rPr lang="sr-Latn-RS" dirty="0"/>
              <a:t> HTML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 err="1"/>
              <a:t>itemImageUrl</a:t>
            </a:r>
            <a:r>
              <a:rPr lang="en-US" dirty="0"/>
              <a:t> = “</a:t>
            </a:r>
            <a:r>
              <a:rPr lang="en-US" dirty="0" err="1"/>
              <a:t>img</a:t>
            </a:r>
            <a:r>
              <a:rPr lang="en-US" dirty="0"/>
              <a:t>/newImage.jpg”;</a:t>
            </a:r>
            <a:r>
              <a:rPr lang="sr-Latn-RS" dirty="0"/>
              <a:t>  TS</a:t>
            </a:r>
          </a:p>
          <a:p>
            <a:pPr>
              <a:lnSpc>
                <a:spcPct val="150000"/>
              </a:lnSpc>
            </a:pPr>
            <a:r>
              <a:rPr lang="sr-Latn-RS" b="1" dirty="0"/>
              <a:t>Attribute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&lt;button type="button" [</a:t>
            </a:r>
            <a:r>
              <a:rPr lang="en-US" dirty="0" err="1"/>
              <a:t>attr.aria</a:t>
            </a:r>
            <a:r>
              <a:rPr lang="en-US" dirty="0"/>
              <a:t>-label]="</a:t>
            </a:r>
            <a:r>
              <a:rPr lang="en-US" dirty="0" err="1"/>
              <a:t>actionName</a:t>
            </a:r>
            <a:r>
              <a:rPr lang="en-US" dirty="0"/>
              <a:t>"&gt;</a:t>
            </a:r>
          </a:p>
          <a:p>
            <a:pPr marL="1388498" lvl="2" indent="0">
              <a:lnSpc>
                <a:spcPct val="150000"/>
              </a:lnSpc>
              <a:buNone/>
            </a:pPr>
            <a:r>
              <a:rPr lang="en-US" dirty="0"/>
              <a:t>{{</a:t>
            </a:r>
            <a:r>
              <a:rPr lang="en-US" dirty="0" err="1"/>
              <a:t>actionName</a:t>
            </a:r>
            <a:r>
              <a:rPr lang="en-US" dirty="0"/>
              <a:t>}} with Aria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&lt;/button&gt;</a:t>
            </a:r>
            <a:endParaRPr lang="sr-Latn-RS" dirty="0"/>
          </a:p>
          <a:p>
            <a:pPr>
              <a:lnSpc>
                <a:spcPct val="150000"/>
              </a:lnSpc>
            </a:pPr>
            <a:r>
              <a:rPr lang="sr-Latn-RS" b="1" dirty="0"/>
              <a:t>Class and style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sz="1600" b="0" dirty="0">
                <a:effectLst/>
              </a:rPr>
              <a:t>[</a:t>
            </a:r>
            <a:r>
              <a:rPr lang="en-US" sz="1600" b="0" dirty="0" err="1">
                <a:effectLst/>
              </a:rPr>
              <a:t>class.sale</a:t>
            </a:r>
            <a:r>
              <a:rPr lang="en-US" sz="1600" b="0" dirty="0">
                <a:effectLst/>
              </a:rPr>
              <a:t>]="</a:t>
            </a:r>
            <a:r>
              <a:rPr lang="en-US" sz="1600" b="0" dirty="0" err="1">
                <a:effectLst/>
              </a:rPr>
              <a:t>onSal</a:t>
            </a:r>
            <a:r>
              <a:rPr lang="sr-Latn-RS" sz="1600" b="0" dirty="0">
                <a:effectLst/>
              </a:rPr>
              <a:t>e</a:t>
            </a:r>
            <a:r>
              <a:rPr lang="en-US" sz="1600" b="0" dirty="0">
                <a:effectLst/>
              </a:rPr>
              <a:t>"      true, false</a:t>
            </a:r>
            <a:endParaRPr lang="sr-Latn-RS" sz="1600" b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sr-Latn-RS" b="1" dirty="0"/>
              <a:t>Event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b="0" dirty="0">
                <a:effectLst/>
              </a:rPr>
              <a:t>&lt;button (click)="</a:t>
            </a:r>
            <a:r>
              <a:rPr lang="en-US" b="0" dirty="0" err="1">
                <a:effectLst/>
              </a:rPr>
              <a:t>onSave</a:t>
            </a:r>
            <a:r>
              <a:rPr lang="en-US" b="0" dirty="0">
                <a:effectLst/>
              </a:rPr>
              <a:t>()"&gt;Save&lt;/button&gt;</a:t>
            </a:r>
            <a:endParaRPr lang="sr-Latn-RS" b="0" dirty="0">
              <a:effectLst/>
            </a:endParaRPr>
          </a:p>
          <a:p>
            <a:endParaRPr lang="en-US" dirty="0"/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8885BAA-1BEB-1545-F8C1-49DADEBEE735}"/>
              </a:ext>
            </a:extLst>
          </p:cNvPr>
          <p:cNvSpPr/>
          <p:nvPr/>
        </p:nvSpPr>
        <p:spPr>
          <a:xfrm>
            <a:off x="6361889" y="1569396"/>
            <a:ext cx="252920" cy="356032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EB451-1B27-022C-6243-AEC256E0697A}"/>
              </a:ext>
            </a:extLst>
          </p:cNvPr>
          <p:cNvSpPr txBox="1"/>
          <p:nvPr/>
        </p:nvSpPr>
        <p:spPr>
          <a:xfrm>
            <a:off x="6815847" y="3087947"/>
            <a:ext cx="177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B050"/>
                </a:solidFill>
                <a:effectLst/>
                <a:latin typeface="Signika"/>
              </a:rPr>
              <a:t>from data source to view target</a:t>
            </a:r>
            <a:endParaRPr lang="en-US" sz="1600" b="1" dirty="0">
              <a:solidFill>
                <a:srgbClr val="00B050"/>
              </a:solidFill>
              <a:latin typeface="Signika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FE7B785-4557-E589-8773-03B88623944D}"/>
              </a:ext>
            </a:extLst>
          </p:cNvPr>
          <p:cNvSpPr/>
          <p:nvPr/>
        </p:nvSpPr>
        <p:spPr>
          <a:xfrm>
            <a:off x="6374860" y="5288604"/>
            <a:ext cx="252920" cy="76360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CF545-3DDF-485E-3C85-63E8FF35A8C7}"/>
              </a:ext>
            </a:extLst>
          </p:cNvPr>
          <p:cNvSpPr txBox="1"/>
          <p:nvPr/>
        </p:nvSpPr>
        <p:spPr>
          <a:xfrm>
            <a:off x="6815847" y="5408794"/>
            <a:ext cx="177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B050"/>
                </a:solidFill>
                <a:effectLst/>
                <a:latin typeface="Signika"/>
              </a:rPr>
              <a:t>from view target to data source</a:t>
            </a:r>
            <a:endParaRPr lang="en-US" sz="1600" b="1" dirty="0">
              <a:solidFill>
                <a:srgbClr val="00B050"/>
              </a:solidFill>
              <a:latin typeface="Signika"/>
            </a:endParaRPr>
          </a:p>
        </p:txBody>
      </p:sp>
    </p:spTree>
    <p:extLst>
      <p:ext uri="{BB962C8B-B14F-4D97-AF65-F5344CB8AC3E}">
        <p14:creationId xmlns:p14="http://schemas.microsoft.com/office/powerpoint/2010/main" val="794170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2C29-D94B-9002-08D5-308B1C2D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Prosle</a:t>
            </a:r>
            <a:r>
              <a:rPr lang="sr-Latn-RS" sz="3600" dirty="0"/>
              <a:t>đivanje podataka u komponentu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E36A29-0D72-AD65-09C5-DBE4344CF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8358" y="1571234"/>
            <a:ext cx="5655217" cy="3225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DE9180-0E1A-315E-C620-4C73E05B8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8358" y="4951562"/>
            <a:ext cx="5655217" cy="11868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488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FD65-3EA3-2C7D-7AB1-62C5CC97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Forme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4AE5-49B4-455D-3E60-0052DC40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5233750" cy="46020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dirty="0"/>
              <a:t>reactive vs </a:t>
            </a:r>
            <a:r>
              <a:rPr lang="en-US" b="1" u="sng" dirty="0"/>
              <a:t>template-driven</a:t>
            </a:r>
          </a:p>
          <a:p>
            <a:pPr>
              <a:lnSpc>
                <a:spcPct val="150000"/>
              </a:lnSpc>
            </a:pPr>
            <a:endParaRPr lang="en-US" b="1" u="sng" dirty="0"/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FormsModule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'@angular/forms'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C395-BE96-E35E-53E2-46AC8C6C991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cartoon character pointing to a student registration form&#10;&#10;Description automatically generated">
            <a:extLst>
              <a:ext uri="{FF2B5EF4-FFF2-40B4-BE49-F238E27FC236}">
                <a16:creationId xmlns:a16="http://schemas.microsoft.com/office/drawing/2014/main" id="{7FE4F07F-A501-DB55-91A6-3B637C6DC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716" y="1536633"/>
            <a:ext cx="4830400" cy="460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black background with text&#10;&#10;Description automatically generated">
            <a:extLst>
              <a:ext uri="{FF2B5EF4-FFF2-40B4-BE49-F238E27FC236}">
                <a16:creationId xmlns:a16="http://schemas.microsoft.com/office/drawing/2014/main" id="{25738E7E-CB3B-D5D5-9ED9-DD1AEA7C8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3" y="3928383"/>
            <a:ext cx="5233750" cy="106050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1D082E-2D36-FE13-CEEA-AF1D82738E5C}"/>
              </a:ext>
            </a:extLst>
          </p:cNvPr>
          <p:cNvSpPr/>
          <p:nvPr/>
        </p:nvSpPr>
        <p:spPr>
          <a:xfrm>
            <a:off x="1692613" y="2393004"/>
            <a:ext cx="3339830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2310E1-C932-D660-179A-74FB7E8D6CE9}"/>
              </a:ext>
            </a:extLst>
          </p:cNvPr>
          <p:cNvSpPr/>
          <p:nvPr/>
        </p:nvSpPr>
        <p:spPr>
          <a:xfrm>
            <a:off x="1692613" y="5375033"/>
            <a:ext cx="3339830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E61959-096B-A705-40C0-B24C6622AC54}"/>
              </a:ext>
            </a:extLst>
          </p:cNvPr>
          <p:cNvSpPr txBox="1"/>
          <p:nvPr/>
        </p:nvSpPr>
        <p:spPr>
          <a:xfrm>
            <a:off x="2144454" y="5526000"/>
            <a:ext cx="243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Signika"/>
              </a:rPr>
              <a:t>Two-way binding</a:t>
            </a:r>
          </a:p>
        </p:txBody>
      </p:sp>
    </p:spTree>
    <p:extLst>
      <p:ext uri="{BB962C8B-B14F-4D97-AF65-F5344CB8AC3E}">
        <p14:creationId xmlns:p14="http://schemas.microsoft.com/office/powerpoint/2010/main" val="4130039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FD65-3EA3-2C7D-7AB1-62C5CC97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Povezivanje</a:t>
            </a:r>
            <a:r>
              <a:rPr lang="en-US" sz="3600" dirty="0"/>
              <a:t> </a:t>
            </a:r>
            <a:r>
              <a:rPr lang="en-US" sz="3600" dirty="0" err="1"/>
              <a:t>sa</a:t>
            </a:r>
            <a:r>
              <a:rPr lang="en-US" sz="3600" dirty="0"/>
              <a:t> backend-om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4AE5-49B4-455D-3E60-0052DC40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5" y="1536633"/>
            <a:ext cx="6686287" cy="46020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GB" sz="2400" b="1" u="sng">
                <a:solidFill>
                  <a:schemeClr val="tx1">
                    <a:lumMod val="50000"/>
                  </a:schemeClr>
                </a:solidFill>
              </a:rPr>
              <a:t>ProvideHttpClient</a:t>
            </a:r>
            <a:endParaRPr lang="en-US" sz="24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186262" indent="0">
              <a:buNone/>
            </a:pPr>
            <a:r>
              <a:rPr lang="en-GB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provideHttpClient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'@angular/common/http';</a:t>
            </a:r>
          </a:p>
          <a:p>
            <a:pPr marL="186262" indent="0">
              <a:buNone/>
            </a:pPr>
            <a:endParaRPr lang="en-GB" b="0" dirty="0">
              <a:solidFill>
                <a:srgbClr val="C586C0"/>
              </a:solidFill>
              <a:effectLst/>
              <a:latin typeface="Consolas" panose="020B0609020204030204" pitchFamily="49" charset="0"/>
            </a:endParaRPr>
          </a:p>
          <a:p>
            <a:pPr marL="186262" indent="0">
              <a:buNone/>
            </a:pPr>
            <a:r>
              <a:rPr lang="en-GB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appConfig</a:t>
            </a:r>
            <a:r>
              <a:rPr lang="en-GB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ApplicationConfig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= { providers: [</a:t>
            </a:r>
            <a:r>
              <a:rPr lang="en-GB" b="0" dirty="0" err="1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provideZoneChangeDetection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({ </a:t>
            </a:r>
            <a:r>
              <a:rPr lang="en-GB" b="0" dirty="0" err="1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eventCoalescing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: true }), </a:t>
            </a:r>
            <a:r>
              <a:rPr lang="en-GB" b="0" dirty="0" err="1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provideRouter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(routes)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b="1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provideHttpClient</a:t>
            </a:r>
            <a:r>
              <a:rPr lang="en-GB" b="1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]};</a:t>
            </a:r>
          </a:p>
          <a:p>
            <a:pPr marL="186262" indent="0">
              <a:buNone/>
            </a:pPr>
            <a:endParaRPr lang="en-US" b="1" dirty="0">
              <a:solidFill>
                <a:srgbClr val="9C4A96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u="sng" dirty="0" err="1">
                <a:solidFill>
                  <a:schemeClr val="tx1">
                    <a:lumMod val="50000"/>
                  </a:schemeClr>
                </a:solidFill>
              </a:rPr>
              <a:t>HttpClient</a:t>
            </a:r>
            <a:endParaRPr lang="en-US" sz="24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HttpClient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'@angular/common/http’</a:t>
            </a:r>
          </a:p>
          <a:p>
            <a:pPr marL="186262" indent="0">
              <a:lnSpc>
                <a:spcPct val="300000"/>
              </a:lnSpc>
              <a:buNone/>
            </a:pPr>
            <a:r>
              <a:rPr lang="en-GB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private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http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inject(</a:t>
            </a:r>
            <a:r>
              <a:rPr lang="en-GB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HttpClient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C395-BE96-E35E-53E2-46AC8C6C991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591245" y="2533488"/>
            <a:ext cx="4830400" cy="4602000"/>
          </a:xfrm>
        </p:spPr>
        <p:txBody>
          <a:bodyPr/>
          <a:lstStyle/>
          <a:p>
            <a:r>
              <a:rPr lang="en-US" sz="2400" dirty="0"/>
              <a:t>Uz </a:t>
            </a:r>
            <a:r>
              <a:rPr lang="en-US" sz="2400" dirty="0" err="1"/>
              <a:t>pomo</a:t>
            </a:r>
            <a:r>
              <a:rPr lang="sr-Latn-RS" sz="2400" dirty="0"/>
              <a:t>ć HttpClient-a šaljemo HTTP zahteve ka backend-u, a kao odgovor dobijamo Observable</a:t>
            </a:r>
          </a:p>
          <a:p>
            <a:endParaRPr lang="sr-Latn-RS" sz="2400" dirty="0"/>
          </a:p>
          <a:p>
            <a:r>
              <a:rPr lang="sr-Latn-RS" sz="2400" dirty="0"/>
              <a:t>Observable se </a:t>
            </a:r>
            <a:r>
              <a:rPr lang="en-US" sz="2400" dirty="0" err="1"/>
              <a:t>izvr</a:t>
            </a:r>
            <a:r>
              <a:rPr lang="sr-Latn-RS" sz="2400" dirty="0"/>
              <a:t>šava tek kada se na njega subs</a:t>
            </a:r>
            <a:r>
              <a:rPr lang="en-US" sz="2400" dirty="0"/>
              <a:t>c</a:t>
            </a:r>
            <a:r>
              <a:rPr lang="sr-Latn-RS" sz="2400" dirty="0"/>
              <a:t>ribe-ujemo</a:t>
            </a:r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1D082E-2D36-FE13-CEEA-AF1D82738E5C}"/>
              </a:ext>
            </a:extLst>
          </p:cNvPr>
          <p:cNvSpPr/>
          <p:nvPr/>
        </p:nvSpPr>
        <p:spPr>
          <a:xfrm>
            <a:off x="1042755" y="2187853"/>
            <a:ext cx="6548490" cy="21368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50C780-25AB-30F4-E6EE-F12792032896}"/>
              </a:ext>
            </a:extLst>
          </p:cNvPr>
          <p:cNvSpPr/>
          <p:nvPr/>
        </p:nvSpPr>
        <p:spPr>
          <a:xfrm>
            <a:off x="1041020" y="4975930"/>
            <a:ext cx="6596232" cy="135586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9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C59-5D37-522D-BAA3-C3FAEFBF7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Guards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8570A-CC82-46E0-45F0-42756F13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7272148" cy="4602000"/>
          </a:xfrm>
        </p:spPr>
        <p:txBody>
          <a:bodyPr anchor="t"/>
          <a:lstStyle/>
          <a:p>
            <a:pPr marL="186262" indent="0">
              <a:buNone/>
            </a:pP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export const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authenticationGuard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AA0D91"/>
                </a:solidFill>
                <a:effectLst/>
                <a:latin typeface="source-code-pro"/>
              </a:rPr>
              <a:t>CanActivateFn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 = (route, state) =&gt; {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 err="1">
                <a:solidFill>
                  <a:srgbClr val="836C28"/>
                </a:solidFill>
                <a:effectLst/>
                <a:latin typeface="source-code-pro"/>
              </a:rPr>
              <a:t>oauthService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= inject(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if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(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oauthService.hasAccess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() ) {</a:t>
            </a:r>
            <a:br>
              <a:rPr lang="en-US" dirty="0"/>
            </a:br>
            <a:r>
              <a:rPr lang="en-US" dirty="0"/>
              <a:t>	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return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true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</a:t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return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false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};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3DC36-7A8E-1B6F-EDCF-85443AE3DF8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810654" y="4052855"/>
            <a:ext cx="5330759" cy="2231214"/>
          </a:xfrm>
        </p:spPr>
        <p:txBody>
          <a:bodyPr anchor="t"/>
          <a:lstStyle/>
          <a:p>
            <a:pPr marL="186262" indent="0">
              <a:buNone/>
            </a:pP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routes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Route[] = [</a:t>
            </a:r>
            <a:br>
              <a:rPr lang="en-US" dirty="0"/>
            </a:br>
            <a:r>
              <a:rPr lang="en-US" dirty="0"/>
              <a:t>   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{ </a:t>
            </a:r>
          </a:p>
          <a:p>
            <a:pPr marL="186262" indent="0">
              <a:buNone/>
            </a:pP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	path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>
                <a:solidFill>
                  <a:srgbClr val="C41A16"/>
                </a:solidFill>
                <a:effectLst/>
                <a:latin typeface="source-code-pro"/>
              </a:rPr>
              <a:t>'home’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, </a:t>
            </a:r>
          </a:p>
          <a:p>
            <a:pPr marL="186262" indent="0">
              <a:buNone/>
            </a:pP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	component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HomeComponent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, 	</a:t>
            </a:r>
            <a:r>
              <a:rPr lang="en-US" b="0" i="0" dirty="0" err="1">
                <a:solidFill>
                  <a:srgbClr val="836C28"/>
                </a:solidFill>
                <a:effectLst/>
                <a:latin typeface="source-code-pro"/>
              </a:rPr>
              <a:t>canActivate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[</a:t>
            </a:r>
            <a:r>
              <a:rPr lang="en-US" b="0" i="0">
                <a:solidFill>
                  <a:srgbClr val="242424"/>
                </a:solidFill>
                <a:effectLst/>
                <a:latin typeface="source-code-pro"/>
              </a:rPr>
              <a:t>authenticationGuard]</a:t>
            </a:r>
            <a:endParaRPr lang="en-US" b="0" i="0" dirty="0">
              <a:solidFill>
                <a:srgbClr val="242424"/>
              </a:solidFill>
              <a:effectLst/>
              <a:latin typeface="source-code-pro"/>
            </a:endParaRPr>
          </a:p>
          <a:p>
            <a:pPr marL="186262" indent="0">
              <a:buNone/>
            </a:pP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  }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]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33A3AF-4030-5019-D1E6-389BA4F91C3B}"/>
              </a:ext>
            </a:extLst>
          </p:cNvPr>
          <p:cNvSpPr/>
          <p:nvPr/>
        </p:nvSpPr>
        <p:spPr>
          <a:xfrm>
            <a:off x="950967" y="4760405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ng generate guard </a:t>
            </a:r>
            <a:r>
              <a:rPr lang="en-US" sz="2000" dirty="0" err="1"/>
              <a:t>guard_name</a:t>
            </a:r>
            <a:endParaRPr lang="en-US" sz="2000" dirty="0"/>
          </a:p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(ng g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</a:rPr>
              <a:t>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</a:rPr>
              <a:t>guard_name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6232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4400" b="1" dirty="0">
                <a:latin typeface="Signika"/>
                <a:cs typeface="Arial"/>
                <a:sym typeface="Arial"/>
              </a:rPr>
              <a:t>HVALA NA PAŽNJI!</a:t>
            </a:r>
            <a:endParaRPr lang="en-US" sz="4400" b="1" dirty="0">
              <a:latin typeface="Signik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955</TotalTime>
  <Words>578</Words>
  <Application>Microsoft Office PowerPoint</Application>
  <PresentationFormat>Widescreen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Consolas</vt:lpstr>
      <vt:lpstr>Palanquin</vt:lpstr>
      <vt:lpstr>Proxima Nova</vt:lpstr>
      <vt:lpstr>Proxima Nova Semibold</vt:lpstr>
      <vt:lpstr>Signika</vt:lpstr>
      <vt:lpstr>source-code-pro</vt:lpstr>
      <vt:lpstr>University Digital Choice Boards by Slidesgo</vt:lpstr>
      <vt:lpstr>Slidesgo Final Pages</vt:lpstr>
      <vt:lpstr>PowerPoint Presentation</vt:lpstr>
      <vt:lpstr>Uvod</vt:lpstr>
      <vt:lpstr>Angular</vt:lpstr>
      <vt:lpstr>Instalacija, kreiranje i pokretanje aplikacije</vt:lpstr>
      <vt:lpstr>Struktura aplikacije</vt:lpstr>
      <vt:lpstr>Interpolacija</vt:lpstr>
      <vt:lpstr>Kreiranje komponenti, servisa i rutiranje</vt:lpstr>
      <vt:lpstr>Direktive</vt:lpstr>
      <vt:lpstr>Filteri (pipes)</vt:lpstr>
      <vt:lpstr>One-way binding</vt:lpstr>
      <vt:lpstr>Prosleđivanje podataka u komponentu</vt:lpstr>
      <vt:lpstr>Forme</vt:lpstr>
      <vt:lpstr>Povezivanje sa backend-om</vt:lpstr>
      <vt:lpstr>Guards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94</cp:revision>
  <dcterms:created xsi:type="dcterms:W3CDTF">2023-10-09T19:28:04Z</dcterms:created>
  <dcterms:modified xsi:type="dcterms:W3CDTF">2024-10-22T13:01:41Z</dcterms:modified>
</cp:coreProperties>
</file>