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28" r:id="rId2"/>
  </p:sldMasterIdLst>
  <p:sldIdLst>
    <p:sldId id="256" r:id="rId3"/>
    <p:sldId id="257" r:id="rId4"/>
    <p:sldId id="258" r:id="rId5"/>
    <p:sldId id="259" r:id="rId6"/>
    <p:sldId id="260" r:id="rId7"/>
    <p:sldId id="268" r:id="rId8"/>
    <p:sldId id="261" r:id="rId9"/>
    <p:sldId id="262" r:id="rId10"/>
    <p:sldId id="267" r:id="rId11"/>
    <p:sldId id="263" r:id="rId12"/>
    <p:sldId id="264" r:id="rId13"/>
    <p:sldId id="270" r:id="rId14"/>
    <p:sldId id="265" r:id="rId15"/>
    <p:sldId id="266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4A96"/>
    <a:srgbClr val="8F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slide" Target="../slides/slide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79667" y="1317300"/>
            <a:ext cx="6061600" cy="34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179833" y="4607600"/>
            <a:ext cx="6061600" cy="5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02767" y="6225500"/>
            <a:ext cx="1543600" cy="154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2561133" y="312133"/>
            <a:ext cx="814400" cy="8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4645667" y="6138667"/>
            <a:ext cx="476800" cy="47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833833" y="312133"/>
            <a:ext cx="814400" cy="81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7728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974896" y="259111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4974733" y="84816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974867" y="429303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3"/>
          </p:nvPr>
        </p:nvSpPr>
        <p:spPr>
          <a:xfrm>
            <a:off x="4974867" y="369993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464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4"/>
          <p:cNvSpPr/>
          <p:nvPr/>
        </p:nvSpPr>
        <p:spPr>
          <a:xfrm>
            <a:off x="126433" y="4272733"/>
            <a:ext cx="608400" cy="6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4"/>
          <p:cNvSpPr/>
          <p:nvPr/>
        </p:nvSpPr>
        <p:spPr>
          <a:xfrm>
            <a:off x="8288700" y="72633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/>
          <p:nvPr/>
        </p:nvSpPr>
        <p:spPr>
          <a:xfrm>
            <a:off x="5672367" y="62267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92956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6410373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/>
          <p:nvPr/>
        </p:nvSpPr>
        <p:spPr>
          <a:xfrm>
            <a:off x="3694800" y="6367967"/>
            <a:ext cx="371600" cy="3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5"/>
          <p:cNvSpPr/>
          <p:nvPr/>
        </p:nvSpPr>
        <p:spPr>
          <a:xfrm>
            <a:off x="2945800" y="107233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5"/>
          <p:cNvSpPr/>
          <p:nvPr/>
        </p:nvSpPr>
        <p:spPr>
          <a:xfrm>
            <a:off x="11310400" y="2603733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930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11654333" y="5429333"/>
            <a:ext cx="388800" cy="38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6"/>
          <p:cNvSpPr/>
          <p:nvPr/>
        </p:nvSpPr>
        <p:spPr>
          <a:xfrm>
            <a:off x="5420100" y="80367"/>
            <a:ext cx="573200" cy="57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6"/>
          <p:cNvSpPr/>
          <p:nvPr/>
        </p:nvSpPr>
        <p:spPr>
          <a:xfrm>
            <a:off x="138333" y="3385800"/>
            <a:ext cx="388800" cy="38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2185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455400" y="1960527"/>
            <a:ext cx="528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455400" y="2731628"/>
            <a:ext cx="5281200" cy="19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82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1834200" y="3531680"/>
            <a:ext cx="84904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1"/>
          </p:nvPr>
        </p:nvSpPr>
        <p:spPr>
          <a:xfrm>
            <a:off x="1834200" y="2671593"/>
            <a:ext cx="8523600" cy="9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" name="Google Shape;44;p8"/>
          <p:cNvSpPr/>
          <p:nvPr/>
        </p:nvSpPr>
        <p:spPr>
          <a:xfrm>
            <a:off x="-338701" y="1257263"/>
            <a:ext cx="1591200" cy="162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" name="Google Shape;45;p8"/>
          <p:cNvSpPr/>
          <p:nvPr/>
        </p:nvSpPr>
        <p:spPr>
          <a:xfrm rot="10800000" flipH="1">
            <a:off x="9522067" y="175800"/>
            <a:ext cx="1718800" cy="158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8"/>
          <p:cNvSpPr/>
          <p:nvPr/>
        </p:nvSpPr>
        <p:spPr>
          <a:xfrm rot="10800000" flipH="1">
            <a:off x="2094000" y="5720867"/>
            <a:ext cx="908000" cy="8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8"/>
          <p:cNvSpPr/>
          <p:nvPr/>
        </p:nvSpPr>
        <p:spPr>
          <a:xfrm rot="10800000" flipH="1">
            <a:off x="8924600" y="5181000"/>
            <a:ext cx="1058400" cy="10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0391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190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283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943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13">
            <a:hlinkClick r:id="rId2" action="ppaction://hlinksldjump"/>
          </p:cNvPr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1" name="Google Shape;61;p13">
            <a:hlinkClick r:id="rId2" action="ppaction://hlinksldjump"/>
          </p:cNvPr>
          <p:cNvSpPr txBox="1">
            <a:spLocks noGrp="1"/>
          </p:cNvSpPr>
          <p:nvPr>
            <p:ph type="title" idx="3"/>
          </p:nvPr>
        </p:nvSpPr>
        <p:spPr>
          <a:xfrm>
            <a:off x="2182113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>
            <a:hlinkClick r:id="rId2" action="ppaction://hlinksldjump"/>
          </p:cNvPr>
          <p:cNvSpPr txBox="1">
            <a:spLocks noGrp="1"/>
          </p:cNvSpPr>
          <p:nvPr>
            <p:ph type="subTitle" idx="1"/>
          </p:nvPr>
        </p:nvSpPr>
        <p:spPr>
          <a:xfrm>
            <a:off x="2182101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4" hasCustomPrompt="1"/>
          </p:nvPr>
        </p:nvSpPr>
        <p:spPr>
          <a:xfrm>
            <a:off x="950967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5"/>
          </p:nvPr>
        </p:nvSpPr>
        <p:spPr>
          <a:xfrm>
            <a:off x="2182113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6"/>
          </p:nvPr>
        </p:nvSpPr>
        <p:spPr>
          <a:xfrm>
            <a:off x="2182101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" name="Google Shape;66;p13">
            <a:hlinkClick r:id="rId3" action="ppaction://hlinksldjump"/>
          </p:cNvPr>
          <p:cNvSpPr txBox="1">
            <a:spLocks noGrp="1"/>
          </p:cNvSpPr>
          <p:nvPr>
            <p:ph type="title" idx="7" hasCustomPrompt="1"/>
          </p:nvPr>
        </p:nvSpPr>
        <p:spPr>
          <a:xfrm>
            <a:off x="4428233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7" name="Google Shape;67;p13">
            <a:hlinkClick r:id="rId3" action="ppaction://hlinksldjump"/>
          </p:cNvPr>
          <p:cNvSpPr txBox="1">
            <a:spLocks noGrp="1"/>
          </p:cNvSpPr>
          <p:nvPr>
            <p:ph type="title" idx="8"/>
          </p:nvPr>
        </p:nvSpPr>
        <p:spPr>
          <a:xfrm>
            <a:off x="5659369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3">
            <a:hlinkClick r:id="rId3" action="ppaction://hlinksldjump"/>
          </p:cNvPr>
          <p:cNvSpPr txBox="1">
            <a:spLocks noGrp="1"/>
          </p:cNvSpPr>
          <p:nvPr>
            <p:ph type="subTitle" idx="9"/>
          </p:nvPr>
        </p:nvSpPr>
        <p:spPr>
          <a:xfrm>
            <a:off x="565936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13" hasCustomPrompt="1"/>
          </p:nvPr>
        </p:nvSpPr>
        <p:spPr>
          <a:xfrm>
            <a:off x="4428233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4"/>
          </p:nvPr>
        </p:nvSpPr>
        <p:spPr>
          <a:xfrm>
            <a:off x="5659369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5"/>
          </p:nvPr>
        </p:nvSpPr>
        <p:spPr>
          <a:xfrm>
            <a:off x="565936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" name="Google Shape;72;p13">
            <a:hlinkClick r:id="" action="ppaction://noaction"/>
          </p:cNvPr>
          <p:cNvSpPr txBox="1">
            <a:spLocks noGrp="1"/>
          </p:cNvSpPr>
          <p:nvPr>
            <p:ph type="title" idx="16" hasCustomPrompt="1"/>
          </p:nvPr>
        </p:nvSpPr>
        <p:spPr>
          <a:xfrm>
            <a:off x="7905500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3" name="Google Shape;73;p13">
            <a:hlinkClick r:id="" action="ppaction://noaction"/>
          </p:cNvPr>
          <p:cNvSpPr txBox="1">
            <a:spLocks noGrp="1"/>
          </p:cNvSpPr>
          <p:nvPr>
            <p:ph type="title" idx="17"/>
          </p:nvPr>
        </p:nvSpPr>
        <p:spPr>
          <a:xfrm>
            <a:off x="9136600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13">
            <a:hlinkClick r:id="" action="ppaction://noaction"/>
          </p:cNvPr>
          <p:cNvSpPr txBox="1">
            <a:spLocks noGrp="1"/>
          </p:cNvSpPr>
          <p:nvPr>
            <p:ph type="subTitle" idx="18"/>
          </p:nvPr>
        </p:nvSpPr>
        <p:spPr>
          <a:xfrm>
            <a:off x="913660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19" hasCustomPrompt="1"/>
          </p:nvPr>
        </p:nvSpPr>
        <p:spPr>
          <a:xfrm>
            <a:off x="7905500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20"/>
          </p:nvPr>
        </p:nvSpPr>
        <p:spPr>
          <a:xfrm>
            <a:off x="9136600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21"/>
          </p:nvPr>
        </p:nvSpPr>
        <p:spPr>
          <a:xfrm>
            <a:off x="913660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5885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flipH="1">
            <a:off x="2051769" y="1765567"/>
            <a:ext cx="4670000" cy="12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 flipH="1">
            <a:off x="2051769" y="2842500"/>
            <a:ext cx="46700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1" name="Google Shape;81;p14"/>
          <p:cNvSpPr txBox="1"/>
          <p:nvPr/>
        </p:nvSpPr>
        <p:spPr>
          <a:xfrm flipH="1">
            <a:off x="2051767" y="4554900"/>
            <a:ext cx="46700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CREDITS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,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.</a:t>
            </a:r>
            <a:endParaRPr sz="1600">
              <a:solidFill>
                <a:schemeClr val="dk1"/>
              </a:solidFill>
              <a:latin typeface="Palanquin"/>
              <a:ea typeface="Palanquin"/>
              <a:cs typeface="Palanquin"/>
              <a:sym typeface="Palanquin"/>
            </a:endParaRPr>
          </a:p>
        </p:txBody>
      </p:sp>
    </p:spTree>
    <p:extLst>
      <p:ext uri="{BB962C8B-B14F-4D97-AF65-F5344CB8AC3E}">
        <p14:creationId xmlns:p14="http://schemas.microsoft.com/office/powerpoint/2010/main" val="2260766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title"/>
          </p:nvPr>
        </p:nvSpPr>
        <p:spPr>
          <a:xfrm>
            <a:off x="17184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ubTitle" idx="1"/>
          </p:nvPr>
        </p:nvSpPr>
        <p:spPr>
          <a:xfrm>
            <a:off x="17184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 idx="2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 idx="3"/>
          </p:nvPr>
        </p:nvSpPr>
        <p:spPr>
          <a:xfrm>
            <a:off x="69998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subTitle" idx="4"/>
          </p:nvPr>
        </p:nvSpPr>
        <p:spPr>
          <a:xfrm>
            <a:off x="69998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title" idx="5"/>
          </p:nvPr>
        </p:nvSpPr>
        <p:spPr>
          <a:xfrm>
            <a:off x="17184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ubTitle" idx="6"/>
          </p:nvPr>
        </p:nvSpPr>
        <p:spPr>
          <a:xfrm>
            <a:off x="17184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title" idx="7"/>
          </p:nvPr>
        </p:nvSpPr>
        <p:spPr>
          <a:xfrm>
            <a:off x="69998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ubTitle" idx="8"/>
          </p:nvPr>
        </p:nvSpPr>
        <p:spPr>
          <a:xfrm>
            <a:off x="69998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7984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title" idx="2"/>
          </p:nvPr>
        </p:nvSpPr>
        <p:spPr>
          <a:xfrm>
            <a:off x="1733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1733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3"/>
          </p:nvPr>
        </p:nvSpPr>
        <p:spPr>
          <a:xfrm>
            <a:off x="6984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4"/>
          </p:nvPr>
        </p:nvSpPr>
        <p:spPr>
          <a:xfrm>
            <a:off x="6984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5676033" y="6138679"/>
            <a:ext cx="1058400" cy="1079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16"/>
          <p:cNvSpPr/>
          <p:nvPr/>
        </p:nvSpPr>
        <p:spPr>
          <a:xfrm rot="10800000" flipH="1">
            <a:off x="11240967" y="3184000"/>
            <a:ext cx="490000" cy="49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16"/>
          <p:cNvSpPr/>
          <p:nvPr/>
        </p:nvSpPr>
        <p:spPr>
          <a:xfrm rot="10800000" flipH="1">
            <a:off x="303833" y="5013033"/>
            <a:ext cx="424400" cy="39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16"/>
          <p:cNvSpPr/>
          <p:nvPr/>
        </p:nvSpPr>
        <p:spPr>
          <a:xfrm rot="10800000" flipH="1">
            <a:off x="6984700" y="-276967"/>
            <a:ext cx="1012400" cy="9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40630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951129" y="257073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82778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1"/>
          </p:nvPr>
        </p:nvSpPr>
        <p:spPr>
          <a:xfrm>
            <a:off x="951100" y="42726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3"/>
          </p:nvPr>
        </p:nvSpPr>
        <p:spPr>
          <a:xfrm>
            <a:off x="951100" y="367955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30075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3513367" y="2280337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title" idx="2" hasCustomPrompt="1"/>
          </p:nvPr>
        </p:nvSpPr>
        <p:spPr>
          <a:xfrm>
            <a:off x="3513233" y="710317"/>
            <a:ext cx="5165600" cy="18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"/>
          </p:nvPr>
        </p:nvSpPr>
        <p:spPr>
          <a:xfrm>
            <a:off x="2962933" y="39822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3"/>
          </p:nvPr>
        </p:nvSpPr>
        <p:spPr>
          <a:xfrm>
            <a:off x="3513343" y="3389153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531963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5525300" y="4106651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title" idx="2" hasCustomPrompt="1"/>
          </p:nvPr>
        </p:nvSpPr>
        <p:spPr>
          <a:xfrm>
            <a:off x="55251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49748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3"/>
          </p:nvPr>
        </p:nvSpPr>
        <p:spPr>
          <a:xfrm>
            <a:off x="55252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198932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 header 5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148233" y="4106667"/>
            <a:ext cx="58716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title" idx="2" hasCustomPrompt="1"/>
          </p:nvPr>
        </p:nvSpPr>
        <p:spPr>
          <a:xfrm>
            <a:off x="15012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0" name="Google Shape;120;p20"/>
          <p:cNvSpPr txBox="1">
            <a:spLocks noGrp="1"/>
          </p:cNvSpPr>
          <p:nvPr>
            <p:ph type="subTitle" idx="1"/>
          </p:nvPr>
        </p:nvSpPr>
        <p:spPr>
          <a:xfrm>
            <a:off x="9509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3"/>
          </p:nvPr>
        </p:nvSpPr>
        <p:spPr>
          <a:xfrm>
            <a:off x="15013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049103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 header 6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3085500" y="4083399"/>
            <a:ext cx="6021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title" idx="2" hasCustomPrompt="1"/>
          </p:nvPr>
        </p:nvSpPr>
        <p:spPr>
          <a:xfrm>
            <a:off x="3513300" y="2723932"/>
            <a:ext cx="5165600" cy="14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1"/>
          </p:nvPr>
        </p:nvSpPr>
        <p:spPr>
          <a:xfrm>
            <a:off x="2963000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3"/>
          </p:nvPr>
        </p:nvSpPr>
        <p:spPr>
          <a:xfrm>
            <a:off x="3513409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584337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9" name="Google Shape;129;p22"/>
          <p:cNvSpPr/>
          <p:nvPr/>
        </p:nvSpPr>
        <p:spPr>
          <a:xfrm>
            <a:off x="11310233" y="3850733"/>
            <a:ext cx="608400" cy="608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22"/>
          <p:cNvSpPr/>
          <p:nvPr/>
        </p:nvSpPr>
        <p:spPr>
          <a:xfrm>
            <a:off x="152900" y="2781867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22"/>
          <p:cNvSpPr/>
          <p:nvPr/>
        </p:nvSpPr>
        <p:spPr>
          <a:xfrm>
            <a:off x="9986433" y="2313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427865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4" name="Google Shape;134;p23"/>
          <p:cNvSpPr/>
          <p:nvPr/>
        </p:nvSpPr>
        <p:spPr>
          <a:xfrm>
            <a:off x="11339967" y="1251800"/>
            <a:ext cx="410400" cy="41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3"/>
          <p:cNvSpPr/>
          <p:nvPr/>
        </p:nvSpPr>
        <p:spPr>
          <a:xfrm>
            <a:off x="3516600" y="103300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3"/>
          <p:cNvSpPr/>
          <p:nvPr/>
        </p:nvSpPr>
        <p:spPr>
          <a:xfrm>
            <a:off x="308567" y="5121900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18583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9818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/>
          <p:nvPr/>
        </p:nvSpPr>
        <p:spPr>
          <a:xfrm>
            <a:off x="11365533" y="1642700"/>
            <a:ext cx="1450800" cy="145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5"/>
          <p:cNvSpPr/>
          <p:nvPr/>
        </p:nvSpPr>
        <p:spPr>
          <a:xfrm>
            <a:off x="-575767" y="5135100"/>
            <a:ext cx="1450800" cy="1450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5"/>
          <p:cNvSpPr/>
          <p:nvPr/>
        </p:nvSpPr>
        <p:spPr>
          <a:xfrm>
            <a:off x="1818067" y="1122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180419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/>
          <p:nvPr/>
        </p:nvSpPr>
        <p:spPr>
          <a:xfrm>
            <a:off x="902600" y="201533"/>
            <a:ext cx="1035600" cy="10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26"/>
          <p:cNvSpPr/>
          <p:nvPr/>
        </p:nvSpPr>
        <p:spPr>
          <a:xfrm>
            <a:off x="3186967" y="5724167"/>
            <a:ext cx="2135600" cy="2136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26"/>
          <p:cNvSpPr/>
          <p:nvPr/>
        </p:nvSpPr>
        <p:spPr>
          <a:xfrm>
            <a:off x="10707633" y="1676333"/>
            <a:ext cx="1216000" cy="1216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783148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>
            <a:off x="10053200" y="4714067"/>
            <a:ext cx="1287600" cy="128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27"/>
          <p:cNvSpPr/>
          <p:nvPr/>
        </p:nvSpPr>
        <p:spPr>
          <a:xfrm>
            <a:off x="8365500" y="-508933"/>
            <a:ext cx="2196800" cy="2196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7"/>
          <p:cNvSpPr/>
          <p:nvPr/>
        </p:nvSpPr>
        <p:spPr>
          <a:xfrm>
            <a:off x="-297467" y="4672867"/>
            <a:ext cx="1950800" cy="1950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27"/>
          <p:cNvSpPr/>
          <p:nvPr/>
        </p:nvSpPr>
        <p:spPr>
          <a:xfrm>
            <a:off x="789500" y="438633"/>
            <a:ext cx="813200" cy="81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182585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1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1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83939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2033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nodejs.org/download/release/v18.17.1/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6099E-DBDD-E4FF-3209-32394137E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800" y="5010284"/>
            <a:ext cx="8490400" cy="536800"/>
          </a:xfrm>
        </p:spPr>
        <p:txBody>
          <a:bodyPr/>
          <a:lstStyle/>
          <a:p>
            <a:pPr algn="ctr"/>
            <a:r>
              <a:rPr lang="en-US" sz="3200" dirty="0" err="1"/>
              <a:t>Programiranje</a:t>
            </a:r>
            <a:r>
              <a:rPr lang="en-US" sz="3200" dirty="0"/>
              <a:t> internet </a:t>
            </a:r>
            <a:r>
              <a:rPr lang="en-US" sz="3200" dirty="0" err="1"/>
              <a:t>aplikacija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i="1" dirty="0" err="1"/>
              <a:t>Elektrotehni</a:t>
            </a:r>
            <a:r>
              <a:rPr lang="sr-Latn-RS" i="1" dirty="0"/>
              <a:t>čki fakultet, Univerzitet u Beogradu </a:t>
            </a:r>
            <a:br>
              <a:rPr lang="sr-Latn-RS" dirty="0"/>
            </a:br>
            <a:br>
              <a:rPr lang="en-US" dirty="0"/>
            </a:br>
            <a:r>
              <a:rPr lang="sr-Latn-RS" dirty="0"/>
              <a:t>2023</a:t>
            </a:r>
            <a:r>
              <a:rPr lang="en-US" dirty="0"/>
              <a:t>/2024</a:t>
            </a:r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40891D7-0396-6B67-6C2D-C4E92F828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461" y="2617072"/>
            <a:ext cx="3417078" cy="91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6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76B9-6A7F-DC2E-F6F9-8F189AA7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Uvod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319D5-94D4-EB9E-0B12-61EEF0BC7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6" y="1536633"/>
            <a:ext cx="10125595" cy="511708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Front-end JavaScript framework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Najpoznatiji</a:t>
            </a:r>
            <a:r>
              <a:rPr lang="en-US" sz="2400" dirty="0"/>
              <a:t>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colorful circle letters on a black background&#10;&#10;Description automatically generated">
            <a:extLst>
              <a:ext uri="{FF2B5EF4-FFF2-40B4-BE49-F238E27FC236}">
                <a16:creationId xmlns:a16="http://schemas.microsoft.com/office/drawing/2014/main" id="{81596D23-5671-256C-42C0-D57C72062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098" y="4867093"/>
            <a:ext cx="1880681" cy="63567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9811A78-BBE5-833B-9B1B-34A5F7DD7B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41720" y="2936508"/>
            <a:ext cx="1595438" cy="1690688"/>
          </a:xfrm>
          <a:prstGeom prst="rect">
            <a:avLst/>
          </a:prstGeom>
        </p:spPr>
      </p:pic>
      <p:pic>
        <p:nvPicPr>
          <p:cNvPr id="11" name="Picture 10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C25B025E-EBCF-C945-7D8A-CECEE7CD55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097" y="5730820"/>
            <a:ext cx="1880681" cy="635670"/>
          </a:xfrm>
          <a:prstGeom prst="rect">
            <a:avLst/>
          </a:prstGeom>
        </p:spPr>
      </p:pic>
      <p:pic>
        <p:nvPicPr>
          <p:cNvPr id="13" name="Picture 12" descr="A blue and black symbol&#10;&#10;Description automatically generated">
            <a:extLst>
              <a:ext uri="{FF2B5EF4-FFF2-40B4-BE49-F238E27FC236}">
                <a16:creationId xmlns:a16="http://schemas.microsoft.com/office/drawing/2014/main" id="{69E63C3C-0E1F-C6A9-3A39-D28CF454FD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290" y="2936508"/>
            <a:ext cx="2017354" cy="1690689"/>
          </a:xfrm>
          <a:prstGeom prst="rect">
            <a:avLst/>
          </a:prstGeom>
        </p:spPr>
      </p:pic>
      <p:pic>
        <p:nvPicPr>
          <p:cNvPr id="17" name="Picture 16" descr="A yellow and purple rectangular object with letters on it&#10;&#10;Description automatically generated">
            <a:extLst>
              <a:ext uri="{FF2B5EF4-FFF2-40B4-BE49-F238E27FC236}">
                <a16:creationId xmlns:a16="http://schemas.microsoft.com/office/drawing/2014/main" id="{6E46934E-DC00-FB47-7795-5337C700C6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481" y="5664767"/>
            <a:ext cx="774970" cy="767775"/>
          </a:xfrm>
          <a:prstGeom prst="rect">
            <a:avLst/>
          </a:prstGeom>
        </p:spPr>
      </p:pic>
      <p:pic>
        <p:nvPicPr>
          <p:cNvPr id="20" name="Picture 19" descr="A green and blue triangle&#10;&#10;Description automatically generated">
            <a:extLst>
              <a:ext uri="{FF2B5EF4-FFF2-40B4-BE49-F238E27FC236}">
                <a16:creationId xmlns:a16="http://schemas.microsoft.com/office/drawing/2014/main" id="{49FDBE2D-0D9E-8DFD-6CEF-E2C893EEC3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826" y="2936509"/>
            <a:ext cx="2017354" cy="1690688"/>
          </a:xfrm>
          <a:prstGeom prst="rect">
            <a:avLst/>
          </a:prstGeom>
        </p:spPr>
      </p:pic>
      <p:pic>
        <p:nvPicPr>
          <p:cNvPr id="24" name="Picture 23" descr="A group of colorful logos&#10;&#10;Description automatically generated">
            <a:extLst>
              <a:ext uri="{FF2B5EF4-FFF2-40B4-BE49-F238E27FC236}">
                <a16:creationId xmlns:a16="http://schemas.microsoft.com/office/drawing/2014/main" id="{EDFBD5E2-BA03-7AD1-03F9-CC4747AA8B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533" y="5420855"/>
            <a:ext cx="1811939" cy="1061683"/>
          </a:xfrm>
          <a:prstGeom prst="rect">
            <a:avLst/>
          </a:prstGeom>
        </p:spPr>
      </p:pic>
      <p:pic>
        <p:nvPicPr>
          <p:cNvPr id="28" name="Picture 27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6AF786C-88EF-628F-6350-B3B81FADD3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61" y="4578601"/>
            <a:ext cx="2017354" cy="1134762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5662533-C00B-0D25-744F-4E99559E266D}"/>
              </a:ext>
            </a:extLst>
          </p:cNvPr>
          <p:cNvSpPr/>
          <p:nvPr/>
        </p:nvSpPr>
        <p:spPr>
          <a:xfrm>
            <a:off x="1199745" y="2788596"/>
            <a:ext cx="2801566" cy="369394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40C830F-D3F7-1298-24F6-2FE673DFDBEC}"/>
              </a:ext>
            </a:extLst>
          </p:cNvPr>
          <p:cNvSpPr/>
          <p:nvPr/>
        </p:nvSpPr>
        <p:spPr>
          <a:xfrm>
            <a:off x="4693855" y="2780225"/>
            <a:ext cx="2801566" cy="369394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245994-CE9B-C2EE-3AC0-BF954F406337}"/>
              </a:ext>
            </a:extLst>
          </p:cNvPr>
          <p:cNvSpPr/>
          <p:nvPr/>
        </p:nvSpPr>
        <p:spPr>
          <a:xfrm>
            <a:off x="8187965" y="2780225"/>
            <a:ext cx="2801566" cy="369394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715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Angular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290000" cy="488144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TypeScript – pro</a:t>
            </a:r>
            <a:r>
              <a:rPr lang="sr-Latn-RS" sz="2400" dirty="0"/>
              <a:t>širuje JavaScript tipovima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Glavni koncepti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NgModules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Komponente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Two-way binding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Servisi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Dependency injection</a:t>
            </a:r>
            <a:endParaRPr lang="en-US" sz="2400" dirty="0"/>
          </a:p>
          <a:p>
            <a:pPr lvl="1">
              <a:lnSpc>
                <a:spcPct val="150000"/>
              </a:lnSpc>
            </a:pPr>
            <a:r>
              <a:rPr lang="en-US" sz="2400" dirty="0" err="1"/>
              <a:t>Rutiranje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Single page aplikacija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7281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7E7F391-4C3E-E4A2-AF31-452937615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Instalacija</a:t>
            </a:r>
            <a:r>
              <a:rPr lang="en-US" sz="3600" dirty="0"/>
              <a:t>, </a:t>
            </a:r>
            <a:r>
              <a:rPr lang="en-US" sz="3600" dirty="0" err="1"/>
              <a:t>kreiranje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pokretanje</a:t>
            </a:r>
            <a:r>
              <a:rPr lang="en-US" sz="3600" dirty="0"/>
              <a:t> </a:t>
            </a:r>
            <a:r>
              <a:rPr lang="en-US" sz="3600" dirty="0" err="1"/>
              <a:t>aplikacije</a:t>
            </a:r>
            <a:endParaRPr lang="en-US" sz="36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8AC827-7869-0627-622C-09C274D749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sz="2400" dirty="0"/>
              <a:t>Node.js</a:t>
            </a:r>
            <a:r>
              <a:rPr lang="en-US" sz="2400" dirty="0"/>
              <a:t> (18.17.1)</a:t>
            </a:r>
            <a:endParaRPr lang="sr-Latn-RS" sz="2400" dirty="0"/>
          </a:p>
          <a:p>
            <a:pPr lvl="1"/>
            <a:r>
              <a:rPr lang="en-US" sz="2400" dirty="0">
                <a:hlinkClick r:id="rId2"/>
              </a:rPr>
              <a:t>https://nodejs.org/download/release/v18.17.1/</a:t>
            </a:r>
            <a:endParaRPr lang="en-US" sz="2400" dirty="0"/>
          </a:p>
          <a:p>
            <a:pPr lvl="1"/>
            <a:r>
              <a:rPr lang="en-US" sz="2400" dirty="0"/>
              <a:t>Node package manager (</a:t>
            </a:r>
            <a:r>
              <a:rPr lang="en-US" sz="2400" dirty="0" err="1"/>
              <a:t>npm</a:t>
            </a:r>
            <a:r>
              <a:rPr lang="en-US" sz="2400" dirty="0"/>
              <a:t> 9.6.7)</a:t>
            </a:r>
          </a:p>
          <a:p>
            <a:endParaRPr lang="en-US" sz="2400" dirty="0"/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–g @angular/cli@16.2.2</a:t>
            </a:r>
          </a:p>
          <a:p>
            <a:pPr marL="778914" lvl="1" indent="0">
              <a:buNone/>
            </a:pPr>
            <a:endParaRPr lang="en-US" sz="2400" dirty="0"/>
          </a:p>
          <a:p>
            <a:pPr marL="778914" lvl="1" indent="0">
              <a:buNone/>
            </a:pPr>
            <a:r>
              <a:rPr lang="en-US" sz="2400" dirty="0"/>
              <a:t>ng new </a:t>
            </a:r>
            <a:r>
              <a:rPr lang="en-US" sz="2400" dirty="0" err="1"/>
              <a:t>naziv_aplikacije</a:t>
            </a:r>
            <a:endParaRPr lang="en-US" sz="2400" dirty="0"/>
          </a:p>
          <a:p>
            <a:pPr lvl="1"/>
            <a:r>
              <a:rPr lang="en-US" sz="2400" dirty="0"/>
              <a:t>add routing – YES</a:t>
            </a:r>
          </a:p>
          <a:p>
            <a:pPr lvl="1"/>
            <a:r>
              <a:rPr lang="en-US" sz="2400" dirty="0"/>
              <a:t>style – CSS</a:t>
            </a:r>
          </a:p>
          <a:p>
            <a:pPr lvl="1"/>
            <a:endParaRPr lang="en-US" sz="2400" dirty="0"/>
          </a:p>
          <a:p>
            <a:pPr marL="778914" lvl="1" indent="0">
              <a:buNone/>
            </a:pPr>
            <a:r>
              <a:rPr lang="en-US" sz="2400" dirty="0"/>
              <a:t>ng serve --open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4D4E154-89FE-6A79-C523-07C438DD73FB}"/>
              </a:ext>
            </a:extLst>
          </p:cNvPr>
          <p:cNvSpPr/>
          <p:nvPr/>
        </p:nvSpPr>
        <p:spPr>
          <a:xfrm>
            <a:off x="1697163" y="3277448"/>
            <a:ext cx="4917647" cy="4435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42FA0B5-D8B7-DEB0-96E9-EF3D5355FF11}"/>
              </a:ext>
            </a:extLst>
          </p:cNvPr>
          <p:cNvSpPr/>
          <p:nvPr/>
        </p:nvSpPr>
        <p:spPr>
          <a:xfrm>
            <a:off x="1697162" y="4000537"/>
            <a:ext cx="4917647" cy="1187547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9363A0B-C6C9-F700-5668-68714A2F8CB9}"/>
              </a:ext>
            </a:extLst>
          </p:cNvPr>
          <p:cNvSpPr/>
          <p:nvPr/>
        </p:nvSpPr>
        <p:spPr>
          <a:xfrm>
            <a:off x="1697161" y="5467621"/>
            <a:ext cx="4917647" cy="44355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omputer with a gear on it&#10;&#10;Description automatically generated">
            <a:extLst>
              <a:ext uri="{FF2B5EF4-FFF2-40B4-BE49-F238E27FC236}">
                <a16:creationId xmlns:a16="http://schemas.microsoft.com/office/drawing/2014/main" id="{5E96CEAB-11A0-0073-F1BE-703DF065C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890" y="3122021"/>
            <a:ext cx="2685174" cy="268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167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7B4C9-7274-9FF0-F0E6-0390D91DB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Struktura</a:t>
            </a:r>
            <a:r>
              <a:rPr lang="en-US" sz="3600" dirty="0"/>
              <a:t> </a:t>
            </a:r>
            <a:r>
              <a:rPr lang="en-US" sz="3600" dirty="0" err="1"/>
              <a:t>aplikacije</a:t>
            </a:r>
            <a:endParaRPr lang="en-US" sz="3600" dirty="0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3EAD8107-001D-88C5-9485-674A8AEC9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139" y="1749458"/>
            <a:ext cx="3010055" cy="39816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3B8F07C0-57B4-1EFD-AEED-348EA8F38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004" y="1749457"/>
            <a:ext cx="3197857" cy="39816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8933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325C9-8D9D-A293-FA53-26B738DD1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Interpolacija</a:t>
            </a:r>
            <a:endParaRPr lang="en-US" sz="3600" dirty="0"/>
          </a:p>
        </p:txBody>
      </p:sp>
      <p:pic>
        <p:nvPicPr>
          <p:cNvPr id="7" name="Picture 6" descr="A screen shot of a computer code&#10;&#10;Description automatically generated">
            <a:extLst>
              <a:ext uri="{FF2B5EF4-FFF2-40B4-BE49-F238E27FC236}">
                <a16:creationId xmlns:a16="http://schemas.microsoft.com/office/drawing/2014/main" id="{5754D00A-854A-8E4D-EE74-8C2056734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094" y="1837364"/>
            <a:ext cx="4318222" cy="20765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537B89-E7C9-6953-6108-FABB56779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871" y="4480553"/>
            <a:ext cx="3874668" cy="3712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A red and white logo&#10;&#10;Description automatically generated">
            <a:extLst>
              <a:ext uri="{FF2B5EF4-FFF2-40B4-BE49-F238E27FC236}">
                <a16:creationId xmlns:a16="http://schemas.microsoft.com/office/drawing/2014/main" id="{A125ED9B-D4EE-649F-1CAA-D4A47FC867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92" t="33737" r="36240" b="25454"/>
          <a:stretch/>
        </p:blipFill>
        <p:spPr>
          <a:xfrm rot="797207">
            <a:off x="9701718" y="4994651"/>
            <a:ext cx="1808959" cy="1395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 descr="A green cross on a black background&#10;&#10;Description automatically generated">
            <a:extLst>
              <a:ext uri="{FF2B5EF4-FFF2-40B4-BE49-F238E27FC236}">
                <a16:creationId xmlns:a16="http://schemas.microsoft.com/office/drawing/2014/main" id="{BE80C3A6-02B6-7CC3-BF67-FBF6C1E066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268" y="5017870"/>
            <a:ext cx="766596" cy="76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58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3822F-D387-5FFE-0A93-52FF19F71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Kreiranje</a:t>
            </a:r>
            <a:r>
              <a:rPr lang="en-US" sz="3600" dirty="0"/>
              <a:t> </a:t>
            </a:r>
            <a:r>
              <a:rPr lang="en-US" sz="3600" dirty="0" err="1"/>
              <a:t>komponenti</a:t>
            </a:r>
            <a:r>
              <a:rPr lang="en-US" sz="3600" dirty="0"/>
              <a:t>, </a:t>
            </a:r>
            <a:r>
              <a:rPr lang="en-US" sz="3600" dirty="0" err="1"/>
              <a:t>servisa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rutiranje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9C723-2217-7EC5-8DF9-5137260B46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lnSpc>
                <a:spcPct val="300000"/>
              </a:lnSpc>
            </a:pPr>
            <a:r>
              <a:rPr lang="en-US" sz="2400" dirty="0" err="1"/>
              <a:t>Kreiranje</a:t>
            </a:r>
            <a:r>
              <a:rPr lang="en-US" sz="2400" dirty="0"/>
              <a:t> </a:t>
            </a:r>
            <a:r>
              <a:rPr lang="en-US" sz="2400" dirty="0" err="1"/>
              <a:t>komponenti</a:t>
            </a:r>
            <a:endParaRPr lang="en-US" sz="2400" dirty="0"/>
          </a:p>
          <a:p>
            <a:pPr marL="186262" indent="0">
              <a:lnSpc>
                <a:spcPct val="300000"/>
              </a:lnSpc>
              <a:buNone/>
            </a:pPr>
            <a:endParaRPr lang="en-US" dirty="0"/>
          </a:p>
          <a:p>
            <a:pPr>
              <a:lnSpc>
                <a:spcPct val="300000"/>
              </a:lnSpc>
            </a:pPr>
            <a:r>
              <a:rPr lang="en-US" sz="2400" dirty="0" err="1"/>
              <a:t>Kreiranje</a:t>
            </a:r>
            <a:r>
              <a:rPr lang="en-US" sz="2400" dirty="0"/>
              <a:t> </a:t>
            </a:r>
            <a:r>
              <a:rPr lang="en-US" sz="2400" dirty="0" err="1"/>
              <a:t>servisa</a:t>
            </a:r>
            <a:endParaRPr lang="en-US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EFCED-E529-C98F-EE27-CEFDE70C0E5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 anchor="t"/>
          <a:lstStyle/>
          <a:p>
            <a:pPr>
              <a:lnSpc>
                <a:spcPct val="300000"/>
              </a:lnSpc>
            </a:pPr>
            <a:r>
              <a:rPr lang="en-US" sz="2400" dirty="0" err="1"/>
              <a:t>Rutiranje</a:t>
            </a:r>
            <a:endParaRPr lang="en-US" sz="24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476B511-0231-EDEA-3D04-A8E460D635B2}"/>
              </a:ext>
            </a:extLst>
          </p:cNvPr>
          <p:cNvSpPr/>
          <p:nvPr/>
        </p:nvSpPr>
        <p:spPr>
          <a:xfrm>
            <a:off x="1608304" y="2645924"/>
            <a:ext cx="4173063" cy="11219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ng generate component </a:t>
            </a:r>
            <a:r>
              <a:rPr lang="en-US" sz="1600" dirty="0" err="1"/>
              <a:t>component_name</a:t>
            </a:r>
            <a:endParaRPr lang="en-US" sz="1600" dirty="0"/>
          </a:p>
          <a:p>
            <a:pPr algn="ctr"/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(ng g c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</a:rPr>
              <a:t>component_name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66252BB-1643-FA46-51DA-5EAC3999307D}"/>
              </a:ext>
            </a:extLst>
          </p:cNvPr>
          <p:cNvSpPr/>
          <p:nvPr/>
        </p:nvSpPr>
        <p:spPr>
          <a:xfrm>
            <a:off x="1608304" y="4651681"/>
            <a:ext cx="4173063" cy="11219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ng generate service </a:t>
            </a:r>
            <a:r>
              <a:rPr lang="en-US" sz="1600" dirty="0" err="1"/>
              <a:t>service_name</a:t>
            </a:r>
            <a:endParaRPr lang="en-US" sz="1600" dirty="0"/>
          </a:p>
          <a:p>
            <a:pPr algn="ctr"/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(ng g s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</a:rPr>
              <a:t>service_name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8" name="Picture 7" descr="A screen shot of a computer program&#10;&#10;Description automatically generated">
            <a:extLst>
              <a:ext uri="{FF2B5EF4-FFF2-40B4-BE49-F238E27FC236}">
                <a16:creationId xmlns:a16="http://schemas.microsoft.com/office/drawing/2014/main" id="{D84BF0F5-5EA6-5CAA-DDFB-4E0B6147E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73" y="2645924"/>
            <a:ext cx="4830400" cy="29719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7537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F15DC-B3FB-B80D-4B12-BEDC0551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</p:spPr>
        <p:txBody>
          <a:bodyPr wrap="square" anchor="b">
            <a:normAutofit/>
          </a:bodyPr>
          <a:lstStyle/>
          <a:p>
            <a:r>
              <a:rPr lang="en-US" dirty="0" err="1"/>
              <a:t>Direktive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CEC6889-29AF-9B71-CE57-76E78164CD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</p:spPr>
        <p:txBody>
          <a:bodyPr/>
          <a:lstStyle/>
          <a:p>
            <a:r>
              <a:rPr lang="en-US" dirty="0" err="1"/>
              <a:t>Klase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sr-Latn-RS" dirty="0"/>
              <a:t>definišu strukturu i ponašanje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8A7A305-BE5D-5593-B72C-C6E8B14B643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sr-Latn-RS" sz="1800" b="1" dirty="0"/>
              <a:t>Direktiva komponenta </a:t>
            </a:r>
            <a:r>
              <a:rPr lang="sr-Latn-RS" sz="1800" dirty="0"/>
              <a:t>– direktive sa šablonom</a:t>
            </a:r>
          </a:p>
          <a:p>
            <a:pPr>
              <a:lnSpc>
                <a:spcPct val="200000"/>
              </a:lnSpc>
            </a:pPr>
            <a:r>
              <a:rPr lang="sr-Latn-RS" sz="1800" b="1" dirty="0"/>
              <a:t>Strukturalne direktive </a:t>
            </a:r>
            <a:r>
              <a:rPr lang="sr-Latn-RS" sz="1800" dirty="0"/>
              <a:t>– direktive koje manipulišu elementima u DOM-u</a:t>
            </a:r>
          </a:p>
          <a:p>
            <a:pPr lvl="1">
              <a:lnSpc>
                <a:spcPct val="200000"/>
              </a:lnSpc>
            </a:pPr>
            <a:r>
              <a:rPr lang="sr-Latn-RS" sz="1800" dirty="0"/>
              <a:t>*ngFor, *ngIf, *ngSwitch</a:t>
            </a:r>
          </a:p>
          <a:p>
            <a:pPr lvl="1">
              <a:lnSpc>
                <a:spcPct val="200000"/>
              </a:lnSpc>
            </a:pPr>
            <a:r>
              <a:rPr lang="sr-Latn-RS" sz="1800" dirty="0"/>
              <a:t>Jedna strukturalna direktiva po elementu</a:t>
            </a:r>
          </a:p>
          <a:p>
            <a:pPr>
              <a:lnSpc>
                <a:spcPct val="200000"/>
              </a:lnSpc>
            </a:pPr>
            <a:r>
              <a:rPr lang="sr-Latn-RS" sz="1800" b="1" dirty="0"/>
              <a:t>Atributske direktive </a:t>
            </a:r>
            <a:r>
              <a:rPr lang="sr-Latn-RS" sz="1800" dirty="0"/>
              <a:t>– direktive koje manipulišu izgledom elemenata u DOM-u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11535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DA6CD-7B78-496B-D1DB-D55A4B0A0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One-way binding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E75761-3A50-34AE-8280-B4B85A726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433209"/>
            <a:ext cx="10290000" cy="4260715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US" b="1" dirty="0" err="1"/>
              <a:t>Interpolacija</a:t>
            </a:r>
            <a:endParaRPr lang="sr-Latn-RS" b="1" dirty="0"/>
          </a:p>
          <a:p>
            <a:pPr>
              <a:lnSpc>
                <a:spcPct val="150000"/>
              </a:lnSpc>
            </a:pPr>
            <a:r>
              <a:rPr lang="sr-Latn-RS" b="1" dirty="0"/>
              <a:t>Property binding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alt="item" [</a:t>
            </a:r>
            <a:r>
              <a:rPr lang="en-US" dirty="0" err="1"/>
              <a:t>src</a:t>
            </a:r>
            <a:r>
              <a:rPr lang="en-US" dirty="0"/>
              <a:t>]="</a:t>
            </a:r>
            <a:r>
              <a:rPr lang="en-US" dirty="0" err="1"/>
              <a:t>itemImageUrl</a:t>
            </a:r>
            <a:r>
              <a:rPr lang="en-US" dirty="0"/>
              <a:t>"&gt;</a:t>
            </a:r>
            <a:r>
              <a:rPr lang="sr-Latn-RS" dirty="0"/>
              <a:t> HTML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dirty="0" err="1"/>
              <a:t>itemImageUrl</a:t>
            </a:r>
            <a:r>
              <a:rPr lang="en-US" dirty="0"/>
              <a:t> = '../assets/</a:t>
            </a:r>
            <a:r>
              <a:rPr lang="en-US" dirty="0" err="1"/>
              <a:t>phone.svg</a:t>
            </a:r>
            <a:r>
              <a:rPr lang="en-US" dirty="0"/>
              <a:t>’;</a:t>
            </a:r>
            <a:r>
              <a:rPr lang="sr-Latn-RS" dirty="0"/>
              <a:t>  TS</a:t>
            </a:r>
          </a:p>
          <a:p>
            <a:pPr>
              <a:lnSpc>
                <a:spcPct val="150000"/>
              </a:lnSpc>
            </a:pPr>
            <a:r>
              <a:rPr lang="sr-Latn-RS" b="1" dirty="0"/>
              <a:t>Attribute binding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dirty="0"/>
              <a:t>&lt;button type="button" [</a:t>
            </a:r>
            <a:r>
              <a:rPr lang="en-US" dirty="0" err="1"/>
              <a:t>attr.aria</a:t>
            </a:r>
            <a:r>
              <a:rPr lang="en-US" dirty="0"/>
              <a:t>-label]="</a:t>
            </a:r>
            <a:r>
              <a:rPr lang="en-US" dirty="0" err="1"/>
              <a:t>actionName</a:t>
            </a:r>
            <a:r>
              <a:rPr lang="en-US" dirty="0"/>
              <a:t>"&gt;</a:t>
            </a:r>
          </a:p>
          <a:p>
            <a:pPr marL="1388498" lvl="2" indent="0">
              <a:lnSpc>
                <a:spcPct val="150000"/>
              </a:lnSpc>
              <a:buNone/>
            </a:pPr>
            <a:r>
              <a:rPr lang="en-US" dirty="0"/>
              <a:t>{{</a:t>
            </a:r>
            <a:r>
              <a:rPr lang="en-US" dirty="0" err="1"/>
              <a:t>actionName</a:t>
            </a:r>
            <a:r>
              <a:rPr lang="en-US" dirty="0"/>
              <a:t>}} with Aria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dirty="0"/>
              <a:t>&lt;/button&gt;</a:t>
            </a:r>
            <a:endParaRPr lang="sr-Latn-RS" dirty="0"/>
          </a:p>
          <a:p>
            <a:pPr>
              <a:lnSpc>
                <a:spcPct val="150000"/>
              </a:lnSpc>
            </a:pPr>
            <a:r>
              <a:rPr lang="sr-Latn-RS" b="1" dirty="0"/>
              <a:t>Class and style binding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sz="1600" b="0" dirty="0">
                <a:effectLst/>
              </a:rPr>
              <a:t>[</a:t>
            </a:r>
            <a:r>
              <a:rPr lang="en-US" sz="1600" b="0" dirty="0" err="1">
                <a:effectLst/>
              </a:rPr>
              <a:t>class.sale</a:t>
            </a:r>
            <a:r>
              <a:rPr lang="en-US" sz="1600" b="0" dirty="0">
                <a:effectLst/>
              </a:rPr>
              <a:t>]="</a:t>
            </a:r>
            <a:r>
              <a:rPr lang="en-US" sz="1600" b="0" dirty="0" err="1">
                <a:effectLst/>
              </a:rPr>
              <a:t>onSal</a:t>
            </a:r>
            <a:r>
              <a:rPr lang="sr-Latn-RS" sz="1600" b="0" dirty="0">
                <a:effectLst/>
              </a:rPr>
              <a:t>e</a:t>
            </a:r>
            <a:r>
              <a:rPr lang="en-US" sz="1600" b="0" dirty="0">
                <a:effectLst/>
              </a:rPr>
              <a:t>"      true, false</a:t>
            </a:r>
            <a:endParaRPr lang="sr-Latn-RS" sz="1600" b="0" dirty="0">
              <a:effectLst/>
            </a:endParaRPr>
          </a:p>
          <a:p>
            <a:pPr>
              <a:lnSpc>
                <a:spcPct val="150000"/>
              </a:lnSpc>
            </a:pPr>
            <a:r>
              <a:rPr lang="sr-Latn-RS" b="1" dirty="0"/>
              <a:t>Event binding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b="0" dirty="0">
                <a:effectLst/>
              </a:rPr>
              <a:t>&lt;button (click)="</a:t>
            </a:r>
            <a:r>
              <a:rPr lang="en-US" b="0" dirty="0" err="1">
                <a:effectLst/>
              </a:rPr>
              <a:t>onSave</a:t>
            </a:r>
            <a:r>
              <a:rPr lang="en-US" b="0" dirty="0">
                <a:effectLst/>
              </a:rPr>
              <a:t>()"&gt;Save&lt;/button&gt;</a:t>
            </a:r>
            <a:endParaRPr lang="sr-Latn-RS" b="0" dirty="0">
              <a:effectLst/>
            </a:endParaRPr>
          </a:p>
          <a:p>
            <a:endParaRPr lang="en-US" dirty="0"/>
          </a:p>
          <a:p>
            <a:pPr lvl="1">
              <a:lnSpc>
                <a:spcPct val="150000"/>
              </a:lnSpc>
            </a:pPr>
            <a:endParaRPr lang="en-US" dirty="0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F8885BAA-1BEB-1545-F8C1-49DADEBEE735}"/>
              </a:ext>
            </a:extLst>
          </p:cNvPr>
          <p:cNvSpPr/>
          <p:nvPr/>
        </p:nvSpPr>
        <p:spPr>
          <a:xfrm>
            <a:off x="6361889" y="1569396"/>
            <a:ext cx="252920" cy="3560323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FEB451-1B27-022C-6243-AEC256E0697A}"/>
              </a:ext>
            </a:extLst>
          </p:cNvPr>
          <p:cNvSpPr txBox="1"/>
          <p:nvPr/>
        </p:nvSpPr>
        <p:spPr>
          <a:xfrm>
            <a:off x="6815847" y="3087947"/>
            <a:ext cx="1770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0" dirty="0">
                <a:solidFill>
                  <a:srgbClr val="00B050"/>
                </a:solidFill>
                <a:effectLst/>
                <a:latin typeface="Signika"/>
              </a:rPr>
              <a:t>from data source to view target</a:t>
            </a:r>
            <a:endParaRPr lang="en-US" sz="1600" b="1" dirty="0">
              <a:solidFill>
                <a:srgbClr val="00B050"/>
              </a:solidFill>
              <a:latin typeface="Signika"/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4FE7B785-4557-E589-8773-03B88623944D}"/>
              </a:ext>
            </a:extLst>
          </p:cNvPr>
          <p:cNvSpPr/>
          <p:nvPr/>
        </p:nvSpPr>
        <p:spPr>
          <a:xfrm>
            <a:off x="6374860" y="5288604"/>
            <a:ext cx="252920" cy="76360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6CF545-3DDF-485E-3C85-63E8FF35A8C7}"/>
              </a:ext>
            </a:extLst>
          </p:cNvPr>
          <p:cNvSpPr txBox="1"/>
          <p:nvPr/>
        </p:nvSpPr>
        <p:spPr>
          <a:xfrm>
            <a:off x="6815847" y="5408794"/>
            <a:ext cx="1770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0" dirty="0">
                <a:solidFill>
                  <a:srgbClr val="00B050"/>
                </a:solidFill>
                <a:effectLst/>
                <a:latin typeface="Signika"/>
              </a:rPr>
              <a:t>from view target to data source</a:t>
            </a:r>
            <a:endParaRPr lang="en-US" sz="1600" b="1" dirty="0">
              <a:solidFill>
                <a:srgbClr val="00B050"/>
              </a:solidFill>
              <a:latin typeface="Signika"/>
            </a:endParaRPr>
          </a:p>
        </p:txBody>
      </p:sp>
    </p:spTree>
    <p:extLst>
      <p:ext uri="{BB962C8B-B14F-4D97-AF65-F5344CB8AC3E}">
        <p14:creationId xmlns:p14="http://schemas.microsoft.com/office/powerpoint/2010/main" val="794170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2C29-D94B-9002-08D5-308B1C2DD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Prosle</a:t>
            </a:r>
            <a:r>
              <a:rPr lang="sr-Latn-RS" sz="3600" dirty="0"/>
              <a:t>đivanje podataka u komponentu</a:t>
            </a:r>
            <a:endParaRPr lang="en-US" sz="3600" dirty="0"/>
          </a:p>
        </p:txBody>
      </p:sp>
      <p:pic>
        <p:nvPicPr>
          <p:cNvPr id="7" name="Picture 6" descr="A screen shot of a computer code&#10;&#10;Description automatically generated">
            <a:extLst>
              <a:ext uri="{FF2B5EF4-FFF2-40B4-BE49-F238E27FC236}">
                <a16:creationId xmlns:a16="http://schemas.microsoft.com/office/drawing/2014/main" id="{67E36A29-0D72-AD65-09C5-DBE4344CF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641" y="1571233"/>
            <a:ext cx="5848651" cy="36287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A black background with blue and orange text&#10;&#10;Description automatically generated">
            <a:extLst>
              <a:ext uri="{FF2B5EF4-FFF2-40B4-BE49-F238E27FC236}">
                <a16:creationId xmlns:a16="http://schemas.microsoft.com/office/drawing/2014/main" id="{66DE9180-0E1A-315E-C620-4C73E05B8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640" y="5382744"/>
            <a:ext cx="5848651" cy="7556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4887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6FD65-3EA3-2C7D-7AB1-62C5CC970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Forme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54AE5-49B4-455D-3E60-0052DC40A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36633"/>
            <a:ext cx="5233750" cy="4602000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US" dirty="0"/>
              <a:t>reactive vs </a:t>
            </a:r>
            <a:r>
              <a:rPr lang="en-US" b="1" u="sng" dirty="0"/>
              <a:t>template-driven</a:t>
            </a:r>
          </a:p>
          <a:p>
            <a:pPr>
              <a:lnSpc>
                <a:spcPct val="150000"/>
              </a:lnSpc>
            </a:pPr>
            <a:endParaRPr lang="en-US" b="1" u="sng" dirty="0"/>
          </a:p>
          <a:p>
            <a:pPr marL="186262" indent="0">
              <a:buNone/>
            </a:pPr>
            <a:r>
              <a:rPr lang="en-US" b="1" dirty="0">
                <a:solidFill>
                  <a:srgbClr val="9C4A96"/>
                </a:solidFill>
                <a:effectLst/>
                <a:latin typeface="Consolas" panose="020B0609020204030204" pitchFamily="49" charset="0"/>
              </a:rPr>
              <a:t>	import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FormsModule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186262" indent="0">
              <a:buNone/>
            </a:pPr>
            <a:r>
              <a:rPr lang="en-US" b="1" dirty="0">
                <a:solidFill>
                  <a:srgbClr val="9C4A96"/>
                </a:solidFill>
                <a:effectLst/>
                <a:latin typeface="Consolas" panose="020B0609020204030204" pitchFamily="49" charset="0"/>
              </a:rPr>
              <a:t>	from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'@angular/forms'</a:t>
            </a:r>
          </a:p>
          <a:p>
            <a:pPr>
              <a:lnSpc>
                <a:spcPct val="300000"/>
              </a:lnSpc>
            </a:pPr>
            <a:endParaRPr lang="en-US" dirty="0"/>
          </a:p>
          <a:p>
            <a:pPr>
              <a:lnSpc>
                <a:spcPct val="300000"/>
              </a:lnSpc>
            </a:pPr>
            <a:endParaRPr lang="en-US" dirty="0"/>
          </a:p>
          <a:p>
            <a:pPr>
              <a:lnSpc>
                <a:spcPct val="300000"/>
              </a:lnSpc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CC395-BE96-E35E-53E2-46AC8C6C991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A cartoon character pointing to a student registration form&#10;&#10;Description automatically generated">
            <a:extLst>
              <a:ext uri="{FF2B5EF4-FFF2-40B4-BE49-F238E27FC236}">
                <a16:creationId xmlns:a16="http://schemas.microsoft.com/office/drawing/2014/main" id="{7FE4F07F-A501-DB55-91A6-3B637C6DCB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716" y="1536633"/>
            <a:ext cx="4830400" cy="460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A black background with text&#10;&#10;Description automatically generated">
            <a:extLst>
              <a:ext uri="{FF2B5EF4-FFF2-40B4-BE49-F238E27FC236}">
                <a16:creationId xmlns:a16="http://schemas.microsoft.com/office/drawing/2014/main" id="{25738E7E-CB3B-D5D5-9ED9-DD1AEA7C8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53" y="3928383"/>
            <a:ext cx="5233750" cy="1060505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D1D082E-2D36-FE13-CEEA-AF1D82738E5C}"/>
              </a:ext>
            </a:extLst>
          </p:cNvPr>
          <p:cNvSpPr/>
          <p:nvPr/>
        </p:nvSpPr>
        <p:spPr>
          <a:xfrm>
            <a:off x="1692613" y="2393004"/>
            <a:ext cx="3339830" cy="7636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F2310E1-C932-D660-179A-74FB7E8D6CE9}"/>
              </a:ext>
            </a:extLst>
          </p:cNvPr>
          <p:cNvSpPr/>
          <p:nvPr/>
        </p:nvSpPr>
        <p:spPr>
          <a:xfrm>
            <a:off x="1692613" y="5375033"/>
            <a:ext cx="3339830" cy="7636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E61959-096B-A705-40C0-B24C6622AC54}"/>
              </a:ext>
            </a:extLst>
          </p:cNvPr>
          <p:cNvSpPr txBox="1"/>
          <p:nvPr/>
        </p:nvSpPr>
        <p:spPr>
          <a:xfrm>
            <a:off x="2144454" y="5526000"/>
            <a:ext cx="2436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Signika"/>
              </a:rPr>
              <a:t>Two-way binding</a:t>
            </a:r>
          </a:p>
        </p:txBody>
      </p:sp>
    </p:spTree>
    <p:extLst>
      <p:ext uri="{BB962C8B-B14F-4D97-AF65-F5344CB8AC3E}">
        <p14:creationId xmlns:p14="http://schemas.microsoft.com/office/powerpoint/2010/main" val="4130039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6FD65-3EA3-2C7D-7AB1-62C5CC970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Povezivanje</a:t>
            </a:r>
            <a:r>
              <a:rPr lang="en-US" sz="3600" dirty="0"/>
              <a:t> </a:t>
            </a:r>
            <a:r>
              <a:rPr lang="en-US" sz="3600" dirty="0" err="1"/>
              <a:t>sa</a:t>
            </a:r>
            <a:r>
              <a:rPr lang="en-US" sz="3600" dirty="0"/>
              <a:t> backend-om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54AE5-49B4-455D-3E60-0052DC40A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36633"/>
            <a:ext cx="5233750" cy="4602000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endParaRPr lang="en-US" b="1" u="sng" dirty="0"/>
          </a:p>
          <a:p>
            <a:pPr>
              <a:lnSpc>
                <a:spcPct val="150000"/>
              </a:lnSpc>
            </a:pPr>
            <a:r>
              <a:rPr lang="en-US" sz="2400" b="1" u="sng" dirty="0" err="1"/>
              <a:t>NgModule</a:t>
            </a:r>
            <a:endParaRPr lang="en-US" sz="2400" b="1" u="sng" dirty="0"/>
          </a:p>
          <a:p>
            <a:pPr marL="186262" indent="0">
              <a:buNone/>
            </a:pPr>
            <a:r>
              <a:rPr lang="en-US" b="1" dirty="0">
                <a:solidFill>
                  <a:srgbClr val="9C4A96"/>
                </a:solidFill>
                <a:effectLst/>
                <a:latin typeface="Consolas" panose="020B0609020204030204" pitchFamily="49" charset="0"/>
              </a:rPr>
              <a:t>	import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HttpClientModule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186262" indent="0">
              <a:buNone/>
            </a:pPr>
            <a:r>
              <a:rPr lang="en-US" b="1" dirty="0">
                <a:solidFill>
                  <a:srgbClr val="9C4A96"/>
                </a:solidFill>
                <a:effectLst/>
                <a:latin typeface="Consolas" panose="020B0609020204030204" pitchFamily="49" charset="0"/>
              </a:rPr>
              <a:t>	from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'@angular/common/http’</a:t>
            </a:r>
          </a:p>
          <a:p>
            <a:pPr marL="186262" indent="0">
              <a:buNone/>
            </a:pPr>
            <a:endParaRPr lang="en-US" b="1" dirty="0">
              <a:solidFill>
                <a:srgbClr val="9C4A96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2400" b="1" u="sng" dirty="0" err="1"/>
              <a:t>Servis</a:t>
            </a:r>
            <a:r>
              <a:rPr lang="en-US" sz="2400" b="1" u="sng" dirty="0"/>
              <a:t> (DI)</a:t>
            </a:r>
          </a:p>
          <a:p>
            <a:pPr marL="186262" indent="0">
              <a:buNone/>
            </a:pPr>
            <a:r>
              <a:rPr lang="en-US" b="1" dirty="0">
                <a:solidFill>
                  <a:srgbClr val="9C4A96"/>
                </a:solidFill>
                <a:effectLst/>
                <a:latin typeface="Consolas" panose="020B0609020204030204" pitchFamily="49" charset="0"/>
              </a:rPr>
              <a:t>	import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HttpClient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186262" indent="0">
              <a:buNone/>
            </a:pPr>
            <a:r>
              <a:rPr lang="en-US" b="1" dirty="0">
                <a:solidFill>
                  <a:srgbClr val="9C4A96"/>
                </a:solidFill>
                <a:effectLst/>
                <a:latin typeface="Consolas" panose="020B0609020204030204" pitchFamily="49" charset="0"/>
              </a:rPr>
              <a:t>	from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'@angular/common/http'</a:t>
            </a:r>
          </a:p>
          <a:p>
            <a:pPr>
              <a:lnSpc>
                <a:spcPct val="300000"/>
              </a:lnSpc>
            </a:pPr>
            <a:endParaRPr lang="en-US" dirty="0"/>
          </a:p>
          <a:p>
            <a:pPr>
              <a:lnSpc>
                <a:spcPct val="300000"/>
              </a:lnSpc>
            </a:pPr>
            <a:endParaRPr lang="en-US" dirty="0"/>
          </a:p>
          <a:p>
            <a:pPr>
              <a:lnSpc>
                <a:spcPct val="300000"/>
              </a:lnSpc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CC395-BE96-E35E-53E2-46AC8C6C991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0567" y="1536633"/>
            <a:ext cx="4830400" cy="4602000"/>
          </a:xfrm>
        </p:spPr>
        <p:txBody>
          <a:bodyPr/>
          <a:lstStyle/>
          <a:p>
            <a:r>
              <a:rPr lang="en-US" sz="2400" dirty="0"/>
              <a:t>Uz </a:t>
            </a:r>
            <a:r>
              <a:rPr lang="en-US" sz="2400" dirty="0" err="1"/>
              <a:t>pomo</a:t>
            </a:r>
            <a:r>
              <a:rPr lang="sr-Latn-RS" sz="2400" dirty="0"/>
              <a:t>ć HttpClient-a šaljemo HTTP zahteve ka backend-u, a kao odgovor dobijamo Observable</a:t>
            </a:r>
          </a:p>
          <a:p>
            <a:endParaRPr lang="sr-Latn-RS" sz="2400" dirty="0"/>
          </a:p>
          <a:p>
            <a:r>
              <a:rPr lang="sr-Latn-RS" sz="2400" dirty="0"/>
              <a:t>Observable se </a:t>
            </a:r>
            <a:r>
              <a:rPr lang="en-US" sz="2400" dirty="0" err="1"/>
              <a:t>izvr</a:t>
            </a:r>
            <a:r>
              <a:rPr lang="sr-Latn-RS" sz="2400" dirty="0"/>
              <a:t>šava tek kada se na njega subs</a:t>
            </a:r>
            <a:r>
              <a:rPr lang="en-US" sz="2400" dirty="0"/>
              <a:t>c</a:t>
            </a:r>
            <a:r>
              <a:rPr lang="sr-Latn-RS" sz="2400" dirty="0"/>
              <a:t>ribe-ujemo</a:t>
            </a:r>
            <a:endParaRPr lang="en-US" sz="24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D1D082E-2D36-FE13-CEEA-AF1D82738E5C}"/>
              </a:ext>
            </a:extLst>
          </p:cNvPr>
          <p:cNvSpPr/>
          <p:nvPr/>
        </p:nvSpPr>
        <p:spPr>
          <a:xfrm>
            <a:off x="1692611" y="2561665"/>
            <a:ext cx="3927351" cy="7636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F50C780-25AB-30F4-E6EE-F12792032896}"/>
              </a:ext>
            </a:extLst>
          </p:cNvPr>
          <p:cNvSpPr/>
          <p:nvPr/>
        </p:nvSpPr>
        <p:spPr>
          <a:xfrm>
            <a:off x="1692611" y="3968349"/>
            <a:ext cx="3927351" cy="7636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9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0C59-5D37-522D-BAA3-C3FAEFBF7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Guards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8570A-CC82-46E0-45F0-42756F134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36633"/>
            <a:ext cx="7272148" cy="4602000"/>
          </a:xfrm>
        </p:spPr>
        <p:txBody>
          <a:bodyPr anchor="t"/>
          <a:lstStyle/>
          <a:p>
            <a:pPr marL="186262" indent="0">
              <a:buNone/>
            </a:pP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export const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authenticationGuard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: </a:t>
            </a:r>
            <a:r>
              <a:rPr lang="en-US" b="0" i="0" dirty="0" err="1">
                <a:solidFill>
                  <a:srgbClr val="AA0D91"/>
                </a:solidFill>
                <a:effectLst/>
                <a:latin typeface="source-code-pro"/>
              </a:rPr>
              <a:t>CanActivateFn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 = (route, state) =&gt; {</a:t>
            </a:r>
            <a:br>
              <a:rPr lang="en-US" dirty="0"/>
            </a:br>
            <a:r>
              <a:rPr lang="en-US" dirty="0"/>
              <a:t>	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const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US" b="0" i="0" dirty="0" err="1">
                <a:solidFill>
                  <a:srgbClr val="836C28"/>
                </a:solidFill>
                <a:effectLst/>
                <a:latin typeface="source-code-pro"/>
              </a:rPr>
              <a:t>oauthService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: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AuthService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= inject(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AuthService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);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	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if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(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oauthService.hasAccess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() ) {</a:t>
            </a:r>
            <a:br>
              <a:rPr lang="en-US" dirty="0"/>
            </a:br>
            <a:r>
              <a:rPr lang="en-US" dirty="0"/>
              <a:t>		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return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true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;</a:t>
            </a:r>
            <a:br>
              <a:rPr lang="en-US" dirty="0"/>
            </a:br>
            <a:r>
              <a:rPr lang="en-US" dirty="0"/>
              <a:t>	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}</a:t>
            </a:r>
            <a:br>
              <a:rPr lang="en-US" dirty="0"/>
            </a:br>
            <a:r>
              <a:rPr lang="en-US" dirty="0"/>
              <a:t>	</a:t>
            </a:r>
            <a:br>
              <a:rPr lang="en-US" dirty="0"/>
            </a:br>
            <a:r>
              <a:rPr lang="en-US" dirty="0"/>
              <a:t>	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return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false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;</a:t>
            </a:r>
            <a:br>
              <a:rPr lang="en-US" dirty="0"/>
            </a:br>
            <a:r>
              <a:rPr lang="en-US" dirty="0"/>
              <a:t>	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};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}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3DC36-7A8E-1B6F-EDCF-85443AE3DF8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810654" y="4052855"/>
            <a:ext cx="5330759" cy="2231214"/>
          </a:xfrm>
        </p:spPr>
        <p:txBody>
          <a:bodyPr anchor="t"/>
          <a:lstStyle/>
          <a:p>
            <a:pPr marL="186262" indent="0">
              <a:buNone/>
            </a:pP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const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US" b="0" i="0" dirty="0">
                <a:solidFill>
                  <a:srgbClr val="836C28"/>
                </a:solidFill>
                <a:effectLst/>
                <a:latin typeface="source-code-pro"/>
              </a:rPr>
              <a:t>routes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: Route[] = [</a:t>
            </a:r>
            <a:br>
              <a:rPr lang="en-US" dirty="0"/>
            </a:br>
            <a:r>
              <a:rPr lang="en-US" dirty="0"/>
              <a:t>   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{ </a:t>
            </a:r>
          </a:p>
          <a:p>
            <a:pPr marL="186262" indent="0">
              <a:buNone/>
            </a:pPr>
            <a:r>
              <a:rPr lang="en-US" b="0" i="0" dirty="0">
                <a:solidFill>
                  <a:srgbClr val="836C28"/>
                </a:solidFill>
                <a:effectLst/>
                <a:latin typeface="source-code-pro"/>
              </a:rPr>
              <a:t>	path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: </a:t>
            </a:r>
            <a:r>
              <a:rPr lang="en-US" b="0" i="0" dirty="0">
                <a:solidFill>
                  <a:srgbClr val="C41A16"/>
                </a:solidFill>
                <a:effectLst/>
                <a:latin typeface="source-code-pro"/>
              </a:rPr>
              <a:t>'home’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, </a:t>
            </a:r>
          </a:p>
          <a:p>
            <a:pPr marL="186262" indent="0">
              <a:buNone/>
            </a:pPr>
            <a:r>
              <a:rPr lang="en-US" b="0" i="0" dirty="0">
                <a:solidFill>
                  <a:srgbClr val="836C28"/>
                </a:solidFill>
                <a:effectLst/>
                <a:latin typeface="source-code-pro"/>
              </a:rPr>
              <a:t>	component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: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HomeComponent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, 	</a:t>
            </a:r>
            <a:r>
              <a:rPr lang="en-US" b="0" i="0" dirty="0" err="1">
                <a:solidFill>
                  <a:srgbClr val="836C28"/>
                </a:solidFill>
                <a:effectLst/>
                <a:latin typeface="source-code-pro"/>
              </a:rPr>
              <a:t>canActivate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: [</a:t>
            </a:r>
            <a:r>
              <a:rPr lang="en-US" b="0" i="0">
                <a:solidFill>
                  <a:srgbClr val="242424"/>
                </a:solidFill>
                <a:effectLst/>
                <a:latin typeface="source-code-pro"/>
              </a:rPr>
              <a:t>authenticationGuard]</a:t>
            </a:r>
            <a:endParaRPr lang="en-US" b="0" i="0" dirty="0">
              <a:solidFill>
                <a:srgbClr val="242424"/>
              </a:solidFill>
              <a:effectLst/>
              <a:latin typeface="source-code-pro"/>
            </a:endParaRPr>
          </a:p>
          <a:p>
            <a:pPr marL="186262" indent="0">
              <a:buNone/>
            </a:pP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  }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]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D33A3AF-4030-5019-D1E6-389BA4F91C3B}"/>
              </a:ext>
            </a:extLst>
          </p:cNvPr>
          <p:cNvSpPr/>
          <p:nvPr/>
        </p:nvSpPr>
        <p:spPr>
          <a:xfrm>
            <a:off x="950967" y="4760405"/>
            <a:ext cx="4173063" cy="11219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ng generate guard </a:t>
            </a:r>
            <a:r>
              <a:rPr lang="en-US" sz="2000" dirty="0" err="1"/>
              <a:t>guard_name</a:t>
            </a:r>
            <a:endParaRPr lang="en-US" sz="2000" dirty="0"/>
          </a:p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(ng g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</a:rPr>
              <a:t>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</a:rPr>
              <a:t>guard_name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6232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9C9C776-1B94-73F2-406F-1538799F8E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r-Latn-RS" sz="5400" dirty="0"/>
              <a:t>HVALA NA PAŽNJI!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74616261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Digital Choice Boards by Slidesgo">
  <a:themeElements>
    <a:clrScheme name="Simple Light">
      <a:dk1>
        <a:srgbClr val="0C4F72"/>
      </a:dk1>
      <a:lt1>
        <a:srgbClr val="D62828"/>
      </a:lt1>
      <a:dk2>
        <a:srgbClr val="F77F00"/>
      </a:dk2>
      <a:lt2>
        <a:srgbClr val="FCBF49"/>
      </a:lt2>
      <a:accent1>
        <a:srgbClr val="EAE2B7"/>
      </a:accent1>
      <a:accent2>
        <a:srgbClr val="0C4F72"/>
      </a:accent2>
      <a:accent3>
        <a:srgbClr val="D62828"/>
      </a:accent3>
      <a:accent4>
        <a:srgbClr val="F77F00"/>
      </a:accent4>
      <a:accent5>
        <a:srgbClr val="FCBF49"/>
      </a:accent5>
      <a:accent6>
        <a:srgbClr val="EAE2B7"/>
      </a:accent6>
      <a:hlink>
        <a:srgbClr val="0C4F7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Digital Choice Boards _ by Slidesgo</Template>
  <TotalTime>412</TotalTime>
  <Words>468</Words>
  <Application>Microsoft Office PowerPoint</Application>
  <PresentationFormat>Widescreen</PresentationFormat>
  <Paragraphs>101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Consolas</vt:lpstr>
      <vt:lpstr>Palanquin</vt:lpstr>
      <vt:lpstr>Proxima Nova</vt:lpstr>
      <vt:lpstr>Proxima Nova Semibold</vt:lpstr>
      <vt:lpstr>Signika</vt:lpstr>
      <vt:lpstr>source-code-pro</vt:lpstr>
      <vt:lpstr>University Digital Choice Boards by Slidesgo</vt:lpstr>
      <vt:lpstr>Slidesgo Final Pages</vt:lpstr>
      <vt:lpstr>Programiranje internet aplikacija   Elektrotehnički fakultet, Univerzitet u Beogradu   2023/2024</vt:lpstr>
      <vt:lpstr>Uvod</vt:lpstr>
      <vt:lpstr>Angular</vt:lpstr>
      <vt:lpstr>Instalacija, kreiranje i pokretanje aplikacije</vt:lpstr>
      <vt:lpstr>Struktura aplikacije</vt:lpstr>
      <vt:lpstr>Interpolacija</vt:lpstr>
      <vt:lpstr>Kreiranje komponenti, servisa i rutiranje</vt:lpstr>
      <vt:lpstr>Direktive</vt:lpstr>
      <vt:lpstr>One-way binding</vt:lpstr>
      <vt:lpstr>Prosleđivanje podataka u komponentu</vt:lpstr>
      <vt:lpstr>Forme</vt:lpstr>
      <vt:lpstr>Povezivanje sa backend-om</vt:lpstr>
      <vt:lpstr>Guards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Programiranje internet aplikacija   Elektrotehnički fakultet, Univerzitet u Beogradu   2023/2024</dc:title>
  <dc:creator>Јелица Цинцовић</dc:creator>
  <cp:lastModifiedBy>Јелица Цинцовић</cp:lastModifiedBy>
  <cp:revision>63</cp:revision>
  <dcterms:created xsi:type="dcterms:W3CDTF">2023-10-09T19:28:04Z</dcterms:created>
  <dcterms:modified xsi:type="dcterms:W3CDTF">2023-10-22T12:49:45Z</dcterms:modified>
</cp:coreProperties>
</file>