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2" r:id="rId23"/>
    <p:sldId id="283" r:id="rId24"/>
    <p:sldId id="285" r:id="rId25"/>
    <p:sldId id="286" r:id="rId26"/>
    <p:sldId id="288" r:id="rId27"/>
    <p:sldId id="289" r:id="rId28"/>
    <p:sldId id="290" r:id="rId29"/>
    <p:sldId id="291" r:id="rId30"/>
    <p:sldId id="292" r:id="rId31"/>
    <p:sldId id="293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9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729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532120" y="-960119"/>
            <a:ext cx="7772400" cy="77724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961120" y="36576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5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371600" y="-274320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8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1097280"/>
            <a:ext cx="4480560" cy="448056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77240" y="1188720"/>
            <a:ext cx="3226003" cy="365760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PROGRAMIRANJE INTERNET APLIKACIJA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83080"/>
            <a:ext cx="7315200" cy="12801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8800" b="1" i="0">
                <a:solidFill>
                  <a:srgbClr val="1A1630"/>
                </a:solidFill>
                <a:latin typeface="Segoe UI"/>
              </a:rPr>
              <a:t>Angular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971800"/>
            <a:ext cx="7315200" cy="12801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8800" b="1" i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" y="5532120"/>
            <a:ext cx="54864" cy="548640"/>
          </a:xfrm>
          <a:prstGeom prst="rect">
            <a:avLst/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7552" y="5486400"/>
            <a:ext cx="7315200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300" b="0" i="0">
                <a:solidFill>
                  <a:srgbClr val="5F5A78"/>
                </a:solidFill>
                <a:latin typeface="Segoe UI"/>
              </a:rPr>
              <a:t>Elektrotehnički fakultet, Univerzitet u Beogradu</a:t>
            </a: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300" b="0" i="0">
                <a:solidFill>
                  <a:srgbClr val="5F5A78"/>
                </a:solidFill>
                <a:latin typeface="Segoe UI"/>
              </a:rPr>
              <a:t>Školska 2026/2027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155180" y="36576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PREGLED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lang="sr-Latn-RS" sz="3000" b="1" i="0" dirty="0">
                <a:solidFill>
                  <a:srgbClr val="1A1630"/>
                </a:solidFill>
                <a:latin typeface="Segoe UI"/>
              </a:rPr>
              <a:t>Sadržaj</a:t>
            </a:r>
            <a:endParaRPr sz="3000" b="1" i="0" dirty="0">
              <a:solidFill>
                <a:srgbClr val="1A1630"/>
              </a:solidFill>
              <a:latin typeface="Segoe U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36192"/>
            <a:ext cx="5440680" cy="804672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645919"/>
            <a:ext cx="82296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600" b="1" i="0">
                <a:gradFill rotWithShape="1">
                  <a:gsLst>
                    <a:gs pos="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1645919"/>
            <a:ext cx="42976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Web: frontend i backend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965960"/>
            <a:ext cx="4297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Ko šta radi i kako se povezuju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468880"/>
            <a:ext cx="5440680" cy="804672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2578608"/>
            <a:ext cx="82296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600" b="1" i="0">
                <a:gradFill rotWithShape="1">
                  <a:gsLst>
                    <a:gs pos="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578608"/>
            <a:ext cx="42976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Web frameworci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2898648"/>
            <a:ext cx="4297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Zašto postoje i koji su popularni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401568"/>
            <a:ext cx="5440680" cy="804672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3511296"/>
            <a:ext cx="82296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600" b="1" i="0">
                <a:gradFill rotWithShape="1">
                  <a:gsLst>
                    <a:gs pos="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511296"/>
            <a:ext cx="42976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Angular – glavni koncepti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3831335"/>
            <a:ext cx="4297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Komponente, moduli, servisi, rutiranje, signali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440680" cy="804672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4443984"/>
            <a:ext cx="82296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600" b="1" i="0">
                <a:gradFill rotWithShape="1">
                  <a:gsLst>
                    <a:gs pos="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4443984"/>
            <a:ext cx="42976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Instalacija i prvi projekat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4764024"/>
            <a:ext cx="4297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Node.js, Angular CLI, struktura projekta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66944"/>
            <a:ext cx="5440680" cy="804672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31520" y="5376672"/>
            <a:ext cx="82296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600" b="1" i="0">
                <a:gradFill rotWithShape="1">
                  <a:gsLst>
                    <a:gs pos="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5376672"/>
            <a:ext cx="42976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Komponente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54480" y="5696712"/>
            <a:ext cx="4297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Kreiranje i ugnežđavanje komponenti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72200" y="1536192"/>
            <a:ext cx="5440680" cy="804672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355080" y="1645919"/>
            <a:ext cx="82296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600" b="1" i="0">
                <a:gradFill rotWithShape="1">
                  <a:gsLst>
                    <a:gs pos="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78040" y="1645919"/>
            <a:ext cx="42976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Interpolacija i rutiranje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78040" y="1965960"/>
            <a:ext cx="4297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Prikaz podataka iz TS u HTML, navigacija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72200" y="2468880"/>
            <a:ext cx="5440680" cy="804672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355080" y="2578608"/>
            <a:ext cx="82296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600" b="1" i="0">
                <a:gradFill rotWithShape="1">
                  <a:gsLst>
                    <a:gs pos="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07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78040" y="2578608"/>
            <a:ext cx="42976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Signali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78040" y="2898648"/>
            <a:ext cx="4297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signal, computed, set, update, effect…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72200" y="3401568"/>
            <a:ext cx="5440680" cy="804672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355080" y="3511296"/>
            <a:ext cx="82296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600" b="1" i="0">
                <a:gradFill rotWithShape="1">
                  <a:gsLst>
                    <a:gs pos="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08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78040" y="3511296"/>
            <a:ext cx="42976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Servisi i dependency injection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78040" y="3831335"/>
            <a:ext cx="4297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@Service() i inject()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172200" y="4334256"/>
            <a:ext cx="5440680" cy="804672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355080" y="4443984"/>
            <a:ext cx="82296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600" b="1" i="0">
                <a:gradFill rotWithShape="1">
                  <a:gsLst>
                    <a:gs pos="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09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78040" y="4443984"/>
            <a:ext cx="42976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Kontrola toka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178040" y="4764024"/>
            <a:ext cx="4297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@if, @for, @switch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172200" y="5266944"/>
            <a:ext cx="5440680" cy="804672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355080" y="5376672"/>
            <a:ext cx="82296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600" b="1" i="0">
                <a:gradFill rotWithShape="1">
                  <a:gsLst>
                    <a:gs pos="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178040" y="5376672"/>
            <a:ext cx="42976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One-way binding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178040" y="5696712"/>
            <a:ext cx="4297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Property, atribut, klasa, stil, događaji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46520" y="-123444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3291839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2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645920" y="5120640"/>
            <a:ext cx="3657600" cy="3657600"/>
          </a:xfrm>
          <a:prstGeom prst="ellipse">
            <a:avLst/>
          </a:prstGeom>
          <a:gradFill rotWithShape="1">
            <a:gsLst>
              <a:gs pos="0">
                <a:srgbClr val="FF2E63">
                  <a:alpha val="12000"/>
                </a:srgbClr>
              </a:gs>
              <a:gs pos="100000">
                <a:srgbClr val="FF2E6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051560"/>
            <a:ext cx="3566160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777240"/>
            <a:ext cx="5486400" cy="21945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15000" b="1" i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2700000" scaled="0"/>
                </a:gradFill>
                <a:latin typeface="Segoe U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54680"/>
            <a:ext cx="7680960" cy="9144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4600" b="1" i="0">
                <a:solidFill>
                  <a:srgbClr val="1A1630"/>
                </a:solidFill>
                <a:latin typeface="Segoe UI"/>
              </a:rPr>
              <a:t>Frontend i backend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069080"/>
            <a:ext cx="7498079" cy="914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0" i="0">
                <a:solidFill>
                  <a:srgbClr val="5F5A78"/>
                </a:solidFill>
                <a:latin typeface="Segoe UI"/>
              </a:rPr>
              <a:t>Dve strane svake web aplikacije i način na koji razgovaraju.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257800"/>
            <a:ext cx="943660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Klijent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03780" y="5257800"/>
            <a:ext cx="855878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Server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96819" y="5257800"/>
            <a:ext cx="680313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HTTP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01 · WEB OSNOVE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Frontend vs. backend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600200"/>
            <a:ext cx="5303520" cy="45262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1600200"/>
            <a:ext cx="5303520" cy="73152"/>
          </a:xfrm>
          <a:prstGeom prst="rect">
            <a:avLst/>
          </a:prstGeom>
          <a:gradFill rotWithShape="1">
            <a:gsLst>
              <a:gs pos="0">
                <a:srgbClr val="F637E3"/>
              </a:gs>
              <a:gs pos="100000">
                <a:srgbClr val="F637E3">
                  <a:alpha val="20000"/>
                </a:srgbClr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1828800"/>
            <a:ext cx="457200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800" b="1" i="0">
                <a:solidFill>
                  <a:srgbClr val="1A1630"/>
                </a:solidFill>
                <a:latin typeface="Segoe UI"/>
              </a:rPr>
              <a:t>Frontend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377440"/>
            <a:ext cx="475488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00" b="1" i="0">
                <a:solidFill>
                  <a:srgbClr val="CC1FBF"/>
                </a:solidFill>
                <a:latin typeface="Segoe UI"/>
              </a:rPr>
              <a:t>klijentska strana – izvršava se u browseru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4754880" cy="2011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500" b="0" i="0">
                <a:solidFill>
                  <a:srgbClr val="3A3652"/>
                </a:solidFill>
                <a:latin typeface="Segoe UI"/>
              </a:rPr>
              <a:t>Sve što korisnik </a:t>
            </a:r>
            <a:r>
              <a:rPr sz="1500" b="1" i="0">
                <a:solidFill>
                  <a:srgbClr val="1A1630"/>
                </a:solidFill>
                <a:latin typeface="Segoe UI"/>
              </a:rPr>
              <a:t>vidi</a:t>
            </a:r>
            <a:r>
              <a:rPr sz="1500" b="0" i="0">
                <a:solidFill>
                  <a:srgbClr val="3A3652"/>
                </a:solidFill>
                <a:latin typeface="Segoe UI"/>
              </a:rPr>
              <a:t> i sa čim </a:t>
            </a:r>
            <a:r>
              <a:rPr sz="1500" b="1" i="0">
                <a:solidFill>
                  <a:srgbClr val="1A1630"/>
                </a:solidFill>
                <a:latin typeface="Segoe UI"/>
              </a:rPr>
              <a:t>interaguje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500" b="0" i="0">
                <a:solidFill>
                  <a:srgbClr val="3A3652"/>
                </a:solidFill>
                <a:latin typeface="Segoe UI"/>
              </a:rPr>
              <a:t>Prikaz podataka, forme, navigacija, animacije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500" b="0" i="0">
                <a:solidFill>
                  <a:srgbClr val="3A3652"/>
                </a:solidFill>
                <a:latin typeface="Segoe UI"/>
              </a:rPr>
              <a:t>Validacija unosa pre slanja serveru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500" b="0" i="0">
                <a:solidFill>
                  <a:srgbClr val="3A3652"/>
                </a:solidFill>
                <a:latin typeface="Segoe UI"/>
              </a:rPr>
              <a:t>Šalje zahteve backendu i prikazuje odgovore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5166360"/>
            <a:ext cx="640080" cy="292608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CC1FBF"/>
                </a:solidFill>
                <a:latin typeface="Segoe UI"/>
              </a:rPr>
              <a:t>HTML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00200" y="5166360"/>
            <a:ext cx="562356" cy="292608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CC1FBF"/>
                </a:solidFill>
                <a:latin typeface="Segoe UI"/>
              </a:rPr>
              <a:t>CSS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253996" y="5166360"/>
            <a:ext cx="1106424" cy="292608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CC1FBF"/>
                </a:solidFill>
                <a:latin typeface="Segoe UI"/>
              </a:rPr>
              <a:t>JavaScript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51860" y="5166360"/>
            <a:ext cx="1106424" cy="292608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CC1FBF"/>
                </a:solidFill>
                <a:latin typeface="Segoe UI"/>
              </a:rPr>
              <a:t>TypeScript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49724" y="5166360"/>
            <a:ext cx="873252" cy="292608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CC1FBF"/>
                </a:solidFill>
                <a:latin typeface="Segoe UI"/>
              </a:rPr>
              <a:t>Angular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550408"/>
            <a:ext cx="717804" cy="292608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CC1FBF"/>
                </a:solidFill>
                <a:latin typeface="Segoe UI"/>
              </a:rPr>
              <a:t>React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677924" y="5550408"/>
            <a:ext cx="562356" cy="292608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CC1FBF"/>
                </a:solidFill>
                <a:latin typeface="Segoe UI"/>
              </a:rPr>
              <a:t>Vue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55079" y="1600200"/>
            <a:ext cx="5303520" cy="45262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355079" y="1600200"/>
            <a:ext cx="5303520" cy="73152"/>
          </a:xfrm>
          <a:prstGeom prst="rect">
            <a:avLst/>
          </a:prstGeom>
          <a:gradFill rotWithShape="1">
            <a:gsLst>
              <a:gs pos="0">
                <a:srgbClr val="5AA9FF"/>
              </a:gs>
              <a:gs pos="100000">
                <a:srgbClr val="5AA9FF">
                  <a:alpha val="20000"/>
                </a:srgbClr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675119" y="1828800"/>
            <a:ext cx="457200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800" b="1" i="0">
                <a:solidFill>
                  <a:srgbClr val="1A1630"/>
                </a:solidFill>
                <a:latin typeface="Segoe UI"/>
              </a:rPr>
              <a:t>Backend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19" y="2377440"/>
            <a:ext cx="475488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00" b="1" i="0">
                <a:solidFill>
                  <a:srgbClr val="2563EB"/>
                </a:solidFill>
                <a:latin typeface="Segoe UI"/>
              </a:rPr>
              <a:t>serverska strana – izvršava se na serveru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19" y="2880360"/>
            <a:ext cx="4754880" cy="2011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500" b="1" i="0">
                <a:solidFill>
                  <a:srgbClr val="1A1630"/>
                </a:solidFill>
                <a:latin typeface="Segoe UI"/>
              </a:rPr>
              <a:t>Poslovna logika</a:t>
            </a:r>
            <a:r>
              <a:rPr sz="1500" b="0" i="0">
                <a:solidFill>
                  <a:srgbClr val="3A3652"/>
                </a:solidFill>
                <a:latin typeface="Segoe UI"/>
              </a:rPr>
              <a:t> i pravila aplikacije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500" b="0" i="0">
                <a:solidFill>
                  <a:srgbClr val="3A3652"/>
                </a:solidFill>
                <a:latin typeface="Segoe UI"/>
              </a:rPr>
              <a:t>Rad sa </a:t>
            </a:r>
            <a:r>
              <a:rPr sz="1500" b="1" i="0">
                <a:solidFill>
                  <a:srgbClr val="1A1630"/>
                </a:solidFill>
                <a:latin typeface="Segoe UI"/>
              </a:rPr>
              <a:t>bazom podataka</a:t>
            </a:r>
            <a:r>
              <a:rPr sz="1500" b="0" i="0">
                <a:solidFill>
                  <a:srgbClr val="3A3652"/>
                </a:solidFill>
                <a:latin typeface="Segoe UI"/>
              </a:rPr>
              <a:t> (čitanje, upis)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500" b="0" i="0">
                <a:solidFill>
                  <a:srgbClr val="3A3652"/>
                </a:solidFill>
                <a:latin typeface="Segoe UI"/>
              </a:rPr>
              <a:t>Autentifikacija i autorizacija korisnika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500" b="0" i="0">
                <a:solidFill>
                  <a:srgbClr val="3A3652"/>
                </a:solidFill>
                <a:latin typeface="Segoe UI"/>
              </a:rPr>
              <a:t>Izlaže </a:t>
            </a:r>
            <a:r>
              <a:rPr sz="1500" b="1" i="0">
                <a:solidFill>
                  <a:srgbClr val="1A1630"/>
                </a:solidFill>
                <a:latin typeface="Segoe UI"/>
              </a:rPr>
              <a:t>API</a:t>
            </a:r>
            <a:r>
              <a:rPr sz="1500" b="0" i="0">
                <a:solidFill>
                  <a:srgbClr val="3A3652"/>
                </a:solidFill>
                <a:latin typeface="Segoe UI"/>
              </a:rPr>
              <a:t> koji frontend poziva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75119" y="5166360"/>
            <a:ext cx="873252" cy="292608"/>
          </a:xfrm>
          <a:prstGeom prst="roundRect">
            <a:avLst>
              <a:gd name="adj" fmla="val 50000"/>
            </a:avLst>
          </a:prstGeom>
          <a:solidFill>
            <a:srgbClr val="3B82F6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2563EB"/>
                </a:solidFill>
                <a:latin typeface="Segoe UI"/>
              </a:rPr>
              <a:t>Node.js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39811" y="5166360"/>
            <a:ext cx="873252" cy="292608"/>
          </a:xfrm>
          <a:prstGeom prst="roundRect">
            <a:avLst>
              <a:gd name="adj" fmla="val 50000"/>
            </a:avLst>
          </a:prstGeom>
          <a:solidFill>
            <a:srgbClr val="3B82F6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2563EB"/>
                </a:solidFill>
                <a:latin typeface="Segoe UI"/>
              </a:rPr>
              <a:t>Express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04503" y="5166360"/>
            <a:ext cx="795528" cy="292608"/>
          </a:xfrm>
          <a:prstGeom prst="roundRect">
            <a:avLst>
              <a:gd name="adj" fmla="val 50000"/>
            </a:avLst>
          </a:prstGeom>
          <a:solidFill>
            <a:srgbClr val="3B82F6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2563EB"/>
                </a:solidFill>
                <a:latin typeface="Segoe UI"/>
              </a:rPr>
              <a:t>Spring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491472" y="5166360"/>
            <a:ext cx="640080" cy="292608"/>
          </a:xfrm>
          <a:prstGeom prst="roundRect">
            <a:avLst>
              <a:gd name="adj" fmla="val 50000"/>
            </a:avLst>
          </a:prstGeom>
          <a:solidFill>
            <a:srgbClr val="3B82F6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2563EB"/>
                </a:solidFill>
                <a:latin typeface="Segoe UI"/>
              </a:rPr>
              <a:t>.NET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222992" y="5166360"/>
            <a:ext cx="795528" cy="292608"/>
          </a:xfrm>
          <a:prstGeom prst="roundRect">
            <a:avLst>
              <a:gd name="adj" fmla="val 50000"/>
            </a:avLst>
          </a:prstGeom>
          <a:solidFill>
            <a:srgbClr val="3B82F6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2563EB"/>
                </a:solidFill>
                <a:latin typeface="Segoe UI"/>
              </a:rPr>
              <a:t>Django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75119" y="5550408"/>
            <a:ext cx="873252" cy="292608"/>
          </a:xfrm>
          <a:prstGeom prst="roundRect">
            <a:avLst>
              <a:gd name="adj" fmla="val 50000"/>
            </a:avLst>
          </a:prstGeom>
          <a:solidFill>
            <a:srgbClr val="3B82F6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2563EB"/>
                </a:solidFill>
                <a:latin typeface="Segoe UI"/>
              </a:rPr>
              <a:t>MongoDB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39811" y="5550408"/>
            <a:ext cx="717804" cy="292608"/>
          </a:xfrm>
          <a:prstGeom prst="roundRect">
            <a:avLst>
              <a:gd name="adj" fmla="val 50000"/>
            </a:avLst>
          </a:prstGeom>
          <a:solidFill>
            <a:srgbClr val="3B82F6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2563EB"/>
                </a:solidFill>
                <a:latin typeface="Segoe UI"/>
              </a:rPr>
              <a:t>MySQL</a:t>
            </a:r>
          </a:p>
        </p:txBody>
      </p:sp>
      <p:sp>
        <p:nvSpPr>
          <p:cNvPr id="31" name="Oval 30"/>
          <p:cNvSpPr/>
          <p:nvPr/>
        </p:nvSpPr>
        <p:spPr>
          <a:xfrm>
            <a:off x="5650992" y="3429000"/>
            <a:ext cx="896112" cy="896112"/>
          </a:xfrm>
          <a:prstGeom prst="ellipse">
            <a:avLst/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2700000" scaled="0"/>
          </a:gra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Segoe UI"/>
              </a:rPr>
              <a:t>VS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01 · WEB OSNOVE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Kako se frontend i backend povezuju?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344168"/>
            <a:ext cx="11155680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0" i="0">
                <a:solidFill>
                  <a:srgbClr val="5F5A78"/>
                </a:solidFill>
                <a:latin typeface="Segoe UI"/>
              </a:rPr>
              <a:t>Komunikacija ide preko HTTP protokola – klijent šalje zahtev, server vraća odgovor (najčešće JSON).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337560"/>
            <a:ext cx="2514600" cy="1371600"/>
          </a:xfrm>
          <a:prstGeom prst="roundRect">
            <a:avLst>
              <a:gd name="adj" fmla="val 10666"/>
            </a:avLst>
          </a:prstGeom>
          <a:solidFill>
            <a:srgbClr val="FFFFFF"/>
          </a:solidFill>
          <a:ln w="15875">
            <a:solidFill>
              <a:srgbClr val="F637E3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3456432"/>
            <a:ext cx="54864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400" b="0" i="0">
                <a:solidFill>
                  <a:srgbClr val="CC1FBF"/>
                </a:solidFill>
                <a:latin typeface="Segoe UI"/>
              </a:rPr>
              <a:t>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3502152"/>
            <a:ext cx="173736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1" i="0">
                <a:solidFill>
                  <a:srgbClr val="1A1630"/>
                </a:solidFill>
                <a:latin typeface="Segoe UI"/>
              </a:rPr>
              <a:t>Browser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3931920"/>
            <a:ext cx="173736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Angular aplikacija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00600" y="3337560"/>
            <a:ext cx="2514600" cy="1371600"/>
          </a:xfrm>
          <a:prstGeom prst="roundRect">
            <a:avLst>
              <a:gd name="adj" fmla="val 10666"/>
            </a:avLst>
          </a:prstGeom>
          <a:solidFill>
            <a:srgbClr val="FFFFFF"/>
          </a:solidFill>
          <a:ln w="15875">
            <a:solidFill>
              <a:srgbClr val="3B82F6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983480" y="3456432"/>
            <a:ext cx="54864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400" b="0" i="0">
                <a:solidFill>
                  <a:srgbClr val="2563EB"/>
                </a:solidFill>
                <a:latin typeface="Segoe UI"/>
              </a:rPr>
              <a:t>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32120" y="3502152"/>
            <a:ext cx="173736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1" i="0">
                <a:solidFill>
                  <a:srgbClr val="1A1630"/>
                </a:solidFill>
                <a:latin typeface="Segoe UI"/>
              </a:rPr>
              <a:t>Server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32120" y="3931920"/>
            <a:ext cx="173736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REST API (npr. Express)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9680" y="3337560"/>
            <a:ext cx="2514600" cy="1371600"/>
          </a:xfrm>
          <a:prstGeom prst="roundRect">
            <a:avLst>
              <a:gd name="adj" fmla="val 10666"/>
            </a:avLst>
          </a:prstGeom>
          <a:solidFill>
            <a:srgbClr val="FFFFFF"/>
          </a:solidFill>
          <a:ln w="15875">
            <a:solidFill>
              <a:srgbClr val="14A898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052560" y="3456432"/>
            <a:ext cx="54864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400" b="0" i="0">
                <a:solidFill>
                  <a:srgbClr val="0F8C7E"/>
                </a:solidFill>
                <a:latin typeface="Segoe UI"/>
              </a:rPr>
              <a:t>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0" y="3502152"/>
            <a:ext cx="173736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1" i="0">
                <a:solidFill>
                  <a:srgbClr val="1A1630"/>
                </a:solidFill>
                <a:latin typeface="Segoe UI"/>
              </a:rPr>
              <a:t>Baza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0" y="3931920"/>
            <a:ext cx="173736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5F5A78"/>
                </a:solidFill>
                <a:latin typeface="Segoe UI"/>
              </a:rPr>
              <a:t>MongoDB / MySQL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383280" y="3794760"/>
            <a:ext cx="1371600" cy="0"/>
          </a:xfrm>
          <a:prstGeom prst="line">
            <a:avLst/>
          </a:prstGeom>
          <a:ln w="25400">
            <a:solidFill>
              <a:srgbClr val="F637E3"/>
            </a:solidFill>
            <a:tailEnd type="triangle" w="med" len="med"/>
          </a:ln>
        </p:spPr>
      </p:cxnSp>
      <p:cxnSp>
        <p:nvCxnSpPr>
          <p:cNvPr id="21" name="Connector 20"/>
          <p:cNvCxnSpPr/>
          <p:nvPr/>
        </p:nvCxnSpPr>
        <p:spPr>
          <a:xfrm flipH="1">
            <a:off x="3383280" y="4251960"/>
            <a:ext cx="1371600" cy="0"/>
          </a:xfrm>
          <a:prstGeom prst="line">
            <a:avLst/>
          </a:prstGeom>
          <a:ln w="25400">
            <a:solidFill>
              <a:srgbClr val="3B82F6"/>
            </a:solidFill>
            <a:tailEnd type="triangle" w="med" len="med"/>
          </a:ln>
        </p:spPr>
      </p:cxnSp>
      <p:sp>
        <p:nvSpPr>
          <p:cNvPr id="22" name="TextBox 21"/>
          <p:cNvSpPr txBox="1"/>
          <p:nvPr/>
        </p:nvSpPr>
        <p:spPr>
          <a:xfrm>
            <a:off x="3291840" y="3410711"/>
            <a:ext cx="1554480" cy="347472"/>
          </a:xfrm>
          <a:prstGeom prst="rect">
            <a:avLst/>
          </a:prstGeom>
          <a:noFill/>
        </p:spPr>
        <p:txBody>
          <a:bodyPr wrap="square" lIns="36576" tIns="18288" rIns="36576" bIns="18288" anchor="b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100" b="1" i="0">
                <a:solidFill>
                  <a:srgbClr val="CC1FBF"/>
                </a:solidFill>
                <a:latin typeface="Segoe UI"/>
              </a:rPr>
              <a:t>GET /api/writers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91840" y="4306824"/>
            <a:ext cx="155448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100" b="1" i="0">
                <a:solidFill>
                  <a:srgbClr val="2563EB"/>
                </a:solidFill>
                <a:latin typeface="Segoe UI"/>
              </a:rPr>
              <a:t>JSON · 200 OK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7452360" y="3794760"/>
            <a:ext cx="1371600" cy="0"/>
          </a:xfrm>
          <a:prstGeom prst="line">
            <a:avLst/>
          </a:prstGeom>
          <a:ln w="25400">
            <a:solidFill>
              <a:srgbClr val="F637E3"/>
            </a:solidFill>
            <a:tailEnd type="triangle" w="med" len="med"/>
          </a:ln>
        </p:spPr>
      </p:cxnSp>
      <p:cxnSp>
        <p:nvCxnSpPr>
          <p:cNvPr id="25" name="Connector 24"/>
          <p:cNvCxnSpPr/>
          <p:nvPr/>
        </p:nvCxnSpPr>
        <p:spPr>
          <a:xfrm flipH="1">
            <a:off x="7452360" y="4251960"/>
            <a:ext cx="1371600" cy="0"/>
          </a:xfrm>
          <a:prstGeom prst="line">
            <a:avLst/>
          </a:prstGeom>
          <a:ln w="25400">
            <a:solidFill>
              <a:srgbClr val="3B82F6"/>
            </a:solidFill>
            <a:tailEnd type="triangle" w="med" len="med"/>
          </a:ln>
        </p:spPr>
      </p:cxnSp>
      <p:sp>
        <p:nvSpPr>
          <p:cNvPr id="26" name="TextBox 25"/>
          <p:cNvSpPr txBox="1"/>
          <p:nvPr/>
        </p:nvSpPr>
        <p:spPr>
          <a:xfrm>
            <a:off x="7360920" y="3410711"/>
            <a:ext cx="1554480" cy="347472"/>
          </a:xfrm>
          <a:prstGeom prst="rect">
            <a:avLst/>
          </a:prstGeom>
          <a:noFill/>
        </p:spPr>
        <p:txBody>
          <a:bodyPr wrap="square" lIns="36576" tIns="18288" rIns="36576" bIns="18288" anchor="b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100" b="1" i="0">
                <a:solidFill>
                  <a:srgbClr val="CC1FBF"/>
                </a:solidFill>
                <a:latin typeface="Segoe UI"/>
              </a:rPr>
              <a:t>upit (query)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60920" y="4306824"/>
            <a:ext cx="155448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100" b="1" i="0">
                <a:solidFill>
                  <a:srgbClr val="2563EB"/>
                </a:solidFill>
                <a:latin typeface="Segoe UI"/>
              </a:rPr>
              <a:t>rezultat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91840" y="3108960"/>
            <a:ext cx="17373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900" b="1" i="0" spc="150">
                <a:solidFill>
                  <a:srgbClr val="9894AE"/>
                </a:solidFill>
                <a:latin typeface="Segoe UI"/>
              </a:rPr>
              <a:t>ZAHTEV / ODGOVOR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46520" y="-123444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3291839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2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645920" y="5120640"/>
            <a:ext cx="3657600" cy="3657600"/>
          </a:xfrm>
          <a:prstGeom prst="ellipse">
            <a:avLst/>
          </a:prstGeom>
          <a:gradFill rotWithShape="1">
            <a:gsLst>
              <a:gs pos="0">
                <a:srgbClr val="FF2E63">
                  <a:alpha val="12000"/>
                </a:srgbClr>
              </a:gs>
              <a:gs pos="100000">
                <a:srgbClr val="FF2E6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051560"/>
            <a:ext cx="3566160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777240"/>
            <a:ext cx="5486400" cy="21945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15000" b="1" i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2700000" scaled="0"/>
                </a:gradFill>
                <a:latin typeface="Segoe U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54680"/>
            <a:ext cx="7680960" cy="9144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4600" b="1" i="0">
                <a:solidFill>
                  <a:srgbClr val="1A1630"/>
                </a:solidFill>
                <a:latin typeface="Segoe UI"/>
              </a:rPr>
              <a:t>Web frameworci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069080"/>
            <a:ext cx="7498079" cy="914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0" i="0">
                <a:solidFill>
                  <a:srgbClr val="5F5A78"/>
                </a:solidFill>
                <a:latin typeface="Segoe UI"/>
              </a:rPr>
              <a:t>Zašto ne pišemo sve „ručno“ u čistom JavaScript-u?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8507" y="5267977"/>
            <a:ext cx="1207007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Komponente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96390" y="5266502"/>
            <a:ext cx="943660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Angular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24760" y="5266502"/>
            <a:ext cx="768096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 dirty="0">
                <a:solidFill>
                  <a:srgbClr val="CC1FBF"/>
                </a:solidFill>
                <a:latin typeface="Segoe UI"/>
              </a:rPr>
              <a:t>React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6650" y="5265174"/>
            <a:ext cx="592531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 dirty="0">
                <a:solidFill>
                  <a:srgbClr val="CC1FBF"/>
                </a:solidFill>
                <a:latin typeface="Segoe UI"/>
              </a:rPr>
              <a:t>Vue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02 · WEB FRAMEWORCI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Zašto nam treba framework?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344168"/>
            <a:ext cx="11155680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0" i="0">
                <a:solidFill>
                  <a:srgbClr val="5F5A78"/>
                </a:solidFill>
                <a:latin typeface="Segoe UI"/>
              </a:rPr>
              <a:t>Bez frameworka sve radimo ručno: tražimo elemente, menjamo DOM i pazimo da prikaz prati podatke.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3611880" cy="1691640"/>
          </a:xfrm>
          <a:prstGeom prst="roundRect">
            <a:avLst>
              <a:gd name="adj" fmla="val 756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77240" y="2148840"/>
            <a:ext cx="411480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2286000"/>
            <a:ext cx="320040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 i="0">
                <a:solidFill>
                  <a:srgbClr val="1A1630"/>
                </a:solidFill>
                <a:latin typeface="Segoe UI"/>
              </a:rPr>
              <a:t>Komponente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697480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5F5A78"/>
                </a:solidFill>
                <a:latin typeface="Segoe UI"/>
              </a:rPr>
              <a:t>Stranica se deli na male, ponovo upotrebljive delove sa svojim HTML-om, CSS-om i logikom.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15968" y="1920240"/>
            <a:ext cx="3611880" cy="1691640"/>
          </a:xfrm>
          <a:prstGeom prst="roundRect">
            <a:avLst>
              <a:gd name="adj" fmla="val 756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544568" y="2148840"/>
            <a:ext cx="411480" cy="45720"/>
          </a:xfrm>
          <a:prstGeom prst="roundRect">
            <a:avLst>
              <a:gd name="adj" fmla="val 50000"/>
            </a:avLst>
          </a:prstGeom>
          <a:solidFill>
            <a:srgbClr val="C13C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44568" y="2286000"/>
            <a:ext cx="320040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 i="0">
                <a:solidFill>
                  <a:srgbClr val="1A1630"/>
                </a:solidFill>
                <a:latin typeface="Segoe UI"/>
              </a:rPr>
              <a:t>Automatsko osvežavanje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697480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5F5A78"/>
                </a:solidFill>
                <a:latin typeface="Segoe UI"/>
              </a:rPr>
              <a:t>Promenimo podatak – framework sam osveži prikaz. Nema ručnog rada sa DOM-om.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83296" y="1920240"/>
            <a:ext cx="3611880" cy="1691640"/>
          </a:xfrm>
          <a:prstGeom prst="roundRect">
            <a:avLst>
              <a:gd name="adj" fmla="val 756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311896" y="2148840"/>
            <a:ext cx="411480" cy="45720"/>
          </a:xfrm>
          <a:prstGeom prst="roundRect">
            <a:avLst>
              <a:gd name="adj" fmla="val 50000"/>
            </a:avLst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11896" y="2286000"/>
            <a:ext cx="320040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 i="0">
                <a:solidFill>
                  <a:srgbClr val="1A1630"/>
                </a:solidFill>
                <a:latin typeface="Segoe UI"/>
              </a:rPr>
              <a:t>Rutiranje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1896" y="2697480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5F5A78"/>
                </a:solidFill>
                <a:latin typeface="Segoe UI"/>
              </a:rPr>
              <a:t>Navigacija između „stranica“ bez ponovnog učitavanja (SPA).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94760"/>
            <a:ext cx="3611880" cy="1691640"/>
          </a:xfrm>
          <a:prstGeom prst="roundRect">
            <a:avLst>
              <a:gd name="adj" fmla="val 756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777240" y="4023360"/>
            <a:ext cx="411480" cy="4572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160520"/>
            <a:ext cx="320040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 i="0">
                <a:solidFill>
                  <a:srgbClr val="1A1630"/>
                </a:solidFill>
                <a:latin typeface="Segoe UI"/>
              </a:rPr>
              <a:t>Struktura projekta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4572000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5F5A78"/>
                </a:solidFill>
                <a:latin typeface="Segoe UI"/>
              </a:rPr>
              <a:t>Jasna pravila gde šta stoji – lakše snalaženje u velikim projektima.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15968" y="3794760"/>
            <a:ext cx="3611880" cy="1691640"/>
          </a:xfrm>
          <a:prstGeom prst="roundRect">
            <a:avLst>
              <a:gd name="adj" fmla="val 756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4544568" y="4023360"/>
            <a:ext cx="411480" cy="45720"/>
          </a:xfrm>
          <a:prstGeom prst="roundRect">
            <a:avLst>
              <a:gd name="adj" fmla="val 50000"/>
            </a:avLst>
          </a:prstGeom>
          <a:solidFill>
            <a:srgbClr val="14A89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44568" y="4160520"/>
            <a:ext cx="320040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 i="0">
                <a:solidFill>
                  <a:srgbClr val="1A1630"/>
                </a:solidFill>
                <a:latin typeface="Segoe UI"/>
              </a:rPr>
              <a:t>Gotovi alati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44568" y="4572000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5F5A78"/>
                </a:solidFill>
                <a:latin typeface="Segoe UI"/>
              </a:rPr>
              <a:t>CLI generiše kod, pokreće server, pravi build za produkciju.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83296" y="3794760"/>
            <a:ext cx="3611880" cy="1691640"/>
          </a:xfrm>
          <a:prstGeom prst="roundRect">
            <a:avLst>
              <a:gd name="adj" fmla="val 756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8311896" y="4023360"/>
            <a:ext cx="411480" cy="45720"/>
          </a:xfrm>
          <a:prstGeom prst="roundRect">
            <a:avLst>
              <a:gd name="adj" fmla="val 50000"/>
            </a:avLst>
          </a:prstGeom>
          <a:solidFill>
            <a:srgbClr val="22A3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311896" y="4160520"/>
            <a:ext cx="320040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 i="0">
                <a:solidFill>
                  <a:srgbClr val="1A1630"/>
                </a:solidFill>
                <a:latin typeface="Segoe UI"/>
              </a:rPr>
              <a:t>Rad u timu i testiranje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11896" y="4572000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5F5A78"/>
                </a:solidFill>
                <a:latin typeface="Segoe UI"/>
              </a:rPr>
              <a:t>Svi pišu kod na isti način; testovi su deo projekta od početka.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02 · WEB FRAMEWORCI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Najpopularniji frontend frameworci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600200"/>
            <a:ext cx="3611880" cy="4526280"/>
          </a:xfrm>
          <a:prstGeom prst="roundRect">
            <a:avLst>
              <a:gd name="adj" fmla="val 405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1600200"/>
            <a:ext cx="3611880" cy="73152"/>
          </a:xfrm>
          <a:prstGeom prst="rect">
            <a:avLst/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965960"/>
            <a:ext cx="1097280" cy="10972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68680" y="3291840"/>
            <a:ext cx="310896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800" b="1" i="0">
                <a:solidFill>
                  <a:srgbClr val="1A1630"/>
                </a:solidFill>
                <a:latin typeface="Segoe UI"/>
              </a:rPr>
              <a:t>Angular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840480"/>
            <a:ext cx="310896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400" b="1" i="0">
                <a:solidFill>
                  <a:srgbClr val="CC1FBF"/>
                </a:solidFill>
                <a:latin typeface="Segoe UI"/>
              </a:rPr>
              <a:t>Google · 2016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389120"/>
            <a:ext cx="3108960" cy="1554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500" b="0" i="0">
                <a:solidFill>
                  <a:srgbClr val="3A3652"/>
                </a:solidFill>
                <a:latin typeface="Segoe UI"/>
              </a:rPr>
              <a:t>Kompletan framework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500" b="0" i="0">
                <a:solidFill>
                  <a:srgbClr val="3A3652"/>
                </a:solidFill>
                <a:latin typeface="Segoe UI"/>
              </a:rPr>
              <a:t>TypeScript po defaultu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500" b="0" i="0">
                <a:solidFill>
                  <a:srgbClr val="3A3652"/>
                </a:solidFill>
                <a:latin typeface="Segoe UI"/>
              </a:rPr>
              <a:t>Signali, DI, router, forme, CLI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15968" y="1600200"/>
            <a:ext cx="3611880" cy="4526280"/>
          </a:xfrm>
          <a:prstGeom prst="roundRect">
            <a:avLst>
              <a:gd name="adj" fmla="val 405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15968" y="1600200"/>
            <a:ext cx="3611880" cy="73152"/>
          </a:xfrm>
          <a:prstGeom prst="rect">
            <a:avLst/>
          </a:prstGeom>
          <a:solidFill>
            <a:srgbClr val="22B8D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007" y="1965960"/>
            <a:ext cx="1261872" cy="109728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636007" y="3291840"/>
            <a:ext cx="310896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800" b="1" i="0">
                <a:solidFill>
                  <a:srgbClr val="1A1630"/>
                </a:solidFill>
                <a:latin typeface="Segoe UI"/>
              </a:rPr>
              <a:t>React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6007" y="3840480"/>
            <a:ext cx="310896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400" b="1" i="0">
                <a:solidFill>
                  <a:srgbClr val="0891B2"/>
                </a:solidFill>
                <a:latin typeface="Segoe UI"/>
              </a:rPr>
              <a:t>Meta · 2013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36007" y="4389120"/>
            <a:ext cx="3108960" cy="1554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0891B2"/>
              </a:buClr>
              <a:buSzPct val="100000"/>
              <a:buFont typeface="Segoe UI Symbol"/>
              <a:buChar char="▸"/>
            </a:pPr>
            <a:r>
              <a:rPr sz="1500" b="0" i="0" dirty="0" err="1">
                <a:solidFill>
                  <a:srgbClr val="3A3652"/>
                </a:solidFill>
                <a:latin typeface="Segoe UI"/>
              </a:rPr>
              <a:t>Biblioteka</a:t>
            </a:r>
            <a:r>
              <a:rPr lang="en-GB" sz="1500" dirty="0">
                <a:solidFill>
                  <a:srgbClr val="3A3652"/>
                </a:solidFill>
                <a:latin typeface="Segoe UI"/>
              </a:rPr>
              <a:t>/framework</a:t>
            </a:r>
            <a:r>
              <a:rPr sz="1500" b="0" i="0" dirty="0">
                <a:solidFill>
                  <a:srgbClr val="3A3652"/>
                </a:solidFill>
                <a:latin typeface="Segoe UI"/>
              </a:rPr>
              <a:t> za UI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0891B2"/>
              </a:buClr>
              <a:buSzPct val="100000"/>
              <a:buFont typeface="Segoe UI Symbol"/>
              <a:buChar char="▸"/>
            </a:pPr>
            <a:r>
              <a:rPr sz="1500" b="0" i="0" dirty="0">
                <a:solidFill>
                  <a:srgbClr val="3A3652"/>
                </a:solidFill>
                <a:latin typeface="Segoe UI"/>
              </a:rPr>
              <a:t>JSX – HTML </a:t>
            </a:r>
            <a:r>
              <a:rPr sz="1500" b="0" i="0" dirty="0" err="1">
                <a:solidFill>
                  <a:srgbClr val="3A3652"/>
                </a:solidFill>
                <a:latin typeface="Segoe UI"/>
              </a:rPr>
              <a:t>unutar</a:t>
            </a:r>
            <a:r>
              <a:rPr sz="1500" b="0" i="0" dirty="0">
                <a:solidFill>
                  <a:srgbClr val="3A3652"/>
                </a:solidFill>
                <a:latin typeface="Segoe UI"/>
              </a:rPr>
              <a:t> JS-a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0891B2"/>
              </a:buClr>
              <a:buSzPct val="100000"/>
              <a:buFont typeface="Segoe UI Symbol"/>
              <a:buChar char="▸"/>
            </a:pPr>
            <a:r>
              <a:rPr sz="1500" b="0" i="0" dirty="0" err="1">
                <a:solidFill>
                  <a:srgbClr val="3A3652"/>
                </a:solidFill>
                <a:latin typeface="Segoe UI"/>
              </a:rPr>
              <a:t>Ogroman</a:t>
            </a:r>
            <a:r>
              <a:rPr sz="15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500" b="0" i="0" dirty="0" err="1">
                <a:solidFill>
                  <a:srgbClr val="3A3652"/>
                </a:solidFill>
                <a:latin typeface="Segoe UI"/>
              </a:rPr>
              <a:t>ekosistem</a:t>
            </a:r>
            <a:endParaRPr sz="150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083296" y="1600200"/>
            <a:ext cx="3611880" cy="4526280"/>
          </a:xfrm>
          <a:prstGeom prst="roundRect">
            <a:avLst>
              <a:gd name="adj" fmla="val 405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83296" y="1600200"/>
            <a:ext cx="3611880" cy="73152"/>
          </a:xfrm>
          <a:prstGeom prst="rect">
            <a:avLst/>
          </a:prstGeom>
          <a:solidFill>
            <a:srgbClr val="42B88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336" y="1965960"/>
            <a:ext cx="1266339" cy="10972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403336" y="3291840"/>
            <a:ext cx="310896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800" b="1" i="0">
                <a:solidFill>
                  <a:srgbClr val="1A1630"/>
                </a:solidFill>
                <a:latin typeface="Segoe UI"/>
              </a:rPr>
              <a:t>Vue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03336" y="3840480"/>
            <a:ext cx="310896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400" b="1" i="0">
                <a:solidFill>
                  <a:srgbClr val="23855C"/>
                </a:solidFill>
                <a:latin typeface="Segoe UI"/>
              </a:rPr>
              <a:t>Evan You · 2014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03336" y="4389120"/>
            <a:ext cx="3108960" cy="1554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23855C"/>
              </a:buClr>
              <a:buSzPct val="100000"/>
              <a:buFont typeface="Segoe UI Symbol"/>
              <a:buChar char="▸"/>
            </a:pPr>
            <a:r>
              <a:rPr sz="1500" b="0" i="0" dirty="0" err="1">
                <a:solidFill>
                  <a:srgbClr val="3A3652"/>
                </a:solidFill>
                <a:latin typeface="Segoe UI"/>
              </a:rPr>
              <a:t>Progresivni</a:t>
            </a:r>
            <a:r>
              <a:rPr sz="1500" b="0" i="0" dirty="0">
                <a:solidFill>
                  <a:srgbClr val="3A3652"/>
                </a:solidFill>
                <a:latin typeface="Segoe UI"/>
              </a:rPr>
              <a:t> framework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23855C"/>
              </a:buClr>
              <a:buSzPct val="100000"/>
              <a:buFont typeface="Segoe UI Symbol"/>
              <a:buChar char="▸"/>
            </a:pPr>
            <a:r>
              <a:rPr sz="1500" b="0" i="0" dirty="0">
                <a:solidFill>
                  <a:srgbClr val="3A3652"/>
                </a:solidFill>
                <a:latin typeface="Segoe UI"/>
              </a:rPr>
              <a:t>Lak za </a:t>
            </a:r>
            <a:r>
              <a:rPr sz="1500" b="0" i="0" dirty="0" err="1">
                <a:solidFill>
                  <a:srgbClr val="3A3652"/>
                </a:solidFill>
                <a:latin typeface="Segoe UI"/>
              </a:rPr>
              <a:t>učenje</a:t>
            </a:r>
            <a:r>
              <a:rPr lang="en-GB" sz="1500" b="0" i="0" dirty="0">
                <a:solidFill>
                  <a:srgbClr val="3A3652"/>
                </a:solidFill>
                <a:latin typeface="Segoe UI"/>
              </a:rPr>
              <a:t> (HTML/CSS/JS)</a:t>
            </a:r>
            <a:endParaRPr sz="150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23855C"/>
              </a:buClr>
              <a:buSzPct val="100000"/>
              <a:buFont typeface="Segoe UI Symbol"/>
              <a:buChar char="▸"/>
            </a:pPr>
            <a:r>
              <a:rPr sz="1500" b="0" i="0" dirty="0">
                <a:solidFill>
                  <a:srgbClr val="3A3652"/>
                </a:solidFill>
                <a:latin typeface="Segoe UI"/>
              </a:rPr>
              <a:t>Single File Components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46520" y="-123444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3291839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2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645920" y="5120640"/>
            <a:ext cx="3657600" cy="3657600"/>
          </a:xfrm>
          <a:prstGeom prst="ellipse">
            <a:avLst/>
          </a:prstGeom>
          <a:gradFill rotWithShape="1">
            <a:gsLst>
              <a:gs pos="0">
                <a:srgbClr val="FF2E63">
                  <a:alpha val="12000"/>
                </a:srgbClr>
              </a:gs>
              <a:gs pos="100000">
                <a:srgbClr val="FF2E6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051560"/>
            <a:ext cx="3566160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777240"/>
            <a:ext cx="5486400" cy="21945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15000" b="1" i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2700000" scaled="0"/>
                </a:gradFill>
                <a:latin typeface="Segoe UI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54680"/>
            <a:ext cx="7680960" cy="9144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4600" b="1" i="0">
                <a:solidFill>
                  <a:srgbClr val="1A1630"/>
                </a:solidFill>
                <a:latin typeface="Segoe UI"/>
              </a:rPr>
              <a:t>Angular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069080"/>
            <a:ext cx="7498079" cy="914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0" i="0">
                <a:solidFill>
                  <a:srgbClr val="5F5A78"/>
                </a:solidFill>
                <a:latin typeface="Segoe UI"/>
              </a:rPr>
              <a:t>Šta je Angular i koji su njegovi glavni koncepti.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257800"/>
            <a:ext cx="1207007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Komponente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67127" y="5257800"/>
            <a:ext cx="855878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Moduli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60166" y="5257800"/>
            <a:ext cx="943660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Servisi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40987" y="5257800"/>
            <a:ext cx="504748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DI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82896" y="5257800"/>
            <a:ext cx="1119225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Rutiranje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39281" y="5257800"/>
            <a:ext cx="943660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Signali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03 · ANGULAR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Šta je Angular?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600200"/>
            <a:ext cx="11109960" cy="1691640"/>
          </a:xfrm>
          <a:prstGeom prst="roundRect">
            <a:avLst>
              <a:gd name="adj" fmla="val 8648"/>
            </a:avLst>
          </a:prstGeom>
          <a:solidFill>
            <a:srgbClr val="F637E3">
              <a:alpha val="8000"/>
            </a:srgbClr>
          </a:solidFill>
          <a:ln w="9525">
            <a:solidFill>
              <a:srgbClr val="F637E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645920"/>
            <a:ext cx="73152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6600" b="1" i="0">
                <a:solidFill>
                  <a:srgbClr val="CC1FBF"/>
                </a:solidFill>
                <a:latin typeface="Segoe UI"/>
              </a:rPr>
              <a:t>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1828800"/>
            <a:ext cx="9875520" cy="914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100" b="1" i="0">
                <a:solidFill>
                  <a:srgbClr val="1A1630"/>
                </a:solidFill>
                <a:latin typeface="Segoe UI"/>
              </a:rPr>
              <a:t>Angular je web framework koji omogućava programerima da prave brze i pouzdane aplikacije koje korisnici vole.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2834640"/>
            <a:ext cx="98755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 dirty="0">
                <a:solidFill>
                  <a:srgbClr val="CC1FBF"/>
                </a:solidFill>
                <a:latin typeface="Segoe UI"/>
              </a:rPr>
              <a:t>— </a:t>
            </a:r>
            <a:r>
              <a:rPr sz="1200" b="0" i="0" dirty="0" err="1">
                <a:solidFill>
                  <a:srgbClr val="CC1FBF"/>
                </a:solidFill>
                <a:latin typeface="Segoe UI"/>
              </a:rPr>
              <a:t>angular.dev</a:t>
            </a:r>
            <a:r>
              <a:rPr sz="1200" b="0" i="0" dirty="0">
                <a:solidFill>
                  <a:srgbClr val="CC1FBF"/>
                </a:solidFill>
                <a:latin typeface="Segoe UI"/>
              </a:rPr>
              <a:t>/overview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657600"/>
            <a:ext cx="11109960" cy="2560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10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800" b="0" i="0" dirty="0" err="1">
                <a:solidFill>
                  <a:srgbClr val="3A3652"/>
                </a:solidFill>
                <a:latin typeface="Segoe UI"/>
              </a:rPr>
              <a:t>Održava</a:t>
            </a:r>
            <a:r>
              <a:rPr sz="1800" b="0" i="0" dirty="0">
                <a:solidFill>
                  <a:srgbClr val="3A3652"/>
                </a:solidFill>
                <a:latin typeface="Segoe UI"/>
              </a:rPr>
              <a:t> ga </a:t>
            </a:r>
            <a:r>
              <a:rPr sz="1800" b="1" i="0" dirty="0" err="1">
                <a:solidFill>
                  <a:srgbClr val="1A1630"/>
                </a:solidFill>
                <a:latin typeface="Segoe UI"/>
              </a:rPr>
              <a:t>tim</a:t>
            </a:r>
            <a:r>
              <a:rPr sz="1800" b="1" i="0" dirty="0">
                <a:solidFill>
                  <a:srgbClr val="1A1630"/>
                </a:solidFill>
                <a:latin typeface="Segoe UI"/>
              </a:rPr>
              <a:t> u Google-u</a:t>
            </a:r>
            <a:r>
              <a:rPr sz="1800" b="0" i="0" dirty="0">
                <a:solidFill>
                  <a:srgbClr val="3A3652"/>
                </a:solidFill>
                <a:latin typeface="Segoe UI"/>
              </a:rPr>
              <a:t>, open source </a:t>
            </a:r>
            <a:r>
              <a:rPr sz="1800" b="0" i="0" dirty="0" err="1">
                <a:solidFill>
                  <a:srgbClr val="3A3652"/>
                </a:solidFill>
                <a:latin typeface="Segoe UI"/>
              </a:rPr>
              <a:t>na</a:t>
            </a:r>
            <a:r>
              <a:rPr sz="1800" b="0" i="0" dirty="0">
                <a:solidFill>
                  <a:srgbClr val="3A3652"/>
                </a:solidFill>
                <a:latin typeface="Segoe UI"/>
              </a:rPr>
              <a:t> GitHub-u</a:t>
            </a:r>
          </a:p>
          <a:p>
            <a:pPr marL="256032" indent="-256032" algn="l">
              <a:lnSpc>
                <a:spcPct val="108000"/>
              </a:lnSpc>
              <a:spcAft>
                <a:spcPts val="10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800" b="0" i="0" dirty="0">
                <a:solidFill>
                  <a:srgbClr val="3A3652"/>
                </a:solidFill>
                <a:latin typeface="Segoe UI"/>
              </a:rPr>
              <a:t>Pisan u </a:t>
            </a:r>
            <a:r>
              <a:rPr sz="1800" b="1" i="0" dirty="0">
                <a:solidFill>
                  <a:srgbClr val="1A1630"/>
                </a:solidFill>
                <a:latin typeface="Segoe UI"/>
              </a:rPr>
              <a:t>TypeScript-u</a:t>
            </a:r>
          </a:p>
          <a:p>
            <a:pPr marL="256032" indent="-256032" algn="l">
              <a:lnSpc>
                <a:spcPct val="108000"/>
              </a:lnSpc>
              <a:spcAft>
                <a:spcPts val="10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800" b="0" i="0" dirty="0" err="1">
                <a:solidFill>
                  <a:srgbClr val="3A3652"/>
                </a:solidFill>
                <a:latin typeface="Segoe UI"/>
              </a:rPr>
              <a:t>Skup</a:t>
            </a:r>
            <a:r>
              <a:rPr sz="1800" b="0" i="0" dirty="0">
                <a:solidFill>
                  <a:srgbClr val="3A3652"/>
                </a:solidFill>
                <a:latin typeface="Segoe UI"/>
              </a:rPr>
              <a:t> alata, API-ja </a:t>
            </a:r>
            <a:r>
              <a:rPr sz="1800" b="0" i="0" dirty="0" err="1">
                <a:solidFill>
                  <a:srgbClr val="3A3652"/>
                </a:solidFill>
                <a:latin typeface="Segoe UI"/>
              </a:rPr>
              <a:t>i</a:t>
            </a:r>
            <a:r>
              <a:rPr sz="18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800" b="0" i="0" dirty="0" err="1">
                <a:solidFill>
                  <a:srgbClr val="3A3652"/>
                </a:solidFill>
                <a:latin typeface="Segoe UI"/>
              </a:rPr>
              <a:t>biblioteka</a:t>
            </a:r>
            <a:r>
              <a:rPr sz="18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800" b="0" i="0" dirty="0" err="1">
                <a:solidFill>
                  <a:srgbClr val="3A3652"/>
                </a:solidFill>
                <a:latin typeface="Segoe UI"/>
              </a:rPr>
              <a:t>na</a:t>
            </a:r>
            <a:r>
              <a:rPr sz="18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800" b="0" i="0" dirty="0" err="1">
                <a:solidFill>
                  <a:srgbClr val="3A3652"/>
                </a:solidFill>
                <a:latin typeface="Segoe UI"/>
              </a:rPr>
              <a:t>jednom</a:t>
            </a:r>
            <a:r>
              <a:rPr sz="18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800" b="0" i="0" dirty="0" err="1">
                <a:solidFill>
                  <a:srgbClr val="3A3652"/>
                </a:solidFill>
                <a:latin typeface="Segoe UI"/>
              </a:rPr>
              <a:t>mestu</a:t>
            </a:r>
            <a:endParaRPr sz="180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10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lang="en-GB" sz="1800" b="0" i="0" dirty="0" err="1">
                <a:solidFill>
                  <a:srgbClr val="3A3652"/>
                </a:solidFill>
                <a:latin typeface="Segoe UI"/>
              </a:rPr>
              <a:t>Skalabilan</a:t>
            </a:r>
            <a:endParaRPr sz="1800" b="1" i="0" dirty="0">
              <a:solidFill>
                <a:srgbClr val="1A1630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10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lang="en-GB" sz="1800" b="0" i="0" dirty="0">
                <a:solidFill>
                  <a:srgbClr val="3A3652"/>
                </a:solidFill>
                <a:latin typeface="Segoe UI"/>
              </a:rPr>
              <a:t>Nova </a:t>
            </a:r>
            <a:r>
              <a:rPr sz="1800" b="0" i="0" dirty="0">
                <a:solidFill>
                  <a:srgbClr val="3A3652"/>
                </a:solidFill>
                <a:latin typeface="Segoe UI"/>
              </a:rPr>
              <a:t>major </a:t>
            </a:r>
            <a:r>
              <a:rPr sz="1800" b="0" i="0" dirty="0" err="1">
                <a:solidFill>
                  <a:srgbClr val="3A3652"/>
                </a:solidFill>
                <a:latin typeface="Segoe UI"/>
              </a:rPr>
              <a:t>verzija</a:t>
            </a:r>
            <a:r>
              <a:rPr sz="1800" b="0" i="0" dirty="0">
                <a:solidFill>
                  <a:srgbClr val="3A3652"/>
                </a:solidFill>
                <a:latin typeface="Segoe UI"/>
              </a:rPr>
              <a:t> ~ </a:t>
            </a:r>
            <a:r>
              <a:rPr sz="1800" b="0" i="0" dirty="0" err="1">
                <a:solidFill>
                  <a:srgbClr val="3A3652"/>
                </a:solidFill>
                <a:latin typeface="Segoe UI"/>
              </a:rPr>
              <a:t>na</a:t>
            </a:r>
            <a:r>
              <a:rPr sz="1800" b="0" i="0" dirty="0">
                <a:solidFill>
                  <a:srgbClr val="3A3652"/>
                </a:solidFill>
                <a:latin typeface="Segoe UI"/>
              </a:rPr>
              <a:t> 6 </a:t>
            </a:r>
            <a:r>
              <a:rPr sz="1800" b="0" i="0" dirty="0" err="1">
                <a:solidFill>
                  <a:srgbClr val="3A3652"/>
                </a:solidFill>
                <a:latin typeface="Segoe UI"/>
              </a:rPr>
              <a:t>meseci</a:t>
            </a:r>
            <a:endParaRPr sz="180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03 · ANGULAR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Glavni koncepti na jednom mestu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600200"/>
            <a:ext cx="2670048" cy="219456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77240" y="1874519"/>
            <a:ext cx="566928" cy="566928"/>
          </a:xfrm>
          <a:prstGeom prst="roundRect">
            <a:avLst>
              <a:gd name="adj" fmla="val 2258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CC1FBF"/>
                </a:solidFill>
                <a:latin typeface="Consolas"/>
              </a:rPr>
              <a:t>&lt;/&gt;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560320"/>
            <a:ext cx="2304288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Komponente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953512"/>
            <a:ext cx="2304288" cy="777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5F5A78"/>
                </a:solidFill>
                <a:latin typeface="Segoe UI"/>
              </a:rPr>
              <a:t>Gradivni blokovi UI-a: TS klasa + HTML šablon + CSS.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60420" y="1600200"/>
            <a:ext cx="2670048" cy="219456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589020" y="1874519"/>
            <a:ext cx="566928" cy="566928"/>
          </a:xfrm>
          <a:prstGeom prst="roundRect">
            <a:avLst>
              <a:gd name="adj" fmla="val 22580"/>
            </a:avLst>
          </a:prstGeom>
          <a:solidFill>
            <a:srgbClr val="C13CF0">
              <a:alpha val="16000"/>
            </a:srgbClr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A62BD6"/>
                </a:solidFill>
                <a:latin typeface="Consolas"/>
              </a:rPr>
              <a:t>{ 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9020" y="2560320"/>
            <a:ext cx="2304288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Šabloni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9020" y="2953512"/>
            <a:ext cx="2304288" cy="777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 dirty="0">
                <a:solidFill>
                  <a:srgbClr val="5F5A78"/>
                </a:solidFill>
                <a:latin typeface="Segoe UI"/>
              </a:rPr>
              <a:t>HTML </a:t>
            </a:r>
            <a:r>
              <a:rPr sz="1150" b="0" i="0" dirty="0" err="1">
                <a:solidFill>
                  <a:srgbClr val="5F5A78"/>
                </a:solidFill>
                <a:latin typeface="Segoe UI"/>
              </a:rPr>
              <a:t>proširen</a:t>
            </a:r>
            <a:r>
              <a:rPr sz="1150" b="0" i="0" dirty="0">
                <a:solidFill>
                  <a:srgbClr val="5F5A78"/>
                </a:solidFill>
                <a:latin typeface="Segoe UI"/>
              </a:rPr>
              <a:t> </a:t>
            </a:r>
            <a:r>
              <a:rPr sz="1150" b="0" i="0" dirty="0" err="1">
                <a:solidFill>
                  <a:srgbClr val="5F5A78"/>
                </a:solidFill>
                <a:latin typeface="Segoe UI"/>
              </a:rPr>
              <a:t>sintaksom</a:t>
            </a:r>
            <a:r>
              <a:rPr sz="1150" b="0" i="0" dirty="0">
                <a:solidFill>
                  <a:srgbClr val="5F5A78"/>
                </a:solidFill>
                <a:latin typeface="Segoe UI"/>
              </a:rPr>
              <a:t>: {{ }}, [ ], ( )</a:t>
            </a:r>
            <a:r>
              <a:rPr lang="en-GB" sz="1150" b="0" i="0" dirty="0">
                <a:solidFill>
                  <a:srgbClr val="5F5A78"/>
                </a:solidFill>
                <a:latin typeface="Segoe UI"/>
              </a:rPr>
              <a:t>, [()]</a:t>
            </a:r>
            <a:r>
              <a:rPr sz="1150" b="0" i="0" dirty="0">
                <a:solidFill>
                  <a:srgbClr val="5F5A78"/>
                </a:solidFill>
                <a:latin typeface="Segoe UI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83980" y="1600200"/>
            <a:ext cx="2670048" cy="219456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9212580" y="1874519"/>
            <a:ext cx="566928" cy="566928"/>
          </a:xfrm>
          <a:prstGeom prst="roundRect">
            <a:avLst>
              <a:gd name="adj" fmla="val 22580"/>
            </a:avLst>
          </a:prstGeom>
          <a:solidFill>
            <a:srgbClr val="8B3DFF">
              <a:alpha val="16000"/>
            </a:srgbClr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7433E6"/>
                </a:solidFill>
                <a:latin typeface="Consolas"/>
              </a:rPr>
              <a:t>( 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12580" y="2560320"/>
            <a:ext cx="2304288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Signali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12580" y="2953512"/>
            <a:ext cx="2304288" cy="777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5F5A78"/>
                </a:solidFill>
                <a:latin typeface="Segoe UI"/>
              </a:rPr>
              <a:t>Reaktivne vrednosti – Angular zna šta tačno da osveži.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23360"/>
            <a:ext cx="2670048" cy="219456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77240" y="4297680"/>
            <a:ext cx="566928" cy="566928"/>
          </a:xfrm>
          <a:prstGeom prst="roundRect">
            <a:avLst>
              <a:gd name="adj" fmla="val 22580"/>
            </a:avLst>
          </a:prstGeom>
          <a:solidFill>
            <a:srgbClr val="3B82F6">
              <a:alpha val="16000"/>
            </a:srgbClr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2563EB"/>
                </a:solidFill>
                <a:latin typeface="Consolas"/>
              </a:rPr>
              <a:t>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4983480"/>
            <a:ext cx="2304288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Servisi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5376672"/>
            <a:ext cx="2304288" cy="777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5F5A78"/>
                </a:solidFill>
                <a:latin typeface="Segoe UI"/>
              </a:rPr>
              <a:t>Deljena logika i podaci, odvojeni od prikaza.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360420" y="4023360"/>
            <a:ext cx="2670048" cy="219456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3589020" y="4297680"/>
            <a:ext cx="566928" cy="566928"/>
          </a:xfrm>
          <a:prstGeom prst="roundRect">
            <a:avLst>
              <a:gd name="adj" fmla="val 22580"/>
            </a:avLst>
          </a:prstGeom>
          <a:solidFill>
            <a:srgbClr val="14A898">
              <a:alpha val="16000"/>
            </a:srgbClr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0F8C7E"/>
                </a:solidFill>
                <a:latin typeface="Consolas"/>
              </a:rPr>
              <a:t>DI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89020" y="4983480"/>
            <a:ext cx="2304288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Dependency injection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9020" y="5376672"/>
            <a:ext cx="2304288" cy="777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5F5A78"/>
                </a:solidFill>
                <a:latin typeface="Segoe UI"/>
              </a:rPr>
              <a:t>Angular sam kreira i „ubrizgava“ zavisnosti: inject().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72199" y="4023360"/>
            <a:ext cx="2670048" cy="219456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400799" y="4297680"/>
            <a:ext cx="566928" cy="566928"/>
          </a:xfrm>
          <a:prstGeom prst="roundRect">
            <a:avLst>
              <a:gd name="adj" fmla="val 22580"/>
            </a:avLst>
          </a:prstGeom>
          <a:solidFill>
            <a:srgbClr val="22A35A">
              <a:alpha val="16000"/>
            </a:srgbClr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15803D"/>
                </a:solidFill>
                <a:latin typeface="Consolas"/>
              </a:rPr>
              <a:t>/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799" y="4983480"/>
            <a:ext cx="2304288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Rutiranje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799" y="5376672"/>
            <a:ext cx="2304288" cy="777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5F5A78"/>
                </a:solidFill>
                <a:latin typeface="Segoe UI"/>
              </a:rPr>
              <a:t>Mapiranje URL-a na komponente u SPA aplikaciji.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72199" y="1600200"/>
            <a:ext cx="2670048" cy="219456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6400799" y="1874519"/>
            <a:ext cx="566928" cy="566928"/>
          </a:xfrm>
          <a:prstGeom prst="roundRect">
            <a:avLst>
              <a:gd name="adj" fmla="val 22580"/>
            </a:avLst>
          </a:prstGeom>
          <a:solidFill>
            <a:srgbClr val="E0A21B">
              <a:alpha val="16000"/>
            </a:srgbClr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9A6200"/>
                </a:solidFill>
                <a:latin typeface="Consolas"/>
              </a:rPr>
              <a:t>@ |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799" y="2560320"/>
            <a:ext cx="2304288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Direktive i pipes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799" y="2953512"/>
            <a:ext cx="2304288" cy="777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5F5A78"/>
                </a:solidFill>
                <a:latin typeface="Segoe UI"/>
              </a:rPr>
              <a:t>Direktive menjaju DOM, pipes menjaju prikaz: {{ datum | date }}.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983980" y="4023360"/>
            <a:ext cx="2670048" cy="219456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9212580" y="4297680"/>
            <a:ext cx="566928" cy="566928"/>
          </a:xfrm>
          <a:prstGeom prst="roundRect">
            <a:avLst>
              <a:gd name="adj" fmla="val 22580"/>
            </a:avLst>
          </a:prstGeom>
          <a:solidFill>
            <a:srgbClr val="FF2E63">
              <a:alpha val="16000"/>
            </a:srgbClr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E11D48"/>
                </a:solidFill>
                <a:latin typeface="Consolas"/>
              </a:rPr>
              <a:t>[ ]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212580" y="4983480"/>
            <a:ext cx="2304288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Moduli / standalone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12580" y="5376672"/>
            <a:ext cx="2304288" cy="777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5F5A78"/>
                </a:solidFill>
                <a:latin typeface="Segoe UI"/>
              </a:rPr>
              <a:t>NgModule (stariji način) ili samostalne komponente.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03 · ANGULAR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Moduli (NgModule) vs. standalone komponente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481328"/>
            <a:ext cx="548640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2563EB"/>
                </a:solidFill>
                <a:latin typeface="Segoe UI"/>
              </a:rPr>
              <a:t>Stariji pristup – NgModule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874519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731520" y="202082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14400" y="202082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97280" y="202082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25880" y="1938527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app.module.ts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258568"/>
            <a:ext cx="54864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2313432"/>
            <a:ext cx="5303520" cy="22677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1" i="0">
                <a:solidFill>
                  <a:srgbClr val="FF79C6"/>
                </a:solidFill>
                <a:latin typeface="Consolas"/>
              </a:rPr>
              <a:t>@NgModule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({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declarations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[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AppComponent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AboutComponent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],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imports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[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BrowserModule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FormsModule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],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providers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[],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bootstrap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[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AppComponent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],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89DDFF"/>
                </a:solidFill>
                <a:latin typeface="Consolas"/>
              </a:rPr>
              <a:t>})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AppModule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{}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1481328"/>
            <a:ext cx="548640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CC1FBF"/>
                </a:solidFill>
                <a:latin typeface="Segoe UI"/>
              </a:rPr>
              <a:t>Danas – standalone (podrazumevano od v19)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1874519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355080" y="202082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537960" y="202082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720840" y="202082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949440" y="1938527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about.ts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72200" y="2258568"/>
            <a:ext cx="54864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63640" y="2313432"/>
            <a:ext cx="5303520" cy="22677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1" i="0">
                <a:solidFill>
                  <a:srgbClr val="FF79C6"/>
                </a:solidFill>
                <a:latin typeface="Consolas"/>
              </a:rPr>
              <a:t>@Component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({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selector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'app-about'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imports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[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AboutText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AboutImage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],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templateUrl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'./about.html'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styleUrl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'./about.css'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89DDFF"/>
                </a:solidFill>
                <a:latin typeface="Consolas"/>
              </a:rPr>
              <a:t>})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About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{}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00600"/>
            <a:ext cx="548640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49808" y="498348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49808" y="5184648"/>
            <a:ext cx="5120640" cy="94183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Modul grupiše komponente, direktive i servise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Komponenta mora biti „deklarisana“ u nekom modulu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Srećete ga u starijim projektima i bibliotekama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72200" y="4800600"/>
            <a:ext cx="548640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373368" y="498348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373368" y="5184648"/>
            <a:ext cx="5120640" cy="94183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 err="1">
                <a:solidFill>
                  <a:srgbClr val="3A3652"/>
                </a:solidFill>
                <a:latin typeface="Segoe UI"/>
              </a:rPr>
              <a:t>Svaka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komponenta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1" i="0" dirty="0" err="1">
                <a:solidFill>
                  <a:srgbClr val="1A1630"/>
                </a:solidFill>
                <a:latin typeface="Segoe UI"/>
              </a:rPr>
              <a:t>sama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navodi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šta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joj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treba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(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imports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)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>
                <a:solidFill>
                  <a:srgbClr val="3A3652"/>
                </a:solidFill>
                <a:latin typeface="Segoe UI"/>
              </a:rPr>
              <a:t>Nema </a:t>
            </a:r>
            <a:r>
              <a:rPr sz="1250" b="0" i="0" dirty="0" err="1">
                <a:solidFill>
                  <a:srgbClr val="BE1A9C"/>
                </a:solidFill>
                <a:latin typeface="Consolas"/>
              </a:rPr>
              <a:t>app.module.ts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manje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lang="en-GB" sz="1250" b="0" i="0" dirty="0" err="1">
                <a:solidFill>
                  <a:srgbClr val="3A3652"/>
                </a:solidFill>
                <a:latin typeface="Segoe UI"/>
              </a:rPr>
              <a:t>komplikova</a:t>
            </a:r>
            <a:r>
              <a:rPr lang="en-GB" sz="1250" dirty="0" err="1">
                <a:solidFill>
                  <a:srgbClr val="3A3652"/>
                </a:solidFill>
                <a:latin typeface="Segoe UI"/>
              </a:rPr>
              <a:t>no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>
                <a:solidFill>
                  <a:srgbClr val="3A3652"/>
                </a:solidFill>
                <a:latin typeface="Segoe UI"/>
              </a:rPr>
              <a:t>Mi u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nastavku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koristimo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1" i="0" dirty="0" err="1">
                <a:solidFill>
                  <a:srgbClr val="1A1630"/>
                </a:solidFill>
                <a:latin typeface="Segoe UI"/>
              </a:rPr>
              <a:t>samo</a:t>
            </a:r>
            <a:r>
              <a:rPr sz="1250" b="1" i="0" dirty="0">
                <a:solidFill>
                  <a:srgbClr val="1A1630"/>
                </a:solidFill>
                <a:latin typeface="Segoe UI"/>
              </a:rPr>
              <a:t> standalone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46520" y="-123444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3291839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2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645920" y="5120640"/>
            <a:ext cx="3657600" cy="3657600"/>
          </a:xfrm>
          <a:prstGeom prst="ellipse">
            <a:avLst/>
          </a:prstGeom>
          <a:gradFill rotWithShape="1">
            <a:gsLst>
              <a:gs pos="0">
                <a:srgbClr val="FF2E63">
                  <a:alpha val="12000"/>
                </a:srgbClr>
              </a:gs>
              <a:gs pos="100000">
                <a:srgbClr val="FF2E6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051560"/>
            <a:ext cx="3566160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777240"/>
            <a:ext cx="5486400" cy="21945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15000" b="1" i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2700000" scaled="0"/>
                </a:gradFill>
                <a:latin typeface="Segoe UI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54680"/>
            <a:ext cx="7680960" cy="9144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4600" b="1" i="0">
                <a:solidFill>
                  <a:srgbClr val="1A1630"/>
                </a:solidFill>
                <a:latin typeface="Segoe UI"/>
              </a:rPr>
              <a:t>Instalacija i prvi projekat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069080"/>
            <a:ext cx="7498079" cy="914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0" i="0">
                <a:solidFill>
                  <a:srgbClr val="5F5A78"/>
                </a:solidFill>
                <a:latin typeface="Segoe UI"/>
              </a:rPr>
              <a:t>Node.js, Angular CLI i prolazak kroz prazan projekat.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257800"/>
            <a:ext cx="943660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Node.js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03780" y="5257800"/>
            <a:ext cx="592531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npm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33472" y="5257800"/>
            <a:ext cx="855878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ng new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26510" y="5257800"/>
            <a:ext cx="1031443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ng serve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95113" y="5257800"/>
            <a:ext cx="1119225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Struktura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04 · INSTALACIJA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Instalacija: Node.js → Angular CLI → projekat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3611880" cy="3931920"/>
          </a:xfrm>
          <a:prstGeom prst="roundRect">
            <a:avLst>
              <a:gd name="adj" fmla="val 405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77240" y="1783080"/>
            <a:ext cx="548640" cy="548640"/>
          </a:xfrm>
          <a:prstGeom prst="ellipse">
            <a:avLst/>
          </a:prstGeom>
          <a:solidFill>
            <a:srgbClr val="F637E3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1828800"/>
            <a:ext cx="256032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1" i="0">
                <a:solidFill>
                  <a:srgbClr val="1A1630"/>
                </a:solidFill>
                <a:latin typeface="Segoe UI"/>
              </a:rPr>
              <a:t>Node.js + npm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68880"/>
            <a:ext cx="3200400" cy="11887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 dirty="0">
                <a:solidFill>
                  <a:srgbClr val="3A3652"/>
                </a:solidFill>
                <a:latin typeface="Segoe UI"/>
              </a:rPr>
              <a:t>Sa nodejs.org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instalirati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00" b="1" i="0" dirty="0">
                <a:solidFill>
                  <a:srgbClr val="1A1630"/>
                </a:solidFill>
                <a:latin typeface="Segoe UI"/>
              </a:rPr>
              <a:t>LTS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verziju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(</a:t>
            </a:r>
            <a:r>
              <a:rPr lang="en-GB" sz="1200" b="0" i="0" dirty="0" err="1">
                <a:solidFill>
                  <a:srgbClr val="3A3652"/>
                </a:solidFill>
                <a:latin typeface="Segoe UI"/>
              </a:rPr>
              <a:t>na</a:t>
            </a:r>
            <a:r>
              <a:rPr lang="en-GB" sz="12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lang="en-GB" sz="1200" b="0" i="0" dirty="0" err="1">
                <a:solidFill>
                  <a:srgbClr val="3A3652"/>
                </a:solidFill>
                <a:latin typeface="Segoe UI"/>
              </a:rPr>
              <a:t>fakultetu</a:t>
            </a:r>
            <a:r>
              <a:rPr lang="en-GB" sz="12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lang="en-GB" sz="1200" b="1" i="0" dirty="0">
                <a:solidFill>
                  <a:srgbClr val="3A3652"/>
                </a:solidFill>
                <a:latin typeface="Segoe UI"/>
              </a:rPr>
              <a:t>24.21.0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).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npm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(Node Package Manager)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dolazi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uz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Node</a:t>
            </a:r>
            <a:r>
              <a:rPr lang="en-GB" sz="1200" dirty="0">
                <a:solidFill>
                  <a:srgbClr val="3A3652"/>
                </a:solidFill>
                <a:latin typeface="Segoe UI"/>
              </a:rPr>
              <a:t> (</a:t>
            </a:r>
            <a:r>
              <a:rPr lang="en-GB" sz="1200" dirty="0" err="1">
                <a:solidFill>
                  <a:srgbClr val="3A3652"/>
                </a:solidFill>
                <a:latin typeface="Segoe UI"/>
              </a:rPr>
              <a:t>na</a:t>
            </a:r>
            <a:r>
              <a:rPr lang="en-GB" sz="1200" dirty="0">
                <a:solidFill>
                  <a:srgbClr val="3A3652"/>
                </a:solidFill>
                <a:latin typeface="Segoe UI"/>
              </a:rPr>
              <a:t> </a:t>
            </a:r>
            <a:r>
              <a:rPr lang="en-GB" sz="1200" dirty="0" err="1">
                <a:solidFill>
                  <a:srgbClr val="3A3652"/>
                </a:solidFill>
                <a:latin typeface="Segoe UI"/>
              </a:rPr>
              <a:t>fakultetu</a:t>
            </a:r>
            <a:r>
              <a:rPr lang="en-GB" sz="1200" dirty="0">
                <a:solidFill>
                  <a:srgbClr val="3A3652"/>
                </a:solidFill>
                <a:latin typeface="Segoe UI"/>
              </a:rPr>
              <a:t> </a:t>
            </a:r>
            <a:r>
              <a:rPr lang="en-GB" sz="1200" b="1" dirty="0">
                <a:solidFill>
                  <a:srgbClr val="3A3652"/>
                </a:solidFill>
                <a:latin typeface="Segoe UI"/>
              </a:rPr>
              <a:t>11.19.0</a:t>
            </a:r>
            <a:r>
              <a:rPr lang="en-GB" sz="1200" dirty="0">
                <a:solidFill>
                  <a:srgbClr val="3A3652"/>
                </a:solidFill>
                <a:latin typeface="Segoe UI"/>
              </a:rPr>
              <a:t>)</a:t>
            </a:r>
            <a:endParaRPr sz="120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31520" y="3703320"/>
            <a:ext cx="3246120" cy="1600200"/>
          </a:xfrm>
          <a:prstGeom prst="roundRect">
            <a:avLst>
              <a:gd name="adj" fmla="val 685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3758183"/>
            <a:ext cx="3063239" cy="1508760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>
                <a:solidFill>
                  <a:srgbClr val="4ADE80"/>
                </a:solidFill>
                <a:latin typeface="Consolas"/>
              </a:rPr>
              <a:t>node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2DD4BF"/>
                </a:solidFill>
                <a:latin typeface="Consolas"/>
              </a:rPr>
              <a:t>-v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A29EB8"/>
                </a:solidFill>
                <a:latin typeface="Consolas"/>
              </a:rPr>
              <a:t>v24.21.0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>
                <a:solidFill>
                  <a:srgbClr val="4ADE80"/>
                </a:solidFill>
                <a:latin typeface="Consolas"/>
              </a:rPr>
              <a:t>npm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2DD4BF"/>
                </a:solidFill>
                <a:latin typeface="Consolas"/>
              </a:rPr>
              <a:t>-v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A29EB8"/>
                </a:solidFill>
                <a:latin typeface="Consolas"/>
              </a:rPr>
              <a:t>11.19.0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178808" y="3520440"/>
            <a:ext cx="146304" cy="0"/>
          </a:xfrm>
          <a:prstGeom prst="line">
            <a:avLst/>
          </a:prstGeom>
          <a:ln w="19050">
            <a:solidFill>
              <a:srgbClr val="A29EB8"/>
            </a:solidFill>
            <a:tailEnd type="triangle" w="med" len="med"/>
          </a:ln>
        </p:spPr>
      </p:cxnSp>
      <p:sp>
        <p:nvSpPr>
          <p:cNvPr id="14" name="Rounded Rectangle 13"/>
          <p:cNvSpPr/>
          <p:nvPr/>
        </p:nvSpPr>
        <p:spPr>
          <a:xfrm>
            <a:off x="4343400" y="1554480"/>
            <a:ext cx="3611880" cy="3931920"/>
          </a:xfrm>
          <a:prstGeom prst="roundRect">
            <a:avLst>
              <a:gd name="adj" fmla="val 405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572000" y="1783080"/>
            <a:ext cx="548640" cy="548640"/>
          </a:xfrm>
          <a:prstGeom prst="ellipse">
            <a:avLst/>
          </a:prstGeom>
          <a:solidFill>
            <a:srgbClr val="C13CF0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57800" y="1828800"/>
            <a:ext cx="256032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1" i="0">
                <a:solidFill>
                  <a:srgbClr val="1A1630"/>
                </a:solidFill>
                <a:latin typeface="Segoe UI"/>
              </a:rPr>
              <a:t>Angular CLI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2468880"/>
            <a:ext cx="3200400" cy="11887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 dirty="0" err="1">
                <a:solidFill>
                  <a:srgbClr val="3A3652"/>
                </a:solidFill>
                <a:latin typeface="Segoe UI"/>
              </a:rPr>
              <a:t>Globalno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instaliramo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alat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00" b="1" i="0" dirty="0">
                <a:solidFill>
                  <a:srgbClr val="1A1630"/>
                </a:solidFill>
                <a:latin typeface="Segoe UI"/>
              </a:rPr>
              <a:t>ng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njim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pravimo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projekte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,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komponente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, </a:t>
            </a:r>
            <a:r>
              <a:rPr sz="1200" b="0" i="0" dirty="0" err="1">
                <a:solidFill>
                  <a:srgbClr val="3A3652"/>
                </a:solidFill>
                <a:latin typeface="Segoe UI"/>
              </a:rPr>
              <a:t>servise</a:t>
            </a:r>
            <a:r>
              <a:rPr sz="1200" b="0" i="0" dirty="0">
                <a:solidFill>
                  <a:srgbClr val="3A3652"/>
                </a:solidFill>
                <a:latin typeface="Segoe UI"/>
              </a:rPr>
              <a:t>…</a:t>
            </a:r>
            <a:endParaRPr lang="en-GB" sz="1200" b="0" i="0" dirty="0">
              <a:solidFill>
                <a:srgbClr val="3A3652"/>
              </a:solidFill>
              <a:latin typeface="Segoe UI"/>
            </a:endParaRP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lang="en-GB" sz="1200" dirty="0">
                <a:solidFill>
                  <a:srgbClr val="3A3652"/>
                </a:solidFill>
                <a:latin typeface="Segoe UI"/>
              </a:rPr>
              <a:t>(</a:t>
            </a:r>
            <a:r>
              <a:rPr lang="en-GB" sz="1200" dirty="0" err="1">
                <a:solidFill>
                  <a:srgbClr val="3A3652"/>
                </a:solidFill>
                <a:latin typeface="Segoe UI"/>
              </a:rPr>
              <a:t>na</a:t>
            </a:r>
            <a:r>
              <a:rPr lang="en-GB" sz="1200" dirty="0">
                <a:solidFill>
                  <a:srgbClr val="3A3652"/>
                </a:solidFill>
                <a:latin typeface="Segoe UI"/>
              </a:rPr>
              <a:t> </a:t>
            </a:r>
            <a:r>
              <a:rPr lang="en-GB" sz="1200" dirty="0" err="1">
                <a:solidFill>
                  <a:srgbClr val="3A3652"/>
                </a:solidFill>
                <a:latin typeface="Segoe UI"/>
              </a:rPr>
              <a:t>fakultetu</a:t>
            </a:r>
            <a:r>
              <a:rPr lang="en-GB" sz="1200" dirty="0">
                <a:solidFill>
                  <a:srgbClr val="3A3652"/>
                </a:solidFill>
                <a:latin typeface="Segoe UI"/>
              </a:rPr>
              <a:t> </a:t>
            </a:r>
            <a:r>
              <a:rPr lang="en-GB" sz="1200" b="1" dirty="0">
                <a:solidFill>
                  <a:srgbClr val="3A3652"/>
                </a:solidFill>
                <a:latin typeface="Segoe UI"/>
              </a:rPr>
              <a:t>22.2.0</a:t>
            </a:r>
            <a:r>
              <a:rPr lang="en-GB" sz="1200" dirty="0">
                <a:solidFill>
                  <a:srgbClr val="3A3652"/>
                </a:solidFill>
                <a:latin typeface="Segoe UI"/>
              </a:rPr>
              <a:t>)</a:t>
            </a:r>
            <a:endParaRPr sz="120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526280" y="3703320"/>
            <a:ext cx="3246120" cy="1600200"/>
          </a:xfrm>
          <a:prstGeom prst="roundRect">
            <a:avLst>
              <a:gd name="adj" fmla="val 685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17720" y="3758183"/>
            <a:ext cx="3063239" cy="1508760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 dirty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 dirty="0" err="1">
                <a:solidFill>
                  <a:srgbClr val="4ADE80"/>
                </a:solidFill>
                <a:latin typeface="Consolas"/>
              </a:rPr>
              <a:t>npm</a:t>
            </a:r>
            <a:r>
              <a:rPr sz="1200" b="0" i="0" dirty="0">
                <a:solidFill>
                  <a:srgbClr val="E4E2F0"/>
                </a:solidFill>
                <a:latin typeface="Consolas"/>
              </a:rPr>
              <a:t> install </a:t>
            </a:r>
            <a:r>
              <a:rPr sz="1200" b="0" i="0" dirty="0">
                <a:solidFill>
                  <a:srgbClr val="2DD4BF"/>
                </a:solidFill>
                <a:latin typeface="Consolas"/>
              </a:rPr>
              <a:t>-g</a:t>
            </a:r>
            <a:r>
              <a:rPr sz="1200" b="0" i="0" dirty="0">
                <a:solidFill>
                  <a:srgbClr val="E4E2F0"/>
                </a:solidFill>
                <a:latin typeface="Consolas"/>
              </a:rPr>
              <a:t> @angular/cli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 dirty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 dirty="0">
                <a:solidFill>
                  <a:srgbClr val="4ADE80"/>
                </a:solidFill>
                <a:latin typeface="Consolas"/>
              </a:rPr>
              <a:t>ng</a:t>
            </a:r>
            <a:r>
              <a:rPr sz="1200" b="0" i="0" dirty="0">
                <a:solidFill>
                  <a:srgbClr val="E4E2F0"/>
                </a:solidFill>
                <a:latin typeface="Consolas"/>
              </a:rPr>
              <a:t> version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 dirty="0">
                <a:solidFill>
                  <a:srgbClr val="A29EB8"/>
                </a:solidFill>
                <a:latin typeface="Consolas"/>
              </a:rPr>
              <a:t>Angular CLI: 22.2.0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973568" y="3520440"/>
            <a:ext cx="146303" cy="0"/>
          </a:xfrm>
          <a:prstGeom prst="line">
            <a:avLst/>
          </a:prstGeom>
          <a:ln w="19050">
            <a:solidFill>
              <a:srgbClr val="A29EB8"/>
            </a:solidFill>
            <a:tailEnd type="triangle" w="med" len="med"/>
          </a:ln>
        </p:spPr>
      </p:cxnSp>
      <p:sp>
        <p:nvSpPr>
          <p:cNvPr id="21" name="Rounded Rectangle 20"/>
          <p:cNvSpPr/>
          <p:nvPr/>
        </p:nvSpPr>
        <p:spPr>
          <a:xfrm>
            <a:off x="8138160" y="1554480"/>
            <a:ext cx="3611880" cy="3931920"/>
          </a:xfrm>
          <a:prstGeom prst="roundRect">
            <a:avLst>
              <a:gd name="adj" fmla="val 405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366760" y="1783080"/>
            <a:ext cx="548640" cy="548640"/>
          </a:xfrm>
          <a:prstGeom prst="ellipse">
            <a:avLst/>
          </a:prstGeom>
          <a:solidFill>
            <a:srgbClr val="8B3DFF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52560" y="1828800"/>
            <a:ext cx="256032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1" i="0">
                <a:solidFill>
                  <a:srgbClr val="1A1630"/>
                </a:solidFill>
                <a:latin typeface="Segoe UI"/>
              </a:rPr>
              <a:t>Novi projekat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66760" y="2468880"/>
            <a:ext cx="3200400" cy="11887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Pravimo projekat, ulazimo u folder i pokrećemo razvojni server.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321040" y="3703320"/>
            <a:ext cx="3246120" cy="1600200"/>
          </a:xfrm>
          <a:prstGeom prst="roundRect">
            <a:avLst>
              <a:gd name="adj" fmla="val 685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412480" y="3758183"/>
            <a:ext cx="3063239" cy="1508760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>
                <a:solidFill>
                  <a:srgbClr val="4ADE80"/>
                </a:solidFill>
                <a:latin typeface="Consolas"/>
              </a:rPr>
              <a:t>ng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new moj-projekat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>
                <a:solidFill>
                  <a:srgbClr val="4ADE80"/>
                </a:solidFill>
                <a:latin typeface="Consolas"/>
              </a:rPr>
              <a:t>cd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moj-projekat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>
                <a:solidFill>
                  <a:srgbClr val="4ADE80"/>
                </a:solidFill>
                <a:latin typeface="Consolas"/>
              </a:rPr>
              <a:t>npm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start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A29EB8"/>
                </a:solidFill>
                <a:latin typeface="Consolas"/>
              </a:rPr>
              <a:t>➜ </a:t>
            </a:r>
            <a:r>
              <a:rPr sz="1200" b="1" i="0">
                <a:solidFill>
                  <a:srgbClr val="5AA9FF"/>
                </a:solidFill>
                <a:latin typeface="Consolas"/>
              </a:rPr>
              <a:t>http://localhost:4200/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04 · INSTALACIJA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ng new – kreiranje projekta korak po korak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675120" cy="4663440"/>
          </a:xfrm>
          <a:prstGeom prst="roundRect">
            <a:avLst>
              <a:gd name="adj" fmla="val 2352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76072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terminal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67512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6492240" cy="418795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>
                <a:solidFill>
                  <a:srgbClr val="4ADE80"/>
                </a:solidFill>
                <a:latin typeface="Consolas"/>
              </a:rPr>
              <a:t>ng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new moj-projekat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4ADE80"/>
                </a:solidFill>
                <a:latin typeface="Consolas"/>
              </a:rPr>
              <a:t>? </a:t>
            </a:r>
            <a:r>
              <a:rPr sz="1200" b="1" i="0">
                <a:solidFill>
                  <a:srgbClr val="E4E2F0"/>
                </a:solidFill>
                <a:latin typeface="Consolas"/>
              </a:rPr>
              <a:t>Which stylesheet system would you like to use? </a:t>
            </a:r>
            <a:r>
              <a:rPr sz="1200" b="0" i="0">
                <a:solidFill>
                  <a:srgbClr val="6D6886"/>
                </a:solidFill>
                <a:latin typeface="Consolas"/>
              </a:rPr>
              <a:t>›</a:t>
            </a:r>
            <a:r>
              <a:rPr sz="1200" b="1" i="0">
                <a:solidFill>
                  <a:srgbClr val="2DD4BF"/>
                </a:solidFill>
                <a:latin typeface="Consolas"/>
              </a:rPr>
              <a:t> CSS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A29EB8"/>
                </a:solidFill>
                <a:latin typeface="Consolas"/>
              </a:rPr>
              <a:t>? Do you want to enable Server-Side Rendering (SSR)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A29EB8"/>
                </a:solidFill>
                <a:latin typeface="Consolas"/>
              </a:rPr>
              <a:t>  and Static Site Generation (SSG/Prerendering)? › No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A29EB8"/>
                </a:solidFill>
                <a:latin typeface="Consolas"/>
              </a:rPr>
              <a:t>? Which AI tools do you want to configure with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A29EB8"/>
                </a:solidFill>
                <a:latin typeface="Consolas"/>
              </a:rPr>
              <a:t>  Angular best practices? › None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4ADE80"/>
                </a:solidFill>
                <a:latin typeface="Consolas"/>
              </a:rPr>
              <a:t>CREATE</a:t>
            </a:r>
            <a:r>
              <a:rPr sz="1200" b="0" i="0">
                <a:solidFill>
                  <a:srgbClr val="A29EB8"/>
                </a:solidFill>
                <a:latin typeface="Consolas"/>
              </a:rPr>
              <a:t> moj-projekat/angular.json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4ADE80"/>
                </a:solidFill>
                <a:latin typeface="Consolas"/>
              </a:rPr>
              <a:t>CREATE</a:t>
            </a:r>
            <a:r>
              <a:rPr sz="1200" b="0" i="0">
                <a:solidFill>
                  <a:srgbClr val="A29EB8"/>
                </a:solidFill>
                <a:latin typeface="Consolas"/>
              </a:rPr>
              <a:t> moj-projekat/package.json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4ADE80"/>
                </a:solidFill>
                <a:latin typeface="Consolas"/>
              </a:rPr>
              <a:t>CREATE</a:t>
            </a:r>
            <a:r>
              <a:rPr sz="1200" b="0" i="0">
                <a:solidFill>
                  <a:srgbClr val="A29EB8"/>
                </a:solidFill>
                <a:latin typeface="Consolas"/>
              </a:rPr>
              <a:t> moj-projekat/src/main.ts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4ADE80"/>
                </a:solidFill>
                <a:latin typeface="Consolas"/>
              </a:rPr>
              <a:t>CREATE</a:t>
            </a:r>
            <a:r>
              <a:rPr sz="1200" b="0" i="0">
                <a:solidFill>
                  <a:srgbClr val="A29EB8"/>
                </a:solidFill>
                <a:latin typeface="Consolas"/>
              </a:rPr>
              <a:t> moj-projekat/src/app/app.ts   ...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4ADE80"/>
                </a:solidFill>
                <a:latin typeface="Consolas"/>
              </a:rPr>
              <a:t>✔ Packages installed successfully.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A29EB8"/>
                </a:solidFill>
                <a:latin typeface="Consolas"/>
              </a:rPr>
              <a:t>    Successfully initialized git.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>
                <a:solidFill>
                  <a:srgbClr val="4ADE80"/>
                </a:solidFill>
                <a:latin typeface="Consolas"/>
              </a:rPr>
              <a:t>cd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moj-projekat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>
                <a:solidFill>
                  <a:srgbClr val="4ADE80"/>
                </a:solidFill>
                <a:latin typeface="Consolas"/>
              </a:rPr>
              <a:t>npm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start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A29EB8"/>
                </a:solidFill>
                <a:latin typeface="Consolas"/>
              </a:rPr>
              <a:t>  ➜  Local:   </a:t>
            </a:r>
            <a:r>
              <a:rPr sz="1200" b="1" i="0">
                <a:solidFill>
                  <a:srgbClr val="5AA9FF"/>
                </a:solidFill>
                <a:latin typeface="Consolas"/>
              </a:rPr>
              <a:t>http://localhost:4200/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06640" y="1554480"/>
            <a:ext cx="425196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607808" y="173736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607808" y="1856231"/>
            <a:ext cx="3867911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Šta odgovaramo?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2234184"/>
            <a:ext cx="3886200" cy="146913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1" i="0" dirty="0">
                <a:solidFill>
                  <a:srgbClr val="1A1630"/>
                </a:solidFill>
                <a:latin typeface="Segoe UI"/>
              </a:rPr>
              <a:t>Stil: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CSS (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može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lang="en-GB" sz="1250" dirty="0" err="1">
                <a:solidFill>
                  <a:srgbClr val="3A3652"/>
                </a:solidFill>
                <a:latin typeface="Segoe UI"/>
              </a:rPr>
              <a:t>kasnije</a:t>
            </a:r>
            <a:r>
              <a:rPr lang="en-GB" sz="1250" dirty="0">
                <a:solidFill>
                  <a:srgbClr val="3A3652"/>
                </a:solidFill>
                <a:latin typeface="Segoe UI"/>
              </a:rPr>
              <a:t> </a:t>
            </a:r>
            <a:r>
              <a:rPr lang="en-GB" sz="1250" dirty="0" err="1">
                <a:solidFill>
                  <a:srgbClr val="3A3652"/>
                </a:solidFill>
                <a:latin typeface="Segoe UI"/>
              </a:rPr>
              <a:t>i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SCSS, Sass, Less, Tailwind)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1" i="0" dirty="0">
                <a:solidFill>
                  <a:srgbClr val="1A1630"/>
                </a:solidFill>
                <a:latin typeface="Segoe UI"/>
              </a:rPr>
              <a:t>SSR/SSG: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No –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pravimo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klasičnu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1" i="0" dirty="0">
                <a:solidFill>
                  <a:srgbClr val="3A3652"/>
                </a:solidFill>
                <a:latin typeface="Segoe UI"/>
              </a:rPr>
              <a:t>S</a:t>
            </a:r>
            <a:r>
              <a:rPr lang="en-GB" sz="1250" b="0" i="0" dirty="0">
                <a:solidFill>
                  <a:srgbClr val="3A3652"/>
                </a:solidFill>
                <a:latin typeface="Segoe UI"/>
              </a:rPr>
              <a:t>ingle </a:t>
            </a:r>
            <a:r>
              <a:rPr sz="1250" b="1" i="0" dirty="0">
                <a:solidFill>
                  <a:srgbClr val="3A3652"/>
                </a:solidFill>
                <a:latin typeface="Segoe UI"/>
              </a:rPr>
              <a:t>P</a:t>
            </a:r>
            <a:r>
              <a:rPr lang="en-GB" sz="1250" b="0" i="0" dirty="0">
                <a:solidFill>
                  <a:srgbClr val="3A3652"/>
                </a:solidFill>
                <a:latin typeface="Segoe UI"/>
              </a:rPr>
              <a:t>age </a:t>
            </a:r>
            <a:r>
              <a:rPr sz="1250" b="1" i="0" dirty="0">
                <a:solidFill>
                  <a:srgbClr val="3A3652"/>
                </a:solidFill>
                <a:latin typeface="Segoe UI"/>
              </a:rPr>
              <a:t>A</a:t>
            </a:r>
            <a:r>
              <a:rPr lang="en-GB" sz="1250" b="0" i="0" dirty="0" err="1">
                <a:solidFill>
                  <a:srgbClr val="3A3652"/>
                </a:solidFill>
                <a:latin typeface="Segoe UI"/>
              </a:rPr>
              <a:t>pplication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1" i="0" dirty="0">
                <a:solidFill>
                  <a:srgbClr val="1A1630"/>
                </a:solidFill>
                <a:latin typeface="Segoe UI"/>
              </a:rPr>
              <a:t>AI </a:t>
            </a:r>
            <a:r>
              <a:rPr sz="1250" b="1" i="0" dirty="0" err="1">
                <a:solidFill>
                  <a:srgbClr val="1A1630"/>
                </a:solidFill>
                <a:latin typeface="Segoe UI"/>
              </a:rPr>
              <a:t>alati</a:t>
            </a:r>
            <a:r>
              <a:rPr sz="1250" b="1" i="0" dirty="0">
                <a:solidFill>
                  <a:srgbClr val="1A1630"/>
                </a:solidFill>
                <a:latin typeface="Segoe UI"/>
              </a:rPr>
              <a:t>: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None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06640" y="3931920"/>
            <a:ext cx="425196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607808" y="411480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607808" y="4233672"/>
            <a:ext cx="3867911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Korisne opcije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4611624"/>
            <a:ext cx="3886200" cy="151485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BE1A9C"/>
                </a:solidFill>
                <a:latin typeface="Consolas"/>
              </a:rPr>
              <a:t>--style=css --ssr=false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– bez pitanja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BE1A9C"/>
                </a:solidFill>
                <a:latin typeface="Consolas"/>
              </a:rPr>
              <a:t>--skip-tests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– bez .spec.ts fajlova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BE1A9C"/>
                </a:solidFill>
                <a:latin typeface="Consolas"/>
              </a:rPr>
              <a:t>ng serve --open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– otvori browser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BE1A9C"/>
                </a:solidFill>
                <a:latin typeface="Consolas"/>
              </a:rPr>
              <a:t>npm start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=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ng serve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Izmena koda → automatski reload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04 · PRAZAN PROJEKAT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Struktura novog Angular projekta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4572000" cy="4709160"/>
          </a:xfrm>
          <a:prstGeom prst="roundRect">
            <a:avLst>
              <a:gd name="adj" fmla="val 24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36576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Explorer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45720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4389120" cy="423367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1" i="0">
                <a:solidFill>
                  <a:srgbClr val="5AA9FF"/>
                </a:solidFill>
                <a:latin typeface="Consolas"/>
              </a:rPr>
              <a:t>moj-projekat/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├── </a:t>
            </a:r>
            <a:r>
              <a:rPr sz="1250" b="1" i="0">
                <a:solidFill>
                  <a:srgbClr val="5AA9FF"/>
                </a:solidFill>
                <a:latin typeface="Consolas"/>
              </a:rPr>
              <a:t>node_modules/</a:t>
            </a:r>
            <a:r>
              <a:rPr sz="1250" b="0" i="1">
                <a:solidFill>
                  <a:srgbClr val="6B6888"/>
                </a:solidFill>
                <a:latin typeface="Consolas"/>
              </a:rPr>
              <a:t>     # instalirani paketi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├── </a:t>
            </a:r>
            <a:r>
              <a:rPr sz="1250" b="1" i="0">
                <a:solidFill>
                  <a:srgbClr val="5AA9FF"/>
                </a:solidFill>
                <a:latin typeface="Consolas"/>
              </a:rPr>
              <a:t>public/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│   └── 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favicon.ico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├── </a:t>
            </a:r>
            <a:r>
              <a:rPr sz="1250" b="1" i="0">
                <a:solidFill>
                  <a:srgbClr val="5AA9FF"/>
                </a:solidFill>
                <a:latin typeface="Consolas"/>
              </a:rPr>
              <a:t>src/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│   ├── </a:t>
            </a:r>
            <a:r>
              <a:rPr sz="1250" b="1" i="0">
                <a:solidFill>
                  <a:srgbClr val="5AA9FF"/>
                </a:solidFill>
                <a:latin typeface="Consolas"/>
              </a:rPr>
              <a:t>app/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│   │   ├── </a:t>
            </a:r>
            <a:r>
              <a:rPr sz="1250" b="0" i="0">
                <a:solidFill>
                  <a:srgbClr val="82AAFF"/>
                </a:solidFill>
                <a:latin typeface="Consolas"/>
              </a:rPr>
              <a:t>app.ts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│   │   ├──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app.html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│   │   ├── </a:t>
            </a:r>
            <a:r>
              <a:rPr sz="1250" b="0" i="0">
                <a:solidFill>
                  <a:srgbClr val="2DD4BF"/>
                </a:solidFill>
                <a:latin typeface="Consolas"/>
              </a:rPr>
              <a:t>app.css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│   │   ├── </a:t>
            </a:r>
            <a:r>
              <a:rPr sz="1250" b="0" i="0">
                <a:solidFill>
                  <a:srgbClr val="82AAFF"/>
                </a:solidFill>
                <a:latin typeface="Consolas"/>
              </a:rPr>
              <a:t>app.spec.ts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│   │   ├── </a:t>
            </a:r>
            <a:r>
              <a:rPr sz="1250" b="0" i="0">
                <a:solidFill>
                  <a:srgbClr val="82AAFF"/>
                </a:solidFill>
                <a:latin typeface="Consolas"/>
              </a:rPr>
              <a:t>app.config.ts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│   │   └── </a:t>
            </a:r>
            <a:r>
              <a:rPr sz="1250" b="0" i="0">
                <a:solidFill>
                  <a:srgbClr val="82AAFF"/>
                </a:solidFill>
                <a:latin typeface="Consolas"/>
              </a:rPr>
              <a:t>app.routes.ts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│   ├──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index.html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│   ├── </a:t>
            </a:r>
            <a:r>
              <a:rPr sz="1250" b="0" i="0">
                <a:solidFill>
                  <a:srgbClr val="82AAFF"/>
                </a:solidFill>
                <a:latin typeface="Consolas"/>
              </a:rPr>
              <a:t>main.ts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│   └── </a:t>
            </a:r>
            <a:r>
              <a:rPr sz="1250" b="0" i="0">
                <a:solidFill>
                  <a:srgbClr val="2DD4BF"/>
                </a:solidFill>
                <a:latin typeface="Consolas"/>
              </a:rPr>
              <a:t>styles.css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├──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angular.json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├──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package.json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6D6886"/>
                </a:solidFill>
                <a:latin typeface="Consolas"/>
              </a:rPr>
              <a:t>└──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tsconfig.json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49240" y="1554480"/>
            <a:ext cx="6309360" cy="1152144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349240" y="1673352"/>
            <a:ext cx="54864" cy="9144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577840" y="1609344"/>
            <a:ext cx="59436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00" b="1" i="0">
                <a:solidFill>
                  <a:srgbClr val="2563EB"/>
                </a:solidFill>
                <a:latin typeface="Segoe UI"/>
              </a:rPr>
              <a:t>Konfiguracija projekta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77840" y="1901952"/>
            <a:ext cx="5943600" cy="786384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00" b="0" i="0">
                <a:solidFill>
                  <a:srgbClr val="BE1A9C"/>
                </a:solidFill>
                <a:latin typeface="Consolas"/>
              </a:rPr>
              <a:t>package.json</a:t>
            </a:r>
            <a:r>
              <a:rPr sz="1100" b="0" i="0">
                <a:solidFill>
                  <a:srgbClr val="3A3652"/>
                </a:solidFill>
                <a:latin typeface="Segoe UI"/>
              </a:rPr>
              <a:t> – zavisnosti i skripte (npm start)</a:t>
            </a:r>
          </a:p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00" b="0" i="0">
                <a:solidFill>
                  <a:srgbClr val="BE1A9C"/>
                </a:solidFill>
                <a:latin typeface="Consolas"/>
              </a:rPr>
              <a:t>angular.json</a:t>
            </a:r>
            <a:r>
              <a:rPr sz="1100" b="0" i="0">
                <a:solidFill>
                  <a:srgbClr val="3A3652"/>
                </a:solidFill>
                <a:latin typeface="Segoe UI"/>
              </a:rPr>
              <a:t> – podešavanja build-a i servera</a:t>
            </a:r>
          </a:p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00" b="0" i="0">
                <a:solidFill>
                  <a:srgbClr val="BE1A9C"/>
                </a:solidFill>
                <a:latin typeface="Consolas"/>
              </a:rPr>
              <a:t>tsconfig*.json</a:t>
            </a:r>
            <a:r>
              <a:rPr sz="1100" b="0" i="0">
                <a:solidFill>
                  <a:srgbClr val="3A3652"/>
                </a:solidFill>
                <a:latin typeface="Segoe UI"/>
              </a:rPr>
              <a:t> – podešavanja TypeScript-a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349240" y="2798064"/>
            <a:ext cx="6309360" cy="1152144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349240" y="2916936"/>
            <a:ext cx="54864" cy="914400"/>
          </a:xfrm>
          <a:prstGeom prst="rect">
            <a:avLst/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577840" y="2852928"/>
            <a:ext cx="59436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00" b="1" i="0">
                <a:solidFill>
                  <a:srgbClr val="CC1FBF"/>
                </a:solidFill>
                <a:latin typeface="Segoe UI"/>
              </a:rPr>
              <a:t>Ulazna tačka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77840" y="3145536"/>
            <a:ext cx="5943600" cy="786384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00" b="0" i="0">
                <a:solidFill>
                  <a:srgbClr val="BE1A9C"/>
                </a:solidFill>
                <a:latin typeface="Consolas"/>
              </a:rPr>
              <a:t>index.html</a:t>
            </a:r>
            <a:r>
              <a:rPr sz="1100" b="0" i="0">
                <a:solidFill>
                  <a:srgbClr val="3A3652"/>
                </a:solidFill>
                <a:latin typeface="Segoe UI"/>
              </a:rPr>
              <a:t> – jedina HTML stranica, sadrži </a:t>
            </a:r>
            <a:r>
              <a:rPr sz="1100" b="0" i="0">
                <a:solidFill>
                  <a:srgbClr val="BE1A9C"/>
                </a:solidFill>
                <a:latin typeface="Consolas"/>
              </a:rPr>
              <a:t>&lt;app-root&gt;</a:t>
            </a:r>
          </a:p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00" b="0" i="0">
                <a:solidFill>
                  <a:srgbClr val="BE1A9C"/>
                </a:solidFill>
                <a:latin typeface="Consolas"/>
              </a:rPr>
              <a:t>main.ts</a:t>
            </a:r>
            <a:r>
              <a:rPr sz="1100" b="0" i="0">
                <a:solidFill>
                  <a:srgbClr val="3A3652"/>
                </a:solidFill>
                <a:latin typeface="Segoe UI"/>
              </a:rPr>
              <a:t> – pokreće (bootstrap) aplikaciju</a:t>
            </a:r>
          </a:p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00" b="0" i="0">
                <a:solidFill>
                  <a:srgbClr val="BE1A9C"/>
                </a:solidFill>
                <a:latin typeface="Consolas"/>
              </a:rPr>
              <a:t>styles.css</a:t>
            </a:r>
            <a:r>
              <a:rPr sz="1100" b="0" i="0">
                <a:solidFill>
                  <a:srgbClr val="3A3652"/>
                </a:solidFill>
                <a:latin typeface="Segoe UI"/>
              </a:rPr>
              <a:t> – globalni stilovi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349240" y="4041648"/>
            <a:ext cx="6309360" cy="1152144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349240" y="4160520"/>
            <a:ext cx="54864" cy="914400"/>
          </a:xfrm>
          <a:prstGeom prst="rect">
            <a:avLst/>
          </a:prstGeom>
          <a:solidFill>
            <a:srgbClr val="C13C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577840" y="4096511"/>
            <a:ext cx="59436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00" b="1" i="0">
                <a:solidFill>
                  <a:srgbClr val="A62BD6"/>
                </a:solidFill>
                <a:latin typeface="Segoe UI"/>
              </a:rPr>
              <a:t>Root komponenta App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7840" y="4389120"/>
            <a:ext cx="5943600" cy="786384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00" b="0" i="0" dirty="0" err="1">
                <a:solidFill>
                  <a:srgbClr val="BE1A9C"/>
                </a:solidFill>
                <a:latin typeface="Consolas"/>
              </a:rPr>
              <a:t>app.ts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logika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· </a:t>
            </a:r>
            <a:r>
              <a:rPr sz="1100" b="0" i="0" dirty="0">
                <a:solidFill>
                  <a:srgbClr val="BE1A9C"/>
                </a:solidFill>
                <a:latin typeface="Consolas"/>
              </a:rPr>
              <a:t>app.html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šablon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· </a:t>
            </a:r>
            <a:r>
              <a:rPr sz="1100" b="0" i="0" dirty="0">
                <a:solidFill>
                  <a:srgbClr val="BE1A9C"/>
                </a:solidFill>
                <a:latin typeface="Consolas"/>
              </a:rPr>
              <a:t>app.css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stil</a:t>
            </a:r>
            <a:endParaRPr sz="1100" b="0" i="0" dirty="0">
              <a:solidFill>
                <a:srgbClr val="3A3652"/>
              </a:solidFill>
              <a:latin typeface="Segoe UI"/>
            </a:endParaRPr>
          </a:p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00" b="0" i="0" dirty="0" err="1">
                <a:solidFill>
                  <a:srgbClr val="BE1A9C"/>
                </a:solidFill>
                <a:latin typeface="Consolas"/>
              </a:rPr>
              <a:t>app.spec.ts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testovi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</a:t>
            </a:r>
            <a:endParaRPr lang="en-GB" sz="1100" b="0" i="0" dirty="0">
              <a:solidFill>
                <a:srgbClr val="3A3652"/>
              </a:solidFill>
              <a:latin typeface="Segoe UI"/>
            </a:endParaRPr>
          </a:p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00" b="0" i="0" dirty="0" err="1">
                <a:solidFill>
                  <a:srgbClr val="BE1A9C"/>
                </a:solidFill>
                <a:latin typeface="Consolas"/>
              </a:rPr>
              <a:t>app.config.ts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provajderi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· </a:t>
            </a:r>
            <a:r>
              <a:rPr sz="1100" b="0" i="0" dirty="0" err="1">
                <a:solidFill>
                  <a:srgbClr val="BE1A9C"/>
                </a:solidFill>
                <a:latin typeface="Consolas"/>
              </a:rPr>
              <a:t>app.routes.ts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rute</a:t>
            </a:r>
            <a:endParaRPr sz="110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349240" y="5285232"/>
            <a:ext cx="6309360" cy="905256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349240" y="5404104"/>
            <a:ext cx="54864" cy="667512"/>
          </a:xfrm>
          <a:prstGeom prst="rect">
            <a:avLst/>
          </a:prstGeom>
          <a:solidFill>
            <a:srgbClr val="14A89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577840" y="5340096"/>
            <a:ext cx="59436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00" b="1" i="0">
                <a:solidFill>
                  <a:srgbClr val="0F8C7E"/>
                </a:solidFill>
                <a:latin typeface="Segoe UI"/>
              </a:rPr>
              <a:t>Ostalo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77840" y="5632704"/>
            <a:ext cx="5943600" cy="53949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00" b="0" i="0" dirty="0">
                <a:solidFill>
                  <a:srgbClr val="BE1A9C"/>
                </a:solidFill>
                <a:latin typeface="Consolas"/>
              </a:rPr>
              <a:t>public/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statički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fajlovi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(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slike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, 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ikonice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)</a:t>
            </a:r>
          </a:p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00" b="0" i="0" dirty="0" err="1">
                <a:solidFill>
                  <a:srgbClr val="BE1A9C"/>
                </a:solidFill>
                <a:latin typeface="Consolas"/>
              </a:rPr>
              <a:t>node_modules</a:t>
            </a:r>
            <a:r>
              <a:rPr sz="1100" b="0" i="0" dirty="0">
                <a:solidFill>
                  <a:srgbClr val="BE1A9C"/>
                </a:solidFill>
                <a:latin typeface="Consolas"/>
              </a:rPr>
              <a:t>/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– ne 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menja</a:t>
            </a:r>
            <a:r>
              <a:rPr sz="1100" b="0" i="0" dirty="0">
                <a:solidFill>
                  <a:srgbClr val="3A3652"/>
                </a:solidFill>
                <a:latin typeface="Segoe UI"/>
              </a:rPr>
              <a:t> se </a:t>
            </a:r>
            <a:r>
              <a:rPr sz="1100" b="0" i="0" dirty="0" err="1">
                <a:solidFill>
                  <a:srgbClr val="3A3652"/>
                </a:solidFill>
                <a:latin typeface="Segoe UI"/>
              </a:rPr>
              <a:t>ručno</a:t>
            </a:r>
            <a:r>
              <a:rPr lang="en-GB" sz="1100" b="0" i="0" dirty="0">
                <a:solidFill>
                  <a:srgbClr val="3A3652"/>
                </a:solidFill>
                <a:latin typeface="Segoe UI"/>
              </a:rPr>
              <a:t>, moduli </a:t>
            </a:r>
            <a:r>
              <a:rPr lang="en-GB" sz="1100" b="0" i="0" dirty="0" err="1">
                <a:solidFill>
                  <a:srgbClr val="3A3652"/>
                </a:solidFill>
                <a:latin typeface="Segoe UI"/>
              </a:rPr>
              <a:t>koje</a:t>
            </a:r>
            <a:r>
              <a:rPr lang="en-GB" sz="11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lang="en-GB" sz="1100" b="0" i="0" dirty="0" err="1">
                <a:solidFill>
                  <a:srgbClr val="3A3652"/>
                </a:solidFill>
                <a:latin typeface="Segoe UI"/>
              </a:rPr>
              <a:t>koristimo</a:t>
            </a:r>
            <a:endParaRPr sz="110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04 · PRAZAN PROJEKAT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Kako se aplikacija pokreće?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600200"/>
            <a:ext cx="2606040" cy="868680"/>
          </a:xfrm>
          <a:prstGeom prst="roundRect">
            <a:avLst>
              <a:gd name="adj" fmla="val 14736"/>
            </a:avLst>
          </a:prstGeom>
          <a:solidFill>
            <a:srgbClr val="F637E3">
              <a:alpha val="14000"/>
            </a:srgbClr>
          </a:solidFill>
          <a:ln w="12700">
            <a:solidFill>
              <a:srgbClr val="F637E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1645920"/>
            <a:ext cx="237744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1" i="0">
                <a:solidFill>
                  <a:srgbClr val="1A1630"/>
                </a:solidFill>
                <a:latin typeface="Consolas"/>
              </a:rPr>
              <a:t>index.html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029968"/>
            <a:ext cx="237744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CC1FBF"/>
                </a:solidFill>
                <a:latin typeface="Segoe UI"/>
              </a:rPr>
              <a:t>Browser učitava jedinu stranicu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5176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" y="2706624"/>
            <a:ext cx="2423160" cy="1508760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FF5370"/>
                </a:solidFill>
                <a:latin typeface="Consolas"/>
              </a:rPr>
              <a:t>&lt;body&gt;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>
                <a:solidFill>
                  <a:srgbClr val="FF5370"/>
                </a:solidFill>
                <a:latin typeface="Consolas"/>
              </a:rPr>
              <a:t>&lt;app-root&gt;&lt;/app-root&gt;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FF5370"/>
                </a:solidFill>
                <a:latin typeface="Consolas"/>
              </a:rPr>
              <a:t>&lt;/body&gt;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182112" y="2029968"/>
            <a:ext cx="182880" cy="0"/>
          </a:xfrm>
          <a:prstGeom prst="line">
            <a:avLst/>
          </a:prstGeom>
          <a:ln w="22225">
            <a:solidFill>
              <a:srgbClr val="A29EB8"/>
            </a:solidFill>
            <a:tailEnd type="triangle" w="med" len="med"/>
          </a:ln>
        </p:spPr>
      </p:cxnSp>
      <p:sp>
        <p:nvSpPr>
          <p:cNvPr id="13" name="Rounded Rectangle 12"/>
          <p:cNvSpPr/>
          <p:nvPr/>
        </p:nvSpPr>
        <p:spPr>
          <a:xfrm>
            <a:off x="3383280" y="1600200"/>
            <a:ext cx="2606040" cy="868680"/>
          </a:xfrm>
          <a:prstGeom prst="roundRect">
            <a:avLst>
              <a:gd name="adj" fmla="val 14736"/>
            </a:avLst>
          </a:prstGeom>
          <a:solidFill>
            <a:srgbClr val="C13CF0">
              <a:alpha val="14000"/>
            </a:srgbClr>
          </a:solidFill>
          <a:ln w="12700">
            <a:solidFill>
              <a:srgbClr val="C13CF0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20440" y="1645920"/>
            <a:ext cx="237744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1" i="0">
                <a:solidFill>
                  <a:srgbClr val="1A1630"/>
                </a:solidFill>
                <a:latin typeface="Consolas"/>
              </a:rPr>
              <a:t>main.ts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0440" y="2029968"/>
            <a:ext cx="237744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A62BD6"/>
                </a:solidFill>
                <a:latin typeface="Segoe UI"/>
              </a:rPr>
              <a:t>Pokreće root komponentu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83280" y="265176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474720" y="2706624"/>
            <a:ext cx="2423160" cy="1508760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82AAFF"/>
                </a:solidFill>
                <a:latin typeface="Consolas"/>
              </a:rPr>
              <a:t>bootstrapApplication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App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appConfig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89DDFF"/>
                </a:solidFill>
                <a:latin typeface="Consolas"/>
              </a:rPr>
              <a:t>);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016752" y="2029968"/>
            <a:ext cx="182880" cy="0"/>
          </a:xfrm>
          <a:prstGeom prst="line">
            <a:avLst/>
          </a:prstGeom>
          <a:ln w="22225">
            <a:solidFill>
              <a:srgbClr val="A29EB8"/>
            </a:solidFill>
            <a:tailEnd type="triangle" w="med" len="med"/>
          </a:ln>
        </p:spPr>
      </p:cxnSp>
      <p:sp>
        <p:nvSpPr>
          <p:cNvPr id="19" name="Rounded Rectangle 18"/>
          <p:cNvSpPr/>
          <p:nvPr/>
        </p:nvSpPr>
        <p:spPr>
          <a:xfrm>
            <a:off x="6217920" y="1600200"/>
            <a:ext cx="2606040" cy="868680"/>
          </a:xfrm>
          <a:prstGeom prst="roundRect">
            <a:avLst>
              <a:gd name="adj" fmla="val 14736"/>
            </a:avLst>
          </a:prstGeom>
          <a:solidFill>
            <a:srgbClr val="8B3DFF">
              <a:alpha val="14000"/>
            </a:srgbClr>
          </a:solidFill>
          <a:ln w="12700">
            <a:solidFill>
              <a:srgbClr val="8B3D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55080" y="1645920"/>
            <a:ext cx="237744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1" i="0">
                <a:solidFill>
                  <a:srgbClr val="1A1630"/>
                </a:solidFill>
                <a:latin typeface="Consolas"/>
              </a:rPr>
              <a:t>app.config.ts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2029968"/>
            <a:ext cx="237744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7433E6"/>
                </a:solidFill>
                <a:latin typeface="Segoe UI"/>
              </a:rPr>
              <a:t>Globalni provajderi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265176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309359" y="2706624"/>
            <a:ext cx="2423160" cy="1508760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providers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[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provideRouter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routes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89DDFF"/>
                </a:solidFill>
                <a:latin typeface="Consolas"/>
              </a:rPr>
              <a:t>]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851392" y="2029968"/>
            <a:ext cx="182880" cy="0"/>
          </a:xfrm>
          <a:prstGeom prst="line">
            <a:avLst/>
          </a:prstGeom>
          <a:ln w="22225">
            <a:solidFill>
              <a:srgbClr val="A29EB8"/>
            </a:solidFill>
            <a:tailEnd type="triangle" w="med" len="med"/>
          </a:ln>
        </p:spPr>
      </p:cxnSp>
      <p:sp>
        <p:nvSpPr>
          <p:cNvPr id="25" name="Rounded Rectangle 24"/>
          <p:cNvSpPr/>
          <p:nvPr/>
        </p:nvSpPr>
        <p:spPr>
          <a:xfrm>
            <a:off x="9052560" y="1600200"/>
            <a:ext cx="2606040" cy="868680"/>
          </a:xfrm>
          <a:prstGeom prst="roundRect">
            <a:avLst>
              <a:gd name="adj" fmla="val 14736"/>
            </a:avLst>
          </a:prstGeom>
          <a:solidFill>
            <a:srgbClr val="3B82F6">
              <a:alpha val="14000"/>
            </a:srgbClr>
          </a:solidFill>
          <a:ln w="12700">
            <a:solidFill>
              <a:srgbClr val="3B82F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189720" y="1645920"/>
            <a:ext cx="237744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1" i="0">
                <a:solidFill>
                  <a:srgbClr val="1A1630"/>
                </a:solidFill>
                <a:latin typeface="Consolas"/>
              </a:rPr>
              <a:t>app.ts + app.html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9720" y="2029968"/>
            <a:ext cx="237744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2563EB"/>
                </a:solidFill>
                <a:latin typeface="Segoe UI"/>
              </a:rPr>
              <a:t>Prikaz u &lt;app-root&gt;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52560" y="265176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144000" y="2706624"/>
            <a:ext cx="2423160" cy="1508760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1" i="0">
                <a:solidFill>
                  <a:srgbClr val="FF79C6"/>
                </a:solidFill>
                <a:latin typeface="Consolas"/>
              </a:rPr>
              <a:t>@Component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selector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'app-root'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templateUrl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'./app.html'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89DDFF"/>
                </a:solidFill>
                <a:latin typeface="Consolas"/>
              </a:rPr>
              <a:t>})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4526280"/>
            <a:ext cx="11109960" cy="1691640"/>
          </a:xfrm>
          <a:prstGeom prst="roundRect">
            <a:avLst>
              <a:gd name="adj" fmla="val 756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4663440"/>
            <a:ext cx="10698480" cy="1463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400" b="0" i="0">
                <a:solidFill>
                  <a:srgbClr val="3A3652"/>
                </a:solidFill>
                <a:latin typeface="Segoe UI"/>
              </a:rPr>
              <a:t>Angular pronađe tag </a:t>
            </a:r>
            <a:r>
              <a:rPr sz="1400" b="0" i="0">
                <a:solidFill>
                  <a:srgbClr val="BE1A9C"/>
                </a:solidFill>
                <a:latin typeface="Consolas"/>
              </a:rPr>
              <a:t>&lt;app-root&gt;</a:t>
            </a:r>
            <a:r>
              <a:rPr sz="1400" b="0" i="0">
                <a:solidFill>
                  <a:srgbClr val="3A3652"/>
                </a:solidFill>
                <a:latin typeface="Segoe UI"/>
              </a:rPr>
              <a:t> u </a:t>
            </a:r>
            <a:r>
              <a:rPr sz="1400" b="0" i="0">
                <a:solidFill>
                  <a:srgbClr val="BE1A9C"/>
                </a:solidFill>
                <a:latin typeface="Consolas"/>
              </a:rPr>
              <a:t>index.html</a:t>
            </a:r>
            <a:r>
              <a:rPr sz="1400" b="0" i="0">
                <a:solidFill>
                  <a:srgbClr val="3A3652"/>
                </a:solidFill>
                <a:latin typeface="Segoe UI"/>
              </a:rPr>
              <a:t> jer je to </a:t>
            </a:r>
            <a:r>
              <a:rPr sz="1400" b="1" i="0">
                <a:solidFill>
                  <a:srgbClr val="1A1630"/>
                </a:solidFill>
                <a:latin typeface="Segoe UI"/>
              </a:rPr>
              <a:t>selector</a:t>
            </a:r>
            <a:r>
              <a:rPr sz="1400" b="0" i="0">
                <a:solidFill>
                  <a:srgbClr val="3A3652"/>
                </a:solidFill>
                <a:latin typeface="Segoe UI"/>
              </a:rPr>
              <a:t> komponente </a:t>
            </a:r>
            <a:r>
              <a:rPr sz="1400" b="0" i="0">
                <a:solidFill>
                  <a:srgbClr val="BE1A9C"/>
                </a:solidFill>
                <a:latin typeface="Consolas"/>
              </a:rPr>
              <a:t>App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400" b="0" i="0">
                <a:solidFill>
                  <a:srgbClr val="3A3652"/>
                </a:solidFill>
                <a:latin typeface="Segoe UI"/>
              </a:rPr>
              <a:t>Na njegovo mesto ubaci šablon iz </a:t>
            </a:r>
            <a:r>
              <a:rPr sz="1400" b="0" i="0">
                <a:solidFill>
                  <a:srgbClr val="BE1A9C"/>
                </a:solidFill>
                <a:latin typeface="Consolas"/>
              </a:rPr>
              <a:t>app.html</a:t>
            </a:r>
            <a:r>
              <a:rPr sz="1400" b="0" i="0">
                <a:solidFill>
                  <a:srgbClr val="3A3652"/>
                </a:solidFill>
                <a:latin typeface="Segoe UI"/>
              </a:rPr>
              <a:t> – sve ostale stranice se prikazuju </a:t>
            </a:r>
            <a:r>
              <a:rPr sz="1400" b="1" i="0">
                <a:solidFill>
                  <a:srgbClr val="1A1630"/>
                </a:solidFill>
                <a:latin typeface="Segoe UI"/>
              </a:rPr>
              <a:t>unutar</a:t>
            </a:r>
            <a:r>
              <a:rPr sz="1400" b="0" i="0">
                <a:solidFill>
                  <a:srgbClr val="3A3652"/>
                </a:solidFill>
                <a:latin typeface="Segoe UI"/>
              </a:rPr>
              <a:t> njega</a:t>
            </a:r>
          </a:p>
          <a:p>
            <a:pPr marL="256032" indent="-256032" algn="l">
              <a:lnSpc>
                <a:spcPct val="108000"/>
              </a:lnSpc>
              <a:spcAft>
                <a:spcPts val="8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400" b="0" i="0">
                <a:solidFill>
                  <a:srgbClr val="3A3652"/>
                </a:solidFill>
                <a:latin typeface="Segoe UI"/>
              </a:rPr>
              <a:t>Zato je ovo </a:t>
            </a:r>
            <a:r>
              <a:rPr sz="1400" b="1" i="0">
                <a:solidFill>
                  <a:srgbClr val="1A1630"/>
                </a:solidFill>
                <a:latin typeface="Segoe UI"/>
              </a:rPr>
              <a:t>SPA</a:t>
            </a:r>
            <a:r>
              <a:rPr sz="1400" b="0" i="0">
                <a:solidFill>
                  <a:srgbClr val="3A3652"/>
                </a:solidFill>
                <a:latin typeface="Segoe UI"/>
              </a:rPr>
              <a:t>: HTML stranica je jedna, menjaju se samo komponente u njoj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04 · PRAZAN PROJEKAT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Anatomija komponente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5852160" cy="4663440"/>
          </a:xfrm>
          <a:prstGeom prst="roundRect">
            <a:avLst>
              <a:gd name="adj" fmla="val 2352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49377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src/app/app.ts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585216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94360" y="2592324"/>
            <a:ext cx="5760720" cy="1161288"/>
          </a:xfrm>
          <a:prstGeom prst="rect">
            <a:avLst/>
          </a:prstGeom>
          <a:solidFill>
            <a:srgbClr val="F637E3">
              <a:alpha val="1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1993392"/>
            <a:ext cx="5669280" cy="418795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Component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signal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'@angular/core'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RouterOutlet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'@angular/router'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1" i="0">
                <a:solidFill>
                  <a:srgbClr val="FF79C6"/>
                </a:solidFill>
                <a:latin typeface="Consolas"/>
              </a:rPr>
              <a:t>@Component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({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selector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'app-root'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imports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[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RouterOutlet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],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templateUrl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'./app.html'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styleUrl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'./app.css'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89DDFF"/>
                </a:solidFill>
                <a:latin typeface="Consolas"/>
              </a:rPr>
              <a:t>})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App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protected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readonly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title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'moj-projekat'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29400" y="1554480"/>
            <a:ext cx="50292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629400" y="1682495"/>
            <a:ext cx="54864" cy="420624"/>
          </a:xfrm>
          <a:prstGeom prst="rect">
            <a:avLst/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12280" y="1609344"/>
            <a:ext cx="4754880" cy="29260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1" i="0">
                <a:solidFill>
                  <a:srgbClr val="CC1FBF"/>
                </a:solidFill>
                <a:latin typeface="Consolas"/>
              </a:rPr>
              <a:t>@Component({...})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2280" y="1892807"/>
            <a:ext cx="47548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3A3652"/>
                </a:solidFill>
                <a:latin typeface="Segoe UI"/>
              </a:rPr>
              <a:t>Dekorator – kaže Angular-u da je klasa komponenta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29400" y="2340864"/>
            <a:ext cx="50292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629400" y="2468880"/>
            <a:ext cx="54864" cy="420624"/>
          </a:xfrm>
          <a:prstGeom prst="rect">
            <a:avLst/>
          </a:prstGeom>
          <a:solidFill>
            <a:srgbClr val="C13C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12280" y="2395728"/>
            <a:ext cx="4754880" cy="29260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1" i="0">
                <a:solidFill>
                  <a:srgbClr val="A62BD6"/>
                </a:solidFill>
                <a:latin typeface="Consolas"/>
              </a:rPr>
              <a:t>selector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12280" y="2679192"/>
            <a:ext cx="47548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3A3652"/>
                </a:solidFill>
                <a:latin typeface="Segoe UI"/>
              </a:rPr>
              <a:t>Ime HTML taga: &lt;app-root&gt; se koristi u drugim šablonima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3127248"/>
            <a:ext cx="50292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629400" y="3255264"/>
            <a:ext cx="54864" cy="420624"/>
          </a:xfrm>
          <a:prstGeom prst="rect">
            <a:avLst/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812280" y="3182112"/>
            <a:ext cx="4754880" cy="29260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1" i="0">
                <a:solidFill>
                  <a:srgbClr val="7433E6"/>
                </a:solidFill>
                <a:latin typeface="Consolas"/>
              </a:rPr>
              <a:t>imports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12280" y="3465576"/>
            <a:ext cx="47548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3A3652"/>
                </a:solidFill>
                <a:latin typeface="Segoe UI"/>
              </a:rPr>
              <a:t>Druge komponente / direktive koje šablon koristi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29400" y="3913632"/>
            <a:ext cx="50292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629400" y="4041648"/>
            <a:ext cx="54864" cy="42062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812280" y="3968496"/>
            <a:ext cx="4754880" cy="29260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1" i="0">
                <a:solidFill>
                  <a:srgbClr val="2563EB"/>
                </a:solidFill>
                <a:latin typeface="Consolas"/>
              </a:rPr>
              <a:t>templateUrl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12280" y="4251960"/>
            <a:ext cx="47548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3A3652"/>
                </a:solidFill>
                <a:latin typeface="Segoe UI"/>
              </a:rPr>
              <a:t>Putanja do HTML šablona (ili inline: template)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629400" y="4700016"/>
            <a:ext cx="50292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629400" y="4828031"/>
            <a:ext cx="54864" cy="420624"/>
          </a:xfrm>
          <a:prstGeom prst="rect">
            <a:avLst/>
          </a:prstGeom>
          <a:solidFill>
            <a:srgbClr val="14A89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812280" y="4754879"/>
            <a:ext cx="4754880" cy="29260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1" i="0">
                <a:solidFill>
                  <a:srgbClr val="0F8C7E"/>
                </a:solidFill>
                <a:latin typeface="Consolas"/>
              </a:rPr>
              <a:t>styleUrl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12280" y="5038344"/>
            <a:ext cx="47548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3A3652"/>
                </a:solidFill>
                <a:latin typeface="Segoe UI"/>
              </a:rPr>
              <a:t>CSS koji važi samo za ovu komponentu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29400" y="5486400"/>
            <a:ext cx="50292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629400" y="5614416"/>
            <a:ext cx="54864" cy="420624"/>
          </a:xfrm>
          <a:prstGeom prst="rect">
            <a:avLst/>
          </a:prstGeom>
          <a:solidFill>
            <a:srgbClr val="22A3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812280" y="5541264"/>
            <a:ext cx="4754880" cy="29260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1" i="0">
                <a:solidFill>
                  <a:srgbClr val="15803D"/>
                </a:solidFill>
                <a:latin typeface="Consolas"/>
              </a:rPr>
              <a:t>export class App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12280" y="5824728"/>
            <a:ext cx="47548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3A3652"/>
                </a:solidFill>
                <a:latin typeface="Segoe UI"/>
              </a:rPr>
              <a:t>Podaci i logika – polja i metode klase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46520" y="-123444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3291839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2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645920" y="5120640"/>
            <a:ext cx="3657600" cy="3657600"/>
          </a:xfrm>
          <a:prstGeom prst="ellipse">
            <a:avLst/>
          </a:prstGeom>
          <a:gradFill rotWithShape="1">
            <a:gsLst>
              <a:gs pos="0">
                <a:srgbClr val="FF2E63">
                  <a:alpha val="12000"/>
                </a:srgbClr>
              </a:gs>
              <a:gs pos="100000">
                <a:srgbClr val="FF2E6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051560"/>
            <a:ext cx="3566160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777240"/>
            <a:ext cx="5486400" cy="21945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15000" b="1" i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2700000" scaled="0"/>
                </a:gradFill>
                <a:latin typeface="Segoe UI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54680"/>
            <a:ext cx="7680960" cy="9144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4600" b="1" i="0">
                <a:solidFill>
                  <a:srgbClr val="1A1630"/>
                </a:solidFill>
                <a:latin typeface="Segoe UI"/>
              </a:rPr>
              <a:t>Komponente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069080"/>
            <a:ext cx="7498079" cy="914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0" i="0">
                <a:solidFill>
                  <a:srgbClr val="5F5A78"/>
                </a:solidFill>
                <a:latin typeface="Segoe UI"/>
              </a:rPr>
              <a:t>Kako napraviti novu komponentu i ubaciti je u drugu.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257800"/>
            <a:ext cx="1294790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ng generate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54910" y="5257800"/>
            <a:ext cx="1031443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selector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3513" y="5257800"/>
            <a:ext cx="943660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imports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05 · KOMPONENTE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Kreiranje nove komponente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5669280" cy="2240280"/>
          </a:xfrm>
          <a:prstGeom prst="roundRect">
            <a:avLst>
              <a:gd name="adj" fmla="val 489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terminal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56692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5486400" cy="176479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>
                <a:solidFill>
                  <a:srgbClr val="4ADE80"/>
                </a:solidFill>
                <a:latin typeface="Consolas"/>
              </a:rPr>
              <a:t>ng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generate component about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1">
                <a:solidFill>
                  <a:srgbClr val="6B6888"/>
                </a:solidFill>
                <a:latin typeface="Consolas"/>
              </a:rPr>
              <a:t># ili skraćeno: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200" b="1" i="0">
                <a:solidFill>
                  <a:srgbClr val="4ADE80"/>
                </a:solidFill>
                <a:latin typeface="Consolas"/>
              </a:rPr>
              <a:t>ng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g c about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4ADE80"/>
                </a:solidFill>
                <a:latin typeface="Consolas"/>
              </a:rPr>
              <a:t>CREATE</a:t>
            </a:r>
            <a:r>
              <a:rPr sz="1200" b="0" i="0">
                <a:solidFill>
                  <a:srgbClr val="A29EB8"/>
                </a:solidFill>
                <a:latin typeface="Consolas"/>
              </a:rPr>
              <a:t> src/app/about/about.css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4ADE80"/>
                </a:solidFill>
                <a:latin typeface="Consolas"/>
              </a:rPr>
              <a:t>CREATE</a:t>
            </a:r>
            <a:r>
              <a:rPr sz="1200" b="0" i="0">
                <a:solidFill>
                  <a:srgbClr val="A29EB8"/>
                </a:solidFill>
                <a:latin typeface="Consolas"/>
              </a:rPr>
              <a:t> src/app/about/about.html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4ADE80"/>
                </a:solidFill>
                <a:latin typeface="Consolas"/>
              </a:rPr>
              <a:t>CREATE</a:t>
            </a:r>
            <a:r>
              <a:rPr sz="1200" b="0" i="0">
                <a:solidFill>
                  <a:srgbClr val="A29EB8"/>
                </a:solidFill>
                <a:latin typeface="Consolas"/>
              </a:rPr>
              <a:t> src/app/about/about.spec.ts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4ADE80"/>
                </a:solidFill>
                <a:latin typeface="Consolas"/>
              </a:rPr>
              <a:t>CREATE</a:t>
            </a:r>
            <a:r>
              <a:rPr sz="1200" b="0" i="0">
                <a:solidFill>
                  <a:srgbClr val="A29EB8"/>
                </a:solidFill>
                <a:latin typeface="Consolas"/>
              </a:rPr>
              <a:t> src/app/about/about.ts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931920"/>
            <a:ext cx="5669280" cy="2286000"/>
          </a:xfrm>
          <a:prstGeom prst="roundRect">
            <a:avLst>
              <a:gd name="adj" fmla="val 48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407822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407822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407822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3995928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src/app/about/about.ts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315968"/>
            <a:ext cx="56692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4370831"/>
            <a:ext cx="5486400" cy="18105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Component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'@angular/core'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79C6"/>
                </a:solidFill>
                <a:latin typeface="Consolas"/>
              </a:rPr>
              <a:t>@Component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imports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[],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selector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'app-about'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styleUrl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'./about.css'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templateUrl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'./about.html'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89DDFF"/>
                </a:solidFill>
                <a:latin typeface="Consolas"/>
              </a:rPr>
              <a:t>})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About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{}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0" y="1554480"/>
            <a:ext cx="5257800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601968" y="173736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601968" y="1856231"/>
            <a:ext cx="4873752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Šta je napravljeno?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01968" y="2234184"/>
            <a:ext cx="4892040" cy="1560575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>
                <a:solidFill>
                  <a:srgbClr val="3A3652"/>
                </a:solidFill>
                <a:latin typeface="Segoe UI"/>
              </a:rPr>
              <a:t>Folder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about/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4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fajla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: </a:t>
            </a:r>
            <a:r>
              <a:rPr sz="1250" b="1" i="0" dirty="0">
                <a:solidFill>
                  <a:srgbClr val="1A1630"/>
                </a:solidFill>
                <a:latin typeface="Segoe UI"/>
              </a:rPr>
              <a:t>TS, HTML, CSS, test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 err="1">
                <a:solidFill>
                  <a:srgbClr val="3A3652"/>
                </a:solidFill>
                <a:latin typeface="Segoe UI"/>
              </a:rPr>
              <a:t>Klasa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About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(bez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sufiksa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„Component“ – </a:t>
            </a:r>
            <a:r>
              <a:rPr lang="en-GB" sz="1250" b="0" i="0" dirty="0" err="1">
                <a:solidFill>
                  <a:srgbClr val="3A3652"/>
                </a:solidFill>
                <a:latin typeface="Segoe UI"/>
              </a:rPr>
              <a:t>novije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)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>
                <a:solidFill>
                  <a:srgbClr val="3A3652"/>
                </a:solidFill>
                <a:latin typeface="Segoe UI"/>
              </a:rPr>
              <a:t>Selector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app-about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prefiks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app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iz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angular.json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 err="1">
                <a:solidFill>
                  <a:srgbClr val="3A3652"/>
                </a:solidFill>
                <a:latin typeface="Segoe UI"/>
              </a:rPr>
              <a:t>Šablon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: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&lt;p&gt;about works!&lt;/p&gt;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0" y="4023360"/>
            <a:ext cx="525780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601968" y="420624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601968" y="4325112"/>
            <a:ext cx="4873752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Korisne varijante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1968" y="4703064"/>
            <a:ext cx="4892040" cy="142341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>
                <a:solidFill>
                  <a:srgbClr val="BE1A9C"/>
                </a:solidFill>
                <a:latin typeface="Consolas"/>
              </a:rPr>
              <a:t>ng g c pages/about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– u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podfolderu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>
                <a:solidFill>
                  <a:srgbClr val="BE1A9C"/>
                </a:solidFill>
                <a:latin typeface="Consolas"/>
              </a:rPr>
              <a:t>ng g c about --skip-tests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– bez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testa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>
                <a:solidFill>
                  <a:srgbClr val="BE1A9C"/>
                </a:solidFill>
                <a:latin typeface="Consolas"/>
              </a:rPr>
              <a:t>ng g c about -t -s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– inline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šablon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i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stil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05 · KOMPONENTE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Ubacivanje jedne komponente u drugu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344168"/>
            <a:ext cx="11155680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0" i="0">
                <a:solidFill>
                  <a:srgbClr val="5F5A78"/>
                </a:solidFill>
                <a:latin typeface="Segoe UI"/>
              </a:rPr>
              <a:t>Primer: komponente AboutText i AboutImage (deca) prikazuju se unutar komponente About (roditelj).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1874519"/>
            <a:ext cx="438912" cy="438912"/>
          </a:xfrm>
          <a:prstGeom prst="ellipse">
            <a:avLst/>
          </a:prstGeom>
          <a:solidFill>
            <a:srgbClr val="F637E3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1874519"/>
            <a:ext cx="301752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Deca imaju selector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468880"/>
            <a:ext cx="3611880" cy="2743200"/>
          </a:xfrm>
          <a:prstGeom prst="roundRect">
            <a:avLst>
              <a:gd name="adj" fmla="val 40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31520" y="26151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14400" y="26151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97280" y="26151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25880" y="2532888"/>
            <a:ext cx="26974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about-text.ts · about-image.ts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852928"/>
            <a:ext cx="36118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" y="2907792"/>
            <a:ext cx="3429000" cy="22677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FF79C6"/>
                </a:solidFill>
                <a:latin typeface="Consolas"/>
              </a:rPr>
              <a:t>@Component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selector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'app-about-text'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templateUrl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'./about-text.html'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89DDFF"/>
                </a:solidFill>
                <a:latin typeface="Consolas"/>
              </a:rPr>
              <a:t>})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AboutText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FF79C6"/>
                </a:solidFill>
                <a:latin typeface="Consolas"/>
              </a:rPr>
              <a:t>@Component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selector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'app-about-image'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templateUrl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'./about-image.html'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89DDFF"/>
                </a:solidFill>
                <a:latin typeface="Consolas"/>
              </a:rPr>
              <a:t>})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AboutImage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{}</a:t>
            </a:r>
          </a:p>
        </p:txBody>
      </p:sp>
      <p:sp>
        <p:nvSpPr>
          <p:cNvPr id="17" name="Oval 16"/>
          <p:cNvSpPr/>
          <p:nvPr/>
        </p:nvSpPr>
        <p:spPr>
          <a:xfrm>
            <a:off x="4315968" y="1874519"/>
            <a:ext cx="438912" cy="438912"/>
          </a:xfrm>
          <a:prstGeom prst="ellipse">
            <a:avLst/>
          </a:prstGeom>
          <a:solidFill>
            <a:srgbClr val="C13CF0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64607" y="1874519"/>
            <a:ext cx="301752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Roditelj ih uvozi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15968" y="2468880"/>
            <a:ext cx="3611880" cy="2743200"/>
          </a:xfrm>
          <a:prstGeom prst="roundRect">
            <a:avLst>
              <a:gd name="adj" fmla="val 40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498848" y="26151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4681728" y="26151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4864608" y="26151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093207" y="2532888"/>
            <a:ext cx="26974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about/about.ts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15968" y="2852928"/>
            <a:ext cx="36118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407407" y="2907792"/>
            <a:ext cx="3429000" cy="22677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AboutText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'../about-text/about-text'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AboutImage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'../about-image/about-image'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FF79C6"/>
                </a:solidFill>
                <a:latin typeface="Consolas"/>
              </a:rPr>
              <a:t>@Component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imports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[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AboutText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AboutImage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],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selector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'app-about'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templateUrl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'./about.html'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89DDFF"/>
                </a:solidFill>
                <a:latin typeface="Consolas"/>
              </a:rPr>
              <a:t>})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About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{}</a:t>
            </a:r>
          </a:p>
        </p:txBody>
      </p:sp>
      <p:sp>
        <p:nvSpPr>
          <p:cNvPr id="26" name="Oval 25"/>
          <p:cNvSpPr/>
          <p:nvPr/>
        </p:nvSpPr>
        <p:spPr>
          <a:xfrm>
            <a:off x="8083296" y="1874519"/>
            <a:ext cx="438912" cy="438912"/>
          </a:xfrm>
          <a:prstGeom prst="ellipse">
            <a:avLst/>
          </a:prstGeom>
          <a:solidFill>
            <a:srgbClr val="8B3DFF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31936" y="1874519"/>
            <a:ext cx="301752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Koriste se kao tagovi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83296" y="2468880"/>
            <a:ext cx="3611880" cy="2743200"/>
          </a:xfrm>
          <a:prstGeom prst="roundRect">
            <a:avLst>
              <a:gd name="adj" fmla="val 40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266175" y="26151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449055" y="26151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631936" y="26151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860536" y="2532888"/>
            <a:ext cx="26974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about/about.html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083296" y="2852928"/>
            <a:ext cx="36118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174736" y="2907792"/>
            <a:ext cx="3429000" cy="22677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FF5370"/>
                </a:solidFill>
                <a:latin typeface="Consolas"/>
              </a:rPr>
              <a:t>&lt;app-about-text&gt;&lt;/app-about-text&gt;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FF5370"/>
                </a:solidFill>
                <a:latin typeface="Consolas"/>
              </a:rPr>
              <a:t>&lt;app-about-image&gt;&lt;/app-about-image&gt;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349240"/>
            <a:ext cx="11109960" cy="868680"/>
          </a:xfrm>
          <a:prstGeom prst="roundRect">
            <a:avLst>
              <a:gd name="adj" fmla="val 12631"/>
            </a:avLst>
          </a:prstGeom>
          <a:solidFill>
            <a:srgbClr val="FF2E63">
              <a:alpha val="8000"/>
            </a:srgbClr>
          </a:solidFill>
          <a:ln w="9525">
            <a:solidFill>
              <a:srgbClr val="FF2E6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31520" y="5376672"/>
            <a:ext cx="10789920" cy="82296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1" i="0">
                <a:solidFill>
                  <a:srgbClr val="1A1630"/>
                </a:solidFill>
                <a:latin typeface="Segoe UI"/>
              </a:rPr>
              <a:t>Zaboravili ste korak 2?</a:t>
            </a:r>
            <a:r>
              <a:rPr sz="1250" b="0" i="0">
                <a:solidFill>
                  <a:srgbClr val="B4123F"/>
                </a:solidFill>
                <a:latin typeface="Segoe UI"/>
              </a:rPr>
              <a:t>  NG8001: 'app-about-text' is not a known element – proverite da li je komponenta navedena u </a:t>
            </a:r>
            <a:r>
              <a:rPr sz="1250" b="0" i="0">
                <a:solidFill>
                  <a:srgbClr val="1A1630"/>
                </a:solidFill>
                <a:latin typeface="Consolas"/>
              </a:rPr>
              <a:t>@Component.imports</a:t>
            </a:r>
            <a:r>
              <a:rPr sz="1250" b="0" i="0">
                <a:solidFill>
                  <a:srgbClr val="B4123F"/>
                </a:solidFill>
                <a:latin typeface="Segoe UI"/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46520" y="-123444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3291839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2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645920" y="5120640"/>
            <a:ext cx="3657600" cy="3657600"/>
          </a:xfrm>
          <a:prstGeom prst="ellipse">
            <a:avLst/>
          </a:prstGeom>
          <a:gradFill rotWithShape="1">
            <a:gsLst>
              <a:gs pos="0">
                <a:srgbClr val="FF2E63">
                  <a:alpha val="12000"/>
                </a:srgbClr>
              </a:gs>
              <a:gs pos="100000">
                <a:srgbClr val="FF2E6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051560"/>
            <a:ext cx="3566160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777240"/>
            <a:ext cx="5486400" cy="21945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15000" b="1" i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2700000" scaled="0"/>
                </a:gradFill>
                <a:latin typeface="Segoe UI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54680"/>
            <a:ext cx="7680960" cy="9144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4600" b="1" i="0">
                <a:solidFill>
                  <a:srgbClr val="1A1630"/>
                </a:solidFill>
                <a:latin typeface="Segoe UI"/>
              </a:rPr>
              <a:t>Prikaz podataka i rutiranje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069080"/>
            <a:ext cx="7498079" cy="914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0" i="0">
                <a:solidFill>
                  <a:srgbClr val="5F5A78"/>
                </a:solidFill>
                <a:latin typeface="Segoe UI"/>
              </a:rPr>
              <a:t>Od polja u TypeScript klasi do teksta na ekranu – i navigacija između stranica.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257800"/>
            <a:ext cx="1997049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{{ interpolacija }}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957169" y="5257800"/>
            <a:ext cx="855878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 dirty="0">
                <a:solidFill>
                  <a:srgbClr val="CC1FBF"/>
                </a:solidFill>
                <a:latin typeface="Segoe UI"/>
              </a:rPr>
              <a:t>Routes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974896" y="5257800"/>
            <a:ext cx="1207007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 dirty="0" err="1">
                <a:solidFill>
                  <a:srgbClr val="CC1FBF"/>
                </a:solidFill>
                <a:latin typeface="Segoe UI"/>
              </a:rPr>
              <a:t>routerLink</a:t>
            </a:r>
            <a:endParaRPr sz="1200" b="1" i="0" dirty="0">
              <a:solidFill>
                <a:srgbClr val="CC1FBF"/>
              </a:solidFill>
              <a:latin typeface="Segoe U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06 · INTERPOLACIJA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Interpolacija {{ }} – obična polja klase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5623560" cy="4709160"/>
          </a:xfrm>
          <a:prstGeom prst="roundRect">
            <a:avLst>
              <a:gd name="adj" fmla="val 3116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47091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about-text.ts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562356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5440680" cy="4206240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FCB6B"/>
                </a:solidFill>
                <a:latin typeface="Consolas"/>
              </a:rPr>
              <a:t>AboutText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description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'Ovo je stranica o nama'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year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2026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author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firstname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'Petar'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lastname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'Petrović'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skills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[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'Angular'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'TypeScript'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'Node.js'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];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greet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return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`Zdravo, ${this.author.firstname}!`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1554480"/>
            <a:ext cx="5303520" cy="2240280"/>
          </a:xfrm>
          <a:prstGeom prst="roundRect">
            <a:avLst>
              <a:gd name="adj" fmla="val 489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53796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72084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90372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132320" y="1618488"/>
            <a:ext cx="438912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about-text.html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55080" y="1938528"/>
            <a:ext cx="530352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46520" y="1993392"/>
            <a:ext cx="5120640" cy="176479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FF5370"/>
                </a:solidFill>
                <a:latin typeface="Consolas"/>
              </a:rPr>
              <a:t>&lt;h2&gt;</a:t>
            </a:r>
            <a:r>
              <a:rPr sz="1100" b="0" i="0">
                <a:solidFill>
                  <a:srgbClr val="FFD580"/>
                </a:solidFill>
                <a:latin typeface="Consolas"/>
              </a:rPr>
              <a:t>{{ description }}</a:t>
            </a:r>
            <a:r>
              <a:rPr sz="1100" b="0" i="0">
                <a:solidFill>
                  <a:srgbClr val="FF5370"/>
                </a:solidFill>
                <a:latin typeface="Consolas"/>
              </a:rPr>
              <a:t>&lt;/h2&gt;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Godina: </a:t>
            </a:r>
            <a:r>
              <a:rPr sz="1100" b="0" i="0">
                <a:solidFill>
                  <a:srgbClr val="FFD580"/>
                </a:solidFill>
                <a:latin typeface="Consolas"/>
              </a:rPr>
              <a:t>{{ year }}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, sledeća: </a:t>
            </a:r>
            <a:r>
              <a:rPr sz="1100" b="0" i="0">
                <a:solidFill>
                  <a:srgbClr val="FFD580"/>
                </a:solidFill>
                <a:latin typeface="Consolas"/>
              </a:rPr>
              <a:t>{{ year + 1 }}</a:t>
            </a:r>
            <a:r>
              <a:rPr sz="110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Autor: </a:t>
            </a:r>
            <a:r>
              <a:rPr sz="1100" b="0" i="0">
                <a:solidFill>
                  <a:srgbClr val="FFD580"/>
                </a:solidFill>
                <a:latin typeface="Consolas"/>
              </a:rPr>
              <a:t>{{ author.firstname }}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FD580"/>
                </a:solidFill>
                <a:latin typeface="Consolas"/>
              </a:rPr>
              <a:t>{{ author.lastname }}</a:t>
            </a:r>
            <a:r>
              <a:rPr sz="110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Prva veština: </a:t>
            </a:r>
            <a:r>
              <a:rPr sz="1100" b="0" i="0">
                <a:solidFill>
                  <a:srgbClr val="FFD580"/>
                </a:solidFill>
                <a:latin typeface="Consolas"/>
              </a:rPr>
              <a:t>{{ skills[0] }}</a:t>
            </a:r>
            <a:r>
              <a:rPr sz="110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100" b="0" i="0">
                <a:solidFill>
                  <a:srgbClr val="FFD580"/>
                </a:solidFill>
                <a:latin typeface="Consolas"/>
              </a:rPr>
              <a:t>{{ greet() }}</a:t>
            </a:r>
            <a:r>
              <a:rPr sz="1100" b="0" i="0">
                <a:solidFill>
                  <a:srgbClr val="FF5370"/>
                </a:solidFill>
                <a:latin typeface="Consolas"/>
              </a:rPr>
              <a:t>&lt;/p&gt;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91656" y="3986783"/>
            <a:ext cx="5303520" cy="2331720"/>
          </a:xfrm>
          <a:prstGeom prst="roundRect">
            <a:avLst>
              <a:gd name="adj" fmla="val 5490"/>
            </a:avLst>
          </a:prstGeom>
          <a:solidFill>
            <a:srgbClr val="000000">
              <a:alpha val="9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6355080" y="3931920"/>
            <a:ext cx="5303520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6355080" y="3931920"/>
            <a:ext cx="5303520" cy="457200"/>
          </a:xfrm>
          <a:prstGeom prst="roundRect">
            <a:avLst>
              <a:gd name="adj" fmla="val 28000"/>
            </a:avLst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355080" y="4206240"/>
            <a:ext cx="5303520" cy="182880"/>
          </a:xfrm>
          <a:prstGeom prst="rect">
            <a:avLst/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537960" y="4105656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6720840" y="4105656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6903720" y="4105656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7223760" y="4023359"/>
            <a:ext cx="420624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wrap="square" lIns="109728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 i="0">
                <a:solidFill>
                  <a:srgbClr val="6B6880"/>
                </a:solidFill>
                <a:latin typeface="Segoe UI"/>
              </a:rPr>
              <a:t>🔒  localhost:4200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29400" y="4507992"/>
            <a:ext cx="4754880" cy="1645919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500" b="1" i="0">
                <a:solidFill>
                  <a:srgbClr val="1E1B2E"/>
                </a:solidFill>
                <a:latin typeface="Segoe UI"/>
              </a:rPr>
              <a:t>Ovo je stranica o nama</a:t>
            </a:r>
          </a:p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50" b="0" i="0">
                <a:solidFill>
                  <a:srgbClr val="3A3650"/>
                </a:solidFill>
                <a:latin typeface="Segoe UI"/>
              </a:rPr>
              <a:t>Godina: 2026, sledeća: 2027</a:t>
            </a:r>
          </a:p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50" b="0" i="0">
                <a:solidFill>
                  <a:srgbClr val="3A3650"/>
                </a:solidFill>
                <a:latin typeface="Segoe UI"/>
              </a:rPr>
              <a:t>Autor: Petar Petrović</a:t>
            </a:r>
          </a:p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50" b="0" i="0">
                <a:solidFill>
                  <a:srgbClr val="3A3650"/>
                </a:solidFill>
                <a:latin typeface="Segoe UI"/>
              </a:rPr>
              <a:t>Prva veština: Angular</a:t>
            </a:r>
          </a:p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150" b="0" i="0">
                <a:solidFill>
                  <a:srgbClr val="3A3650"/>
                </a:solidFill>
                <a:latin typeface="Segoe UI"/>
              </a:rPr>
              <a:t>Zdravo, Petar!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06 · RUTIRANJE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Rutiranje – definisanje ruta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344168"/>
            <a:ext cx="11155680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0" i="0">
                <a:solidFill>
                  <a:srgbClr val="5F5A78"/>
                </a:solidFill>
                <a:latin typeface="Segoe UI"/>
              </a:rPr>
              <a:t>U SPA aplikaciji URL određuje koja komponenta se prikazuje – bez ponovnog učitavanja stranice.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5029200"/>
            <a:ext cx="6035040" cy="1188720"/>
          </a:xfrm>
          <a:prstGeom prst="roundRect">
            <a:avLst>
              <a:gd name="adj" fmla="val 923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31520" y="517550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14400" y="517550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97280" y="517550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25880" y="5093208"/>
            <a:ext cx="51206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src/app/app.config.ts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5413248"/>
            <a:ext cx="603504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5468112"/>
            <a:ext cx="5852159" cy="71323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providers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[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provideBrowserGlobalErrorListeners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(),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          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provideRouter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routes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)]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24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48640" y="1874519"/>
            <a:ext cx="6035040" cy="3017520"/>
          </a:xfrm>
          <a:prstGeom prst="roundRect">
            <a:avLst>
              <a:gd name="adj" fmla="val 3636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731520" y="202082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914400" y="202082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1097280" y="202082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325880" y="1938527"/>
            <a:ext cx="51206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src/app/app.routes.ts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8640" y="2258568"/>
            <a:ext cx="603504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594360" y="3674363"/>
            <a:ext cx="5943600" cy="208788"/>
          </a:xfrm>
          <a:prstGeom prst="rect">
            <a:avLst/>
          </a:prstGeom>
          <a:solidFill>
            <a:srgbClr val="F637E3">
              <a:alpha val="1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40080" y="2313432"/>
            <a:ext cx="5852159" cy="254203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Routes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'@angular/router'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About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'./about/about/about'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Writers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'./writers/writers'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const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routes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Routes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[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path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component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About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path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'writers'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component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Writers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path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'**'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redirectTo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''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},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  </a:t>
            </a:r>
            <a:r>
              <a:rPr sz="1250" b="0" i="1">
                <a:solidFill>
                  <a:srgbClr val="6B6888"/>
                </a:solidFill>
                <a:latin typeface="Consolas"/>
              </a:rPr>
              <a:t>// default ruta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89DDFF"/>
                </a:solidFill>
                <a:latin typeface="Consolas"/>
              </a:rPr>
              <a:t>];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812280" y="1874519"/>
            <a:ext cx="4846320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6812280" y="1874519"/>
            <a:ext cx="4846320" cy="502920"/>
          </a:xfrm>
          <a:prstGeom prst="roundRect">
            <a:avLst>
              <a:gd name="adj" fmla="val 18181"/>
            </a:avLst>
          </a:prstGeom>
          <a:solidFill>
            <a:srgbClr val="F3F0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6812280" y="2125979"/>
            <a:ext cx="4846320" cy="251460"/>
          </a:xfrm>
          <a:prstGeom prst="rect">
            <a:avLst/>
          </a:prstGeom>
          <a:solidFill>
            <a:srgbClr val="F3F0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6922008" y="1874519"/>
            <a:ext cx="1783080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00" b="1" i="0">
                <a:solidFill>
                  <a:srgbClr val="CC1FBF"/>
                </a:solidFill>
                <a:latin typeface="Segoe UI"/>
              </a:rPr>
              <a:t>URL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87967" y="1874519"/>
            <a:ext cx="2697479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00" b="1" i="0">
                <a:solidFill>
                  <a:srgbClr val="CC1FBF"/>
                </a:solidFill>
                <a:latin typeface="Segoe UI"/>
              </a:rPr>
              <a:t>Prikazuje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12280" y="2377439"/>
            <a:ext cx="48463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6922008" y="2377439"/>
            <a:ext cx="1783080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00" b="0" i="0">
                <a:solidFill>
                  <a:srgbClr val="BE1A9C"/>
                </a:solidFill>
                <a:latin typeface="Consolas"/>
              </a:rPr>
              <a:t>/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887967" y="2377439"/>
            <a:ext cx="2697479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00" b="0" i="0">
                <a:solidFill>
                  <a:srgbClr val="3A3652"/>
                </a:solidFill>
                <a:latin typeface="Segoe UI"/>
              </a:rPr>
              <a:t>About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812280" y="2880360"/>
            <a:ext cx="4846320" cy="502920"/>
          </a:xfrm>
          <a:prstGeom prst="rect">
            <a:avLst/>
          </a:prstGeom>
          <a:solidFill>
            <a:srgbClr val="7A55D8">
              <a:alpha val="4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6812280" y="2880360"/>
            <a:ext cx="48463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6922008" y="2880360"/>
            <a:ext cx="1783080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00" b="0" i="0">
                <a:solidFill>
                  <a:srgbClr val="BE1A9C"/>
                </a:solidFill>
                <a:latin typeface="Consolas"/>
              </a:rPr>
              <a:t>/writers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87967" y="2880360"/>
            <a:ext cx="2697479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00" b="0" i="0">
                <a:solidFill>
                  <a:srgbClr val="3A3652"/>
                </a:solidFill>
                <a:latin typeface="Segoe UI"/>
              </a:rPr>
              <a:t>Writers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812280" y="3383280"/>
            <a:ext cx="48463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6922008" y="3383280"/>
            <a:ext cx="1783080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00" b="0" i="0">
                <a:solidFill>
                  <a:srgbClr val="BE1A9C"/>
                </a:solidFill>
                <a:latin typeface="Consolas"/>
              </a:rPr>
              <a:t>/bilo-sta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87967" y="3383280"/>
            <a:ext cx="2697479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00" b="0" i="0">
                <a:solidFill>
                  <a:srgbClr val="3A3652"/>
                </a:solidFill>
                <a:latin typeface="Segoe UI"/>
              </a:rPr>
              <a:t>→ preusmerenje na / (About)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6812280" y="4023360"/>
            <a:ext cx="484632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ounded Rectangle 62"/>
          <p:cNvSpPr/>
          <p:nvPr/>
        </p:nvSpPr>
        <p:spPr>
          <a:xfrm>
            <a:off x="7013448" y="420624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7013448" y="4325112"/>
            <a:ext cx="4462272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450" b="1" i="0">
                <a:solidFill>
                  <a:srgbClr val="1A1630"/>
                </a:solidFill>
                <a:latin typeface="Segoe UI"/>
              </a:rPr>
              <a:t>Default ruta – kad URL ne postoji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13448" y="4674489"/>
            <a:ext cx="4480559" cy="1451991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BE1A9C"/>
                </a:solidFill>
                <a:latin typeface="Consolas"/>
              </a:rPr>
              <a:t>**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(wildcard) hvata </a:t>
            </a:r>
            <a:r>
              <a:rPr sz="1200" b="1" i="0">
                <a:solidFill>
                  <a:srgbClr val="1A1630"/>
                </a:solidFill>
                <a:latin typeface="Segoe UI"/>
              </a:rPr>
              <a:t>svaki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URL koji nije definisan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3A3652"/>
                </a:solidFill>
                <a:latin typeface="Segoe UI"/>
              </a:rPr>
              <a:t>Ide </a:t>
            </a:r>
            <a:r>
              <a:rPr sz="1200" b="1" i="0">
                <a:solidFill>
                  <a:srgbClr val="1A1630"/>
                </a:solidFill>
                <a:latin typeface="Segoe UI"/>
              </a:rPr>
              <a:t>na kraj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niza – rute se proveravaju redom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3A3652"/>
                </a:solidFill>
                <a:latin typeface="Segoe UI"/>
              </a:rPr>
              <a:t>Može i stranica greške: </a:t>
            </a:r>
            <a:r>
              <a:rPr sz="1200" b="0" i="0">
                <a:solidFill>
                  <a:srgbClr val="BE1A9C"/>
                </a:solidFill>
                <a:latin typeface="Consolas"/>
              </a:rPr>
              <a:t>{ path: '**', component: NotFound }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06 · RUTIRANJE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Navigacija: routerLink i &lt;router-outlet&gt;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035040" cy="2011680"/>
          </a:xfrm>
          <a:prstGeom prst="roundRect">
            <a:avLst>
              <a:gd name="adj" fmla="val 5454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1206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src/app/app.html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03504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5852159" cy="153619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FF5370"/>
                </a:solidFill>
                <a:latin typeface="Consolas"/>
              </a:rPr>
              <a:t>&lt;a</a:t>
            </a:r>
            <a:r>
              <a:rPr sz="13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300" b="0" i="0">
                <a:solidFill>
                  <a:srgbClr val="FFCB6B"/>
                </a:solidFill>
                <a:latin typeface="Consolas"/>
              </a:rPr>
              <a:t>routerLink</a:t>
            </a:r>
            <a:r>
              <a:rPr sz="13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300" b="0" i="0">
                <a:solidFill>
                  <a:srgbClr val="A5E075"/>
                </a:solidFill>
                <a:latin typeface="Consolas"/>
              </a:rPr>
              <a:t>""</a:t>
            </a:r>
            <a:r>
              <a:rPr sz="1300" b="0" i="0">
                <a:solidFill>
                  <a:srgbClr val="FF5370"/>
                </a:solidFill>
                <a:latin typeface="Consolas"/>
              </a:rPr>
              <a:t>&gt;</a:t>
            </a:r>
            <a:r>
              <a:rPr sz="1300" b="0" i="0">
                <a:solidFill>
                  <a:srgbClr val="E4E2F0"/>
                </a:solidFill>
                <a:latin typeface="Consolas"/>
              </a:rPr>
              <a:t>About</a:t>
            </a:r>
            <a:r>
              <a:rPr sz="1300" b="0" i="0">
                <a:solidFill>
                  <a:srgbClr val="FF5370"/>
                </a:solidFill>
                <a:latin typeface="Consolas"/>
              </a:rPr>
              <a:t>&lt;/a&gt;</a:t>
            </a:r>
            <a:r>
              <a:rPr sz="1300" b="0" i="0">
                <a:solidFill>
                  <a:srgbClr val="E4E2F0"/>
                </a:solidFill>
                <a:latin typeface="Consolas"/>
              </a:rPr>
              <a:t> /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FF5370"/>
                </a:solidFill>
                <a:latin typeface="Consolas"/>
              </a:rPr>
              <a:t>&lt;a</a:t>
            </a:r>
            <a:r>
              <a:rPr sz="13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300" b="0" i="0">
                <a:solidFill>
                  <a:srgbClr val="FFCB6B"/>
                </a:solidFill>
                <a:latin typeface="Consolas"/>
              </a:rPr>
              <a:t>routerLink</a:t>
            </a:r>
            <a:r>
              <a:rPr sz="13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300" b="0" i="0">
                <a:solidFill>
                  <a:srgbClr val="A5E075"/>
                </a:solidFill>
                <a:latin typeface="Consolas"/>
              </a:rPr>
              <a:t>"writers"</a:t>
            </a:r>
            <a:r>
              <a:rPr sz="1300" b="0" i="0">
                <a:solidFill>
                  <a:srgbClr val="FF5370"/>
                </a:solidFill>
                <a:latin typeface="Consolas"/>
              </a:rPr>
              <a:t>&gt;</a:t>
            </a:r>
            <a:r>
              <a:rPr sz="1300" b="0" i="0">
                <a:solidFill>
                  <a:srgbClr val="E4E2F0"/>
                </a:solidFill>
                <a:latin typeface="Consolas"/>
              </a:rPr>
              <a:t>Writers</a:t>
            </a:r>
            <a:r>
              <a:rPr sz="1300" b="0" i="0">
                <a:solidFill>
                  <a:srgbClr val="FF5370"/>
                </a:solidFill>
                <a:latin typeface="Consolas"/>
              </a:rPr>
              <a:t>&lt;/a&gt;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FF5370"/>
                </a:solidFill>
                <a:latin typeface="Consolas"/>
              </a:rPr>
              <a:t>&lt;router-outlet</a:t>
            </a:r>
            <a:r>
              <a:rPr sz="13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300" b="0" i="0">
                <a:solidFill>
                  <a:srgbClr val="FF5370"/>
                </a:solidFill>
                <a:latin typeface="Consolas"/>
              </a:rPr>
              <a:t>/&gt;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703320"/>
            <a:ext cx="6035040" cy="2514600"/>
          </a:xfrm>
          <a:prstGeom prst="roundRect">
            <a:avLst>
              <a:gd name="adj" fmla="val 4363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384962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384962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384962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3767328"/>
            <a:ext cx="51206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src/app/app.ts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087368"/>
            <a:ext cx="603504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4142231"/>
            <a:ext cx="5852159" cy="20391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Component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'@angular/core'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RouterOutlet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RouterLink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'@angular/router'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79C6"/>
                </a:solidFill>
                <a:latin typeface="Consolas"/>
              </a:rPr>
              <a:t>@Component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imports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[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RouterOutlet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RouterLink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],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selector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'app-root'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templateUrl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'./app.html'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89DDFF"/>
                </a:solidFill>
                <a:latin typeface="Consolas"/>
              </a:rPr>
              <a:t>})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App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{}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48856" y="1609344"/>
            <a:ext cx="4846320" cy="2514600"/>
          </a:xfrm>
          <a:prstGeom prst="roundRect">
            <a:avLst>
              <a:gd name="adj" fmla="val 5090"/>
            </a:avLst>
          </a:prstGeom>
          <a:solidFill>
            <a:srgbClr val="000000">
              <a:alpha val="9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812280" y="1554480"/>
            <a:ext cx="4846320" cy="2514600"/>
          </a:xfrm>
          <a:prstGeom prst="roundRect">
            <a:avLst>
              <a:gd name="adj" fmla="val 509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812280" y="1554480"/>
            <a:ext cx="4846320" cy="457200"/>
          </a:xfrm>
          <a:prstGeom prst="roundRect">
            <a:avLst>
              <a:gd name="adj" fmla="val 28000"/>
            </a:avLst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812280" y="1828800"/>
            <a:ext cx="4846320" cy="182880"/>
          </a:xfrm>
          <a:prstGeom prst="rect">
            <a:avLst/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995160" y="1728216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178040" y="1728216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360920" y="1728216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7680960" y="1645920"/>
            <a:ext cx="3749039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wrap="square" lIns="109728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 i="0">
                <a:solidFill>
                  <a:srgbClr val="6B6880"/>
                </a:solidFill>
                <a:latin typeface="Segoe UI"/>
              </a:rPr>
              <a:t>🔒  localhost:4200/writers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86600" y="2176272"/>
            <a:ext cx="4297680" cy="38404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00" b="1" i="0">
                <a:solidFill>
                  <a:srgbClr val="5B3FD1"/>
                </a:solidFill>
                <a:latin typeface="Segoe UI"/>
              </a:rPr>
              <a:t>About  /  Writers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086600" y="2679191"/>
            <a:ext cx="4297680" cy="1188719"/>
          </a:xfrm>
          <a:prstGeom prst="roundRect">
            <a:avLst>
              <a:gd name="adj" fmla="val 6153"/>
            </a:avLst>
          </a:prstGeom>
          <a:solidFill>
            <a:srgbClr val="8B3DFF">
              <a:alpha val="6000"/>
            </a:srgbClr>
          </a:solidFill>
          <a:ln w="12700">
            <a:solidFill>
              <a:srgbClr val="8B3D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178040" y="2724912"/>
            <a:ext cx="4114800" cy="10972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7A55D8"/>
                </a:solidFill>
                <a:latin typeface="Consolas"/>
              </a:rPr>
              <a:t>&lt;router-outlet&gt;</a:t>
            </a:r>
          </a:p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7A55D8"/>
                </a:solidFill>
                <a:latin typeface="Consolas"/>
              </a:rPr>
              <a:t>ovde se prikazuje Writers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12280" y="4206240"/>
            <a:ext cx="4846320" cy="2011680"/>
          </a:xfrm>
          <a:prstGeom prst="roundRect">
            <a:avLst>
              <a:gd name="adj" fmla="val 636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7013448" y="438912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013448" y="4590288"/>
            <a:ext cx="4480559" cy="153619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BE1A9C"/>
                </a:solidFill>
                <a:latin typeface="Consolas"/>
              </a:rPr>
              <a:t>routerLink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umesto </a:t>
            </a:r>
            <a:r>
              <a:rPr sz="1200" b="0" i="0">
                <a:solidFill>
                  <a:srgbClr val="BE1A9C"/>
                </a:solidFill>
                <a:latin typeface="Consolas"/>
              </a:rPr>
              <a:t>href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– </a:t>
            </a:r>
            <a:r>
              <a:rPr sz="1200" b="0" i="0">
                <a:solidFill>
                  <a:srgbClr val="BE1A9C"/>
                </a:solidFill>
                <a:latin typeface="Consolas"/>
              </a:rPr>
              <a:t>href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</a:t>
            </a:r>
            <a:r>
              <a:rPr sz="1200" b="1" i="0">
                <a:solidFill>
                  <a:srgbClr val="1A1630"/>
                </a:solidFill>
                <a:latin typeface="Segoe UI"/>
              </a:rPr>
              <a:t>ponovo učitava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celu aplikaciju!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BE1A9C"/>
                </a:solidFill>
                <a:latin typeface="Consolas"/>
              </a:rPr>
              <a:t>&lt;router-outlet /&gt;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– mesto gde se prikazuje komponenta rute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BE1A9C"/>
                </a:solidFill>
                <a:latin typeface="Consolas"/>
              </a:rPr>
              <a:t>RouterLinkWithHref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koji nudi auto-import je stari naziv za </a:t>
            </a:r>
            <a:r>
              <a:rPr sz="1200" b="0" i="0">
                <a:solidFill>
                  <a:srgbClr val="BE1A9C"/>
                </a:solidFill>
                <a:latin typeface="Consolas"/>
              </a:rPr>
              <a:t>RouterLink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– isto radi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46520" y="-123444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3291839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2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645920" y="5120640"/>
            <a:ext cx="3657600" cy="3657600"/>
          </a:xfrm>
          <a:prstGeom prst="ellipse">
            <a:avLst/>
          </a:prstGeom>
          <a:gradFill rotWithShape="1">
            <a:gsLst>
              <a:gs pos="0">
                <a:srgbClr val="FF2E63">
                  <a:alpha val="12000"/>
                </a:srgbClr>
              </a:gs>
              <a:gs pos="100000">
                <a:srgbClr val="FF2E6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051560"/>
            <a:ext cx="3566160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777240"/>
            <a:ext cx="5486400" cy="21945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15000" b="1" i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2700000" scaled="0"/>
                </a:gradFill>
                <a:latin typeface="Segoe UI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54680"/>
            <a:ext cx="7680960" cy="9144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4600" b="1" i="0">
                <a:solidFill>
                  <a:srgbClr val="1A1630"/>
                </a:solidFill>
                <a:latin typeface="Segoe UI"/>
              </a:rPr>
              <a:t>Signali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069080"/>
            <a:ext cx="7498079" cy="914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0" i="0">
                <a:solidFill>
                  <a:srgbClr val="5F5A78"/>
                </a:solidFill>
                <a:latin typeface="Segoe UI"/>
              </a:rPr>
              <a:t>Reaktivne vrednosti: Angular tačno zna kada i šta treba da osveži.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257800"/>
            <a:ext cx="1031443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signal()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91563" y="5257800"/>
            <a:ext cx="768096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set()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96819" y="5257800"/>
            <a:ext cx="1031443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update()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065422" y="5257800"/>
            <a:ext cx="1207007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computed()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09590" y="5257800"/>
            <a:ext cx="1031443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effect()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07 · SIGNALI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Šta je signal?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11109960" cy="1143000"/>
          </a:xfrm>
          <a:prstGeom prst="roundRect">
            <a:avLst>
              <a:gd name="adj" fmla="val 12800"/>
            </a:avLst>
          </a:prstGeom>
          <a:solidFill>
            <a:srgbClr val="F637E3">
              <a:alpha val="8000"/>
            </a:srgbClr>
          </a:solidFill>
          <a:ln w="9525">
            <a:solidFill>
              <a:srgbClr val="F637E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554480"/>
            <a:ext cx="10607040" cy="11430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0" i="0">
                <a:solidFill>
                  <a:srgbClr val="1A1630"/>
                </a:solidFill>
                <a:latin typeface="Segoe UI"/>
              </a:rPr>
              <a:t>Signal je </a:t>
            </a:r>
            <a:r>
              <a:rPr sz="1900" b="1" i="0">
                <a:solidFill>
                  <a:srgbClr val="1A1630"/>
                </a:solidFill>
                <a:latin typeface="Segoe UI"/>
              </a:rPr>
              <a:t>promenljiva koja javlja Angular-u kada se promeni</a:t>
            </a:r>
            <a:r>
              <a:rPr sz="1900" b="0" i="0">
                <a:solidFill>
                  <a:srgbClr val="1A1630"/>
                </a:solidFill>
                <a:latin typeface="Segoe UI"/>
              </a:rPr>
              <a:t> – i Angular tada sam osveži prikaz.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971800"/>
            <a:ext cx="4937760" cy="3200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1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700" b="0" i="0">
                <a:solidFill>
                  <a:srgbClr val="3A3652"/>
                </a:solidFill>
                <a:latin typeface="Segoe UI"/>
              </a:rPr>
              <a:t>Pravimo ga sa </a:t>
            </a:r>
            <a:r>
              <a:rPr sz="1700" b="0" i="0">
                <a:solidFill>
                  <a:srgbClr val="BE1A9C"/>
                </a:solidFill>
                <a:latin typeface="Consolas"/>
              </a:rPr>
              <a:t>signal(početnaVrednost)</a:t>
            </a:r>
          </a:p>
          <a:p>
            <a:pPr marL="256032" indent="-256032" algn="l">
              <a:lnSpc>
                <a:spcPct val="108000"/>
              </a:lnSpc>
              <a:spcAft>
                <a:spcPts val="1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700" b="0" i="0">
                <a:solidFill>
                  <a:srgbClr val="3A3652"/>
                </a:solidFill>
                <a:latin typeface="Segoe UI"/>
              </a:rPr>
              <a:t>Čitamo ga </a:t>
            </a:r>
            <a:r>
              <a:rPr sz="1700" b="1" i="0">
                <a:solidFill>
                  <a:srgbClr val="1A1630"/>
                </a:solidFill>
                <a:latin typeface="Segoe UI"/>
              </a:rPr>
              <a:t>pozivom</a:t>
            </a:r>
            <a:r>
              <a:rPr sz="1700" b="0" i="0">
                <a:solidFill>
                  <a:srgbClr val="3A3652"/>
                </a:solidFill>
                <a:latin typeface="Segoe UI"/>
              </a:rPr>
              <a:t>: </a:t>
            </a:r>
            <a:r>
              <a:rPr sz="1700" b="0" i="0">
                <a:solidFill>
                  <a:srgbClr val="BE1A9C"/>
                </a:solidFill>
                <a:latin typeface="Consolas"/>
              </a:rPr>
              <a:t>count()</a:t>
            </a:r>
          </a:p>
          <a:p>
            <a:pPr marL="256032" indent="-256032" algn="l">
              <a:lnSpc>
                <a:spcPct val="108000"/>
              </a:lnSpc>
              <a:spcAft>
                <a:spcPts val="1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700" b="0" i="0">
                <a:solidFill>
                  <a:srgbClr val="3A3652"/>
                </a:solidFill>
                <a:latin typeface="Segoe UI"/>
              </a:rPr>
              <a:t>Menjamo ga sa </a:t>
            </a:r>
            <a:r>
              <a:rPr sz="1700" b="0" i="0">
                <a:solidFill>
                  <a:srgbClr val="BE1A9C"/>
                </a:solidFill>
                <a:latin typeface="Consolas"/>
              </a:rPr>
              <a:t>set()</a:t>
            </a:r>
            <a:r>
              <a:rPr sz="1700" b="0" i="0">
                <a:solidFill>
                  <a:srgbClr val="3A3652"/>
                </a:solidFill>
                <a:latin typeface="Segoe UI"/>
              </a:rPr>
              <a:t> ili </a:t>
            </a:r>
            <a:r>
              <a:rPr sz="1700" b="0" i="0">
                <a:solidFill>
                  <a:srgbClr val="BE1A9C"/>
                </a:solidFill>
                <a:latin typeface="Consolas"/>
              </a:rPr>
              <a:t>update()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2160" y="2971800"/>
            <a:ext cx="5806440" cy="896112"/>
          </a:xfrm>
          <a:prstGeom prst="roundRect">
            <a:avLst>
              <a:gd name="adj" fmla="val 14285"/>
            </a:avLst>
          </a:prstGeom>
          <a:solidFill>
            <a:srgbClr val="FFFFFF"/>
          </a:solidFill>
          <a:ln w="15875">
            <a:solidFill>
              <a:srgbClr val="F637E3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035040" y="3191256"/>
            <a:ext cx="457200" cy="457200"/>
          </a:xfrm>
          <a:prstGeom prst="ellipse">
            <a:avLst/>
          </a:prstGeom>
          <a:solidFill>
            <a:srgbClr val="F637E3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400" b="1" i="0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3063240"/>
            <a:ext cx="484632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600" b="1" i="0">
                <a:solidFill>
                  <a:srgbClr val="1A1630"/>
                </a:solidFill>
                <a:latin typeface="Consolas"/>
              </a:rPr>
              <a:t>count = signal(0)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0" y="3456432"/>
            <a:ext cx="484632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CC1FBF"/>
                </a:solidFill>
                <a:latin typeface="Segoe UI"/>
              </a:rPr>
              <a:t>pravimo signal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732520" y="3877056"/>
            <a:ext cx="0" cy="164592"/>
          </a:xfrm>
          <a:prstGeom prst="line">
            <a:avLst/>
          </a:prstGeom>
          <a:ln w="19050">
            <a:solidFill>
              <a:srgbClr val="F637E3"/>
            </a:solidFill>
            <a:tailEnd type="triangle" w="med" len="med"/>
          </a:ln>
        </p:spPr>
      </p:cxnSp>
      <p:sp>
        <p:nvSpPr>
          <p:cNvPr id="15" name="Rounded Rectangle 14"/>
          <p:cNvSpPr/>
          <p:nvPr/>
        </p:nvSpPr>
        <p:spPr>
          <a:xfrm>
            <a:off x="5852160" y="4050791"/>
            <a:ext cx="5806440" cy="896112"/>
          </a:xfrm>
          <a:prstGeom prst="roundRect">
            <a:avLst>
              <a:gd name="adj" fmla="val 14285"/>
            </a:avLst>
          </a:prstGeom>
          <a:solidFill>
            <a:srgbClr val="FFFFFF"/>
          </a:solidFill>
          <a:ln w="15875">
            <a:solidFill>
              <a:srgbClr val="C13C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035040" y="4270248"/>
            <a:ext cx="457200" cy="457200"/>
          </a:xfrm>
          <a:prstGeom prst="ellipse">
            <a:avLst/>
          </a:prstGeom>
          <a:solidFill>
            <a:srgbClr val="C13CF0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400" b="1" i="0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4142231"/>
            <a:ext cx="484632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600" b="1" i="0">
                <a:solidFill>
                  <a:srgbClr val="1A1630"/>
                </a:solidFill>
                <a:latin typeface="Consolas"/>
              </a:rPr>
              <a:t>count.set(5)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4535424"/>
            <a:ext cx="484632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A62BD6"/>
                </a:solidFill>
                <a:latin typeface="Segoe UI"/>
              </a:rPr>
              <a:t>menjamo vrednost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32520" y="4956048"/>
            <a:ext cx="0" cy="164592"/>
          </a:xfrm>
          <a:prstGeom prst="line">
            <a:avLst/>
          </a:prstGeom>
          <a:ln w="19050">
            <a:solidFill>
              <a:srgbClr val="C13CF0"/>
            </a:solidFill>
            <a:tailEnd type="triangle" w="med" len="med"/>
          </a:ln>
        </p:spPr>
      </p:cxnSp>
      <p:sp>
        <p:nvSpPr>
          <p:cNvPr id="20" name="Rounded Rectangle 19"/>
          <p:cNvSpPr/>
          <p:nvPr/>
        </p:nvSpPr>
        <p:spPr>
          <a:xfrm>
            <a:off x="5852160" y="5129783"/>
            <a:ext cx="5806440" cy="896112"/>
          </a:xfrm>
          <a:prstGeom prst="roundRect">
            <a:avLst>
              <a:gd name="adj" fmla="val 14285"/>
            </a:avLst>
          </a:prstGeom>
          <a:solidFill>
            <a:srgbClr val="FFFFFF"/>
          </a:solidFill>
          <a:ln w="15875">
            <a:solidFill>
              <a:srgbClr val="8B3DFF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035040" y="5349240"/>
            <a:ext cx="457200" cy="457200"/>
          </a:xfrm>
          <a:prstGeom prst="ellipse">
            <a:avLst/>
          </a:prstGeom>
          <a:solidFill>
            <a:srgbClr val="8B3DFF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400" b="1" i="0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5221223"/>
            <a:ext cx="484632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600" b="1" i="0">
                <a:solidFill>
                  <a:srgbClr val="1A1630"/>
                </a:solidFill>
                <a:latin typeface="Consolas"/>
              </a:rPr>
              <a:t>{{ count() }} →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20" y="5614416"/>
            <a:ext cx="484632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7433E6"/>
                </a:solidFill>
                <a:latin typeface="Segoe UI"/>
              </a:rPr>
              <a:t>prikaz se sam osveži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07 · SIGNALI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Writable signal – kreiranje, čitanje i izmena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4206240"/>
            <a:ext cx="6400800" cy="548640"/>
          </a:xfrm>
          <a:prstGeom prst="roundRect">
            <a:avLst>
              <a:gd name="adj" fmla="val 16666"/>
            </a:avLst>
          </a:prstGeom>
          <a:solidFill>
            <a:srgbClr val="E0A21B">
              <a:alpha val="8000"/>
            </a:srgbClr>
          </a:solidFill>
          <a:ln w="9525">
            <a:solidFill>
              <a:srgbClr val="E0A21B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4206240"/>
            <a:ext cx="612648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>
                <a:solidFill>
                  <a:srgbClr val="9A6200"/>
                </a:solidFill>
                <a:latin typeface="Segoe UI"/>
              </a:rPr>
              <a:t>Napomena:</a:t>
            </a:r>
            <a:r>
              <a:rPr sz="1100" b="0" i="0">
                <a:solidFill>
                  <a:srgbClr val="9A6200"/>
                </a:solidFill>
                <a:latin typeface="Segoe UI"/>
              </a:rPr>
              <a:t> tip </a:t>
            </a:r>
            <a:r>
              <a:rPr sz="1100" b="0" i="0">
                <a:solidFill>
                  <a:srgbClr val="1A1630"/>
                </a:solidFill>
                <a:latin typeface="Consolas"/>
              </a:rPr>
              <a:t>WritableSignal&lt;number&gt;</a:t>
            </a:r>
            <a:r>
              <a:rPr sz="1100" b="0" i="0">
                <a:solidFill>
                  <a:srgbClr val="9A6200"/>
                </a:solidFill>
                <a:latin typeface="Segoe UI"/>
              </a:rPr>
              <a:t> TypeScript zaključuje sam iz </a:t>
            </a:r>
            <a:r>
              <a:rPr sz="1100" b="0" i="0">
                <a:solidFill>
                  <a:srgbClr val="1A1630"/>
                </a:solidFill>
                <a:latin typeface="Consolas"/>
              </a:rPr>
              <a:t>signal(0)</a:t>
            </a:r>
            <a:r>
              <a:rPr sz="1100" b="0" i="0">
                <a:solidFill>
                  <a:srgbClr val="9A6200"/>
                </a:solidFill>
                <a:latin typeface="Segoe UI"/>
              </a:rPr>
              <a:t> – ne mora da se piše. Za prazan niz navodimo tip: </a:t>
            </a:r>
            <a:r>
              <a:rPr sz="1100" b="0" i="0">
                <a:solidFill>
                  <a:srgbClr val="1A1630"/>
                </a:solidFill>
                <a:latin typeface="Consolas"/>
              </a:rPr>
              <a:t>signal&lt;Writer[]&gt;([])</a:t>
            </a:r>
            <a:r>
              <a:rPr sz="1100" b="0" i="0">
                <a:solidFill>
                  <a:srgbClr val="9A6200"/>
                </a:solidFill>
                <a:latin typeface="Segoe UI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554480"/>
            <a:ext cx="6400800" cy="2560320"/>
          </a:xfrm>
          <a:prstGeom prst="roundRect">
            <a:avLst>
              <a:gd name="adj" fmla="val 4285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325880" y="1618488"/>
            <a:ext cx="54864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writable.ts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1938528"/>
            <a:ext cx="64008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1993392"/>
            <a:ext cx="6217920" cy="208483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signal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'@angular/core'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C792EA"/>
                </a:solidFill>
                <a:latin typeface="Consolas"/>
              </a:rPr>
              <a:t>const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count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0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  </a:t>
            </a:r>
            <a:r>
              <a:rPr sz="1150" b="0" i="1">
                <a:solidFill>
                  <a:srgbClr val="6B6888"/>
                </a:solidFill>
                <a:latin typeface="Consolas"/>
              </a:rPr>
              <a:t>// tip: WritableSignal&lt;number&gt;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console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log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count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());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     </a:t>
            </a:r>
            <a:r>
              <a:rPr sz="1150" b="0" i="1">
                <a:solidFill>
                  <a:srgbClr val="6B6888"/>
                </a:solidFill>
                <a:latin typeface="Consolas"/>
              </a:rPr>
              <a:t>// 0   ← čitanje = poziv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count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set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3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             </a:t>
            </a:r>
            <a:r>
              <a:rPr sz="1150" b="0" i="1">
                <a:solidFill>
                  <a:srgbClr val="6B6888"/>
                </a:solidFill>
                <a:latin typeface="Consolas"/>
              </a:rPr>
              <a:t>// postavi novu vrednost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console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log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count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());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     </a:t>
            </a:r>
            <a:r>
              <a:rPr sz="1150" b="0" i="1">
                <a:solidFill>
                  <a:srgbClr val="6B6888"/>
                </a:solidFill>
                <a:latin typeface="Consolas"/>
              </a:rPr>
              <a:t>// 3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count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update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v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v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+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1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0" i="1">
                <a:solidFill>
                  <a:srgbClr val="6B6888"/>
                </a:solidFill>
                <a:latin typeface="Consolas"/>
              </a:rPr>
              <a:t>// nova vrednost iz stare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console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log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count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());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     </a:t>
            </a:r>
            <a:r>
              <a:rPr sz="1150" b="0" i="1">
                <a:solidFill>
                  <a:srgbClr val="6B6888"/>
                </a:solidFill>
                <a:latin typeface="Consolas"/>
              </a:rPr>
              <a:t>// 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78040" y="1554480"/>
            <a:ext cx="448056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178040" y="1682495"/>
            <a:ext cx="54864" cy="420624"/>
          </a:xfrm>
          <a:prstGeom prst="rect">
            <a:avLst/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60920" y="1600200"/>
            <a:ext cx="4206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50" b="1" i="0">
                <a:solidFill>
                  <a:srgbClr val="CC1FBF"/>
                </a:solidFill>
                <a:latin typeface="Consolas"/>
              </a:rPr>
              <a:t>signal(početna)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60920" y="1901952"/>
            <a:ext cx="4206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3A3652"/>
                </a:solidFill>
                <a:latin typeface="Segoe UI"/>
              </a:rPr>
              <a:t>Kreira signal sa početnom vrednošću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78040" y="2340864"/>
            <a:ext cx="448056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178040" y="2468880"/>
            <a:ext cx="54864" cy="420624"/>
          </a:xfrm>
          <a:prstGeom prst="rect">
            <a:avLst/>
          </a:prstGeom>
          <a:solidFill>
            <a:srgbClr val="C13C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60920" y="2386584"/>
            <a:ext cx="4206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50" b="1" i="0">
                <a:solidFill>
                  <a:srgbClr val="A62BD6"/>
                </a:solidFill>
                <a:latin typeface="Consolas"/>
              </a:rPr>
              <a:t>count()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60920" y="2688336"/>
            <a:ext cx="4206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3A3652"/>
                </a:solidFill>
                <a:latin typeface="Segoe UI"/>
              </a:rPr>
              <a:t>Čita trenutnu vrednost (i prati zavisnost)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178040" y="3127248"/>
            <a:ext cx="448056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178040" y="3255264"/>
            <a:ext cx="54864" cy="420624"/>
          </a:xfrm>
          <a:prstGeom prst="rect">
            <a:avLst/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60920" y="3172968"/>
            <a:ext cx="4206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50" b="1" i="0">
                <a:solidFill>
                  <a:srgbClr val="7433E6"/>
                </a:solidFill>
                <a:latin typeface="Consolas"/>
              </a:rPr>
              <a:t>.set(nova)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60920" y="3474720"/>
            <a:ext cx="4206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3A3652"/>
                </a:solidFill>
                <a:latin typeface="Segoe UI"/>
              </a:rPr>
              <a:t>Postavlja potpuno novu vrednost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178040" y="3913632"/>
            <a:ext cx="448056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7178040" y="4041648"/>
            <a:ext cx="54864" cy="42062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360920" y="3959352"/>
            <a:ext cx="4206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50" b="1" i="0">
                <a:solidFill>
                  <a:srgbClr val="2563EB"/>
                </a:solidFill>
                <a:latin typeface="Consolas"/>
              </a:rPr>
              <a:t>.update(fn)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60920" y="4261104"/>
            <a:ext cx="4206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0" i="0">
                <a:solidFill>
                  <a:srgbClr val="3A3652"/>
                </a:solidFill>
                <a:latin typeface="Segoe UI"/>
              </a:rPr>
              <a:t>Računa novu vrednost na osnovu prethodne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4846320"/>
            <a:ext cx="109728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1" i="0" spc="200">
                <a:solidFill>
                  <a:srgbClr val="9894AE"/>
                </a:solidFill>
                <a:latin typeface="Segoe UI"/>
              </a:rPr>
              <a:t>VREMENSKA LINIJA VREDNOSTI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230368"/>
            <a:ext cx="2011680" cy="9601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F637E3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48640" y="5285232"/>
            <a:ext cx="201168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200" b="1" i="0">
                <a:solidFill>
                  <a:srgbClr val="1A1630"/>
                </a:solidFill>
                <a:latin typeface="Segoe UI"/>
              </a:rPr>
              <a:t>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760720"/>
            <a:ext cx="201168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BE1A9C"/>
                </a:solidFill>
                <a:latin typeface="Consolas"/>
              </a:rPr>
              <a:t>signal(0)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2578608" y="5715000"/>
            <a:ext cx="219456" cy="0"/>
          </a:xfrm>
          <a:prstGeom prst="line">
            <a:avLst/>
          </a:prstGeom>
          <a:ln w="15875">
            <a:solidFill>
              <a:srgbClr val="6D6886"/>
            </a:solidFill>
            <a:tailEnd type="triangle" w="med" len="med"/>
          </a:ln>
        </p:spPr>
      </p:cxnSp>
      <p:sp>
        <p:nvSpPr>
          <p:cNvPr id="37" name="Rounded Rectangle 36"/>
          <p:cNvSpPr/>
          <p:nvPr/>
        </p:nvSpPr>
        <p:spPr>
          <a:xfrm>
            <a:off x="2816352" y="5230368"/>
            <a:ext cx="2011680" cy="9601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816352" y="5285232"/>
            <a:ext cx="201168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200" b="1" i="0">
                <a:solidFill>
                  <a:srgbClr val="1A1630"/>
                </a:solidFill>
                <a:latin typeface="Segoe UI"/>
              </a:rPr>
              <a:t>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816352" y="5760720"/>
            <a:ext cx="201168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BE1A9C"/>
                </a:solidFill>
                <a:latin typeface="Consolas"/>
              </a:rPr>
              <a:t>set(3)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4846320" y="5715000"/>
            <a:ext cx="219456" cy="0"/>
          </a:xfrm>
          <a:prstGeom prst="line">
            <a:avLst/>
          </a:prstGeom>
          <a:ln w="15875">
            <a:solidFill>
              <a:srgbClr val="6D6886"/>
            </a:solidFill>
            <a:tailEnd type="triangle" w="med" len="med"/>
          </a:ln>
        </p:spPr>
      </p:cxnSp>
      <p:sp>
        <p:nvSpPr>
          <p:cNvPr id="41" name="Rounded Rectangle 40"/>
          <p:cNvSpPr/>
          <p:nvPr/>
        </p:nvSpPr>
        <p:spPr>
          <a:xfrm>
            <a:off x="5084064" y="5230368"/>
            <a:ext cx="2011680" cy="9601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084064" y="5285232"/>
            <a:ext cx="201168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200" b="1" i="0">
                <a:solidFill>
                  <a:srgbClr val="1A1630"/>
                </a:solidFill>
                <a:latin typeface="Segoe UI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84064" y="5760720"/>
            <a:ext cx="201168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BE1A9C"/>
                </a:solidFill>
                <a:latin typeface="Consolas"/>
              </a:rPr>
              <a:t>update(v =&gt; v + 1)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7114031" y="5715000"/>
            <a:ext cx="219457" cy="0"/>
          </a:xfrm>
          <a:prstGeom prst="line">
            <a:avLst/>
          </a:prstGeom>
          <a:ln w="15875">
            <a:solidFill>
              <a:srgbClr val="6D6886"/>
            </a:solidFill>
            <a:tailEnd type="triangle" w="med" len="med"/>
          </a:ln>
        </p:spPr>
      </p:cxnSp>
      <p:sp>
        <p:nvSpPr>
          <p:cNvPr id="45" name="Rounded Rectangle 44"/>
          <p:cNvSpPr/>
          <p:nvPr/>
        </p:nvSpPr>
        <p:spPr>
          <a:xfrm>
            <a:off x="7351775" y="5230368"/>
            <a:ext cx="2011680" cy="9601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351775" y="5285232"/>
            <a:ext cx="201168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200" b="1" i="0">
                <a:solidFill>
                  <a:srgbClr val="1A1630"/>
                </a:solidFill>
                <a:latin typeface="Segoe UI"/>
              </a:rPr>
              <a:t>40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51775" y="5760720"/>
            <a:ext cx="201168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BE1A9C"/>
                </a:solidFill>
                <a:latin typeface="Consolas"/>
              </a:rPr>
              <a:t>update(v =&gt; v * 10)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9381744" y="5715000"/>
            <a:ext cx="219456" cy="0"/>
          </a:xfrm>
          <a:prstGeom prst="line">
            <a:avLst/>
          </a:prstGeom>
          <a:ln w="15875">
            <a:solidFill>
              <a:srgbClr val="6D6886"/>
            </a:solidFill>
            <a:tailEnd type="triangle" w="med" len="med"/>
          </a:ln>
        </p:spPr>
      </p:cxnSp>
      <p:sp>
        <p:nvSpPr>
          <p:cNvPr id="49" name="Rounded Rectangle 48"/>
          <p:cNvSpPr/>
          <p:nvPr/>
        </p:nvSpPr>
        <p:spPr>
          <a:xfrm>
            <a:off x="9619488" y="5230368"/>
            <a:ext cx="2011680" cy="9601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9619488" y="5285232"/>
            <a:ext cx="201168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200" b="1" i="0">
                <a:solidFill>
                  <a:srgbClr val="1A1630"/>
                </a:solidFill>
                <a:latin typeface="Segoe UI"/>
              </a:rPr>
              <a:t>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619488" y="5760720"/>
            <a:ext cx="201168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BE1A9C"/>
                </a:solidFill>
                <a:latin typeface="Consolas"/>
              </a:rPr>
              <a:t>set(0)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07 · SIGNALI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Prikaz signala u šablonu – interpolacijom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5669280" cy="2926080"/>
          </a:xfrm>
          <a:prstGeom prst="roundRect">
            <a:avLst>
              <a:gd name="adj" fmla="val 375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counter.ts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56692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5486400" cy="245059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FCB6B"/>
                </a:solidFill>
                <a:latin typeface="Consolas"/>
              </a:rPr>
              <a:t>Component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signal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'@angular/core'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1" i="0">
                <a:solidFill>
                  <a:srgbClr val="FF79C6"/>
                </a:solidFill>
                <a:latin typeface="Consolas"/>
              </a:rPr>
              <a:t>@Component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({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selector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'app-counter'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templateUrl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'./counter.html'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FCB6B"/>
                </a:solidFill>
                <a:latin typeface="Consolas"/>
              </a:rPr>
              <a:t>Counter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count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0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increment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count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update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c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c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+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1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reset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   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count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set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0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617720"/>
            <a:ext cx="5669280" cy="1600200"/>
          </a:xfrm>
          <a:prstGeom prst="roundRect">
            <a:avLst>
              <a:gd name="adj" fmla="val 685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476402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476402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476402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4681728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counter.html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5001768"/>
            <a:ext cx="56692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5056631"/>
            <a:ext cx="5486400" cy="11247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Brojač: </a:t>
            </a:r>
            <a:r>
              <a:rPr sz="1200" b="0" i="0">
                <a:solidFill>
                  <a:srgbClr val="FFD580"/>
                </a:solidFill>
                <a:latin typeface="Consolas"/>
              </a:rPr>
              <a:t>{{ count() }}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&lt;button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(click)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"increment()"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+1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&lt;/button&gt;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&lt;button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(click)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"reset()"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Reset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&lt;/button&gt;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83096" y="1609344"/>
            <a:ext cx="5212080" cy="2377440"/>
          </a:xfrm>
          <a:prstGeom prst="roundRect">
            <a:avLst>
              <a:gd name="adj" fmla="val 5384"/>
            </a:avLst>
          </a:prstGeom>
          <a:solidFill>
            <a:srgbClr val="000000">
              <a:alpha val="9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446520" y="1554480"/>
            <a:ext cx="5212080" cy="2377440"/>
          </a:xfrm>
          <a:prstGeom prst="roundRect">
            <a:avLst>
              <a:gd name="adj" fmla="val 5384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446520" y="1554480"/>
            <a:ext cx="5212080" cy="457200"/>
          </a:xfrm>
          <a:prstGeom prst="roundRect">
            <a:avLst>
              <a:gd name="adj" fmla="val 28000"/>
            </a:avLst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46520" y="1828800"/>
            <a:ext cx="5212080" cy="182880"/>
          </a:xfrm>
          <a:prstGeom prst="rect">
            <a:avLst/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629400" y="1728216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812280" y="1728216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6995160" y="1728216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7315200" y="1645920"/>
            <a:ext cx="411480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wrap="square" lIns="109728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 i="0">
                <a:solidFill>
                  <a:srgbClr val="6B6880"/>
                </a:solidFill>
                <a:latin typeface="Segoe UI"/>
              </a:rPr>
              <a:t>🔒  localhost:4200/counter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0840" y="2221991"/>
            <a:ext cx="466344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000" b="1" i="0">
                <a:solidFill>
                  <a:srgbClr val="1E1B2E"/>
                </a:solidFill>
                <a:latin typeface="Segoe UI"/>
              </a:rPr>
              <a:t>Brojač: 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720840" y="2862072"/>
            <a:ext cx="822960" cy="384048"/>
          </a:xfrm>
          <a:prstGeom prst="roundRect">
            <a:avLst>
              <a:gd name="adj" fmla="val 23809"/>
            </a:avLst>
          </a:prstGeom>
          <a:solidFill>
            <a:srgbClr val="F637E3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Segoe UI"/>
              </a:rPr>
              <a:t>+1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80960" y="2862072"/>
            <a:ext cx="1005840" cy="384048"/>
          </a:xfrm>
          <a:prstGeom prst="roundRect">
            <a:avLst>
              <a:gd name="adj" fmla="val 23809"/>
            </a:avLst>
          </a:prstGeom>
          <a:solidFill>
            <a:srgbClr val="E4E1EE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300" b="1" i="0">
                <a:solidFill>
                  <a:srgbClr val="3A3650"/>
                </a:solidFill>
                <a:latin typeface="Segoe UI"/>
              </a:rPr>
              <a:t>Reset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69680" y="2862072"/>
            <a:ext cx="2377440" cy="4114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8A86A0"/>
                </a:solidFill>
                <a:latin typeface="Segoe UI"/>
              </a:rPr>
              <a:t>← klik = automatski novi prikaz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46520" y="4114800"/>
            <a:ext cx="5212080" cy="2103120"/>
          </a:xfrm>
          <a:prstGeom prst="roundRect">
            <a:avLst>
              <a:gd name="adj" fmla="val 6086"/>
            </a:avLst>
          </a:prstGeom>
          <a:solidFill>
            <a:srgbClr val="E0A21B">
              <a:alpha val="7000"/>
            </a:srgbClr>
          </a:solidFill>
          <a:ln w="9525">
            <a:solidFill>
              <a:srgbClr val="E0A21B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675120" y="4224528"/>
            <a:ext cx="4846320" cy="1920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400" b="1" i="0">
                <a:solidFill>
                  <a:srgbClr val="9A6200"/>
                </a:solidFill>
                <a:latin typeface="Segoe UI"/>
              </a:rPr>
              <a:t>⚠  Najčešća greška: zaboravljene zagrade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300" b="0" i="0">
                <a:solidFill>
                  <a:srgbClr val="1A1630"/>
                </a:solidFill>
                <a:latin typeface="Consolas"/>
              </a:rPr>
              <a:t>{{ count }}</a:t>
            </a:r>
            <a:r>
              <a:rPr sz="1300" b="0" i="0">
                <a:solidFill>
                  <a:srgbClr val="3A3652"/>
                </a:solidFill>
                <a:latin typeface="Segoe UI"/>
              </a:rPr>
              <a:t> – prikazuje funkciju, ne vrednost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300" b="0" i="0">
                <a:solidFill>
                  <a:srgbClr val="1A1630"/>
                </a:solidFill>
                <a:latin typeface="Consolas"/>
              </a:rPr>
              <a:t>{{ count() }}</a:t>
            </a:r>
            <a:r>
              <a:rPr sz="1300" b="0" i="0">
                <a:solidFill>
                  <a:srgbClr val="3A3652"/>
                </a:solidFill>
                <a:latin typeface="Segoe UI"/>
              </a:rPr>
              <a:t> – ✓ ispravno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150" b="0" i="1">
                <a:solidFill>
                  <a:srgbClr val="5F5A78"/>
                </a:solidFill>
                <a:latin typeface="Segoe UI"/>
              </a:rPr>
              <a:t>Kompajler upozorava: „count is a function and should be invoked: count()“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07 · SIGNALI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Computed signal – vrednost izvedena iz drugih signala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400800" cy="2377440"/>
          </a:xfrm>
          <a:prstGeom prst="roundRect">
            <a:avLst>
              <a:gd name="adj" fmla="val 4615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4864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person.ts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4008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6217920" cy="190195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signal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computed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'@angular/core'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firstName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'Petar'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lastName 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'Petrović'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fullName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computed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(()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firstName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+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 '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+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lastName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());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069080"/>
            <a:ext cx="6400800" cy="2148840"/>
          </a:xfrm>
          <a:prstGeom prst="roundRect">
            <a:avLst>
              <a:gd name="adj" fmla="val 5106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42153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42153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42153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4133088"/>
            <a:ext cx="54864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upotreba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453128"/>
            <a:ext cx="64008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4507992"/>
            <a:ext cx="6217920" cy="167335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console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log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fullName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());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  </a:t>
            </a:r>
            <a:r>
              <a:rPr sz="1200" b="0" i="1">
                <a:solidFill>
                  <a:srgbClr val="6B6888"/>
                </a:solidFill>
                <a:latin typeface="Consolas"/>
              </a:rPr>
              <a:t>// 'Petar Petrović'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B8C4FF"/>
                </a:solidFill>
                <a:latin typeface="Consolas"/>
              </a:rPr>
              <a:t>firstName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set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'Marko'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console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log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fullName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());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  </a:t>
            </a:r>
            <a:r>
              <a:rPr sz="1200" b="0" i="1">
                <a:solidFill>
                  <a:srgbClr val="6B6888"/>
                </a:solidFill>
                <a:latin typeface="Consolas"/>
              </a:rPr>
              <a:t>// 'Marko Petrović'  ← samo se osvežio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B8C4FF"/>
                </a:solidFill>
                <a:latin typeface="Consolas"/>
              </a:rPr>
              <a:t>fullName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set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'Neko'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);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     </a:t>
            </a:r>
            <a:r>
              <a:rPr sz="1200" b="0" i="1">
                <a:solidFill>
                  <a:srgbClr val="6B6888"/>
                </a:solidFill>
                <a:latin typeface="Consolas"/>
              </a:rPr>
              <a:t>// ✗ greška: computed je read-only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23760" y="1600200"/>
            <a:ext cx="2103120" cy="731520"/>
          </a:xfrm>
          <a:prstGeom prst="roundRect">
            <a:avLst>
              <a:gd name="adj" fmla="val 17500"/>
            </a:avLst>
          </a:prstGeom>
          <a:solidFill>
            <a:srgbClr val="F3F0FB"/>
          </a:solidFill>
          <a:ln w="19050">
            <a:solidFill>
              <a:srgbClr val="F637E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223760" y="1627632"/>
            <a:ext cx="21031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350" b="1" i="0">
                <a:solidFill>
                  <a:srgbClr val="1A1630"/>
                </a:solidFill>
                <a:latin typeface="Consolas"/>
              </a:rPr>
              <a:t>firstName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23760" y="1965960"/>
            <a:ext cx="210312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CC1FBF"/>
                </a:solidFill>
                <a:latin typeface="Segoe UI"/>
              </a:rPr>
              <a:t>signal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275320" y="2350008"/>
            <a:ext cx="1161288" cy="530352"/>
          </a:xfrm>
          <a:prstGeom prst="line">
            <a:avLst/>
          </a:prstGeom>
          <a:ln w="19050">
            <a:solidFill>
              <a:srgbClr val="F637E3"/>
            </a:solidFill>
            <a:tailEnd type="triangle" w="med" len="med"/>
          </a:ln>
        </p:spPr>
      </p:cxnSp>
      <p:sp>
        <p:nvSpPr>
          <p:cNvPr id="25" name="Rounded Rectangle 24"/>
          <p:cNvSpPr/>
          <p:nvPr/>
        </p:nvSpPr>
        <p:spPr>
          <a:xfrm>
            <a:off x="9555480" y="1600200"/>
            <a:ext cx="2103120" cy="731520"/>
          </a:xfrm>
          <a:prstGeom prst="roundRect">
            <a:avLst>
              <a:gd name="adj" fmla="val 17500"/>
            </a:avLst>
          </a:prstGeom>
          <a:solidFill>
            <a:srgbClr val="F3F0FB"/>
          </a:solidFill>
          <a:ln w="19050">
            <a:solidFill>
              <a:srgbClr val="F637E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555480" y="1627632"/>
            <a:ext cx="21031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350" b="1" i="0">
                <a:solidFill>
                  <a:srgbClr val="1A1630"/>
                </a:solidFill>
                <a:latin typeface="Consolas"/>
              </a:rPr>
              <a:t>lastName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55480" y="1965960"/>
            <a:ext cx="210312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CC1FBF"/>
                </a:solidFill>
                <a:latin typeface="Segoe UI"/>
              </a:rPr>
              <a:t>signal</a:t>
            </a:r>
          </a:p>
        </p:txBody>
      </p:sp>
      <p:cxnSp>
        <p:nvCxnSpPr>
          <p:cNvPr id="28" name="Connector 27"/>
          <p:cNvCxnSpPr/>
          <p:nvPr/>
        </p:nvCxnSpPr>
        <p:spPr>
          <a:xfrm flipH="1">
            <a:off x="9436608" y="2350008"/>
            <a:ext cx="1170432" cy="530352"/>
          </a:xfrm>
          <a:prstGeom prst="line">
            <a:avLst/>
          </a:prstGeom>
          <a:ln w="19050">
            <a:solidFill>
              <a:srgbClr val="F637E3"/>
            </a:solidFill>
            <a:tailEnd type="triangle" w="med" len="med"/>
          </a:ln>
        </p:spPr>
      </p:cxnSp>
      <p:sp>
        <p:nvSpPr>
          <p:cNvPr id="29" name="Rounded Rectangle 28"/>
          <p:cNvSpPr/>
          <p:nvPr/>
        </p:nvSpPr>
        <p:spPr>
          <a:xfrm>
            <a:off x="8385048" y="2898648"/>
            <a:ext cx="2103120" cy="731520"/>
          </a:xfrm>
          <a:prstGeom prst="roundRect">
            <a:avLst>
              <a:gd name="adj" fmla="val 17500"/>
            </a:avLst>
          </a:prstGeom>
          <a:solidFill>
            <a:srgbClr val="F3F0FB"/>
          </a:solidFill>
          <a:ln w="19050">
            <a:solidFill>
              <a:srgbClr val="8B3D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385048" y="2926080"/>
            <a:ext cx="21031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350" b="1" i="0">
                <a:solidFill>
                  <a:srgbClr val="1A1630"/>
                </a:solidFill>
                <a:latin typeface="Consolas"/>
              </a:rPr>
              <a:t>fullName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5048" y="3264408"/>
            <a:ext cx="210312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7433E6"/>
                </a:solidFill>
                <a:latin typeface="Segoe UI"/>
              </a:rPr>
              <a:t>computed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223760" y="3840480"/>
            <a:ext cx="4434840" cy="512064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360920" y="3840480"/>
            <a:ext cx="1783080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7433E6"/>
                </a:solidFill>
                <a:latin typeface="Segoe UI"/>
              </a:rPr>
              <a:t>Read-only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98280" y="3840480"/>
            <a:ext cx="2514600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 i="0">
                <a:solidFill>
                  <a:srgbClr val="3A3652"/>
                </a:solidFill>
                <a:latin typeface="Segoe UI"/>
              </a:rPr>
              <a:t>nema set() ni update()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223760" y="4443984"/>
            <a:ext cx="4434840" cy="512064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360920" y="4443984"/>
            <a:ext cx="1783080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7433E6"/>
                </a:solidFill>
                <a:latin typeface="Segoe UI"/>
              </a:rPr>
              <a:t>Lazy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98280" y="4443984"/>
            <a:ext cx="2514600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 i="0">
                <a:solidFill>
                  <a:srgbClr val="3A3652"/>
                </a:solidFill>
                <a:latin typeface="Segoe UI"/>
              </a:rPr>
              <a:t>računa se tek kad ga neko pročita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223760" y="5047488"/>
            <a:ext cx="4434840" cy="512064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360920" y="5047488"/>
            <a:ext cx="1783080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 dirty="0" err="1">
                <a:solidFill>
                  <a:srgbClr val="7433E6"/>
                </a:solidFill>
                <a:latin typeface="Segoe UI"/>
              </a:rPr>
              <a:t>Memoizovan</a:t>
            </a:r>
            <a:endParaRPr sz="1200" b="1" i="0" dirty="0">
              <a:solidFill>
                <a:srgbClr val="7433E6"/>
              </a:solidFill>
              <a:latin typeface="Segoe UI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098280" y="5047488"/>
            <a:ext cx="2514600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 i="0" dirty="0" err="1">
                <a:solidFill>
                  <a:srgbClr val="3A3652"/>
                </a:solidFill>
                <a:latin typeface="Segoe UI"/>
              </a:rPr>
              <a:t>rezultat</a:t>
            </a:r>
            <a:r>
              <a:rPr sz="1050" b="0" i="0" dirty="0">
                <a:solidFill>
                  <a:srgbClr val="3A3652"/>
                </a:solidFill>
                <a:latin typeface="Segoe UI"/>
              </a:rPr>
              <a:t> se </a:t>
            </a:r>
            <a:r>
              <a:rPr sz="1050" b="0" i="0" dirty="0" err="1">
                <a:solidFill>
                  <a:srgbClr val="3A3652"/>
                </a:solidFill>
                <a:latin typeface="Segoe UI"/>
              </a:rPr>
              <a:t>kešira</a:t>
            </a:r>
            <a:r>
              <a:rPr sz="10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050" b="0" i="0" dirty="0" err="1">
                <a:solidFill>
                  <a:srgbClr val="3A3652"/>
                </a:solidFill>
                <a:latin typeface="Segoe UI"/>
              </a:rPr>
              <a:t>dok</a:t>
            </a:r>
            <a:r>
              <a:rPr sz="1050" b="0" i="0" dirty="0">
                <a:solidFill>
                  <a:srgbClr val="3A3652"/>
                </a:solidFill>
                <a:latin typeface="Segoe UI"/>
              </a:rPr>
              <a:t> se </a:t>
            </a:r>
            <a:r>
              <a:rPr sz="1050" b="0" i="0" dirty="0" err="1">
                <a:solidFill>
                  <a:srgbClr val="3A3652"/>
                </a:solidFill>
                <a:latin typeface="Segoe UI"/>
              </a:rPr>
              <a:t>zavisnosti</a:t>
            </a:r>
            <a:r>
              <a:rPr sz="1050" b="0" i="0" dirty="0">
                <a:solidFill>
                  <a:srgbClr val="3A3652"/>
                </a:solidFill>
                <a:latin typeface="Segoe UI"/>
              </a:rPr>
              <a:t> ne </a:t>
            </a:r>
            <a:r>
              <a:rPr sz="1050" b="0" i="0" dirty="0" err="1">
                <a:solidFill>
                  <a:srgbClr val="3A3652"/>
                </a:solidFill>
                <a:latin typeface="Segoe UI"/>
              </a:rPr>
              <a:t>promene</a:t>
            </a:r>
            <a:endParaRPr sz="105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223760" y="5650992"/>
            <a:ext cx="4434840" cy="512064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360920" y="5650992"/>
            <a:ext cx="1783080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7433E6"/>
                </a:solidFill>
                <a:latin typeface="Segoe UI"/>
              </a:rPr>
              <a:t>Automatske zavisnosti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98280" y="5650992"/>
            <a:ext cx="2514600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 i="0">
                <a:solidFill>
                  <a:srgbClr val="3A3652"/>
                </a:solidFill>
                <a:latin typeface="Segoe UI"/>
              </a:rPr>
              <a:t>prati samo signale koje je stvarno pročitao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07 · SIGNALI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Primer iz projekta: AboutText komponenta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400800" cy="3931920"/>
          </a:xfrm>
          <a:prstGeom prst="roundRect">
            <a:avLst>
              <a:gd name="adj" fmla="val 279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4864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about/about-text/about-text.ts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4008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94360" y="3697223"/>
            <a:ext cx="6309360" cy="688848"/>
          </a:xfrm>
          <a:prstGeom prst="rect">
            <a:avLst/>
          </a:prstGeom>
          <a:solidFill>
            <a:srgbClr val="F637E3">
              <a:alpha val="1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94360" y="4535424"/>
            <a:ext cx="6309360" cy="521207"/>
          </a:xfrm>
          <a:prstGeom prst="rect">
            <a:avLst/>
          </a:prstGeom>
          <a:solidFill>
            <a:srgbClr val="F637E3">
              <a:alpha val="1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1993392"/>
            <a:ext cx="6217920" cy="345643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C792EA"/>
                </a:solidFill>
                <a:latin typeface="Consolas"/>
              </a:rPr>
              <a:t>import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{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FFCB6B"/>
                </a:solidFill>
                <a:latin typeface="Consolas"/>
              </a:rPr>
              <a:t>Component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computed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signal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}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C792EA"/>
                </a:solidFill>
                <a:latin typeface="Consolas"/>
              </a:rPr>
              <a:t>from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A5E075"/>
                </a:solidFill>
                <a:latin typeface="Consolas"/>
              </a:rPr>
              <a:t>'@angular/core'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1" i="0" dirty="0">
                <a:solidFill>
                  <a:srgbClr val="FF79C6"/>
                </a:solidFill>
                <a:latin typeface="Consolas"/>
              </a:rPr>
              <a:t>@Component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({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imports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[],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selector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A5E075"/>
                </a:solidFill>
                <a:latin typeface="Consolas"/>
              </a:rPr>
              <a:t>'app-about-text'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 dirty="0" err="1">
                <a:solidFill>
                  <a:srgbClr val="E4E2F0"/>
                </a:solidFill>
                <a:latin typeface="Consolas"/>
              </a:rPr>
              <a:t>styleUrl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A5E075"/>
                </a:solidFill>
                <a:latin typeface="Consolas"/>
              </a:rPr>
              <a:t>'./about-text.css'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 dirty="0" err="1">
                <a:solidFill>
                  <a:srgbClr val="E4E2F0"/>
                </a:solidFill>
                <a:latin typeface="Consolas"/>
              </a:rPr>
              <a:t>templateUrl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A5E075"/>
                </a:solidFill>
                <a:latin typeface="Consolas"/>
              </a:rPr>
              <a:t>'./about-text.html'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89DDFF"/>
                </a:solidFill>
                <a:latin typeface="Consolas"/>
              </a:rPr>
              <a:t>})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C792EA"/>
                </a:solidFill>
                <a:latin typeface="Consolas"/>
              </a:rPr>
              <a:t>export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C792EA"/>
                </a:solidFill>
                <a:latin typeface="Consolas"/>
              </a:rPr>
              <a:t>class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 err="1">
                <a:solidFill>
                  <a:srgbClr val="FFCB6B"/>
                </a:solidFill>
                <a:latin typeface="Consolas"/>
              </a:rPr>
              <a:t>AboutText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description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A5E075"/>
                </a:solidFill>
                <a:latin typeface="Consolas"/>
              </a:rPr>
              <a:t>'This is the page about us'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;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    </a:t>
            </a:r>
            <a:r>
              <a:rPr sz="1100" b="0" i="1" dirty="0">
                <a:solidFill>
                  <a:srgbClr val="6B6888"/>
                </a:solidFill>
                <a:latin typeface="Consolas"/>
              </a:rPr>
              <a:t>// </a:t>
            </a:r>
            <a:r>
              <a:rPr sz="1100" b="0" i="1" dirty="0" err="1">
                <a:solidFill>
                  <a:srgbClr val="6B6888"/>
                </a:solidFill>
                <a:latin typeface="Consolas"/>
              </a:rPr>
              <a:t>obično</a:t>
            </a:r>
            <a:r>
              <a:rPr sz="1100" b="0" i="1" dirty="0">
                <a:solidFill>
                  <a:srgbClr val="6B6888"/>
                </a:solidFill>
                <a:latin typeface="Consolas"/>
              </a:rPr>
              <a:t> polje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 dirty="0" err="1">
                <a:solidFill>
                  <a:srgbClr val="E4E2F0"/>
                </a:solidFill>
                <a:latin typeface="Consolas"/>
              </a:rPr>
              <a:t>authorsFirstName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2AAFF"/>
                </a:solidFill>
                <a:latin typeface="Consolas"/>
              </a:rPr>
              <a:t>signal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 dirty="0">
                <a:solidFill>
                  <a:srgbClr val="A5E075"/>
                </a:solidFill>
                <a:latin typeface="Consolas"/>
              </a:rPr>
              <a:t>'Petar'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);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           </a:t>
            </a:r>
            <a:r>
              <a:rPr sz="1100" b="0" i="1" dirty="0">
                <a:solidFill>
                  <a:srgbClr val="6B6888"/>
                </a:solidFill>
                <a:latin typeface="Consolas"/>
              </a:rPr>
              <a:t>// signal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 dirty="0" err="1">
                <a:solidFill>
                  <a:srgbClr val="E4E2F0"/>
                </a:solidFill>
                <a:latin typeface="Consolas"/>
              </a:rPr>
              <a:t>authorsLastName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2AAFF"/>
                </a:solidFill>
                <a:latin typeface="Consolas"/>
              </a:rPr>
              <a:t>signal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 dirty="0">
                <a:solidFill>
                  <a:srgbClr val="A5E075"/>
                </a:solidFill>
                <a:latin typeface="Consolas"/>
              </a:rPr>
              <a:t>'Petrovic'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 dirty="0" err="1">
                <a:solidFill>
                  <a:srgbClr val="E4E2F0"/>
                </a:solidFill>
                <a:latin typeface="Consolas"/>
              </a:rPr>
              <a:t>authorsFull</a:t>
            </a:r>
            <a:r>
              <a:rPr lang="en-GB" sz="1100" b="0" i="0" dirty="0">
                <a:solidFill>
                  <a:srgbClr val="E4E2F0"/>
                </a:solidFill>
                <a:latin typeface="Consolas"/>
              </a:rPr>
              <a:t>N</a:t>
            </a:r>
            <a:r>
              <a:rPr sz="1100" b="0" i="0" dirty="0" err="1">
                <a:solidFill>
                  <a:srgbClr val="E4E2F0"/>
                </a:solidFill>
                <a:latin typeface="Consolas"/>
              </a:rPr>
              <a:t>ame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2AAFF"/>
                </a:solidFill>
                <a:latin typeface="Consolas"/>
              </a:rPr>
              <a:t>computed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(()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=&gt;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  </a:t>
            </a:r>
            <a:r>
              <a:rPr sz="1100" b="0" i="0" dirty="0" err="1">
                <a:solidFill>
                  <a:srgbClr val="C792EA"/>
                </a:solidFill>
                <a:latin typeface="Consolas"/>
              </a:rPr>
              <a:t>this</a:t>
            </a:r>
            <a:r>
              <a:rPr sz="1100" b="0" i="0" dirty="0" err="1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 dirty="0" err="1">
                <a:solidFill>
                  <a:srgbClr val="82AAFF"/>
                </a:solidFill>
                <a:latin typeface="Consolas"/>
              </a:rPr>
              <a:t>authorsFirstName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()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+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A5E075"/>
                </a:solidFill>
                <a:latin typeface="Consolas"/>
              </a:rPr>
              <a:t>' '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+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 err="1">
                <a:solidFill>
                  <a:srgbClr val="C792EA"/>
                </a:solidFill>
                <a:latin typeface="Consolas"/>
              </a:rPr>
              <a:t>this</a:t>
            </a:r>
            <a:r>
              <a:rPr sz="1100" b="0" i="0" dirty="0" err="1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 dirty="0" err="1">
                <a:solidFill>
                  <a:srgbClr val="82AAFF"/>
                </a:solidFill>
                <a:latin typeface="Consolas"/>
              </a:rPr>
              <a:t>authorsLastName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());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 dirty="0" err="1">
                <a:solidFill>
                  <a:srgbClr val="82AAFF"/>
                </a:solidFill>
                <a:latin typeface="Consolas"/>
              </a:rPr>
              <a:t>ngOnInit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():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C792EA"/>
                </a:solidFill>
                <a:latin typeface="Consolas"/>
              </a:rPr>
              <a:t>void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  </a:t>
            </a:r>
            <a:r>
              <a:rPr sz="1100" b="0" i="0" dirty="0" err="1">
                <a:solidFill>
                  <a:srgbClr val="C792EA"/>
                </a:solidFill>
                <a:latin typeface="Consolas"/>
              </a:rPr>
              <a:t>this</a:t>
            </a:r>
            <a:r>
              <a:rPr sz="1100" b="0" i="0" dirty="0" err="1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 dirty="0" err="1">
                <a:solidFill>
                  <a:srgbClr val="B8C4FF"/>
                </a:solidFill>
                <a:latin typeface="Consolas"/>
              </a:rPr>
              <a:t>authorsFirstName</a:t>
            </a:r>
            <a:r>
              <a:rPr sz="1100" b="0" i="0" dirty="0" err="1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 dirty="0" err="1">
                <a:solidFill>
                  <a:srgbClr val="82AAFF"/>
                </a:solidFill>
                <a:latin typeface="Consolas"/>
              </a:rPr>
              <a:t>update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value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=&gt;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value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+</a:t>
            </a:r>
            <a:r>
              <a:rPr sz="110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 dirty="0">
                <a:solidFill>
                  <a:srgbClr val="A5E075"/>
                </a:solidFill>
                <a:latin typeface="Consolas"/>
              </a:rPr>
              <a:t>' </a:t>
            </a:r>
            <a:r>
              <a:rPr sz="1100" b="0" i="0" dirty="0" err="1">
                <a:solidFill>
                  <a:srgbClr val="A5E075"/>
                </a:solidFill>
                <a:latin typeface="Consolas"/>
              </a:rPr>
              <a:t>Drugo</a:t>
            </a:r>
            <a:r>
              <a:rPr sz="1100" b="0" i="0" dirty="0">
                <a:solidFill>
                  <a:srgbClr val="A5E075"/>
                </a:solidFill>
                <a:latin typeface="Consolas"/>
              </a:rPr>
              <a:t> Ime'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 dirty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 dirty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78040" y="1554480"/>
            <a:ext cx="4480560" cy="1600200"/>
          </a:xfrm>
          <a:prstGeom prst="roundRect">
            <a:avLst>
              <a:gd name="adj" fmla="val 685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7360919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543799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726679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955279" y="1618488"/>
            <a:ext cx="35661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about/about-text/about-text.html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78040" y="1938528"/>
            <a:ext cx="448056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269479" y="1993392"/>
            <a:ext cx="4297680" cy="112471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 dirty="0">
                <a:solidFill>
                  <a:srgbClr val="FF5370"/>
                </a:solidFill>
                <a:latin typeface="Consolas"/>
              </a:rPr>
              <a:t>&lt;p&gt;</a:t>
            </a:r>
            <a:r>
              <a:rPr sz="1050" b="0" i="0" dirty="0">
                <a:solidFill>
                  <a:srgbClr val="FFD580"/>
                </a:solidFill>
                <a:latin typeface="Consolas"/>
              </a:rPr>
              <a:t>{{ description }}</a:t>
            </a:r>
            <a:r>
              <a:rPr sz="1050" b="0" i="0" dirty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 dirty="0" err="1">
                <a:solidFill>
                  <a:srgbClr val="E4E2F0"/>
                </a:solidFill>
                <a:latin typeface="Consolas"/>
              </a:rPr>
              <a:t>Ovu</a:t>
            </a:r>
            <a:r>
              <a:rPr sz="105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 dirty="0" err="1">
                <a:solidFill>
                  <a:srgbClr val="E4E2F0"/>
                </a:solidFill>
                <a:latin typeface="Consolas"/>
              </a:rPr>
              <a:t>stranicu</a:t>
            </a:r>
            <a:r>
              <a:rPr sz="1050" b="0" i="0" dirty="0">
                <a:solidFill>
                  <a:srgbClr val="E4E2F0"/>
                </a:solidFill>
                <a:latin typeface="Consolas"/>
              </a:rPr>
              <a:t> je </a:t>
            </a:r>
            <a:r>
              <a:rPr sz="1050" b="0" i="0" dirty="0" err="1">
                <a:solidFill>
                  <a:srgbClr val="E4E2F0"/>
                </a:solidFill>
                <a:latin typeface="Consolas"/>
              </a:rPr>
              <a:t>napravio</a:t>
            </a:r>
            <a:r>
              <a:rPr sz="105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 dirty="0">
                <a:solidFill>
                  <a:srgbClr val="FFD580"/>
                </a:solidFill>
                <a:latin typeface="Consolas"/>
              </a:rPr>
              <a:t>{{ </a:t>
            </a:r>
            <a:r>
              <a:rPr sz="1050" b="0" i="0" dirty="0" err="1">
                <a:solidFill>
                  <a:srgbClr val="FFD580"/>
                </a:solidFill>
                <a:latin typeface="Consolas"/>
              </a:rPr>
              <a:t>authorsFull</a:t>
            </a:r>
            <a:r>
              <a:rPr lang="en-GB" sz="1050" b="0" i="0" dirty="0">
                <a:solidFill>
                  <a:srgbClr val="FFD580"/>
                </a:solidFill>
                <a:latin typeface="Consolas"/>
              </a:rPr>
              <a:t>N</a:t>
            </a:r>
            <a:r>
              <a:rPr sz="1050" b="0" i="0" dirty="0" err="1">
                <a:solidFill>
                  <a:srgbClr val="FFD580"/>
                </a:solidFill>
                <a:latin typeface="Consolas"/>
              </a:rPr>
              <a:t>ame</a:t>
            </a:r>
            <a:r>
              <a:rPr sz="1050" b="0" i="0" dirty="0">
                <a:solidFill>
                  <a:srgbClr val="FFD580"/>
                </a:solidFill>
                <a:latin typeface="Consolas"/>
              </a:rPr>
              <a:t>() }}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214616" y="3346704"/>
            <a:ext cx="4480560" cy="2194560"/>
          </a:xfrm>
          <a:prstGeom prst="roundRect">
            <a:avLst>
              <a:gd name="adj" fmla="val 5833"/>
            </a:avLst>
          </a:prstGeom>
          <a:solidFill>
            <a:srgbClr val="000000">
              <a:alpha val="9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178040" y="3291840"/>
            <a:ext cx="448056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178040" y="3291840"/>
            <a:ext cx="4480560" cy="457200"/>
          </a:xfrm>
          <a:prstGeom prst="roundRect">
            <a:avLst>
              <a:gd name="adj" fmla="val 28000"/>
            </a:avLst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178040" y="3566160"/>
            <a:ext cx="4480560" cy="182880"/>
          </a:xfrm>
          <a:prstGeom prst="rect">
            <a:avLst/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360919" y="3465576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7543799" y="3465576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7726679" y="3465576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8046719" y="3383280"/>
            <a:ext cx="338328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wrap="square" lIns="109728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 i="0">
                <a:solidFill>
                  <a:srgbClr val="6B6880"/>
                </a:solidFill>
                <a:latin typeface="Segoe UI"/>
              </a:rPr>
              <a:t>🔒  localhost:4200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52360" y="3913632"/>
            <a:ext cx="3931920" cy="1417319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This is the page about us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Ovu stranicu je napravio Petar Drugo Ime Petrovic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5623560"/>
            <a:ext cx="1110996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77240" y="5623560"/>
            <a:ext cx="10789920" cy="6217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BE1A9C"/>
                </a:solidFill>
                <a:latin typeface="Consolas"/>
              </a:rPr>
              <a:t>ngOnInit()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je </a:t>
            </a:r>
            <a:r>
              <a:rPr sz="1250" b="1" i="0">
                <a:solidFill>
                  <a:srgbClr val="1A1630"/>
                </a:solidFill>
                <a:latin typeface="Segoe UI"/>
              </a:rPr>
              <a:t>lifecycle hook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– Angular ga poziva jednom, odmah nakon kreiranja komponente.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update()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menja ime →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computed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se sam preračuna → prikaz se osveži.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07 · SIGNALI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Signali sa nizovima i objektima – nemutabilne izmene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766560" cy="4663440"/>
          </a:xfrm>
          <a:prstGeom prst="roundRect">
            <a:avLst>
              <a:gd name="adj" fmla="val 2352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8521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writers.ts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76656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94360" y="2371344"/>
            <a:ext cx="6675120" cy="368808"/>
          </a:xfrm>
          <a:prstGeom prst="rect">
            <a:avLst/>
          </a:prstGeom>
          <a:solidFill>
            <a:srgbClr val="F637E3">
              <a:alpha val="1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1993392"/>
            <a:ext cx="6583680" cy="418795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writers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signal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&lt;</a:t>
            </a:r>
            <a:r>
              <a:rPr sz="1150" b="0" i="0">
                <a:solidFill>
                  <a:srgbClr val="FFCB6B"/>
                </a:solidFill>
                <a:latin typeface="Consolas"/>
              </a:rPr>
              <a:t>Writer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[]&gt;([]);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1">
                <a:solidFill>
                  <a:srgbClr val="6B6888"/>
                </a:solidFill>
                <a:latin typeface="Consolas"/>
              </a:rPr>
              <a:t>// ✗ LOŠE – menja isti niz, signal ne zna da se nešto desilo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writers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().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push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novi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1">
                <a:solidFill>
                  <a:srgbClr val="6B6888"/>
                </a:solidFill>
                <a:latin typeface="Consolas"/>
              </a:rPr>
              <a:t>// ✓ DOBRO – dodavanje: pravi se NOVI niz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writers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update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list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[...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list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novi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]);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1">
                <a:solidFill>
                  <a:srgbClr val="6B6888"/>
                </a:solidFill>
                <a:latin typeface="Consolas"/>
              </a:rPr>
              <a:t>// ✓ brisanje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writers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update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list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list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filter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w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w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id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!==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id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1">
                <a:solidFill>
                  <a:srgbClr val="6B6888"/>
                </a:solidFill>
                <a:latin typeface="Consolas"/>
              </a:rPr>
              <a:t>// ✓ izmena jednog elementa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writers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update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list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list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map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w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w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id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===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id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?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...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w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awards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w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awards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+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1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w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1">
                <a:solidFill>
                  <a:srgbClr val="6B6888"/>
                </a:solidFill>
                <a:latin typeface="Consolas"/>
              </a:rPr>
              <a:t>// ✓ objekat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user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({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name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'Ana'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age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22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user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update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u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({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...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u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age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u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age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+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1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}));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43800" y="1554480"/>
            <a:ext cx="411480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744968" y="173736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E0A21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44968" y="1856231"/>
            <a:ext cx="3730751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Zašto?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44968" y="2234184"/>
            <a:ext cx="3749039" cy="1514855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Signal poredi staru i novu vrednost sa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Object.is()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Isti niz (ista referenca) = </a:t>
            </a:r>
            <a:r>
              <a:rPr sz="1250" b="1" i="0">
                <a:solidFill>
                  <a:srgbClr val="1A1630"/>
                </a:solidFill>
                <a:latin typeface="Segoe UI"/>
              </a:rPr>
              <a:t>„nema promene“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BE1A9C"/>
                </a:solidFill>
                <a:latin typeface="Consolas"/>
              </a:rPr>
              <a:t>...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(spread) pravi kopiju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43800" y="3977639"/>
            <a:ext cx="411480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744968" y="416052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22A3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744968" y="4279392"/>
            <a:ext cx="3730751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Pravilo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44968" y="4657344"/>
            <a:ext cx="3749039" cy="146913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 err="1">
                <a:solidFill>
                  <a:srgbClr val="3A3652"/>
                </a:solidFill>
                <a:latin typeface="Segoe UI"/>
              </a:rPr>
              <a:t>Nikada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ne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menjaj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sadržaj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signala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direktno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 err="1">
                <a:solidFill>
                  <a:srgbClr val="3A3652"/>
                </a:solidFill>
                <a:latin typeface="Segoe UI"/>
              </a:rPr>
              <a:t>Uvek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set()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/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update()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1" i="0" dirty="0" err="1">
                <a:solidFill>
                  <a:srgbClr val="1A1630"/>
                </a:solidFill>
                <a:latin typeface="Segoe UI"/>
              </a:rPr>
              <a:t>novom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vrednošću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07 · SIGNALI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Primer: korpa – više computed signala zajedno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766560" cy="3566160"/>
          </a:xfrm>
          <a:prstGeom prst="roundRect">
            <a:avLst>
              <a:gd name="adj" fmla="val 3076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8521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cart.ts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76656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6583680" cy="309067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C792EA"/>
                </a:solidFill>
                <a:latin typeface="Consolas"/>
              </a:rPr>
              <a:t>interface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Item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name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string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price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number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qty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number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Cart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items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signal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&lt;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Item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[]&gt;([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name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'Knjiga'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price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78C6C"/>
                </a:solidFill>
                <a:latin typeface="Consolas"/>
              </a:rPr>
              <a:t>1200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qty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78C6C"/>
                </a:solidFill>
                <a:latin typeface="Consolas"/>
              </a:rPr>
              <a:t>2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},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name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'Olovka'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price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78C6C"/>
                </a:solidFill>
                <a:latin typeface="Consolas"/>
              </a:rPr>
              <a:t>150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 qty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78C6C"/>
                </a:solidFill>
                <a:latin typeface="Consolas"/>
              </a:rPr>
              <a:t>5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},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]);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count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computed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(()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items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().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reduce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((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i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s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+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i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B8C4FF"/>
                </a:solidFill>
                <a:latin typeface="Consolas"/>
              </a:rPr>
              <a:t>qty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78C6C"/>
                </a:solidFill>
                <a:latin typeface="Consolas"/>
              </a:rPr>
              <a:t>0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total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computed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(()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items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().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reduce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((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i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s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+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i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B8C4FF"/>
                </a:solidFill>
                <a:latin typeface="Consolas"/>
              </a:rPr>
              <a:t>price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*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i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B8C4FF"/>
                </a:solidFill>
                <a:latin typeface="Consolas"/>
              </a:rPr>
              <a:t>qty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78C6C"/>
                </a:solidFill>
                <a:latin typeface="Consolas"/>
              </a:rPr>
              <a:t>0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free 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computed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(()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total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&gt;=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78C6C"/>
                </a:solidFill>
                <a:latin typeface="Consolas"/>
              </a:rPr>
              <a:t>3000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add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item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Item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B8C4FF"/>
                </a:solidFill>
                <a:latin typeface="Consolas"/>
              </a:rPr>
              <a:t>items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update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list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[...</a:t>
            </a:r>
            <a:r>
              <a:rPr sz="1100" b="0" i="0">
                <a:solidFill>
                  <a:srgbClr val="B8C4FF"/>
                </a:solidFill>
                <a:latin typeface="Consolas"/>
              </a:rPr>
              <a:t>list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item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]);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5257800"/>
            <a:ext cx="6766560" cy="960120"/>
          </a:xfrm>
          <a:prstGeom prst="roundRect">
            <a:avLst>
              <a:gd name="adj" fmla="val 11428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540410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540410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540410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5321808"/>
            <a:ext cx="58521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cart.html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5641848"/>
            <a:ext cx="676656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5696712"/>
            <a:ext cx="6583680" cy="48463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Stavki: </a:t>
            </a:r>
            <a:r>
              <a:rPr sz="1050" b="0" i="0">
                <a:solidFill>
                  <a:srgbClr val="FFD580"/>
                </a:solidFill>
                <a:latin typeface="Consolas"/>
              </a:rPr>
              <a:t>{{ count() }}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· Ukupno: </a:t>
            </a:r>
            <a:r>
              <a:rPr sz="1050" b="0" i="0">
                <a:solidFill>
                  <a:srgbClr val="FFD580"/>
                </a:solidFill>
                <a:latin typeface="Consolas"/>
              </a:rPr>
              <a:t>{{ total() }}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RSD</a:t>
            </a:r>
            <a:r>
              <a:rPr sz="105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Besplatna dostava: </a:t>
            </a:r>
            <a:r>
              <a:rPr sz="1050" b="0" i="0">
                <a:solidFill>
                  <a:srgbClr val="FFD580"/>
                </a:solidFill>
                <a:latin typeface="Consolas"/>
              </a:rPr>
              <a:t>{{ free() ? 'da' : 'ne' }}</a:t>
            </a:r>
            <a:r>
              <a:rPr sz="1050" b="0" i="0">
                <a:solidFill>
                  <a:srgbClr val="FF5370"/>
                </a:solidFill>
                <a:latin typeface="Consolas"/>
              </a:rPr>
              <a:t>&lt;/p&gt;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80375" y="1609344"/>
            <a:ext cx="4114800" cy="2377440"/>
          </a:xfrm>
          <a:prstGeom prst="roundRect">
            <a:avLst>
              <a:gd name="adj" fmla="val 5384"/>
            </a:avLst>
          </a:prstGeom>
          <a:solidFill>
            <a:srgbClr val="000000">
              <a:alpha val="9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543800" y="1554480"/>
            <a:ext cx="4114800" cy="2377440"/>
          </a:xfrm>
          <a:prstGeom prst="roundRect">
            <a:avLst>
              <a:gd name="adj" fmla="val 5384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7543800" y="1554480"/>
            <a:ext cx="4114800" cy="457200"/>
          </a:xfrm>
          <a:prstGeom prst="roundRect">
            <a:avLst>
              <a:gd name="adj" fmla="val 28000"/>
            </a:avLst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543800" y="1828800"/>
            <a:ext cx="4114800" cy="182880"/>
          </a:xfrm>
          <a:prstGeom prst="rect">
            <a:avLst/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7726679" y="1728216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909559" y="1728216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092440" y="1728216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412480" y="1645920"/>
            <a:ext cx="30175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wrap="square" lIns="109728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 i="0">
                <a:solidFill>
                  <a:srgbClr val="6B6880"/>
                </a:solidFill>
                <a:latin typeface="Segoe UI"/>
              </a:rPr>
              <a:t>🔒  localhost:4200/cart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2176272"/>
            <a:ext cx="3566160" cy="1600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1E1B2E"/>
                </a:solidFill>
                <a:latin typeface="Segoe UI"/>
              </a:rPr>
              <a:t>Stavki: 7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00" b="0" i="0">
                <a:solidFill>
                  <a:srgbClr val="3A3650"/>
                </a:solidFill>
                <a:latin typeface="Segoe UI"/>
              </a:rPr>
              <a:t>Ukupno: 3150 RSD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00" b="0" i="0">
                <a:solidFill>
                  <a:srgbClr val="3A3650"/>
                </a:solidFill>
                <a:latin typeface="Segoe UI"/>
              </a:rPr>
              <a:t>Besplatna dostava: da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543800" y="4114800"/>
            <a:ext cx="4114800" cy="2103120"/>
          </a:xfrm>
          <a:prstGeom prst="roundRect">
            <a:avLst>
              <a:gd name="adj" fmla="val 608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26679" y="4206240"/>
            <a:ext cx="38404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1" i="0" spc="200">
                <a:solidFill>
                  <a:srgbClr val="9894AE"/>
                </a:solidFill>
                <a:latin typeface="Segoe UI"/>
              </a:rPr>
              <a:t>LANAC ZAVISNOSTI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412480" y="4572000"/>
            <a:ext cx="2377440" cy="411480"/>
          </a:xfrm>
          <a:prstGeom prst="roundRect">
            <a:avLst>
              <a:gd name="adj" fmla="val 22222"/>
            </a:avLst>
          </a:prstGeom>
          <a:solidFill>
            <a:srgbClr val="F637E3">
              <a:alpha val="16000"/>
            </a:srgbClr>
          </a:solidFill>
          <a:ln w="12700">
            <a:solidFill>
              <a:srgbClr val="F637E3"/>
            </a:solidFill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1A1630"/>
                </a:solidFill>
                <a:latin typeface="Consolas"/>
              </a:rPr>
              <a:t>items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9601200" y="4992624"/>
            <a:ext cx="0" cy="128016"/>
          </a:xfrm>
          <a:prstGeom prst="line">
            <a:avLst/>
          </a:prstGeom>
          <a:ln w="15875">
            <a:solidFill>
              <a:srgbClr val="F637E3"/>
            </a:solidFill>
            <a:tailEnd type="triangle" w="med" len="med"/>
          </a:ln>
        </p:spPr>
      </p:cxnSp>
      <p:sp>
        <p:nvSpPr>
          <p:cNvPr id="34" name="Rounded Rectangle 33"/>
          <p:cNvSpPr/>
          <p:nvPr/>
        </p:nvSpPr>
        <p:spPr>
          <a:xfrm>
            <a:off x="8412480" y="5120640"/>
            <a:ext cx="2377440" cy="411480"/>
          </a:xfrm>
          <a:prstGeom prst="roundRect">
            <a:avLst>
              <a:gd name="adj" fmla="val 22222"/>
            </a:avLst>
          </a:prstGeom>
          <a:solidFill>
            <a:srgbClr val="C13CF0">
              <a:alpha val="16000"/>
            </a:srgbClr>
          </a:solidFill>
          <a:ln w="12700">
            <a:solidFill>
              <a:srgbClr val="C13CF0"/>
            </a:solidFill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1A1630"/>
                </a:solidFill>
                <a:latin typeface="Consolas"/>
              </a:rPr>
              <a:t>count / total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601200" y="5541264"/>
            <a:ext cx="0" cy="128015"/>
          </a:xfrm>
          <a:prstGeom prst="line">
            <a:avLst/>
          </a:prstGeom>
          <a:ln w="15875">
            <a:solidFill>
              <a:srgbClr val="C13CF0"/>
            </a:solidFill>
            <a:tailEnd type="triangle" w="med" len="med"/>
          </a:ln>
        </p:spPr>
      </p:cxnSp>
      <p:sp>
        <p:nvSpPr>
          <p:cNvPr id="36" name="Rounded Rectangle 35"/>
          <p:cNvSpPr/>
          <p:nvPr/>
        </p:nvSpPr>
        <p:spPr>
          <a:xfrm>
            <a:off x="8412480" y="5669280"/>
            <a:ext cx="2377440" cy="411480"/>
          </a:xfrm>
          <a:prstGeom prst="roundRect">
            <a:avLst>
              <a:gd name="adj" fmla="val 22222"/>
            </a:avLst>
          </a:prstGeom>
          <a:solidFill>
            <a:srgbClr val="8B3DFF">
              <a:alpha val="16000"/>
            </a:srgbClr>
          </a:solidFill>
          <a:ln w="12700">
            <a:solidFill>
              <a:srgbClr val="8B3DFF"/>
            </a:solidFill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1A1630"/>
                </a:solidFill>
                <a:latin typeface="Consolas"/>
              </a:rPr>
              <a:t>free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07 · SIGNALI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Sve metode i funkcije signala – podsetnik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1554480"/>
            <a:ext cx="2670048" cy="54864"/>
          </a:xfrm>
          <a:prstGeom prst="rect">
            <a:avLst/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8" y="1691639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CC1FBF"/>
                </a:solidFill>
                <a:latin typeface="Consolas"/>
              </a:rPr>
              <a:t>signal(v)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029967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Kreira writable signal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542032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>
                <a:solidFill>
                  <a:srgbClr val="FF8AD8"/>
                </a:solidFill>
                <a:latin typeface="Consolas"/>
              </a:rPr>
              <a:t>count = signal(0)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55848" y="1554480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355848" y="1554480"/>
            <a:ext cx="2670048" cy="54864"/>
          </a:xfrm>
          <a:prstGeom prst="rect">
            <a:avLst/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11296" y="1691639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 dirty="0">
                <a:solidFill>
                  <a:srgbClr val="CC1FBF"/>
                </a:solidFill>
                <a:latin typeface="Consolas"/>
              </a:rPr>
              <a:t>()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11296" y="2029967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Čita vrednost i prati zavisnost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65576" y="2542032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>
                <a:solidFill>
                  <a:srgbClr val="FF8AD8"/>
                </a:solidFill>
                <a:latin typeface="Consolas"/>
              </a:rPr>
              <a:t>{{ count() }}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63055" y="1554480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63055" y="1554480"/>
            <a:ext cx="2670048" cy="54864"/>
          </a:xfrm>
          <a:prstGeom prst="rect">
            <a:avLst/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18503" y="1691639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CC1FBF"/>
                </a:solidFill>
                <a:latin typeface="Consolas"/>
              </a:rPr>
              <a:t>.set(v)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18503" y="2029967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Postavlja novu vrednost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72783" y="2542032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>
                <a:solidFill>
                  <a:srgbClr val="FF8AD8"/>
                </a:solidFill>
                <a:latin typeface="Consolas"/>
              </a:rPr>
              <a:t>count.set(5)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70263" y="1554480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970263" y="1554480"/>
            <a:ext cx="2670048" cy="54864"/>
          </a:xfrm>
          <a:prstGeom prst="rect">
            <a:avLst/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25711" y="1691639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CC1FBF"/>
                </a:solidFill>
                <a:latin typeface="Consolas"/>
              </a:rPr>
              <a:t>.update(fn)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25711" y="2029967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Nova vrednost iz prethodne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79991" y="2542032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>
                <a:solidFill>
                  <a:srgbClr val="FF8AD8"/>
                </a:solidFill>
                <a:latin typeface="Consolas"/>
              </a:rPr>
              <a:t>count.update(v =&gt; v + 1)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3127248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48640" y="3127248"/>
            <a:ext cx="2670048" cy="54864"/>
          </a:xfrm>
          <a:prstGeom prst="rect">
            <a:avLst/>
          </a:prstGeom>
          <a:solidFill>
            <a:srgbClr val="C13C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04088" y="3264408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A62BD6"/>
                </a:solidFill>
                <a:latin typeface="Consolas"/>
              </a:rPr>
              <a:t>.asReadonly()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4088" y="3602736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Read-only pogled na signal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8368" y="4114800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>
                <a:solidFill>
                  <a:srgbClr val="FF8AD8"/>
                </a:solidFill>
                <a:latin typeface="Consolas"/>
              </a:rPr>
              <a:t>c = _c.asReadonly()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355848" y="3127248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355848" y="3127248"/>
            <a:ext cx="2670048" cy="54864"/>
          </a:xfrm>
          <a:prstGeom prst="rect">
            <a:avLst/>
          </a:prstGeom>
          <a:solidFill>
            <a:srgbClr val="C13C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511296" y="3264408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A62BD6"/>
                </a:solidFill>
                <a:latin typeface="Consolas"/>
              </a:rPr>
              <a:t>computed(fn)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11296" y="3602736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Izvedena read-only vrednost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465576" y="4114800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 dirty="0">
                <a:solidFill>
                  <a:srgbClr val="FF8AD8"/>
                </a:solidFill>
                <a:latin typeface="Consolas"/>
              </a:rPr>
              <a:t>d = computed(() =&gt; c() * 2)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63055" y="3127248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163055" y="3127248"/>
            <a:ext cx="2670048" cy="54864"/>
          </a:xfrm>
          <a:prstGeom prst="rect">
            <a:avLst/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318503" y="3264408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7433E6"/>
                </a:solidFill>
                <a:latin typeface="Consolas"/>
              </a:rPr>
              <a:t>effect(fn)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18503" y="3602736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Sporedni efekat pri promeni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72783" y="4114800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>
                <a:solidFill>
                  <a:srgbClr val="FF8AD8"/>
                </a:solidFill>
                <a:latin typeface="Consolas"/>
              </a:rPr>
              <a:t>effect(() =&gt; log(c()))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970263" y="3127248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8970263" y="3127248"/>
            <a:ext cx="2670048" cy="54864"/>
          </a:xfrm>
          <a:prstGeom prst="rect">
            <a:avLst/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125711" y="3264408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7433E6"/>
                </a:solidFill>
                <a:latin typeface="Consolas"/>
              </a:rPr>
              <a:t>untracked(s)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25711" y="3602736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Čita bez praćenja zavisnosti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079991" y="4114800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>
                <a:solidFill>
                  <a:srgbClr val="FF8AD8"/>
                </a:solidFill>
                <a:latin typeface="Consolas"/>
              </a:rPr>
              <a:t>untracked(counter)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48640" y="4700016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548640" y="4700016"/>
            <a:ext cx="2670048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704088" y="4837176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2563EB"/>
                </a:solidFill>
                <a:latin typeface="Consolas"/>
              </a:rPr>
              <a:t>linkedSignal(fn)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04088" y="5175504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Writable, resetuje se kad se izvor promeni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58368" y="5687568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>
                <a:solidFill>
                  <a:srgbClr val="FF8AD8"/>
                </a:solidFill>
                <a:latin typeface="Consolas"/>
              </a:rPr>
              <a:t>linkedSignal(() =&gt; opts()[0])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355848" y="4700016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3355848" y="4700016"/>
            <a:ext cx="2670048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3511296" y="4837176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2563EB"/>
                </a:solidFill>
                <a:latin typeface="Consolas"/>
              </a:rPr>
              <a:t>input()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11296" y="5175504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Ulaz komponente kao signal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3465576" y="5687568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>
                <a:solidFill>
                  <a:srgbClr val="FF8AD8"/>
                </a:solidFill>
                <a:latin typeface="Consolas"/>
              </a:rPr>
              <a:t>id = input&lt;string&gt;()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163055" y="4700016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6163055" y="4700016"/>
            <a:ext cx="2670048" cy="54864"/>
          </a:xfrm>
          <a:prstGeom prst="rect">
            <a:avLst/>
          </a:prstGeom>
          <a:solidFill>
            <a:srgbClr val="14A89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6318503" y="4837176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0F8C7E"/>
                </a:solidFill>
                <a:latin typeface="Consolas"/>
              </a:rPr>
              <a:t>isSignal()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18503" y="5175504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Provera da li je vrednost signal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272783" y="5687568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>
                <a:solidFill>
                  <a:srgbClr val="FF8AD8"/>
                </a:solidFill>
                <a:latin typeface="Consolas"/>
              </a:rPr>
              <a:t>isWritableSignal(c)  // true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970263" y="4700016"/>
            <a:ext cx="2670048" cy="1444752"/>
          </a:xfrm>
          <a:prstGeom prst="roundRect">
            <a:avLst>
              <a:gd name="adj" fmla="val 886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8970263" y="4700016"/>
            <a:ext cx="2670048" cy="54864"/>
          </a:xfrm>
          <a:prstGeom prst="rect">
            <a:avLst/>
          </a:prstGeom>
          <a:solidFill>
            <a:srgbClr val="14A89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9125711" y="4837176"/>
            <a:ext cx="2423160" cy="3474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0F8C7E"/>
                </a:solidFill>
                <a:latin typeface="Consolas"/>
              </a:rPr>
              <a:t>{ equal }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125711" y="5175504"/>
            <a:ext cx="242316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Sopstvena provera jednakosti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9079991" y="5687568"/>
            <a:ext cx="2450592" cy="347472"/>
          </a:xfrm>
          <a:prstGeom prst="roundRect">
            <a:avLst>
              <a:gd name="adj" fmla="val 21052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73152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50" b="0" i="0">
                <a:solidFill>
                  <a:srgbClr val="FF8AD8"/>
                </a:solidFill>
                <a:latin typeface="Consolas"/>
              </a:rPr>
              <a:t>signal(x, { equal: isEqual })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07 · SIGNALI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effect() – kada treba nešto da se desi „sa strane“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400800" cy="3383280"/>
          </a:xfrm>
          <a:prstGeom prst="roundRect">
            <a:avLst>
              <a:gd name="adj" fmla="val 3243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4864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counter.ts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4008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6217920" cy="290779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Component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effect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signal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'@angular/core'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Counter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count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Number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localStorage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getItem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'count'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)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??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F78C6C"/>
                </a:solidFill>
                <a:latin typeface="Consolas"/>
              </a:rPr>
              <a:t>0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));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constructor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effect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(()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    console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log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'Brojač je sada'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count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());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    localStorage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setItem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'count'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FFCB6B"/>
                </a:solidFill>
                <a:latin typeface="Consolas"/>
              </a:rPr>
              <a:t>String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200" b="0" i="0">
                <a:solidFill>
                  <a:srgbClr val="82AAFF"/>
                </a:solidFill>
                <a:latin typeface="Consolas"/>
              </a:rPr>
              <a:t>count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()));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});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78040" y="1554480"/>
            <a:ext cx="4480560" cy="2103120"/>
          </a:xfrm>
          <a:prstGeom prst="roundRect">
            <a:avLst>
              <a:gd name="adj" fmla="val 608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379208" y="173736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14A89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79208" y="1856231"/>
            <a:ext cx="4096511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Kako radi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79208" y="2234184"/>
            <a:ext cx="4114800" cy="1331975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Izvrši se </a:t>
            </a:r>
            <a:r>
              <a:rPr sz="1250" b="1" i="0">
                <a:solidFill>
                  <a:srgbClr val="1A1630"/>
                </a:solidFill>
                <a:latin typeface="Segoe UI"/>
              </a:rPr>
              <a:t>bar jednom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Ponovo se izvrši kad se promeni neki pročitani signal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Pravi se u konstruktoru (injection context)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78040" y="3794760"/>
            <a:ext cx="4480560" cy="2423160"/>
          </a:xfrm>
          <a:prstGeom prst="roundRect">
            <a:avLst>
              <a:gd name="adj" fmla="val 528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379208" y="397764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E0A21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79208" y="4096512"/>
            <a:ext cx="4096511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Kada ga koristiti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79208" y="4474464"/>
            <a:ext cx="4114800" cy="165201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3A3652"/>
                </a:solidFill>
                <a:latin typeface="Segoe UI"/>
              </a:rPr>
              <a:t>✓ logovanje,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localStorage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, ručni rad sa DOM-om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3A3652"/>
                </a:solidFill>
                <a:latin typeface="Segoe UI"/>
              </a:rPr>
              <a:t>✓ sinhronizacija sa ne-reaktivnim API-jem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3A3652"/>
                </a:solidFill>
                <a:latin typeface="Segoe UI"/>
              </a:rPr>
              <a:t>✗ </a:t>
            </a:r>
            <a:r>
              <a:rPr sz="1250" b="1" i="0">
                <a:solidFill>
                  <a:srgbClr val="1A1630"/>
                </a:solidFill>
                <a:latin typeface="Segoe UI"/>
              </a:rPr>
              <a:t>ne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za računanje novog stanja → za to je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computed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74920"/>
            <a:ext cx="640080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5074920"/>
            <a:ext cx="6035040" cy="11430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50" b="0" i="0">
                <a:solidFill>
                  <a:srgbClr val="3A3652"/>
                </a:solidFill>
                <a:latin typeface="Segoe UI"/>
              </a:rPr>
              <a:t>Redosled izbora: </a:t>
            </a:r>
            <a:r>
              <a:rPr sz="1350" b="1" i="0">
                <a:solidFill>
                  <a:srgbClr val="1A1630"/>
                </a:solidFill>
                <a:latin typeface="Segoe UI"/>
              </a:rPr>
              <a:t>signal</a:t>
            </a:r>
            <a:r>
              <a:rPr sz="1350" b="0" i="0">
                <a:solidFill>
                  <a:srgbClr val="3A3652"/>
                </a:solidFill>
                <a:latin typeface="Segoe UI"/>
              </a:rPr>
              <a:t> za stanje → </a:t>
            </a:r>
            <a:r>
              <a:rPr sz="1350" b="1" i="0">
                <a:solidFill>
                  <a:srgbClr val="1A1630"/>
                </a:solidFill>
                <a:latin typeface="Segoe UI"/>
              </a:rPr>
              <a:t>computed</a:t>
            </a:r>
            <a:r>
              <a:rPr sz="1350" b="0" i="0">
                <a:solidFill>
                  <a:srgbClr val="3A3652"/>
                </a:solidFill>
                <a:latin typeface="Segoe UI"/>
              </a:rPr>
              <a:t> za izvedeno → </a:t>
            </a:r>
            <a:r>
              <a:rPr sz="1350" b="1" i="0">
                <a:solidFill>
                  <a:srgbClr val="1A1630"/>
                </a:solidFill>
                <a:latin typeface="Segoe UI"/>
              </a:rPr>
              <a:t>effect</a:t>
            </a:r>
            <a:r>
              <a:rPr sz="1350" b="0" i="0">
                <a:solidFill>
                  <a:srgbClr val="3A3652"/>
                </a:solidFill>
                <a:latin typeface="Segoe UI"/>
              </a:rPr>
              <a:t> samo za sporedne efekte.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46520" y="-123444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3291839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2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645920" y="5120640"/>
            <a:ext cx="3657600" cy="3657600"/>
          </a:xfrm>
          <a:prstGeom prst="ellipse">
            <a:avLst/>
          </a:prstGeom>
          <a:gradFill rotWithShape="1">
            <a:gsLst>
              <a:gs pos="0">
                <a:srgbClr val="FF2E63">
                  <a:alpha val="12000"/>
                </a:srgbClr>
              </a:gs>
              <a:gs pos="100000">
                <a:srgbClr val="FF2E6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051560"/>
            <a:ext cx="3566160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777240"/>
            <a:ext cx="5486400" cy="21945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15000" b="1" i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2700000" scaled="0"/>
                </a:gradFill>
                <a:latin typeface="Segoe UI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54680"/>
            <a:ext cx="7680960" cy="9144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700" b="1" i="0">
                <a:solidFill>
                  <a:srgbClr val="1A1630"/>
                </a:solidFill>
                <a:latin typeface="Segoe UI"/>
              </a:rPr>
              <a:t>Servisi i dependency injection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069080"/>
            <a:ext cx="7498079" cy="914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0" i="0">
                <a:solidFill>
                  <a:srgbClr val="5F5A78"/>
                </a:solidFill>
                <a:latin typeface="Segoe UI"/>
              </a:rPr>
              <a:t>Gde držimo podatke i logiku koju deli više komponenti?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257800"/>
            <a:ext cx="1207007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@Service()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67127" y="5257800"/>
            <a:ext cx="1031443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inject()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35731" y="5257800"/>
            <a:ext cx="1119225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singleton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92116" y="5257800"/>
            <a:ext cx="1558137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deljeno stanje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08 · SERVISI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Šta je servis i zašto nam treba?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2377440" cy="914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F637E3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48640" y="1645920"/>
            <a:ext cx="237744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1A1630"/>
                </a:solidFill>
                <a:latin typeface="Segoe UI"/>
              </a:rPr>
              <a:t>Writers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029967"/>
            <a:ext cx="23774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CC1FBF"/>
                </a:solidFill>
                <a:latin typeface="Segoe UI"/>
              </a:rPr>
              <a:t>komponenta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944368" y="2011680"/>
            <a:ext cx="877823" cy="1325880"/>
          </a:xfrm>
          <a:prstGeom prst="line">
            <a:avLst/>
          </a:prstGeom>
          <a:ln w="19050">
            <a:solidFill>
              <a:srgbClr val="F637E3"/>
            </a:solidFill>
            <a:tailEnd type="triangle" w="med" len="med"/>
          </a:ln>
        </p:spPr>
      </p:cxnSp>
      <p:sp>
        <p:nvSpPr>
          <p:cNvPr id="11" name="Rounded Rectangle 10"/>
          <p:cNvSpPr/>
          <p:nvPr/>
        </p:nvSpPr>
        <p:spPr>
          <a:xfrm>
            <a:off x="548640" y="2880360"/>
            <a:ext cx="2377440" cy="914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F637E3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8640" y="2971800"/>
            <a:ext cx="237744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1A1630"/>
                </a:solidFill>
                <a:latin typeface="Segoe UI"/>
              </a:rPr>
              <a:t>WriterDetails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355848"/>
            <a:ext cx="23774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CC1FBF"/>
                </a:solidFill>
                <a:latin typeface="Segoe UI"/>
              </a:rPr>
              <a:t>komponenta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944368" y="3337560"/>
            <a:ext cx="877823" cy="0"/>
          </a:xfrm>
          <a:prstGeom prst="line">
            <a:avLst/>
          </a:prstGeom>
          <a:ln w="19050">
            <a:solidFill>
              <a:srgbClr val="F637E3"/>
            </a:solidFill>
            <a:tailEnd type="triangle" w="med" len="med"/>
          </a:ln>
        </p:spPr>
      </p:cxnSp>
      <p:sp>
        <p:nvSpPr>
          <p:cNvPr id="15" name="Rounded Rectangle 14"/>
          <p:cNvSpPr/>
          <p:nvPr/>
        </p:nvSpPr>
        <p:spPr>
          <a:xfrm>
            <a:off x="548640" y="4206240"/>
            <a:ext cx="2377440" cy="914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F637E3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8640" y="4297679"/>
            <a:ext cx="237744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1" i="0">
                <a:solidFill>
                  <a:srgbClr val="1A1630"/>
                </a:solidFill>
                <a:latin typeface="Segoe UI"/>
              </a:rPr>
              <a:t>Header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681727"/>
            <a:ext cx="23774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CC1FBF"/>
                </a:solidFill>
                <a:latin typeface="Segoe UI"/>
              </a:rPr>
              <a:t>komponenta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2944368" y="3337560"/>
            <a:ext cx="877823" cy="1325880"/>
          </a:xfrm>
          <a:prstGeom prst="line">
            <a:avLst/>
          </a:prstGeom>
          <a:ln w="19050">
            <a:solidFill>
              <a:srgbClr val="F637E3"/>
            </a:solidFill>
            <a:tailEnd type="triangle" w="med" len="med"/>
          </a:ln>
        </p:spPr>
      </p:cxnSp>
      <p:sp>
        <p:nvSpPr>
          <p:cNvPr id="19" name="Rounded Rectangle 18"/>
          <p:cNvSpPr/>
          <p:nvPr/>
        </p:nvSpPr>
        <p:spPr>
          <a:xfrm>
            <a:off x="3840480" y="2697480"/>
            <a:ext cx="2651760" cy="1280160"/>
          </a:xfrm>
          <a:prstGeom prst="roundRect">
            <a:avLst>
              <a:gd name="adj" fmla="val 11428"/>
            </a:avLst>
          </a:prstGeom>
          <a:solidFill>
            <a:srgbClr val="F3F0FB"/>
          </a:solidFill>
          <a:ln w="25400">
            <a:solidFill>
              <a:srgbClr val="8B3D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840480" y="2816352"/>
            <a:ext cx="265176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1" i="0">
                <a:solidFill>
                  <a:srgbClr val="1A1630"/>
                </a:solidFill>
                <a:latin typeface="Consolas"/>
              </a:rPr>
              <a:t>WritersService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40480" y="3246120"/>
            <a:ext cx="2651760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7433E6"/>
                </a:solidFill>
                <a:latin typeface="Segoe UI"/>
              </a:rPr>
              <a:t>jedna instanca
za celu aplikaciju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510528" y="3337560"/>
            <a:ext cx="758952" cy="0"/>
          </a:xfrm>
          <a:prstGeom prst="line">
            <a:avLst/>
          </a:prstGeom>
          <a:ln w="19050">
            <a:solidFill>
              <a:srgbClr val="3B82F6"/>
            </a:solidFill>
            <a:headEnd type="triangle"/>
            <a:tailEnd type="triangle" w="med" len="med"/>
          </a:ln>
        </p:spPr>
      </p:cxnSp>
      <p:sp>
        <p:nvSpPr>
          <p:cNvPr id="23" name="Rounded Rectangle 22"/>
          <p:cNvSpPr/>
          <p:nvPr/>
        </p:nvSpPr>
        <p:spPr>
          <a:xfrm>
            <a:off x="7287768" y="2834640"/>
            <a:ext cx="1371600" cy="1005840"/>
          </a:xfrm>
          <a:prstGeom prst="roundRect">
            <a:avLst>
              <a:gd name="adj" fmla="val 12727"/>
            </a:avLst>
          </a:prstGeom>
          <a:solidFill>
            <a:srgbClr val="FFFFFF"/>
          </a:solidFill>
          <a:ln w="15875">
            <a:solidFill>
              <a:srgbClr val="3B82F6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287768" y="2926080"/>
            <a:ext cx="13716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300" b="1" i="0">
                <a:solidFill>
                  <a:srgbClr val="1A1630"/>
                </a:solidFill>
                <a:latin typeface="Segoe UI"/>
              </a:rPr>
              <a:t>Backend</a:t>
            </a:r>
          </a:p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2563EB"/>
                </a:solidFill>
                <a:latin typeface="Segoe UI"/>
              </a:rPr>
              <a:t>HTTP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349240"/>
            <a:ext cx="8138160" cy="8686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0" i="0">
                <a:solidFill>
                  <a:srgbClr val="3A3652"/>
                </a:solidFill>
                <a:latin typeface="Segoe UI"/>
              </a:rPr>
              <a:t>Komponenta se bavi </a:t>
            </a:r>
            <a:r>
              <a:rPr sz="1500" b="1" i="0">
                <a:solidFill>
                  <a:srgbClr val="1A1630"/>
                </a:solidFill>
                <a:latin typeface="Segoe UI"/>
              </a:rPr>
              <a:t>prikazom</a:t>
            </a:r>
            <a:r>
              <a:rPr sz="1500" b="0" i="0">
                <a:solidFill>
                  <a:srgbClr val="3A3652"/>
                </a:solidFill>
                <a:latin typeface="Segoe UI"/>
              </a:rPr>
              <a:t>, a servis </a:t>
            </a:r>
            <a:r>
              <a:rPr sz="1500" b="1" i="0">
                <a:solidFill>
                  <a:srgbClr val="1A1630"/>
                </a:solidFill>
                <a:latin typeface="Segoe UI"/>
              </a:rPr>
              <a:t>podacima i logikom</a:t>
            </a:r>
            <a:r>
              <a:rPr sz="1500" b="0" i="0">
                <a:solidFill>
                  <a:srgbClr val="3A3652"/>
                </a:solidFill>
                <a:latin typeface="Segoe UI"/>
              </a:rPr>
              <a:t>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15400" y="1554480"/>
            <a:ext cx="2743200" cy="4663440"/>
          </a:xfrm>
          <a:prstGeom prst="roundRect">
            <a:avLst>
              <a:gd name="adj" fmla="val 466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9116568" y="173736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116568" y="1856231"/>
            <a:ext cx="2359151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Servis se koristi za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16568" y="2234184"/>
            <a:ext cx="2377440" cy="389229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150" b="0" i="0" dirty="0" err="1">
                <a:solidFill>
                  <a:srgbClr val="3A3652"/>
                </a:solidFill>
                <a:latin typeface="Segoe UI"/>
              </a:rPr>
              <a:t>Dohvatanje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150" b="0" i="0" dirty="0" err="1">
                <a:solidFill>
                  <a:srgbClr val="3A3652"/>
                </a:solidFill>
                <a:latin typeface="Segoe UI"/>
              </a:rPr>
              <a:t>podataka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150" b="0" i="0" dirty="0" err="1">
                <a:solidFill>
                  <a:srgbClr val="3A3652"/>
                </a:solidFill>
                <a:latin typeface="Segoe UI"/>
              </a:rPr>
              <a:t>sa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150" b="0" i="0" dirty="0" err="1">
                <a:solidFill>
                  <a:srgbClr val="3A3652"/>
                </a:solidFill>
                <a:latin typeface="Segoe UI"/>
              </a:rPr>
              <a:t>backenda</a:t>
            </a:r>
            <a:endParaRPr sz="115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150" b="0" i="0" dirty="0" err="1">
                <a:solidFill>
                  <a:srgbClr val="3A3652"/>
                </a:solidFill>
                <a:latin typeface="Segoe UI"/>
              </a:rPr>
              <a:t>Poslovnu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150" b="0" i="0" dirty="0" err="1">
                <a:solidFill>
                  <a:srgbClr val="3A3652"/>
                </a:solidFill>
                <a:latin typeface="Segoe UI"/>
              </a:rPr>
              <a:t>logiku</a:t>
            </a:r>
            <a:endParaRPr sz="115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150" b="0" i="0" dirty="0" err="1">
                <a:solidFill>
                  <a:srgbClr val="3A3652"/>
                </a:solidFill>
                <a:latin typeface="Segoe UI"/>
              </a:rPr>
              <a:t>Deljeno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150" b="0" i="0" dirty="0" err="1">
                <a:solidFill>
                  <a:srgbClr val="3A3652"/>
                </a:solidFill>
                <a:latin typeface="Segoe UI"/>
              </a:rPr>
              <a:t>stanje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150" b="0" i="0" dirty="0" err="1">
                <a:solidFill>
                  <a:srgbClr val="3A3652"/>
                </a:solidFill>
                <a:latin typeface="Segoe UI"/>
              </a:rPr>
              <a:t>između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150" b="0" i="0" dirty="0" err="1">
                <a:solidFill>
                  <a:srgbClr val="3A3652"/>
                </a:solidFill>
                <a:latin typeface="Segoe UI"/>
              </a:rPr>
              <a:t>komponenti</a:t>
            </a:r>
            <a:endParaRPr sz="115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150" b="0" i="0" dirty="0" err="1">
                <a:solidFill>
                  <a:srgbClr val="3A3652"/>
                </a:solidFill>
                <a:latin typeface="Segoe UI"/>
              </a:rPr>
              <a:t>Logovanje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, </a:t>
            </a:r>
            <a:r>
              <a:rPr sz="1150" b="0" i="0" dirty="0" err="1">
                <a:solidFill>
                  <a:srgbClr val="3A3652"/>
                </a:solidFill>
                <a:latin typeface="Segoe UI"/>
              </a:rPr>
              <a:t>autentifikaciju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…</a:t>
            </a:r>
          </a:p>
          <a:p>
            <a:pPr algn="l">
              <a:lnSpc>
                <a:spcPct val="108000"/>
              </a:lnSpc>
              <a:spcBef>
                <a:spcPts val="800"/>
              </a:spcBef>
              <a:spcAft>
                <a:spcPts val="400"/>
              </a:spcAft>
            </a:pPr>
            <a:r>
              <a:rPr sz="1150" b="1" i="0" dirty="0">
                <a:solidFill>
                  <a:srgbClr val="1A1630"/>
                </a:solidFill>
                <a:latin typeface="Segoe UI"/>
              </a:rPr>
              <a:t>Po </a:t>
            </a:r>
            <a:r>
              <a:rPr sz="1150" b="1" i="0" dirty="0" err="1">
                <a:solidFill>
                  <a:srgbClr val="1A1630"/>
                </a:solidFill>
                <a:latin typeface="Segoe UI"/>
              </a:rPr>
              <a:t>defaultu</a:t>
            </a:r>
            <a:r>
              <a:rPr sz="1150" b="1" i="0" dirty="0">
                <a:solidFill>
                  <a:srgbClr val="1A1630"/>
                </a:solidFill>
                <a:latin typeface="Segoe UI"/>
              </a:rPr>
              <a:t> (root):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150" b="1" i="0" dirty="0">
                <a:solidFill>
                  <a:srgbClr val="1A1630"/>
                </a:solidFill>
                <a:latin typeface="Segoe UI"/>
              </a:rPr>
              <a:t>Singleton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150" b="0" i="0" dirty="0" err="1">
                <a:solidFill>
                  <a:srgbClr val="3A3652"/>
                </a:solidFill>
                <a:latin typeface="Segoe UI"/>
              </a:rPr>
              <a:t>jedna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150" b="0" i="0" dirty="0" err="1">
                <a:solidFill>
                  <a:srgbClr val="3A3652"/>
                </a:solidFill>
                <a:latin typeface="Segoe UI"/>
              </a:rPr>
              <a:t>instanca</a:t>
            </a:r>
            <a:endParaRPr sz="115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150" b="0" i="0" dirty="0" err="1">
                <a:solidFill>
                  <a:srgbClr val="3A3652"/>
                </a:solidFill>
                <a:latin typeface="Segoe UI"/>
              </a:rPr>
              <a:t>Dostupan</a:t>
            </a:r>
            <a:r>
              <a:rPr sz="11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150" b="0" i="0" dirty="0" err="1">
                <a:solidFill>
                  <a:srgbClr val="3A3652"/>
                </a:solidFill>
                <a:latin typeface="Segoe UI"/>
              </a:rPr>
              <a:t>svuda</a:t>
            </a:r>
            <a:endParaRPr sz="115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08 · SERVISI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Kreiranje servisa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5669280" cy="1691640"/>
          </a:xfrm>
          <a:prstGeom prst="roundRect">
            <a:avLst>
              <a:gd name="adj" fmla="val 6486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terminal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56692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5486400" cy="121615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150" b="1" i="0">
                <a:solidFill>
                  <a:srgbClr val="4ADE80"/>
                </a:solidFill>
                <a:latin typeface="Consolas"/>
              </a:rPr>
              <a:t>ng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generate service services/writers-service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6D6886"/>
                </a:solidFill>
                <a:latin typeface="Consolas"/>
              </a:rPr>
              <a:t>$ </a:t>
            </a:r>
            <a:r>
              <a:rPr sz="1150" b="1" i="0">
                <a:solidFill>
                  <a:srgbClr val="4ADE80"/>
                </a:solidFill>
                <a:latin typeface="Consolas"/>
              </a:rPr>
              <a:t>ng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g s services/writers-service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1" i="0">
                <a:solidFill>
                  <a:srgbClr val="4ADE80"/>
                </a:solidFill>
                <a:latin typeface="Consolas"/>
              </a:rPr>
              <a:t>CREATE</a:t>
            </a:r>
            <a:r>
              <a:rPr sz="1150" b="0" i="0">
                <a:solidFill>
                  <a:srgbClr val="A29EB8"/>
                </a:solidFill>
                <a:latin typeface="Consolas"/>
              </a:rPr>
              <a:t> src/app/services/writers-service.spec.ts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1" i="0">
                <a:solidFill>
                  <a:srgbClr val="4ADE80"/>
                </a:solidFill>
                <a:latin typeface="Consolas"/>
              </a:rPr>
              <a:t>CREATE</a:t>
            </a:r>
            <a:r>
              <a:rPr sz="1150" b="0" i="0">
                <a:solidFill>
                  <a:srgbClr val="A29EB8"/>
                </a:solidFill>
                <a:latin typeface="Consolas"/>
              </a:rPr>
              <a:t> src/app/services/writers-service.ts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383280"/>
            <a:ext cx="5669280" cy="2834640"/>
          </a:xfrm>
          <a:prstGeom prst="roundRect">
            <a:avLst>
              <a:gd name="adj" fmla="val 387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35295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35295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35295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3447288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src/app/services/writers-service.ts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767328"/>
            <a:ext cx="56692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94360" y="4329683"/>
            <a:ext cx="5577840" cy="178307"/>
          </a:xfrm>
          <a:prstGeom prst="rect">
            <a:avLst/>
          </a:prstGeom>
          <a:solidFill>
            <a:srgbClr val="F637E3">
              <a:alpha val="1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3822191"/>
            <a:ext cx="5486400" cy="235915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Service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'@angular/core'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Writer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'../models/writers'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FF79C6"/>
                </a:solidFill>
                <a:latin typeface="Consolas"/>
              </a:rPr>
              <a:t>@Service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WritersService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allWriters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Writer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[]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[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firstname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'Pera'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lastname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'Peric'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awards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78C6C"/>
                </a:solidFill>
                <a:latin typeface="Consolas"/>
              </a:rPr>
              <a:t>10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},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firstname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'Zika'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lastname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'Zikic'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awards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78C6C"/>
                </a:solidFill>
                <a:latin typeface="Consolas"/>
              </a:rPr>
              <a:t>2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},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firstname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'Mika'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lastname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'Mikic'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awards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78C6C"/>
                </a:solidFill>
                <a:latin typeface="Consolas"/>
              </a:rPr>
              <a:t>22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},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];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050" b="0" i="0">
                <a:solidFill>
                  <a:srgbClr val="82AAFF"/>
                </a:solidFill>
                <a:latin typeface="Consolas"/>
              </a:rPr>
              <a:t>getAllWriters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return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050" b="0" i="0">
                <a:solidFill>
                  <a:srgbClr val="B8C4FF"/>
                </a:solidFill>
                <a:latin typeface="Consolas"/>
              </a:rPr>
              <a:t>allWriters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;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38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46520" y="1508760"/>
            <a:ext cx="521208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CC1FBF"/>
                </a:solidFill>
                <a:latin typeface="Segoe UI"/>
              </a:rPr>
              <a:t>@Service() – novo u Angular 22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46520" y="1874519"/>
            <a:ext cx="5212080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00" b="0" i="0">
                <a:solidFill>
                  <a:srgbClr val="3A3652"/>
                </a:solidFill>
                <a:latin typeface="Segoe UI"/>
              </a:rPr>
              <a:t>Dekorator kaže Angular-u da je klasa </a:t>
            </a:r>
            <a:r>
              <a:rPr sz="1300" b="1" i="0">
                <a:solidFill>
                  <a:srgbClr val="1A1630"/>
                </a:solidFill>
                <a:latin typeface="Segoe UI"/>
              </a:rPr>
              <a:t>servis</a:t>
            </a:r>
            <a:r>
              <a:rPr sz="1300" b="0" i="0">
                <a:solidFill>
                  <a:srgbClr val="3A3652"/>
                </a:solidFill>
                <a:latin typeface="Segoe UI"/>
              </a:rPr>
              <a:t> koji može da se ubaci u komponente.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446520" y="2606040"/>
            <a:ext cx="5212080" cy="166420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6446520" y="2788920"/>
            <a:ext cx="64008" cy="1298448"/>
          </a:xfrm>
          <a:prstGeom prst="rect">
            <a:avLst/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ounded Rectangle 58"/>
          <p:cNvSpPr/>
          <p:nvPr/>
        </p:nvSpPr>
        <p:spPr>
          <a:xfrm>
            <a:off x="6720840" y="2880360"/>
            <a:ext cx="640080" cy="640080"/>
          </a:xfrm>
          <a:prstGeom prst="roundRect">
            <a:avLst>
              <a:gd name="adj" fmla="val 22857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2000" b="1" i="0">
                <a:solidFill>
                  <a:srgbClr val="CC1FBF"/>
                </a:solidFill>
                <a:latin typeface="Segoe UI"/>
              </a:rPr>
              <a:t>🌐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43800" y="2880360"/>
            <a:ext cx="393192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1" i="0">
                <a:solidFill>
                  <a:srgbClr val="1A1630"/>
                </a:solidFill>
                <a:latin typeface="Segoe UI"/>
              </a:rPr>
              <a:t>Dostupan svuda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543800" y="3383280"/>
            <a:ext cx="3977639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3A3652"/>
                </a:solidFill>
                <a:latin typeface="Segoe UI"/>
              </a:rPr>
              <a:t>Servis je automatski registrovan na </a:t>
            </a:r>
            <a:r>
              <a:rPr sz="1250" b="1" i="0">
                <a:solidFill>
                  <a:srgbClr val="1A1630"/>
                </a:solidFill>
                <a:latin typeface="Segoe UI"/>
              </a:rPr>
              <a:t>root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nivou – koristi se u bilo kojoj komponenti, bez dodatnog podešavanja.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6446520" y="4434840"/>
            <a:ext cx="5212080" cy="166420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6446520" y="4617720"/>
            <a:ext cx="64008" cy="1298448"/>
          </a:xfrm>
          <a:prstGeom prst="rect">
            <a:avLst/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6720840" y="4709159"/>
            <a:ext cx="640080" cy="640080"/>
          </a:xfrm>
          <a:prstGeom prst="roundRect">
            <a:avLst>
              <a:gd name="adj" fmla="val 22857"/>
            </a:avLst>
          </a:prstGeom>
          <a:solidFill>
            <a:srgbClr val="8B3DFF">
              <a:alpha val="16000"/>
            </a:srgbClr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2000" b="1" i="0">
                <a:solidFill>
                  <a:srgbClr val="7433E6"/>
                </a:solidFill>
                <a:latin typeface="Segoe UI"/>
              </a:rPr>
              <a:t>1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543800" y="4709159"/>
            <a:ext cx="393192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1" i="0">
                <a:solidFill>
                  <a:srgbClr val="1A1630"/>
                </a:solidFill>
                <a:latin typeface="Segoe UI"/>
              </a:rPr>
              <a:t>Singleton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543800" y="5212079"/>
            <a:ext cx="3977639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50" b="0" i="0">
                <a:solidFill>
                  <a:srgbClr val="3A3652"/>
                </a:solidFill>
                <a:latin typeface="Segoe UI"/>
              </a:rPr>
              <a:t>Angular pravi </a:t>
            </a:r>
            <a:r>
              <a:rPr sz="1250" b="1" i="0">
                <a:solidFill>
                  <a:srgbClr val="1A1630"/>
                </a:solidFill>
                <a:latin typeface="Segoe UI"/>
              </a:rPr>
              <a:t>samo jednu instancu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za celu aplikaciju – sve komponente dele iste podatke.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08 · DEPENDENCY INJECTION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Dependency injection – inject()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344168"/>
            <a:ext cx="11155680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0" i="0">
                <a:solidFill>
                  <a:srgbClr val="5F5A78"/>
                </a:solidFill>
                <a:latin typeface="Segoe UI"/>
              </a:rPr>
              <a:t>Komponenta ne pravi servis sa new – traži ga od Angular-a, a Angular joj „ubrizga“ gotovu instancu.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874519"/>
            <a:ext cx="6035040" cy="4343400"/>
          </a:xfrm>
          <a:prstGeom prst="roundRect">
            <a:avLst>
              <a:gd name="adj" fmla="val 2526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731520" y="202082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14400" y="202082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97280" y="202082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25880" y="1938527"/>
            <a:ext cx="51206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src/app/writers/writers.ts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258568"/>
            <a:ext cx="603504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94360" y="4184903"/>
            <a:ext cx="5943600" cy="185927"/>
          </a:xfrm>
          <a:prstGeom prst="rect">
            <a:avLst/>
          </a:prstGeom>
          <a:solidFill>
            <a:srgbClr val="F637E3">
              <a:alpha val="1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2313432"/>
            <a:ext cx="5852159" cy="38679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Component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inject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OnInit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signal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'@angular/core'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WritersService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'../services/writers-service'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C792EA"/>
                </a:solidFill>
                <a:latin typeface="Consolas"/>
              </a:rPr>
              <a:t>import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Writer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from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'../models/writers'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1" i="0">
                <a:solidFill>
                  <a:srgbClr val="FF79C6"/>
                </a:solidFill>
                <a:latin typeface="Consolas"/>
              </a:rPr>
              <a:t>@Component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imports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[],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selector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'app-writers'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styleUrl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'./writers.css'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templateUrl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'./writers.html'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,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89DDFF"/>
                </a:solidFill>
                <a:latin typeface="Consolas"/>
              </a:rPr>
              <a:t>})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C792EA"/>
                </a:solidFill>
                <a:latin typeface="Consolas"/>
              </a:rPr>
              <a:t>export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class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Writers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implements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OnInit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private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writersService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inject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WritersService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allWriters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signal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&lt;</a:t>
            </a:r>
            <a:r>
              <a:rPr sz="1100" b="0" i="0">
                <a:solidFill>
                  <a:srgbClr val="FFCB6B"/>
                </a:solidFill>
                <a:latin typeface="Consolas"/>
              </a:rPr>
              <a:t>Writer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[]&gt;([]);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ngOnInit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():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void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B8C4FF"/>
                </a:solidFill>
                <a:latin typeface="Consolas"/>
              </a:rPr>
              <a:t>allWriters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set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B8C4FF"/>
                </a:solidFill>
                <a:latin typeface="Consolas"/>
              </a:rPr>
              <a:t>writersService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getAllWriters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());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0" y="1874518"/>
            <a:ext cx="4800600" cy="2880361"/>
          </a:xfrm>
          <a:prstGeom prst="roundRect">
            <a:avLst>
              <a:gd name="adj" fmla="val 615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179308" y="2267712"/>
            <a:ext cx="2148840" cy="640080"/>
          </a:xfrm>
          <a:prstGeom prst="roundRect">
            <a:avLst>
              <a:gd name="adj" fmla="val 17142"/>
            </a:avLst>
          </a:prstGeom>
          <a:solidFill>
            <a:srgbClr val="8B3DFF">
              <a:alpha val="18000"/>
            </a:srgbClr>
          </a:solidFill>
          <a:ln w="15875">
            <a:solidFill>
              <a:srgbClr val="8B3DFF"/>
            </a:solidFill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50" b="1" i="0" dirty="0">
                <a:solidFill>
                  <a:srgbClr val="1A1630"/>
                </a:solidFill>
                <a:latin typeface="Segoe UI"/>
              </a:rPr>
              <a:t>Root injector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9308" y="3182112"/>
            <a:ext cx="2148840" cy="502920"/>
          </a:xfrm>
          <a:prstGeom prst="roundRect">
            <a:avLst>
              <a:gd name="adj" fmla="val 18181"/>
            </a:avLst>
          </a:prstGeom>
          <a:solidFill>
            <a:srgbClr val="F3F0FB"/>
          </a:solidFill>
          <a:ln w="15875">
            <a:solidFill>
              <a:srgbClr val="F637E3"/>
            </a:solidFill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50" b="1" i="0">
                <a:solidFill>
                  <a:srgbClr val="CC1FBF"/>
                </a:solidFill>
                <a:latin typeface="Consolas"/>
              </a:rPr>
              <a:t>WritersService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9227771" y="2907792"/>
            <a:ext cx="0" cy="237744"/>
          </a:xfrm>
          <a:prstGeom prst="line">
            <a:avLst/>
          </a:prstGeom>
          <a:ln w="19050">
            <a:solidFill>
              <a:srgbClr val="8B3DFF"/>
            </a:solidFill>
            <a:tailEnd type="triangle" w="med" len="med"/>
          </a:ln>
        </p:spPr>
      </p:cxnSp>
      <p:sp>
        <p:nvSpPr>
          <p:cNvPr id="20" name="Rounded Rectangle 19"/>
          <p:cNvSpPr/>
          <p:nvPr/>
        </p:nvSpPr>
        <p:spPr>
          <a:xfrm>
            <a:off x="7082029" y="3913632"/>
            <a:ext cx="1325880" cy="411480"/>
          </a:xfrm>
          <a:prstGeom prst="roundRect">
            <a:avLst>
              <a:gd name="adj" fmla="val 22222"/>
            </a:avLst>
          </a:prstGeom>
          <a:solidFill>
            <a:srgbClr val="F3F0FB"/>
          </a:solidFill>
          <a:ln w="9525">
            <a:solidFill>
              <a:srgbClr val="E4E0F0"/>
            </a:solidFill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Writers</a:t>
            </a:r>
          </a:p>
        </p:txBody>
      </p:sp>
      <p:cxnSp>
        <p:nvCxnSpPr>
          <p:cNvPr id="21" name="Connector 20"/>
          <p:cNvCxnSpPr/>
          <p:nvPr/>
        </p:nvCxnSpPr>
        <p:spPr>
          <a:xfrm flipH="1">
            <a:off x="7740397" y="3703320"/>
            <a:ext cx="1508760" cy="192024"/>
          </a:xfrm>
          <a:prstGeom prst="line">
            <a:avLst/>
          </a:prstGeom>
          <a:ln w="15875">
            <a:solidFill>
              <a:srgbClr val="F637E3"/>
            </a:solidFill>
            <a:tailEnd type="triangle" w="med" len="med"/>
          </a:ln>
        </p:spPr>
      </p:cxnSp>
      <p:sp>
        <p:nvSpPr>
          <p:cNvPr id="22" name="Rounded Rectangle 21"/>
          <p:cNvSpPr/>
          <p:nvPr/>
        </p:nvSpPr>
        <p:spPr>
          <a:xfrm>
            <a:off x="8590789" y="3913632"/>
            <a:ext cx="1325880" cy="411480"/>
          </a:xfrm>
          <a:prstGeom prst="roundRect">
            <a:avLst>
              <a:gd name="adj" fmla="val 22222"/>
            </a:avLst>
          </a:prstGeom>
          <a:solidFill>
            <a:srgbClr val="F3F0FB"/>
          </a:solidFill>
          <a:ln w="9525">
            <a:solidFill>
              <a:srgbClr val="E4E0F0"/>
            </a:solidFill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Details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9249157" y="3703320"/>
            <a:ext cx="0" cy="192024"/>
          </a:xfrm>
          <a:prstGeom prst="line">
            <a:avLst/>
          </a:prstGeom>
          <a:ln w="15875">
            <a:solidFill>
              <a:srgbClr val="F637E3"/>
            </a:solidFill>
            <a:tailEnd type="triangle" w="med" len="med"/>
          </a:ln>
        </p:spPr>
      </p:cxnSp>
      <p:sp>
        <p:nvSpPr>
          <p:cNvPr id="24" name="Rounded Rectangle 23"/>
          <p:cNvSpPr/>
          <p:nvPr/>
        </p:nvSpPr>
        <p:spPr>
          <a:xfrm>
            <a:off x="10099549" y="3913632"/>
            <a:ext cx="1325880" cy="411480"/>
          </a:xfrm>
          <a:prstGeom prst="roundRect">
            <a:avLst>
              <a:gd name="adj" fmla="val 22222"/>
            </a:avLst>
          </a:prstGeom>
          <a:solidFill>
            <a:srgbClr val="F3F0FB"/>
          </a:solidFill>
          <a:ln w="9525">
            <a:solidFill>
              <a:srgbClr val="E4E0F0"/>
            </a:solidFill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3A3652"/>
                </a:solidFill>
                <a:latin typeface="Segoe UI"/>
              </a:rPr>
              <a:t>Header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249157" y="3703320"/>
            <a:ext cx="1508760" cy="192024"/>
          </a:xfrm>
          <a:prstGeom prst="line">
            <a:avLst/>
          </a:prstGeom>
          <a:ln w="15875">
            <a:solidFill>
              <a:srgbClr val="F637E3"/>
            </a:solidFill>
            <a:tailEnd type="triangle" w="med" len="med"/>
          </a:ln>
        </p:spPr>
      </p:cxnSp>
      <p:sp>
        <p:nvSpPr>
          <p:cNvPr id="26" name="Rounded Rectangle 25"/>
          <p:cNvSpPr/>
          <p:nvPr/>
        </p:nvSpPr>
        <p:spPr>
          <a:xfrm>
            <a:off x="6858000" y="4956048"/>
            <a:ext cx="4800600" cy="1261872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7059168" y="5091142"/>
            <a:ext cx="384048" cy="75217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059168" y="5301452"/>
            <a:ext cx="4434840" cy="825027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>
                <a:solidFill>
                  <a:srgbClr val="3A3652"/>
                </a:solidFill>
                <a:latin typeface="Segoe UI"/>
              </a:rPr>
              <a:t>Svi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dobijaju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1" i="0" dirty="0" err="1">
                <a:solidFill>
                  <a:srgbClr val="1A1630"/>
                </a:solidFill>
                <a:latin typeface="Segoe UI"/>
              </a:rPr>
              <a:t>istu</a:t>
            </a:r>
            <a:r>
              <a:rPr sz="1250" b="1" i="0" dirty="0">
                <a:solidFill>
                  <a:srgbClr val="1A1630"/>
                </a:solidFill>
                <a:latin typeface="Segoe UI"/>
              </a:rPr>
              <a:t> </a:t>
            </a:r>
            <a:r>
              <a:rPr sz="1250" b="1" i="0" dirty="0" err="1">
                <a:solidFill>
                  <a:srgbClr val="1A1630"/>
                </a:solidFill>
                <a:latin typeface="Segoe UI"/>
              </a:rPr>
              <a:t>instancu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→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isti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podaci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46520" y="-123444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3291839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2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645920" y="5120640"/>
            <a:ext cx="3657600" cy="3657600"/>
          </a:xfrm>
          <a:prstGeom prst="ellipse">
            <a:avLst/>
          </a:prstGeom>
          <a:gradFill rotWithShape="1">
            <a:gsLst>
              <a:gs pos="0">
                <a:srgbClr val="FF2E63">
                  <a:alpha val="12000"/>
                </a:srgbClr>
              </a:gs>
              <a:gs pos="100000">
                <a:srgbClr val="FF2E6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051560"/>
            <a:ext cx="3566160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777240"/>
            <a:ext cx="5486400" cy="21945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15000" b="1" i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2700000" scaled="0"/>
                </a:gradFill>
                <a:latin typeface="Segoe UI"/>
              </a:rP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54680"/>
            <a:ext cx="7680960" cy="9144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4600" b="1" i="0">
                <a:solidFill>
                  <a:srgbClr val="1A1630"/>
                </a:solidFill>
                <a:latin typeface="Segoe UI"/>
              </a:rPr>
              <a:t>Kontrola toka u šablonu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069080"/>
            <a:ext cx="7498079" cy="914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0" i="0">
                <a:solidFill>
                  <a:srgbClr val="5F5A78"/>
                </a:solidFill>
                <a:latin typeface="Segoe UI"/>
              </a:rPr>
              <a:t>Uslovni prikaz i liste direktno u HTML-u.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257800"/>
            <a:ext cx="592531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@if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52651" y="5257800"/>
            <a:ext cx="768096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@else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57907" y="5257800"/>
            <a:ext cx="680313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@for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75380" y="5257800"/>
            <a:ext cx="768096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track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80636" y="5257800"/>
            <a:ext cx="855878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@empty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73675" y="5257800"/>
            <a:ext cx="943660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@switch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09 · KONTROLA TOKA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@if, @else if, @else – uslovni prikaz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5486400" cy="1828800"/>
          </a:xfrm>
          <a:prstGeom prst="roundRect">
            <a:avLst>
              <a:gd name="adj" fmla="val 60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osnovno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54864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5303520" cy="135331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1" i="0">
                <a:solidFill>
                  <a:srgbClr val="FF79C6"/>
                </a:solidFill>
                <a:latin typeface="Consolas"/>
              </a:rPr>
              <a:t>@if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(isLoggedIn())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Dobrodošli nazad!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1" i="0">
                <a:solidFill>
                  <a:srgbClr val="FF79C6"/>
                </a:solidFill>
                <a:latin typeface="Consolas"/>
              </a:rPr>
              <a:t>@else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&lt;a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CB6B"/>
                </a:solidFill>
                <a:latin typeface="Consolas"/>
              </a:rPr>
              <a:t>routerLink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"/login"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&gt;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Prijavi se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&lt;/a&gt;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520440"/>
            <a:ext cx="5486400" cy="2697480"/>
          </a:xfrm>
          <a:prstGeom prst="roundRect">
            <a:avLst>
              <a:gd name="adj" fmla="val 406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366674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366674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366674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3584448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napredno – alias i ugnežđavanje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904488"/>
            <a:ext cx="54864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3959352"/>
            <a:ext cx="5303520" cy="222199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1" i="0">
                <a:solidFill>
                  <a:srgbClr val="FF79C6"/>
                </a:solidFill>
                <a:latin typeface="Consolas"/>
              </a:rPr>
              <a:t>@if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(loading())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Učitavanje…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1" i="0">
                <a:solidFill>
                  <a:srgbClr val="FF79C6"/>
                </a:solidFill>
                <a:latin typeface="Consolas"/>
              </a:rPr>
              <a:t>@else if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(user(); as u)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&lt;h3&gt;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Zdravo, </a:t>
            </a:r>
            <a:r>
              <a:rPr sz="1250" b="0" i="0">
                <a:solidFill>
                  <a:srgbClr val="FFD580"/>
                </a:solidFill>
                <a:latin typeface="Consolas"/>
              </a:rPr>
              <a:t>{{ u.firstname }}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!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&lt;/h3&gt;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1" i="0">
                <a:solidFill>
                  <a:srgbClr val="FF79C6"/>
                </a:solidFill>
                <a:latin typeface="Consolas"/>
              </a:rPr>
              <a:t>@if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(u.awards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 &gt; 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10)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&lt;span&gt;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🏆 Laureat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&lt;/span&gt;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1" i="0">
                <a:solidFill>
                  <a:srgbClr val="FF79C6"/>
                </a:solidFill>
                <a:latin typeface="Consolas"/>
              </a:rPr>
              <a:t>@else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Korisnik nije pronađen.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1554480"/>
            <a:ext cx="5394960" cy="2423160"/>
          </a:xfrm>
          <a:prstGeom prst="roundRect">
            <a:avLst>
              <a:gd name="adj" fmla="val 528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464807" y="173736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64807" y="1856231"/>
            <a:ext cx="5010912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Važno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64807" y="2234184"/>
            <a:ext cx="5029200" cy="1652015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Element se </a:t>
            </a:r>
            <a:r>
              <a:rPr sz="1250" b="1" i="0">
                <a:solidFill>
                  <a:srgbClr val="1A1630"/>
                </a:solidFill>
                <a:latin typeface="Segoe UI"/>
              </a:rPr>
              <a:t>dodaje / uklanja iz DOM-a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(ne samo sakriva)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Uslov je bilo koji izraz – najčešće signal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x()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BE1A9C"/>
                </a:solidFill>
                <a:latin typeface="Consolas"/>
              </a:rPr>
              <a:t>as u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– sačuva rezultat izraza u lokalnu promenljivu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Ugrađeno u šablone – </a:t>
            </a:r>
            <a:r>
              <a:rPr sz="1250" b="1" i="0">
                <a:solidFill>
                  <a:srgbClr val="1A1630"/>
                </a:solidFill>
                <a:latin typeface="Segoe UI"/>
              </a:rPr>
              <a:t>nije potreban import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4160520"/>
            <a:ext cx="5394960" cy="1938528"/>
          </a:xfrm>
          <a:prstGeom prst="roundRect">
            <a:avLst>
              <a:gd name="adj" fmla="val 47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263640" y="4160520"/>
            <a:ext cx="5394960" cy="484632"/>
          </a:xfrm>
          <a:prstGeom prst="roundRect">
            <a:avLst>
              <a:gd name="adj" fmla="val 18867"/>
            </a:avLst>
          </a:prstGeom>
          <a:solidFill>
            <a:srgbClr val="F3F0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263640" y="4402836"/>
            <a:ext cx="5394960" cy="242316"/>
          </a:xfrm>
          <a:prstGeom prst="rect">
            <a:avLst/>
          </a:prstGeom>
          <a:solidFill>
            <a:srgbClr val="F3F0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373368" y="4160520"/>
            <a:ext cx="2514600" cy="4846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1" i="0">
                <a:solidFill>
                  <a:srgbClr val="CC1FBF"/>
                </a:solidFill>
                <a:latin typeface="Segoe UI"/>
              </a:rPr>
              <a:t>Stara sintaksa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70848" y="4160520"/>
            <a:ext cx="2514600" cy="4846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1" i="0">
                <a:solidFill>
                  <a:srgbClr val="CC1FBF"/>
                </a:solidFill>
                <a:latin typeface="Segoe UI"/>
              </a:rPr>
              <a:t>Nova (od v17)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63640" y="4645152"/>
            <a:ext cx="539496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373368" y="4645152"/>
            <a:ext cx="2514600" cy="4846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 i="0">
                <a:solidFill>
                  <a:srgbClr val="BE1A9C"/>
                </a:solidFill>
                <a:latin typeface="Consolas"/>
              </a:rPr>
              <a:t>*ngIf="x"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70848" y="4645152"/>
            <a:ext cx="2514600" cy="4846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 i="0">
                <a:solidFill>
                  <a:srgbClr val="BE1A9C"/>
                </a:solidFill>
                <a:latin typeface="Consolas"/>
              </a:rPr>
              <a:t>@if (x) { }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263640" y="5129783"/>
            <a:ext cx="5394960" cy="484632"/>
          </a:xfrm>
          <a:prstGeom prst="rect">
            <a:avLst/>
          </a:prstGeom>
          <a:solidFill>
            <a:srgbClr val="7A55D8">
              <a:alpha val="4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263640" y="5129783"/>
            <a:ext cx="539496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373368" y="5129783"/>
            <a:ext cx="2514600" cy="4846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 i="0">
                <a:solidFill>
                  <a:srgbClr val="BE1A9C"/>
                </a:solidFill>
                <a:latin typeface="Consolas"/>
              </a:rPr>
              <a:t>*ngFor="let a of list"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70848" y="5129783"/>
            <a:ext cx="2514600" cy="4846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 i="0">
                <a:solidFill>
                  <a:srgbClr val="BE1A9C"/>
                </a:solidFill>
                <a:latin typeface="Consolas"/>
              </a:rPr>
              <a:t>@for (a of list; track a.id)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263640" y="5614416"/>
            <a:ext cx="539496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373368" y="5614416"/>
            <a:ext cx="2514600" cy="4846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 i="0">
                <a:solidFill>
                  <a:srgbClr val="BE1A9C"/>
                </a:solidFill>
                <a:latin typeface="Consolas"/>
              </a:rPr>
              <a:t>[ngSwitch]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70848" y="5614416"/>
            <a:ext cx="2514600" cy="4846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 i="0">
                <a:solidFill>
                  <a:srgbClr val="BE1A9C"/>
                </a:solidFill>
                <a:latin typeface="Consolas"/>
              </a:rPr>
              <a:t>@switch (x) { @case }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63640" y="6126480"/>
            <a:ext cx="53949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1">
                <a:solidFill>
                  <a:srgbClr val="9894AE"/>
                </a:solidFill>
                <a:latin typeface="Segoe UI"/>
              </a:rPr>
              <a:t>Stare direktive su zastarele (deprecated) od Angular 20.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09 · KONTROLA TOKA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@for – prikaz liste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492240" cy="2651760"/>
          </a:xfrm>
          <a:prstGeom prst="roundRect">
            <a:avLst>
              <a:gd name="adj" fmla="val 413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5778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writers.html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49224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6309359" cy="217627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FF5370"/>
                </a:solidFill>
                <a:latin typeface="Consolas"/>
              </a:rPr>
              <a:t>&lt;ul&gt;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1" i="0" dirty="0">
                <a:solidFill>
                  <a:srgbClr val="FF79C6"/>
                </a:solidFill>
                <a:latin typeface="Consolas"/>
              </a:rPr>
              <a:t>@for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(writer of </a:t>
            </a:r>
            <a:r>
              <a:rPr sz="1150" b="0" i="0" dirty="0" err="1">
                <a:solidFill>
                  <a:srgbClr val="E4E2F0"/>
                </a:solidFill>
                <a:latin typeface="Consolas"/>
              </a:rPr>
              <a:t>allWriters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(); track </a:t>
            </a:r>
            <a:r>
              <a:rPr sz="1150" b="0" i="0" dirty="0" err="1">
                <a:solidFill>
                  <a:srgbClr val="E4E2F0"/>
                </a:solidFill>
                <a:latin typeface="Consolas"/>
              </a:rPr>
              <a:t>writer.lastname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; let </a:t>
            </a:r>
            <a:r>
              <a:rPr sz="1150" b="0" i="0" dirty="0" err="1">
                <a:solidFill>
                  <a:srgbClr val="E4E2F0"/>
                </a:solidFill>
                <a:latin typeface="Consolas"/>
              </a:rPr>
              <a:t>i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= $index) </a:t>
            </a:r>
            <a:r>
              <a:rPr sz="1150" b="0" i="0" dirty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&lt;li&gt;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{{ </a:t>
            </a:r>
            <a:r>
              <a:rPr sz="1150" b="0" i="0" dirty="0" err="1">
                <a:solidFill>
                  <a:srgbClr val="FFD580"/>
                </a:solidFill>
                <a:latin typeface="Consolas"/>
              </a:rPr>
              <a:t>i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 + 1 }}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. 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{{ </a:t>
            </a:r>
            <a:r>
              <a:rPr sz="1150" b="0" i="0" dirty="0" err="1">
                <a:solidFill>
                  <a:srgbClr val="FFD580"/>
                </a:solidFill>
                <a:latin typeface="Consolas"/>
              </a:rPr>
              <a:t>writer.firstname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 }}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{{ </a:t>
            </a:r>
            <a:r>
              <a:rPr sz="1150" b="0" i="0" dirty="0" err="1">
                <a:solidFill>
                  <a:srgbClr val="FFD580"/>
                </a:solidFill>
                <a:latin typeface="Consolas"/>
              </a:rPr>
              <a:t>writer.lastname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 }}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&lt;/li&gt;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0" i="0" dirty="0">
                <a:solidFill>
                  <a:srgbClr val="89DDFF"/>
                </a:solidFill>
                <a:latin typeface="Consolas"/>
              </a:rPr>
              <a:t>}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50" b="1" i="0" dirty="0">
                <a:solidFill>
                  <a:srgbClr val="FF79C6"/>
                </a:solidFill>
                <a:latin typeface="Consolas"/>
              </a:rPr>
              <a:t>@empty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 dirty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&lt;li&gt;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Nema </a:t>
            </a:r>
            <a:r>
              <a:rPr sz="1150" b="0" i="0" dirty="0" err="1">
                <a:solidFill>
                  <a:srgbClr val="E4E2F0"/>
                </a:solidFill>
                <a:latin typeface="Consolas"/>
              </a:rPr>
              <a:t>pisaca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.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&lt;/li&gt;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0" i="0" dirty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FF5370"/>
                </a:solidFill>
                <a:latin typeface="Consolas"/>
              </a:rPr>
              <a:t>&lt;/ul&gt;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343400"/>
            <a:ext cx="6492240" cy="1874519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49808" y="452628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E0A21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49808" y="4645152"/>
            <a:ext cx="6108192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track – obavezan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5023104"/>
            <a:ext cx="6126479" cy="1103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3A3652"/>
                </a:solidFill>
                <a:latin typeface="Segoe UI"/>
              </a:rPr>
              <a:t>Jedinstveni ključ svakog elementa (najčešće </a:t>
            </a:r>
            <a:r>
              <a:rPr sz="1200" b="0" i="0">
                <a:solidFill>
                  <a:srgbClr val="BE1A9C"/>
                </a:solidFill>
                <a:latin typeface="Consolas"/>
              </a:rPr>
              <a:t>id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)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3A3652"/>
                </a:solidFill>
                <a:latin typeface="Segoe UI"/>
              </a:rPr>
              <a:t>Angular po njemu zna koji red je dodat, pomeren ili obrisan → menja </a:t>
            </a:r>
            <a:r>
              <a:rPr sz="1200" b="1" i="0">
                <a:solidFill>
                  <a:srgbClr val="1A1630"/>
                </a:solidFill>
                <a:latin typeface="Segoe UI"/>
              </a:rPr>
              <a:t>samo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njega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3A3652"/>
                </a:solidFill>
                <a:latin typeface="Segoe UI"/>
              </a:rPr>
              <a:t>Za liste prostih vrednosti: </a:t>
            </a:r>
            <a:r>
              <a:rPr sz="1200" b="0" i="0">
                <a:solidFill>
                  <a:srgbClr val="BE1A9C"/>
                </a:solidFill>
                <a:latin typeface="Consolas"/>
              </a:rPr>
              <a:t>track $index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9480" y="1508760"/>
            <a:ext cx="43891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1A1630"/>
                </a:solidFill>
                <a:latin typeface="Segoe UI"/>
              </a:rPr>
              <a:t>Implicitne promenljive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69480" y="1920240"/>
            <a:ext cx="438912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269480" y="1920240"/>
            <a:ext cx="4389120" cy="457200"/>
          </a:xfrm>
          <a:prstGeom prst="roundRect">
            <a:avLst>
              <a:gd name="adj" fmla="val 20000"/>
            </a:avLst>
          </a:prstGeom>
          <a:solidFill>
            <a:srgbClr val="F3F0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269480" y="2148840"/>
            <a:ext cx="4389120" cy="228600"/>
          </a:xfrm>
          <a:prstGeom prst="rect">
            <a:avLst/>
          </a:prstGeom>
          <a:solidFill>
            <a:srgbClr val="F3F0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79208" y="1920240"/>
            <a:ext cx="114300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Promenljiva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05088" y="1920240"/>
            <a:ext cx="288036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Značenje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269480" y="2377440"/>
            <a:ext cx="43891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379208" y="2377440"/>
            <a:ext cx="114300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$index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05088" y="2377440"/>
            <a:ext cx="288036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indeks trenutnog elementa (od 0)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269480" y="2834640"/>
            <a:ext cx="4389120" cy="457200"/>
          </a:xfrm>
          <a:prstGeom prst="rect">
            <a:avLst/>
          </a:prstGeom>
          <a:solidFill>
            <a:srgbClr val="7A55D8">
              <a:alpha val="4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7269480" y="2834640"/>
            <a:ext cx="43891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79208" y="2834640"/>
            <a:ext cx="114300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$count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05088" y="2834640"/>
            <a:ext cx="288036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ukupan broj elemenata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269480" y="3291840"/>
            <a:ext cx="43891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379208" y="3291840"/>
            <a:ext cx="114300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$first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05088" y="3291840"/>
            <a:ext cx="288036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true za prvi element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269480" y="3749039"/>
            <a:ext cx="4389120" cy="457200"/>
          </a:xfrm>
          <a:prstGeom prst="rect">
            <a:avLst/>
          </a:prstGeom>
          <a:solidFill>
            <a:srgbClr val="7A55D8">
              <a:alpha val="4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7269480" y="3749039"/>
            <a:ext cx="43891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379208" y="3749039"/>
            <a:ext cx="114300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$last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05088" y="3749039"/>
            <a:ext cx="288036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true za poslednji element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269480" y="4206240"/>
            <a:ext cx="43891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379208" y="4206240"/>
            <a:ext cx="114300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$even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705088" y="4206240"/>
            <a:ext cx="288036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true za parne indekse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269480" y="4663440"/>
            <a:ext cx="4389120" cy="457200"/>
          </a:xfrm>
          <a:prstGeom prst="rect">
            <a:avLst/>
          </a:prstGeom>
          <a:solidFill>
            <a:srgbClr val="7A55D8">
              <a:alpha val="4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7269480" y="4663440"/>
            <a:ext cx="43891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7379208" y="4663440"/>
            <a:ext cx="114300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$odd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705088" y="4663440"/>
            <a:ext cx="288036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true za neparne indekse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69480" y="5257800"/>
            <a:ext cx="4389120" cy="9601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BE1A9C"/>
                </a:solidFill>
                <a:latin typeface="Consolas"/>
              </a:rPr>
              <a:t>@empty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– prikazuje se kada je lista prazna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BE1A9C"/>
                </a:solidFill>
                <a:latin typeface="Consolas"/>
              </a:rPr>
              <a:t>let i = $index, e = $even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– više alias-a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09 · KONTROLA TOKA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@switch i @let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@switch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54864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5303520" cy="22677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1" i="0">
                <a:solidFill>
                  <a:srgbClr val="FF79C6"/>
                </a:solidFill>
                <a:latin typeface="Consolas"/>
              </a:rPr>
              <a:t>@switch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(role())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1" i="0">
                <a:solidFill>
                  <a:srgbClr val="FF79C6"/>
                </a:solidFill>
                <a:latin typeface="Consolas"/>
              </a:rPr>
              <a:t>@case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('admin')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&lt;app-admin-panel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/&gt;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1" i="0">
                <a:solidFill>
                  <a:srgbClr val="FF79C6"/>
                </a:solidFill>
                <a:latin typeface="Consolas"/>
              </a:rPr>
              <a:t>@case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('editor')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&lt;app-editor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/&gt;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1" i="0">
                <a:solidFill>
                  <a:srgbClr val="FF79C6"/>
                </a:solidFill>
                <a:latin typeface="Consolas"/>
              </a:rPr>
              <a:t>@default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  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Gost – samo čitanje.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1554480"/>
            <a:ext cx="5394960" cy="2743200"/>
          </a:xfrm>
          <a:prstGeom prst="roundRect">
            <a:avLst>
              <a:gd name="adj" fmla="val 40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446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629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812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040879" y="1618488"/>
            <a:ext cx="44805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@let – lokalna promenljiva u šablonu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63640" y="1938528"/>
            <a:ext cx="539496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55079" y="1993392"/>
            <a:ext cx="5212080" cy="22677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79C6"/>
                </a:solidFill>
                <a:latin typeface="Consolas"/>
              </a:rPr>
              <a:t>@let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total = price() * qty();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79C6"/>
                </a:solidFill>
                <a:latin typeface="Consolas"/>
              </a:rPr>
              <a:t>@let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user = currentUser();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Ukupno: </a:t>
            </a:r>
            <a:r>
              <a:rPr sz="1200" b="0" i="0">
                <a:solidFill>
                  <a:srgbClr val="FFD580"/>
                </a:solidFill>
                <a:latin typeface="Consolas"/>
              </a:rPr>
              <a:t>{{ total }}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RSD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79C6"/>
                </a:solidFill>
                <a:latin typeface="Consolas"/>
              </a:rPr>
              <a:t>@if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(total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 &gt; 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5000) </a:t>
            </a:r>
            <a:r>
              <a:rPr sz="120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200" b="0" i="0">
                <a:solidFill>
                  <a:srgbClr val="FFD580"/>
                </a:solidFill>
                <a:latin typeface="Consolas"/>
              </a:rPr>
              <a:t>{{ user.firstname }}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, dobijate popust!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480560"/>
            <a:ext cx="5486400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49808" y="466344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9808" y="4864608"/>
            <a:ext cx="5120640" cy="12618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 err="1">
                <a:solidFill>
                  <a:srgbClr val="3A3652"/>
                </a:solidFill>
                <a:latin typeface="Segoe UI"/>
              </a:rPr>
              <a:t>Poredi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vrednost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svakim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@case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(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kao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===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)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>
                <a:solidFill>
                  <a:srgbClr val="BE1A9C"/>
                </a:solidFill>
                <a:latin typeface="Consolas"/>
              </a:rPr>
              <a:t>@default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kada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nijedan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slučaj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ne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odgovara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63640" y="4480560"/>
            <a:ext cx="5394960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464807" y="466344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64807" y="4864608"/>
            <a:ext cx="5029200" cy="126187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Izraz se izračuna jednom i koristi više puta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Promenljiva je read-only i važi samo u šablonu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Čini šablon čitljivijim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09 · KONTROLA TOKA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Sve zajedno: tabela pisaca iz servisa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492240" cy="4663440"/>
          </a:xfrm>
          <a:prstGeom prst="roundRect">
            <a:avLst>
              <a:gd name="adj" fmla="val 2352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5778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writers.html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49224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6309359" cy="418795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FF5370"/>
                </a:solidFill>
                <a:latin typeface="Consolas"/>
              </a:rPr>
              <a:t>&lt;table&gt;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&lt;tr&gt;&lt;</a:t>
            </a:r>
            <a:r>
              <a:rPr sz="1150" b="0" i="0" dirty="0" err="1">
                <a:solidFill>
                  <a:srgbClr val="FF5370"/>
                </a:solidFill>
                <a:latin typeface="Consolas"/>
              </a:rPr>
              <a:t>th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&gt;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#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&lt;/th&gt;&lt;th&gt;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Ime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&lt;/th&gt;&lt;th&gt;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Prezime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&lt;/th&gt;&lt;th&gt;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Nagrade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&lt;/th&gt;&lt;/tr&gt;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1" i="0" dirty="0">
                <a:solidFill>
                  <a:srgbClr val="FF79C6"/>
                </a:solidFill>
                <a:latin typeface="Consolas"/>
              </a:rPr>
              <a:t>@for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(w of </a:t>
            </a:r>
            <a:r>
              <a:rPr sz="1150" b="0" i="0" dirty="0" err="1">
                <a:solidFill>
                  <a:srgbClr val="E4E2F0"/>
                </a:solidFill>
                <a:latin typeface="Consolas"/>
              </a:rPr>
              <a:t>allWriters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(); track </a:t>
            </a:r>
            <a:r>
              <a:rPr sz="1150" b="0" i="0" dirty="0" err="1">
                <a:solidFill>
                  <a:srgbClr val="E4E2F0"/>
                </a:solidFill>
                <a:latin typeface="Consolas"/>
              </a:rPr>
              <a:t>w.lastname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; let </a:t>
            </a:r>
            <a:r>
              <a:rPr sz="1150" b="0" i="0" dirty="0" err="1">
                <a:solidFill>
                  <a:srgbClr val="E4E2F0"/>
                </a:solidFill>
                <a:latin typeface="Consolas"/>
              </a:rPr>
              <a:t>i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= $index) </a:t>
            </a:r>
            <a:r>
              <a:rPr sz="1150" b="0" i="0" dirty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&lt;tr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 dirty="0">
                <a:solidFill>
                  <a:srgbClr val="C792EA"/>
                </a:solidFill>
                <a:latin typeface="Consolas"/>
              </a:rPr>
              <a:t>[</a:t>
            </a:r>
            <a:r>
              <a:rPr sz="1150" b="0" i="0" dirty="0" err="1">
                <a:solidFill>
                  <a:srgbClr val="C792EA"/>
                </a:solidFill>
                <a:latin typeface="Consolas"/>
              </a:rPr>
              <a:t>class.odd</a:t>
            </a:r>
            <a:r>
              <a:rPr sz="1150" b="0" i="0" dirty="0">
                <a:solidFill>
                  <a:srgbClr val="C792EA"/>
                </a:solidFill>
                <a:latin typeface="Consolas"/>
              </a:rPr>
              <a:t>]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 dirty="0">
                <a:solidFill>
                  <a:srgbClr val="A5E075"/>
                </a:solidFill>
                <a:latin typeface="Consolas"/>
              </a:rPr>
              <a:t>"$odd"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  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&lt;td&gt;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{{ </a:t>
            </a:r>
            <a:r>
              <a:rPr sz="1150" b="0" i="0" dirty="0" err="1">
                <a:solidFill>
                  <a:srgbClr val="FFD580"/>
                </a:solidFill>
                <a:latin typeface="Consolas"/>
              </a:rPr>
              <a:t>i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 + 1 }}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&lt;/td&gt;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  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&lt;td&gt;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{{ </a:t>
            </a:r>
            <a:r>
              <a:rPr sz="1150" b="0" i="0" dirty="0" err="1">
                <a:solidFill>
                  <a:srgbClr val="FFD580"/>
                </a:solidFill>
                <a:latin typeface="Consolas"/>
              </a:rPr>
              <a:t>w.firstname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 }}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&lt;/td&gt;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  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&lt;td&gt;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{{ </a:t>
            </a:r>
            <a:r>
              <a:rPr sz="1150" b="0" i="0" dirty="0" err="1">
                <a:solidFill>
                  <a:srgbClr val="FFD580"/>
                </a:solidFill>
                <a:latin typeface="Consolas"/>
              </a:rPr>
              <a:t>w.lastname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 }}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&lt;/td&gt;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  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&lt;td&gt;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    </a:t>
            </a:r>
            <a:r>
              <a:rPr sz="1150" b="1" i="0" dirty="0">
                <a:solidFill>
                  <a:srgbClr val="FF79C6"/>
                </a:solidFill>
                <a:latin typeface="Consolas"/>
              </a:rPr>
              <a:t>@if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(</a:t>
            </a:r>
            <a:r>
              <a:rPr sz="1150" b="0" i="0" dirty="0" err="1">
                <a:solidFill>
                  <a:srgbClr val="E4E2F0"/>
                </a:solidFill>
                <a:latin typeface="Consolas"/>
              </a:rPr>
              <a:t>w.awards</a:t>
            </a:r>
            <a:r>
              <a:rPr sz="1150" b="0" i="0" dirty="0">
                <a:solidFill>
                  <a:srgbClr val="89DDFF"/>
                </a:solidFill>
                <a:latin typeface="Consolas"/>
              </a:rPr>
              <a:t> &gt; 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10) </a:t>
            </a:r>
            <a:r>
              <a:rPr sz="1150" b="0" i="0" dirty="0">
                <a:solidFill>
                  <a:srgbClr val="89DDFF"/>
                </a:solidFill>
                <a:latin typeface="Consolas"/>
              </a:rPr>
              <a:t>{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🏆 </a:t>
            </a:r>
            <a:r>
              <a:rPr sz="1150" b="0" i="0" dirty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    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{{ </a:t>
            </a:r>
            <a:r>
              <a:rPr sz="1150" b="0" i="0" dirty="0" err="1">
                <a:solidFill>
                  <a:srgbClr val="FFD580"/>
                </a:solidFill>
                <a:latin typeface="Consolas"/>
              </a:rPr>
              <a:t>w.awards</a:t>
            </a:r>
            <a:r>
              <a:rPr sz="1150" b="0" i="0" dirty="0">
                <a:solidFill>
                  <a:srgbClr val="FFD580"/>
                </a:solidFill>
                <a:latin typeface="Consolas"/>
              </a:rPr>
              <a:t> }}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  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&lt;/td&gt;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&lt;/tr&gt;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0" i="0" dirty="0">
                <a:solidFill>
                  <a:srgbClr val="89DDFF"/>
                </a:solidFill>
                <a:latin typeface="Consolas"/>
              </a:rPr>
              <a:t>}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50" b="1" i="0" dirty="0">
                <a:solidFill>
                  <a:srgbClr val="FF79C6"/>
                </a:solidFill>
                <a:latin typeface="Consolas"/>
              </a:rPr>
              <a:t>@empty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 dirty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  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&lt;tr&gt;&lt;td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 dirty="0" err="1">
                <a:solidFill>
                  <a:srgbClr val="FFCB6B"/>
                </a:solidFill>
                <a:latin typeface="Consolas"/>
              </a:rPr>
              <a:t>colspan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 dirty="0">
                <a:solidFill>
                  <a:srgbClr val="A5E075"/>
                </a:solidFill>
                <a:latin typeface="Consolas"/>
              </a:rPr>
              <a:t>"4"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&gt;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Nema </a:t>
            </a:r>
            <a:r>
              <a:rPr sz="1150" b="0" i="0" dirty="0" err="1">
                <a:solidFill>
                  <a:srgbClr val="E4E2F0"/>
                </a:solidFill>
                <a:latin typeface="Consolas"/>
              </a:rPr>
              <a:t>podataka</a:t>
            </a:r>
            <a:r>
              <a:rPr sz="1150" b="0" i="0" dirty="0">
                <a:solidFill>
                  <a:srgbClr val="E4E2F0"/>
                </a:solidFill>
                <a:latin typeface="Consolas"/>
              </a:rPr>
              <a:t>.</a:t>
            </a:r>
            <a:r>
              <a:rPr sz="1150" b="0" i="0" dirty="0">
                <a:solidFill>
                  <a:srgbClr val="FF5370"/>
                </a:solidFill>
                <a:latin typeface="Consolas"/>
              </a:rPr>
              <a:t>&lt;/td&gt;&lt;/tr&gt;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E4E2F0"/>
                </a:solidFill>
                <a:latin typeface="Consolas"/>
              </a:rPr>
              <a:t>  </a:t>
            </a:r>
            <a:r>
              <a:rPr sz="1150" b="0" i="0" dirty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 dirty="0">
                <a:solidFill>
                  <a:srgbClr val="FF5370"/>
                </a:solidFill>
                <a:latin typeface="Consolas"/>
              </a:rPr>
              <a:t>&lt;/table&gt;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06056" y="1609344"/>
            <a:ext cx="4389120" cy="2926080"/>
          </a:xfrm>
          <a:prstGeom prst="roundRect">
            <a:avLst>
              <a:gd name="adj" fmla="val 4375"/>
            </a:avLst>
          </a:prstGeom>
          <a:solidFill>
            <a:srgbClr val="000000">
              <a:alpha val="9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269480" y="1554480"/>
            <a:ext cx="4389120" cy="29260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269480" y="1554480"/>
            <a:ext cx="4389120" cy="457200"/>
          </a:xfrm>
          <a:prstGeom prst="roundRect">
            <a:avLst>
              <a:gd name="adj" fmla="val 28000"/>
            </a:avLst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269480" y="1828800"/>
            <a:ext cx="4389120" cy="182880"/>
          </a:xfrm>
          <a:prstGeom prst="rect">
            <a:avLst/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452360" y="1728216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635240" y="1728216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7818120" y="1728216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8138160" y="1645920"/>
            <a:ext cx="3291839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wrap="square" lIns="109728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 i="0">
                <a:solidFill>
                  <a:srgbClr val="6B6880"/>
                </a:solidFill>
                <a:latin typeface="Segoe UI"/>
              </a:rPr>
              <a:t>🔒  localhost:4200/writers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43800" y="2176272"/>
            <a:ext cx="3840480" cy="438912"/>
          </a:xfrm>
          <a:prstGeom prst="roundRect">
            <a:avLst>
              <a:gd name="adj" fmla="val 12500"/>
            </a:avLst>
          </a:prstGeom>
          <a:solidFill>
            <a:srgbClr val="F637E3">
              <a:alpha val="1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589520" y="2176272"/>
            <a:ext cx="41148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B0178F"/>
                </a:solidFill>
                <a:latin typeface="Segoe UI"/>
              </a:rPr>
              <a:t>#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2176272"/>
            <a:ext cx="105156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B0178F"/>
                </a:solidFill>
                <a:latin typeface="Segoe UI"/>
              </a:rPr>
              <a:t>Ime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52560" y="2176272"/>
            <a:ext cx="114300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B0178F"/>
                </a:solidFill>
                <a:latin typeface="Segoe UI"/>
              </a:rPr>
              <a:t>Prezime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95560" y="2176272"/>
            <a:ext cx="123444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B0178F"/>
                </a:solidFill>
                <a:latin typeface="Segoe UI"/>
              </a:rPr>
              <a:t>Nagrade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89520" y="2651760"/>
            <a:ext cx="41148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01000" y="2651760"/>
            <a:ext cx="105156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Pera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52560" y="2651760"/>
            <a:ext cx="114300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Peric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95560" y="2651760"/>
            <a:ext cx="123444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10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43800" y="3127248"/>
            <a:ext cx="3840480" cy="438912"/>
          </a:xfrm>
          <a:prstGeom prst="rect">
            <a:avLst/>
          </a:prstGeom>
          <a:solidFill>
            <a:srgbClr val="F1EF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589520" y="3127248"/>
            <a:ext cx="41148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01000" y="3127248"/>
            <a:ext cx="105156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Zika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52560" y="3127248"/>
            <a:ext cx="114300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Zikic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195560" y="3127248"/>
            <a:ext cx="123444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89520" y="3602736"/>
            <a:ext cx="41148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01000" y="3602736"/>
            <a:ext cx="105156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Mika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52560" y="3602736"/>
            <a:ext cx="114300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Mikic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195560" y="3602736"/>
            <a:ext cx="123444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2B2840"/>
                </a:solidFill>
                <a:latin typeface="Segoe UI"/>
              </a:rPr>
              <a:t>🏆 22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269480" y="4663440"/>
            <a:ext cx="4389120" cy="1554480"/>
          </a:xfrm>
          <a:prstGeom prst="roundRect">
            <a:avLst>
              <a:gd name="adj" fmla="val 8235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7470648" y="484632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470648" y="5047488"/>
            <a:ext cx="4023359" cy="107899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 err="1">
                <a:solidFill>
                  <a:srgbClr val="3A3652"/>
                </a:solidFill>
                <a:latin typeface="Segoe UI"/>
              </a:rPr>
              <a:t>Podaci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stižu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iz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servisa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preko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signala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>
                <a:solidFill>
                  <a:srgbClr val="BE1A9C"/>
                </a:solidFill>
                <a:latin typeface="Consolas"/>
              </a:rPr>
              <a:t>@for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+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@if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+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[</a:t>
            </a:r>
            <a:r>
              <a:rPr sz="1250" b="0" i="0" dirty="0" err="1">
                <a:solidFill>
                  <a:srgbClr val="BE1A9C"/>
                </a:solidFill>
                <a:latin typeface="Consolas"/>
              </a:rPr>
              <a:t>class.odd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]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!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46520" y="-123444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3291839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2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645920" y="5120640"/>
            <a:ext cx="3657600" cy="3657600"/>
          </a:xfrm>
          <a:prstGeom prst="ellipse">
            <a:avLst/>
          </a:prstGeom>
          <a:gradFill rotWithShape="1">
            <a:gsLst>
              <a:gs pos="0">
                <a:srgbClr val="FF2E63">
                  <a:alpha val="12000"/>
                </a:srgbClr>
              </a:gs>
              <a:gs pos="100000">
                <a:srgbClr val="FF2E6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051560"/>
            <a:ext cx="3566160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777240"/>
            <a:ext cx="5486400" cy="21945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Aft>
                <a:spcPts val="400"/>
              </a:spcAft>
            </a:pPr>
            <a:r>
              <a:rPr sz="15000" b="1" i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2700000" scaled="0"/>
                </a:gradFill>
                <a:latin typeface="Segoe UI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54680"/>
            <a:ext cx="7680960" cy="9144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4600" b="1" i="0">
                <a:solidFill>
                  <a:srgbClr val="1A1630"/>
                </a:solidFill>
                <a:latin typeface="Segoe UI"/>
              </a:rPr>
              <a:t>One-way binding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069080"/>
            <a:ext cx="7498079" cy="9144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0" i="0">
                <a:solidFill>
                  <a:srgbClr val="5F5A78"/>
                </a:solidFill>
                <a:latin typeface="Segoe UI"/>
              </a:rPr>
              <a:t>Povezivanje TS klase i šablona – podaci teku u jednom smeru.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257800"/>
            <a:ext cx="1207007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[property]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67127" y="5257800"/>
            <a:ext cx="1031443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[attr.x]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35731" y="5257800"/>
            <a:ext cx="1119225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[class.x]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92116" y="5257800"/>
            <a:ext cx="1119225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[style.x]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48502" y="5257800"/>
            <a:ext cx="943660" cy="347472"/>
          </a:xfrm>
          <a:prstGeom prst="roundRect">
            <a:avLst>
              <a:gd name="adj" fmla="val 50000"/>
            </a:avLst>
          </a:prstGeom>
          <a:solidFill>
            <a:srgbClr val="F637E3">
              <a:alpha val="16000"/>
            </a:srgbClr>
          </a:solidFill>
          <a:ln>
            <a:noFill/>
          </a:ln>
        </p:spPr>
        <p:txBody>
          <a:bodyPr wrap="square" lIns="18288" tIns="0" rIns="18288" bIns="0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(event)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10 · BINDING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Pregled: sve vrste one-way binding-a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737360"/>
            <a:ext cx="3017520" cy="3931920"/>
          </a:xfrm>
          <a:prstGeom prst="roundRect">
            <a:avLst>
              <a:gd name="adj" fmla="val 5454"/>
            </a:avLst>
          </a:prstGeom>
          <a:solidFill>
            <a:srgbClr val="FFFFFF"/>
          </a:solidFill>
          <a:ln w="19050">
            <a:solidFill>
              <a:srgbClr val="F637E3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48640" y="1874519"/>
            <a:ext cx="301752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2000" b="1" i="0">
                <a:solidFill>
                  <a:srgbClr val="1A1630"/>
                </a:solidFill>
                <a:latin typeface="Segoe UI"/>
              </a:rPr>
              <a:t>TS klasa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331720"/>
            <a:ext cx="30175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CC1FBF"/>
                </a:solidFill>
                <a:latin typeface="Segoe UI"/>
              </a:rPr>
              <a:t>izvor podataka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2834640"/>
            <a:ext cx="2560320" cy="2606040"/>
          </a:xfrm>
          <a:prstGeom prst="roundRect">
            <a:avLst>
              <a:gd name="adj" fmla="val 4285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889504"/>
            <a:ext cx="2377439" cy="2514600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title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'Hi'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url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'logo.png'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active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true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color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'red'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82AAFF"/>
                </a:solidFill>
                <a:latin typeface="Consolas"/>
              </a:rPr>
              <a:t>save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...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41080" y="1737360"/>
            <a:ext cx="3017520" cy="3931920"/>
          </a:xfrm>
          <a:prstGeom prst="roundRect">
            <a:avLst>
              <a:gd name="adj" fmla="val 5454"/>
            </a:avLst>
          </a:prstGeom>
          <a:solidFill>
            <a:srgbClr val="FFFFFF"/>
          </a:solidFill>
          <a:ln w="19050">
            <a:solidFill>
              <a:srgbClr val="3B82F6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41080" y="1874519"/>
            <a:ext cx="301752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2000" b="1" i="0">
                <a:solidFill>
                  <a:srgbClr val="1A1630"/>
                </a:solidFill>
                <a:latin typeface="Segoe UI"/>
              </a:rPr>
              <a:t>HTML šablon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1080" y="2331720"/>
            <a:ext cx="30175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2563EB"/>
                </a:solidFill>
                <a:latin typeface="Segoe UI"/>
              </a:rPr>
              <a:t>prikaz (view)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869680" y="2834640"/>
            <a:ext cx="2560320" cy="2606040"/>
          </a:xfrm>
          <a:prstGeom prst="roundRect">
            <a:avLst>
              <a:gd name="adj" fmla="val 4285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961119" y="2889504"/>
            <a:ext cx="2377439" cy="2514600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00" b="0" i="0">
                <a:solidFill>
                  <a:srgbClr val="FF5370"/>
                </a:solidFill>
                <a:latin typeface="Consolas"/>
              </a:rPr>
              <a:t>&lt;h1&gt;</a:t>
            </a:r>
            <a:r>
              <a:rPr sz="1000" b="0" i="0">
                <a:solidFill>
                  <a:srgbClr val="FFD580"/>
                </a:solidFill>
                <a:latin typeface="Consolas"/>
              </a:rPr>
              <a:t>{{ title() }}</a:t>
            </a:r>
            <a:r>
              <a:rPr sz="1000" b="0" i="0">
                <a:solidFill>
                  <a:srgbClr val="FF5370"/>
                </a:solidFill>
                <a:latin typeface="Consolas"/>
              </a:rPr>
              <a:t>&lt;/h1&gt;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00" b="0" i="0">
                <a:solidFill>
                  <a:srgbClr val="FF5370"/>
                </a:solidFill>
                <a:latin typeface="Consolas"/>
              </a:rPr>
              <a:t>&lt;img</a:t>
            </a:r>
            <a:r>
              <a:rPr sz="10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00" b="0" i="0">
                <a:solidFill>
                  <a:srgbClr val="C792EA"/>
                </a:solidFill>
                <a:latin typeface="Consolas"/>
              </a:rPr>
              <a:t>[src]</a:t>
            </a:r>
            <a:r>
              <a:rPr sz="10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000" b="0" i="0">
                <a:solidFill>
                  <a:srgbClr val="A5E075"/>
                </a:solidFill>
                <a:latin typeface="Consolas"/>
              </a:rPr>
              <a:t>"url"</a:t>
            </a:r>
            <a:r>
              <a:rPr sz="1000" b="0" i="0">
                <a:solidFill>
                  <a:srgbClr val="FF5370"/>
                </a:solidFill>
                <a:latin typeface="Consolas"/>
              </a:rPr>
              <a:t>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00" b="0" i="0">
                <a:solidFill>
                  <a:srgbClr val="FF5370"/>
                </a:solidFill>
                <a:latin typeface="Consolas"/>
              </a:rPr>
              <a:t>&lt;li</a:t>
            </a:r>
            <a:r>
              <a:rPr sz="10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00" b="0" i="0">
                <a:solidFill>
                  <a:srgbClr val="C792EA"/>
                </a:solidFill>
                <a:latin typeface="Consolas"/>
              </a:rPr>
              <a:t>[class.on]</a:t>
            </a:r>
            <a:r>
              <a:rPr sz="10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000" b="0" i="0">
                <a:solidFill>
                  <a:srgbClr val="A5E075"/>
                </a:solidFill>
                <a:latin typeface="Consolas"/>
              </a:rPr>
              <a:t>"active()"</a:t>
            </a:r>
            <a:r>
              <a:rPr sz="1000" b="0" i="0">
                <a:solidFill>
                  <a:srgbClr val="FF5370"/>
                </a:solidFill>
                <a:latin typeface="Consolas"/>
              </a:rPr>
              <a:t>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00" b="0" i="0">
                <a:solidFill>
                  <a:srgbClr val="FF5370"/>
                </a:solidFill>
                <a:latin typeface="Consolas"/>
              </a:rPr>
              <a:t>&lt;p</a:t>
            </a:r>
            <a:r>
              <a:rPr sz="10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00" b="0" i="0">
                <a:solidFill>
                  <a:srgbClr val="C792EA"/>
                </a:solidFill>
                <a:latin typeface="Consolas"/>
              </a:rPr>
              <a:t>[style.color]</a:t>
            </a:r>
            <a:r>
              <a:rPr sz="10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000" b="0" i="0">
                <a:solidFill>
                  <a:srgbClr val="A5E075"/>
                </a:solidFill>
                <a:latin typeface="Consolas"/>
              </a:rPr>
              <a:t>"color"</a:t>
            </a:r>
            <a:r>
              <a:rPr sz="1000" b="0" i="0">
                <a:solidFill>
                  <a:srgbClr val="FF5370"/>
                </a:solidFill>
                <a:latin typeface="Consolas"/>
              </a:rPr>
              <a:t>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00" b="0" i="0">
                <a:solidFill>
                  <a:srgbClr val="FF5370"/>
                </a:solidFill>
                <a:latin typeface="Consolas"/>
              </a:rPr>
              <a:t>&lt;button</a:t>
            </a:r>
            <a:r>
              <a:rPr sz="10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00" b="0" i="0">
                <a:solidFill>
                  <a:srgbClr val="C792EA"/>
                </a:solidFill>
                <a:latin typeface="Consolas"/>
              </a:rPr>
              <a:t>(click)</a:t>
            </a:r>
            <a:r>
              <a:rPr sz="10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000" b="0" i="0">
                <a:solidFill>
                  <a:srgbClr val="A5E075"/>
                </a:solidFill>
                <a:latin typeface="Consolas"/>
              </a:rPr>
              <a:t>"save()"</a:t>
            </a:r>
            <a:r>
              <a:rPr sz="1000" b="0" i="0">
                <a:solidFill>
                  <a:srgbClr val="FF5370"/>
                </a:solidFill>
                <a:latin typeface="Consolas"/>
              </a:rPr>
              <a:t>&gt;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749039" y="2240280"/>
            <a:ext cx="4709161" cy="0"/>
          </a:xfrm>
          <a:prstGeom prst="line">
            <a:avLst/>
          </a:prstGeom>
          <a:ln w="25400">
            <a:solidFill>
              <a:srgbClr val="F637E3"/>
            </a:solidFill>
            <a:tailEnd type="triangle" w="med" len="med"/>
          </a:ln>
        </p:spPr>
      </p:cxnSp>
      <p:sp>
        <p:nvSpPr>
          <p:cNvPr id="18" name="TextBox 17"/>
          <p:cNvSpPr txBox="1"/>
          <p:nvPr/>
        </p:nvSpPr>
        <p:spPr>
          <a:xfrm>
            <a:off x="3931920" y="1828800"/>
            <a:ext cx="43891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50" b="1" i="0">
                <a:solidFill>
                  <a:srgbClr val="CC1FBF"/>
                </a:solidFill>
                <a:latin typeface="Segoe UI"/>
              </a:rPr>
              <a:t>{{ interpolacija }}   ·   tekst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749039" y="2898648"/>
            <a:ext cx="4709161" cy="0"/>
          </a:xfrm>
          <a:prstGeom prst="line">
            <a:avLst/>
          </a:prstGeom>
          <a:ln w="25400">
            <a:solidFill>
              <a:srgbClr val="C13CF0"/>
            </a:solidFill>
            <a:tailEnd type="triangle" w="med" len="med"/>
          </a:ln>
        </p:spPr>
      </p:cxnSp>
      <p:sp>
        <p:nvSpPr>
          <p:cNvPr id="20" name="TextBox 19"/>
          <p:cNvSpPr txBox="1"/>
          <p:nvPr/>
        </p:nvSpPr>
        <p:spPr>
          <a:xfrm>
            <a:off x="3931920" y="2487168"/>
            <a:ext cx="43891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50" b="1" i="0">
                <a:solidFill>
                  <a:srgbClr val="A62BD6"/>
                </a:solidFill>
                <a:latin typeface="Segoe UI"/>
              </a:rPr>
              <a:t>[property]   ·   DOM svojstvo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749039" y="3557016"/>
            <a:ext cx="4709161" cy="0"/>
          </a:xfrm>
          <a:prstGeom prst="line">
            <a:avLst/>
          </a:prstGeom>
          <a:ln w="25400">
            <a:solidFill>
              <a:srgbClr val="8B3DFF"/>
            </a:solidFill>
            <a:tailEnd type="triangle" w="med" len="med"/>
          </a:ln>
        </p:spPr>
      </p:cxnSp>
      <p:sp>
        <p:nvSpPr>
          <p:cNvPr id="22" name="TextBox 21"/>
          <p:cNvSpPr txBox="1"/>
          <p:nvPr/>
        </p:nvSpPr>
        <p:spPr>
          <a:xfrm>
            <a:off x="3931920" y="3145536"/>
            <a:ext cx="43891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50" b="1" i="0">
                <a:solidFill>
                  <a:srgbClr val="7433E6"/>
                </a:solidFill>
                <a:latin typeface="Segoe UI"/>
              </a:rPr>
              <a:t>[attr.ime]   ·   HTML atribut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749039" y="4215384"/>
            <a:ext cx="4709161" cy="0"/>
          </a:xfrm>
          <a:prstGeom prst="line">
            <a:avLst/>
          </a:prstGeom>
          <a:ln w="25400">
            <a:solidFill>
              <a:srgbClr val="3B82F6"/>
            </a:solidFill>
            <a:tailEnd type="triangle" w="med" len="med"/>
          </a:ln>
        </p:spPr>
      </p:cxnSp>
      <p:sp>
        <p:nvSpPr>
          <p:cNvPr id="24" name="TextBox 23"/>
          <p:cNvSpPr txBox="1"/>
          <p:nvPr/>
        </p:nvSpPr>
        <p:spPr>
          <a:xfrm>
            <a:off x="3931920" y="3803904"/>
            <a:ext cx="43891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50" b="1" i="0">
                <a:solidFill>
                  <a:srgbClr val="2563EB"/>
                </a:solidFill>
                <a:latin typeface="Segoe UI"/>
              </a:rPr>
              <a:t>[class.ime] / [style.x]   ·   klase i stilovi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31920" y="4480560"/>
            <a:ext cx="43891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50" b="1" i="0">
                <a:solidFill>
                  <a:srgbClr val="0F8C7E"/>
                </a:solidFill>
                <a:latin typeface="Segoe UI"/>
              </a:rPr>
              <a:t>(event)   ·   događaj</a:t>
            </a:r>
          </a:p>
        </p:txBody>
      </p:sp>
      <p:cxnSp>
        <p:nvCxnSpPr>
          <p:cNvPr id="26" name="Connector 25"/>
          <p:cNvCxnSpPr/>
          <p:nvPr/>
        </p:nvCxnSpPr>
        <p:spPr>
          <a:xfrm flipH="1">
            <a:off x="3749039" y="4892040"/>
            <a:ext cx="4709161" cy="0"/>
          </a:xfrm>
          <a:prstGeom prst="line">
            <a:avLst/>
          </a:prstGeom>
          <a:ln w="25400">
            <a:solidFill>
              <a:srgbClr val="14A898"/>
            </a:solidFill>
            <a:tailEnd type="triangle" w="med" len="med"/>
          </a:ln>
        </p:spPr>
      </p:cxnSp>
      <p:sp>
        <p:nvSpPr>
          <p:cNvPr id="27" name="TextBox 26"/>
          <p:cNvSpPr txBox="1"/>
          <p:nvPr/>
        </p:nvSpPr>
        <p:spPr>
          <a:xfrm>
            <a:off x="3931920" y="4983480"/>
            <a:ext cx="43891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0" i="1">
                <a:solidFill>
                  <a:srgbClr val="5F5A78"/>
                </a:solidFill>
                <a:latin typeface="Segoe UI"/>
              </a:rPr>
              <a:t>suprotan smer, ali i dalje one-way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5806440"/>
            <a:ext cx="11109960" cy="457200"/>
          </a:xfrm>
          <a:prstGeom prst="roundRect">
            <a:avLst>
              <a:gd name="adj" fmla="val 24000"/>
            </a:avLst>
          </a:prstGeom>
          <a:solidFill>
            <a:srgbClr val="8B3DFF">
              <a:alpha val="1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1520" y="5806440"/>
            <a:ext cx="1078992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300" b="0" i="0" dirty="0">
                <a:solidFill>
                  <a:srgbClr val="3A3652"/>
                </a:solidFill>
                <a:latin typeface="Segoe UI"/>
              </a:rPr>
              <a:t>Svi </a:t>
            </a:r>
            <a:r>
              <a:rPr sz="1300" b="0" i="0" dirty="0" err="1">
                <a:solidFill>
                  <a:srgbClr val="3A3652"/>
                </a:solidFill>
                <a:latin typeface="Segoe UI"/>
              </a:rPr>
              <a:t>su</a:t>
            </a:r>
            <a:r>
              <a:rPr sz="13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300" b="1" i="0" dirty="0">
                <a:solidFill>
                  <a:srgbClr val="1A1630"/>
                </a:solidFill>
                <a:latin typeface="Segoe UI"/>
              </a:rPr>
              <a:t>one-way</a:t>
            </a:r>
            <a:r>
              <a:rPr sz="1300" b="0" i="0" dirty="0">
                <a:solidFill>
                  <a:srgbClr val="3A3652"/>
                </a:solidFill>
                <a:latin typeface="Segoe UI"/>
              </a:rPr>
              <a:t>: </a:t>
            </a:r>
            <a:r>
              <a:rPr sz="1300" b="0" i="0" dirty="0" err="1">
                <a:solidFill>
                  <a:srgbClr val="3A3652"/>
                </a:solidFill>
                <a:latin typeface="Segoe UI"/>
              </a:rPr>
              <a:t>podatak</a:t>
            </a:r>
            <a:r>
              <a:rPr sz="1300" b="0" i="0" dirty="0">
                <a:solidFill>
                  <a:srgbClr val="3A3652"/>
                </a:solidFill>
                <a:latin typeface="Segoe UI"/>
              </a:rPr>
              <a:t> ide </a:t>
            </a:r>
            <a:r>
              <a:rPr sz="1300" b="0" i="0" dirty="0" err="1">
                <a:solidFill>
                  <a:srgbClr val="3A3652"/>
                </a:solidFill>
                <a:latin typeface="Segoe UI"/>
              </a:rPr>
              <a:t>samo</a:t>
            </a:r>
            <a:r>
              <a:rPr sz="1300" b="0" i="0" dirty="0">
                <a:solidFill>
                  <a:srgbClr val="3A3652"/>
                </a:solidFill>
                <a:latin typeface="Segoe UI"/>
              </a:rPr>
              <a:t> u </a:t>
            </a:r>
            <a:r>
              <a:rPr sz="1300" b="0" i="0" dirty="0" err="1">
                <a:solidFill>
                  <a:srgbClr val="3A3652"/>
                </a:solidFill>
                <a:latin typeface="Segoe UI"/>
              </a:rPr>
              <a:t>jednom</a:t>
            </a:r>
            <a:r>
              <a:rPr sz="13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3A3652"/>
                </a:solidFill>
                <a:latin typeface="Segoe UI"/>
              </a:rPr>
              <a:t>smeru</a:t>
            </a:r>
            <a:r>
              <a:rPr sz="1300" b="0" i="0" dirty="0">
                <a:solidFill>
                  <a:srgbClr val="3A3652"/>
                </a:solidFill>
                <a:latin typeface="Segoe UI"/>
              </a:rPr>
              <a:t>. Two-way binding </a:t>
            </a:r>
            <a:r>
              <a:rPr sz="1300" b="0" i="0" dirty="0">
                <a:solidFill>
                  <a:srgbClr val="BE1A9C"/>
                </a:solidFill>
                <a:latin typeface="Consolas"/>
              </a:rPr>
              <a:t>[( )]</a:t>
            </a:r>
            <a:r>
              <a:rPr sz="1300" b="0" i="0" dirty="0">
                <a:solidFill>
                  <a:srgbClr val="3A3652"/>
                </a:solidFill>
                <a:latin typeface="Segoe UI"/>
              </a:rPr>
              <a:t> – </a:t>
            </a:r>
            <a:r>
              <a:rPr sz="1300" b="0" i="0" dirty="0" err="1">
                <a:solidFill>
                  <a:srgbClr val="3A3652"/>
                </a:solidFill>
                <a:latin typeface="Segoe UI"/>
              </a:rPr>
              <a:t>na</a:t>
            </a:r>
            <a:r>
              <a:rPr sz="13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3A3652"/>
                </a:solidFill>
                <a:latin typeface="Segoe UI"/>
              </a:rPr>
              <a:t>sledećem</a:t>
            </a:r>
            <a:r>
              <a:rPr sz="130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3A3652"/>
                </a:solidFill>
                <a:latin typeface="Segoe UI"/>
              </a:rPr>
              <a:t>času</a:t>
            </a:r>
            <a:r>
              <a:rPr sz="1300" b="0" i="0" dirty="0">
                <a:solidFill>
                  <a:srgbClr val="3A3652"/>
                </a:solidFill>
                <a:latin typeface="Segoe UI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10 · BINDING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Property binding – [svojstvo]="izraz"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5303520" cy="2103120"/>
          </a:xfrm>
          <a:prstGeom prst="roundRect">
            <a:avLst>
              <a:gd name="adj" fmla="val 521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438912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profile.ts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530352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5120640" cy="162763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imageUrl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'logo.png'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isSaving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false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username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'pera'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794760"/>
            <a:ext cx="5303520" cy="2423160"/>
          </a:xfrm>
          <a:prstGeom prst="roundRect">
            <a:avLst>
              <a:gd name="adj" fmla="val 4528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394106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394106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394106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3858768"/>
            <a:ext cx="438912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profile.html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178808"/>
            <a:ext cx="530352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4233672"/>
            <a:ext cx="5120640" cy="194767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&lt;img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[src]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"imageUrl()"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[alt]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"'Slika: ' + username"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&lt;button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[disabled]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"isSaving()"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Sačuvaj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&lt;/button&gt;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&lt;input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[value]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"username"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&gt;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1554480"/>
            <a:ext cx="5577840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309360" y="1664208"/>
            <a:ext cx="512064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1A1630"/>
                </a:solidFill>
                <a:latin typeface="Segoe UI"/>
              </a:rPr>
              <a:t>Sa zagradama ili bez?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148840"/>
            <a:ext cx="2514600" cy="566928"/>
          </a:xfrm>
          <a:prstGeom prst="roundRect">
            <a:avLst>
              <a:gd name="adj" fmla="val 12903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FF8AD8"/>
                </a:solidFill>
                <a:latin typeface="Consolas"/>
              </a:rPr>
              <a:t>src="imageUrl"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869680" y="2432304"/>
            <a:ext cx="320040" cy="0"/>
          </a:xfrm>
          <a:prstGeom prst="line">
            <a:avLst/>
          </a:prstGeom>
          <a:ln w="19050">
            <a:solidFill>
              <a:srgbClr val="FF2E63"/>
            </a:solidFill>
            <a:tailEnd type="triangle" w="med" len="med"/>
          </a:ln>
        </p:spPr>
      </p:cxnSp>
      <p:sp>
        <p:nvSpPr>
          <p:cNvPr id="25" name="TextBox 24"/>
          <p:cNvSpPr txBox="1"/>
          <p:nvPr/>
        </p:nvSpPr>
        <p:spPr>
          <a:xfrm>
            <a:off x="9235440" y="2148840"/>
            <a:ext cx="237744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1" i="0">
                <a:solidFill>
                  <a:srgbClr val="E11D48"/>
                </a:solidFill>
                <a:latin typeface="Segoe UI"/>
              </a:rPr>
              <a:t>string „imageUrl“ doslovno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2926080"/>
            <a:ext cx="2514600" cy="566928"/>
          </a:xfrm>
          <a:prstGeom prst="roundRect">
            <a:avLst>
              <a:gd name="adj" fmla="val 12903"/>
            </a:avLst>
          </a:prstGeom>
          <a:solidFill>
            <a:srgbClr val="0F0E1A"/>
          </a:solidFill>
          <a:ln>
            <a:noFill/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0" i="0">
                <a:solidFill>
                  <a:srgbClr val="FF8AD8"/>
                </a:solidFill>
                <a:latin typeface="Consolas"/>
              </a:rPr>
              <a:t>[src]="imageUrl()"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8869680" y="3209544"/>
            <a:ext cx="320040" cy="0"/>
          </a:xfrm>
          <a:prstGeom prst="line">
            <a:avLst/>
          </a:prstGeom>
          <a:ln w="19050">
            <a:solidFill>
              <a:srgbClr val="22A35A"/>
            </a:solidFill>
            <a:tailEnd type="triangle" w="med" len="med"/>
          </a:ln>
        </p:spPr>
      </p:cxnSp>
      <p:sp>
        <p:nvSpPr>
          <p:cNvPr id="28" name="TextBox 27"/>
          <p:cNvSpPr txBox="1"/>
          <p:nvPr/>
        </p:nvSpPr>
        <p:spPr>
          <a:xfrm>
            <a:off x="9235440" y="2926080"/>
            <a:ext cx="2377440" cy="5669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50" b="1" i="0">
                <a:solidFill>
                  <a:srgbClr val="15803D"/>
                </a:solidFill>
                <a:latin typeface="Segoe UI"/>
              </a:rPr>
              <a:t>vrednost izraza → „logo.png“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80760" y="4023360"/>
            <a:ext cx="557784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6281928" y="420624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281928" y="4325112"/>
            <a:ext cx="5193792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Pravila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81928" y="4703064"/>
            <a:ext cx="5212079" cy="142341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Postavlja </a:t>
            </a:r>
            <a:r>
              <a:rPr sz="1250" b="1" i="0">
                <a:solidFill>
                  <a:srgbClr val="1A1630"/>
                </a:solidFill>
                <a:latin typeface="Segoe UI"/>
              </a:rPr>
              <a:t>DOM svojstvo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elementa (JS objekat), ne HTML atribut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Desna strana je </a:t>
            </a:r>
            <a:r>
              <a:rPr sz="1250" b="1" i="0">
                <a:solidFill>
                  <a:srgbClr val="1A1630"/>
                </a:solidFill>
                <a:latin typeface="Segoe UI"/>
              </a:rPr>
              <a:t>TS izraz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Kad se signal promeni → svojstvo se automatski osveži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Radi i za ulaze komponenti: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&lt;app-card [writer]="w" /&gt;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10 · BINDING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Attribute binding – [attr.ime]="izraz"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035040" cy="2743200"/>
          </a:xfrm>
          <a:prstGeom prst="roundRect">
            <a:avLst>
              <a:gd name="adj" fmla="val 40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1206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atributi.html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03504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5852159" cy="22677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FF5370"/>
                </a:solidFill>
                <a:latin typeface="Consolas"/>
              </a:rPr>
              <a:t>&lt;button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[attr.aria-label]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"actionName()"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 </a:t>
            </a:r>
            <a:r>
              <a:rPr sz="1250" b="0" i="0">
                <a:solidFill>
                  <a:srgbClr val="FFD580"/>
                </a:solidFill>
                <a:latin typeface="Consolas"/>
              </a:rPr>
              <a:t>{{ actionName() }}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FF5370"/>
                </a:solidFill>
                <a:latin typeface="Consolas"/>
              </a:rPr>
              <a:t>&lt;/button&gt;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FF5370"/>
                </a:solidFill>
                <a:latin typeface="Consolas"/>
              </a:rPr>
              <a:t>&lt;td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[attr.colspan]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"columns()"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&gt;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Ukupno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&lt;/td&gt;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FF5370"/>
                </a:solidFill>
                <a:latin typeface="Consolas"/>
              </a:rPr>
              <a:t>&lt;div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[attr.data-id]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"writer.id"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C792EA"/>
                </a:solidFill>
                <a:latin typeface="Consolas"/>
              </a:rPr>
              <a:t>[attr.role]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"role"</a:t>
            </a:r>
            <a:r>
              <a:rPr sz="1250" b="0" i="0">
                <a:solidFill>
                  <a:srgbClr val="FF5370"/>
                </a:solidFill>
                <a:latin typeface="Consolas"/>
              </a:rPr>
              <a:t>&gt;&lt;/div&gt;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6035040" cy="1783080"/>
          </a:xfrm>
          <a:prstGeom prst="roundRect">
            <a:avLst>
              <a:gd name="adj" fmla="val 6153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458114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458114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458114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4498848"/>
            <a:ext cx="51206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atributi.ts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818888"/>
            <a:ext cx="603504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4873751"/>
            <a:ext cx="5852159" cy="130759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actionName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'Obriši pisca'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columns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250" b="0" i="0">
                <a:solidFill>
                  <a:srgbClr val="F78C6C"/>
                </a:solidFill>
                <a:latin typeface="Consolas"/>
              </a:rPr>
              <a:t>4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50" b="0" i="0">
                <a:solidFill>
                  <a:srgbClr val="E4E2F0"/>
                </a:solidFill>
                <a:latin typeface="Consolas"/>
              </a:rPr>
              <a:t>role 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2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50" b="0" i="0">
                <a:solidFill>
                  <a:srgbClr val="A5E075"/>
                </a:solidFill>
                <a:latin typeface="Consolas"/>
              </a:rPr>
              <a:t>'listitem'</a:t>
            </a:r>
            <a:r>
              <a:rPr sz="1250" b="0" i="0">
                <a:solidFill>
                  <a:srgbClr val="89DDFF"/>
                </a:solidFill>
                <a:latin typeface="Consolas"/>
              </a:rPr>
              <a:t>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12280" y="1554480"/>
            <a:ext cx="4846320" cy="2514600"/>
          </a:xfrm>
          <a:prstGeom prst="roundRect">
            <a:avLst>
              <a:gd name="adj" fmla="val 509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013448" y="173736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013448" y="1856231"/>
            <a:ext cx="4462272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Atribut vs. svojstvo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13448" y="2234184"/>
            <a:ext cx="4480559" cy="174345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1" i="0">
                <a:solidFill>
                  <a:srgbClr val="1A1630"/>
                </a:solidFill>
                <a:latin typeface="Segoe UI"/>
              </a:rPr>
              <a:t>Atribut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– piše se u HTML-u, početna vrednost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1" i="0">
                <a:solidFill>
                  <a:srgbClr val="1A1630"/>
                </a:solidFill>
                <a:latin typeface="Segoe UI"/>
              </a:rPr>
              <a:t>Svojstvo (property)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– trenutna vrednost DOM objekta u JS-u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Neki atributi nemaju odgovarajuće svojstvo → tada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attr.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12280" y="4206240"/>
            <a:ext cx="4846320" cy="2011680"/>
          </a:xfrm>
          <a:prstGeom prst="roundRect">
            <a:avLst>
              <a:gd name="adj" fmla="val 6363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7013448" y="438912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013448" y="4507992"/>
            <a:ext cx="4462272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1A1630"/>
                </a:solidFill>
                <a:latin typeface="Segoe UI"/>
              </a:rPr>
              <a:t>Kada koristiti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13448" y="4885944"/>
            <a:ext cx="4480559" cy="124053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BE1A9C"/>
                </a:solidFill>
                <a:latin typeface="Consolas"/>
              </a:rPr>
              <a:t>aria-*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(pristupačnost),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role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BE1A9C"/>
                </a:solidFill>
                <a:latin typeface="Consolas"/>
              </a:rPr>
              <a:t>data-*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atributi,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colspan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, SVG atributi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Vrednost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null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</a:t>
            </a:r>
            <a:r>
              <a:rPr sz="1250" b="1" i="0">
                <a:solidFill>
                  <a:srgbClr val="1A1630"/>
                </a:solidFill>
                <a:latin typeface="Segoe UI"/>
              </a:rPr>
              <a:t>uklanja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 atribut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10 · BINDING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Class binding – [class.ime]="uslov"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400800" cy="2926080"/>
          </a:xfrm>
          <a:prstGeom prst="roundRect">
            <a:avLst>
              <a:gd name="adj" fmla="val 375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4864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nav.html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4008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6217920" cy="245059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1">
                <a:solidFill>
                  <a:srgbClr val="6B6888"/>
                </a:solidFill>
                <a:latin typeface="Consolas"/>
              </a:rPr>
              <a:t>&lt;!-- jedna klasa: dodaje se ako je uslov true --&gt;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&lt;li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[class.active]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"isActive()"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Početna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&lt;/li&gt;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1">
                <a:solidFill>
                  <a:srgbClr val="6B6888"/>
                </a:solidFill>
                <a:latin typeface="Consolas"/>
              </a:rPr>
              <a:t>&lt;!-- više klasa preko objekta --&gt;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&lt;div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[class]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"{ active: isActive(), disabled: isDisabled() }"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1">
                <a:solidFill>
                  <a:srgbClr val="6B6888"/>
                </a:solidFill>
                <a:latin typeface="Consolas"/>
              </a:rPr>
              <a:t>&lt;!-- string izraz --&gt;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&lt;div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[class]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"'card ' + theme()"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&gt;&lt;/div&gt;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617720"/>
            <a:ext cx="3108960" cy="1600200"/>
          </a:xfrm>
          <a:prstGeom prst="roundRect">
            <a:avLst>
              <a:gd name="adj" fmla="val 685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476402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476402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476402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4681728"/>
            <a:ext cx="21945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nav.css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5001768"/>
            <a:ext cx="310896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5056631"/>
            <a:ext cx="2926079" cy="11247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active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background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#f637e3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color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white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794760" y="4617720"/>
            <a:ext cx="3154680" cy="1600200"/>
          </a:xfrm>
          <a:prstGeom prst="roundRect">
            <a:avLst>
              <a:gd name="adj" fmla="val 6857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3977640" y="476402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4160520" y="476402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4343400" y="476402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72000" y="4681728"/>
            <a:ext cx="22402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nav.ts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94760" y="5001768"/>
            <a:ext cx="31546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886200" y="5056631"/>
            <a:ext cx="2971800" cy="11247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isActive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true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isDisabled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>
                <a:solidFill>
                  <a:srgbClr val="C792EA"/>
                </a:solidFill>
                <a:latin typeface="Consolas"/>
              </a:rPr>
              <a:t>false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00" b="0" i="0">
                <a:solidFill>
                  <a:srgbClr val="E4E2F0"/>
                </a:solidFill>
                <a:latin typeface="Consolas"/>
              </a:rPr>
              <a:t>theme 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0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00" b="0" i="0">
                <a:solidFill>
                  <a:srgbClr val="A5E075"/>
                </a:solidFill>
                <a:latin typeface="Consolas"/>
              </a:rPr>
              <a:t>'dark'</a:t>
            </a:r>
            <a:r>
              <a:rPr sz="1100" b="0" i="0">
                <a:solidFill>
                  <a:srgbClr val="89DDFF"/>
                </a:solidFill>
                <a:latin typeface="Consolas"/>
              </a:rPr>
              <a:t>);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214616" y="1609344"/>
            <a:ext cx="4480560" cy="2377440"/>
          </a:xfrm>
          <a:prstGeom prst="roundRect">
            <a:avLst>
              <a:gd name="adj" fmla="val 5384"/>
            </a:avLst>
          </a:prstGeom>
          <a:solidFill>
            <a:srgbClr val="000000">
              <a:alpha val="9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7178040" y="1554480"/>
            <a:ext cx="4480560" cy="2377440"/>
          </a:xfrm>
          <a:prstGeom prst="roundRect">
            <a:avLst>
              <a:gd name="adj" fmla="val 5384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7178040" y="1554480"/>
            <a:ext cx="4480560" cy="457200"/>
          </a:xfrm>
          <a:prstGeom prst="roundRect">
            <a:avLst>
              <a:gd name="adj" fmla="val 28000"/>
            </a:avLst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178040" y="1828800"/>
            <a:ext cx="4480560" cy="182880"/>
          </a:xfrm>
          <a:prstGeom prst="rect">
            <a:avLst/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7360919" y="1728216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7543799" y="1728216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7726679" y="1728216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8046719" y="1645920"/>
            <a:ext cx="338328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wrap="square" lIns="109728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 i="0">
                <a:solidFill>
                  <a:srgbClr val="6B6880"/>
                </a:solidFill>
                <a:latin typeface="Segoe UI"/>
              </a:rPr>
              <a:t>🔒  localhost:4200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452360" y="2404872"/>
            <a:ext cx="1170432" cy="420624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FFFFFF"/>
                </a:solidFill>
                <a:latin typeface="Segoe UI"/>
              </a:rPr>
              <a:t>Početna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732520" y="2404872"/>
            <a:ext cx="1170432" cy="420624"/>
          </a:xfrm>
          <a:prstGeom prst="roundRect">
            <a:avLst>
              <a:gd name="adj" fmla="val 50000"/>
            </a:avLst>
          </a:prstGeom>
          <a:solidFill>
            <a:srgbClr val="EEECF5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4A4660"/>
                </a:solidFill>
                <a:latin typeface="Segoe UI"/>
              </a:rPr>
              <a:t>Pisci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012680" y="2404872"/>
            <a:ext cx="1170432" cy="420624"/>
          </a:xfrm>
          <a:prstGeom prst="roundRect">
            <a:avLst>
              <a:gd name="adj" fmla="val 50000"/>
            </a:avLst>
          </a:prstGeom>
          <a:solidFill>
            <a:srgbClr val="EEECF5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200" b="1" i="0">
                <a:solidFill>
                  <a:srgbClr val="4A4660"/>
                </a:solidFill>
                <a:latin typeface="Segoe UI"/>
              </a:rPr>
              <a:t>O nama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52360" y="3044952"/>
            <a:ext cx="393192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8A86A0"/>
                </a:solidFill>
                <a:latin typeface="Consolas"/>
              </a:rPr>
              <a:t>isActive() === true  →  klasa „active“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78040" y="4069080"/>
            <a:ext cx="448056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7379208" y="425196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379208" y="4453128"/>
            <a:ext cx="4114800" cy="167335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 err="1">
                <a:solidFill>
                  <a:srgbClr val="3A3652"/>
                </a:solidFill>
                <a:latin typeface="Segoe UI"/>
              </a:rPr>
              <a:t>Klasa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se </a:t>
            </a:r>
            <a:r>
              <a:rPr sz="1250" b="1" i="0" dirty="0" err="1">
                <a:solidFill>
                  <a:srgbClr val="1A1630"/>
                </a:solidFill>
                <a:latin typeface="Segoe UI"/>
              </a:rPr>
              <a:t>dodaje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kad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je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uslov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true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, </a:t>
            </a:r>
            <a:r>
              <a:rPr sz="1250" b="1" i="0" dirty="0" err="1">
                <a:solidFill>
                  <a:srgbClr val="1A1630"/>
                </a:solidFill>
                <a:latin typeface="Segoe UI"/>
              </a:rPr>
              <a:t>uklanja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kad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je </a:t>
            </a:r>
            <a:r>
              <a:rPr sz="1250" b="0" i="0" dirty="0">
                <a:solidFill>
                  <a:srgbClr val="BE1A9C"/>
                </a:solidFill>
                <a:latin typeface="Consolas"/>
              </a:rPr>
              <a:t>false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 dirty="0" err="1">
                <a:solidFill>
                  <a:srgbClr val="3A3652"/>
                </a:solidFill>
                <a:latin typeface="Segoe UI"/>
              </a:rPr>
              <a:t>Stilove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pišemo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u CSS-u, a binding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samo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bira</a:t>
            </a:r>
            <a:r>
              <a:rPr sz="1250" b="0" i="0" dirty="0">
                <a:solidFill>
                  <a:srgbClr val="3A3652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3A3652"/>
                </a:solidFill>
                <a:latin typeface="Segoe UI"/>
              </a:rPr>
              <a:t>klasu</a:t>
            </a:r>
            <a:endParaRPr sz="1250" b="0" i="0" dirty="0">
              <a:solidFill>
                <a:srgbClr val="3A3652"/>
              </a:solidFill>
              <a:latin typeface="Segoe UI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10 · BINDING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Style binding – [style.svojstvo]="izraz"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6400800" cy="2834640"/>
          </a:xfrm>
          <a:prstGeom prst="roundRect">
            <a:avLst>
              <a:gd name="adj" fmla="val 387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54864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progress.html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64008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6217920" cy="235915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FF5370"/>
                </a:solidFill>
                <a:latin typeface="Consolas"/>
              </a:rPr>
              <a:t>&lt;p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[style.color]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"color()"</a:t>
            </a:r>
            <a:r>
              <a:rPr sz="1150" b="0" i="0">
                <a:solidFill>
                  <a:srgbClr val="FF5370"/>
                </a:solidFill>
                <a:latin typeface="Consolas"/>
              </a:rPr>
              <a:t>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Obojen tekst</a:t>
            </a:r>
            <a:r>
              <a:rPr sz="1150" b="0" i="0">
                <a:solidFill>
                  <a:srgbClr val="FF5370"/>
                </a:solidFill>
                <a:latin typeface="Consolas"/>
              </a:rPr>
              <a:t>&lt;/p&gt;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1">
                <a:solidFill>
                  <a:srgbClr val="6B6888"/>
                </a:solidFill>
                <a:latin typeface="Consolas"/>
              </a:rPr>
              <a:t>&lt;!-- sa jedinicom --&gt;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FF5370"/>
                </a:solidFill>
                <a:latin typeface="Consolas"/>
              </a:rPr>
              <a:t>&lt;div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[style.width.px]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"width()"</a:t>
            </a:r>
            <a:r>
              <a:rPr sz="1150" b="0" i="0">
                <a:solidFill>
                  <a:srgbClr val="FF5370"/>
                </a:solidFill>
                <a:latin typeface="Consolas"/>
              </a:rPr>
              <a:t>&gt;&lt;/div&gt;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FF5370"/>
                </a:solidFill>
                <a:latin typeface="Consolas"/>
              </a:rPr>
              <a:t>&lt;div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FCB6B"/>
                </a:solidFill>
                <a:latin typeface="Consolas"/>
              </a:rPr>
              <a:t>class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"bar"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[style.width.%]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"progress()"</a:t>
            </a:r>
            <a:r>
              <a:rPr sz="1150" b="0" i="0">
                <a:solidFill>
                  <a:srgbClr val="FF5370"/>
                </a:solidFill>
                <a:latin typeface="Consolas"/>
              </a:rPr>
              <a:t>&gt;&lt;/div&gt;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1">
                <a:solidFill>
                  <a:srgbClr val="6B6888"/>
                </a:solidFill>
                <a:latin typeface="Consolas"/>
              </a:rPr>
              <a:t>&lt;!-- više stilova odjednom --&gt;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FF5370"/>
                </a:solidFill>
                <a:latin typeface="Consolas"/>
              </a:rPr>
              <a:t>&lt;div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[style]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"{ 'background-color': bg(), padding: '8px' }"</a:t>
            </a:r>
            <a:r>
              <a:rPr sz="1150" b="0" i="0">
                <a:solidFill>
                  <a:srgbClr val="FF5370"/>
                </a:solidFill>
                <a:latin typeface="Consolas"/>
              </a:rPr>
              <a:t>&gt;&lt;/div&gt;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526280"/>
            <a:ext cx="6400800" cy="1691640"/>
          </a:xfrm>
          <a:prstGeom prst="roundRect">
            <a:avLst>
              <a:gd name="adj" fmla="val 6486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46725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46725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46725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4590288"/>
            <a:ext cx="54864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progress.ts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910328"/>
            <a:ext cx="640080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4965192"/>
            <a:ext cx="6217920" cy="121615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color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'#f637e3'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progress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65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82AAFF"/>
                </a:solidFill>
                <a:latin typeface="Consolas"/>
              </a:rPr>
              <a:t>increase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progress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update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p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FCB6B"/>
                </a:solidFill>
                <a:latin typeface="Consolas"/>
              </a:rPr>
              <a:t>Math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min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p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+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10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100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));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14616" y="1609344"/>
            <a:ext cx="4480560" cy="2377440"/>
          </a:xfrm>
          <a:prstGeom prst="roundRect">
            <a:avLst>
              <a:gd name="adj" fmla="val 5384"/>
            </a:avLst>
          </a:prstGeom>
          <a:solidFill>
            <a:srgbClr val="000000">
              <a:alpha val="9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178040" y="1554480"/>
            <a:ext cx="4480560" cy="2377440"/>
          </a:xfrm>
          <a:prstGeom prst="roundRect">
            <a:avLst>
              <a:gd name="adj" fmla="val 5384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7178040" y="1554480"/>
            <a:ext cx="4480560" cy="457200"/>
          </a:xfrm>
          <a:prstGeom prst="roundRect">
            <a:avLst>
              <a:gd name="adj" fmla="val 28000"/>
            </a:avLst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178040" y="1828800"/>
            <a:ext cx="4480560" cy="182880"/>
          </a:xfrm>
          <a:prstGeom prst="rect">
            <a:avLst/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7360919" y="1728216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543799" y="1728216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726679" y="1728216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046719" y="1645920"/>
            <a:ext cx="338328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wrap="square" lIns="109728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 i="0">
                <a:solidFill>
                  <a:srgbClr val="6B6880"/>
                </a:solidFill>
                <a:latin typeface="Segoe UI"/>
              </a:rPr>
              <a:t>🔒  localhost:4200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52360" y="2176272"/>
            <a:ext cx="39319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 i="0">
                <a:solidFill>
                  <a:srgbClr val="CC1FBF"/>
                </a:solidFill>
                <a:latin typeface="Segoe UI"/>
              </a:rPr>
              <a:t>Obojen tekst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452360" y="2724912"/>
            <a:ext cx="3931920" cy="329184"/>
          </a:xfrm>
          <a:prstGeom prst="roundRect">
            <a:avLst>
              <a:gd name="adj" fmla="val 50000"/>
            </a:avLst>
          </a:prstGeom>
          <a:solidFill>
            <a:srgbClr val="EEEC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7452360" y="2724912"/>
            <a:ext cx="2555748" cy="32918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452360" y="3136391"/>
            <a:ext cx="393192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8A86A0"/>
                </a:solidFill>
                <a:latin typeface="Consolas"/>
              </a:rPr>
              <a:t>progress() = 65  →  width: 65%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178040" y="4069080"/>
            <a:ext cx="448056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7379208" y="425196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379208" y="4453128"/>
            <a:ext cx="4114800" cy="167335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Jedinice: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.px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,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.%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,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.em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, </a:t>
            </a:r>
            <a:r>
              <a:rPr sz="1250" b="0" i="0">
                <a:solidFill>
                  <a:srgbClr val="BE1A9C"/>
                </a:solidFill>
                <a:latin typeface="Consolas"/>
              </a:rPr>
              <a:t>.rem</a:t>
            </a:r>
            <a:r>
              <a:rPr sz="1250" b="0" i="0">
                <a:solidFill>
                  <a:srgbClr val="3A3652"/>
                </a:solidFill>
                <a:latin typeface="Segoe UI"/>
              </a:rPr>
              <a:t>…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Za dinamičke vrednosti (širina, boja iz podataka)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50" b="0" i="0">
                <a:solidFill>
                  <a:srgbClr val="3A3652"/>
                </a:solidFill>
                <a:latin typeface="Segoe UI"/>
              </a:rPr>
              <a:t>Za statičke stilove → CSS klasa je bolji izbor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10 · BINDING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Event binding – dugme i (click)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344168"/>
            <a:ext cx="11155680" cy="384048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0" i="0">
                <a:solidFill>
                  <a:srgbClr val="5F5A78"/>
                </a:solidFill>
                <a:latin typeface="Segoe UI"/>
              </a:rPr>
              <a:t>Smer je obrnut: događaj iz HTML-a poziva kod u TS klasi.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874519"/>
            <a:ext cx="6035040" cy="2286000"/>
          </a:xfrm>
          <a:prstGeom prst="roundRect">
            <a:avLst>
              <a:gd name="adj" fmla="val 48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731520" y="202082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14400" y="202082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97280" y="202082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25880" y="1938527"/>
            <a:ext cx="51206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events.html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258568"/>
            <a:ext cx="603504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2313432"/>
            <a:ext cx="5852159" cy="181051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&lt;button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(click)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"increment()"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+1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&lt;/button&gt;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&lt;button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(click)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"count.set(0)"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Reset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&lt;/button&gt;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&lt;input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(input)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"onInput($event)"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200" b="0" i="0">
                <a:solidFill>
                  <a:srgbClr val="C792EA"/>
                </a:solidFill>
                <a:latin typeface="Consolas"/>
              </a:rPr>
              <a:t>(keyup.enter)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200" b="0" i="0">
                <a:solidFill>
                  <a:srgbClr val="A5E075"/>
                </a:solidFill>
                <a:latin typeface="Consolas"/>
              </a:rPr>
              <a:t>"save()"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200" b="0" i="0">
                <a:solidFill>
                  <a:srgbClr val="FF5370"/>
                </a:solidFill>
                <a:latin typeface="Consolas"/>
              </a:rPr>
              <a:t>&lt;p&gt;</a:t>
            </a:r>
            <a:r>
              <a:rPr sz="1200" b="0" i="0">
                <a:solidFill>
                  <a:srgbClr val="E4E2F0"/>
                </a:solidFill>
                <a:latin typeface="Consolas"/>
              </a:rPr>
              <a:t>Uneli ste: </a:t>
            </a:r>
            <a:r>
              <a:rPr sz="1200" b="0" i="0">
                <a:solidFill>
                  <a:srgbClr val="FFD580"/>
                </a:solidFill>
                <a:latin typeface="Consolas"/>
              </a:rPr>
              <a:t>{{ name() }}</a:t>
            </a:r>
            <a:r>
              <a:rPr sz="1200" b="0" i="0">
                <a:solidFill>
                  <a:srgbClr val="FF5370"/>
                </a:solidFill>
                <a:latin typeface="Consolas"/>
              </a:rPr>
              <a:t>&lt;/p&gt;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297680"/>
            <a:ext cx="6035040" cy="1920240"/>
          </a:xfrm>
          <a:prstGeom prst="roundRect">
            <a:avLst>
              <a:gd name="adj" fmla="val 5714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31520" y="44439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14400" y="44439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97280" y="44439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25880" y="4361688"/>
            <a:ext cx="51206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events.ts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681728"/>
            <a:ext cx="603504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736592"/>
            <a:ext cx="5852159" cy="1444752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count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050" b="0" i="0">
                <a:solidFill>
                  <a:srgbClr val="F78C6C"/>
                </a:solidFill>
                <a:latin typeface="Consolas"/>
              </a:rPr>
              <a:t>0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name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82AAFF"/>
                </a:solidFill>
                <a:latin typeface="Consolas"/>
              </a:rPr>
              <a:t>increment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050" b="0" i="0">
                <a:solidFill>
                  <a:srgbClr val="B8C4FF"/>
                </a:solidFill>
                <a:latin typeface="Consolas"/>
              </a:rPr>
              <a:t>count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050" b="0" i="0">
                <a:solidFill>
                  <a:srgbClr val="82AAFF"/>
                </a:solidFill>
                <a:latin typeface="Consolas"/>
              </a:rPr>
              <a:t>update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c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c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+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78C6C"/>
                </a:solidFill>
                <a:latin typeface="Consolas"/>
              </a:rPr>
              <a:t>1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);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82AAFF"/>
                </a:solidFill>
                <a:latin typeface="Consolas"/>
              </a:rPr>
              <a:t>onInput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: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Event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)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050" b="0" i="0">
                <a:solidFill>
                  <a:srgbClr val="B8C4FF"/>
                </a:solidFill>
                <a:latin typeface="Consolas"/>
              </a:rPr>
              <a:t>name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050" b="0" i="0">
                <a:solidFill>
                  <a:srgbClr val="82AAFF"/>
                </a:solidFill>
                <a:latin typeface="Consolas"/>
              </a:rPr>
              <a:t>set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((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050" b="0" i="0">
                <a:solidFill>
                  <a:srgbClr val="B8C4FF"/>
                </a:solidFill>
                <a:latin typeface="Consolas"/>
              </a:rPr>
              <a:t>target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as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FFCB6B"/>
                </a:solidFill>
                <a:latin typeface="Consolas"/>
              </a:rPr>
              <a:t>HTMLInputElement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).</a:t>
            </a:r>
            <a:r>
              <a:rPr sz="1050" b="0" i="0">
                <a:solidFill>
                  <a:srgbClr val="B8C4FF"/>
                </a:solidFill>
                <a:latin typeface="Consolas"/>
              </a:rPr>
              <a:t>value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);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050" b="0" i="0">
                <a:solidFill>
                  <a:srgbClr val="82AAFF"/>
                </a:solidFill>
                <a:latin typeface="Consolas"/>
              </a:rPr>
              <a:t>save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console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050" b="0" i="0">
                <a:solidFill>
                  <a:srgbClr val="82AAFF"/>
                </a:solidFill>
                <a:latin typeface="Consolas"/>
              </a:rPr>
              <a:t>log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050" b="0" i="0">
                <a:solidFill>
                  <a:srgbClr val="A5E075"/>
                </a:solidFill>
                <a:latin typeface="Consolas"/>
              </a:rPr>
              <a:t>'Čuvam'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050" b="0" i="0">
                <a:solidFill>
                  <a:srgbClr val="82AAFF"/>
                </a:solidFill>
                <a:latin typeface="Consolas"/>
              </a:rPr>
              <a:t>name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());</a:t>
            </a:r>
            <a:r>
              <a:rPr sz="10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05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12280" y="1874519"/>
            <a:ext cx="4846320" cy="3072384"/>
          </a:xfrm>
          <a:prstGeom prst="roundRect">
            <a:avLst>
              <a:gd name="adj" fmla="val 297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812280" y="1874519"/>
            <a:ext cx="4846320" cy="438912"/>
          </a:xfrm>
          <a:prstGeom prst="roundRect">
            <a:avLst>
              <a:gd name="adj" fmla="val 20833"/>
            </a:avLst>
          </a:prstGeom>
          <a:solidFill>
            <a:srgbClr val="F3F0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812280" y="2093976"/>
            <a:ext cx="4846320" cy="219456"/>
          </a:xfrm>
          <a:prstGeom prst="rect">
            <a:avLst/>
          </a:prstGeom>
          <a:solidFill>
            <a:srgbClr val="F3F0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922008" y="1874519"/>
            <a:ext cx="1691639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Događaj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96528" y="1874519"/>
            <a:ext cx="278892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CC1FBF"/>
                </a:solidFill>
                <a:latin typeface="Segoe UI"/>
              </a:rPr>
              <a:t>Kada se desi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812280" y="2313432"/>
            <a:ext cx="48463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922008" y="2313432"/>
            <a:ext cx="1691639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(click)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96528" y="2313432"/>
            <a:ext cx="278892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klik mišem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12280" y="2752344"/>
            <a:ext cx="4846320" cy="438912"/>
          </a:xfrm>
          <a:prstGeom prst="rect">
            <a:avLst/>
          </a:prstGeom>
          <a:solidFill>
            <a:srgbClr val="7A55D8">
              <a:alpha val="4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812280" y="2752344"/>
            <a:ext cx="48463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922008" y="2752344"/>
            <a:ext cx="1691639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(input)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96528" y="2752344"/>
            <a:ext cx="278892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svaka promena u polju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12280" y="3191256"/>
            <a:ext cx="48463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922008" y="3191256"/>
            <a:ext cx="1691639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(change)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96528" y="3191256"/>
            <a:ext cx="278892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potvrđena promena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12280" y="3630168"/>
            <a:ext cx="4846320" cy="438912"/>
          </a:xfrm>
          <a:prstGeom prst="rect">
            <a:avLst/>
          </a:prstGeom>
          <a:solidFill>
            <a:srgbClr val="7A55D8">
              <a:alpha val="4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812280" y="3630168"/>
            <a:ext cx="48463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922008" y="3630168"/>
            <a:ext cx="1691639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(keyup.enter)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796528" y="3630168"/>
            <a:ext cx="278892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pritisnut Enter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812280" y="4069079"/>
            <a:ext cx="48463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922008" y="4069079"/>
            <a:ext cx="1691639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(submit)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796528" y="4069079"/>
            <a:ext cx="278892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slanje forme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812280" y="4507992"/>
            <a:ext cx="4846320" cy="438912"/>
          </a:xfrm>
          <a:prstGeom prst="rect">
            <a:avLst/>
          </a:prstGeom>
          <a:solidFill>
            <a:srgbClr val="7A55D8">
              <a:alpha val="4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6812280" y="4507992"/>
            <a:ext cx="4846320" cy="7315"/>
          </a:xfrm>
          <a:prstGeom prst="rect">
            <a:avLst/>
          </a:prstGeom>
          <a:solidFill>
            <a:srgbClr val="E4E0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922008" y="4507992"/>
            <a:ext cx="1691639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BE1A9C"/>
                </a:solidFill>
                <a:latin typeface="Consolas"/>
              </a:rPr>
              <a:t>(mouseenter)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796528" y="4507992"/>
            <a:ext cx="278892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 i="0">
                <a:solidFill>
                  <a:srgbClr val="3A3652"/>
                </a:solidFill>
                <a:latin typeface="Segoe UI"/>
              </a:rPr>
              <a:t>miš uđe u element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812280" y="5074920"/>
            <a:ext cx="4846320" cy="1143000"/>
          </a:xfrm>
          <a:prstGeom prst="roundRect">
            <a:avLst>
              <a:gd name="adj" fmla="val 11200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7013448" y="5257800"/>
            <a:ext cx="384048" cy="45720"/>
          </a:xfrm>
          <a:prstGeom prst="roundRect">
            <a:avLst>
              <a:gd name="adj" fmla="val 50000"/>
            </a:avLst>
          </a:prstGeom>
          <a:solidFill>
            <a:srgbClr val="14A89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013448" y="5458968"/>
            <a:ext cx="4480559" cy="667512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BE1A9C"/>
                </a:solidFill>
                <a:latin typeface="Consolas"/>
              </a:rPr>
              <a:t>$event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– objekat događaja (npr. </a:t>
            </a:r>
            <a:r>
              <a:rPr sz="1200" b="0" i="0">
                <a:solidFill>
                  <a:srgbClr val="BE1A9C"/>
                </a:solidFill>
                <a:latin typeface="Consolas"/>
              </a:rPr>
              <a:t>e.target.value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)</a:t>
            </a:r>
          </a:p>
          <a:p>
            <a:pPr marL="256032" indent="-256032" algn="l">
              <a:lnSpc>
                <a:spcPct val="108000"/>
              </a:lnSpc>
              <a:spcAft>
                <a:spcPts val="400"/>
              </a:spcAft>
              <a:buClr>
                <a:srgbClr val="CC1FBF"/>
              </a:buClr>
              <a:buSzPct val="100000"/>
              <a:buFont typeface="Segoe UI Symbol"/>
              <a:buChar char="▸"/>
            </a:pPr>
            <a:r>
              <a:rPr sz="1200" b="0" i="0">
                <a:solidFill>
                  <a:srgbClr val="3A3652"/>
                </a:solidFill>
                <a:latin typeface="Segoe UI"/>
              </a:rPr>
              <a:t>Desna strana je </a:t>
            </a:r>
            <a:r>
              <a:rPr sz="1200" b="1" i="0">
                <a:solidFill>
                  <a:srgbClr val="1A1630"/>
                </a:solidFill>
                <a:latin typeface="Segoe UI"/>
              </a:rPr>
              <a:t>naredba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 (poziv metode, </a:t>
            </a:r>
            <a:r>
              <a:rPr sz="1200" b="0" i="0">
                <a:solidFill>
                  <a:srgbClr val="BE1A9C"/>
                </a:solidFill>
                <a:latin typeface="Consolas"/>
              </a:rPr>
              <a:t>set</a:t>
            </a:r>
            <a:r>
              <a:rPr sz="1200" b="0" i="0">
                <a:solidFill>
                  <a:srgbClr val="3A3652"/>
                </a:solidFill>
                <a:latin typeface="Segoe UI"/>
              </a:rPr>
              <a:t>…)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2743200"/>
            <a:ext cx="4754880" cy="4754880"/>
          </a:xfrm>
          <a:prstGeom prst="ellipse">
            <a:avLst/>
          </a:prstGeom>
          <a:gradFill rotWithShape="1">
            <a:gsLst>
              <a:gs pos="0">
                <a:srgbClr val="F637E3">
                  <a:alpha val="16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834640" y="493776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6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9184"/>
            <a:ext cx="9144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 i="0" spc="200">
                <a:solidFill>
                  <a:srgbClr val="CC1FBF"/>
                </a:solidFill>
                <a:latin typeface="Segoe UI"/>
              </a:rPr>
              <a:t>10 · BINDING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115568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3000" b="1" i="0">
                <a:solidFill>
                  <a:srgbClr val="1A1630"/>
                </a:solidFill>
                <a:latin typeface="Segoe UI"/>
              </a:rPr>
              <a:t>Sve zajedno: „like“ dugme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1225296"/>
            <a:ext cx="86868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5669280" cy="2194560"/>
          </a:xfrm>
          <a:prstGeom prst="roundRect">
            <a:avLst>
              <a:gd name="adj" fmla="val 5000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170078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170078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7280" y="170078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1618488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like.ts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938528"/>
            <a:ext cx="56692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93392"/>
            <a:ext cx="5486400" cy="171907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likes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signal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0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max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10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liked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computed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(()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likes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0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82AAFF"/>
                </a:solidFill>
                <a:latin typeface="Consolas"/>
              </a:rPr>
              <a:t>like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()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{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likes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update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n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=&gt;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FCB6B"/>
                </a:solidFill>
                <a:latin typeface="Consolas"/>
              </a:rPr>
              <a:t>Math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82AAFF"/>
                </a:solidFill>
                <a:latin typeface="Consolas"/>
              </a:rPr>
              <a:t>min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(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n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+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78C6C"/>
                </a:solidFill>
                <a:latin typeface="Consolas"/>
              </a:rPr>
              <a:t>1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,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this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.</a:t>
            </a:r>
            <a:r>
              <a:rPr sz="1150" b="0" i="0">
                <a:solidFill>
                  <a:srgbClr val="B8C4FF"/>
                </a:solidFill>
                <a:latin typeface="Consolas"/>
              </a:rPr>
              <a:t>max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));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89DDFF"/>
                </a:solidFill>
                <a:latin typeface="Consolas"/>
              </a:rPr>
              <a:t>}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886200"/>
            <a:ext cx="5669280" cy="2331720"/>
          </a:xfrm>
          <a:prstGeom prst="roundRect">
            <a:avLst>
              <a:gd name="adj" fmla="val 4705"/>
            </a:avLst>
          </a:prstGeom>
          <a:solidFill>
            <a:srgbClr val="0F0E1A"/>
          </a:solidFill>
          <a:ln w="9525">
            <a:solidFill>
              <a:srgbClr val="2A2640"/>
            </a:solidFill>
          </a:ln>
          <a:effectLst>
            <a:outerShdw blurRad="203200" dist="50800" dir="5400000" algn="t" rotWithShape="0">
              <a:srgbClr val="4B2A99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4032504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4032504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97280" y="4032504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3950208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50" b="0" i="0">
                <a:solidFill>
                  <a:srgbClr val="6D6886"/>
                </a:solidFill>
                <a:latin typeface="Consolas"/>
              </a:rPr>
              <a:t>like.html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270248"/>
            <a:ext cx="5669280" cy="9144"/>
          </a:xfrm>
          <a:prstGeom prst="rect">
            <a:avLst/>
          </a:prstGeom>
          <a:solidFill>
            <a:srgbClr val="2A26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4325112"/>
            <a:ext cx="5486400" cy="1856231"/>
          </a:xfrm>
          <a:prstGeom prst="rect">
            <a:avLst/>
          </a:prstGeom>
          <a:noFill/>
        </p:spPr>
        <p:txBody>
          <a:bodyPr wrap="square" tIns="36576" bIns="36576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FF5370"/>
                </a:solidFill>
                <a:latin typeface="Consolas"/>
              </a:rPr>
              <a:t>&lt;button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(click)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"like()"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     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[disabled]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"likes() &gt;= max"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     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[class.liked]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"liked()"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     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[attr.aria-label]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"'Lajkova: ' + likes()"</a:t>
            </a:r>
            <a:r>
              <a:rPr sz="1150" b="0" i="0">
                <a:solidFill>
                  <a:srgbClr val="FF5370"/>
                </a:solidFill>
                <a:latin typeface="Consolas"/>
              </a:rPr>
              <a:t>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E4E2F0"/>
                </a:solidFill>
                <a:latin typeface="Consolas"/>
              </a:rPr>
              <a:t>  ❤ </a:t>
            </a:r>
            <a:r>
              <a:rPr sz="1150" b="0" i="0">
                <a:solidFill>
                  <a:srgbClr val="FFD580"/>
                </a:solidFill>
                <a:latin typeface="Consolas"/>
              </a:rPr>
              <a:t>{{ likes() }}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FF5370"/>
                </a:solidFill>
                <a:latin typeface="Consolas"/>
              </a:rPr>
              <a:t>&lt;/button&gt;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50" b="0" i="0">
                <a:solidFill>
                  <a:srgbClr val="FF5370"/>
                </a:solidFill>
                <a:latin typeface="Consolas"/>
              </a:rPr>
              <a:t>&lt;div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FFCB6B"/>
                </a:solidFill>
                <a:latin typeface="Consolas"/>
              </a:rPr>
              <a:t>class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"bar"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 </a:t>
            </a:r>
            <a:r>
              <a:rPr sz="1150" b="0" i="0">
                <a:solidFill>
                  <a:srgbClr val="C792EA"/>
                </a:solidFill>
                <a:latin typeface="Consolas"/>
              </a:rPr>
              <a:t>[style.width.%]</a:t>
            </a:r>
            <a:r>
              <a:rPr sz="1150" b="0" i="0">
                <a:solidFill>
                  <a:srgbClr val="E4E2F0"/>
                </a:solidFill>
                <a:latin typeface="Consolas"/>
              </a:rPr>
              <a:t>=</a:t>
            </a:r>
            <a:r>
              <a:rPr sz="1150" b="0" i="0">
                <a:solidFill>
                  <a:srgbClr val="A5E075"/>
                </a:solidFill>
                <a:latin typeface="Consolas"/>
              </a:rPr>
              <a:t>"likes() * 10"</a:t>
            </a:r>
            <a:r>
              <a:rPr sz="1150" b="0" i="0">
                <a:solidFill>
                  <a:srgbClr val="FF5370"/>
                </a:solidFill>
                <a:latin typeface="Consolas"/>
              </a:rPr>
              <a:t>&gt;&lt;/div&gt;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46520" y="3886200"/>
            <a:ext cx="25146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46520" y="4014215"/>
            <a:ext cx="54864" cy="420624"/>
          </a:xfrm>
          <a:prstGeom prst="rect">
            <a:avLst/>
          </a:prstGeom>
          <a:solidFill>
            <a:srgbClr val="14A89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611112" y="3931920"/>
            <a:ext cx="22860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0F8C7E"/>
                </a:solidFill>
                <a:latin typeface="Consolas"/>
              </a:rPr>
              <a:t>(click)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11112" y="4233672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5F5A78"/>
                </a:solidFill>
                <a:latin typeface="Segoe UI"/>
              </a:rPr>
              <a:t>event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98280" y="3886200"/>
            <a:ext cx="25146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098280" y="4014215"/>
            <a:ext cx="54864" cy="420624"/>
          </a:xfrm>
          <a:prstGeom prst="rect">
            <a:avLst/>
          </a:prstGeom>
          <a:solidFill>
            <a:srgbClr val="C13CF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262872" y="3931920"/>
            <a:ext cx="22860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A62BD6"/>
                </a:solidFill>
                <a:latin typeface="Consolas"/>
              </a:rPr>
              <a:t>[disabled]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62872" y="4233672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5F5A78"/>
                </a:solidFill>
                <a:latin typeface="Segoe UI"/>
              </a:rPr>
              <a:t>property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46520" y="4672584"/>
            <a:ext cx="25146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446520" y="4800600"/>
            <a:ext cx="54864" cy="42062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611112" y="4718304"/>
            <a:ext cx="22860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2563EB"/>
                </a:solidFill>
                <a:latin typeface="Consolas"/>
              </a:rPr>
              <a:t>[class.liked]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11112" y="5020056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5F5A78"/>
                </a:solidFill>
                <a:latin typeface="Segoe UI"/>
              </a:rPr>
              <a:t>class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098280" y="4672584"/>
            <a:ext cx="25146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098280" y="4800600"/>
            <a:ext cx="54864" cy="420624"/>
          </a:xfrm>
          <a:prstGeom prst="rect">
            <a:avLst/>
          </a:prstGeom>
          <a:solidFill>
            <a:srgbClr val="8B3D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262872" y="4718304"/>
            <a:ext cx="22860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7433E6"/>
                </a:solidFill>
                <a:latin typeface="Consolas"/>
              </a:rPr>
              <a:t>[attr.aria-label]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62872" y="5020056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5F5A78"/>
                </a:solidFill>
                <a:latin typeface="Segoe UI"/>
              </a:rPr>
              <a:t>attribute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46520" y="5458968"/>
            <a:ext cx="25146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446520" y="5586983"/>
            <a:ext cx="54864" cy="420624"/>
          </a:xfrm>
          <a:prstGeom prst="rect">
            <a:avLst/>
          </a:prstGeom>
          <a:solidFill>
            <a:srgbClr val="F637E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611112" y="5504688"/>
            <a:ext cx="22860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CC1FBF"/>
                </a:solidFill>
                <a:latin typeface="Consolas"/>
              </a:rPr>
              <a:t>{{ likes() }}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11112" y="580644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5F5A78"/>
                </a:solidFill>
                <a:latin typeface="Segoe UI"/>
              </a:rPr>
              <a:t>interpolacija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098280" y="5458968"/>
            <a:ext cx="2514600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4E0F0"/>
            </a:solidFill>
          </a:ln>
          <a:effectLst>
            <a:outerShdw blurRad="203200" dist="50800" dir="5400000" algn="t" rotWithShape="0">
              <a:srgbClr val="4B2A99">
                <a:alpha val="9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9098280" y="5586983"/>
            <a:ext cx="54864" cy="42062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262872" y="5504688"/>
            <a:ext cx="22860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 i="0">
                <a:solidFill>
                  <a:srgbClr val="2563EB"/>
                </a:solidFill>
                <a:latin typeface="Consolas"/>
              </a:rPr>
              <a:t>[style.width.%]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62872" y="580644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5F5A78"/>
                </a:solidFill>
                <a:latin typeface="Segoe UI"/>
              </a:rPr>
              <a:t>style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83096" y="1609344"/>
            <a:ext cx="5212080" cy="2148840"/>
          </a:xfrm>
          <a:prstGeom prst="roundRect">
            <a:avLst>
              <a:gd name="adj" fmla="val 5957"/>
            </a:avLst>
          </a:prstGeom>
          <a:solidFill>
            <a:srgbClr val="000000">
              <a:alpha val="9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6446520" y="1554480"/>
            <a:ext cx="52120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6446520" y="1554480"/>
            <a:ext cx="5212080" cy="457200"/>
          </a:xfrm>
          <a:prstGeom prst="roundRect">
            <a:avLst>
              <a:gd name="adj" fmla="val 28000"/>
            </a:avLst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6446520" y="1828800"/>
            <a:ext cx="5212080" cy="182880"/>
          </a:xfrm>
          <a:prstGeom prst="rect">
            <a:avLst/>
          </a:prstGeom>
          <a:solidFill>
            <a:srgbClr val="ECEA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6629400" y="1728216"/>
            <a:ext cx="100584" cy="100584"/>
          </a:xfrm>
          <a:prstGeom prst="ellipse">
            <a:avLst/>
          </a:prstGeom>
          <a:solidFill>
            <a:srgbClr val="FF5F5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6812280" y="1728216"/>
            <a:ext cx="100584" cy="100584"/>
          </a:xfrm>
          <a:prstGeom prst="ellipse">
            <a:avLst/>
          </a:prstGeom>
          <a:solidFill>
            <a:srgbClr val="FEBC2E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6995160" y="1728216"/>
            <a:ext cx="100584" cy="100584"/>
          </a:xfrm>
          <a:prstGeom prst="ellipse">
            <a:avLst/>
          </a:prstGeom>
          <a:solidFill>
            <a:srgbClr val="28C84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7315200" y="1645920"/>
            <a:ext cx="411480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wrap="square" lIns="109728" tIns="0" rIns="45720" bIns="0" rtlCol="0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 i="0">
                <a:solidFill>
                  <a:srgbClr val="6B6880"/>
                </a:solidFill>
                <a:latin typeface="Segoe UI"/>
              </a:rPr>
              <a:t>🔒  localhost:4200/like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720840" y="2267712"/>
            <a:ext cx="1371600" cy="502920"/>
          </a:xfrm>
          <a:prstGeom prst="roundRect">
            <a:avLst>
              <a:gd name="adj" fmla="val 49090"/>
            </a:avLst>
          </a:prstGeom>
          <a:solidFill>
            <a:srgbClr val="F637E3"/>
          </a:solidFill>
          <a:ln>
            <a:noFill/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Segoe UI"/>
              </a:rPr>
              <a:t>❤  7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720840" y="3044952"/>
            <a:ext cx="4663440" cy="274320"/>
          </a:xfrm>
          <a:prstGeom prst="roundRect">
            <a:avLst>
              <a:gd name="adj" fmla="val 50000"/>
            </a:avLst>
          </a:prstGeom>
          <a:solidFill>
            <a:srgbClr val="EEEC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6720840" y="3044952"/>
            <a:ext cx="3264408" cy="27432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637E3"/>
              </a:gs>
              <a:gs pos="100000">
                <a:srgbClr val="8B3DFF"/>
              </a:gs>
            </a:gsLst>
            <a:lin ang="0" scaled="0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8275319" y="2267712"/>
            <a:ext cx="3017520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 i="0">
                <a:solidFill>
                  <a:srgbClr val="8A86A0"/>
                </a:solidFill>
                <a:latin typeface="Segoe UI"/>
              </a:rPr>
              <a:t>klasa „liked“ je aktivna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532120" y="-960119"/>
            <a:ext cx="7772400" cy="7772400"/>
          </a:xfrm>
          <a:prstGeom prst="ellipse">
            <a:avLst/>
          </a:prstGeom>
          <a:gradFill rotWithShape="1">
            <a:gsLst>
              <a:gs pos="0">
                <a:srgbClr val="F637E3">
                  <a:alpha val="30000"/>
                </a:srgbClr>
              </a:gs>
              <a:gs pos="100000">
                <a:srgbClr val="F637E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961120" y="36576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3DFF">
                  <a:alpha val="35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371600" y="-2743200"/>
            <a:ext cx="4572000" cy="4572000"/>
          </a:xfrm>
          <a:prstGeom prst="ellipse">
            <a:avLst/>
          </a:prstGeom>
          <a:gradFill rotWithShape="1">
            <a:gsLst>
              <a:gs pos="0">
                <a:srgbClr val="8B3DFF">
                  <a:alpha val="18000"/>
                </a:srgbClr>
              </a:gs>
              <a:gs pos="100000">
                <a:srgbClr val="8B3D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280160"/>
            <a:ext cx="4023360" cy="4023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2224057"/>
            <a:ext cx="7315200" cy="2595715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2000"/>
              </a:lnSpc>
              <a:spcAft>
                <a:spcPts val="0"/>
              </a:spcAft>
            </a:pPr>
            <a:r>
              <a:rPr sz="6600" b="1" i="0" dirty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Hvala </a:t>
            </a:r>
            <a:r>
              <a:rPr sz="6600" b="1" i="0" dirty="0" err="1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na</a:t>
            </a:r>
            <a:endParaRPr sz="6600" b="1" i="0" dirty="0">
              <a:gradFill rotWithShape="1">
                <a:gsLst>
                  <a:gs pos="0">
                    <a:srgbClr val="FF2E63"/>
                  </a:gs>
                  <a:gs pos="50000">
                    <a:srgbClr val="F637E3"/>
                  </a:gs>
                  <a:gs pos="100000">
                    <a:srgbClr val="8B3DFF"/>
                  </a:gs>
                </a:gsLst>
                <a:lin ang="0" scaled="0"/>
              </a:gradFill>
              <a:latin typeface="Segoe UI"/>
            </a:endParaRPr>
          </a:p>
          <a:p>
            <a:pPr algn="l">
              <a:lnSpc>
                <a:spcPct val="92000"/>
              </a:lnSpc>
              <a:spcAft>
                <a:spcPts val="0"/>
              </a:spcAft>
            </a:pPr>
            <a:r>
              <a:rPr sz="6600" b="1" i="0" dirty="0" err="1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pažnji</a:t>
            </a:r>
            <a:r>
              <a:rPr sz="6600" b="1" i="0" dirty="0">
                <a:gradFill rotWithShape="1">
                  <a:gsLst>
                    <a:gs pos="0">
                      <a:srgbClr val="FF2E63"/>
                    </a:gs>
                    <a:gs pos="50000">
                      <a:srgbClr val="F637E3"/>
                    </a:gs>
                    <a:gs pos="100000">
                      <a:srgbClr val="8B3DFF"/>
                    </a:gs>
                  </a:gsLst>
                  <a:lin ang="0" scaled="0"/>
                </a:gradFill>
                <a:latin typeface="Segoe UI"/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28232"/>
            <a:ext cx="6400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 i="0">
                <a:solidFill>
                  <a:srgbClr val="9894AE"/>
                </a:solidFill>
                <a:latin typeface="Segoe UI"/>
              </a:rPr>
              <a:t>Angular 2026  ·  Programiranje internet aplikacija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428232"/>
            <a:ext cx="7772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 i="0">
                <a:solidFill>
                  <a:srgbClr val="9894AE"/>
                </a:solidFill>
                <a:latin typeface="Segoe UI"/>
              </a:rPr>
              <a:t>53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7026</Words>
  <Application>Microsoft Office PowerPoint</Application>
  <PresentationFormat>Widescreen</PresentationFormat>
  <Paragraphs>1278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Calibri</vt:lpstr>
      <vt:lpstr>Consolas</vt:lpstr>
      <vt:lpstr>Segoe UI</vt:lpstr>
      <vt:lpstr>Segoe UI 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Јелица Цинцовић</cp:lastModifiedBy>
  <cp:revision>39</cp:revision>
  <dcterms:created xsi:type="dcterms:W3CDTF">2013-01-27T09:14:16Z</dcterms:created>
  <dcterms:modified xsi:type="dcterms:W3CDTF">2026-10-14T09:46:41Z</dcterms:modified>
  <cp:category/>
</cp:coreProperties>
</file>