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0" r:id="rId1"/>
  </p:sldMasterIdLst>
  <p:notesMasterIdLst>
    <p:notesMasterId r:id="rId18"/>
  </p:notesMasterIdLst>
  <p:sldIdLst>
    <p:sldId id="256" r:id="rId2"/>
    <p:sldId id="257" r:id="rId3"/>
    <p:sldId id="286" r:id="rId4"/>
    <p:sldId id="273" r:id="rId5"/>
    <p:sldId id="259" r:id="rId6"/>
    <p:sldId id="260" r:id="rId7"/>
    <p:sldId id="274" r:id="rId8"/>
    <p:sldId id="275" r:id="rId9"/>
    <p:sldId id="287" r:id="rId10"/>
    <p:sldId id="288" r:id="rId11"/>
    <p:sldId id="283" r:id="rId12"/>
    <p:sldId id="289" r:id="rId13"/>
    <p:sldId id="261" r:id="rId14"/>
    <p:sldId id="282" r:id="rId15"/>
    <p:sldId id="266" r:id="rId16"/>
    <p:sldId id="270" r:id="rId17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a" initials="M" lastIdx="9" clrIdx="0">
    <p:extLst/>
  </p:cmAuthor>
  <p:cmAuthor id="2" name="Zoran Jovanovic" initials="ZJ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4F9C8-898E-4618-AD9D-F68D6D0334E3}" type="datetimeFigureOut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3D1C2-28E7-47FA-A683-AB6EF591123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263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458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6185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222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EA57-A6C4-44ED-B7CF-F29EC146436C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676139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7314-82B2-410B-8C1B-6E55245F8471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7782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F2D73-725C-4CFF-871C-1F0FC89CD308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782306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BBF25-E3EF-4874-9416-0A0F27F87FCE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507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7D16-4C1C-4ABC-A354-9DC1825B59F1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908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A8D41-0246-4A12-9E03-507BCDCFB126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071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0C1C-9C27-4DBB-9DFD-669F11E80567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416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923D-30C3-4966-B7FF-C3334D7DD015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08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4E052-A5CC-4E41-8C70-530D11597D7A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304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F8D8-4B25-4AC7-B6A3-7CAFAF71E3D0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1333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5CE7-C5AA-4C1D-89F6-4E94B800AA57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174268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B66151-2118-4480-BA91-FBA450DE8079}" type="datetime1">
              <a:rPr lang="sr-Latn-RS" smtClean="0"/>
              <a:pPr/>
              <a:t>23.4.2017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267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260" y="1798539"/>
            <a:ext cx="8361229" cy="2098226"/>
          </a:xfrm>
        </p:spPr>
        <p:txBody>
          <a:bodyPr>
            <a:normAutofit/>
          </a:bodyPr>
          <a:lstStyle/>
          <a:p>
            <a:r>
              <a:rPr lang="sr-Latn-RS" sz="5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Vektorski procesori</a:t>
            </a:r>
            <a:endParaRPr lang="sr-Latn-R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214037" y="4666129"/>
            <a:ext cx="3146612" cy="1228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 dr Zoran Jovanović</a:t>
            </a:r>
          </a:p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Maja Vukasović</a:t>
            </a:r>
            <a:endParaRPr lang="sr-Latn-R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Uvod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071" y="1425387"/>
            <a:ext cx="7301753" cy="4775388"/>
          </a:xfrm>
        </p:spPr>
        <p:txBody>
          <a:bodyPr/>
          <a:lstStyle/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Skalarni procesori – operandi instrukcija su skalarni podaci </a:t>
            </a:r>
          </a:p>
          <a:p>
            <a:pPr algn="just"/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Vektorski procesori – operandi instrukcija su vektori podataka umesto pojedinačnih vrednosti </a:t>
            </a:r>
          </a:p>
          <a:p>
            <a:pPr algn="just"/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Jednom instrukcijom se specificira da istu operaciju treba primeniti na sve elemente vektora (niza)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koristi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SIMD (Single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nstruction Multiple Data)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4"/>
            <a:ext cx="1495112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</a:t>
            </a:fld>
            <a:r>
              <a:rPr lang="sr-Latn-RS" sz="1400" dirty="0" smtClean="0"/>
              <a:t>/16</a:t>
            </a:r>
            <a:endParaRPr lang="sr-Latn-RS" sz="1400" dirty="0"/>
          </a:p>
          <a:p>
            <a:endParaRPr lang="sr-Latn-R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846" y="2351508"/>
            <a:ext cx="1181100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933" y="4094260"/>
            <a:ext cx="62960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Nivoi paralelizma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3</a:t>
            </a:fld>
            <a:r>
              <a:rPr lang="sr-Latn-RS" dirty="0" smtClean="0"/>
              <a:t>/16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445" y="582145"/>
            <a:ext cx="1774731" cy="27011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76445" y="3298981"/>
            <a:ext cx="16674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Instrukcijski nivo paralelizma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9618" y="648581"/>
            <a:ext cx="2021492" cy="265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98341" y="346934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Paralelizam na nivou niti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9552" y="648580"/>
            <a:ext cx="2445310" cy="25249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547412" y="3329102"/>
            <a:ext cx="2207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Paralelizam podataka u vektorskim procesorima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356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Vektorske operacije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5722" y="516052"/>
            <a:ext cx="3248025" cy="2380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DO 100 I=1,N</a:t>
            </a:r>
          </a:p>
          <a:p>
            <a:pPr marL="0" indent="0"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Op1: A(I</a:t>
            </a: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= B(I) + C(I)</a:t>
            </a:r>
          </a:p>
          <a:p>
            <a:pPr marL="0" indent="0"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Op2: B(I</a:t>
            </a: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 = 2 * A(I+1)</a:t>
            </a:r>
          </a:p>
          <a:p>
            <a:pPr marL="0" indent="0">
              <a:buNone/>
            </a:pP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100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CONTINUE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sr-Latn-RS" sz="1700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9664" y="637857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4</a:t>
            </a:fld>
            <a:r>
              <a:rPr lang="sr-Latn-RS" sz="1400" dirty="0" smtClean="0"/>
              <a:t>/16</a:t>
            </a:r>
            <a:endParaRPr lang="sr-Latn-RS" sz="1400" dirty="0"/>
          </a:p>
        </p:txBody>
      </p:sp>
      <p:sp>
        <p:nvSpPr>
          <p:cNvPr id="6" name="Rectangle 5"/>
          <p:cNvSpPr/>
          <p:nvPr/>
        </p:nvSpPr>
        <p:spPr>
          <a:xfrm>
            <a:off x="6275294" y="1292424"/>
            <a:ext cx="37158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r-Latn-RS" sz="20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707842" y="748553"/>
            <a:ext cx="3697941" cy="7338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Razmotana petlja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07287" y="4269422"/>
            <a:ext cx="3839118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TEMP(1:N) = A(2:N+1)</a:t>
            </a:r>
          </a:p>
          <a:p>
            <a:r>
              <a:rPr lang="sr-Latn-R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A(1:N) = B(1:N) + C(1:N)</a:t>
            </a:r>
          </a:p>
          <a:p>
            <a:r>
              <a:rPr lang="sr-Latn-R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B(1:N) = 2 * TEMP(1:N)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709169" y="740989"/>
            <a:ext cx="3682855" cy="2086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sr-Latn-RS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A(1) = B(1) + C(1)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B(1) = 2 * A(2)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A(2) = B(2) + C(2)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B(2) = 2 * A(3)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endParaRPr lang="sr-Latn-RS" sz="1700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7007238" y="1417549"/>
            <a:ext cx="1258300" cy="373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657600" y="4549856"/>
            <a:ext cx="8172450" cy="20868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sr-Latn-RS" sz="1700" dirty="0" smtClean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just">
              <a:buNone/>
            </a:pPr>
            <a:r>
              <a:rPr lang="sr-Latn-R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okviru iteracije petlje na skalarnom procesoru postoj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Latn-R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antizavisnost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sr-Latn-R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preimenovanje na nivou vektora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(za A(I)) </a:t>
            </a:r>
            <a:r>
              <a:rPr lang="sr-Latn-R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en-US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vektorskim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registrima</a:t>
            </a:r>
            <a:r>
              <a:rPr lang="en-U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prilikom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realizacij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sr-Latn-R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vektorskom procesoru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omogućava </a:t>
            </a:r>
            <a:r>
              <a:rPr lang="sr-Latn-C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vektorizaciju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nema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C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više 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ciklusa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 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grafu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sr-Latn-C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pa postaje </a:t>
            </a:r>
            <a:r>
              <a:rPr lang="sr-Latn-C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DoAll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C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druga </a:t>
            </a:r>
            <a:r>
              <a:rPr lang="sr-Latn-C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antizavisnost</a:t>
            </a:r>
            <a:r>
              <a:rPr lang="sr-Latn-C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poštuje redosledom (za B(I)).</a:t>
            </a:r>
            <a:endParaRPr lang="sr-Latn-R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003161" y="2876964"/>
            <a:ext cx="885825" cy="8975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Op1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5245613" y="3924713"/>
            <a:ext cx="885825" cy="8975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Op2</a:t>
            </a:r>
            <a:endParaRPr lang="en-US" dirty="0"/>
          </a:p>
        </p:txBody>
      </p:sp>
      <p:cxnSp>
        <p:nvCxnSpPr>
          <p:cNvPr id="14" name="Straight Arrow Connector 13"/>
          <p:cNvCxnSpPr>
            <a:stCxn id="11" idx="6"/>
            <a:endCxn id="12" idx="0"/>
          </p:cNvCxnSpPr>
          <p:nvPr/>
        </p:nvCxnSpPr>
        <p:spPr>
          <a:xfrm>
            <a:off x="4888986" y="3325760"/>
            <a:ext cx="799540" cy="59895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2"/>
            <a:endCxn id="11" idx="4"/>
          </p:cNvCxnSpPr>
          <p:nvPr/>
        </p:nvCxnSpPr>
        <p:spPr>
          <a:xfrm flipH="1" flipV="1">
            <a:off x="4446074" y="3774555"/>
            <a:ext cx="799539" cy="59895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74760" y="3325760"/>
            <a:ext cx="756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&lt;x,0&gt;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202184" y="4180524"/>
            <a:ext cx="686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&lt;y,1&gt;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7038976" y="2703196"/>
            <a:ext cx="42671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DoAccross</a:t>
            </a:r>
            <a:r>
              <a:rPr lang="en-US" dirty="0" smtClean="0"/>
              <a:t> </a:t>
            </a:r>
            <a:r>
              <a:rPr lang="sr-Latn-CS" dirty="0" smtClean="0"/>
              <a:t>zbog</a:t>
            </a:r>
            <a:r>
              <a:rPr lang="en-US" dirty="0" smtClean="0"/>
              <a:t> </a:t>
            </a:r>
            <a:r>
              <a:rPr lang="sr-Latn-CS" dirty="0" smtClean="0"/>
              <a:t>dve</a:t>
            </a:r>
            <a:r>
              <a:rPr lang="en-US" dirty="0" smtClean="0"/>
              <a:t> </a:t>
            </a:r>
            <a:r>
              <a:rPr lang="en-US" dirty="0" err="1" smtClean="0"/>
              <a:t>antizavisnosti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nivou</a:t>
            </a:r>
            <a:r>
              <a:rPr lang="en-US" dirty="0" smtClean="0"/>
              <a:t> </a:t>
            </a:r>
            <a:r>
              <a:rPr lang="en-US" dirty="0" err="1" smtClean="0"/>
              <a:t>nizova</a:t>
            </a:r>
            <a:r>
              <a:rPr lang="en-US" dirty="0" smtClean="0"/>
              <a:t> u </a:t>
            </a:r>
            <a:r>
              <a:rPr lang="en-US" dirty="0" err="1" smtClean="0"/>
              <a:t>memoriji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&lt;x,0</a:t>
            </a:r>
            <a:r>
              <a:rPr lang="en-US" dirty="0" smtClean="0"/>
              <a:t>&gt; </a:t>
            </a:r>
            <a:r>
              <a:rPr lang="en-US" dirty="0" err="1"/>
              <a:t>z</a:t>
            </a:r>
            <a:r>
              <a:rPr lang="en-US" dirty="0" err="1" smtClean="0"/>
              <a:t>bog</a:t>
            </a:r>
            <a:r>
              <a:rPr lang="en-US" dirty="0" smtClean="0"/>
              <a:t> B(I)</a:t>
            </a:r>
            <a:endParaRPr lang="en-US" dirty="0"/>
          </a:p>
          <a:p>
            <a:r>
              <a:rPr lang="en-US" dirty="0" smtClean="0"/>
              <a:t>  </a:t>
            </a:r>
            <a:r>
              <a:rPr lang="en-US" dirty="0"/>
              <a:t>&lt;y,1</a:t>
            </a:r>
            <a:r>
              <a:rPr lang="en-US" dirty="0" smtClean="0"/>
              <a:t>&gt; </a:t>
            </a:r>
            <a:r>
              <a:rPr lang="en-US" dirty="0" err="1" smtClean="0"/>
              <a:t>zbog</a:t>
            </a:r>
            <a:r>
              <a:rPr lang="en-US" dirty="0" smtClean="0"/>
              <a:t> A(I) - Op1 </a:t>
            </a:r>
            <a:r>
              <a:rPr lang="en-US" dirty="0" err="1" smtClean="0"/>
              <a:t>nove</a:t>
            </a:r>
            <a:r>
              <a:rPr lang="en-US" dirty="0" smtClean="0"/>
              <a:t> </a:t>
            </a:r>
            <a:r>
              <a:rPr lang="en-US" dirty="0" err="1" smtClean="0"/>
              <a:t>iteracije</a:t>
            </a:r>
            <a:r>
              <a:rPr lang="en-US" dirty="0" smtClean="0"/>
              <a:t> 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Op2 </a:t>
            </a:r>
            <a:r>
              <a:rPr lang="en-US" dirty="0" err="1" smtClean="0"/>
              <a:t>prethodne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0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Množenje matrica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68805" y="179684"/>
            <a:ext cx="7368989" cy="4217503"/>
          </a:xfrm>
        </p:spPr>
        <p:txBody>
          <a:bodyPr anchor="t"/>
          <a:lstStyle/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Izračunavanje pojedinačnog elementa rezultujuće matrice u okviru sledeće petlje na skalarnom procesoru:</a:t>
            </a:r>
          </a:p>
          <a:p>
            <a:pPr marL="0" indent="0" algn="just">
              <a:buNone/>
            </a:pP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Inicijaliziacija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40711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5</a:t>
            </a:fld>
            <a:r>
              <a:rPr lang="sr-Latn-RS" sz="1400" dirty="0" smtClean="0"/>
              <a:t>/16</a:t>
            </a:r>
            <a:endParaRPr lang="sr-Latn-R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8165" y="4669061"/>
            <a:ext cx="8362950" cy="17716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206" y="1522978"/>
            <a:ext cx="5106241" cy="2874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4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81952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Množenje matrica (2)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152" y="389965"/>
            <a:ext cx="7956445" cy="5688105"/>
          </a:xfrm>
        </p:spPr>
        <p:txBody>
          <a:bodyPr/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realizaciji ovog algoritma u vektorskim procesorima unutrašnja petlja zamenjena je sledećim operacijama:</a:t>
            </a:r>
          </a:p>
          <a:p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Generisanje novog rezultata u svakom taktu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Udaljeni podaci u memoriji smeštaju se u kontinualne lokacije u okviru vektorskih registara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86218" y="6450012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6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6478" y="2177606"/>
            <a:ext cx="81534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7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Memorijske banke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303" y="318159"/>
            <a:ext cx="7799295" cy="3662170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Organizacija memorije radi ubrzavanja sekvencijalnog pristupa memoriji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Čitanje i upis u različite memorijske banke može biti preklopljeno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8482" y="63785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7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543" y="3953434"/>
            <a:ext cx="6762750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Arhitektura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8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88585" y="3902169"/>
            <a:ext cx="7802779" cy="231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sr-Latn-RS" sz="1700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8338" y="1123837"/>
            <a:ext cx="6715125" cy="53149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48624" y="904875"/>
            <a:ext cx="2447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/>
              <a:t>Varijanta gde  se </a:t>
            </a:r>
            <a:r>
              <a:rPr lang="sr-Latn-CS" b="1" dirty="0" smtClean="0"/>
              <a:t>svi</a:t>
            </a:r>
            <a:r>
              <a:rPr lang="sr-Latn-CS" dirty="0" smtClean="0"/>
              <a:t> izlazi pamte u vektorskim registrima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9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Arhitektura (2)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9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585" y="466678"/>
            <a:ext cx="7802779" cy="5741427"/>
          </a:xfrm>
        </p:spPr>
        <p:txBody>
          <a:bodyPr>
            <a:normAutofit/>
          </a:bodyPr>
          <a:lstStyle/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Podaci se učitavaju u vektorske registre – FIFO redovi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Instrukcije se izvršavaju tako što se niz podataka učitava iz memorije u vektorske registre, izvršava se vektorska operacija i nakon toga se podaci iz registra vraćaju u memoriju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Dostupne instrukcije zavise od komponenata u okviru procesora 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konkretnom slučaju moguće je sabiranje, oduzimanje, množenje i deljenje realnih brojeva, sabiranje i šiftovanje celih brojeva i logičke operacije 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88585" y="3888722"/>
            <a:ext cx="7802779" cy="231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sr-Latn-RS" sz="1700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72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Instrukcije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10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585" y="466678"/>
            <a:ext cx="7802779" cy="5741427"/>
          </a:xfrm>
        </p:spPr>
        <p:txBody>
          <a:bodyPr>
            <a:normAutofit/>
          </a:bodyPr>
          <a:lstStyle/>
          <a:p>
            <a:r>
              <a:rPr lang="sr-Latn-R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 operanda instrukcije mogu biti vektori ili neki od njih može biti skalarna veličina npr.</a:t>
            </a:r>
          </a:p>
          <a:p>
            <a:pPr marL="0" indent="0">
              <a:buNone/>
            </a:pPr>
            <a:endParaRPr lang="sr-Latn-RS" sz="1800" dirty="0"/>
          </a:p>
          <a:p>
            <a:endParaRPr lang="sr-Latn-R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88585" y="3888722"/>
            <a:ext cx="7802779" cy="2319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endParaRPr lang="sr-Latn-RS" sz="1700" dirty="0">
              <a:solidFill>
                <a:schemeClr val="tx1">
                  <a:lumMod val="75000"/>
                  <a:lumOff val="2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441240"/>
              </p:ext>
            </p:extLst>
          </p:nvPr>
        </p:nvGraphicFramePr>
        <p:xfrm>
          <a:off x="3788585" y="3186641"/>
          <a:ext cx="81280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dirty="0" smtClean="0"/>
                        <a:t>Instrukcija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Operandi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Opis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Operacija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ADDV.D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V1,V2,V3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/>
                        <a:t>ve</a:t>
                      </a:r>
                      <a:r>
                        <a:rPr lang="sr-Latn-RS" sz="1800" dirty="0" smtClean="0"/>
                        <a:t>k</a:t>
                      </a:r>
                      <a:r>
                        <a:rPr lang="es-ES" sz="1800" dirty="0" err="1" smtClean="0"/>
                        <a:t>tor</a:t>
                      </a:r>
                      <a:r>
                        <a:rPr lang="es-ES" sz="1800" dirty="0" smtClean="0"/>
                        <a:t> + ve</a:t>
                      </a:r>
                      <a:r>
                        <a:rPr lang="sr-Latn-RS" sz="1800" dirty="0" smtClean="0"/>
                        <a:t>k</a:t>
                      </a:r>
                      <a:r>
                        <a:rPr lang="es-ES" sz="1800" dirty="0" err="1" smtClean="0"/>
                        <a:t>tor</a:t>
                      </a:r>
                      <a:r>
                        <a:rPr lang="es-ES" sz="180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 smtClean="0"/>
                        <a:t>V1=V2+V3</a:t>
                      </a:r>
                      <a:endParaRPr lang="sr-Latn-RS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ADDSV.D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V1,F0,V2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skalar</a:t>
                      </a:r>
                      <a:r>
                        <a:rPr lang="sr-Latn-RS" baseline="0" dirty="0" smtClean="0"/>
                        <a:t> + vektor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Latn-RS" sz="1800" dirty="0" smtClean="0"/>
                        <a:t>V1=F0+V2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SUBV.D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V1,V2,V3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vektor</a:t>
                      </a:r>
                      <a:r>
                        <a:rPr lang="sr-Latn-RS" sz="1800" baseline="0" dirty="0" smtClean="0"/>
                        <a:t> - vektor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dirty="0" smtClean="0"/>
                        <a:t>V1=V2-V3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SUBSV.D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V1,F0,V2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skalar - vektor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V1=F0-V2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SUBVS.D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V1,V2,F0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vektor - skalar</a:t>
                      </a:r>
                      <a:endParaRPr lang="sr-Latn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sz="1800" dirty="0" smtClean="0"/>
                        <a:t>V1=V2- F0 </a:t>
                      </a:r>
                      <a:endParaRPr lang="sr-Latn-R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Latn-R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 smtClean="0"/>
                        <a:t>V1, R1</a:t>
                      </a:r>
                      <a:endParaRPr lang="sr-Latn-R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sr-Latn-RS" dirty="0" smtClean="0"/>
                        <a:t>učitavanje</a:t>
                      </a:r>
                      <a:r>
                        <a:rPr lang="sr-Latn-RS" baseline="0" dirty="0" smtClean="0"/>
                        <a:t> u vektorski registar V1 od adrese R1</a:t>
                      </a:r>
                      <a:endParaRPr lang="sr-Latn-R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684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Maskirajući registar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968" y="284303"/>
            <a:ext cx="7315200" cy="1679067"/>
          </a:xfrm>
        </p:spPr>
        <p:txBody>
          <a:bodyPr>
            <a:normAutofit/>
          </a:bodyPr>
          <a:lstStyle/>
          <a:p>
            <a:r>
              <a:rPr lang="sr-Latn-R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Kontrolne zavisnosti smetaju izvršavanju u vektorskom procesoru i moraju biti eliminisane npr.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34134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11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5" name="Down Arrow 4"/>
          <p:cNvSpPr/>
          <p:nvPr/>
        </p:nvSpPr>
        <p:spPr>
          <a:xfrm>
            <a:off x="5600700" y="1800225"/>
            <a:ext cx="314325" cy="4857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Rectangle 5"/>
          <p:cNvSpPr/>
          <p:nvPr/>
        </p:nvSpPr>
        <p:spPr>
          <a:xfrm>
            <a:off x="3647392" y="2360474"/>
            <a:ext cx="7422776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pt-BR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 </a:t>
            </a:r>
            <a:r>
              <a:rPr lang="pt-BR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:= 1 </a:t>
            </a:r>
            <a:r>
              <a:rPr lang="pt-BR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to </a:t>
            </a:r>
            <a:r>
              <a:rPr lang="pt-BR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n </a:t>
            </a:r>
            <a:r>
              <a:rPr lang="pt-BR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do</a:t>
            </a:r>
          </a:p>
          <a:p>
            <a:r>
              <a:rPr lang="sr-Latn-RS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if </a:t>
            </a:r>
            <a:r>
              <a:rPr lang="en-US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7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!=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0 </a:t>
            </a:r>
            <a:endParaRPr lang="sr-Latn-RS" sz="17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sr-Latn-RS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7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then </a:t>
            </a:r>
            <a:r>
              <a:rPr lang="en-US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7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 := </a:t>
            </a:r>
            <a:r>
              <a:rPr lang="en-US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7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 - </a:t>
            </a:r>
            <a:r>
              <a:rPr lang="en-US" sz="1700" i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700" i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17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Ovakav kod se ne može direktno prevesti u kod za vektorski procesor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54967" y="4675265"/>
            <a:ext cx="7083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Maskirajući registar služi da selektuje odgovarajuće elemente vektora na koje će operacija biti primenjena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324" y="5352403"/>
            <a:ext cx="800100" cy="4000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563" y="5816676"/>
            <a:ext cx="414193" cy="20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23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Maskirajući registar (2)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634134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12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6" name="Rectangle 5"/>
          <p:cNvSpPr/>
          <p:nvPr/>
        </p:nvSpPr>
        <p:spPr>
          <a:xfrm>
            <a:off x="3647392" y="2066636"/>
            <a:ext cx="770192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r-Latn-RS" sz="1600" dirty="0"/>
          </a:p>
          <a:p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LV V1,Ra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load vector A into V1 </a:t>
            </a:r>
          </a:p>
          <a:p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LV V2,Rb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load vector B </a:t>
            </a:r>
          </a:p>
          <a:p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L.D F0,#0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load FP zero into F0 </a:t>
            </a:r>
          </a:p>
          <a:p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SNEVS.D V1,F0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; </a:t>
            </a:r>
            <a:r>
              <a:rPr lang="sr-Latn-R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sets VM(i) to 1 if V1(i)!=F0 </a:t>
            </a:r>
          </a:p>
          <a:p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SUBV.D V1,V1,V2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subtract under vector mask </a:t>
            </a:r>
          </a:p>
          <a:p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SV Ra,V1 </a:t>
            </a:r>
            <a:r>
              <a:rPr lang="sr-Latn-R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 </a:t>
            </a:r>
            <a:r>
              <a:rPr lang="en-US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store the result in </a:t>
            </a:r>
            <a:r>
              <a:rPr lang="en-US" sz="17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endParaRPr lang="sr-Latn-RS" sz="17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324" y="5352403"/>
            <a:ext cx="800100" cy="4000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563" y="5816676"/>
            <a:ext cx="414193" cy="20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53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22293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Pipes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1011" y="795083"/>
            <a:ext cx="7287904" cy="1324003"/>
          </a:xfrm>
        </p:spPr>
        <p:txBody>
          <a:bodyPr/>
          <a:lstStyle/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Implementacija zavisi od broja kanala tj. U konkretnom primeru, pošto postoji 8 kanala, 8 elemenata niza može biti obrađeno odjednom. Ako je dužina vektora 32, a jedan element se obrađuje u jednom ciklusu, ukupno je potrebno 4 ciklusa za ceo niz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0" y="642143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13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795" y="3214409"/>
            <a:ext cx="7553325" cy="29908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058274" y="2628900"/>
            <a:ext cx="1857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VLD V0, (V1)</a:t>
            </a:r>
            <a:endParaRPr lang="sr-Latn-R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3484018" y="3385775"/>
            <a:ext cx="3177769" cy="739588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Convoy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vector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function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chaining</a:t>
            </a:r>
            <a:r>
              <a:rPr lang="sr-Latn-R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5388774"/>
          </a:xfrm>
        </p:spPr>
        <p:txBody>
          <a:bodyPr>
            <a:normAutofit lnSpcReduction="10000"/>
          </a:bodyPr>
          <a:lstStyle/>
          <a:p>
            <a:pPr marL="502920" lvl="1" indent="0">
              <a:buNone/>
            </a:pP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Grupa vektorskih instrukcija koje mogu započeti u istom taktu (pomerene za kašnjenje zavisnosti po podacima) (</a:t>
            </a:r>
            <a:r>
              <a:rPr lang="sr-Latn-RS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convoy</a:t>
            </a:r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- u okviru grupe ne postoje zavisnosti  </a:t>
            </a:r>
          </a:p>
          <a:p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r-Latn-RS" dirty="0"/>
          </a:p>
          <a:p>
            <a:pPr indent="0">
              <a:lnSpc>
                <a:spcPct val="100000"/>
              </a:lnSpc>
              <a:buNone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LV V1,Rx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 vector X </a:t>
            </a:r>
          </a:p>
          <a:p>
            <a:pPr indent="0">
              <a:lnSpc>
                <a:spcPct val="100000"/>
              </a:lnSpc>
              <a:buNone/>
            </a:pPr>
            <a:r>
              <a:rPr lang="sr-Latn-R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MULVS.D V2,V1,F0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;</a:t>
            </a:r>
            <a:r>
              <a:rPr lang="sr-Latn-R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vector-scalar multiply </a:t>
            </a:r>
          </a:p>
          <a:p>
            <a:pPr indent="0">
              <a:lnSpc>
                <a:spcPct val="100000"/>
              </a:lnSpc>
              <a:buNone/>
            </a:pPr>
            <a:r>
              <a:rPr lang="es-E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LV V3,Ry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s-E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s-E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load vector Y </a:t>
            </a:r>
          </a:p>
          <a:p>
            <a:pPr indent="0">
              <a:lnSpc>
                <a:spcPct val="100000"/>
              </a:lnSpc>
              <a:buNone/>
            </a:pPr>
            <a:r>
              <a:rPr lang="sr-Latn-R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ADDV.D V4,V2,V3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;vector-vector add </a:t>
            </a:r>
            <a:endParaRPr lang="sr-Latn-RS" sz="17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indent="0">
              <a:lnSpc>
                <a:spcPct val="100000"/>
              </a:lnSpc>
              <a:buNone/>
            </a:pP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SV Ry,V4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	</a:t>
            </a:r>
            <a:r>
              <a:rPr lang="en-U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en-US" sz="17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store the result </a:t>
            </a:r>
            <a:endParaRPr lang="sr-Latn-RS" sz="1700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indent="0">
              <a:lnSpc>
                <a:spcPct val="100000"/>
              </a:lnSpc>
              <a:buNone/>
            </a:pPr>
            <a:r>
              <a:rPr lang="sr-Latn-RS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grupe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registre posmatramo ne kao celinu već kao odvojene elemente onda, možemo rezultate nakon što postanu dostupni odmah proslediti narednoj instrukciji kroz pipeline</a:t>
            </a:r>
            <a:endParaRPr lang="sr-Latn-RS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z="1400" smtClean="0"/>
              <a:pPr/>
              <a:t>14</a:t>
            </a:fld>
            <a:r>
              <a:rPr lang="sr-Latn-RS" sz="1400" dirty="0" smtClean="0"/>
              <a:t>/16</a:t>
            </a:r>
            <a:endParaRPr lang="sr-Latn-RS" sz="14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763753" y="3246776"/>
            <a:ext cx="820270" cy="2062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763753" y="4058128"/>
            <a:ext cx="1196788" cy="1344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362147" y="3637161"/>
            <a:ext cx="147918" cy="5916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016592" y="4354534"/>
            <a:ext cx="114300" cy="2958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89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176" y="937315"/>
            <a:ext cx="3106271" cy="4562532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4332762" y="164726"/>
            <a:ext cx="6132253" cy="4972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                              </a:t>
            </a:r>
            <a:r>
              <a:rPr lang="sr-Latn-R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  </a:t>
            </a:r>
            <a:r>
              <a:rPr lang="en-U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</a:t>
            </a:r>
            <a:endParaRPr lang="sr-Latn-RS" sz="2200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endParaRPr lang="sr-Latn-RS" sz="22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endParaRPr lang="sr-Latn-RS" sz="2200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sr-Latn-RS" sz="22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5015" y="6443849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15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480128" y="516439"/>
            <a:ext cx="8178471" cy="1685220"/>
          </a:xfrm>
        </p:spPr>
        <p:txBody>
          <a:bodyPr>
            <a:normAutofit/>
          </a:bodyPr>
          <a:lstStyle/>
          <a:p>
            <a:pPr marL="0">
              <a:spcBef>
                <a:spcPts val="600"/>
              </a:spcBef>
              <a:buNone/>
            </a:pP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Primer transformisane doAll petlje koja može biti realizovana kao grupa </a:t>
            </a:r>
            <a:r>
              <a:rPr lang="sr-Latn-R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1800" i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convoy</a:t>
            </a:r>
            <a:r>
              <a:rPr lang="sr-Latn-R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vektorskom procesoru, samo ako se primeni softverska </a:t>
            </a:r>
            <a:r>
              <a:rPr lang="sr-Latn-RS" sz="17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protočnost</a:t>
            </a:r>
            <a:r>
              <a:rPr lang="sr-Latn-RS" sz="1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bi prave zavisnosti po podacima bile unutar iste iteracije.</a:t>
            </a:r>
            <a:endParaRPr lang="en-US" sz="1700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29081" y="2666240"/>
            <a:ext cx="4700519" cy="136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=1;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&lt;=100; 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=i+1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sr-Latn-R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B[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sr-Latn-R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B[i+1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C[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</a:t>
            </a:r>
          </a:p>
          <a:p>
            <a:pPr marL="182880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69364" y="2201659"/>
            <a:ext cx="4278082" cy="1888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b="1" dirty="0"/>
              <a:t> </a:t>
            </a:r>
            <a:r>
              <a:rPr lang="sr-Latn-RS" sz="1600" b="1" dirty="0" smtClean="0"/>
              <a:t> 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A[1] + B[1];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=1;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&lt;=99;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=i+1)  </a:t>
            </a:r>
            <a:endParaRPr lang="sr-Latn-RS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7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B[i+1] = C[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+ D[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A[i+1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A[i+1] + B[i+1];</a:t>
            </a: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B[101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C[100] + D[100];      </a:t>
            </a:r>
            <a:endParaRPr lang="sr-Latn-R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925235" y="3028127"/>
            <a:ext cx="473653" cy="32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764" y="4808723"/>
            <a:ext cx="8506815" cy="2000251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8057940" y="4425557"/>
            <a:ext cx="4278082" cy="834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r>
              <a:rPr lang="en-US" sz="1600" b="1" dirty="0"/>
              <a:t> </a:t>
            </a:r>
            <a:r>
              <a:rPr lang="sr-Latn-RS" sz="1600" b="1" dirty="0" smtClean="0"/>
              <a:t>   </a:t>
            </a:r>
            <a:r>
              <a:rPr lang="sr-Latn-R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B(2:100) = C(1:99)+ D(1:99)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A(2:100</a:t>
            </a: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= A(2:100</a:t>
            </a:r>
            <a:r>
              <a:rPr lang="sr-Latn-R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)+ B(2:100</a:t>
            </a:r>
            <a:r>
              <a:rPr lang="sr-Latn-R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82880" lvl="1" indent="-182880">
              <a:lnSpc>
                <a:spcPct val="90000"/>
              </a:lnSpc>
              <a:spcBef>
                <a:spcPts val="300"/>
              </a:spcBef>
              <a:buClr>
                <a:schemeClr val="accent1"/>
              </a:buClr>
              <a:buFontTx/>
              <a:buNone/>
            </a:pPr>
            <a:endParaRPr lang="sr-Latn-RS" sz="1600" dirty="0">
              <a:solidFill>
                <a:schemeClr val="tx1">
                  <a:lumMod val="65000"/>
                  <a:lumOff val="3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867150" y="3932705"/>
            <a:ext cx="323850" cy="3143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733925" y="4400549"/>
            <a:ext cx="323850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048906" y="4379355"/>
            <a:ext cx="323850" cy="3143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087160" y="3954543"/>
            <a:ext cx="323850" cy="314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12" idx="2"/>
            <a:endCxn id="6" idx="5"/>
          </p:cNvCxnSpPr>
          <p:nvPr/>
        </p:nvCxnSpPr>
        <p:spPr>
          <a:xfrm flipH="1" flipV="1">
            <a:off x="4143573" y="4200998"/>
            <a:ext cx="590352" cy="3567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5" idx="2"/>
            <a:endCxn id="13" idx="7"/>
          </p:cNvCxnSpPr>
          <p:nvPr/>
        </p:nvCxnSpPr>
        <p:spPr>
          <a:xfrm flipH="1">
            <a:off x="6325329" y="4111706"/>
            <a:ext cx="761831" cy="3136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90975" y="4331254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&lt;x,1&gt;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6454816" y="4331728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&lt;x,0&gt;</a:t>
            </a:r>
            <a:endParaRPr lang="en-US" dirty="0"/>
          </a:p>
        </p:txBody>
      </p:sp>
      <p:sp>
        <p:nvSpPr>
          <p:cNvPr id="39" name="Right Arrow 38"/>
          <p:cNvSpPr/>
          <p:nvPr/>
        </p:nvSpPr>
        <p:spPr>
          <a:xfrm>
            <a:off x="5291631" y="4192794"/>
            <a:ext cx="473653" cy="32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42" name="Oval 41"/>
          <p:cNvSpPr/>
          <p:nvPr/>
        </p:nvSpPr>
        <p:spPr>
          <a:xfrm>
            <a:off x="3779769" y="3267844"/>
            <a:ext cx="174761" cy="1571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883179" y="3346425"/>
            <a:ext cx="174761" cy="1571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779768" y="3503588"/>
            <a:ext cx="174761" cy="1571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883179" y="3067181"/>
            <a:ext cx="174761" cy="15716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Maksimalna dužina vektora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16</a:t>
            </a:fld>
            <a:r>
              <a:rPr lang="sr-Latn-RS" sz="1400" dirty="0" smtClean="0"/>
              <a:t>/16</a:t>
            </a:r>
            <a:endParaRPr lang="sr-Latn-R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563470" y="1643343"/>
            <a:ext cx="7409329" cy="40816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Maksimalni broj elemenata u vektoru koji se može obraditi u okviru jedne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vektorske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instrukcije ograničen je definisanom vrednošću u okviru procesora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Maximum Vector Length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sr-Latn-R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Nekad je ukupan broj elemenata nekog niza poznat tek u runtime-u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Ukoliko je broj elemenata operanda instrukcije manji od maksimalne dužine, ceo niz može biti obrađen u okviru jedne instrukcije, u suprotnom radi se deoba niza na delove manje ili jednake maksimalnoj dužini vektora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26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4286</TotalTime>
  <Words>860</Words>
  <Application>Microsoft Office PowerPoint</Application>
  <PresentationFormat>Widescreen</PresentationFormat>
  <Paragraphs>167</Paragraphs>
  <Slides>16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Cambria</vt:lpstr>
      <vt:lpstr>Corbel</vt:lpstr>
      <vt:lpstr>Courier New</vt:lpstr>
      <vt:lpstr>Franklin Gothic Book</vt:lpstr>
      <vt:lpstr>Times New Roman</vt:lpstr>
      <vt:lpstr>Wingdings 2</vt:lpstr>
      <vt:lpstr>Frame</vt:lpstr>
      <vt:lpstr>Vektorski procesori</vt:lpstr>
      <vt:lpstr>Uvod</vt:lpstr>
      <vt:lpstr>Nivoi paralelizma</vt:lpstr>
      <vt:lpstr>Vektorske operacije</vt:lpstr>
      <vt:lpstr>Množenje matrica</vt:lpstr>
      <vt:lpstr>Množenje matrica (2)</vt:lpstr>
      <vt:lpstr>Memorijske banke</vt:lpstr>
      <vt:lpstr>Arhitektura</vt:lpstr>
      <vt:lpstr>Arhitektura (2)</vt:lpstr>
      <vt:lpstr>Instrukcije</vt:lpstr>
      <vt:lpstr>Maskirajući registar</vt:lpstr>
      <vt:lpstr>Maskirajući registar (2)</vt:lpstr>
      <vt:lpstr>Pipes</vt:lpstr>
      <vt:lpstr>Convoy (vector function chaining) </vt:lpstr>
      <vt:lpstr>Primer</vt:lpstr>
      <vt:lpstr>Maksimalna dužina vektora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370</cp:revision>
  <dcterms:created xsi:type="dcterms:W3CDTF">2017-02-18T18:46:09Z</dcterms:created>
  <dcterms:modified xsi:type="dcterms:W3CDTF">2017-04-23T10:49:39Z</dcterms:modified>
</cp:coreProperties>
</file>