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0" r:id="rId1"/>
  </p:sldMasterIdLst>
  <p:notesMasterIdLst>
    <p:notesMasterId r:id="rId23"/>
  </p:notesMasterIdLst>
  <p:sldIdLst>
    <p:sldId id="256" r:id="rId2"/>
    <p:sldId id="257" r:id="rId3"/>
    <p:sldId id="259" r:id="rId4"/>
    <p:sldId id="260" r:id="rId5"/>
    <p:sldId id="273" r:id="rId6"/>
    <p:sldId id="274" r:id="rId7"/>
    <p:sldId id="275" r:id="rId8"/>
    <p:sldId id="261" r:id="rId9"/>
    <p:sldId id="266" r:id="rId10"/>
    <p:sldId id="267" r:id="rId11"/>
    <p:sldId id="270" r:id="rId12"/>
    <p:sldId id="272" r:id="rId13"/>
    <p:sldId id="265" r:id="rId14"/>
    <p:sldId id="280" r:id="rId15"/>
    <p:sldId id="281" r:id="rId16"/>
    <p:sldId id="262" r:id="rId17"/>
    <p:sldId id="263" r:id="rId18"/>
    <p:sldId id="276" r:id="rId19"/>
    <p:sldId id="278" r:id="rId20"/>
    <p:sldId id="277" r:id="rId21"/>
    <p:sldId id="279" r:id="rId2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ja" initials="M" lastIdx="6" clrIdx="0">
    <p:extLst/>
  </p:cmAuthor>
  <p:cmAuthor id="2" name="Zoran Jovanovic" initials="ZJ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34F9C8-898E-4618-AD9D-F68D6D0334E3}" type="datetimeFigureOut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3D1C2-28E7-47FA-A683-AB6EF591123D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32633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45809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761856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3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522224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3D1C2-28E7-47FA-A683-AB6EF591123D}" type="slidenum">
              <a:rPr lang="sr-Latn-RS" smtClean="0"/>
              <a:pPr/>
              <a:t>19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19012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5EA57-A6C4-44ED-B7CF-F29EC146436C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6761390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7314-82B2-410B-8C1B-6E55245F8471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877822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F2D73-725C-4CFF-871C-1F0FC89CD308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7823061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BBF25-E3EF-4874-9416-0A0F27F87FCE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15070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27D16-4C1C-4ABC-A354-9DC1825B59F1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03908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A8D41-0246-4A12-9E03-507BCDCFB126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90719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70C1C-9C27-4DBB-9DFD-669F11E80567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564162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923D-30C3-4966-B7FF-C3334D7DD015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4088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14E052-A5CC-4E41-8C70-530D11597D7A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5304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AF8D8-4B25-4AC7-B6A3-7CAFAF71E3D0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13336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95CE7-C5AA-4C1D-89F6-4E94B800AA57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1742680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9B66151-2118-4480-BA91-FBA450DE8079}" type="datetime1">
              <a:rPr lang="sr-Latn-RS" smtClean="0"/>
              <a:pPr/>
              <a:t>19.3.2017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sr-Latn-RS" smtClean="0"/>
              <a:t>/19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78DE9864-D557-4D95-A3C4-6D5E7F46C574}" type="slidenum">
              <a:rPr lang="sr-Latn-RS" smtClean="0"/>
              <a:pPr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2670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2260" y="1798539"/>
            <a:ext cx="8361229" cy="2098226"/>
          </a:xfrm>
        </p:spPr>
        <p:txBody>
          <a:bodyPr>
            <a:normAutofit/>
          </a:bodyPr>
          <a:lstStyle/>
          <a:p>
            <a:r>
              <a:rPr lang="sr-Latn-RS" sz="5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Optimizacije </a:t>
            </a:r>
            <a:r>
              <a:rPr lang="en-US" sz="5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5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globalnom</a:t>
            </a:r>
            <a:r>
              <a:rPr lang="en-US" sz="5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000" cap="none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nivou</a:t>
            </a:r>
            <a:endParaRPr lang="sr-Latn-RS"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214037" y="4666129"/>
            <a:ext cx="3146612" cy="12286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900" kern="1200" spc="-10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 dr Zoran Jovanović</a:t>
            </a:r>
          </a:p>
          <a:p>
            <a:r>
              <a:rPr lang="sr-Latn-RS" sz="2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Maja Vukasović</a:t>
            </a:r>
            <a:endParaRPr lang="sr-Latn-RS" sz="2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72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Optimizacija programa na globalnom nivou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2071" y="1425388"/>
            <a:ext cx="7301753" cy="4442012"/>
          </a:xfrm>
        </p:spPr>
        <p:txBody>
          <a:bodyPr/>
          <a:lstStyle/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 Scheduling algoritam – paralelizacija na nivou bazičnog bloka</a:t>
            </a:r>
          </a:p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Nedostatak:  Ne koristi mogućnost optimizacije izvan granica bazičnih blokova</a:t>
            </a:r>
          </a:p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Optimizacija instrukcija na </a:t>
            </a:r>
            <a:r>
              <a:rPr lang="sr-Latn-R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dinamičkom tragu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programa – ukoliko bi bio poznat u </a:t>
            </a:r>
            <a:r>
              <a:rPr lang="sr-Latn-RS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compile time-u, 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sveo bi se na optimizaciju velikog bazičnog bloka</a:t>
            </a:r>
          </a:p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Algoritam koji optimizuje instrukcije na najverovatnijem preostalom dinamičkom tragu – Trace Scheduling algoritam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1" y="6492874"/>
            <a:ext cx="1495112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2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sz="1400" dirty="0"/>
          </a:p>
          <a:p>
            <a:endParaRPr lang="sr-Latn-RS" sz="1400" dirty="0"/>
          </a:p>
        </p:txBody>
      </p:sp>
    </p:spTree>
    <p:extLst>
      <p:ext uri="{BB962C8B-B14F-4D97-AF65-F5344CB8AC3E}">
        <p14:creationId xmlns:p14="http://schemas.microsoft.com/office/powerpoint/2010/main" val="109726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66075" y="176403"/>
            <a:ext cx="2924175" cy="32480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Kontrolne zavisnosti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78840" y="1448024"/>
            <a:ext cx="7368989" cy="4972050"/>
          </a:xfrm>
        </p:spPr>
        <p:txBody>
          <a:bodyPr/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Zavisnosti u nekom programu – po podacima i kontrolne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Čvor B zavisi po kontroli od čvora A (instrukcije modelovane čvorovima) ukoliko se u okviru čvora A izračunava predikat na osnovu koga se određuje da li će se odmah nakon A izvršiti instrukcija modelovana čvorom B. 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li B mora da čeka sa izvršavanjem iako ne postoji zavisnost po podacima od A?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Neka dva čvora C i D mogu zavisiti od istih kontrolnih uslova ukoliko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 svakom izvršenju programa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 se izvršava ako i samo ako se izvršava i D. Na ovaj način se identifikuju tako da mogu biti izvršeni i u paraleli iako su možda udaljeni u control flow dijagramu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9323" y="6440711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3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sz="1400" dirty="0"/>
          </a:p>
        </p:txBody>
      </p:sp>
      <p:sp>
        <p:nvSpPr>
          <p:cNvPr id="5" name="Oval 4"/>
          <p:cNvSpPr/>
          <p:nvPr/>
        </p:nvSpPr>
        <p:spPr>
          <a:xfrm>
            <a:off x="5029200" y="645459"/>
            <a:ext cx="551329" cy="4783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6" name="TextBox 5"/>
          <p:cNvSpPr txBox="1"/>
          <p:nvPr/>
        </p:nvSpPr>
        <p:spPr>
          <a:xfrm>
            <a:off x="5136776" y="699982"/>
            <a:ext cx="295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solidFill>
                  <a:schemeClr val="bg1"/>
                </a:solidFill>
              </a:rPr>
              <a:t>A</a:t>
            </a:r>
            <a:endParaRPr lang="sr-Latn-RS" dirty="0">
              <a:solidFill>
                <a:schemeClr val="bg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687671" y="645459"/>
            <a:ext cx="551329" cy="4783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 smtClean="0"/>
              <a:t>B</a:t>
            </a:r>
            <a:endParaRPr lang="sr-Latn-RS" dirty="0"/>
          </a:p>
        </p:txBody>
      </p:sp>
      <p:cxnSp>
        <p:nvCxnSpPr>
          <p:cNvPr id="9" name="Straight Arrow Connector 8"/>
          <p:cNvCxnSpPr>
            <a:stCxn id="5" idx="6"/>
            <a:endCxn id="7" idx="2"/>
          </p:cNvCxnSpPr>
          <p:nvPr/>
        </p:nvCxnSpPr>
        <p:spPr>
          <a:xfrm>
            <a:off x="5580529" y="884648"/>
            <a:ext cx="110714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5401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81952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Trace Scheduling algoritam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4152" y="389965"/>
            <a:ext cx="7956445" cy="6010835"/>
          </a:xfrm>
        </p:spPr>
        <p:txBody>
          <a:bodyPr/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Mnogo potencijalnih izvršavanja programa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Izabrati najverovatniji trag u vreme prevođenja – analize izvršavanja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Najverovatniji dinamički trag predstavlja jedan veliki bazični blok – optimizacija List Scheduling algoritmom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Petlje se obrađuju na poseban način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Nakon optimizacija, promenom rasporeda (paralelizacijom) nekih instrukcija, gube se mesta nekadašnjih grananja i spojeva, pa se mora raditi obnavljanje grananja i spojeva na izabranom dinamičkom tragu</a:t>
            </a:r>
          </a:p>
          <a:p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86218" y="6450012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4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8873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347384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Izbor najverovatnijeg dinamičkog traga(1)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303" y="318159"/>
            <a:ext cx="7799295" cy="1712348"/>
          </a:xfrm>
        </p:spPr>
        <p:txBody>
          <a:bodyPr>
            <a:normAutofit/>
          </a:bodyPr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Procenjuje se ponašanje programa u cilju odabira verovatnijih ishoda pri grananju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Podaci se mogu dobiti statističkim analizama ili na osnovu istorije izvršavanja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99664" y="6378576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5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sz="1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14823" y="1807632"/>
            <a:ext cx="5915027" cy="4369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6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347384" cy="4601183"/>
          </a:xfrm>
        </p:spPr>
        <p:txBody>
          <a:bodyPr>
            <a:normAutofit/>
          </a:bodyPr>
          <a:lstStyle/>
          <a:p>
            <a:r>
              <a:rPr lang="sr-Latn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Izbor najverovatnijeg dinamičkog </a:t>
            </a:r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traga(2)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303" y="318159"/>
            <a:ext cx="7799295" cy="3662170"/>
          </a:xfrm>
        </p:spPr>
        <p:txBody>
          <a:bodyPr>
            <a:normAutofit/>
          </a:bodyPr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Kreiranje dinamičkog traga započinje od prve instrukcije izvršavanja za kod bez petlje. Nakon toga u skup operacija se dodaju ili operacije trenutnog bazičnog bloka ili, u slučaju grananja, ili skoka operacija koja je najverovatnija za naredno izvršavanje prema statističkim podacima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Maksimalni segment programa reprezentovan acikličnim grafom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8482" y="63785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6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61268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Selidba operacije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1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7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8585" y="466679"/>
            <a:ext cx="7802779" cy="1456250"/>
          </a:xfrm>
        </p:spPr>
        <p:txBody>
          <a:bodyPr>
            <a:normAutofit fontScale="92500" lnSpcReduction="20000"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Operacija se može premeštati preko grananja i spojeva – </a:t>
            </a:r>
            <a:r>
              <a:rPr lang="sr-Latn-R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Potrebni uslovi:</a:t>
            </a: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Naviše se mogu seliti isključivo operacije slobodne na vrhu – nezavisne od drugih operacija</a:t>
            </a: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Naniže se mogu seliti samo operacije slobodne na dnu – ne postoje operacije zavisne od njihovog rezultata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0668" y="1922929"/>
            <a:ext cx="5867325" cy="459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9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122293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Selidba operacije preko grananja naviše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4896" y="2783540"/>
            <a:ext cx="7287904" cy="3617259"/>
          </a:xfrm>
        </p:spPr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Ova selidba rezultuje izvršavanje operacije i u slučajevima kada je nije trebalo izvršiti – tok kontrole u drugoj grani</a:t>
            </a: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bi ovakva transformacija bila korektna neophodno je da se rezultat ne koristi u drugoj grani. Npr. </a:t>
            </a:r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 se radi upis u neku lokaciju, na tragovima kroz drugu granu se ne sme prvo raditi čitanje iz te lokacije </a:t>
            </a:r>
          </a:p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Ako nije u redu izvršiti selidbu, dodaje se lažna grana zavisnosti po podacima od operacije koja generiše uslov grananja</a:t>
            </a:r>
          </a:p>
          <a:p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0" y="6421436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8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89014" y="242774"/>
            <a:ext cx="4397265" cy="220459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99094" y="2353235"/>
            <a:ext cx="11967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Offtrace path</a:t>
            </a:r>
            <a:endParaRPr lang="sr-Latn-R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033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176" y="937315"/>
            <a:ext cx="3106271" cy="4562532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Selidba operacije preko spoja naniže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Content Placeholder 2"/>
          <p:cNvSpPr txBox="1">
            <a:spLocks/>
          </p:cNvSpPr>
          <p:nvPr/>
        </p:nvSpPr>
        <p:spPr>
          <a:xfrm>
            <a:off x="4332762" y="164726"/>
            <a:ext cx="6132253" cy="4972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Franklin Gothic Book" panose="020B0503020102020204" pitchFamily="34" charset="0"/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en-US" dirty="0" smtClean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n-US" sz="2200" dirty="0" smtClean="0">
                <a:latin typeface="Cambria" panose="02040503050406030204" pitchFamily="18" charset="0"/>
                <a:cs typeface="Calibri" panose="020F0502020204030204" pitchFamily="34" charset="0"/>
              </a:rPr>
              <a:t>                                  </a:t>
            </a:r>
            <a:r>
              <a:rPr lang="sr-Latn-RS" sz="2200" dirty="0" smtClean="0">
                <a:latin typeface="Cambria" panose="02040503050406030204" pitchFamily="18" charset="0"/>
                <a:cs typeface="Calibri" panose="020F0502020204030204" pitchFamily="34" charset="0"/>
              </a:rPr>
              <a:t>      </a:t>
            </a:r>
            <a:r>
              <a:rPr lang="en-US" sz="2200" dirty="0" smtClean="0">
                <a:latin typeface="Cambria" panose="02040503050406030204" pitchFamily="18" charset="0"/>
                <a:cs typeface="Calibri" panose="020F0502020204030204" pitchFamily="34" charset="0"/>
              </a:rPr>
              <a:t>    </a:t>
            </a:r>
            <a:endParaRPr lang="sr-Latn-RS" sz="2200" dirty="0" smtClean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Font typeface="Franklin Gothic Book" panose="020B0503020102020204" pitchFamily="34" charset="0"/>
              <a:buNone/>
            </a:pPr>
            <a:endParaRPr lang="sr-Latn-RS" sz="2200" dirty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Font typeface="Franklin Gothic Book" panose="020B0503020102020204" pitchFamily="34" charset="0"/>
              <a:buNone/>
            </a:pPr>
            <a:endParaRPr lang="sr-Latn-RS" sz="2200" dirty="0" smtClean="0">
              <a:latin typeface="Cambria" panose="02040503050406030204" pitchFamily="18" charset="0"/>
              <a:cs typeface="Calibri" panose="020F0502020204030204" pitchFamily="34" charset="0"/>
            </a:endParaRPr>
          </a:p>
          <a:p>
            <a:pPr marL="0" indent="0">
              <a:buFont typeface="Franklin Gothic Book" panose="020B0503020102020204" pitchFamily="34" charset="0"/>
              <a:buNone/>
            </a:pPr>
            <a:r>
              <a:rPr lang="sr-Latn-R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endParaRPr lang="sr-Latn-RS" sz="2200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5015" y="6443849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9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23328" y="2245658"/>
            <a:ext cx="5661139" cy="3739089"/>
          </a:xfrm>
        </p:spPr>
        <p:txBody>
          <a:bodyPr/>
          <a:lstStyle/>
          <a:p>
            <a:pPr algn="just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Ukoliko operacija koja se seli preko spoja naniže postoji u obe grane, onda se operacija može preseliti neometano i predstavlja kompakciju u kodu</a:t>
            </a:r>
          </a:p>
          <a:p>
            <a:pPr algn="just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Ukoliko operaciju ne treba preseliti, dodaje se grana u grafu i time se onemogucava da se ova operacija preseli preko spoja nanize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7422" y="573460"/>
            <a:ext cx="4096475" cy="194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Selidba operacije preko grananja naniže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7259" y="3052482"/>
            <a:ext cx="7705165" cy="28112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Latn-RS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Operacija A je bila predviđena za izvršavanje kojom god granom program nastavlja. Ukoliko se ona premesti u okviru transformacija naniže preko grananja, kopira se u obe grane da bi se sa sigurnošću izvršila – posledica: povećanje koda</a:t>
            </a:r>
          </a:p>
          <a:p>
            <a:pPr algn="just"/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Ukoliko je operacija mrtva u jednoj grani, onda se ona ne mora replicirati u kodu te grane i nema ekspanzije koda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556960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10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55513" y="919910"/>
            <a:ext cx="4822434" cy="24939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1" y="299287"/>
            <a:ext cx="4991100" cy="212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0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Selidba operacije preko spoja naviše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3470" y="147918"/>
            <a:ext cx="7409329" cy="3657600"/>
          </a:xfrm>
        </p:spPr>
        <p:txBody>
          <a:bodyPr>
            <a:norm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Operacija se neometano može kopirati u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offtrace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povećanje obima koda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9323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11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4859" y="3657270"/>
            <a:ext cx="4237506" cy="301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266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55" name="Rectangle 15"/>
          <p:cNvSpPr>
            <a:spLocks noGrp="1" noRot="1" noChangeArrowheads="1"/>
          </p:cNvSpPr>
          <p:nvPr>
            <p:ph type="title"/>
          </p:nvPr>
        </p:nvSpPr>
        <p:spPr>
          <a:xfrm>
            <a:off x="110065" y="335658"/>
            <a:ext cx="3432366" cy="584606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Održavanje korektnosti u offtrace granama(1)</a:t>
            </a:r>
            <a:endParaRPr lang="en-US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0486217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12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Značajna razlika kod optimizacija na globalnom nivou je optimizacija instrukcija premeštanjem preko spojeva i grananja</a:t>
            </a:r>
          </a:p>
          <a:p>
            <a:pPr algn="just"/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Dodatni efekti ne prave problem kod optimizacije bazičnih blokova jer po definiciji sve instrukcije se moraju izvršiti ukoliko je bar jedna iz odgovarajućeg bazičnog bloka izvršena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502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8" y="1123837"/>
            <a:ext cx="3095399" cy="4601183"/>
          </a:xfrm>
        </p:spPr>
        <p:txBody>
          <a:bodyPr>
            <a:normAutofit/>
          </a:bodyPr>
          <a:lstStyle/>
          <a:p>
            <a:r>
              <a:rPr lang="sr-Latn-R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Održavanje korektnosti u offtrace </a:t>
            </a:r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granama(2)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499665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13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sz="1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48317" y="279400"/>
            <a:ext cx="2619375" cy="2733675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5456703" y="1420438"/>
            <a:ext cx="510989" cy="3496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7289" y="279400"/>
            <a:ext cx="3409950" cy="29813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12197" y="3594379"/>
            <a:ext cx="2438400" cy="2571750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8150597" y="4732336"/>
            <a:ext cx="482414" cy="3765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752913" y="3490635"/>
            <a:ext cx="3419475" cy="26289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85509" y="531972"/>
            <a:ext cx="258687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Selidba operacije pre iskakanja iz koda rezultuje mogućim neželjenim izvršavanjem operacije i ono se može poništiti ukoliko se izvravanje programa nastavi offtrace granom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30409" y="3203946"/>
            <a:ext cx="25868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Selidba operacije instr1 nakon instrukcija 4 i 5 koje se nalaze posle uskakanja u kod predviđenog traga – pomeranje instrukcija naviše i kopiranjem odgovarajućih instrukcija u offtrace granu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28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30" y="1138124"/>
            <a:ext cx="3304670" cy="4601183"/>
          </a:xfrm>
        </p:spPr>
        <p:txBody>
          <a:bodyPr/>
          <a:lstStyle/>
          <a:p>
            <a:r>
              <a:rPr lang="sr-Latn-RS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ašto izvršavanje može biti nepoželjno kod selidbe operacije preko grananja na gore? (1)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Prilikom selidbe operacije preko grananja na gore:</a:t>
            </a:r>
          </a:p>
          <a:p>
            <a:r>
              <a:rPr lang="sr-Latn-RS" b="1" dirty="0" smtClean="0">
                <a:latin typeface="Times New Roman" pitchFamily="18" charset="0"/>
                <a:cs typeface="Times New Roman" pitchFamily="18" charset="0"/>
              </a:rPr>
              <a:t>rezultat preseljene operacije menja vrednost žive promenljive u drugoj grani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i narušava korektnost koda – </a:t>
            </a:r>
            <a:r>
              <a:rPr lang="sr-Latn-RS" dirty="0" err="1" smtClean="0">
                <a:latin typeface="Times New Roman" pitchFamily="18" charset="0"/>
                <a:cs typeface="Times New Roman" pitchFamily="18" charset="0"/>
              </a:rPr>
              <a:t>undo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ovog se postiže preimenovanjem rezultata operacije prilikom selidbe preko grananja na gore (preimenovanje generiše mrtav rezultat) i preimenovanjem argumenata koji su koristili taj rezultat. Nema </a:t>
            </a:r>
            <a:r>
              <a:rPr lang="sr-Latn-RS" dirty="0" err="1" smtClean="0">
                <a:latin typeface="Times New Roman" pitchFamily="18" charset="0"/>
                <a:cs typeface="Times New Roman" pitchFamily="18" charset="0"/>
              </a:rPr>
              <a:t>undo</a:t>
            </a:r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 instrukcije! Može da se primenjuje kada je operacija takva da ne generiše izuzetke, ili kada se zanemaruju izuzeci.</a:t>
            </a: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z="1400" smtClean="0"/>
              <a:pPr/>
              <a:t>14</a:t>
            </a:fld>
            <a:r>
              <a:rPr lang="en-US" sz="1400" dirty="0" smtClean="0"/>
              <a:t>/21</a:t>
            </a:r>
            <a:endParaRPr lang="sr-Latn-RS" sz="1400" dirty="0"/>
          </a:p>
        </p:txBody>
      </p:sp>
    </p:spTree>
    <p:extLst>
      <p:ext uri="{BB962C8B-B14F-4D97-AF65-F5344CB8AC3E}">
        <p14:creationId xmlns:p14="http://schemas.microsoft.com/office/powerpoint/2010/main" val="985549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330" y="1138124"/>
            <a:ext cx="3304670" cy="4601183"/>
          </a:xfrm>
        </p:spPr>
        <p:txBody>
          <a:bodyPr/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Zašto izvršavanje može biti nepoželjno kod selidbe operacije preko grananja na gore?(2)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 smtClean="0">
                <a:latin typeface="Times New Roman" pitchFamily="18" charset="0"/>
                <a:cs typeface="Times New Roman" pitchFamily="18" charset="0"/>
              </a:rPr>
              <a:t>izuzetak </a:t>
            </a:r>
            <a:r>
              <a:rPr lang="sr-Latn-RS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sr-Latn-RS" b="1" dirty="0">
                <a:latin typeface="Times New Roman" pitchFamily="18" charset="0"/>
                <a:cs typeface="Times New Roman" pitchFamily="18" charset="0"/>
              </a:rPr>
              <a:t>operacija generiše izuzetak</a:t>
            </a:r>
            <a:r>
              <a:rPr lang="sr-Latn-RS" dirty="0">
                <a:latin typeface="Times New Roman" pitchFamily="18" charset="0"/>
                <a:cs typeface="Times New Roman" pitchFamily="18" charset="0"/>
              </a:rPr>
              <a:t>, a nije trebalo da se izvrši na osnovu podataka poznatih u vreme izvršavanja. Undo se postiže pridruživanjem predikata instrukciji (pod kojim predikatom određenim u vreme prevođenja i izračunatim u toku izvršavanja samo generiše rezultat i exception). U vreme izvršavanja se poništavaju odmah svi efekti instrukcije ako dođe do razlike između predikata u vreme prevođenja (potrebni uslovi da se presele na gore preko grananja) i izračunatih predikata u vreme izvođenja. Exception je zakašnjen i ne izaziva efekte dok se ne uporede predikati iz vremena izvršavanja sa predikatima iz vremena prevođenja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sr-Latn-R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E9864-D557-4D95-A3C4-6D5E7F46C574}" type="slidenum">
              <a:rPr lang="sr-Latn-RS" sz="1400" smtClean="0"/>
              <a:pPr/>
              <a:t>15</a:t>
            </a:fld>
            <a:r>
              <a:rPr lang="en-US" sz="1400" dirty="0" smtClean="0"/>
              <a:t>/21</a:t>
            </a:r>
            <a:endParaRPr lang="sr-Latn-RS" sz="1400" dirty="0"/>
          </a:p>
        </p:txBody>
      </p:sp>
    </p:spTree>
    <p:extLst>
      <p:ext uri="{BB962C8B-B14F-4D97-AF65-F5344CB8AC3E}">
        <p14:creationId xmlns:p14="http://schemas.microsoft.com/office/powerpoint/2010/main" val="41710700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135740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Kopiranje operacija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59323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16</a:t>
            </a:fld>
            <a:r>
              <a:rPr lang="sr-Latn-RS" sz="1400" dirty="0" smtClean="0"/>
              <a:t>/</a:t>
            </a:r>
            <a:r>
              <a:rPr lang="en-US" sz="1400" dirty="0" smtClean="0"/>
              <a:t>2</a:t>
            </a:r>
            <a:r>
              <a:rPr lang="sr-Latn-RS" sz="1400" dirty="0" smtClean="0"/>
              <a:t>1</a:t>
            </a:r>
            <a:endParaRPr lang="sr-Latn-RS" dirty="0"/>
          </a:p>
        </p:txBody>
      </p:sp>
      <p:sp>
        <p:nvSpPr>
          <p:cNvPr id="11" name="TextBox 10"/>
          <p:cNvSpPr txBox="1"/>
          <p:nvPr/>
        </p:nvSpPr>
        <p:spPr>
          <a:xfrm>
            <a:off x="6484585" y="5278052"/>
            <a:ext cx="52282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osnovu podataka izabrana je putanja koja uključuje bazične blokove B1, B3, B4, B5 i B7.</a:t>
            </a:r>
          </a:p>
          <a:p>
            <a:r>
              <a:rPr lang="sr-Latn-R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Moguće ubacivanje dodatnih operacija na neku offtrace granu u blokovima B2 i B6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8473" y="846040"/>
            <a:ext cx="2962275" cy="4248150"/>
          </a:xfrm>
          <a:prstGeom prst="rect">
            <a:avLst/>
          </a:prstGeom>
        </p:spPr>
      </p:pic>
      <p:cxnSp>
        <p:nvCxnSpPr>
          <p:cNvPr id="35" name="Straight Connector 34"/>
          <p:cNvCxnSpPr/>
          <p:nvPr/>
        </p:nvCxnSpPr>
        <p:spPr>
          <a:xfrm>
            <a:off x="10101263" y="1785938"/>
            <a:ext cx="742950" cy="9144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10115550" y="2714625"/>
            <a:ext cx="742950" cy="10858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10101263" y="2700338"/>
            <a:ext cx="742950" cy="11001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561086" y="2970115"/>
            <a:ext cx="14113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Dodati kopirane operacije u kod van traga gde je neophodno</a:t>
            </a:r>
            <a:endParaRPr lang="sr-Latn-R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Right Arrow 40"/>
          <p:cNvSpPr/>
          <p:nvPr/>
        </p:nvSpPr>
        <p:spPr>
          <a:xfrm>
            <a:off x="6958013" y="2200275"/>
            <a:ext cx="510460" cy="3571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8296" y="938213"/>
            <a:ext cx="2256683" cy="4467623"/>
          </a:xfrm>
          <a:prstGeom prst="rect">
            <a:avLst/>
          </a:prstGeom>
        </p:spPr>
      </p:pic>
      <p:cxnSp>
        <p:nvCxnSpPr>
          <p:cNvPr id="44" name="Straight Arrow Connector 43"/>
          <p:cNvCxnSpPr/>
          <p:nvPr/>
        </p:nvCxnSpPr>
        <p:spPr>
          <a:xfrm flipH="1">
            <a:off x="4900613" y="2200275"/>
            <a:ext cx="400050" cy="11715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930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Tretiranje petlje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7171" y="709683"/>
            <a:ext cx="8038531" cy="5205341"/>
          </a:xfrm>
        </p:spPr>
        <p:txBody>
          <a:bodyPr/>
          <a:lstStyle/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Programske petlje - veliki potencijalni izvor paralelizma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Osnovni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pristupi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optimizaciju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petlji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Razmotavanje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petlje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Softverska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proto</a:t>
            </a:r>
            <a:r>
              <a:rPr lang="sr-Latn-R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č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nost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dodatne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metode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sr-Latn-R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2770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17</a:t>
            </a:fld>
            <a:r>
              <a:rPr lang="sr-Latn-RS" sz="1400" dirty="0" smtClean="0"/>
              <a:t>/</a:t>
            </a:r>
            <a:r>
              <a:rPr lang="en-US" sz="1400" dirty="0" smtClean="0"/>
              <a:t>2</a:t>
            </a:r>
            <a:r>
              <a:rPr lang="sr-Latn-RS" sz="1400" dirty="0" smtClean="0"/>
              <a:t>1</a:t>
            </a:r>
            <a:endParaRPr lang="sr-Latn-RS" sz="1400" dirty="0"/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560592" y="3200400"/>
            <a:ext cx="1957387" cy="842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8204596" y="3200400"/>
            <a:ext cx="1600200" cy="7715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801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3078736" cy="4601183"/>
          </a:xfrm>
        </p:spPr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Razmotavanje petlje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92088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18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778624" y="255494"/>
            <a:ext cx="7906870" cy="3186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Osnovna ideja je višestruko ugrađivanje tela petlje direktno u kod u da bi se smanjio broj ukupnih provera uslova, dekrementiranja broja preostalih iteracija i skakanja na adresu početka koda iteracije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Broj repliciranih iteracija – faktor razmotavanja petlje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Inline funkcije – kompajlerska optimizacija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Potpuno razmotavanje neprihvatljivo za jako veliki broj iteracija ili slučaj kada ukupan broj iteracija nije poznat u compile time-u</a:t>
            </a:r>
          </a:p>
          <a:p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778624" y="3488484"/>
            <a:ext cx="2878229" cy="3186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or(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=0;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&lt;n;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sum += array[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  <a:endParaRPr lang="sr-Latn-RS" sz="180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7103822" y="3488484"/>
            <a:ext cx="4581672" cy="3186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or(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=0;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&lt;n; 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sr-Latn-R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+=4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sum0 += array[</a:t>
            </a:r>
            <a:r>
              <a:rPr lang="en-US" sz="180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sum1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array[i+1];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sum2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array[i+2];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sum3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+=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array[i+3];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um = sum0 + sum1 + sum2 + sum3; </a:t>
            </a:r>
            <a:endParaRPr lang="sr-Latn-RS" sz="180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01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9129714" y="4252071"/>
            <a:ext cx="928687" cy="5857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Operacije invarijantne u odnosu na petlju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70064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19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778624" y="255493"/>
            <a:ext cx="7799294" cy="3996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Operacije koje se ne menjaju u zavisnosti od iteracija u kojima se izvršavaju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Operacija invarijantna u odnosu na petlju može da se izvrši pre petlje, a njen rezultat da se koristi u okviru onih iteracija petlje gde je potreban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Procena vremena ukupnog izvršenja u skladu sa postojećim resursima </a:t>
            </a:r>
            <a:endParaRPr lang="sr-Latn-R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Content Placeholder 2"/>
          <p:cNvSpPr txBox="1">
            <a:spLocks/>
          </p:cNvSpPr>
          <p:nvPr/>
        </p:nvSpPr>
        <p:spPr>
          <a:xfrm>
            <a:off x="3778624" y="2851055"/>
            <a:ext cx="7799294" cy="3387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sr-Latn-RS" sz="1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(i = 0; i &lt;= n; i++) a</a:t>
            </a:r>
            <a:r>
              <a:rPr lang="en-US" sz="1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8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80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n * 25;</a:t>
            </a:r>
            <a:endParaRPr lang="sr-Latn-RS" sz="1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082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Loop peeling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92088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20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778624" y="255494"/>
            <a:ext cx="7799294" cy="3092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Nekada je potrebno reformatirati petlju u cilju povećanja paralelizma zbog postojanja određenog broja iteracija koje onemogućuju paralelizaciju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Određeni broj prvih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poslednjih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iteracija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izdvajaju ispred petlje i izvršavaju odvojeno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slučaju fiksnog broja iteracija ispitivanje nije potrebno</a:t>
            </a:r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3778624" y="2460812"/>
            <a:ext cx="7799294" cy="3729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</a:t>
            </a:r>
            <a:r>
              <a:rPr lang="sr-Latn-R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 (i 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1; 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&lt;= n; 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a[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a[1] * b[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izdvajanje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prve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iteracije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None/>
            </a:pPr>
            <a:endParaRPr lang="en-US" sz="1800" dirty="0" smtClean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if(n &gt; 0) a[1]*= b[1];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2; 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&lt;= n; 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a[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a[1] * b[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[a(2:n) = a(1) * b(2:n);] </a:t>
            </a:r>
            <a:endParaRPr lang="sr-Latn-RS" sz="1800" dirty="0" smtClean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6024283" y="3827928"/>
            <a:ext cx="295835" cy="4975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0619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</a:t>
            </a:r>
            <a:endParaRPr lang="sr-Latn-R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392088" y="6492875"/>
            <a:ext cx="1530927" cy="365125"/>
          </a:xfrm>
        </p:spPr>
        <p:txBody>
          <a:bodyPr/>
          <a:lstStyle/>
          <a:p>
            <a:fld id="{78DE9864-D557-4D95-A3C4-6D5E7F46C574}" type="slidenum">
              <a:rPr lang="sr-Latn-RS" sz="1400" smtClean="0"/>
              <a:pPr/>
              <a:t>21</a:t>
            </a:fld>
            <a:r>
              <a:rPr lang="sr-Latn-RS" sz="1400" dirty="0" smtClean="0"/>
              <a:t>/</a:t>
            </a:r>
            <a:r>
              <a:rPr lang="en-US" sz="1400" dirty="0" smtClean="0"/>
              <a:t>21</a:t>
            </a:r>
            <a:endParaRPr lang="sr-Latn-RS" dirty="0"/>
          </a:p>
        </p:txBody>
      </p:sp>
      <p:sp>
        <p:nvSpPr>
          <p:cNvPr id="40" name="Content Placeholder 2"/>
          <p:cNvSpPr txBox="1">
            <a:spLocks/>
          </p:cNvSpPr>
          <p:nvPr/>
        </p:nvSpPr>
        <p:spPr>
          <a:xfrm>
            <a:off x="3778623" y="3186113"/>
            <a:ext cx="8037139" cy="30040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if(n &gt; 0) 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a[1] 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b[j] + 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b[1]; c[1] 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b[1] 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c[j];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     j = 1 – w; w = 1; }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f(n &gt; 1) {a[2] 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b[j] + 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b[2]; c[2] 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b[2] 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c[j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];j = 1;}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3; 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&lt;= n; 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 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a[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b[i-2] 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 b[</a:t>
            </a:r>
            <a:r>
              <a:rPr lang="en-US" sz="1800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 c[</a:t>
            </a:r>
            <a:r>
              <a:rPr lang="en-US" sz="1800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b[</a:t>
            </a:r>
            <a:r>
              <a:rPr lang="en-US" sz="1800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* 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c[i-2];}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5981421" y="2926886"/>
            <a:ext cx="295835" cy="4975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557589" y="897171"/>
            <a:ext cx="8365426" cy="26889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r-Latn-RS" sz="14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</a:t>
            </a:r>
            <a:r>
              <a:rPr lang="sr-Latn-R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j = 1;</a:t>
            </a:r>
          </a:p>
          <a:p>
            <a:pPr marL="0" indent="0">
              <a:buNone/>
            </a:pPr>
            <a:r>
              <a:rPr lang="sr-Latn-R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 (i 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1; 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&lt;= n; 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a[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b[j] + b[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]; c[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= b[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 * c[j];</a:t>
            </a: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j = </a:t>
            </a:r>
            <a:r>
              <a:rPr lang="en-US" sz="1800" dirty="0" err="1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– w; w = 1;}</a:t>
            </a:r>
          </a:p>
          <a:p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Prve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iteracije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razlikuju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ostalih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mogu</a:t>
            </a:r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ća eliminacija zavisnosti po j</a:t>
            </a:r>
          </a:p>
          <a:p>
            <a:r>
              <a:rPr lang="sr-Latn-R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Dodela vrednosti promenljivoj w – invarijantna u odnosu na petlju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smtClean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 smtClean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167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2927</TotalTime>
  <Words>1428</Words>
  <Application>Microsoft Office PowerPoint</Application>
  <PresentationFormat>Widescreen</PresentationFormat>
  <Paragraphs>143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Calibri</vt:lpstr>
      <vt:lpstr>Cambria</vt:lpstr>
      <vt:lpstr>Corbel</vt:lpstr>
      <vt:lpstr>Courier New</vt:lpstr>
      <vt:lpstr>Franklin Gothic Book</vt:lpstr>
      <vt:lpstr>Times New Roman</vt:lpstr>
      <vt:lpstr>Wingdings 2</vt:lpstr>
      <vt:lpstr>Frame</vt:lpstr>
      <vt:lpstr>Optimizacije na globalnom nivou</vt:lpstr>
      <vt:lpstr>Optimizacija programa na globalnom nivou</vt:lpstr>
      <vt:lpstr>Kontrolne zavisnosti</vt:lpstr>
      <vt:lpstr>Trace Scheduling algoritam</vt:lpstr>
      <vt:lpstr>Izbor najverovatnijeg dinamičkog traga(1)</vt:lpstr>
      <vt:lpstr>Izbor najverovatnijeg dinamičkog traga(2)</vt:lpstr>
      <vt:lpstr>Selidba operacije</vt:lpstr>
      <vt:lpstr>Selidba operacije preko grananja naviše</vt:lpstr>
      <vt:lpstr>Selidba operacije preko spoja naniže</vt:lpstr>
      <vt:lpstr>Selidba operacije preko grananja naniže</vt:lpstr>
      <vt:lpstr>Selidba operacije preko spoja naviše</vt:lpstr>
      <vt:lpstr>Održavanje korektnosti u offtrace granama(1)</vt:lpstr>
      <vt:lpstr>Održavanje korektnosti u offtrace granama(2)</vt:lpstr>
      <vt:lpstr>Zašto izvršavanje može biti nepoželjno kod selidbe operacije preko grananja na gore? (1)</vt:lpstr>
      <vt:lpstr>Zašto izvršavanje može biti nepoželjno kod selidbe operacije preko grananja na gore?(2)</vt:lpstr>
      <vt:lpstr>Kopiranje operacija</vt:lpstr>
      <vt:lpstr>Tretiranje petlje</vt:lpstr>
      <vt:lpstr>Razmotavanje petlje</vt:lpstr>
      <vt:lpstr>Operacije invarijantne u odnosu na petlju</vt:lpstr>
      <vt:lpstr>Loop peeling</vt:lpstr>
      <vt:lpstr>Primer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Maja</dc:creator>
  <cp:lastModifiedBy>Maja</cp:lastModifiedBy>
  <cp:revision>227</cp:revision>
  <dcterms:created xsi:type="dcterms:W3CDTF">2017-02-18T18:46:09Z</dcterms:created>
  <dcterms:modified xsi:type="dcterms:W3CDTF">2017-03-19T22:37:17Z</dcterms:modified>
</cp:coreProperties>
</file>