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</p:sldIdLst>
  <p:sldSz cx="18288000" cy="10287000"/>
  <p:notesSz cx="6858000" cy="9144000"/>
  <p:embeddedFontLst>
    <p:embeddedFont>
      <p:font typeface="Canva Sans" panose="020B0604020202020204" charset="0"/>
      <p:regular r:id="rId12"/>
    </p:embeddedFont>
    <p:embeddedFont>
      <p:font typeface="Open Sauce" panose="020B0604020202020204" charset="0"/>
      <p:regular r:id="rId13"/>
    </p:embeddedFont>
    <p:embeddedFont>
      <p:font typeface="Open Sauce Bold" panose="020B0604020202020204" charset="0"/>
      <p:regular r:id="rId14"/>
      <p:bold r:id="rId15"/>
    </p:embeddedFont>
    <p:embeddedFont>
      <p:font typeface="TT For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2"/>
    <a:srgbClr val="FFB2C5"/>
    <a:srgbClr val="C9A227"/>
    <a:srgbClr val="D4AF37"/>
    <a:srgbClr val="AC0029"/>
    <a:srgbClr val="D3AF37"/>
    <a:srgbClr val="006D6F"/>
    <a:srgbClr val="800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75" d="100"/>
          <a:sy n="75" d="100"/>
        </p:scale>
        <p:origin x="102" y="9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1A025-24AE-4381-95EA-77E1CC1D1314}" type="datetimeFigureOut">
              <a:rPr lang="sr-Latn-RS" smtClean="0"/>
              <a:t>22.6.2026.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22526-0201-456A-AD58-13C9F47476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3340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C2441-EB6D-4D5B-A762-CCE27356A019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8B43-8619-45B7-9C35-FEACD53C1B60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FA799-7E16-43F1-BFBC-C3DE757615EB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981B6-08C5-4754-A241-3C29CAC971C0}" type="datetime1">
              <a:rPr lang="en-US" smtClean="0"/>
              <a:t>22-Jun-26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90F88-7631-44B3-A348-3AA8E533B7B7}" type="datetime1">
              <a:rPr lang="en-US" smtClean="0"/>
              <a:t>22-Jun-26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4E289-125A-454E-8D1F-788CFB5774E5}" type="datetime1">
              <a:rPr lang="en-US" smtClean="0"/>
              <a:t>22-Jun-26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316200" y="9286875"/>
            <a:ext cx="2133600" cy="36512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  <a:latin typeface="Canva Sans" panose="020B060402020202020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9494837"/>
            <a:ext cx="2133600" cy="365125"/>
          </a:xfrm>
        </p:spPr>
        <p:txBody>
          <a:bodyPr/>
          <a:lstStyle/>
          <a:p>
            <a:fld id="{6FAD3848-8E83-4F16-B6D0-E28DBE1E45B7}" type="datetime1">
              <a:rPr lang="en-US" smtClean="0"/>
              <a:t>22-Jun-26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00600" y="9766300"/>
            <a:ext cx="8686800" cy="365125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6B722-01D1-4414-9D07-8363211CBF9D}" type="datetime1">
              <a:rPr lang="en-US" smtClean="0"/>
              <a:t>22-Jun-26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2F70-C5FA-4304-A1A0-49F1B1A34000}" type="datetime1">
              <a:rPr lang="en-US" smtClean="0"/>
              <a:t>22-Jun-26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2BDD-0F76-471C-BEE4-878EAAE35FE9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3547-1840-4744-BB03-542F715BCDA6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6457-4A78-4D52-8A08-DB3F11E5D89C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002000" y="9715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26890" y="4451002"/>
            <a:ext cx="1219611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sr-Latn-RS" sz="8000" spc="-480" noProof="0" dirty="0">
                <a:solidFill>
                  <a:srgbClr val="800020"/>
                </a:solidFill>
                <a:latin typeface="TT Fors"/>
                <a:ea typeface="TT Fors"/>
                <a:cs typeface="TT Fors"/>
                <a:sym typeface="TT Fors"/>
              </a:rPr>
              <a:t>TOMASULO ALGORITAM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34192" cy="10287000"/>
            <a:chOff x="0" y="0"/>
            <a:chExt cx="19336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92345" y="8796020"/>
            <a:ext cx="6503310" cy="168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endParaRPr lang="sr-Latn-RS" noProof="0" dirty="0"/>
          </a:p>
          <a:p>
            <a:pPr algn="ctr">
              <a:lnSpc>
                <a:spcPts val="3919"/>
              </a:lnSpc>
            </a:pP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doc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. dr Maja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Vukasović</a:t>
            </a: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  <a:p>
            <a:pPr algn="ctr">
              <a:lnSpc>
                <a:spcPts val="3919"/>
              </a:lnSpc>
            </a:pP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as.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ms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 Nikola Stanković</a:t>
            </a:r>
          </a:p>
          <a:p>
            <a:pPr algn="ctr">
              <a:lnSpc>
                <a:spcPts val="3919"/>
              </a:lnSpc>
            </a:pP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31453" y="383058"/>
            <a:ext cx="14825093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ELEKTROTEHNIČKI FAKULTET, UNIVERZITET U BEOGRADU</a:t>
            </a:r>
          </a:p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7553808" y="0"/>
            <a:ext cx="734192" cy="10287000"/>
            <a:chOff x="0" y="0"/>
            <a:chExt cx="193368" cy="2709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D750F-843F-FAB0-8AF7-F0E3C3ED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E84F74F-29B5-FB7B-F366-B7D6DC580B58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896B716-A962-011C-9B64-C4A359EF4596}"/>
              </a:ext>
            </a:extLst>
          </p:cNvPr>
          <p:cNvSpPr txBox="1"/>
          <p:nvPr/>
        </p:nvSpPr>
        <p:spPr>
          <a:xfrm>
            <a:off x="685800" y="2637853"/>
            <a:ext cx="16154400" cy="6771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b="1" spc="138" noProof="0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Ugradjena</a:t>
            </a:r>
            <a:r>
              <a:rPr lang="sr-Latn-RS" sz="2300" b="1" spc="138" noProof="0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i="1" spc="138" noProof="0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b="1" spc="138" noProof="0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mašina 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za ograničen broj instrukcija (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instrukcijski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prozor) u procesoru.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Eliminisanje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antizavisnosti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i izlaznih zavisnosti.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Uloga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mašine – izračunavanjem rezultata neke instrukcije, sve instrukcije koje zavise od nje postaju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za taj argument.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Rezultat operacije koja je izvršena se mora rasporediti do svih operacija koje čekaju.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Hardverski se mora odrediti kada su argumenti i operacije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Tomasulo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rešenje: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Emitovanje rezultata preko zajedničkog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-a do svih primalaca.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Minimizacija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hardvera i kontrole.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Instrukcije – primaoci argumenata osluškuju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 prepoznaju podatak na osnovu identifikatora.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i="1" spc="138" dirty="0"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50E758A-E091-3830-5E98-A51DF908209C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Tomasulo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algoritam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80706A7A-4FB7-6771-763A-34279B5F6B99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352FCD1-1C1D-5B00-4038-AB7EA8FDD4A0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51E14C1-2916-FF2F-E3AE-D4297F1AE95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FC200DA-8289-2178-CABC-6D960A1B2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AC35EC7-8E86-A2E0-3BBF-C032B89E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6D04E05-7218-5E64-DCAF-9D340DCE4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3800" y="4991100"/>
            <a:ext cx="25336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3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014FE-FA35-C935-882A-B4276CF2A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C28FDDD-1ACE-771F-0CD0-59B4D9AE1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3250">
            <a:off x="12383761" y="-1535439"/>
            <a:ext cx="6846141" cy="6846141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F1559AE7-EBD8-3114-EC52-250C29DA1294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BC0F32F-CD9B-3517-CE41-1179C2B46101}"/>
              </a:ext>
            </a:extLst>
          </p:cNvPr>
          <p:cNvSpPr txBox="1"/>
          <p:nvPr/>
        </p:nvSpPr>
        <p:spPr>
          <a:xfrm>
            <a:off x="685800" y="2637853"/>
            <a:ext cx="16154400" cy="4668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Sve instrukcije 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instrukcijskom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prozoru su povezane na zajednički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Šalju se: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Rezultat operacije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Identifikator operacije koja emituje rezultat (jedinstven na nivou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instrukcijskog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prozora)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Nakon emitovanja rezultata: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Sve zavisne instrukcije pokupe rezultat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Instrukcija koja je emitovala rezultat uklanja se iz dinamičkog DDG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ugradjene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mašine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897C718-1C71-F0D1-C9CB-0080F45D0DB2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 bus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D94DA87-C99D-CE90-257E-92994B35F66E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C369D6F-9F3A-6484-0964-21D2F4B9C828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6E1515F-E424-6B93-7F7D-0D04AA5AC531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AAD96AA-C630-8155-F951-F34439531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519F004-B6F0-DA91-B333-153B3BF84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336218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C1BE4-6EA8-7538-1F2C-D77D8939F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0723C82-DCC3-24DF-5E26-559274538600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4FD6F50-A10C-DDAF-E426-A8B7FF5D82F5}"/>
              </a:ext>
            </a:extLst>
          </p:cNvPr>
          <p:cNvSpPr txBox="1"/>
          <p:nvPr/>
        </p:nvSpPr>
        <p:spPr>
          <a:xfrm>
            <a:off x="685800" y="2637853"/>
            <a:ext cx="16840200" cy="6258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Jedna instrukcija u prozoru – jedna </a:t>
            </a:r>
            <a:r>
              <a:rPr lang="sr-Latn-RS" sz="23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rezervaciona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stanica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Poredi identifikator instrukcije koja emituje rezultat sa identifikatorom za argument svoje instrukcije koje nisu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Ako je identifikator identičan, pokupi podatak sa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-a i zapamti kao odgovarajući argument i postavi argument kao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Kada su svi argumenti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, instrukcija postaje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Kada je instrukcija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, ide na izvršavanje.</a:t>
            </a:r>
          </a:p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Kada se instrukcija izvrši, šalje svoj rezultat na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zajedno sa identifikatorom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stanice u kojoj se instrukcija nalazi.</a:t>
            </a:r>
          </a:p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Oslobadja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stanica za novu instrukciju.</a:t>
            </a:r>
          </a:p>
          <a:p>
            <a:pPr marL="496571" lvl="1" indent="-248285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Veličina DDG-a je ograničena brojem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rezervacionih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stanica.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F391A35-8F9E-424A-EB35-72A6FC7BFAE0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Rezervacione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stanice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28896AE-C7F7-6EB7-C35B-87B4D69018E5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216F3D2-244D-BC9E-C545-172502EDA196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C8C0AA1-8CBC-D30E-5399-83B1014D1288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13253B3-86F1-4B31-235A-EBDBD6BF5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A575608-42DB-ADCB-C6B3-E744A03C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2736818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4065E-2F9D-A043-9910-E083E7761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78E049E-C211-B365-6BDC-13436A7C2F9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5DBE88C-F15B-5828-2EED-C5104A84D68F}"/>
              </a:ext>
            </a:extLst>
          </p:cNvPr>
          <p:cNvSpPr txBox="1"/>
          <p:nvPr/>
        </p:nvSpPr>
        <p:spPr>
          <a:xfrm>
            <a:off x="685800" y="3412553"/>
            <a:ext cx="16154400" cy="2953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ct val="20000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Na odgovarajućem dinamičkom tragu je.</a:t>
            </a:r>
          </a:p>
          <a:p>
            <a:pPr marL="496571" lvl="1" indent="-248285">
              <a:lnSpc>
                <a:spcPct val="20000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Prethodne instrukcije na tragu su ubačene 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instrukcijski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prozor.</a:t>
            </a:r>
          </a:p>
          <a:p>
            <a:pPr marL="496571" lvl="1" indent="-248285">
              <a:lnSpc>
                <a:spcPct val="20000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Postoji slobodna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stanica.</a:t>
            </a:r>
          </a:p>
          <a:p>
            <a:pPr marL="496571" lvl="1" indent="-248285">
              <a:lnSpc>
                <a:spcPct val="20000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Moguće je ubaciti i paket instrukcija po ciklusu.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AB2AEC5-132E-979E-92D0-3602C40763A4}"/>
              </a:ext>
            </a:extLst>
          </p:cNvPr>
          <p:cNvSpPr txBox="1"/>
          <p:nvPr/>
        </p:nvSpPr>
        <p:spPr>
          <a:xfrm>
            <a:off x="923224" y="1157603"/>
            <a:ext cx="142405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Uslov za ulazak nove operacije u </a:t>
            </a: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instrukcijski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prozor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01CCCFD-80A8-45AD-086E-5D07A2A7FA69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A9D8DA6-6E86-10F3-EC65-A9AC85A5090F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2587EA7-0736-F742-1E37-14FF339E7C74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FDDDEBB-128C-C15D-DB4F-B16D6135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00AA162-7B13-F3EA-D2AC-26E6DFEE3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296217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15CA6-3A74-3A0A-BB41-ADD570CA9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FA66845-6EFF-B5B3-5483-D659757AF6D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E230779-7353-74D9-9130-A31EBE62D42E}"/>
              </a:ext>
            </a:extLst>
          </p:cNvPr>
          <p:cNvSpPr txBox="1"/>
          <p:nvPr/>
        </p:nvSpPr>
        <p:spPr>
          <a:xfrm>
            <a:off x="685800" y="2637853"/>
            <a:ext cx="16154400" cy="4386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Formiranje DDG se radi na osnovu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predvidjenog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dinamičkog traga.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Instrukcije su na tragu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poredjane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u programskom redosledu (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inorder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).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Instrukcije se ubacuju u prozor u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inorder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poretku.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Prilikom ubacivanja, radi se preimenovanje argumenata i rezultata 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-&gt;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jednoznačna definicija pravih zavisnosti po podacima i eliminacija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antizavisnosti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i izlaznih zavisnosti.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Jedna instrukcija – jedan preimenovani rezultat – jedna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stanica.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Jedinstveni identifikator operacije na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-u – adresa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stanice.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3977C0A-8575-AFD3-84BA-91A57E4DDAC4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Identifikacija rezultata operacije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7C90BDC-0EAB-6773-DF0E-2BAC107496E0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EB24DF0-CC8E-2E08-FCF1-9CD796A1E297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E1F64ED-67DB-C3AA-9ED4-D44FE295FDBB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D5B99E1-B1CE-0CE1-7591-972BA8A1C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3305099-3FAA-1CF2-0940-36C0241F8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4216406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D7B08-1E76-EA76-AE68-6A5CD9B21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08CABE4-E4C2-093B-E285-67BFD44C679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16D1F4E-FBBC-7353-992D-759E679BA938}"/>
              </a:ext>
            </a:extLst>
          </p:cNvPr>
          <p:cNvSpPr txBox="1"/>
          <p:nvPr/>
        </p:nvSpPr>
        <p:spPr>
          <a:xfrm>
            <a:off x="685800" y="2637853"/>
            <a:ext cx="16154400" cy="2347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Mapiranje argumenata operacije koja se ubacuje u prozor na izvor rezultata tih argumenata.</a:t>
            </a:r>
          </a:p>
          <a:p>
            <a:pPr marL="953771" lvl="2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Jedinstven identifikator operacije koja proizvodi vrednost argumenta.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Umesto adrese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arhitekturalnih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registara za argumente – adrese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rezervacionih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stanica instrukcija koje proizvode te argumente.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7A201EB-403E-CB8C-6A0D-5BDCE0E294FF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Identifikacija argumenata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ACE7F43-66C4-3D63-8748-9DDC629DA22A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0548B54-C7B2-8881-E2AD-5359E3FD02F6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135BAF6-BEAB-B366-E093-548287D0296B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C89ABE-E0E1-D82A-D1CB-638A1907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C862623-4C13-C853-40B2-1CC9C2C7C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832985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1E5EC-5D14-FA05-C387-B9C59B9CD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17C3CD2-7615-98A5-B1AB-B2E089D7B12A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DDB3FBF-38D9-7E8A-E4E3-9A2589C42DAF}"/>
              </a:ext>
            </a:extLst>
          </p:cNvPr>
          <p:cNvSpPr txBox="1"/>
          <p:nvPr/>
        </p:nvSpPr>
        <p:spPr>
          <a:xfrm>
            <a:off x="685800" y="2637853"/>
            <a:ext cx="16154400" cy="3706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Jedan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arhitekturalni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registar se može preslikati na više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rezervacionih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stanica.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Kada se ubacuje nova instrukcija, za argumente se posmatra poslednje takvo preslikavanje.</a:t>
            </a:r>
          </a:p>
          <a:p>
            <a:pPr marL="953771" lvl="2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Preslikavanje se radi na osnovu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arhitekturalnog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stanja registra.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Ubacivanjem nove instrukcije u prozor, menja se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arhitekturalno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stanje.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Postoji tabela preslikavanja adresa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arhitekturalnih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registara argumenata u lokacije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rezervacionih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stanica instrukcija 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arhitekturalnom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stanju koje izračunavaju argumente.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97C7919-2535-9B8D-7019-FAD9198480BA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Postupak ubacivanja u </a:t>
            </a: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instrukcijski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prozor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8FC2527-E4EE-8EAC-F7F4-14836EE260D9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8F2BA35-33C4-318A-C705-F086FA7A7123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F0446E5-C382-5457-E380-F80F9C7DF60C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CF32FE-6195-F3DA-F854-ED0160D1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8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C6DF7A9-037F-95B5-C59E-5AFB40E84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418994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0BFEF-A5B7-9C6A-8A77-ADDD4FA7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BAF0828-4153-9103-E870-898B1793D424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388B624-2025-194E-60A5-DAF5CA44156A}"/>
              </a:ext>
            </a:extLst>
          </p:cNvPr>
          <p:cNvSpPr txBox="1"/>
          <p:nvPr/>
        </p:nvSpPr>
        <p:spPr>
          <a:xfrm>
            <a:off x="685800" y="2637853"/>
            <a:ext cx="16154400" cy="3616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Da li su sve instrukcije koje treba da pokupe rezultat neke operacije 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instrukcijskom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prozoru?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>
                <a:latin typeface="Open Sauce"/>
                <a:ea typeface="Open Sauce"/>
                <a:cs typeface="Open Sauce"/>
                <a:sym typeface="Open Sauce"/>
              </a:rPr>
              <a:t>Ako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spc="138" dirty="0">
                <a:latin typeface="Open Sauce"/>
                <a:ea typeface="Open Sauce"/>
                <a:cs typeface="Open Sauce"/>
                <a:sym typeface="Open Sauce"/>
              </a:rPr>
              <a:t>jesu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, rezultat se ne pamti dodatno u registrima, nego se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prosledjuje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preko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-a –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forwarding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>
                <a:latin typeface="Open Sauce"/>
                <a:ea typeface="Open Sauce"/>
                <a:cs typeface="Open Sauce"/>
                <a:sym typeface="Open Sauce"/>
              </a:rPr>
              <a:t>Ako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spc="138" dirty="0">
                <a:latin typeface="Open Sauce"/>
                <a:ea typeface="Open Sauce"/>
                <a:cs typeface="Open Sauce"/>
                <a:sym typeface="Open Sauce"/>
              </a:rPr>
              <a:t>nisu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, sadržaj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 bus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-a se pamti u registarskom fajlu – 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registarski fajl </a:t>
            </a:r>
            <a:r>
              <a:rPr lang="sr-Latn-RS" sz="23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nepreimenovanih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vrednosti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B2FFB54-2F51-DA7A-71B5-DF4A7A2685F3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Instrukcijski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prozor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8CA02442-13ED-3F73-89D6-E07F17F91E4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576839B-ADE6-7D4E-42A8-EEF8181940B6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6EE07C0-A043-8E5B-F52B-BA05DF1BE215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48D2402-566B-91C3-9F27-338D4BE4E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9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AB1D4FA-B2CD-187A-5F7D-9060EA0D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1991779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R tem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00020"/>
      </a:accent1>
      <a:accent2>
        <a:srgbClr val="006D6F"/>
      </a:accent2>
      <a:accent3>
        <a:srgbClr val="D3AF37"/>
      </a:accent3>
      <a:accent4>
        <a:srgbClr val="483C32"/>
      </a:accent4>
      <a:accent5>
        <a:srgbClr val="545454"/>
      </a:accent5>
      <a:accent6>
        <a:srgbClr val="FFB2C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627</Words>
  <Application>Microsoft Office PowerPoint</Application>
  <PresentationFormat>Custom</PresentationFormat>
  <Paragraphs>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Open Sauce</vt:lpstr>
      <vt:lpstr>Canva Sans</vt:lpstr>
      <vt:lpstr>Arial</vt:lpstr>
      <vt:lpstr>Open Sauce Bold</vt:lpstr>
      <vt:lpstr>Calibri</vt:lpstr>
      <vt:lpstr>TT Fors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PAR_01_Uvod_u_instrukcijski_nivo_paralelizma</dc:title>
  <cp:lastModifiedBy>Никола Станковић</cp:lastModifiedBy>
  <cp:revision>74</cp:revision>
  <dcterms:created xsi:type="dcterms:W3CDTF">2006-08-16T00:00:00Z</dcterms:created>
  <dcterms:modified xsi:type="dcterms:W3CDTF">2026-06-22T22:56:55Z</dcterms:modified>
  <dc:identifier>DAHFa71Ot4U</dc:identifier>
</cp:coreProperties>
</file>