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21"/>
  </p:notesMasterIdLst>
  <p:sldIdLst>
    <p:sldId id="256" r:id="rId2"/>
    <p:sldId id="349" r:id="rId3"/>
    <p:sldId id="275" r:id="rId4"/>
    <p:sldId id="348" r:id="rId5"/>
    <p:sldId id="350" r:id="rId6"/>
    <p:sldId id="351" r:id="rId7"/>
    <p:sldId id="352" r:id="rId8"/>
    <p:sldId id="353" r:id="rId9"/>
    <p:sldId id="354" r:id="rId10"/>
    <p:sldId id="358" r:id="rId11"/>
    <p:sldId id="359" r:id="rId12"/>
    <p:sldId id="360" r:id="rId13"/>
    <p:sldId id="355" r:id="rId14"/>
    <p:sldId id="356" r:id="rId15"/>
    <p:sldId id="357" r:id="rId16"/>
    <p:sldId id="361" r:id="rId17"/>
    <p:sldId id="362" r:id="rId18"/>
    <p:sldId id="363" r:id="rId19"/>
    <p:sldId id="364" r:id="rId20"/>
  </p:sldIdLst>
  <p:sldSz cx="18288000" cy="10287000"/>
  <p:notesSz cx="6858000" cy="9144000"/>
  <p:embeddedFontLst>
    <p:embeddedFont>
      <p:font typeface="Canva Sans" panose="020B0604020202020204" charset="0"/>
      <p:regular r:id="rId22"/>
    </p:embeddedFont>
    <p:embeddedFont>
      <p:font typeface="Open Sauce" panose="020B0604020202020204" charset="0"/>
      <p:regular r:id="rId23"/>
    </p:embeddedFont>
    <p:embeddedFont>
      <p:font typeface="Open Sauce Bold" panose="020B0604020202020204" charset="0"/>
      <p:regular r:id="rId24"/>
      <p:bold r:id="rId25"/>
    </p:embeddedFont>
    <p:embeddedFont>
      <p:font typeface="TT Fors" panose="020B060402020202020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FF3"/>
    <a:srgbClr val="FFE5EB"/>
    <a:srgbClr val="FFD9E2"/>
    <a:srgbClr val="FFB2C5"/>
    <a:srgbClr val="C9A227"/>
    <a:srgbClr val="D4AF37"/>
    <a:srgbClr val="AC0029"/>
    <a:srgbClr val="D3AF37"/>
    <a:srgbClr val="006D6F"/>
    <a:srgbClr val="800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9" autoAdjust="0"/>
  </p:normalViewPr>
  <p:slideViewPr>
    <p:cSldViewPr>
      <p:cViewPr varScale="1">
        <p:scale>
          <a:sx n="100" d="100"/>
          <a:sy n="100" d="100"/>
        </p:scale>
        <p:origin x="102" y="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81A025-24AE-4381-95EA-77E1CC1D1314}" type="datetimeFigureOut">
              <a:rPr lang="sr-Latn-RS" smtClean="0"/>
              <a:t>22.6.2026.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22526-0201-456A-AD58-13C9F474766F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233402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C2441-EB6D-4D5B-A762-CCE27356A019}" type="datetime1">
              <a:rPr lang="en-US" smtClean="0"/>
              <a:t>22-Jun-26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28B43-8619-45B7-9C35-FEACD53C1B60}" type="datetime1">
              <a:rPr lang="en-US" smtClean="0"/>
              <a:t>22-Jun-26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FA799-7E16-43F1-BFBC-C3DE757615EB}" type="datetime1">
              <a:rPr lang="en-US" smtClean="0"/>
              <a:t>22-Jun-26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981B6-08C5-4754-A241-3C29CAC971C0}" type="datetime1">
              <a:rPr lang="en-US" smtClean="0"/>
              <a:t>22-Jun-26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90F88-7631-44B3-A348-3AA8E533B7B7}" type="datetime1">
              <a:rPr lang="en-US" smtClean="0"/>
              <a:t>22-Jun-26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4E289-125A-454E-8D1F-788CFB5774E5}" type="datetime1">
              <a:rPr lang="en-US" smtClean="0"/>
              <a:t>22-Jun-26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5316200" y="9286875"/>
            <a:ext cx="2133600" cy="365125"/>
          </a:xfrm>
        </p:spPr>
        <p:txBody>
          <a:bodyPr/>
          <a:lstStyle>
            <a:lvl1pPr>
              <a:defRPr sz="2000">
                <a:solidFill>
                  <a:schemeClr val="accent1"/>
                </a:solidFill>
                <a:latin typeface="Canva Sans" panose="020B060402020202020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81000" y="9494837"/>
            <a:ext cx="2133600" cy="365125"/>
          </a:xfrm>
        </p:spPr>
        <p:txBody>
          <a:bodyPr/>
          <a:lstStyle/>
          <a:p>
            <a:fld id="{6FAD3848-8E83-4F16-B6D0-E28DBE1E45B7}" type="datetime1">
              <a:rPr lang="en-US" smtClean="0"/>
              <a:t>22-Jun-26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800600" y="9766300"/>
            <a:ext cx="8686800" cy="365125"/>
          </a:xfrm>
        </p:spPr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 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6B722-01D1-4414-9D07-8363211CBF9D}" type="datetime1">
              <a:rPr lang="en-US" smtClean="0"/>
              <a:t>22-Jun-26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862F70-C5FA-4304-A1A0-49F1B1A34000}" type="datetime1">
              <a:rPr lang="en-US" smtClean="0"/>
              <a:t>22-Jun-26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32BDD-0F76-471C-BEE4-878EAAE35FE9}" type="datetime1">
              <a:rPr lang="en-US" smtClean="0"/>
              <a:t>22-Jun-26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A3547-1840-4744-BB03-542F715BCDA6}" type="datetime1">
              <a:rPr lang="en-US" smtClean="0"/>
              <a:t>22-Jun-26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36457-4A78-4D52-8A08-DB3F11E5D89C}" type="datetime1">
              <a:rPr lang="en-US" smtClean="0"/>
              <a:t>22-Jun-26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PARALELIZAM U ARHITEKTURI RAČUNARA I PROGRAMSKIM PREVODIOCIMA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002000" y="97155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026890" y="4451002"/>
            <a:ext cx="12196119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sr-Latn-RS" sz="8000" spc="-480" dirty="0">
                <a:solidFill>
                  <a:srgbClr val="800020"/>
                </a:solidFill>
                <a:latin typeface="TT Fors"/>
                <a:ea typeface="TT Fors"/>
                <a:cs typeface="TT Fors"/>
                <a:sym typeface="TT Fors"/>
              </a:rPr>
              <a:t>DATAFLOW MAŠINE</a:t>
            </a:r>
            <a:endParaRPr lang="sr-Latn-RS" sz="8000" spc="-480" noProof="0" dirty="0">
              <a:solidFill>
                <a:srgbClr val="800020"/>
              </a:solidFill>
              <a:latin typeface="TT Fors"/>
              <a:ea typeface="TT Fors"/>
              <a:cs typeface="TT Fors"/>
              <a:sym typeface="TT For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734192" cy="10287000"/>
            <a:chOff x="0" y="0"/>
            <a:chExt cx="193368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3368" cy="2709333"/>
            </a:xfrm>
            <a:custGeom>
              <a:avLst/>
              <a:gdLst/>
              <a:ahLst/>
              <a:cxnLst/>
              <a:rect l="l" t="t" r="r" b="b"/>
              <a:pathLst>
                <a:path w="193368" h="2709333">
                  <a:moveTo>
                    <a:pt x="0" y="0"/>
                  </a:moveTo>
                  <a:lnTo>
                    <a:pt x="193368" y="0"/>
                  </a:lnTo>
                  <a:lnTo>
                    <a:pt x="19336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193368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892345" y="8796020"/>
            <a:ext cx="6503310" cy="1682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endParaRPr lang="sr-Latn-RS" noProof="0" dirty="0"/>
          </a:p>
          <a:p>
            <a:pPr algn="ctr">
              <a:lnSpc>
                <a:spcPts val="3919"/>
              </a:lnSpc>
            </a:pPr>
            <a:r>
              <a:rPr lang="sr-Latn-RS" sz="2799" spc="55" noProof="0" dirty="0" err="1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doc</a:t>
            </a:r>
            <a:r>
              <a:rPr lang="sr-Latn-RS" sz="2799" spc="55" noProof="0" dirty="0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. dr Maja </a:t>
            </a:r>
            <a:r>
              <a:rPr lang="sr-Latn-RS" sz="2799" spc="55" noProof="0" dirty="0" err="1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Vukasović</a:t>
            </a:r>
            <a:endParaRPr lang="sr-Latn-RS" sz="2799" spc="55" noProof="0" dirty="0">
              <a:solidFill>
                <a:srgbClr val="000000"/>
              </a:solidFill>
              <a:latin typeface="TT Fors"/>
              <a:ea typeface="TT Fors"/>
              <a:cs typeface="TT Fors"/>
              <a:sym typeface="TT Fors"/>
            </a:endParaRPr>
          </a:p>
          <a:p>
            <a:pPr algn="ctr">
              <a:lnSpc>
                <a:spcPts val="3919"/>
              </a:lnSpc>
            </a:pPr>
            <a:r>
              <a:rPr lang="sr-Latn-RS" sz="2799" spc="55" noProof="0" dirty="0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as. </a:t>
            </a:r>
            <a:r>
              <a:rPr lang="sr-Latn-RS" sz="2799" spc="55" noProof="0" dirty="0" err="1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ms</a:t>
            </a:r>
            <a:r>
              <a:rPr lang="sr-Latn-RS" sz="2799" spc="55" noProof="0" dirty="0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 Nikola Stanković</a:t>
            </a:r>
          </a:p>
          <a:p>
            <a:pPr algn="ctr">
              <a:lnSpc>
                <a:spcPts val="3919"/>
              </a:lnSpc>
            </a:pPr>
            <a:endParaRPr lang="sr-Latn-RS" sz="2799" spc="55" noProof="0" dirty="0">
              <a:solidFill>
                <a:srgbClr val="000000"/>
              </a:solidFill>
              <a:latin typeface="TT Fors"/>
              <a:ea typeface="TT Fors"/>
              <a:cs typeface="TT Fors"/>
              <a:sym typeface="TT For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731453" y="383058"/>
            <a:ext cx="14825093" cy="895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</a:pPr>
            <a:r>
              <a:rPr lang="sr-Latn-RS" sz="2600" spc="52" noProof="0" dirty="0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ELEKTROTEHNIČKI FAKULTET, UNIVERZITET U BEOGRADU</a:t>
            </a:r>
          </a:p>
          <a:p>
            <a:pPr algn="ctr">
              <a:lnSpc>
                <a:spcPts val="3640"/>
              </a:lnSpc>
            </a:pPr>
            <a:r>
              <a:rPr lang="sr-Latn-RS" sz="2600" spc="52" noProof="0" dirty="0">
                <a:solidFill>
                  <a:srgbClr val="000000"/>
                </a:solidFill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7553808" y="0"/>
            <a:ext cx="734192" cy="10287000"/>
            <a:chOff x="0" y="0"/>
            <a:chExt cx="193368" cy="27093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3368" cy="2709333"/>
            </a:xfrm>
            <a:custGeom>
              <a:avLst/>
              <a:gdLst/>
              <a:ahLst/>
              <a:cxnLst/>
              <a:rect l="l" t="t" r="r" b="b"/>
              <a:pathLst>
                <a:path w="193368" h="2709333">
                  <a:moveTo>
                    <a:pt x="0" y="0"/>
                  </a:moveTo>
                  <a:lnTo>
                    <a:pt x="193368" y="0"/>
                  </a:lnTo>
                  <a:lnTo>
                    <a:pt x="19336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93368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F1A20D-88A9-E4F9-0726-F6072D3A9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B0D063E9-D2C5-57D3-B16F-10DB6772893B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8D6C36D0-82BC-579F-E4C6-85F173E605F0}"/>
              </a:ext>
            </a:extLst>
          </p:cNvPr>
          <p:cNvSpPr txBox="1"/>
          <p:nvPr/>
        </p:nvSpPr>
        <p:spPr>
          <a:xfrm>
            <a:off x="685800" y="2637853"/>
            <a:ext cx="13487400" cy="4758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 algn="l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Konvencionalni modeli programa su kontrolom pokretani, jer kontrolna jedinica </a:t>
            </a:r>
            <a:r>
              <a:rPr lang="sr-Latn-RS" sz="2300" spc="138" noProof="0" dirty="0" err="1">
                <a:latin typeface="Open Sauce"/>
                <a:ea typeface="Open Sauce"/>
                <a:cs typeface="Open Sauce"/>
                <a:sym typeface="Open Sauce"/>
              </a:rPr>
              <a:t>odredju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je</a:t>
            </a:r>
            <a:r>
              <a:rPr lang="sr-Cyrl-CS" sz="2300" spc="138" noProof="0" dirty="0"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k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oja</a:t>
            </a:r>
            <a:r>
              <a:rPr lang="sr-Cyrl-CS" sz="2300" spc="138" noProof="0" dirty="0"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s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e</a:t>
            </a:r>
            <a:r>
              <a:rPr lang="sr-Cyrl-CS" sz="2300" spc="138" noProof="0" dirty="0"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instrukcija naredna izvršava. </a:t>
            </a:r>
          </a:p>
          <a:p>
            <a:pPr marL="953771" lvl="2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Sekvenca instrukcija je precizno </a:t>
            </a:r>
            <a:r>
              <a:rPr lang="sr-Latn-RS" sz="2300" spc="138" noProof="0" dirty="0" err="1">
                <a:latin typeface="Open Sauce"/>
                <a:ea typeface="Open Sauce"/>
                <a:cs typeface="Open Sauce"/>
                <a:sym typeface="Open Sauce"/>
              </a:rPr>
              <a:t>odredjena</a:t>
            </a: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marL="953771" lvl="2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Kontrola </a:t>
            </a:r>
            <a:r>
              <a:rPr lang="sr-Latn-RS" sz="2300" spc="138" noProof="0" dirty="0" err="1">
                <a:latin typeface="Open Sauce"/>
                <a:ea typeface="Open Sauce"/>
                <a:cs typeface="Open Sauce"/>
                <a:sym typeface="Open Sauce"/>
              </a:rPr>
              <a:t>odredjuje</a:t>
            </a: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 narednu instrukciju pomoću </a:t>
            </a:r>
            <a:r>
              <a:rPr lang="sr-Latn-RS" sz="2300" b="1" spc="138" noProof="0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programskog brojača/registra</a:t>
            </a: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 (</a:t>
            </a:r>
            <a:r>
              <a:rPr lang="sr-Latn-RS" sz="2300" i="1" spc="138" noProof="0" dirty="0" err="1">
                <a:latin typeface="Open Sauce"/>
                <a:ea typeface="Open Sauce"/>
                <a:cs typeface="Open Sauce"/>
                <a:sym typeface="Open Sauce"/>
              </a:rPr>
              <a:t>instruction</a:t>
            </a:r>
            <a:r>
              <a:rPr lang="sr-Latn-RS" sz="2300" i="1" spc="138" noProof="0" dirty="0">
                <a:latin typeface="Open Sauce"/>
                <a:ea typeface="Open Sauce"/>
                <a:cs typeface="Open Sauce"/>
                <a:sym typeface="Open Sauce"/>
              </a:rPr>
              <a:t> pointer</a:t>
            </a: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).</a:t>
            </a:r>
          </a:p>
          <a:p>
            <a:pPr marL="953771" lvl="2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Ako nema skoka, naredna instrukcija po adresi u memoriji se sledeća izvršava.</a:t>
            </a:r>
          </a:p>
          <a:p>
            <a:pPr marL="953771" lvl="2" indent="-248285">
              <a:lnSpc>
                <a:spcPts val="4140"/>
              </a:lnSpc>
              <a:spcAft>
                <a:spcPts val="1200"/>
              </a:spcAft>
              <a:buFont typeface="Arial"/>
              <a:buChar char="•"/>
            </a:pP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Ako ima skoka, programom je definisano kako se </a:t>
            </a:r>
            <a:r>
              <a:rPr lang="sr-Latn-RS" sz="2300" spc="138" noProof="0" dirty="0" err="1">
                <a:latin typeface="Open Sauce"/>
                <a:ea typeface="Open Sauce"/>
                <a:cs typeface="Open Sauce"/>
                <a:sym typeface="Open Sauce"/>
              </a:rPr>
              <a:t>odredjuje</a:t>
            </a: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 adresa naredne instrukcije (adresa skoka).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986B1656-136A-9999-4820-D8002345CBCB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noProof="0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Control</a:t>
            </a: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sr-Latn-RS" sz="5600" b="1" spc="-224" noProof="0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flow</a:t>
            </a: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mašine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2AB9CAFC-EA81-1469-FA89-80161CAEDF4E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5C71BFE-8F4C-4131-3246-E7F3C0890580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0EADA7E1-A1DC-15E5-B184-715B57B3F785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50EBDE4-CC6D-1546-A104-65FD9046A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2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F225977-8072-3E91-E0AD-85E71553F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BAFBC00-0F90-32EE-95F6-0B7B701383E7}"/>
              </a:ext>
            </a:extLst>
          </p:cNvPr>
          <p:cNvGrpSpPr/>
          <p:nvPr/>
        </p:nvGrpSpPr>
        <p:grpSpPr>
          <a:xfrm rot="10800000">
            <a:off x="13487400" y="4806148"/>
            <a:ext cx="4488840" cy="4500570"/>
            <a:chOff x="12353925" y="4035550"/>
            <a:chExt cx="5419725" cy="543388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43E8268-375F-B154-C9A1-502CBBA929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353925" y="5526087"/>
              <a:ext cx="3943350" cy="3943350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F1A788E-F48A-E11D-BAAE-13A60C790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30300" y="4035550"/>
              <a:ext cx="3943350" cy="39433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22226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0299A0-369C-5758-0A91-34D111C37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0DB21931-F5C6-C966-49EC-0A6E9A895ED7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CF83EA76-5093-61BB-EE93-FCC6218008D1}"/>
              </a:ext>
            </a:extLst>
          </p:cNvPr>
          <p:cNvSpPr txBox="1"/>
          <p:nvPr/>
        </p:nvSpPr>
        <p:spPr>
          <a:xfrm>
            <a:off x="762000" y="2811983"/>
            <a:ext cx="16383000" cy="34302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96571" lvl="1" indent="-248285" algn="l">
              <a:lnSpc>
                <a:spcPct val="200000"/>
              </a:lnSpc>
              <a:buFont typeface="Arial"/>
              <a:buChar char="•"/>
            </a:pPr>
            <a:r>
              <a:rPr lang="sr-Latn-RS" sz="2300" spc="138" noProof="0" dirty="0" err="1">
                <a:latin typeface="Open Sauce"/>
                <a:ea typeface="Open Sauce"/>
                <a:cs typeface="Open Sauce"/>
                <a:sym typeface="Open Sauce"/>
              </a:rPr>
              <a:t>Uvodjenje</a:t>
            </a: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 zavisnosti po podacima</a:t>
            </a:r>
            <a:r>
              <a:rPr lang="en-US" sz="2300" spc="138" dirty="0">
                <a:latin typeface="Open Sauce"/>
                <a:ea typeface="Open Sauce"/>
                <a:cs typeface="Open Sauce"/>
                <a:sym typeface="Open Sauce"/>
              </a:rPr>
              <a:t>:</a:t>
            </a:r>
            <a:endParaRPr lang="sr-Latn-RS" sz="2300" spc="138" noProof="0" dirty="0">
              <a:latin typeface="Open Sauce"/>
              <a:ea typeface="Open Sauce"/>
              <a:cs typeface="Open Sauce"/>
              <a:sym typeface="Open Sauce"/>
            </a:endParaRPr>
          </a:p>
          <a:p>
            <a:pPr marL="953771" lvl="2" indent="-248285">
              <a:lnSpc>
                <a:spcPct val="200000"/>
              </a:lnSpc>
              <a:buFont typeface="Arial"/>
              <a:buChar char="•"/>
            </a:pP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Odredjivanje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operacija spremnih za izvršavanje.</a:t>
            </a:r>
          </a:p>
          <a:p>
            <a:pPr marL="953771" lvl="2" indent="-248285">
              <a:lnSpc>
                <a:spcPct val="200000"/>
              </a:lnSpc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Operacije koje nisu zavisne od operacija koje još nisu završene.</a:t>
            </a:r>
          </a:p>
          <a:p>
            <a:pPr marL="953771" lvl="2" indent="-248285">
              <a:lnSpc>
                <a:spcPct val="200000"/>
              </a:lnSpc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Operacije koje nisu spremne čekaju da budu izračunati svi ulazi zbog kojih </a:t>
            </a:r>
            <a:r>
              <a:rPr lang="en-US" sz="2300" spc="138" dirty="0">
                <a:latin typeface="Open Sauce"/>
                <a:ea typeface="Open Sauce"/>
                <a:cs typeface="Open Sauce"/>
                <a:sym typeface="Open Sauce"/>
              </a:rPr>
              <a:t>one 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nisu spremne.</a:t>
            </a:r>
            <a:endParaRPr lang="en-US" sz="2300" spc="138" dirty="0">
              <a:latin typeface="Open Sauce"/>
              <a:ea typeface="Open Sauce"/>
              <a:cs typeface="Open Sauce"/>
              <a:sym typeface="Open Sauce"/>
            </a:endParaRPr>
          </a:p>
          <a:p>
            <a:pPr marL="496571" lvl="1" indent="-248285">
              <a:lnSpc>
                <a:spcPct val="200000"/>
              </a:lnSpc>
              <a:buFont typeface="Arial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Razvoj </a:t>
            </a:r>
            <a:r>
              <a:rPr lang="sr-Latn-RS" sz="2300" b="1" i="1" spc="138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dataflow</a:t>
            </a:r>
            <a:r>
              <a:rPr lang="sr-Latn-RS" sz="23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 mašina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(podacima pokretane mašine).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62AA5958-7F58-CC13-0538-6B8656315967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noProof="0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Dataflow</a:t>
            </a: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mašine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B9A3A750-F68A-D39F-C221-558BC7CA5A26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7FE1A527-8C6E-5D73-D1EB-3E6EDF4003C2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3B849289-39C5-183D-F3CD-B858A9A9856F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020DC29-850B-F281-B514-33E534DBD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3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9CCF449-C9C8-E80A-EFE0-F54ED8C03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35AA45D-1E23-280E-9DCB-187F6D86A30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24" y="7254874"/>
            <a:ext cx="1905000" cy="1905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E47A61B-C16C-0697-BD36-70D97A463F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799996" y="7088187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027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4F3745-051C-E50C-C92A-EC75B8210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5F235975-70C0-A4DD-3F80-A6B25F0D0EE5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4CCD4694-85D0-B40C-2F1A-244BE0EF8221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Princip rada </a:t>
            </a: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</a:t>
            </a:r>
            <a:r>
              <a:rPr lang="sr-Latn-RS" sz="5600" b="1" spc="-224" noProof="0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ataflow</a:t>
            </a: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mašina ( 1 )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FBA7CB2A-8A6E-AAE8-DE03-31E97C9EAD5B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D56EF0DA-9F45-145B-95A0-FDA9F3104C9A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516B6ADB-5092-7F4B-DAA6-27759C91DD52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1FDFEC2-814D-6136-4B73-A1B12B9EB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4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E29D0AC-C655-944B-C592-BE25F0AD1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C2214CB-16B1-9F95-E5ED-09B9576831F8}"/>
              </a:ext>
            </a:extLst>
          </p:cNvPr>
          <p:cNvSpPr/>
          <p:nvPr/>
        </p:nvSpPr>
        <p:spPr>
          <a:xfrm>
            <a:off x="6105525" y="2749409"/>
            <a:ext cx="5791200" cy="1085850"/>
          </a:xfrm>
          <a:prstGeom prst="rect">
            <a:avLst/>
          </a:prstGeom>
          <a:solidFill>
            <a:srgbClr val="FFEFF3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Operacija prelazi u skup spremnih operacija u hardveru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D91028-1B78-9FA1-38F4-347CEBB99EBC}"/>
              </a:ext>
            </a:extLst>
          </p:cNvPr>
          <p:cNvSpPr/>
          <p:nvPr/>
        </p:nvSpPr>
        <p:spPr>
          <a:xfrm>
            <a:off x="6105525" y="4342430"/>
            <a:ext cx="5791200" cy="1085850"/>
          </a:xfrm>
          <a:prstGeom prst="rect">
            <a:avLst/>
          </a:prstGeom>
          <a:solidFill>
            <a:srgbClr val="FFEFF3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Ako ima slobodnih izvršnih jedinica, operacija se odmah izvršava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B6A297D-F99C-4E95-44C1-CE64B9B9E21F}"/>
              </a:ext>
            </a:extLst>
          </p:cNvPr>
          <p:cNvSpPr/>
          <p:nvPr/>
        </p:nvSpPr>
        <p:spPr>
          <a:xfrm>
            <a:off x="6105525" y="5935451"/>
            <a:ext cx="5791200" cy="1250402"/>
          </a:xfrm>
          <a:prstGeom prst="rect">
            <a:avLst/>
          </a:prstGeom>
          <a:solidFill>
            <a:srgbClr val="FFEFF3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Nakon izvršavanja, </a:t>
            </a:r>
            <a:r>
              <a:rPr lang="sr-Latn-RS" sz="2000" b="1" spc="138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prosledjuje</a:t>
            </a:r>
            <a:r>
              <a:rPr lang="sr-Latn-RS" sz="20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 se rezultat ili </a:t>
            </a:r>
            <a:r>
              <a:rPr lang="sr-Latn-RS" sz="2000" b="1" i="1" spc="138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flag</a:t>
            </a:r>
            <a:r>
              <a:rPr lang="sr-Latn-RS" sz="20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 do svih operacija </a:t>
            </a:r>
            <a:endParaRPr lang="en-US" sz="2000" b="1" spc="138" dirty="0">
              <a:solidFill>
                <a:schemeClr val="accent1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ctr"/>
            <a:r>
              <a:rPr lang="sr-Latn-RS" sz="20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koje taj rezultat ili </a:t>
            </a:r>
            <a:r>
              <a:rPr lang="sr-Latn-RS" sz="2000" b="1" i="1" spc="138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flag</a:t>
            </a:r>
            <a:r>
              <a:rPr lang="sr-Latn-RS" sz="20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 čekaju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2939B5F-2C0A-1DF1-8A86-71270016A338}"/>
              </a:ext>
            </a:extLst>
          </p:cNvPr>
          <p:cNvSpPr/>
          <p:nvPr/>
        </p:nvSpPr>
        <p:spPr>
          <a:xfrm>
            <a:off x="6105525" y="7693024"/>
            <a:ext cx="5791200" cy="1085850"/>
          </a:xfrm>
          <a:prstGeom prst="rect">
            <a:avLst/>
          </a:prstGeom>
          <a:solidFill>
            <a:srgbClr val="FFEFF3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Ažuriranje skupa </a:t>
            </a:r>
            <a:endParaRPr lang="en-US" sz="2000" b="1" spc="138" dirty="0">
              <a:solidFill>
                <a:schemeClr val="accent1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ctr"/>
            <a:r>
              <a:rPr lang="sr-Latn-RS" sz="2000" b="1" i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data-</a:t>
            </a:r>
            <a:r>
              <a:rPr lang="sr-Latn-RS" sz="2000" b="1" i="1" spc="138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ready</a:t>
            </a:r>
            <a:r>
              <a:rPr lang="sr-Latn-RS" sz="20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 operacija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7647BBD-F734-2098-74A4-BD6221A90627}"/>
              </a:ext>
            </a:extLst>
          </p:cNvPr>
          <p:cNvCxnSpPr>
            <a:stCxn id="3" idx="2"/>
            <a:endCxn id="9" idx="0"/>
          </p:cNvCxnSpPr>
          <p:nvPr/>
        </p:nvCxnSpPr>
        <p:spPr>
          <a:xfrm>
            <a:off x="9001125" y="3835259"/>
            <a:ext cx="0" cy="50717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9B938B2-817A-3906-6752-8B00D69BCFFD}"/>
              </a:ext>
            </a:extLst>
          </p:cNvPr>
          <p:cNvCxnSpPr/>
          <p:nvPr/>
        </p:nvCxnSpPr>
        <p:spPr>
          <a:xfrm>
            <a:off x="9001125" y="5428280"/>
            <a:ext cx="0" cy="50717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1DE49F4-BFF9-A644-FBBF-C489FC4FDD48}"/>
              </a:ext>
            </a:extLst>
          </p:cNvPr>
          <p:cNvCxnSpPr/>
          <p:nvPr/>
        </p:nvCxnSpPr>
        <p:spPr>
          <a:xfrm>
            <a:off x="9001125" y="7185853"/>
            <a:ext cx="0" cy="50717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1968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1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C930F9-8657-0F85-FC7F-437AFCF28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8CF98556-C0FA-55F3-3E04-5B6F958D9DEB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2DA7F66-8BF9-8913-2071-7A86CB7DDBD9}"/>
              </a:ext>
            </a:extLst>
          </p:cNvPr>
          <p:cNvSpPr txBox="1"/>
          <p:nvPr/>
        </p:nvSpPr>
        <p:spPr>
          <a:xfrm>
            <a:off x="685800" y="2637853"/>
            <a:ext cx="16764000" cy="30269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05486" lvl="1" indent="-457200" algn="l">
              <a:lnSpc>
                <a:spcPts val="414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r-Latn-RS" sz="2300" spc="138" noProof="0" dirty="0">
                <a:latin typeface="Open Sauce"/>
                <a:ea typeface="Open Sauce"/>
                <a:cs typeface="Open Sauce"/>
                <a:sym typeface="Open Sauce"/>
              </a:rPr>
              <a:t>Operacije se pokreću jer su svi argumenti dostupni, a ne na osnovu programskog brojača.</a:t>
            </a:r>
          </a:p>
          <a:p>
            <a:pPr marL="705486" lvl="1" indent="-457200" algn="l">
              <a:lnSpc>
                <a:spcPts val="414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Redosled operacija je od značaja samo za referenciranje operacije, a ne za tok izvršavanja.</a:t>
            </a:r>
          </a:p>
          <a:p>
            <a:pPr marL="705486" lvl="1" indent="-457200" algn="l">
              <a:lnSpc>
                <a:spcPts val="414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Umesto programskog brojača,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grafovi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zavisnosti po podacima i kontroli se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prilagodjavaju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u oblik pogodan za </a:t>
            </a:r>
            <a:r>
              <a:rPr lang="sr-Latn-RS" sz="2300" i="1" spc="138" dirty="0" err="1">
                <a:latin typeface="Open Sauce"/>
                <a:ea typeface="Open Sauce"/>
                <a:cs typeface="Open Sauce"/>
                <a:sym typeface="Open Sauce"/>
              </a:rPr>
              <a:t>dataflow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marL="1162686" lvl="2" indent="-457200">
              <a:lnSpc>
                <a:spcPts val="414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Efikasno ažuriranje vrednosti i statusa argumenata i operacija.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639BB900-A64C-224A-9BB7-2E1D289D2536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Princip rada </a:t>
            </a: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</a:t>
            </a:r>
            <a:r>
              <a:rPr lang="sr-Latn-RS" sz="5600" b="1" spc="-224" noProof="0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ataflow</a:t>
            </a: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mašina ( 2 )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74DA58E7-8167-8B40-69E9-08F7FCA336C8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289D5E5-F5DB-FE5A-64C1-8160C0D786AC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E9E7F31B-BB79-8651-FCE6-8E29B501C7F0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250EBFB-F35B-0427-5F41-7A4290AB5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5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131B8149-33BE-67D8-E730-C680419CA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</p:spTree>
    <p:extLst>
      <p:ext uri="{BB962C8B-B14F-4D97-AF65-F5344CB8AC3E}">
        <p14:creationId xmlns:p14="http://schemas.microsoft.com/office/powerpoint/2010/main" val="2420066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197098-F379-BEAC-359E-65431F358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1C385A03-E812-7DB5-406E-D09C20E5174B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9DA59F41-CC5D-EAA7-2C34-587ABEBBF7C3}"/>
              </a:ext>
            </a:extLst>
          </p:cNvPr>
          <p:cNvSpPr txBox="1"/>
          <p:nvPr/>
        </p:nvSpPr>
        <p:spPr>
          <a:xfrm>
            <a:off x="685800" y="2637853"/>
            <a:ext cx="16764000" cy="62457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05486" lvl="1" indent="-457200" algn="l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Lako generisanje grafa zavisnosti po podacima.</a:t>
            </a:r>
          </a:p>
          <a:p>
            <a:pPr marL="705486" lvl="1" indent="-457200" algn="l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Eliminacija izlaznih i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antizavisnosti</a:t>
            </a:r>
            <a:r>
              <a:rPr lang="en-US" sz="2300" spc="138" dirty="0">
                <a:latin typeface="Open Sauce"/>
                <a:ea typeface="Open Sauce"/>
                <a:cs typeface="Open Sauce"/>
                <a:sym typeface="Open Sauce"/>
              </a:rPr>
              <a:t>:</a:t>
            </a:r>
            <a:endParaRPr lang="sr-Latn-RS" sz="2300" spc="138" dirty="0">
              <a:latin typeface="Open Sauce"/>
              <a:ea typeface="Open Sauce"/>
              <a:cs typeface="Open Sauce"/>
              <a:sym typeface="Open Sauce"/>
            </a:endParaRPr>
          </a:p>
          <a:p>
            <a:pPr marL="1162686" lvl="2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SSA forma</a:t>
            </a:r>
          </a:p>
          <a:p>
            <a:pPr marL="1162686" lvl="2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Lakše se postiže programskim jezicima za funkcionalno programiranje.</a:t>
            </a:r>
          </a:p>
          <a:p>
            <a:pPr marL="705486" lvl="1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Izbegavaju se pokazivači</a:t>
            </a:r>
            <a:r>
              <a:rPr lang="en-US" sz="2300" spc="138" dirty="0"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latin typeface="Open Sauce"/>
                <a:ea typeface="Open Sauce"/>
                <a:cs typeface="Open Sauce"/>
                <a:sym typeface="Open Sauce"/>
              </a:rPr>
              <a:t>kako</a:t>
            </a:r>
            <a:r>
              <a:rPr lang="en-US" sz="2300" spc="138" dirty="0"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bi se u vreme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prevodjenja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lakše odredilo da li postoje zavisnosti po podacima.</a:t>
            </a:r>
            <a:endParaRPr lang="en-US" sz="2300" spc="138" dirty="0">
              <a:latin typeface="Open Sauce"/>
              <a:ea typeface="Open Sauce"/>
              <a:cs typeface="Open Sauce"/>
              <a:sym typeface="Open Sauce"/>
            </a:endParaRPr>
          </a:p>
          <a:p>
            <a:pPr marL="705486" lvl="1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endParaRPr lang="sr-Latn-RS" sz="2300" spc="138" dirty="0">
              <a:latin typeface="Open Sauce"/>
              <a:ea typeface="Open Sauce"/>
              <a:cs typeface="Open Sauce"/>
              <a:sym typeface="Open Sauce"/>
            </a:endParaRPr>
          </a:p>
          <a:p>
            <a:pPr marL="705486" lvl="1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Primeri: </a:t>
            </a:r>
          </a:p>
          <a:p>
            <a:pPr marL="1162686" lvl="2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sr-Latn-RS" sz="23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VAL (</a:t>
            </a:r>
            <a:r>
              <a:rPr lang="sr-Latn-RS" sz="2300" b="1" i="1" spc="138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Value-Oriented</a:t>
            </a:r>
            <a:r>
              <a:rPr lang="sr-Latn-RS" sz="2300" b="1" i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r-Latn-RS" sz="2300" b="1" i="1" spc="138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Algorithmic</a:t>
            </a:r>
            <a:r>
              <a:rPr lang="sr-Latn-RS" sz="2300" b="1" i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r-Latn-RS" sz="2300" b="1" i="1" spc="138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Language</a:t>
            </a:r>
            <a:r>
              <a:rPr lang="sr-Latn-RS" sz="23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)</a:t>
            </a:r>
          </a:p>
          <a:p>
            <a:pPr marL="1162686" lvl="2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sr-Latn-RS" sz="2300" b="1" spc="138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Id</a:t>
            </a:r>
            <a:r>
              <a:rPr lang="sr-Latn-RS" sz="23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 (</a:t>
            </a:r>
            <a:r>
              <a:rPr lang="sr-Latn-RS" sz="2300" b="1" i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Irvine </a:t>
            </a:r>
            <a:r>
              <a:rPr lang="sr-Latn-RS" sz="2300" b="1" i="1" spc="138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Dataflow</a:t>
            </a:r>
            <a:r>
              <a:rPr lang="sr-Latn-RS" sz="23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)</a:t>
            </a:r>
          </a:p>
          <a:p>
            <a:pPr marL="1162686" lvl="2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sr-Latn-RS" sz="2300" b="1" spc="138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Lucid</a:t>
            </a:r>
            <a:endParaRPr lang="sr-Latn-RS" sz="2300" b="1" spc="138" dirty="0">
              <a:solidFill>
                <a:schemeClr val="accent1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marL="705486" lvl="1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endParaRPr lang="sr-Latn-RS" sz="2300" spc="138" dirty="0"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A5D31F25-8985-472F-509C-BBA427DAE9A3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Programski jezici pogodni za </a:t>
            </a:r>
            <a:r>
              <a:rPr lang="sr-Latn-RS" sz="5600" b="1" spc="-224" noProof="0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dataflow</a:t>
            </a:r>
            <a:endParaRPr lang="sr-Latn-RS" sz="5600" b="1" spc="-224" noProof="0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2D10BCC2-560E-327B-0DE5-3859643E6F9D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A64673D-B8DA-956A-8C5D-9F2368EF1814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AA9C49F3-5288-FFB0-BFC3-4D1A6A6AF9AB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4D5ADF4-6A71-3BA3-5CBC-EB87A8409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6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F375A7FB-60D0-A18C-13A3-43358A101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</p:spTree>
    <p:extLst>
      <p:ext uri="{BB962C8B-B14F-4D97-AF65-F5344CB8AC3E}">
        <p14:creationId xmlns:p14="http://schemas.microsoft.com/office/powerpoint/2010/main" val="1703396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D1C6DA-62F6-1E61-DFB1-B457F3099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999FDB02-5018-3435-AF38-AF7766A1A9C3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647AC71F-820F-7989-313C-F6334BCBFC25}"/>
              </a:ext>
            </a:extLst>
          </p:cNvPr>
          <p:cNvSpPr txBox="1"/>
          <p:nvPr/>
        </p:nvSpPr>
        <p:spPr>
          <a:xfrm>
            <a:off x="685800" y="2637853"/>
            <a:ext cx="16764000" cy="41381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05486" lvl="1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2300" b="1" i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Data </a:t>
            </a:r>
            <a:r>
              <a:rPr lang="sr-Latn-RS" sz="2300" b="1" i="1" spc="138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Dependency</a:t>
            </a:r>
            <a:r>
              <a:rPr lang="sr-Latn-RS" sz="2300" b="1" i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r-Latn-RS" sz="2300" b="1" i="1" spc="138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Graph</a:t>
            </a:r>
            <a:r>
              <a:rPr lang="sr-Latn-RS" sz="2300" b="1" i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r-Latn-RS" sz="2300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(DDG) 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formira se u vreme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prevodjenja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marL="705486" lvl="1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Kojim operacijama treba proslediti izračunati rezultat?</a:t>
            </a:r>
          </a:p>
          <a:p>
            <a:pPr marL="705486" lvl="1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Pretraživanje grafa u vreme izvršavanja je sporo.</a:t>
            </a:r>
          </a:p>
          <a:p>
            <a:pPr marL="705486" lvl="1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Potrebno je operacijama dodeliti informaciju kome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prosledjuju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rezultat.</a:t>
            </a:r>
          </a:p>
          <a:p>
            <a:pPr marL="705486" lvl="1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Jedinstvena identifikacija operacija:</a:t>
            </a:r>
          </a:p>
          <a:p>
            <a:pPr marL="1162686" lvl="2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Adresa u memoriji na kojoj se nalazi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torka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koja opisuje operaciju.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C80FC0A6-9308-32A5-61D8-00676E61A5C3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Graf zavisnosti po podacima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1FB98BDD-D123-46D7-D71D-E6FDBC4E5476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948FB66-9928-5320-7B55-F33F089CDC5A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1D880C77-8041-A041-B494-090392C4B9D2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4CAC693-D308-B479-2E7C-E025FFF3B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7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1FBF9DC-8827-AFEB-4297-5E3AF69C1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</p:spTree>
    <p:extLst>
      <p:ext uri="{BB962C8B-B14F-4D97-AF65-F5344CB8AC3E}">
        <p14:creationId xmlns:p14="http://schemas.microsoft.com/office/powerpoint/2010/main" val="2856217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B2B13E-73AD-84DC-72A6-908FDAD6B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3A5A2DA0-A06C-B77A-01EF-4374F6158320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CAEF2C7E-DBBC-122D-96C7-D2FE6DF780B9}"/>
              </a:ext>
            </a:extLst>
          </p:cNvPr>
          <p:cNvSpPr txBox="1"/>
          <p:nvPr/>
        </p:nvSpPr>
        <p:spPr>
          <a:xfrm>
            <a:off x="685800" y="2637853"/>
            <a:ext cx="16764000" cy="20144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05486" lvl="1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Prvo su se pojavile statičke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dataflow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mašine.</a:t>
            </a:r>
          </a:p>
          <a:p>
            <a:pPr marL="705486" lvl="1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Kako DDG pretočiti u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torke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koje opisuju operacije?</a:t>
            </a:r>
          </a:p>
          <a:p>
            <a:pPr marL="705486" lvl="1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Referenciranje svih operacija koje su zavisne od neke operacije.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8056FBB8-2DB3-A766-401B-2F18B3FF45D7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Statičke </a:t>
            </a:r>
            <a:r>
              <a:rPr lang="sr-Latn-RS" sz="5600" b="1" spc="-224" noProof="0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dataflow</a:t>
            </a: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mašine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D8A38701-3F4A-E571-A8AF-F220B9C1E93D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E5E6831-EF36-0278-E22C-DFBCD1B15F31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CC508E01-0F4D-1F23-9BB6-F91E603FB8B0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2286520-EA65-EE3C-65C9-DF2B4F73E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8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ED74E2AD-8C37-EC29-7747-62DEE84F1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</p:spTree>
    <p:extLst>
      <p:ext uri="{BB962C8B-B14F-4D97-AF65-F5344CB8AC3E}">
        <p14:creationId xmlns:p14="http://schemas.microsoft.com/office/powerpoint/2010/main" val="2760854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64F94B-8070-3135-2F38-C9623250A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06FD5E19-1399-52CC-33CA-F38E3AF998E5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E4B06B5D-479D-8A9E-3916-5B207490CB21}"/>
              </a:ext>
            </a:extLst>
          </p:cNvPr>
          <p:cNvSpPr txBox="1"/>
          <p:nvPr/>
        </p:nvSpPr>
        <p:spPr>
          <a:xfrm>
            <a:off x="685800" y="2485453"/>
            <a:ext cx="16764000" cy="30910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05486" lvl="1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Za predstavljanje bazičnih blokova koriste se isključivo primitivne operacije (čvorovi grafa).</a:t>
            </a:r>
          </a:p>
          <a:p>
            <a:pPr marL="705486" lvl="1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Ne odnose se na kontrolne zavisnosti.</a:t>
            </a:r>
          </a:p>
          <a:p>
            <a:pPr marL="705486" lvl="1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Grane grafa – zavisnosti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izmedju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operacija.</a:t>
            </a:r>
          </a:p>
          <a:p>
            <a:pPr marL="705486" lvl="1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Kružići =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torke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(</a:t>
            </a:r>
            <a:r>
              <a:rPr lang="sr-Latn-RS" sz="2300" b="1" i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data</a:t>
            </a:r>
            <a:r>
              <a:rPr lang="sr-Latn-RS" sz="23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r-Latn-RS" sz="2300" b="1" spc="138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tokeni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).</a:t>
            </a:r>
          </a:p>
          <a:p>
            <a:pPr marL="1162686" lvl="2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sr-Latn-RS" sz="2300" i="1" spc="138" dirty="0">
                <a:latin typeface="Open Sauce"/>
                <a:ea typeface="Open Sauce"/>
                <a:cs typeface="Open Sauce"/>
                <a:sym typeface="Open Sauce"/>
              </a:rPr>
              <a:t>Data-</a:t>
            </a:r>
            <a:r>
              <a:rPr lang="sr-Latn-RS" sz="2300" i="1" spc="138" dirty="0" err="1">
                <a:latin typeface="Open Sauce"/>
                <a:ea typeface="Open Sauce"/>
                <a:cs typeface="Open Sauce"/>
                <a:sym typeface="Open Sauce"/>
              </a:rPr>
              <a:t>ready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vrednosti ulaza čvorova.</a:t>
            </a:r>
          </a:p>
          <a:p>
            <a:pPr marL="1162686" lvl="2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Rezultat operacije koji se dalje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prosledjuje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1363AC4B-253B-5702-072F-4854CDB22A41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Primitivne operacije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562E78F6-E69B-8334-3A03-325D77A507AE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AD9C6862-6F18-B204-5205-916A237F0B33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5EED262D-69BE-2B58-FF57-47D5CB4A567B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DEB94CB-0BA1-F437-F2DF-14536CADA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9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89A3F3D-463B-EB4F-13AC-65F26EB23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CEE3E503-EF4A-90EF-20F7-D606EACE4BD9}"/>
              </a:ext>
            </a:extLst>
          </p:cNvPr>
          <p:cNvSpPr/>
          <p:nvPr/>
        </p:nvSpPr>
        <p:spPr>
          <a:xfrm>
            <a:off x="4436971" y="7418702"/>
            <a:ext cx="555282" cy="200077"/>
          </a:xfrm>
          <a:prstGeom prst="right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AAC7774-8A8E-9AE6-B339-020AE49E441C}"/>
              </a:ext>
            </a:extLst>
          </p:cNvPr>
          <p:cNvSpPr txBox="1"/>
          <p:nvPr/>
        </p:nvSpPr>
        <p:spPr>
          <a:xfrm>
            <a:off x="9601200" y="8776011"/>
            <a:ext cx="6355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i="1" dirty="0" err="1">
                <a:latin typeface="Open Sauce" panose="020B0604020202020204" charset="0"/>
              </a:rPr>
              <a:t>Dataflow</a:t>
            </a:r>
            <a:r>
              <a:rPr lang="sr-Latn-RS" dirty="0">
                <a:latin typeface="Open Sauce" panose="020B0604020202020204" charset="0"/>
              </a:rPr>
              <a:t> graf za bazični blok koji izračunava a*</a:t>
            </a:r>
            <a:r>
              <a:rPr lang="sr-Latn-RS" dirty="0" err="1">
                <a:latin typeface="Open Sauce" panose="020B0604020202020204" charset="0"/>
              </a:rPr>
              <a:t>b+c</a:t>
            </a:r>
            <a:r>
              <a:rPr lang="sr-Latn-RS" dirty="0">
                <a:latin typeface="Open Sauce" panose="020B0604020202020204" charset="0"/>
              </a:rPr>
              <a:t>*d </a:t>
            </a:r>
            <a:endParaRPr lang="en-US" dirty="0">
              <a:latin typeface="Open Sauce" panose="020B060402020202020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B0097F3-50EB-90D8-EC37-5DED0F3AC8DC}"/>
              </a:ext>
            </a:extLst>
          </p:cNvPr>
          <p:cNvSpPr txBox="1"/>
          <p:nvPr/>
        </p:nvSpPr>
        <p:spPr>
          <a:xfrm>
            <a:off x="2514600" y="8790542"/>
            <a:ext cx="4365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i="1" dirty="0">
                <a:latin typeface="Open Sauce" panose="020B0604020202020204" charset="0"/>
              </a:rPr>
              <a:t>Data</a:t>
            </a:r>
            <a:r>
              <a:rPr lang="sr-Latn-RS" dirty="0">
                <a:latin typeface="Open Sauce" panose="020B0604020202020204" charset="0"/>
              </a:rPr>
              <a:t> </a:t>
            </a:r>
            <a:r>
              <a:rPr lang="sr-Latn-RS" dirty="0" err="1">
                <a:latin typeface="Open Sauce" panose="020B0604020202020204" charset="0"/>
              </a:rPr>
              <a:t>tokeni</a:t>
            </a:r>
            <a:r>
              <a:rPr lang="sr-Latn-RS" dirty="0">
                <a:latin typeface="Open Sauce" panose="020B0604020202020204" charset="0"/>
              </a:rPr>
              <a:t> na ulazu i na izlazu čvora</a:t>
            </a:r>
            <a:endParaRPr lang="en-US" dirty="0">
              <a:latin typeface="Open Sauce" panose="020B0604020202020204" charset="0"/>
            </a:endParaRP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0565EAD2-0BF3-E6B4-DE36-8B3A9B6C62CA}"/>
              </a:ext>
            </a:extLst>
          </p:cNvPr>
          <p:cNvGrpSpPr/>
          <p:nvPr/>
        </p:nvGrpSpPr>
        <p:grpSpPr>
          <a:xfrm>
            <a:off x="2763010" y="6351137"/>
            <a:ext cx="1496457" cy="2259302"/>
            <a:chOff x="2765020" y="6272811"/>
            <a:chExt cx="1496457" cy="2259302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8075A961-2E7D-B123-DB3A-3E30C58EDDE8}"/>
                </a:ext>
              </a:extLst>
            </p:cNvPr>
            <p:cNvSpPr/>
            <p:nvPr/>
          </p:nvSpPr>
          <p:spPr>
            <a:xfrm>
              <a:off x="3048000" y="6991620"/>
              <a:ext cx="885825" cy="897591"/>
            </a:xfrm>
            <a:prstGeom prst="ellipse">
              <a:avLst/>
            </a:prstGeom>
            <a:solidFill>
              <a:srgbClr val="FFE5EB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RS" b="1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O</a:t>
              </a:r>
              <a:r>
                <a:rPr lang="en-US" b="1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Pi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77907C87-4731-6483-1CEB-639B19B60627}"/>
                </a:ext>
              </a:extLst>
            </p:cNvPr>
            <p:cNvSpPr/>
            <p:nvPr/>
          </p:nvSpPr>
          <p:spPr>
            <a:xfrm>
              <a:off x="2880652" y="6480371"/>
              <a:ext cx="182880" cy="182880"/>
            </a:xfrm>
            <a:prstGeom prst="ellipse">
              <a:avLst/>
            </a:prstGeom>
            <a:solidFill>
              <a:srgbClr val="FFE5EB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78D4526F-BEEB-6D0B-1C01-C1155E4C479E}"/>
                </a:ext>
              </a:extLst>
            </p:cNvPr>
            <p:cNvSpPr/>
            <p:nvPr/>
          </p:nvSpPr>
          <p:spPr>
            <a:xfrm>
              <a:off x="3939912" y="6480371"/>
              <a:ext cx="182880" cy="182880"/>
            </a:xfrm>
            <a:prstGeom prst="ellipse">
              <a:avLst/>
            </a:prstGeom>
            <a:solidFill>
              <a:srgbClr val="FFE5EB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616110AC-CE41-C4E3-90D1-DC32C8A0CA3C}"/>
                </a:ext>
              </a:extLst>
            </p:cNvPr>
            <p:cNvCxnSpPr>
              <a:cxnSpLocks/>
              <a:stCxn id="33" idx="5"/>
            </p:cNvCxnSpPr>
            <p:nvPr/>
          </p:nvCxnSpPr>
          <p:spPr>
            <a:xfrm>
              <a:off x="3036750" y="6636469"/>
              <a:ext cx="279310" cy="397819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1BB2543F-ED59-A255-5AE8-207E9AB52A9C}"/>
                </a:ext>
              </a:extLst>
            </p:cNvPr>
            <p:cNvCxnSpPr>
              <a:cxnSpLocks/>
              <a:stCxn id="34" idx="3"/>
            </p:cNvCxnSpPr>
            <p:nvPr/>
          </p:nvCxnSpPr>
          <p:spPr>
            <a:xfrm flipH="1">
              <a:off x="3654133" y="6636469"/>
              <a:ext cx="312561" cy="397819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71974B32-BE51-9939-FD67-38FAC61E361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765020" y="6272811"/>
              <a:ext cx="164234" cy="22065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336E4EE5-FD07-5716-19E1-AD37EE57162E}"/>
                </a:ext>
              </a:extLst>
            </p:cNvPr>
            <p:cNvCxnSpPr>
              <a:cxnSpLocks/>
              <a:stCxn id="34" idx="7"/>
            </p:cNvCxnSpPr>
            <p:nvPr/>
          </p:nvCxnSpPr>
          <p:spPr>
            <a:xfrm flipV="1">
              <a:off x="4096010" y="6289001"/>
              <a:ext cx="165467" cy="218152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A58D23A0-F9CF-2C1D-507A-E4069738CEB5}"/>
                </a:ext>
              </a:extLst>
            </p:cNvPr>
            <p:cNvCxnSpPr>
              <a:cxnSpLocks/>
            </p:cNvCxnSpPr>
            <p:nvPr/>
          </p:nvCxnSpPr>
          <p:spPr>
            <a:xfrm>
              <a:off x="3490912" y="7889211"/>
              <a:ext cx="0" cy="642902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A09ED3BE-E9C3-DB3F-E0CE-EE5A31AF3ED1}"/>
              </a:ext>
            </a:extLst>
          </p:cNvPr>
          <p:cNvGrpSpPr/>
          <p:nvPr/>
        </p:nvGrpSpPr>
        <p:grpSpPr>
          <a:xfrm>
            <a:off x="5257800" y="6351137"/>
            <a:ext cx="1295400" cy="2255274"/>
            <a:chOff x="4398410" y="6315048"/>
            <a:chExt cx="1295400" cy="2255274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BBAE6DEA-C2E0-8556-8A93-0121B5FBE82E}"/>
                </a:ext>
              </a:extLst>
            </p:cNvPr>
            <p:cNvSpPr/>
            <p:nvPr/>
          </p:nvSpPr>
          <p:spPr>
            <a:xfrm>
              <a:off x="4605149" y="6991620"/>
              <a:ext cx="885825" cy="897591"/>
            </a:xfrm>
            <a:prstGeom prst="ellipse">
              <a:avLst/>
            </a:prstGeom>
            <a:solidFill>
              <a:srgbClr val="FFE5EB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RS" b="1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O</a:t>
              </a:r>
              <a:r>
                <a:rPr lang="en-US" b="1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Pi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7A848526-2FB0-4A44-8FB1-4D51B42029FE}"/>
                </a:ext>
              </a:extLst>
            </p:cNvPr>
            <p:cNvSpPr/>
            <p:nvPr/>
          </p:nvSpPr>
          <p:spPr>
            <a:xfrm>
              <a:off x="4956621" y="8093754"/>
              <a:ext cx="182880" cy="182880"/>
            </a:xfrm>
            <a:prstGeom prst="ellipse">
              <a:avLst/>
            </a:prstGeom>
            <a:solidFill>
              <a:srgbClr val="FFE5EB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AEA9385C-C89B-93A1-B6EA-B4B42744E2F4}"/>
                </a:ext>
              </a:extLst>
            </p:cNvPr>
            <p:cNvCxnSpPr>
              <a:cxnSpLocks/>
              <a:stCxn id="35" idx="4"/>
            </p:cNvCxnSpPr>
            <p:nvPr/>
          </p:nvCxnSpPr>
          <p:spPr>
            <a:xfrm>
              <a:off x="5048061" y="8276634"/>
              <a:ext cx="0" cy="293688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CF298E36-7740-F251-072B-55684D3AF5BB}"/>
                </a:ext>
              </a:extLst>
            </p:cNvPr>
            <p:cNvCxnSpPr>
              <a:cxnSpLocks/>
            </p:cNvCxnSpPr>
            <p:nvPr/>
          </p:nvCxnSpPr>
          <p:spPr>
            <a:xfrm>
              <a:off x="4398410" y="6331238"/>
              <a:ext cx="471933" cy="70305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2203371B-B87C-77E1-AAB5-5904794A4D7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208445" y="6315048"/>
              <a:ext cx="485365" cy="704455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C688DCA6-2F1D-F52D-8891-3FD0AC7820C1}"/>
                </a:ext>
              </a:extLst>
            </p:cNvPr>
            <p:cNvCxnSpPr>
              <a:cxnSpLocks/>
              <a:stCxn id="35" idx="0"/>
              <a:endCxn id="32" idx="4"/>
            </p:cNvCxnSpPr>
            <p:nvPr/>
          </p:nvCxnSpPr>
          <p:spPr>
            <a:xfrm flipV="1">
              <a:off x="5048061" y="7889211"/>
              <a:ext cx="1" cy="204543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521BCE7-2961-6DB0-C199-D2C84C7A478F}"/>
              </a:ext>
            </a:extLst>
          </p:cNvPr>
          <p:cNvGrpSpPr/>
          <p:nvPr/>
        </p:nvGrpSpPr>
        <p:grpSpPr>
          <a:xfrm>
            <a:off x="11219941" y="5667699"/>
            <a:ext cx="2974059" cy="2905239"/>
            <a:chOff x="11317568" y="5224604"/>
            <a:chExt cx="2974059" cy="2905239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732F241-722D-DE2C-F510-AF87210BF084}"/>
                </a:ext>
              </a:extLst>
            </p:cNvPr>
            <p:cNvSpPr/>
            <p:nvPr/>
          </p:nvSpPr>
          <p:spPr>
            <a:xfrm>
              <a:off x="12549141" y="7170552"/>
              <a:ext cx="548640" cy="548640"/>
            </a:xfrm>
            <a:prstGeom prst="ellipse">
              <a:avLst/>
            </a:prstGeom>
            <a:solidFill>
              <a:srgbClr val="FFE5EB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+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33D8B492-AA7B-2FDB-6C5C-FE46E99201B6}"/>
                </a:ext>
              </a:extLst>
            </p:cNvPr>
            <p:cNvCxnSpPr>
              <a:cxnSpLocks/>
            </p:cNvCxnSpPr>
            <p:nvPr/>
          </p:nvCxnSpPr>
          <p:spPr>
            <a:xfrm>
              <a:off x="12823461" y="7707773"/>
              <a:ext cx="0" cy="42207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00D73D2-E3CC-D292-4479-D6330F1B9E4D}"/>
                </a:ext>
              </a:extLst>
            </p:cNvPr>
            <p:cNvSpPr/>
            <p:nvPr/>
          </p:nvSpPr>
          <p:spPr>
            <a:xfrm>
              <a:off x="11648964" y="6116871"/>
              <a:ext cx="548640" cy="548640"/>
            </a:xfrm>
            <a:prstGeom prst="ellipse">
              <a:avLst/>
            </a:prstGeom>
            <a:solidFill>
              <a:srgbClr val="FFE5EB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*</a:t>
              </a: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A43E633-0E3F-0153-F6B4-4A46CC5C0F82}"/>
                </a:ext>
              </a:extLst>
            </p:cNvPr>
            <p:cNvSpPr/>
            <p:nvPr/>
          </p:nvSpPr>
          <p:spPr>
            <a:xfrm>
              <a:off x="13316467" y="6093007"/>
              <a:ext cx="548640" cy="548640"/>
            </a:xfrm>
            <a:prstGeom prst="ellipse">
              <a:avLst/>
            </a:prstGeom>
            <a:solidFill>
              <a:srgbClr val="FFE5EB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*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43748A7F-CD38-A22D-F610-A65BD296CFC2}"/>
                </a:ext>
              </a:extLst>
            </p:cNvPr>
            <p:cNvSpPr/>
            <p:nvPr/>
          </p:nvSpPr>
          <p:spPr>
            <a:xfrm>
              <a:off x="14039850" y="5585352"/>
              <a:ext cx="182880" cy="18288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32711B8C-FA7B-D301-8853-3B97C88BE292}"/>
                </a:ext>
              </a:extLst>
            </p:cNvPr>
            <p:cNvCxnSpPr>
              <a:cxnSpLocks/>
              <a:stCxn id="23" idx="3"/>
            </p:cNvCxnSpPr>
            <p:nvPr/>
          </p:nvCxnSpPr>
          <p:spPr>
            <a:xfrm flipH="1">
              <a:off x="13754071" y="5741450"/>
              <a:ext cx="312561" cy="397819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3A2BEBCD-BC66-AB0C-35E2-9AEBE0F0ED73}"/>
                </a:ext>
              </a:extLst>
            </p:cNvPr>
            <p:cNvSpPr/>
            <p:nvPr/>
          </p:nvSpPr>
          <p:spPr>
            <a:xfrm>
              <a:off x="12338603" y="5593434"/>
              <a:ext cx="182880" cy="18288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8B4FD57-E910-B152-74B3-1D199747B677}"/>
                </a:ext>
              </a:extLst>
            </p:cNvPr>
            <p:cNvCxnSpPr>
              <a:cxnSpLocks/>
              <a:stCxn id="25" idx="3"/>
            </p:cNvCxnSpPr>
            <p:nvPr/>
          </p:nvCxnSpPr>
          <p:spPr>
            <a:xfrm flipH="1">
              <a:off x="12052824" y="5749532"/>
              <a:ext cx="312561" cy="397819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0EF9E6C4-38F5-1DC6-8D30-B3F10A58CDF8}"/>
                </a:ext>
              </a:extLst>
            </p:cNvPr>
            <p:cNvSpPr/>
            <p:nvPr/>
          </p:nvSpPr>
          <p:spPr>
            <a:xfrm>
              <a:off x="11386466" y="5585352"/>
              <a:ext cx="182880" cy="18288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FE83A3C1-A413-D493-09E3-5FCD4BD6C78E}"/>
                </a:ext>
              </a:extLst>
            </p:cNvPr>
            <p:cNvCxnSpPr>
              <a:cxnSpLocks/>
              <a:stCxn id="36" idx="5"/>
            </p:cNvCxnSpPr>
            <p:nvPr/>
          </p:nvCxnSpPr>
          <p:spPr>
            <a:xfrm>
              <a:off x="11542564" y="5741450"/>
              <a:ext cx="279310" cy="397819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7DADC961-C176-7A5C-0847-5B5CE9298349}"/>
                </a:ext>
              </a:extLst>
            </p:cNvPr>
            <p:cNvSpPr/>
            <p:nvPr/>
          </p:nvSpPr>
          <p:spPr>
            <a:xfrm>
              <a:off x="13009664" y="5590916"/>
              <a:ext cx="182880" cy="18288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F58D4C68-2A97-4A52-B003-ED6F74A0C1B8}"/>
                </a:ext>
              </a:extLst>
            </p:cNvPr>
            <p:cNvCxnSpPr>
              <a:cxnSpLocks/>
              <a:stCxn id="39" idx="5"/>
            </p:cNvCxnSpPr>
            <p:nvPr/>
          </p:nvCxnSpPr>
          <p:spPr>
            <a:xfrm>
              <a:off x="13165762" y="5747014"/>
              <a:ext cx="279310" cy="397819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DC4EAAEE-16F8-8CC7-2843-FF698ED61621}"/>
                </a:ext>
              </a:extLst>
            </p:cNvPr>
            <p:cNvCxnSpPr>
              <a:cxnSpLocks/>
              <a:stCxn id="22" idx="3"/>
              <a:endCxn id="11" idx="7"/>
            </p:cNvCxnSpPr>
            <p:nvPr/>
          </p:nvCxnSpPr>
          <p:spPr>
            <a:xfrm flipH="1">
              <a:off x="13017435" y="6561301"/>
              <a:ext cx="379378" cy="68959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22FE11D8-7234-679D-E79B-5965451ACD2A}"/>
                </a:ext>
              </a:extLst>
            </p:cNvPr>
            <p:cNvCxnSpPr>
              <a:cxnSpLocks/>
              <a:stCxn id="21" idx="5"/>
              <a:endCxn id="11" idx="1"/>
            </p:cNvCxnSpPr>
            <p:nvPr/>
          </p:nvCxnSpPr>
          <p:spPr>
            <a:xfrm>
              <a:off x="12117258" y="6585165"/>
              <a:ext cx="512229" cy="665733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ectangle 53">
              <a:extLst>
                <a:ext uri="{FF2B5EF4-FFF2-40B4-BE49-F238E27FC236}">
                  <a16:creationId xmlns:a16="http://schemas.microsoft.com/office/drawing/2014/main" id="{BEA8F64E-D21A-1666-5B07-89E03E52C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17568" y="5224604"/>
              <a:ext cx="320675" cy="34607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b="1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a</a:t>
              </a:r>
            </a:p>
          </p:txBody>
        </p:sp>
        <p:sp>
          <p:nvSpPr>
            <p:cNvPr id="50" name="Rectangle 53">
              <a:extLst>
                <a:ext uri="{FF2B5EF4-FFF2-40B4-BE49-F238E27FC236}">
                  <a16:creationId xmlns:a16="http://schemas.microsoft.com/office/drawing/2014/main" id="{CE79128B-6727-B3F4-F782-D54ACFF727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75165" y="5256613"/>
              <a:ext cx="320675" cy="34607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b="1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b</a:t>
              </a:r>
            </a:p>
          </p:txBody>
        </p:sp>
        <p:sp>
          <p:nvSpPr>
            <p:cNvPr id="52" name="Rectangle 53">
              <a:extLst>
                <a:ext uri="{FF2B5EF4-FFF2-40B4-BE49-F238E27FC236}">
                  <a16:creationId xmlns:a16="http://schemas.microsoft.com/office/drawing/2014/main" id="{72DE1226-4400-FFB0-8C8C-CB950BFABE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53651" y="5250040"/>
              <a:ext cx="320675" cy="34607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b="1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c</a:t>
              </a:r>
            </a:p>
          </p:txBody>
        </p:sp>
        <p:sp>
          <p:nvSpPr>
            <p:cNvPr id="53" name="Rectangle 53">
              <a:extLst>
                <a:ext uri="{FF2B5EF4-FFF2-40B4-BE49-F238E27FC236}">
                  <a16:creationId xmlns:a16="http://schemas.microsoft.com/office/drawing/2014/main" id="{453D89C1-DEA5-7A4E-D16C-81B8658A3C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70952" y="5256613"/>
              <a:ext cx="320675" cy="34607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  <p:txBody>
            <a:bodyPr wrap="none" lIns="90343" tIns="44379" rIns="90343" bIns="44379">
              <a:spAutoFit/>
            </a:bodyPr>
            <a:lstStyle/>
            <a:p>
              <a:pPr defTabSz="912813" eaLnBrk="0" hangingPunct="0">
                <a:lnSpc>
                  <a:spcPct val="90000"/>
                </a:lnSpc>
              </a:pPr>
              <a:r>
                <a:rPr lang="en-US" b="1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5525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B75549-7485-3AE6-16EB-9D53C627A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B965FD3D-4D53-9DC3-C0AA-ED580654BF31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6FF2F2FE-C3CC-1F9E-D236-32D3201CE79B}"/>
              </a:ext>
            </a:extLst>
          </p:cNvPr>
          <p:cNvSpPr txBox="1"/>
          <p:nvPr/>
        </p:nvSpPr>
        <p:spPr>
          <a:xfrm>
            <a:off x="685800" y="2637853"/>
            <a:ext cx="16764000" cy="462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05486" lvl="1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Izvršavanje operacija je asinhrono.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84B6E723-2BC3-38BA-39C7-0F28729814A9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noProof="0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Dataflow</a:t>
            </a: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operatori ( 1 )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1A4D05BD-99DB-8897-80F8-7FE479B2E3B5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BE3CE216-05AB-F930-ED26-8C77603697D3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D961A987-C032-5A30-C2B4-0C3EC942C6A2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DC13792-7CD3-86D0-D7F4-1DF927996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10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DEC82336-82C5-F98C-5DD3-FE7374187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C482FD61-11A1-950E-011E-55C336DA2274}"/>
              </a:ext>
            </a:extLst>
          </p:cNvPr>
          <p:cNvGrpSpPr/>
          <p:nvPr/>
        </p:nvGrpSpPr>
        <p:grpSpPr>
          <a:xfrm>
            <a:off x="1339750" y="4692860"/>
            <a:ext cx="3790190" cy="2259302"/>
            <a:chOff x="1602639" y="3752850"/>
            <a:chExt cx="3790190" cy="2259302"/>
          </a:xfrm>
        </p:grpSpPr>
        <p:sp>
          <p:nvSpPr>
            <p:cNvPr id="22" name="Arrow: Right 21">
              <a:extLst>
                <a:ext uri="{FF2B5EF4-FFF2-40B4-BE49-F238E27FC236}">
                  <a16:creationId xmlns:a16="http://schemas.microsoft.com/office/drawing/2014/main" id="{D8B81BF0-22F4-CEDE-AE13-F6456E3E1EB0}"/>
                </a:ext>
              </a:extLst>
            </p:cNvPr>
            <p:cNvSpPr/>
            <p:nvPr/>
          </p:nvSpPr>
          <p:spPr>
            <a:xfrm>
              <a:off x="3276600" y="4820415"/>
              <a:ext cx="555282" cy="200077"/>
            </a:xfrm>
            <a:prstGeom prst="rightArrow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6B49D7E-AFDC-2362-4427-5FD051FF9EB0}"/>
                </a:ext>
              </a:extLst>
            </p:cNvPr>
            <p:cNvGrpSpPr/>
            <p:nvPr/>
          </p:nvGrpSpPr>
          <p:grpSpPr>
            <a:xfrm>
              <a:off x="1602639" y="3752850"/>
              <a:ext cx="1496457" cy="2259302"/>
              <a:chOff x="2765020" y="6272811"/>
              <a:chExt cx="1496457" cy="2259302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DA0BA8B4-7C41-304B-F8A1-D0E66277E5DE}"/>
                  </a:ext>
                </a:extLst>
              </p:cNvPr>
              <p:cNvSpPr/>
              <p:nvPr/>
            </p:nvSpPr>
            <p:spPr>
              <a:xfrm>
                <a:off x="3048000" y="6991620"/>
                <a:ext cx="885825" cy="897591"/>
              </a:xfrm>
              <a:prstGeom prst="ellipse">
                <a:avLst/>
              </a:prstGeom>
              <a:solidFill>
                <a:srgbClr val="FFE5EB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RS" b="1" dirty="0">
                    <a:solidFill>
                      <a:schemeClr val="accent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O</a:t>
                </a:r>
                <a:r>
                  <a:rPr lang="en-US" b="1" dirty="0">
                    <a:solidFill>
                      <a:schemeClr val="accent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Pi</a:t>
                </a:r>
              </a:p>
            </p:txBody>
          </p: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6D9048D7-8DAE-4C50-7DFC-7E9FF6251C7A}"/>
                  </a:ext>
                </a:extLst>
              </p:cNvPr>
              <p:cNvSpPr/>
              <p:nvPr/>
            </p:nvSpPr>
            <p:spPr>
              <a:xfrm>
                <a:off x="2880652" y="6480371"/>
                <a:ext cx="182880" cy="182880"/>
              </a:xfrm>
              <a:prstGeom prst="ellipse">
                <a:avLst/>
              </a:prstGeom>
              <a:solidFill>
                <a:srgbClr val="FFE5EB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99F027C9-6EF2-3D4D-0DD3-AFF84C25F414}"/>
                  </a:ext>
                </a:extLst>
              </p:cNvPr>
              <p:cNvSpPr/>
              <p:nvPr/>
            </p:nvSpPr>
            <p:spPr>
              <a:xfrm>
                <a:off x="3939912" y="6480371"/>
                <a:ext cx="182880" cy="182880"/>
              </a:xfrm>
              <a:prstGeom prst="ellipse">
                <a:avLst/>
              </a:prstGeom>
              <a:solidFill>
                <a:srgbClr val="FFE5EB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3E30CBBA-636E-DD4F-048E-708E4C7900A2}"/>
                  </a:ext>
                </a:extLst>
              </p:cNvPr>
              <p:cNvCxnSpPr>
                <a:cxnSpLocks/>
                <a:stCxn id="25" idx="5"/>
              </p:cNvCxnSpPr>
              <p:nvPr/>
            </p:nvCxnSpPr>
            <p:spPr>
              <a:xfrm>
                <a:off x="3036750" y="6636469"/>
                <a:ext cx="279310" cy="397819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A9FB76E8-661C-C581-4875-790BFEEF7E39}"/>
                  </a:ext>
                </a:extLst>
              </p:cNvPr>
              <p:cNvCxnSpPr>
                <a:cxnSpLocks/>
                <a:stCxn id="26" idx="3"/>
              </p:cNvCxnSpPr>
              <p:nvPr/>
            </p:nvCxnSpPr>
            <p:spPr>
              <a:xfrm flipH="1">
                <a:off x="3654133" y="6636469"/>
                <a:ext cx="312561" cy="397819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67C7E299-F7CD-84BA-A5B1-4C676BE5F9C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765020" y="6272811"/>
                <a:ext cx="164234" cy="220653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CFF766EA-17A5-EC4D-6649-78C32692D341}"/>
                  </a:ext>
                </a:extLst>
              </p:cNvPr>
              <p:cNvCxnSpPr>
                <a:cxnSpLocks/>
                <a:stCxn id="26" idx="7"/>
              </p:cNvCxnSpPr>
              <p:nvPr/>
            </p:nvCxnSpPr>
            <p:spPr>
              <a:xfrm flipV="1">
                <a:off x="4096010" y="6289001"/>
                <a:ext cx="165467" cy="21815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778C8217-F026-244F-7182-1094C910FE9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90912" y="7889211"/>
                <a:ext cx="0" cy="642902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008C06EA-1981-E2FD-BE04-134FD4B66BB1}"/>
                </a:ext>
              </a:extLst>
            </p:cNvPr>
            <p:cNvGrpSpPr/>
            <p:nvPr/>
          </p:nvGrpSpPr>
          <p:grpSpPr>
            <a:xfrm>
              <a:off x="4097429" y="3752850"/>
              <a:ext cx="1295400" cy="2255274"/>
              <a:chOff x="4398410" y="6315048"/>
              <a:chExt cx="1295400" cy="2255274"/>
            </a:xfrm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89664992-8AF8-6D65-B111-001F2CA000D1}"/>
                  </a:ext>
                </a:extLst>
              </p:cNvPr>
              <p:cNvSpPr/>
              <p:nvPr/>
            </p:nvSpPr>
            <p:spPr>
              <a:xfrm>
                <a:off x="4605149" y="6991620"/>
                <a:ext cx="885825" cy="897591"/>
              </a:xfrm>
              <a:prstGeom prst="ellipse">
                <a:avLst/>
              </a:prstGeom>
              <a:solidFill>
                <a:srgbClr val="FFE5EB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sr-Latn-RS" b="1" dirty="0">
                    <a:solidFill>
                      <a:schemeClr val="accent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O</a:t>
                </a:r>
                <a:r>
                  <a:rPr lang="en-US" b="1" dirty="0">
                    <a:solidFill>
                      <a:schemeClr val="accent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Pi</a:t>
                </a:r>
              </a:p>
            </p:txBody>
          </p: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92728A80-22EB-D8CA-C2AC-00C450D9E628}"/>
                  </a:ext>
                </a:extLst>
              </p:cNvPr>
              <p:cNvSpPr/>
              <p:nvPr/>
            </p:nvSpPr>
            <p:spPr>
              <a:xfrm>
                <a:off x="4956621" y="8093754"/>
                <a:ext cx="182880" cy="182880"/>
              </a:xfrm>
              <a:prstGeom prst="ellipse">
                <a:avLst/>
              </a:prstGeom>
              <a:solidFill>
                <a:srgbClr val="FFE5EB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BA752E02-8477-26EC-57AF-1297979BD142}"/>
                  </a:ext>
                </a:extLst>
              </p:cNvPr>
              <p:cNvCxnSpPr>
                <a:cxnSpLocks/>
                <a:stCxn id="34" idx="4"/>
              </p:cNvCxnSpPr>
              <p:nvPr/>
            </p:nvCxnSpPr>
            <p:spPr>
              <a:xfrm>
                <a:off x="5048061" y="8276634"/>
                <a:ext cx="0" cy="293688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23CB3830-65C3-F01B-566F-BDF4EB9193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98410" y="6331238"/>
                <a:ext cx="471933" cy="70305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DCACC9ED-90E0-1CA0-46E9-D3201EC3067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208445" y="6315048"/>
                <a:ext cx="485365" cy="704455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D5E8ED0F-422F-4661-0F59-934640DE8260}"/>
                  </a:ext>
                </a:extLst>
              </p:cNvPr>
              <p:cNvCxnSpPr>
                <a:cxnSpLocks/>
                <a:stCxn id="34" idx="0"/>
                <a:endCxn id="33" idx="4"/>
              </p:cNvCxnSpPr>
              <p:nvPr/>
            </p:nvCxnSpPr>
            <p:spPr>
              <a:xfrm flipV="1">
                <a:off x="5048061" y="7889211"/>
                <a:ext cx="1" cy="204543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7399F541-5812-7EE3-6E29-3E6258A7E117}"/>
              </a:ext>
            </a:extLst>
          </p:cNvPr>
          <p:cNvGrpSpPr/>
          <p:nvPr/>
        </p:nvGrpSpPr>
        <p:grpSpPr>
          <a:xfrm>
            <a:off x="7584153" y="4692860"/>
            <a:ext cx="3121952" cy="2006451"/>
            <a:chOff x="6776409" y="4003141"/>
            <a:chExt cx="3121952" cy="2006451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ABB1EE84-7395-E018-6E9E-7BC4A563B2E4}"/>
                </a:ext>
              </a:extLst>
            </p:cNvPr>
            <p:cNvGrpSpPr/>
            <p:nvPr/>
          </p:nvGrpSpPr>
          <p:grpSpPr>
            <a:xfrm>
              <a:off x="6776409" y="4006404"/>
              <a:ext cx="1064568" cy="2001720"/>
              <a:chOff x="6961166" y="3991501"/>
              <a:chExt cx="1064568" cy="2001720"/>
            </a:xfrm>
          </p:grpSpPr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9296BC39-2F78-9F38-0071-ACE679452C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17101" y="3991501"/>
                <a:ext cx="0" cy="860130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8FF7CB29-F901-017D-7DA4-2679AD9063D5}"/>
                  </a:ext>
                </a:extLst>
              </p:cNvPr>
              <p:cNvSpPr/>
              <p:nvPr/>
            </p:nvSpPr>
            <p:spPr>
              <a:xfrm>
                <a:off x="7425661" y="4287517"/>
                <a:ext cx="182880" cy="182880"/>
              </a:xfrm>
              <a:prstGeom prst="ellipse">
                <a:avLst/>
              </a:prstGeom>
              <a:solidFill>
                <a:srgbClr val="FFE5EB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370122FB-6B3D-C779-46BE-EE2C5AED1D5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961166" y="4824724"/>
                <a:ext cx="555935" cy="852729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BC47DB94-EC58-F78B-B4CD-2D2B18246A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17101" y="4824724"/>
                <a:ext cx="508633" cy="852729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16098C45-A78C-68CF-C147-59D797C31425}"/>
                  </a:ext>
                </a:extLst>
              </p:cNvPr>
              <p:cNvSpPr/>
              <p:nvPr/>
            </p:nvSpPr>
            <p:spPr>
              <a:xfrm>
                <a:off x="7375495" y="4670555"/>
                <a:ext cx="274320" cy="274320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9A58A0A-97B9-6A73-7EB2-3CB073D56206}"/>
                  </a:ext>
                </a:extLst>
              </p:cNvPr>
              <p:cNvSpPr txBox="1"/>
              <p:nvPr/>
            </p:nvSpPr>
            <p:spPr>
              <a:xfrm>
                <a:off x="7324075" y="5531556"/>
                <a:ext cx="3771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accent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…</a:t>
                </a:r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564A3C2A-27F4-E9F7-89A1-9CAE8B4B53E6}"/>
                </a:ext>
              </a:extLst>
            </p:cNvPr>
            <p:cNvGrpSpPr/>
            <p:nvPr/>
          </p:nvGrpSpPr>
          <p:grpSpPr>
            <a:xfrm>
              <a:off x="8833793" y="4003141"/>
              <a:ext cx="1064568" cy="2006451"/>
              <a:chOff x="8534400" y="3987192"/>
              <a:chExt cx="1064568" cy="2006451"/>
            </a:xfrm>
          </p:grpSpPr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F7A77F2F-1FDC-9785-4F7C-7AE694BC837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534400" y="4820415"/>
                <a:ext cx="555935" cy="852729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D3DDB408-CAAF-7D35-5F91-A052F0BE23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90335" y="4820415"/>
                <a:ext cx="508633" cy="852729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8240C31E-518A-38FA-EEB6-7F1D871CF031}"/>
                  </a:ext>
                </a:extLst>
              </p:cNvPr>
              <p:cNvSpPr/>
              <p:nvPr/>
            </p:nvSpPr>
            <p:spPr>
              <a:xfrm>
                <a:off x="8732195" y="5143500"/>
                <a:ext cx="182880" cy="182880"/>
              </a:xfrm>
              <a:prstGeom prst="ellipse">
                <a:avLst/>
              </a:prstGeom>
              <a:solidFill>
                <a:srgbClr val="FFE5EB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780B8B8E-1D5D-FFC6-C9B9-51353D2138FC}"/>
                  </a:ext>
                </a:extLst>
              </p:cNvPr>
              <p:cNvSpPr/>
              <p:nvPr/>
            </p:nvSpPr>
            <p:spPr>
              <a:xfrm>
                <a:off x="9253211" y="5155339"/>
                <a:ext cx="182880" cy="182880"/>
              </a:xfrm>
              <a:prstGeom prst="ellipse">
                <a:avLst/>
              </a:prstGeom>
              <a:solidFill>
                <a:srgbClr val="FFE5EB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C8245A18-13B3-A389-2983-8FC7B0198A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90335" y="3987192"/>
                <a:ext cx="0" cy="860130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18CF3BC6-0946-9487-D553-5B2014200BA6}"/>
                  </a:ext>
                </a:extLst>
              </p:cNvPr>
              <p:cNvSpPr/>
              <p:nvPr/>
            </p:nvSpPr>
            <p:spPr>
              <a:xfrm>
                <a:off x="8944891" y="4656954"/>
                <a:ext cx="274320" cy="274320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41DCDC5-332B-94D6-5094-D02D2AE1EE11}"/>
                  </a:ext>
                </a:extLst>
              </p:cNvPr>
              <p:cNvSpPr txBox="1"/>
              <p:nvPr/>
            </p:nvSpPr>
            <p:spPr>
              <a:xfrm>
                <a:off x="8893471" y="5531978"/>
                <a:ext cx="37716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accent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…</a:t>
                </a:r>
              </a:p>
            </p:txBody>
          </p:sp>
        </p:grpSp>
        <p:sp>
          <p:nvSpPr>
            <p:cNvPr id="62" name="Arrow: Right 61">
              <a:extLst>
                <a:ext uri="{FF2B5EF4-FFF2-40B4-BE49-F238E27FC236}">
                  <a16:creationId xmlns:a16="http://schemas.microsoft.com/office/drawing/2014/main" id="{4FCDF3A9-9351-4D80-C2D1-A3ED7B035EF7}"/>
                </a:ext>
              </a:extLst>
            </p:cNvPr>
            <p:cNvSpPr/>
            <p:nvPr/>
          </p:nvSpPr>
          <p:spPr>
            <a:xfrm>
              <a:off x="8057194" y="4820415"/>
              <a:ext cx="555282" cy="200077"/>
            </a:xfrm>
            <a:prstGeom prst="rightArrow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AB8E0A7A-0CB2-A068-A0EB-B7F78CAE0A49}"/>
              </a:ext>
            </a:extLst>
          </p:cNvPr>
          <p:cNvGrpSpPr/>
          <p:nvPr/>
        </p:nvGrpSpPr>
        <p:grpSpPr>
          <a:xfrm>
            <a:off x="12435151" y="4358489"/>
            <a:ext cx="4342277" cy="2598696"/>
            <a:chOff x="11592340" y="3462229"/>
            <a:chExt cx="4342277" cy="2598696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F0FCE955-1CE0-67A4-AA69-C5456CBA7325}"/>
                </a:ext>
              </a:extLst>
            </p:cNvPr>
            <p:cNvGrpSpPr/>
            <p:nvPr/>
          </p:nvGrpSpPr>
          <p:grpSpPr>
            <a:xfrm>
              <a:off x="12063850" y="3801623"/>
              <a:ext cx="1496457" cy="2259302"/>
              <a:chOff x="2765020" y="6272811"/>
              <a:chExt cx="1496457" cy="2259302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B5C4D757-7841-68EA-8DD1-26535A004550}"/>
                  </a:ext>
                </a:extLst>
              </p:cNvPr>
              <p:cNvSpPr/>
              <p:nvPr/>
            </p:nvSpPr>
            <p:spPr>
              <a:xfrm>
                <a:off x="3048000" y="6991620"/>
                <a:ext cx="885825" cy="897591"/>
              </a:xfrm>
              <a:prstGeom prst="ellipse">
                <a:avLst/>
              </a:prstGeom>
              <a:solidFill>
                <a:srgbClr val="FFE5EB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accent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&gt;</a:t>
                </a:r>
              </a:p>
            </p:txBody>
          </p: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15D74372-ACBE-B724-8ADD-87D0CCF3ED92}"/>
                  </a:ext>
                </a:extLst>
              </p:cNvPr>
              <p:cNvSpPr/>
              <p:nvPr/>
            </p:nvSpPr>
            <p:spPr>
              <a:xfrm>
                <a:off x="2880652" y="6480371"/>
                <a:ext cx="182880" cy="182880"/>
              </a:xfrm>
              <a:prstGeom prst="ellipse">
                <a:avLst/>
              </a:prstGeom>
              <a:solidFill>
                <a:srgbClr val="FFE5EB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id="{D9D9F25C-A278-6334-A5FE-893BFF86964E}"/>
                  </a:ext>
                </a:extLst>
              </p:cNvPr>
              <p:cNvSpPr/>
              <p:nvPr/>
            </p:nvSpPr>
            <p:spPr>
              <a:xfrm>
                <a:off x="3939912" y="6480371"/>
                <a:ext cx="182880" cy="182880"/>
              </a:xfrm>
              <a:prstGeom prst="ellipse">
                <a:avLst/>
              </a:prstGeom>
              <a:solidFill>
                <a:srgbClr val="FFE5EB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68" name="Straight Arrow Connector 67">
                <a:extLst>
                  <a:ext uri="{FF2B5EF4-FFF2-40B4-BE49-F238E27FC236}">
                    <a16:creationId xmlns:a16="http://schemas.microsoft.com/office/drawing/2014/main" id="{FBFE4F16-8E0B-B44A-DC37-6B5B90BBE1CA}"/>
                  </a:ext>
                </a:extLst>
              </p:cNvPr>
              <p:cNvCxnSpPr>
                <a:cxnSpLocks/>
                <a:stCxn id="66" idx="5"/>
              </p:cNvCxnSpPr>
              <p:nvPr/>
            </p:nvCxnSpPr>
            <p:spPr>
              <a:xfrm>
                <a:off x="3036750" y="6636469"/>
                <a:ext cx="279310" cy="397819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Arrow Connector 68">
                <a:extLst>
                  <a:ext uri="{FF2B5EF4-FFF2-40B4-BE49-F238E27FC236}">
                    <a16:creationId xmlns:a16="http://schemas.microsoft.com/office/drawing/2014/main" id="{0CC8962A-488C-177D-1BA1-8102ADB2192D}"/>
                  </a:ext>
                </a:extLst>
              </p:cNvPr>
              <p:cNvCxnSpPr>
                <a:cxnSpLocks/>
                <a:stCxn id="67" idx="3"/>
              </p:cNvCxnSpPr>
              <p:nvPr/>
            </p:nvCxnSpPr>
            <p:spPr>
              <a:xfrm flipH="1">
                <a:off x="3654133" y="6636469"/>
                <a:ext cx="312561" cy="397819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B735C054-93D8-0629-22D5-C805AF0AA47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765020" y="6272811"/>
                <a:ext cx="164234" cy="220653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14BC4BE8-A6CB-64B8-067E-692BBD831A66}"/>
                  </a:ext>
                </a:extLst>
              </p:cNvPr>
              <p:cNvCxnSpPr>
                <a:cxnSpLocks/>
                <a:stCxn id="67" idx="7"/>
              </p:cNvCxnSpPr>
              <p:nvPr/>
            </p:nvCxnSpPr>
            <p:spPr>
              <a:xfrm flipV="1">
                <a:off x="4096010" y="6289001"/>
                <a:ext cx="165467" cy="218152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B3BDEE12-13A2-8526-22B0-8687BD4DEB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90912" y="7889211"/>
                <a:ext cx="0" cy="642902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3ED0BA13-DCC2-FC95-1B59-1349E444C28A}"/>
                </a:ext>
              </a:extLst>
            </p:cNvPr>
            <p:cNvGrpSpPr/>
            <p:nvPr/>
          </p:nvGrpSpPr>
          <p:grpSpPr>
            <a:xfrm>
              <a:off x="14558640" y="3801623"/>
              <a:ext cx="1295400" cy="2255274"/>
              <a:chOff x="4398410" y="6315048"/>
              <a:chExt cx="1295400" cy="2255274"/>
            </a:xfrm>
          </p:grpSpPr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EE20E113-E935-16CD-1065-735AFB7D9AD2}"/>
                  </a:ext>
                </a:extLst>
              </p:cNvPr>
              <p:cNvSpPr/>
              <p:nvPr/>
            </p:nvSpPr>
            <p:spPr>
              <a:xfrm>
                <a:off x="4605149" y="6991620"/>
                <a:ext cx="885825" cy="897591"/>
              </a:xfrm>
              <a:prstGeom prst="ellipse">
                <a:avLst/>
              </a:prstGeom>
              <a:solidFill>
                <a:srgbClr val="FFE5EB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chemeClr val="accent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&gt;</a:t>
                </a:r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D39C64AF-88A1-8865-8462-F558A903D39C}"/>
                  </a:ext>
                </a:extLst>
              </p:cNvPr>
              <p:cNvSpPr/>
              <p:nvPr/>
            </p:nvSpPr>
            <p:spPr>
              <a:xfrm>
                <a:off x="4956621" y="8093754"/>
                <a:ext cx="182880" cy="182880"/>
              </a:xfrm>
              <a:prstGeom prst="ellipse">
                <a:avLst/>
              </a:prstGeom>
              <a:solidFill>
                <a:srgbClr val="FFE5EB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6" name="Straight Arrow Connector 75">
                <a:extLst>
                  <a:ext uri="{FF2B5EF4-FFF2-40B4-BE49-F238E27FC236}">
                    <a16:creationId xmlns:a16="http://schemas.microsoft.com/office/drawing/2014/main" id="{E05886FE-FD0B-7D63-4EDA-AAABC39F94A9}"/>
                  </a:ext>
                </a:extLst>
              </p:cNvPr>
              <p:cNvCxnSpPr>
                <a:cxnSpLocks/>
                <a:stCxn id="75" idx="4"/>
              </p:cNvCxnSpPr>
              <p:nvPr/>
            </p:nvCxnSpPr>
            <p:spPr>
              <a:xfrm>
                <a:off x="5048061" y="8276634"/>
                <a:ext cx="0" cy="293688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Arrow Connector 76">
                <a:extLst>
                  <a:ext uri="{FF2B5EF4-FFF2-40B4-BE49-F238E27FC236}">
                    <a16:creationId xmlns:a16="http://schemas.microsoft.com/office/drawing/2014/main" id="{9D1BB3CA-378D-2270-811B-811F90A960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98410" y="6331238"/>
                <a:ext cx="471933" cy="703050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Arrow Connector 77">
                <a:extLst>
                  <a:ext uri="{FF2B5EF4-FFF2-40B4-BE49-F238E27FC236}">
                    <a16:creationId xmlns:a16="http://schemas.microsoft.com/office/drawing/2014/main" id="{BA6F1D2C-BDEB-1BE6-5905-85E6B1931C3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208445" y="6315048"/>
                <a:ext cx="485365" cy="704455"/>
              </a:xfrm>
              <a:prstGeom prst="straightConnector1">
                <a:avLst/>
              </a:prstGeom>
              <a:ln w="1905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id="{AA9DA4C4-C70B-C4AE-3BA6-9412A30D7AE6}"/>
                  </a:ext>
                </a:extLst>
              </p:cNvPr>
              <p:cNvCxnSpPr>
                <a:cxnSpLocks/>
                <a:stCxn id="75" idx="0"/>
                <a:endCxn id="74" idx="4"/>
              </p:cNvCxnSpPr>
              <p:nvPr/>
            </p:nvCxnSpPr>
            <p:spPr>
              <a:xfrm flipV="1">
                <a:off x="5048061" y="7889211"/>
                <a:ext cx="1" cy="204543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1A41E53-30EC-162C-96DB-B12570C115BD}"/>
                </a:ext>
              </a:extLst>
            </p:cNvPr>
            <p:cNvSpPr txBox="1"/>
            <p:nvPr/>
          </p:nvSpPr>
          <p:spPr>
            <a:xfrm>
              <a:off x="11592340" y="3462229"/>
              <a:ext cx="645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100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B7C29EE-03AE-66A4-099B-D410F2BFEC65}"/>
                </a:ext>
              </a:extLst>
            </p:cNvPr>
            <p:cNvSpPr txBox="1"/>
            <p:nvPr/>
          </p:nvSpPr>
          <p:spPr>
            <a:xfrm>
              <a:off x="13442572" y="3486325"/>
              <a:ext cx="64568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55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75B08A2-F14C-0D4B-42F6-7E8DE8C72D63}"/>
                </a:ext>
              </a:extLst>
            </p:cNvPr>
            <p:cNvSpPr txBox="1"/>
            <p:nvPr/>
          </p:nvSpPr>
          <p:spPr>
            <a:xfrm>
              <a:off x="15459230" y="5342418"/>
              <a:ext cx="4753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T</a:t>
              </a: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8558D7C6-1218-7D86-7C95-A9829C683B21}"/>
              </a:ext>
            </a:extLst>
          </p:cNvPr>
          <p:cNvSpPr txBox="1"/>
          <p:nvPr/>
        </p:nvSpPr>
        <p:spPr>
          <a:xfrm>
            <a:off x="1108381" y="7285563"/>
            <a:ext cx="4365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Open Sauce" panose="020B0604020202020204" charset="0"/>
              </a:rPr>
              <a:t>Primitivna</a:t>
            </a:r>
            <a:r>
              <a:rPr lang="en-US" dirty="0">
                <a:latin typeface="Open Sauce" panose="020B0604020202020204" charset="0"/>
              </a:rPr>
              <a:t> </a:t>
            </a:r>
            <a:r>
              <a:rPr lang="en-US" dirty="0" err="1">
                <a:latin typeface="Open Sauce" panose="020B0604020202020204" charset="0"/>
              </a:rPr>
              <a:t>operacija</a:t>
            </a:r>
            <a:endParaRPr lang="en-US" dirty="0">
              <a:latin typeface="Open Sauce" panose="020B060402020202020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E07CDF7-B956-DCC5-7CA4-3B6BD8A681B8}"/>
              </a:ext>
            </a:extLst>
          </p:cNvPr>
          <p:cNvSpPr txBox="1"/>
          <p:nvPr/>
        </p:nvSpPr>
        <p:spPr>
          <a:xfrm>
            <a:off x="7086600" y="7285563"/>
            <a:ext cx="4365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Open Sauce" panose="020B0604020202020204" charset="0"/>
              </a:rPr>
              <a:t>Fork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1881D281-349B-FE8F-FFDF-4D9CF04615B4}"/>
              </a:ext>
            </a:extLst>
          </p:cNvPr>
          <p:cNvSpPr txBox="1"/>
          <p:nvPr/>
        </p:nvSpPr>
        <p:spPr>
          <a:xfrm>
            <a:off x="12649200" y="7297969"/>
            <a:ext cx="4365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Open Sauce" panose="020B0604020202020204" charset="0"/>
              </a:rPr>
              <a:t>Relacioni</a:t>
            </a:r>
            <a:r>
              <a:rPr lang="en-US" dirty="0">
                <a:latin typeface="Open Sauce" panose="020B0604020202020204" charset="0"/>
              </a:rPr>
              <a:t> operator</a:t>
            </a:r>
          </a:p>
        </p:txBody>
      </p:sp>
    </p:spTree>
    <p:extLst>
      <p:ext uri="{BB962C8B-B14F-4D97-AF65-F5344CB8AC3E}">
        <p14:creationId xmlns:p14="http://schemas.microsoft.com/office/powerpoint/2010/main" val="1146630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  <p:bldP spid="8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B1279E-D99D-2673-FA39-E4FC2E938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BD89A45F-581E-CB80-4FCF-4278E1D009B9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3629189E-3E19-DB92-93A9-C6878C2014B7}"/>
              </a:ext>
            </a:extLst>
          </p:cNvPr>
          <p:cNvSpPr txBox="1"/>
          <p:nvPr/>
        </p:nvSpPr>
        <p:spPr>
          <a:xfrm>
            <a:off x="685800" y="2637853"/>
            <a:ext cx="16764000" cy="462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05486" lvl="1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Izvršavanje operacija je asinhrono.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2E3479A5-78C4-6CC3-4ACC-C47B1E019F93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noProof="0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Dataflow</a:t>
            </a: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operatori ( 2 )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2B499764-0CBC-AC7A-7B4A-2A1516D56DA9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FA12B2B-2CC4-B085-3753-C9121C9202E2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2624E9DF-4761-0627-9AF5-1F58DE295408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0A3C544-3C35-E515-541F-E6AA0D0AF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11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2304375-196E-0BCE-7DD9-C479F0710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5651DBC-D96E-E9B3-264B-39C97BFDCDB0}"/>
              </a:ext>
            </a:extLst>
          </p:cNvPr>
          <p:cNvGrpSpPr/>
          <p:nvPr/>
        </p:nvGrpSpPr>
        <p:grpSpPr>
          <a:xfrm>
            <a:off x="1192531" y="4532044"/>
            <a:ext cx="3124200" cy="2057400"/>
            <a:chOff x="1981200" y="4457700"/>
            <a:chExt cx="3124200" cy="205740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01E95443-19C7-93D5-0628-4CE9B389A563}"/>
                </a:ext>
              </a:extLst>
            </p:cNvPr>
            <p:cNvSpPr/>
            <p:nvPr/>
          </p:nvSpPr>
          <p:spPr>
            <a:xfrm>
              <a:off x="3185160" y="4637409"/>
              <a:ext cx="182880" cy="18288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1E651F1-A86B-43D1-BE14-8A0032340C50}"/>
                </a:ext>
              </a:extLst>
            </p:cNvPr>
            <p:cNvSpPr/>
            <p:nvPr/>
          </p:nvSpPr>
          <p:spPr>
            <a:xfrm>
              <a:off x="2590800" y="5067300"/>
              <a:ext cx="2514600" cy="9144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34394FA4-E4CC-C2AC-F22C-A8FF7C392C9C}"/>
                </a:ext>
              </a:extLst>
            </p:cNvPr>
            <p:cNvCxnSpPr>
              <a:cxnSpLocks/>
            </p:cNvCxnSpPr>
            <p:nvPr/>
          </p:nvCxnSpPr>
          <p:spPr>
            <a:xfrm>
              <a:off x="3276600" y="4457700"/>
              <a:ext cx="0" cy="60960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AF48EBC5-A0D5-9368-B7C4-F44EAD7B516C}"/>
                </a:ext>
              </a:extLst>
            </p:cNvPr>
            <p:cNvCxnSpPr>
              <a:cxnSpLocks/>
            </p:cNvCxnSpPr>
            <p:nvPr/>
          </p:nvCxnSpPr>
          <p:spPr>
            <a:xfrm>
              <a:off x="4343400" y="4457700"/>
              <a:ext cx="0" cy="60960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74EA65F3-210A-4568-45A7-BA3E79D48148}"/>
                </a:ext>
              </a:extLst>
            </p:cNvPr>
            <p:cNvCxnSpPr>
              <a:cxnSpLocks/>
            </p:cNvCxnSpPr>
            <p:nvPr/>
          </p:nvCxnSpPr>
          <p:spPr>
            <a:xfrm>
              <a:off x="3810000" y="5981700"/>
              <a:ext cx="0" cy="53340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C67D1E6A-B490-8928-722B-D33E4D47C9C7}"/>
                </a:ext>
              </a:extLst>
            </p:cNvPr>
            <p:cNvSpPr/>
            <p:nvPr/>
          </p:nvSpPr>
          <p:spPr>
            <a:xfrm>
              <a:off x="4251960" y="4637409"/>
              <a:ext cx="182880" cy="18288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9AFB4C4E-E866-0680-8B5D-CBB0671B7E21}"/>
                </a:ext>
              </a:extLst>
            </p:cNvPr>
            <p:cNvCxnSpPr>
              <a:cxnSpLocks/>
              <a:endCxn id="9" idx="1"/>
            </p:cNvCxnSpPr>
            <p:nvPr/>
          </p:nvCxnSpPr>
          <p:spPr>
            <a:xfrm>
              <a:off x="1981200" y="5524500"/>
              <a:ext cx="609600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B49DDCB3-CB93-1264-3509-AF264EC1F609}"/>
                </a:ext>
              </a:extLst>
            </p:cNvPr>
            <p:cNvSpPr/>
            <p:nvPr/>
          </p:nvSpPr>
          <p:spPr>
            <a:xfrm>
              <a:off x="2194560" y="5433060"/>
              <a:ext cx="182880" cy="18288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B6377F6-61A3-BB6D-961E-010D79CFC963}"/>
                </a:ext>
              </a:extLst>
            </p:cNvPr>
            <p:cNvSpPr txBox="1"/>
            <p:nvPr/>
          </p:nvSpPr>
          <p:spPr>
            <a:xfrm>
              <a:off x="2107939" y="4908414"/>
              <a:ext cx="3561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T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0E026EB-1D03-8693-3CCD-BC10916589E5}"/>
                </a:ext>
              </a:extLst>
            </p:cNvPr>
            <p:cNvSpPr txBox="1"/>
            <p:nvPr/>
          </p:nvSpPr>
          <p:spPr>
            <a:xfrm>
              <a:off x="3098539" y="5160634"/>
              <a:ext cx="3561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T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4554FEA-4DDF-D642-7F5F-D724C9273AAD}"/>
                </a:ext>
              </a:extLst>
            </p:cNvPr>
            <p:cNvSpPr txBox="1"/>
            <p:nvPr/>
          </p:nvSpPr>
          <p:spPr>
            <a:xfrm>
              <a:off x="4165339" y="5160634"/>
              <a:ext cx="3561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F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959E97D-1CB1-ED27-CA5E-85BAC87ADBF0}"/>
              </a:ext>
            </a:extLst>
          </p:cNvPr>
          <p:cNvGrpSpPr/>
          <p:nvPr/>
        </p:nvGrpSpPr>
        <p:grpSpPr>
          <a:xfrm>
            <a:off x="4780541" y="4532044"/>
            <a:ext cx="3124200" cy="2057400"/>
            <a:chOff x="5756910" y="4457700"/>
            <a:chExt cx="3124200" cy="2057400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9E5EFB2-F4AE-7FE0-84DB-F3C1530DCC2F}"/>
                </a:ext>
              </a:extLst>
            </p:cNvPr>
            <p:cNvSpPr/>
            <p:nvPr/>
          </p:nvSpPr>
          <p:spPr>
            <a:xfrm>
              <a:off x="7494270" y="6114128"/>
              <a:ext cx="182880" cy="18288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1AFCD04-B432-F019-8E7D-8AC61E2B2CD5}"/>
                </a:ext>
              </a:extLst>
            </p:cNvPr>
            <p:cNvSpPr/>
            <p:nvPr/>
          </p:nvSpPr>
          <p:spPr>
            <a:xfrm>
              <a:off x="6366510" y="5067300"/>
              <a:ext cx="2514600" cy="9144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9A2CD778-227B-4986-0F99-8B9472ECBFC1}"/>
                </a:ext>
              </a:extLst>
            </p:cNvPr>
            <p:cNvCxnSpPr>
              <a:cxnSpLocks/>
            </p:cNvCxnSpPr>
            <p:nvPr/>
          </p:nvCxnSpPr>
          <p:spPr>
            <a:xfrm>
              <a:off x="7052310" y="4457700"/>
              <a:ext cx="0" cy="60960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912EC683-DC21-22F7-5601-AAE146F00F10}"/>
                </a:ext>
              </a:extLst>
            </p:cNvPr>
            <p:cNvCxnSpPr>
              <a:cxnSpLocks/>
            </p:cNvCxnSpPr>
            <p:nvPr/>
          </p:nvCxnSpPr>
          <p:spPr>
            <a:xfrm>
              <a:off x="8119110" y="4457700"/>
              <a:ext cx="0" cy="60960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8F63BFF9-2086-7AC6-DC17-581438CAE445}"/>
                </a:ext>
              </a:extLst>
            </p:cNvPr>
            <p:cNvCxnSpPr>
              <a:cxnSpLocks/>
            </p:cNvCxnSpPr>
            <p:nvPr/>
          </p:nvCxnSpPr>
          <p:spPr>
            <a:xfrm>
              <a:off x="7585710" y="5981700"/>
              <a:ext cx="0" cy="53340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246A2C38-C5F4-ABF3-CE36-32146B06B588}"/>
                </a:ext>
              </a:extLst>
            </p:cNvPr>
            <p:cNvSpPr/>
            <p:nvPr/>
          </p:nvSpPr>
          <p:spPr>
            <a:xfrm>
              <a:off x="8027670" y="4637409"/>
              <a:ext cx="182880" cy="18288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9436C4D4-F115-606E-FA6B-B2829BBFC4A7}"/>
                </a:ext>
              </a:extLst>
            </p:cNvPr>
            <p:cNvCxnSpPr>
              <a:cxnSpLocks/>
              <a:endCxn id="31" idx="1"/>
            </p:cNvCxnSpPr>
            <p:nvPr/>
          </p:nvCxnSpPr>
          <p:spPr>
            <a:xfrm>
              <a:off x="5756910" y="5524500"/>
              <a:ext cx="609600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39CD697-3C76-CAE3-41BC-A17E2CCABC44}"/>
                </a:ext>
              </a:extLst>
            </p:cNvPr>
            <p:cNvSpPr txBox="1"/>
            <p:nvPr/>
          </p:nvSpPr>
          <p:spPr>
            <a:xfrm>
              <a:off x="6874249" y="5160634"/>
              <a:ext cx="3561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T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DA3C38F-2494-3D43-6757-7E19CCEEA43A}"/>
                </a:ext>
              </a:extLst>
            </p:cNvPr>
            <p:cNvSpPr txBox="1"/>
            <p:nvPr/>
          </p:nvSpPr>
          <p:spPr>
            <a:xfrm>
              <a:off x="7941049" y="5160634"/>
              <a:ext cx="3561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F</a:t>
              </a: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F3465231-8742-AC76-E00A-F59072C4B248}"/>
              </a:ext>
            </a:extLst>
          </p:cNvPr>
          <p:cNvSpPr txBox="1"/>
          <p:nvPr/>
        </p:nvSpPr>
        <p:spPr>
          <a:xfrm>
            <a:off x="838360" y="6964308"/>
            <a:ext cx="4365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Open Sauce" panose="020B0604020202020204" charset="0"/>
              </a:rPr>
              <a:t>Spajanje</a:t>
            </a:r>
            <a:r>
              <a:rPr lang="en-US" dirty="0">
                <a:latin typeface="Open Sauce" panose="020B0604020202020204" charset="0"/>
              </a:rPr>
              <a:t> (merge) – pre </a:t>
            </a:r>
          </a:p>
          <a:p>
            <a:pPr algn="ctr"/>
            <a:r>
              <a:rPr lang="en-US" dirty="0" err="1">
                <a:latin typeface="Open Sauce" panose="020B0604020202020204" charset="0"/>
              </a:rPr>
              <a:t>izbacivanja</a:t>
            </a:r>
            <a:r>
              <a:rPr lang="en-US" dirty="0">
                <a:latin typeface="Open Sauce" panose="020B0604020202020204" charset="0"/>
              </a:rPr>
              <a:t> data </a:t>
            </a:r>
            <a:r>
              <a:rPr lang="en-US" dirty="0" err="1">
                <a:latin typeface="Open Sauce" panose="020B0604020202020204" charset="0"/>
              </a:rPr>
              <a:t>tokena</a:t>
            </a:r>
            <a:endParaRPr lang="en-US" dirty="0">
              <a:latin typeface="Open Sauce" panose="020B060402020202020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D9C6F25-5C6D-9667-336D-006BE2C13CCF}"/>
              </a:ext>
            </a:extLst>
          </p:cNvPr>
          <p:cNvSpPr txBox="1"/>
          <p:nvPr/>
        </p:nvSpPr>
        <p:spPr>
          <a:xfrm>
            <a:off x="4414775" y="6964308"/>
            <a:ext cx="4365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Open Sauce" panose="020B0604020202020204" charset="0"/>
              </a:rPr>
              <a:t>Spajanje</a:t>
            </a:r>
            <a:r>
              <a:rPr lang="en-US" dirty="0">
                <a:latin typeface="Open Sauce" panose="020B0604020202020204" charset="0"/>
              </a:rPr>
              <a:t> (merge) – </a:t>
            </a:r>
            <a:r>
              <a:rPr lang="en-US" dirty="0" err="1">
                <a:latin typeface="Open Sauce" panose="020B0604020202020204" charset="0"/>
              </a:rPr>
              <a:t>posle</a:t>
            </a:r>
            <a:r>
              <a:rPr lang="en-US" dirty="0">
                <a:latin typeface="Open Sauce" panose="020B0604020202020204" charset="0"/>
              </a:rPr>
              <a:t> </a:t>
            </a:r>
          </a:p>
          <a:p>
            <a:pPr algn="ctr"/>
            <a:r>
              <a:rPr lang="en-US" dirty="0" err="1">
                <a:latin typeface="Open Sauce" panose="020B0604020202020204" charset="0"/>
              </a:rPr>
              <a:t>izbacivanja</a:t>
            </a:r>
            <a:r>
              <a:rPr lang="en-US" dirty="0">
                <a:latin typeface="Open Sauce" panose="020B0604020202020204" charset="0"/>
              </a:rPr>
              <a:t> data </a:t>
            </a:r>
            <a:r>
              <a:rPr lang="en-US" dirty="0" err="1">
                <a:latin typeface="Open Sauce" panose="020B0604020202020204" charset="0"/>
              </a:rPr>
              <a:t>tokena</a:t>
            </a:r>
            <a:endParaRPr lang="en-US" dirty="0">
              <a:latin typeface="Open Sauce" panose="020B0604020202020204" charset="0"/>
            </a:endParaRP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239AED18-36C7-E476-3A01-1DDC70D91117}"/>
              </a:ext>
            </a:extLst>
          </p:cNvPr>
          <p:cNvGrpSpPr/>
          <p:nvPr/>
        </p:nvGrpSpPr>
        <p:grpSpPr>
          <a:xfrm>
            <a:off x="9773659" y="4532044"/>
            <a:ext cx="3124200" cy="2057400"/>
            <a:chOff x="9773659" y="4532044"/>
            <a:chExt cx="3124200" cy="2057400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4C400AD8-1E53-64E7-AD9C-A52F54D80124}"/>
                </a:ext>
              </a:extLst>
            </p:cNvPr>
            <p:cNvGrpSpPr/>
            <p:nvPr/>
          </p:nvGrpSpPr>
          <p:grpSpPr>
            <a:xfrm>
              <a:off x="9773659" y="4532044"/>
              <a:ext cx="3124200" cy="2057400"/>
              <a:chOff x="1981200" y="4457700"/>
              <a:chExt cx="3124200" cy="2057400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BF0CDA09-89D6-4119-1675-0714B634EA45}"/>
                  </a:ext>
                </a:extLst>
              </p:cNvPr>
              <p:cNvSpPr/>
              <p:nvPr/>
            </p:nvSpPr>
            <p:spPr>
              <a:xfrm>
                <a:off x="3698501" y="4637409"/>
                <a:ext cx="182880" cy="182880"/>
              </a:xfrm>
              <a:prstGeom prst="ellipse">
                <a:avLst/>
              </a:prstGeom>
              <a:noFill/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CC6C4604-F3F5-238E-EB31-A1CC025E517E}"/>
                  </a:ext>
                </a:extLst>
              </p:cNvPr>
              <p:cNvSpPr/>
              <p:nvPr/>
            </p:nvSpPr>
            <p:spPr>
              <a:xfrm>
                <a:off x="2590800" y="5067300"/>
                <a:ext cx="2514600" cy="914400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6A540ECE-00B8-7F71-D597-C913E0E959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94703" y="4457700"/>
                <a:ext cx="0" cy="609600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7D938F65-F961-2515-7C3E-C0791DA411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66179" y="5981700"/>
                <a:ext cx="0" cy="533400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96CB80EA-57C2-E149-5770-BF9BE28266D4}"/>
                  </a:ext>
                </a:extLst>
              </p:cNvPr>
              <p:cNvCxnSpPr>
                <a:cxnSpLocks/>
                <a:endCxn id="47" idx="1"/>
              </p:cNvCxnSpPr>
              <p:nvPr/>
            </p:nvCxnSpPr>
            <p:spPr>
              <a:xfrm>
                <a:off x="1981200" y="5524500"/>
                <a:ext cx="609600" cy="0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EF2A1031-5D16-BDFC-745E-FE651E0AB805}"/>
                  </a:ext>
                </a:extLst>
              </p:cNvPr>
              <p:cNvSpPr/>
              <p:nvPr/>
            </p:nvSpPr>
            <p:spPr>
              <a:xfrm>
                <a:off x="2194560" y="5433060"/>
                <a:ext cx="182880" cy="182880"/>
              </a:xfrm>
              <a:prstGeom prst="ellipse">
                <a:avLst/>
              </a:prstGeom>
              <a:noFill/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E03B2F55-9FF7-55E8-C945-B45A718FFE83}"/>
                  </a:ext>
                </a:extLst>
              </p:cNvPr>
              <p:cNvSpPr txBox="1"/>
              <p:nvPr/>
            </p:nvSpPr>
            <p:spPr>
              <a:xfrm>
                <a:off x="2107939" y="4908414"/>
                <a:ext cx="35612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chemeClr val="accent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T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1C65986-9F8C-B381-C0D7-20CAA7EB1D09}"/>
                  </a:ext>
                </a:extLst>
              </p:cNvPr>
              <p:cNvSpPr txBox="1"/>
              <p:nvPr/>
            </p:nvSpPr>
            <p:spPr>
              <a:xfrm>
                <a:off x="3090919" y="5511330"/>
                <a:ext cx="35612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chemeClr val="accent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T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32606A0F-AD16-0D90-31E3-B841206DB557}"/>
                  </a:ext>
                </a:extLst>
              </p:cNvPr>
              <p:cNvSpPr txBox="1"/>
              <p:nvPr/>
            </p:nvSpPr>
            <p:spPr>
              <a:xfrm>
                <a:off x="4165339" y="5518912"/>
                <a:ext cx="35612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chemeClr val="accent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F</a:t>
                </a:r>
              </a:p>
            </p:txBody>
          </p:sp>
        </p:grp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F226F729-5300-1336-6AA4-1618138A3396}"/>
                </a:ext>
              </a:extLst>
            </p:cNvPr>
            <p:cNvCxnSpPr>
              <a:cxnSpLocks/>
            </p:cNvCxnSpPr>
            <p:nvPr/>
          </p:nvCxnSpPr>
          <p:spPr>
            <a:xfrm>
              <a:off x="12135859" y="6056044"/>
              <a:ext cx="0" cy="53340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A97E5D4E-F036-939D-A13B-84BD5E115BE8}"/>
              </a:ext>
            </a:extLst>
          </p:cNvPr>
          <p:cNvGrpSpPr/>
          <p:nvPr/>
        </p:nvGrpSpPr>
        <p:grpSpPr>
          <a:xfrm>
            <a:off x="13487400" y="4532044"/>
            <a:ext cx="3124200" cy="2057400"/>
            <a:chOff x="13487400" y="4532044"/>
            <a:chExt cx="3124200" cy="2057400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039E3314-2E11-968E-B8BE-E31F9E27307A}"/>
                </a:ext>
              </a:extLst>
            </p:cNvPr>
            <p:cNvGrpSpPr/>
            <p:nvPr/>
          </p:nvGrpSpPr>
          <p:grpSpPr>
            <a:xfrm>
              <a:off x="13487400" y="4532044"/>
              <a:ext cx="3124200" cy="2057400"/>
              <a:chOff x="1981200" y="4457700"/>
              <a:chExt cx="3124200" cy="2057400"/>
            </a:xfrm>
          </p:grpSpPr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A167601C-22F4-A17A-041C-20B3192240A1}"/>
                  </a:ext>
                </a:extLst>
              </p:cNvPr>
              <p:cNvSpPr/>
              <p:nvPr/>
            </p:nvSpPr>
            <p:spPr>
              <a:xfrm>
                <a:off x="2590800" y="5067300"/>
                <a:ext cx="2514600" cy="914400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71" name="Straight Arrow Connector 70">
                <a:extLst>
                  <a:ext uri="{FF2B5EF4-FFF2-40B4-BE49-F238E27FC236}">
                    <a16:creationId xmlns:a16="http://schemas.microsoft.com/office/drawing/2014/main" id="{258112D6-1E8E-6A42-80D1-0EC319B52C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94703" y="4457700"/>
                <a:ext cx="0" cy="609600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Arrow Connector 71">
                <a:extLst>
                  <a:ext uri="{FF2B5EF4-FFF2-40B4-BE49-F238E27FC236}">
                    <a16:creationId xmlns:a16="http://schemas.microsoft.com/office/drawing/2014/main" id="{7FB37069-1642-15DF-AC14-00874BDE03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66179" y="5981700"/>
                <a:ext cx="0" cy="533400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Arrow Connector 72">
                <a:extLst>
                  <a:ext uri="{FF2B5EF4-FFF2-40B4-BE49-F238E27FC236}">
                    <a16:creationId xmlns:a16="http://schemas.microsoft.com/office/drawing/2014/main" id="{41F61B35-7CDB-8C25-48F9-3D574E1E05BF}"/>
                  </a:ext>
                </a:extLst>
              </p:cNvPr>
              <p:cNvCxnSpPr>
                <a:cxnSpLocks/>
                <a:endCxn id="70" idx="1"/>
              </p:cNvCxnSpPr>
              <p:nvPr/>
            </p:nvCxnSpPr>
            <p:spPr>
              <a:xfrm>
                <a:off x="1981200" y="5524500"/>
                <a:ext cx="609600" cy="0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F0EB5FB7-6358-C796-05EF-DC95CE08A424}"/>
                  </a:ext>
                </a:extLst>
              </p:cNvPr>
              <p:cNvSpPr/>
              <p:nvPr/>
            </p:nvSpPr>
            <p:spPr>
              <a:xfrm>
                <a:off x="3174739" y="6120464"/>
                <a:ext cx="182880" cy="182880"/>
              </a:xfrm>
              <a:prstGeom prst="ellipse">
                <a:avLst/>
              </a:prstGeom>
              <a:noFill/>
              <a:ln w="190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70A9634D-D051-00C7-3AFA-A40EF2F4B7C0}"/>
                  </a:ext>
                </a:extLst>
              </p:cNvPr>
              <p:cNvSpPr txBox="1"/>
              <p:nvPr/>
            </p:nvSpPr>
            <p:spPr>
              <a:xfrm>
                <a:off x="3090919" y="5511330"/>
                <a:ext cx="35612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chemeClr val="accent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T</a:t>
                </a: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2188868C-4F6D-9CEF-D69D-FF9FC36E0327}"/>
                  </a:ext>
                </a:extLst>
              </p:cNvPr>
              <p:cNvSpPr txBox="1"/>
              <p:nvPr/>
            </p:nvSpPr>
            <p:spPr>
              <a:xfrm>
                <a:off x="4165339" y="5518912"/>
                <a:ext cx="35612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chemeClr val="accent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F</a:t>
                </a:r>
              </a:p>
            </p:txBody>
          </p:sp>
        </p:grp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5913CE21-AACC-E156-3CE5-EDC6FE3C2DB8}"/>
                </a:ext>
              </a:extLst>
            </p:cNvPr>
            <p:cNvCxnSpPr>
              <a:cxnSpLocks/>
            </p:cNvCxnSpPr>
            <p:nvPr/>
          </p:nvCxnSpPr>
          <p:spPr>
            <a:xfrm>
              <a:off x="15839179" y="6056044"/>
              <a:ext cx="0" cy="53340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19C6EF65-F904-00DC-75B8-1A14BE1491ED}"/>
              </a:ext>
            </a:extLst>
          </p:cNvPr>
          <p:cNvSpPr txBox="1"/>
          <p:nvPr/>
        </p:nvSpPr>
        <p:spPr>
          <a:xfrm>
            <a:off x="11239500" y="7053168"/>
            <a:ext cx="4365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Open Sauce" panose="020B0604020202020204" charset="0"/>
              </a:rPr>
              <a:t>Switch</a:t>
            </a:r>
          </a:p>
        </p:txBody>
      </p:sp>
    </p:spTree>
    <p:extLst>
      <p:ext uri="{BB962C8B-B14F-4D97-AF65-F5344CB8AC3E}">
        <p14:creationId xmlns:p14="http://schemas.microsoft.com/office/powerpoint/2010/main" val="226978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8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1108D4-8662-B250-C7EB-5FB4757EF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4A929D31-C339-CB3D-9992-E08C87AA11E8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FA8CB2C8-DB5D-0F10-D90A-505276E70CDE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Primer transformacije grafa</a:t>
            </a:r>
            <a:endParaRPr lang="sr-Latn-RS" sz="5600" b="1" spc="-224" noProof="0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C5BBF7C3-AE67-1151-9713-E45E79B8B800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3FD98D6-99A0-BCE3-C05B-FEF72267BE65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E0FE6123-BF9E-D6E8-51D7-FD08AD8EB237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412476C-4DA2-3029-6B60-66BB1B195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12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F88676C7-A594-2357-0E69-32EBC5D12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926DAB5-E432-2ACE-889C-6B9A026A5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2223" y="2398732"/>
            <a:ext cx="5353723" cy="604145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4" name="TextBox 4">
            <a:extLst>
              <a:ext uri="{FF2B5EF4-FFF2-40B4-BE49-F238E27FC236}">
                <a16:creationId xmlns:a16="http://schemas.microsoft.com/office/drawing/2014/main" id="{B24BB789-8602-9AD9-7C4E-1EF1A0CCF79F}"/>
              </a:ext>
            </a:extLst>
          </p:cNvPr>
          <p:cNvSpPr txBox="1"/>
          <p:nvPr/>
        </p:nvSpPr>
        <p:spPr>
          <a:xfrm>
            <a:off x="685800" y="2637853"/>
            <a:ext cx="16764000" cy="462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05486" lvl="1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en-US" sz="2300" spc="138" dirty="0">
                <a:latin typeface="Open Sauce"/>
                <a:ea typeface="Open Sauce"/>
                <a:cs typeface="Open Sauce"/>
                <a:sym typeface="Open Sauce"/>
              </a:rPr>
              <a:t>I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zračunavanje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faktorijela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: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1B81351-58C9-EC4E-AC1C-DA0069170986}"/>
              </a:ext>
            </a:extLst>
          </p:cNvPr>
          <p:cNvSpPr txBox="1">
            <a:spLocks/>
          </p:cNvSpPr>
          <p:nvPr/>
        </p:nvSpPr>
        <p:spPr>
          <a:xfrm>
            <a:off x="1371600" y="3422230"/>
            <a:ext cx="4667924" cy="162032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lIns="182880" tIns="91440" rIns="182880" bIns="9144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sr-Latn-R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sr-Latn-R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sr-Latn-R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fact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(n) {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if (n == 0) return 1;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  else return n*fact(n-1);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3D67CDC8-1A9B-EBD5-83F8-68E937CE0C5B}"/>
              </a:ext>
            </a:extLst>
          </p:cNvPr>
          <p:cNvSpPr txBox="1">
            <a:spLocks/>
          </p:cNvSpPr>
          <p:nvPr/>
        </p:nvSpPr>
        <p:spPr>
          <a:xfrm>
            <a:off x="1371600" y="6225395"/>
            <a:ext cx="7930250" cy="2632229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lIns="182880" tIns="91440" rIns="182880" bIns="9144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Fact(n)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inloop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:= false; I := n; factor := 1;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WHILE I &gt; 1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factor := factor * I; I := I – 1; </a:t>
            </a:r>
            <a:r>
              <a:rPr lang="en-US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inloop</a:t>
            </a: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:= (I &gt; 1);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ENDWHILE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Return Fact := factor;</a:t>
            </a:r>
          </a:p>
          <a:p>
            <a:pPr marL="0" indent="0">
              <a:buFont typeface="Arial" pitchFamily="34" charset="0"/>
              <a:buNone/>
            </a:pPr>
            <a:r>
              <a:rPr lang="en-US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END Fact; </a:t>
            </a:r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7174C244-BB82-D10C-761F-3FFC520B98A9}"/>
              </a:ext>
            </a:extLst>
          </p:cNvPr>
          <p:cNvSpPr txBox="1"/>
          <p:nvPr/>
        </p:nvSpPr>
        <p:spPr>
          <a:xfrm>
            <a:off x="761998" y="5402918"/>
            <a:ext cx="16764000" cy="462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05486" lvl="1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en-US" sz="2300" spc="138" dirty="0">
                <a:latin typeface="Open Sauce"/>
                <a:ea typeface="Open Sauce"/>
                <a:cs typeface="Open Sauce"/>
                <a:sym typeface="Open Sauce"/>
              </a:rPr>
              <a:t>Drugi </a:t>
            </a:r>
            <a:r>
              <a:rPr lang="en-US" sz="2300" spc="138" dirty="0" err="1">
                <a:latin typeface="Open Sauce"/>
                <a:ea typeface="Open Sauce"/>
                <a:cs typeface="Open Sauce"/>
                <a:sym typeface="Open Sauce"/>
              </a:rPr>
              <a:t>oblik</a:t>
            </a:r>
            <a:r>
              <a:rPr lang="en-US" sz="2300" spc="138" dirty="0">
                <a:latin typeface="Open Sauce"/>
                <a:ea typeface="Open Sauce"/>
                <a:cs typeface="Open Sauce"/>
                <a:sym typeface="Open Sauce"/>
              </a:rPr>
              <a:t> (</a:t>
            </a:r>
            <a:r>
              <a:rPr lang="en-US" sz="2300" spc="138" dirty="0" err="1">
                <a:latin typeface="Open Sauce"/>
                <a:ea typeface="Open Sauce"/>
                <a:cs typeface="Open Sauce"/>
                <a:sym typeface="Open Sauce"/>
              </a:rPr>
              <a:t>prilagodjen</a:t>
            </a:r>
            <a:r>
              <a:rPr lang="en-US" sz="2300" spc="138" dirty="0"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i="1" spc="138" dirty="0">
                <a:latin typeface="Open Sauce"/>
                <a:ea typeface="Open Sauce"/>
                <a:cs typeface="Open Sauce"/>
                <a:sym typeface="Open Sauce"/>
              </a:rPr>
              <a:t>dataflow</a:t>
            </a:r>
            <a:r>
              <a:rPr lang="en-US" sz="2300" spc="138" dirty="0"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en-US" sz="2300" spc="138" dirty="0" err="1">
                <a:latin typeface="Open Sauce"/>
                <a:ea typeface="Open Sauce"/>
                <a:cs typeface="Open Sauce"/>
                <a:sym typeface="Open Sauce"/>
              </a:rPr>
              <a:t>notaciji</a:t>
            </a:r>
            <a:r>
              <a:rPr lang="en-US" sz="2300" spc="138" dirty="0">
                <a:latin typeface="Open Sauce"/>
                <a:ea typeface="Open Sauce"/>
                <a:cs typeface="Open Sauce"/>
                <a:sym typeface="Open Sauce"/>
              </a:rPr>
              <a:t>):</a:t>
            </a:r>
            <a:endParaRPr lang="sr-Latn-RS" sz="2300" spc="138" dirty="0"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CC47E5-01BE-B657-A4D0-2DC915697A16}"/>
              </a:ext>
            </a:extLst>
          </p:cNvPr>
          <p:cNvSpPr txBox="1"/>
          <p:nvPr/>
        </p:nvSpPr>
        <p:spPr>
          <a:xfrm>
            <a:off x="11887200" y="8633380"/>
            <a:ext cx="4365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latin typeface="Open Sauce" panose="020B0604020202020204" charset="0"/>
              </a:rPr>
              <a:t>Dataflow</a:t>
            </a:r>
            <a:r>
              <a:rPr lang="en-US" dirty="0">
                <a:latin typeface="Open Sauce" panose="020B0604020202020204" charset="0"/>
              </a:rPr>
              <a:t> </a:t>
            </a:r>
            <a:r>
              <a:rPr lang="en-US" dirty="0" err="1">
                <a:latin typeface="Open Sauce" panose="020B0604020202020204" charset="0"/>
              </a:rPr>
              <a:t>dijagram</a:t>
            </a:r>
            <a:endParaRPr lang="en-US" dirty="0">
              <a:latin typeface="Open Sauc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56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667E62-E45A-959D-2B3F-E28130495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B5FE896F-75C2-3511-D2CA-40579EAB2456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3CB65C4B-E3F9-110D-5AA5-A3D5CE04746B}"/>
              </a:ext>
            </a:extLst>
          </p:cNvPr>
          <p:cNvSpPr txBox="1"/>
          <p:nvPr/>
        </p:nvSpPr>
        <p:spPr>
          <a:xfrm>
            <a:off x="685800" y="2481258"/>
            <a:ext cx="16764000" cy="20394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05486" lvl="1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Oblik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torke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:</a:t>
            </a:r>
          </a:p>
          <a:p>
            <a:pPr marL="1162686" lvl="2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Vrednosti argumenata</a:t>
            </a:r>
          </a:p>
          <a:p>
            <a:pPr marL="1162686" lvl="2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sr-Latn-RS" sz="2300" i="1" spc="138" dirty="0">
                <a:latin typeface="Open Sauce"/>
                <a:ea typeface="Open Sauce"/>
                <a:cs typeface="Open Sauce"/>
                <a:sym typeface="Open Sauce"/>
              </a:rPr>
              <a:t>Data-</a:t>
            </a:r>
            <a:r>
              <a:rPr lang="sr-Latn-RS" sz="2300" i="1" spc="138" dirty="0" err="1">
                <a:latin typeface="Open Sauce"/>
                <a:ea typeface="Open Sauce"/>
                <a:cs typeface="Open Sauce"/>
                <a:sym typeface="Open Sauce"/>
              </a:rPr>
              <a:t>ready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biti</a:t>
            </a:r>
          </a:p>
          <a:p>
            <a:pPr marL="1162686" lvl="2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Informacija kome se distribuiraju rezultati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E56DF1FF-6C30-657A-7E47-135F21CBAA03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Forma operacije za statičke mašine ( 1 )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D8245BCB-ED46-7D0B-827E-5FE7D028701B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D03373E-F9AE-9DCE-E537-E9F37CAA8631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D81CACD7-8A87-1929-BA53-974F2533A3FC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61FAF7B-F46F-C0C1-CBBC-87D6F7DEA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13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0ABA71CA-5EA7-E43F-DF3C-90844665F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C36541-78C3-9AE3-0D97-EC00C572802E}"/>
              </a:ext>
            </a:extLst>
          </p:cNvPr>
          <p:cNvSpPr txBox="1"/>
          <p:nvPr/>
        </p:nvSpPr>
        <p:spPr>
          <a:xfrm>
            <a:off x="3143247" y="6782741"/>
            <a:ext cx="120015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sr-Latn-RS" sz="28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op, </a:t>
            </a:r>
            <a:r>
              <a:rPr lang="sr-Latn-RS" sz="2800" b="1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argL</a:t>
            </a:r>
            <a:r>
              <a:rPr lang="sr-Latn-RS" sz="28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sr-Latn-RS" sz="2800" b="1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pL</a:t>
            </a:r>
            <a:r>
              <a:rPr lang="sr-Latn-RS" sz="28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sr-Latn-RS" sz="2800" b="1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argD</a:t>
            </a:r>
            <a:r>
              <a:rPr lang="sr-Latn-RS" sz="28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sr-Latn-RS" sz="2800" b="1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pD</a:t>
            </a:r>
            <a:r>
              <a:rPr lang="sr-Latn-RS" sz="28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dest1, L/R1, dest2, L/R2, … </a:t>
            </a:r>
            <a:r>
              <a:rPr lang="en-US" sz="28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EDEEFC-F6A2-9AEC-B02F-76B62B169DB7}"/>
              </a:ext>
            </a:extLst>
          </p:cNvPr>
          <p:cNvSpPr txBox="1"/>
          <p:nvPr/>
        </p:nvSpPr>
        <p:spPr>
          <a:xfrm>
            <a:off x="2203244" y="5519079"/>
            <a:ext cx="17133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dirty="0">
                <a:latin typeface="Open Sauce" panose="020B0604020202020204" charset="0"/>
                <a:cs typeface="Courier New" panose="02070309020205020404" pitchFamily="49" charset="0"/>
              </a:rPr>
              <a:t>Operacioni kod</a:t>
            </a:r>
            <a:endParaRPr lang="en-US" sz="2000" dirty="0">
              <a:latin typeface="Open Sauce" panose="020B0604020202020204" charset="0"/>
              <a:cs typeface="Courier New" panose="02070309020205020404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23F121-D45E-E470-9476-772DF18C3489}"/>
              </a:ext>
            </a:extLst>
          </p:cNvPr>
          <p:cNvSpPr txBox="1"/>
          <p:nvPr/>
        </p:nvSpPr>
        <p:spPr>
          <a:xfrm>
            <a:off x="3100389" y="7898458"/>
            <a:ext cx="220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dirty="0">
                <a:latin typeface="Open Sauce" panose="020B0604020202020204" charset="0"/>
                <a:cs typeface="Courier New" panose="02070309020205020404" pitchFamily="49" charset="0"/>
              </a:rPr>
              <a:t>Vrednost levog argumenta</a:t>
            </a:r>
            <a:endParaRPr lang="en-US" sz="2000" dirty="0">
              <a:latin typeface="Open Sauce" panose="020B0604020202020204" charset="0"/>
              <a:cs typeface="Courier New" panose="02070309020205020404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7063D2-0673-1E92-A5C9-4AC65F2E7904}"/>
              </a:ext>
            </a:extLst>
          </p:cNvPr>
          <p:cNvSpPr txBox="1"/>
          <p:nvPr/>
        </p:nvSpPr>
        <p:spPr>
          <a:xfrm>
            <a:off x="5000621" y="5487753"/>
            <a:ext cx="220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dirty="0">
                <a:latin typeface="Open Sauce" panose="020B0604020202020204" charset="0"/>
                <a:cs typeface="Courier New" panose="02070309020205020404" pitchFamily="49" charset="0"/>
              </a:rPr>
              <a:t>Prisutnost levog argumenta</a:t>
            </a:r>
            <a:endParaRPr lang="en-US" sz="2000" dirty="0">
              <a:latin typeface="Open Sauce" panose="020B0604020202020204" charset="0"/>
              <a:cs typeface="Courier New" panose="02070309020205020404" pitchFamily="49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E40393B-41CB-136D-9478-D6F376AF3992}"/>
              </a:ext>
            </a:extLst>
          </p:cNvPr>
          <p:cNvSpPr txBox="1"/>
          <p:nvPr/>
        </p:nvSpPr>
        <p:spPr>
          <a:xfrm>
            <a:off x="5791200" y="7898458"/>
            <a:ext cx="243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dirty="0">
                <a:latin typeface="Open Sauce" panose="020B0604020202020204" charset="0"/>
                <a:cs typeface="Courier New" panose="02070309020205020404" pitchFamily="49" charset="0"/>
              </a:rPr>
              <a:t>Vrednost desnog argumenta</a:t>
            </a:r>
            <a:endParaRPr lang="en-US" sz="2000" dirty="0">
              <a:latin typeface="Open Sauce" panose="020B0604020202020204" charset="0"/>
              <a:cs typeface="Courier New" panose="02070309020205020404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38047E9-F304-6809-4ED2-26752DF63D05}"/>
              </a:ext>
            </a:extLst>
          </p:cNvPr>
          <p:cNvSpPr txBox="1"/>
          <p:nvPr/>
        </p:nvSpPr>
        <p:spPr>
          <a:xfrm>
            <a:off x="7820025" y="5482358"/>
            <a:ext cx="243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dirty="0">
                <a:latin typeface="Open Sauce" panose="020B0604020202020204" charset="0"/>
                <a:cs typeface="Courier New" panose="02070309020205020404" pitchFamily="49" charset="0"/>
              </a:rPr>
              <a:t>Prisutnost desnog argumenta</a:t>
            </a:r>
            <a:endParaRPr lang="en-US" sz="2000" dirty="0">
              <a:latin typeface="Open Sauce" panose="020B0604020202020204" charset="0"/>
              <a:cs typeface="Courier New" panose="02070309020205020404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464FD4-5C71-5750-FB3C-C493C453AD39}"/>
              </a:ext>
            </a:extLst>
          </p:cNvPr>
          <p:cNvSpPr txBox="1"/>
          <p:nvPr/>
        </p:nvSpPr>
        <p:spPr>
          <a:xfrm>
            <a:off x="9353553" y="7898458"/>
            <a:ext cx="2800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dirty="0">
                <a:latin typeface="Open Sauce" panose="020B0604020202020204" charset="0"/>
                <a:cs typeface="Courier New" panose="02070309020205020404" pitchFamily="49" charset="0"/>
              </a:rPr>
              <a:t>Operacije kojima se distribuiraju rezultati</a:t>
            </a:r>
            <a:endParaRPr lang="en-US" sz="2000" dirty="0">
              <a:latin typeface="Open Sauce" panose="020B0604020202020204" charset="0"/>
              <a:cs typeface="Courier New" panose="020703090202050204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ED6A4DF-5F59-8175-3D53-7680E4CB2963}"/>
              </a:ext>
            </a:extLst>
          </p:cNvPr>
          <p:cNvSpPr txBox="1"/>
          <p:nvPr/>
        </p:nvSpPr>
        <p:spPr>
          <a:xfrm>
            <a:off x="11068050" y="5482358"/>
            <a:ext cx="40100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dirty="0">
                <a:latin typeface="Open Sauce" panose="020B0604020202020204" charset="0"/>
                <a:cs typeface="Courier New" panose="02070309020205020404" pitchFamily="49" charset="0"/>
              </a:rPr>
              <a:t>Da li je to levi ili desni rezultat operacije koja se distribuira</a:t>
            </a:r>
            <a:endParaRPr lang="en-US" sz="2000" dirty="0">
              <a:latin typeface="Open Sauce" panose="020B0604020202020204" charset="0"/>
              <a:cs typeface="Courier New" panose="02070309020205020404" pitchFamily="49" charset="0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EE7CB4D-88FB-F3F5-60FA-66FB6C161250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3059901" y="6226965"/>
            <a:ext cx="673899" cy="6319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93D8425-AE6E-20EC-CC9D-F717524DBBA7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4205289" y="7276018"/>
            <a:ext cx="671511" cy="6224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B4EF28A4-7ED6-37D5-42AC-6D501A35006F}"/>
              </a:ext>
            </a:extLst>
          </p:cNvPr>
          <p:cNvCxnSpPr>
            <a:cxnSpLocks/>
            <a:stCxn id="14" idx="0"/>
          </p:cNvCxnSpPr>
          <p:nvPr/>
        </p:nvCxnSpPr>
        <p:spPr>
          <a:xfrm flipV="1">
            <a:off x="7010400" y="7264014"/>
            <a:ext cx="0" cy="6344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2B42A87-2405-5069-DB38-D59DB74C6D25}"/>
              </a:ext>
            </a:extLst>
          </p:cNvPr>
          <p:cNvCxnSpPr>
            <a:cxnSpLocks/>
            <a:stCxn id="13" idx="2"/>
          </p:cNvCxnSpPr>
          <p:nvPr/>
        </p:nvCxnSpPr>
        <p:spPr>
          <a:xfrm flipH="1">
            <a:off x="5991215" y="6195639"/>
            <a:ext cx="114306" cy="6511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F4E33BC-D41A-18A9-1E16-E92B37A744F2}"/>
              </a:ext>
            </a:extLst>
          </p:cNvPr>
          <p:cNvCxnSpPr>
            <a:cxnSpLocks/>
            <a:stCxn id="15" idx="2"/>
          </p:cNvCxnSpPr>
          <p:nvPr/>
        </p:nvCxnSpPr>
        <p:spPr>
          <a:xfrm flipH="1">
            <a:off x="8229600" y="6190244"/>
            <a:ext cx="809625" cy="6687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EDD0D8A-075F-8B19-DB88-60CD44DE7600}"/>
              </a:ext>
            </a:extLst>
          </p:cNvPr>
          <p:cNvCxnSpPr>
            <a:cxnSpLocks/>
            <a:stCxn id="16" idx="0"/>
          </p:cNvCxnSpPr>
          <p:nvPr/>
        </p:nvCxnSpPr>
        <p:spPr>
          <a:xfrm flipH="1" flipV="1">
            <a:off x="9353553" y="7264014"/>
            <a:ext cx="1400176" cy="6344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CA03B21-D684-0C85-9680-2BC4D985F570}"/>
              </a:ext>
            </a:extLst>
          </p:cNvPr>
          <p:cNvCxnSpPr>
            <a:cxnSpLocks/>
            <a:stCxn id="16" idx="0"/>
          </p:cNvCxnSpPr>
          <p:nvPr/>
        </p:nvCxnSpPr>
        <p:spPr>
          <a:xfrm flipV="1">
            <a:off x="10753729" y="7276018"/>
            <a:ext cx="1209671" cy="6224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4976ED6-1AD4-8344-23B7-2E2AE8AA3ED8}"/>
              </a:ext>
            </a:extLst>
          </p:cNvPr>
          <p:cNvCxnSpPr>
            <a:cxnSpLocks/>
            <a:stCxn id="17" idx="2"/>
          </p:cNvCxnSpPr>
          <p:nvPr/>
        </p:nvCxnSpPr>
        <p:spPr>
          <a:xfrm flipH="1">
            <a:off x="10979945" y="6190244"/>
            <a:ext cx="2093117" cy="5784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2462818A-81DB-BA5C-4C56-8AFC6AD5822A}"/>
              </a:ext>
            </a:extLst>
          </p:cNvPr>
          <p:cNvCxnSpPr>
            <a:cxnSpLocks/>
            <a:stCxn id="17" idx="2"/>
          </p:cNvCxnSpPr>
          <p:nvPr/>
        </p:nvCxnSpPr>
        <p:spPr>
          <a:xfrm>
            <a:off x="13073062" y="6190244"/>
            <a:ext cx="338138" cy="5409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081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4" grpId="0"/>
      <p:bldP spid="15" grpId="0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7DE552-C351-ED33-5840-56F05584D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A33A437B-5D3A-39C2-A36C-6046D53F974E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8EF81A9F-1BFD-E0A4-9F6F-37085D700F2B}"/>
              </a:ext>
            </a:extLst>
          </p:cNvPr>
          <p:cNvSpPr txBox="1"/>
          <p:nvPr/>
        </p:nvSpPr>
        <p:spPr>
          <a:xfrm>
            <a:off x="685800" y="2637853"/>
            <a:ext cx="16764000" cy="462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05486" lvl="1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Nepogodno je zbog promenljivog broja destinacija.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59E51B09-521F-07D2-3CC2-550D4CB78862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Forma operacije za statičke mašine ( 2 )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33B8266B-7355-399D-627D-DEA7BA2E5D1B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E8AA666-7408-55EB-4F3B-C0CFB4F0FEEE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DE091B37-3D1A-B40F-FA76-D8FB10B404BD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10F0FA4-B5F8-2659-7D69-65D9D193F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14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6870607-8E5E-DA73-AC50-657ABB7ED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16C13017-2E26-AC71-36D1-F0F1845ABC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8172509"/>
              </p:ext>
            </p:extLst>
          </p:nvPr>
        </p:nvGraphicFramePr>
        <p:xfrm>
          <a:off x="923224" y="4814720"/>
          <a:ext cx="10424160" cy="2537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3144675654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3573110253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84587147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417133893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1341806530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667780532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592201204"/>
                    </a:ext>
                  </a:extLst>
                </a:gridCol>
              </a:tblGrid>
              <a:tr h="422910"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OpCode</a:t>
                      </a:r>
                      <a:endParaRPr lang="en-US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Destination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Destination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Operand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Operand 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5958253"/>
                  </a:ext>
                </a:extLst>
              </a:tr>
              <a:tr h="42291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="1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8625570"/>
                  </a:ext>
                </a:extLst>
              </a:tr>
              <a:tr h="42291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3R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68543081"/>
                  </a:ext>
                </a:extLst>
              </a:tr>
              <a:tr h="42291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77114497"/>
                  </a:ext>
                </a:extLst>
              </a:tr>
              <a:tr h="42291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5R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0869053"/>
                  </a:ext>
                </a:extLst>
              </a:tr>
              <a:tr h="42291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5157091"/>
                  </a:ext>
                </a:extLst>
              </a:tr>
            </a:tbl>
          </a:graphicData>
        </a:graphic>
      </p:graphicFrame>
      <p:sp>
        <p:nvSpPr>
          <p:cNvPr id="44" name="TextBox 43">
            <a:extLst>
              <a:ext uri="{FF2B5EF4-FFF2-40B4-BE49-F238E27FC236}">
                <a16:creationId xmlns:a16="http://schemas.microsoft.com/office/drawing/2014/main" id="{FB15050D-0C2C-FFFF-C22E-953587E21985}"/>
              </a:ext>
            </a:extLst>
          </p:cNvPr>
          <p:cNvSpPr txBox="1"/>
          <p:nvPr/>
        </p:nvSpPr>
        <p:spPr>
          <a:xfrm>
            <a:off x="6235974" y="7801758"/>
            <a:ext cx="3509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latin typeface="Open Sauce" panose="020B0604020202020204" charset="0"/>
              </a:rPr>
              <a:t>Presence </a:t>
            </a:r>
            <a:r>
              <a:rPr lang="en-US" dirty="0" err="1">
                <a:latin typeface="Open Sauce" panose="020B0604020202020204" charset="0"/>
              </a:rPr>
              <a:t>biti</a:t>
            </a:r>
            <a:r>
              <a:rPr lang="en-US" i="1" dirty="0">
                <a:latin typeface="Open Sauce" panose="020B0604020202020204" charset="0"/>
              </a:rPr>
              <a:t> </a:t>
            </a:r>
            <a:r>
              <a:rPr lang="en-US" dirty="0">
                <a:latin typeface="Open Sauce" panose="020B0604020202020204" charset="0"/>
                <a:sym typeface="Wingdings" panose="05000000000000000000" pitchFamily="2" charset="2"/>
              </a:rPr>
              <a:t></a:t>
            </a:r>
            <a:r>
              <a:rPr lang="en-US" i="1" dirty="0">
                <a:latin typeface="Open Sauce" panose="020B0604020202020204" charset="0"/>
              </a:rPr>
              <a:t> Ready</a:t>
            </a:r>
            <a:r>
              <a:rPr lang="en-US" dirty="0">
                <a:latin typeface="Open Sauce" panose="020B0604020202020204" charset="0"/>
              </a:rPr>
              <a:t> </a:t>
            </a:r>
            <a:r>
              <a:rPr lang="en-US" dirty="0" err="1">
                <a:latin typeface="Open Sauce" panose="020B0604020202020204" charset="0"/>
              </a:rPr>
              <a:t>biti</a:t>
            </a:r>
            <a:endParaRPr lang="en-US" dirty="0">
              <a:latin typeface="Open Sauce" panose="020B0604020202020204" charset="0"/>
            </a:endParaRP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FEFF61AC-7F6D-2ED3-95D9-557C69B08B0B}"/>
              </a:ext>
            </a:extLst>
          </p:cNvPr>
          <p:cNvCxnSpPr>
            <a:cxnSpLocks/>
          </p:cNvCxnSpPr>
          <p:nvPr/>
        </p:nvCxnSpPr>
        <p:spPr>
          <a:xfrm flipH="1" flipV="1">
            <a:off x="6934200" y="7352180"/>
            <a:ext cx="1219200" cy="4495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093FBE67-5893-9CF7-B8E3-F64BE2EEF3D6}"/>
              </a:ext>
            </a:extLst>
          </p:cNvPr>
          <p:cNvCxnSpPr>
            <a:cxnSpLocks/>
          </p:cNvCxnSpPr>
          <p:nvPr/>
        </p:nvCxnSpPr>
        <p:spPr>
          <a:xfrm flipV="1">
            <a:off x="8153400" y="7352180"/>
            <a:ext cx="1066800" cy="4495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B293C534-F73C-5EDA-5668-2D0104B01B1F}"/>
              </a:ext>
            </a:extLst>
          </p:cNvPr>
          <p:cNvSpPr txBox="1"/>
          <p:nvPr/>
        </p:nvSpPr>
        <p:spPr>
          <a:xfrm>
            <a:off x="364076" y="5205073"/>
            <a:ext cx="594424" cy="2119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chemeClr val="accent1"/>
                </a:solidFill>
                <a:latin typeface="Open Sauce" panose="020B0604020202020204" charset="0"/>
              </a:rPr>
              <a:t>1</a:t>
            </a:r>
          </a:p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chemeClr val="accent1"/>
                </a:solidFill>
                <a:latin typeface="Open Sauce" panose="020B0604020202020204" charset="0"/>
              </a:rPr>
              <a:t>2</a:t>
            </a:r>
          </a:p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chemeClr val="accent1"/>
                </a:solidFill>
                <a:latin typeface="Open Sauce" panose="020B0604020202020204" charset="0"/>
              </a:rPr>
              <a:t>3</a:t>
            </a:r>
          </a:p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chemeClr val="accent1"/>
                </a:solidFill>
                <a:latin typeface="Open Sauce" panose="020B0604020202020204" charset="0"/>
              </a:rPr>
              <a:t>4</a:t>
            </a:r>
          </a:p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chemeClr val="accent1"/>
                </a:solidFill>
                <a:latin typeface="Open Sauce" panose="020B0604020202020204" charset="0"/>
              </a:rPr>
              <a:t>5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CBA77FE-CB3B-67F3-4C21-6D2AEA034CC9}"/>
              </a:ext>
            </a:extLst>
          </p:cNvPr>
          <p:cNvGrpSpPr/>
          <p:nvPr/>
        </p:nvGrpSpPr>
        <p:grpSpPr>
          <a:xfrm>
            <a:off x="13258800" y="3674774"/>
            <a:ext cx="2797175" cy="4311650"/>
            <a:chOff x="13405737" y="3808319"/>
            <a:chExt cx="2797175" cy="4311650"/>
          </a:xfrm>
        </p:grpSpPr>
        <p:grpSp>
          <p:nvGrpSpPr>
            <p:cNvPr id="3" name="Group 28">
              <a:extLst>
                <a:ext uri="{FF2B5EF4-FFF2-40B4-BE49-F238E27FC236}">
                  <a16:creationId xmlns:a16="http://schemas.microsoft.com/office/drawing/2014/main" id="{B0A86495-7F93-7F03-D5BF-AB74AAF778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405737" y="3808319"/>
              <a:ext cx="2797175" cy="4311650"/>
              <a:chOff x="3650" y="1065"/>
              <a:chExt cx="1762" cy="2716"/>
            </a:xfrm>
          </p:grpSpPr>
          <p:sp>
            <p:nvSpPr>
              <p:cNvPr id="9" name="Rectangle 29">
                <a:extLst>
                  <a:ext uri="{FF2B5EF4-FFF2-40B4-BE49-F238E27FC236}">
                    <a16:creationId xmlns:a16="http://schemas.microsoft.com/office/drawing/2014/main" id="{8D084D95-8000-630C-44FF-714F865012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0" y="1069"/>
                <a:ext cx="231" cy="272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 wrap="none" lIns="90343" tIns="44379" rIns="90343" bIns="44379">
                <a:spAutoFit/>
              </a:bodyPr>
              <a:lstStyle/>
              <a:p>
                <a:pPr defTabSz="912813" eaLnBrk="0" hangingPunct="0">
                  <a:lnSpc>
                    <a:spcPct val="90000"/>
                  </a:lnSpc>
                </a:pPr>
                <a:r>
                  <a:rPr lang="en-US" sz="2400" b="1" dirty="0">
                    <a:solidFill>
                      <a:schemeClr val="accent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a</a:t>
                </a:r>
              </a:p>
            </p:txBody>
          </p:sp>
          <p:sp>
            <p:nvSpPr>
              <p:cNvPr id="11" name="Rectangle 30">
                <a:extLst>
                  <a:ext uri="{FF2B5EF4-FFF2-40B4-BE49-F238E27FC236}">
                    <a16:creationId xmlns:a16="http://schemas.microsoft.com/office/drawing/2014/main" id="{023268F6-1379-E224-04D1-0E8A506B1F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61" y="1065"/>
                <a:ext cx="231" cy="272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 wrap="none" lIns="90343" tIns="44379" rIns="90343" bIns="44379">
                <a:spAutoFit/>
              </a:bodyPr>
              <a:lstStyle/>
              <a:p>
                <a:pPr defTabSz="912813" eaLnBrk="0" hangingPunct="0">
                  <a:lnSpc>
                    <a:spcPct val="90000"/>
                  </a:lnSpc>
                </a:pPr>
                <a:r>
                  <a:rPr lang="en-US" sz="2400" b="1" dirty="0">
                    <a:solidFill>
                      <a:schemeClr val="accent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b</a:t>
                </a:r>
              </a:p>
            </p:txBody>
          </p:sp>
          <p:sp>
            <p:nvSpPr>
              <p:cNvPr id="13" name="Line 36">
                <a:extLst>
                  <a:ext uri="{FF2B5EF4-FFF2-40B4-BE49-F238E27FC236}">
                    <a16:creationId xmlns:a16="http://schemas.microsoft.com/office/drawing/2014/main" id="{77D3473E-5766-CFF7-CA49-4E634F66C2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42" y="1176"/>
                <a:ext cx="0" cy="372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Line 37">
                <a:extLst>
                  <a:ext uri="{FF2B5EF4-FFF2-40B4-BE49-F238E27FC236}">
                    <a16:creationId xmlns:a16="http://schemas.microsoft.com/office/drawing/2014/main" id="{7ECE06DA-5A4A-32E1-AA52-A99F26AA3E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41" y="1176"/>
                <a:ext cx="0" cy="372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Line 38">
                <a:extLst>
                  <a:ext uri="{FF2B5EF4-FFF2-40B4-BE49-F238E27FC236}">
                    <a16:creationId xmlns:a16="http://schemas.microsoft.com/office/drawing/2014/main" id="{8E1D9AF3-DE89-4379-DD56-2E569FDF8C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25" y="1879"/>
                <a:ext cx="0" cy="538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39">
                <a:extLst>
                  <a:ext uri="{FF2B5EF4-FFF2-40B4-BE49-F238E27FC236}">
                    <a16:creationId xmlns:a16="http://schemas.microsoft.com/office/drawing/2014/main" id="{F3E78E33-4F03-9099-00F7-1597514FAB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7" y="1300"/>
                <a:ext cx="1035" cy="249"/>
              </a:xfrm>
              <a:custGeom>
                <a:avLst/>
                <a:gdLst>
                  <a:gd name="T0" fmla="*/ 768 w 1201"/>
                  <a:gd name="T1" fmla="*/ 0 h 289"/>
                  <a:gd name="T2" fmla="*/ 0 w 1201"/>
                  <a:gd name="T3" fmla="*/ 0 h 289"/>
                  <a:gd name="T4" fmla="*/ 0 w 1201"/>
                  <a:gd name="T5" fmla="*/ 184 h 289"/>
                  <a:gd name="T6" fmla="*/ 0 60000 65536"/>
                  <a:gd name="T7" fmla="*/ 0 60000 65536"/>
                  <a:gd name="T8" fmla="*/ 0 60000 65536"/>
                  <a:gd name="T9" fmla="*/ 0 w 1201"/>
                  <a:gd name="T10" fmla="*/ 0 h 289"/>
                  <a:gd name="T11" fmla="*/ 1201 w 1201"/>
                  <a:gd name="T12" fmla="*/ 289 h 28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01" h="289">
                    <a:moveTo>
                      <a:pt x="1200" y="0"/>
                    </a:moveTo>
                    <a:lnTo>
                      <a:pt x="0" y="0"/>
                    </a:lnTo>
                    <a:lnTo>
                      <a:pt x="0" y="288"/>
                    </a:lnTo>
                  </a:path>
                </a:pathLst>
              </a:custGeom>
              <a:noFill/>
              <a:ln w="25400" cap="rnd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Line 40">
                <a:extLst>
                  <a:ext uri="{FF2B5EF4-FFF2-40B4-BE49-F238E27FC236}">
                    <a16:creationId xmlns:a16="http://schemas.microsoft.com/office/drawing/2014/main" id="{957952A0-AE8D-2692-602A-3ADE8BBE4B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41" y="1879"/>
                <a:ext cx="0" cy="538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 41">
                <a:extLst>
                  <a:ext uri="{FF2B5EF4-FFF2-40B4-BE49-F238E27FC236}">
                    <a16:creationId xmlns:a16="http://schemas.microsoft.com/office/drawing/2014/main" id="{B8FF107C-8CE4-6568-F1BE-4BDB8F795C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25" y="2003"/>
                <a:ext cx="952" cy="414"/>
              </a:xfrm>
              <a:custGeom>
                <a:avLst/>
                <a:gdLst>
                  <a:gd name="T0" fmla="*/ 0 w 1105"/>
                  <a:gd name="T1" fmla="*/ 0 h 481"/>
                  <a:gd name="T2" fmla="*/ 706 w 1105"/>
                  <a:gd name="T3" fmla="*/ 0 h 481"/>
                  <a:gd name="T4" fmla="*/ 706 w 1105"/>
                  <a:gd name="T5" fmla="*/ 306 h 481"/>
                  <a:gd name="T6" fmla="*/ 0 60000 65536"/>
                  <a:gd name="T7" fmla="*/ 0 60000 65536"/>
                  <a:gd name="T8" fmla="*/ 0 60000 65536"/>
                  <a:gd name="T9" fmla="*/ 0 w 1105"/>
                  <a:gd name="T10" fmla="*/ 0 h 481"/>
                  <a:gd name="T11" fmla="*/ 1105 w 1105"/>
                  <a:gd name="T12" fmla="*/ 481 h 48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05" h="481">
                    <a:moveTo>
                      <a:pt x="0" y="0"/>
                    </a:moveTo>
                    <a:lnTo>
                      <a:pt x="1104" y="0"/>
                    </a:lnTo>
                    <a:lnTo>
                      <a:pt x="1104" y="480"/>
                    </a:lnTo>
                  </a:path>
                </a:pathLst>
              </a:custGeom>
              <a:noFill/>
              <a:ln w="25400" cap="rnd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42">
                <a:extLst>
                  <a:ext uri="{FF2B5EF4-FFF2-40B4-BE49-F238E27FC236}">
                    <a16:creationId xmlns:a16="http://schemas.microsoft.com/office/drawing/2014/main" id="{A684E85B-8E76-5CC1-0C55-DD9E30037F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0" y="2169"/>
                <a:ext cx="952" cy="248"/>
              </a:xfrm>
              <a:custGeom>
                <a:avLst/>
                <a:gdLst>
                  <a:gd name="T0" fmla="*/ 706 w 1105"/>
                  <a:gd name="T1" fmla="*/ 0 h 289"/>
                  <a:gd name="T2" fmla="*/ 0 w 1105"/>
                  <a:gd name="T3" fmla="*/ 0 h 289"/>
                  <a:gd name="T4" fmla="*/ 0 w 1105"/>
                  <a:gd name="T5" fmla="*/ 182 h 289"/>
                  <a:gd name="T6" fmla="*/ 0 60000 65536"/>
                  <a:gd name="T7" fmla="*/ 0 60000 65536"/>
                  <a:gd name="T8" fmla="*/ 0 60000 65536"/>
                  <a:gd name="T9" fmla="*/ 0 w 1105"/>
                  <a:gd name="T10" fmla="*/ 0 h 289"/>
                  <a:gd name="T11" fmla="*/ 1105 w 1105"/>
                  <a:gd name="T12" fmla="*/ 289 h 28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05" h="289">
                    <a:moveTo>
                      <a:pt x="1104" y="0"/>
                    </a:moveTo>
                    <a:lnTo>
                      <a:pt x="0" y="0"/>
                    </a:lnTo>
                    <a:lnTo>
                      <a:pt x="0" y="288"/>
                    </a:lnTo>
                  </a:path>
                </a:pathLst>
              </a:custGeom>
              <a:noFill/>
              <a:ln w="25400" cap="rnd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43">
                <a:extLst>
                  <a:ext uri="{FF2B5EF4-FFF2-40B4-BE49-F238E27FC236}">
                    <a16:creationId xmlns:a16="http://schemas.microsoft.com/office/drawing/2014/main" id="{B5E7C749-19CB-C00A-A5BA-F9AFBB2999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7" y="2747"/>
                <a:ext cx="415" cy="456"/>
              </a:xfrm>
              <a:custGeom>
                <a:avLst/>
                <a:gdLst>
                  <a:gd name="T0" fmla="*/ 0 w 481"/>
                  <a:gd name="T1" fmla="*/ 0 h 529"/>
                  <a:gd name="T2" fmla="*/ 0 w 481"/>
                  <a:gd name="T3" fmla="*/ 153 h 529"/>
                  <a:gd name="T4" fmla="*/ 308 w 481"/>
                  <a:gd name="T5" fmla="*/ 153 h 529"/>
                  <a:gd name="T6" fmla="*/ 308 w 481"/>
                  <a:gd name="T7" fmla="*/ 338 h 5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81"/>
                  <a:gd name="T13" fmla="*/ 0 h 529"/>
                  <a:gd name="T14" fmla="*/ 481 w 481"/>
                  <a:gd name="T15" fmla="*/ 529 h 5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81" h="529">
                    <a:moveTo>
                      <a:pt x="0" y="0"/>
                    </a:moveTo>
                    <a:lnTo>
                      <a:pt x="0" y="240"/>
                    </a:lnTo>
                    <a:lnTo>
                      <a:pt x="480" y="240"/>
                    </a:lnTo>
                    <a:lnTo>
                      <a:pt x="480" y="528"/>
                    </a:lnTo>
                  </a:path>
                </a:pathLst>
              </a:custGeom>
              <a:noFill/>
              <a:ln w="25400" cap="rnd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 44">
                <a:extLst>
                  <a:ext uri="{FF2B5EF4-FFF2-40B4-BE49-F238E27FC236}">
                    <a16:creationId xmlns:a16="http://schemas.microsoft.com/office/drawing/2014/main" id="{DF71FA9A-5215-94F5-14D7-B835A052E1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6" y="2747"/>
                <a:ext cx="374" cy="456"/>
              </a:xfrm>
              <a:custGeom>
                <a:avLst/>
                <a:gdLst>
                  <a:gd name="T0" fmla="*/ 278 w 433"/>
                  <a:gd name="T1" fmla="*/ 0 h 529"/>
                  <a:gd name="T2" fmla="*/ 278 w 433"/>
                  <a:gd name="T3" fmla="*/ 153 h 529"/>
                  <a:gd name="T4" fmla="*/ 0 w 433"/>
                  <a:gd name="T5" fmla="*/ 153 h 529"/>
                  <a:gd name="T6" fmla="*/ 0 w 433"/>
                  <a:gd name="T7" fmla="*/ 338 h 5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33"/>
                  <a:gd name="T13" fmla="*/ 0 h 529"/>
                  <a:gd name="T14" fmla="*/ 433 w 433"/>
                  <a:gd name="T15" fmla="*/ 529 h 5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33" h="529">
                    <a:moveTo>
                      <a:pt x="432" y="0"/>
                    </a:moveTo>
                    <a:lnTo>
                      <a:pt x="432" y="240"/>
                    </a:lnTo>
                    <a:lnTo>
                      <a:pt x="0" y="240"/>
                    </a:lnTo>
                    <a:lnTo>
                      <a:pt x="0" y="528"/>
                    </a:lnTo>
                  </a:path>
                </a:pathLst>
              </a:custGeom>
              <a:noFill/>
              <a:ln w="25400" cap="rnd" cmpd="sng">
                <a:solidFill>
                  <a:schemeClr val="accent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Line 45">
                <a:extLst>
                  <a:ext uri="{FF2B5EF4-FFF2-40B4-BE49-F238E27FC236}">
                    <a16:creationId xmlns:a16="http://schemas.microsoft.com/office/drawing/2014/main" id="{8CADD55D-D133-6570-96B4-0CDF2CA74C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03" y="3533"/>
                <a:ext cx="0" cy="248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Oval 46">
                <a:extLst>
                  <a:ext uri="{FF2B5EF4-FFF2-40B4-BE49-F238E27FC236}">
                    <a16:creationId xmlns:a16="http://schemas.microsoft.com/office/drawing/2014/main" id="{7D0E56E2-A717-5AB0-4597-1EF33694EC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4" y="1982"/>
                <a:ext cx="41" cy="41"/>
              </a:xfrm>
              <a:prstGeom prst="ellipse">
                <a:avLst/>
              </a:prstGeom>
              <a:solidFill>
                <a:schemeClr val="accent1"/>
              </a:solidFill>
              <a:ln w="2540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24" name="Oval 47">
                <a:extLst>
                  <a:ext uri="{FF2B5EF4-FFF2-40B4-BE49-F238E27FC236}">
                    <a16:creationId xmlns:a16="http://schemas.microsoft.com/office/drawing/2014/main" id="{298AB00E-A5E6-38C6-732F-13C669CDC4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20" y="2148"/>
                <a:ext cx="41" cy="40"/>
              </a:xfrm>
              <a:prstGeom prst="ellipse">
                <a:avLst/>
              </a:prstGeom>
              <a:solidFill>
                <a:schemeClr val="accent1"/>
              </a:solidFill>
              <a:ln w="2540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25" name="Oval 48">
                <a:extLst>
                  <a:ext uri="{FF2B5EF4-FFF2-40B4-BE49-F238E27FC236}">
                    <a16:creationId xmlns:a16="http://schemas.microsoft.com/office/drawing/2014/main" id="{C3F26524-16DD-FDA0-D97C-B881C69E00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20" y="1279"/>
                <a:ext cx="41" cy="41"/>
              </a:xfrm>
              <a:prstGeom prst="ellipse">
                <a:avLst/>
              </a:prstGeom>
              <a:solidFill>
                <a:schemeClr val="accent1"/>
              </a:solidFill>
              <a:ln w="2540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rgbClr val="000000"/>
                  </a:solidFill>
                  <a:cs typeface="Arial" charset="0"/>
                </a:endParaRPr>
              </a:p>
            </p:txBody>
          </p:sp>
          <p:sp>
            <p:nvSpPr>
              <p:cNvPr id="26" name="Rectangle 49">
                <a:extLst>
                  <a:ext uri="{FF2B5EF4-FFF2-40B4-BE49-F238E27FC236}">
                    <a16:creationId xmlns:a16="http://schemas.microsoft.com/office/drawing/2014/main" id="{7482ECA6-D0E9-B8FD-AAE9-9EA770F311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81" y="2020"/>
                <a:ext cx="231" cy="272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 wrap="none" lIns="90343" tIns="44379" rIns="90343" bIns="44379">
                <a:spAutoFit/>
              </a:bodyPr>
              <a:lstStyle/>
              <a:p>
                <a:pPr defTabSz="912813" eaLnBrk="0" hangingPunct="0">
                  <a:lnSpc>
                    <a:spcPct val="90000"/>
                  </a:lnSpc>
                </a:pPr>
                <a:r>
                  <a:rPr lang="en-US" sz="2400" b="1" dirty="0">
                    <a:solidFill>
                      <a:schemeClr val="accent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y</a:t>
                </a:r>
              </a:p>
            </p:txBody>
          </p:sp>
          <p:sp>
            <p:nvSpPr>
              <p:cNvPr id="27" name="Rectangle 50">
                <a:extLst>
                  <a:ext uri="{FF2B5EF4-FFF2-40B4-BE49-F238E27FC236}">
                    <a16:creationId xmlns:a16="http://schemas.microsoft.com/office/drawing/2014/main" id="{30AC7616-D9D3-21B1-EA46-DAE7AEDC9B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67" y="1874"/>
                <a:ext cx="231" cy="272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 wrap="none" lIns="90343" tIns="44379" rIns="90343" bIns="44379">
                <a:spAutoFit/>
              </a:bodyPr>
              <a:lstStyle/>
              <a:p>
                <a:pPr defTabSz="912813" eaLnBrk="0" hangingPunct="0">
                  <a:lnSpc>
                    <a:spcPct val="90000"/>
                  </a:lnSpc>
                </a:pPr>
                <a:r>
                  <a:rPr lang="en-US" sz="2400" b="1" dirty="0">
                    <a:solidFill>
                      <a:schemeClr val="accent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x</a:t>
                </a:r>
              </a:p>
            </p:txBody>
          </p:sp>
          <p:sp>
            <p:nvSpPr>
              <p:cNvPr id="28" name="Rectangle 51">
                <a:extLst>
                  <a:ext uri="{FF2B5EF4-FFF2-40B4-BE49-F238E27FC236}">
                    <a16:creationId xmlns:a16="http://schemas.microsoft.com/office/drawing/2014/main" id="{542C04FB-BF4F-D046-EF79-B50AD9A18C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0" y="1587"/>
                <a:ext cx="202" cy="218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 wrap="none" lIns="90343" tIns="44379" rIns="90343" bIns="44379">
                <a:spAutoFit/>
              </a:bodyPr>
              <a:lstStyle/>
              <a:p>
                <a:pPr defTabSz="912813" eaLnBrk="0" hangingPunct="0">
                  <a:lnSpc>
                    <a:spcPct val="90000"/>
                  </a:lnSpc>
                </a:pPr>
                <a:r>
                  <a:rPr lang="en-US" b="1" dirty="0">
                    <a:solidFill>
                      <a:schemeClr val="accent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1</a:t>
                </a:r>
              </a:p>
            </p:txBody>
          </p:sp>
          <p:sp>
            <p:nvSpPr>
              <p:cNvPr id="29" name="Rectangle 52">
                <a:extLst>
                  <a:ext uri="{FF2B5EF4-FFF2-40B4-BE49-F238E27FC236}">
                    <a16:creationId xmlns:a16="http://schemas.microsoft.com/office/drawing/2014/main" id="{B93A553E-E82D-0621-1382-3F1A2026A9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66" y="1602"/>
                <a:ext cx="202" cy="218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 wrap="none" lIns="90343" tIns="44379" rIns="90343" bIns="44379">
                <a:spAutoFit/>
              </a:bodyPr>
              <a:lstStyle/>
              <a:p>
                <a:pPr defTabSz="912813" eaLnBrk="0" hangingPunct="0">
                  <a:lnSpc>
                    <a:spcPct val="90000"/>
                  </a:lnSpc>
                </a:pPr>
                <a:r>
                  <a:rPr lang="en-US" b="1" dirty="0">
                    <a:solidFill>
                      <a:schemeClr val="accent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2</a:t>
                </a:r>
              </a:p>
            </p:txBody>
          </p:sp>
          <p:sp>
            <p:nvSpPr>
              <p:cNvPr id="30" name="Rectangle 53">
                <a:extLst>
                  <a:ext uri="{FF2B5EF4-FFF2-40B4-BE49-F238E27FC236}">
                    <a16:creationId xmlns:a16="http://schemas.microsoft.com/office/drawing/2014/main" id="{03259261-8754-21EF-D988-B8CFC188A1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32" y="2468"/>
                <a:ext cx="202" cy="218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 wrap="none" lIns="90343" tIns="44379" rIns="90343" bIns="44379">
                <a:spAutoFit/>
              </a:bodyPr>
              <a:lstStyle/>
              <a:p>
                <a:pPr defTabSz="912813" eaLnBrk="0" hangingPunct="0">
                  <a:lnSpc>
                    <a:spcPct val="90000"/>
                  </a:lnSpc>
                </a:pPr>
                <a:r>
                  <a:rPr lang="en-US" b="1" dirty="0">
                    <a:solidFill>
                      <a:schemeClr val="accent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3</a:t>
                </a:r>
              </a:p>
            </p:txBody>
          </p:sp>
          <p:sp>
            <p:nvSpPr>
              <p:cNvPr id="31" name="Rectangle 54">
                <a:extLst>
                  <a:ext uri="{FF2B5EF4-FFF2-40B4-BE49-F238E27FC236}">
                    <a16:creationId xmlns:a16="http://schemas.microsoft.com/office/drawing/2014/main" id="{6621D014-4E00-C45D-06A8-950D5B1D8F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6" y="2468"/>
                <a:ext cx="202" cy="218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 wrap="none" lIns="90343" tIns="44379" rIns="90343" bIns="44379">
                <a:spAutoFit/>
              </a:bodyPr>
              <a:lstStyle/>
              <a:p>
                <a:pPr defTabSz="912813" eaLnBrk="0" hangingPunct="0">
                  <a:lnSpc>
                    <a:spcPct val="90000"/>
                  </a:lnSpc>
                </a:pPr>
                <a:r>
                  <a:rPr lang="en-US" b="1" dirty="0">
                    <a:solidFill>
                      <a:schemeClr val="accent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4</a:t>
                </a:r>
              </a:p>
            </p:txBody>
          </p:sp>
          <p:sp>
            <p:nvSpPr>
              <p:cNvPr id="32" name="Rectangle 55">
                <a:extLst>
                  <a:ext uri="{FF2B5EF4-FFF2-40B4-BE49-F238E27FC236}">
                    <a16:creationId xmlns:a16="http://schemas.microsoft.com/office/drawing/2014/main" id="{42FA599F-4AA7-1E29-3FCD-9F148E40AA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9" y="3248"/>
                <a:ext cx="202" cy="218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</p:spPr>
            <p:txBody>
              <a:bodyPr wrap="none" lIns="90343" tIns="44379" rIns="90343" bIns="44379">
                <a:spAutoFit/>
              </a:bodyPr>
              <a:lstStyle/>
              <a:p>
                <a:pPr defTabSz="912813" eaLnBrk="0" hangingPunct="0">
                  <a:lnSpc>
                    <a:spcPct val="90000"/>
                  </a:lnSpc>
                </a:pPr>
                <a:r>
                  <a:rPr lang="en-US" b="1" dirty="0">
                    <a:solidFill>
                      <a:schemeClr val="accent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5</a:t>
                </a:r>
              </a:p>
            </p:txBody>
          </p:sp>
        </p:grp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7D12C8F8-3378-0D83-F0F5-B234339C3CD4}"/>
                </a:ext>
              </a:extLst>
            </p:cNvPr>
            <p:cNvSpPr/>
            <p:nvPr/>
          </p:nvSpPr>
          <p:spPr>
            <a:xfrm>
              <a:off x="13725935" y="4535712"/>
              <a:ext cx="548640" cy="5486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+</a:t>
              </a:r>
              <a:endParaRPr lang="en-US" sz="20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89705BB2-172A-F74C-CD31-CD408B040238}"/>
                </a:ext>
              </a:extLst>
            </p:cNvPr>
            <p:cNvSpPr/>
            <p:nvPr/>
          </p:nvSpPr>
          <p:spPr>
            <a:xfrm>
              <a:off x="15497583" y="4562700"/>
              <a:ext cx="548640" cy="5486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*7</a:t>
              </a:r>
              <a:endParaRPr lang="en-US" sz="1200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C12CD15-ABB8-8501-3DDB-063F792F0036}"/>
                </a:ext>
              </a:extLst>
            </p:cNvPr>
            <p:cNvSpPr/>
            <p:nvPr/>
          </p:nvSpPr>
          <p:spPr>
            <a:xfrm>
              <a:off x="13856903" y="5919101"/>
              <a:ext cx="548640" cy="5486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-</a:t>
              </a:r>
              <a:endParaRPr lang="en-US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9644F9F-A0D7-2ACF-C1C7-DCF7CB440AF0}"/>
                </a:ext>
              </a:extLst>
            </p:cNvPr>
            <p:cNvSpPr/>
            <p:nvPr/>
          </p:nvSpPr>
          <p:spPr>
            <a:xfrm>
              <a:off x="15361467" y="5926644"/>
              <a:ext cx="548640" cy="5486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+</a:t>
              </a:r>
              <a:endParaRPr lang="en-US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373A2280-04DD-0942-47D1-394D51232F90}"/>
                </a:ext>
              </a:extLst>
            </p:cNvPr>
            <p:cNvSpPr/>
            <p:nvPr/>
          </p:nvSpPr>
          <p:spPr>
            <a:xfrm>
              <a:off x="14645890" y="7169785"/>
              <a:ext cx="548640" cy="54864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*</a:t>
              </a:r>
              <a:endParaRPr lang="en-US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3213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BE859A-24E7-A259-D147-B163F22A2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7076A0E0-C3A6-85EF-D6AB-DC129F925FB3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BC518834-FF72-DF82-99F4-682E0F5951E0}"/>
              </a:ext>
            </a:extLst>
          </p:cNvPr>
          <p:cNvSpPr txBox="1"/>
          <p:nvPr/>
        </p:nvSpPr>
        <p:spPr>
          <a:xfrm>
            <a:off x="685800" y="2637853"/>
            <a:ext cx="16764000" cy="462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05486" lvl="1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Torke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za podatke – </a:t>
            </a:r>
            <a:r>
              <a:rPr lang="sr-Latn-RS" sz="2300" i="1" spc="138" dirty="0">
                <a:latin typeface="Open Sauce"/>
                <a:ea typeface="Open Sauce"/>
                <a:cs typeface="Open Sauce"/>
                <a:sym typeface="Open Sauce"/>
              </a:rPr>
              <a:t>data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tokeni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: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C7A52814-91C2-BFC0-FD7F-2FB999B680EF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Forma podataka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40805BFB-19BC-46AB-D660-FE817D3DEF3C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5980D8D-11EB-F6DD-5F13-A419525EE5E1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CE9DDDB2-D257-6649-172B-39A2AD27214D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37A10A6-A543-C3DB-521A-031FE1D13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15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F9CDD442-AE31-290F-2C4D-CE530C54E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AF3AA1-3FF3-24A1-9B21-62624E126860}"/>
              </a:ext>
            </a:extLst>
          </p:cNvPr>
          <p:cNvSpPr txBox="1"/>
          <p:nvPr/>
        </p:nvSpPr>
        <p:spPr>
          <a:xfrm>
            <a:off x="7384893" y="4644155"/>
            <a:ext cx="35182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sr-Latn-RS" sz="32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sr-Latn-RS" sz="3200" b="1" dirty="0" err="1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ip</a:t>
            </a:r>
            <a:r>
              <a:rPr lang="sr-Latn-RS" sz="32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p, v </a:t>
            </a:r>
            <a:r>
              <a:rPr lang="en-US" sz="3200" b="1" dirty="0">
                <a:solidFill>
                  <a:schemeClr val="accent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775164-38BF-8F3A-BE8F-EC3E6BF47AAF}"/>
              </a:ext>
            </a:extLst>
          </p:cNvPr>
          <p:cNvSpPr txBox="1"/>
          <p:nvPr/>
        </p:nvSpPr>
        <p:spPr>
          <a:xfrm>
            <a:off x="3917797" y="6092439"/>
            <a:ext cx="34289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dirty="0">
                <a:latin typeface="Open Sauce" panose="020B0604020202020204" charset="0"/>
                <a:cs typeface="Courier New" panose="02070309020205020404" pitchFamily="49" charset="0"/>
              </a:rPr>
              <a:t>Adresa </a:t>
            </a:r>
            <a:r>
              <a:rPr lang="sr-Latn-RS" sz="2000" dirty="0" err="1">
                <a:latin typeface="Open Sauce" panose="020B0604020202020204" charset="0"/>
                <a:cs typeface="Courier New" panose="02070309020205020404" pitchFamily="49" charset="0"/>
              </a:rPr>
              <a:t>torke</a:t>
            </a:r>
            <a:r>
              <a:rPr lang="sr-Latn-RS" sz="2000" dirty="0">
                <a:latin typeface="Open Sauce" panose="020B0604020202020204" charset="0"/>
                <a:cs typeface="Courier New" panose="02070309020205020404" pitchFamily="49" charset="0"/>
              </a:rPr>
              <a:t> operacije kojoj je </a:t>
            </a:r>
            <a:r>
              <a:rPr lang="sr-Latn-RS" sz="2000" i="1" dirty="0">
                <a:latin typeface="Open Sauce" panose="020B0604020202020204" charset="0"/>
                <a:cs typeface="Courier New" panose="02070309020205020404" pitchFamily="49" charset="0"/>
              </a:rPr>
              <a:t>data</a:t>
            </a:r>
            <a:r>
              <a:rPr lang="sr-Latn-RS" sz="2000" dirty="0">
                <a:latin typeface="Open Sauce" panose="020B0604020202020204" charset="0"/>
                <a:cs typeface="Courier New" panose="02070309020205020404" pitchFamily="49" charset="0"/>
              </a:rPr>
              <a:t> </a:t>
            </a:r>
            <a:r>
              <a:rPr lang="sr-Latn-RS" sz="2000" dirty="0" err="1">
                <a:latin typeface="Open Sauce" panose="020B0604020202020204" charset="0"/>
                <a:cs typeface="Courier New" panose="02070309020205020404" pitchFamily="49" charset="0"/>
              </a:rPr>
              <a:t>token</a:t>
            </a:r>
            <a:r>
              <a:rPr lang="sr-Latn-RS" sz="2000" dirty="0">
                <a:latin typeface="Open Sauce" panose="020B0604020202020204" charset="0"/>
                <a:cs typeface="Courier New" panose="02070309020205020404" pitchFamily="49" charset="0"/>
              </a:rPr>
              <a:t> poslat</a:t>
            </a:r>
            <a:endParaRPr lang="en-US" sz="2000" dirty="0">
              <a:latin typeface="Open Sauce" panose="020B0604020202020204" charset="0"/>
              <a:cs typeface="Courier New" panose="02070309020205020404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472776-4716-65B8-DADF-9A99953168D2}"/>
              </a:ext>
            </a:extLst>
          </p:cNvPr>
          <p:cNvSpPr txBox="1"/>
          <p:nvPr/>
        </p:nvSpPr>
        <p:spPr>
          <a:xfrm>
            <a:off x="8001000" y="6038175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dirty="0">
                <a:latin typeface="Open Sauce" panose="020B0604020202020204" charset="0"/>
                <a:cs typeface="Courier New" panose="02070309020205020404" pitchFamily="49" charset="0"/>
              </a:rPr>
              <a:t>Port </a:t>
            </a:r>
          </a:p>
          <a:p>
            <a:pPr algn="ctr"/>
            <a:r>
              <a:rPr lang="sr-Latn-RS" sz="2000" dirty="0">
                <a:latin typeface="Open Sauce" panose="020B0604020202020204" charset="0"/>
                <a:cs typeface="Courier New" panose="02070309020205020404" pitchFamily="49" charset="0"/>
              </a:rPr>
              <a:t>(levi ili desni)</a:t>
            </a:r>
            <a:endParaRPr lang="en-US" sz="2000" dirty="0">
              <a:latin typeface="Open Sauce" panose="020B0604020202020204" charset="0"/>
              <a:cs typeface="Courier New" panose="02070309020205020404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32EE52-DFCE-7128-1848-A800153F3115}"/>
              </a:ext>
            </a:extLst>
          </p:cNvPr>
          <p:cNvSpPr txBox="1"/>
          <p:nvPr/>
        </p:nvSpPr>
        <p:spPr>
          <a:xfrm>
            <a:off x="10788805" y="6246327"/>
            <a:ext cx="2133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dirty="0">
                <a:latin typeface="Open Sauce" panose="020B0604020202020204" charset="0"/>
                <a:cs typeface="Courier New" panose="02070309020205020404" pitchFamily="49" charset="0"/>
              </a:rPr>
              <a:t>Vrednost</a:t>
            </a:r>
            <a:endParaRPr lang="en-US" sz="2000" dirty="0">
              <a:latin typeface="Open Sauce" panose="020B0604020202020204" charset="0"/>
              <a:cs typeface="Courier New" panose="02070309020205020404" pitchFamily="49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44A1398-E008-0A88-9611-37A3634F188C}"/>
              </a:ext>
            </a:extLst>
          </p:cNvPr>
          <p:cNvCxnSpPr>
            <a:cxnSpLocks/>
            <a:stCxn id="9" idx="0"/>
          </p:cNvCxnSpPr>
          <p:nvPr/>
        </p:nvCxnSpPr>
        <p:spPr>
          <a:xfrm flipV="1">
            <a:off x="5632296" y="5240270"/>
            <a:ext cx="2411216" cy="8521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CA73772-DA93-4B5E-D986-5331D1334A7A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9067800" y="5228930"/>
            <a:ext cx="0" cy="8092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404B532-5F07-26C0-04EA-07B0598DD845}"/>
              </a:ext>
            </a:extLst>
          </p:cNvPr>
          <p:cNvCxnSpPr>
            <a:cxnSpLocks/>
            <a:stCxn id="13" idx="0"/>
          </p:cNvCxnSpPr>
          <p:nvPr/>
        </p:nvCxnSpPr>
        <p:spPr>
          <a:xfrm flipH="1" flipV="1">
            <a:off x="9982200" y="5228930"/>
            <a:ext cx="1873405" cy="10173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8693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AE6211-55F5-EC7F-2821-3DEAC2A4D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403E6463-5BD2-5E4A-9959-6DF39749117B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90EFB0B8-F25C-39CB-2DE7-15BD029011C5}"/>
              </a:ext>
            </a:extLst>
          </p:cNvPr>
          <p:cNvSpPr txBox="1"/>
          <p:nvPr/>
        </p:nvSpPr>
        <p:spPr>
          <a:xfrm>
            <a:off x="923224" y="1157603"/>
            <a:ext cx="14240576" cy="17184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Konceptualni model </a:t>
            </a: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</a:t>
            </a:r>
            <a:r>
              <a:rPr lang="sr-Latn-RS" sz="5600" b="1" spc="-224" noProof="0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tatičkih</a:t>
            </a: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sr-Latn-RS" sz="5600" b="1" spc="-224" noProof="0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dataflow</a:t>
            </a: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mašina ( 1 )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379F3F7C-2E88-F76D-630F-BC75A8065F5B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D6705A2-EA21-07D5-3AE9-102719BA45C4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12621271-0236-B95F-3CF1-1A2AEDF7D89B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82EB920-7E9F-BB40-E18C-77FA6B7A7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16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AB267A3-66CF-25ED-4E04-51EA323FF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28A6F9-7857-32A7-B63A-BE26F0E5198D}"/>
              </a:ext>
            </a:extLst>
          </p:cNvPr>
          <p:cNvSpPr/>
          <p:nvPr/>
        </p:nvSpPr>
        <p:spPr>
          <a:xfrm>
            <a:off x="3295650" y="4018939"/>
            <a:ext cx="2895600" cy="1085850"/>
          </a:xfrm>
          <a:prstGeom prst="rect">
            <a:avLst/>
          </a:prstGeom>
          <a:solidFill>
            <a:srgbClr val="FFEFF3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Komunikaciona mreža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8D61C2C-D91A-A39D-0122-56A3F2A915E6}"/>
              </a:ext>
            </a:extLst>
          </p:cNvPr>
          <p:cNvCxnSpPr>
            <a:cxnSpLocks/>
            <a:stCxn id="13" idx="1"/>
            <a:endCxn id="3" idx="3"/>
          </p:cNvCxnSpPr>
          <p:nvPr/>
        </p:nvCxnSpPr>
        <p:spPr>
          <a:xfrm flipH="1">
            <a:off x="6191250" y="4561864"/>
            <a:ext cx="284797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20A6456F-68BC-58F4-AFD4-3A6E7A51BCDF}"/>
              </a:ext>
            </a:extLst>
          </p:cNvPr>
          <p:cNvSpPr/>
          <p:nvPr/>
        </p:nvSpPr>
        <p:spPr>
          <a:xfrm>
            <a:off x="9039225" y="4018939"/>
            <a:ext cx="2895600" cy="1085850"/>
          </a:xfrm>
          <a:prstGeom prst="rect">
            <a:avLst/>
          </a:prstGeom>
          <a:solidFill>
            <a:srgbClr val="FFEFF3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Operacione jedinice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89A8AA-2E2D-A88B-DEA1-EAA2B22E78A9}"/>
              </a:ext>
            </a:extLst>
          </p:cNvPr>
          <p:cNvSpPr/>
          <p:nvPr/>
        </p:nvSpPr>
        <p:spPr>
          <a:xfrm>
            <a:off x="2343150" y="6014540"/>
            <a:ext cx="4800600" cy="2427288"/>
          </a:xfrm>
          <a:prstGeom prst="rect">
            <a:avLst/>
          </a:prstGeom>
          <a:solidFill>
            <a:srgbClr val="FFEFF3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Paralelno ažuriranje argumenata, </a:t>
            </a:r>
            <a:r>
              <a:rPr lang="sr-Latn-RS" sz="2000" b="1" i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p</a:t>
            </a:r>
            <a:r>
              <a:rPr lang="sr-Latn-RS" sz="20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 bita, otkrivanje spremnih </a:t>
            </a:r>
            <a:r>
              <a:rPr lang="sr-Latn-RS" sz="2000" b="1" i="1" spc="138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template</a:t>
            </a:r>
            <a:r>
              <a:rPr lang="sr-Latn-RS" sz="20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-a i popunjavanje </a:t>
            </a:r>
            <a:r>
              <a:rPr lang="sr-Latn-RS" sz="2000" b="1" spc="138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instrukcijskog</a:t>
            </a:r>
            <a:r>
              <a:rPr lang="sr-Latn-RS" sz="20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 reda novim adresama – </a:t>
            </a:r>
            <a:r>
              <a:rPr lang="sr-Latn-RS" sz="2000" b="1" i="1" spc="138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update</a:t>
            </a:r>
            <a:r>
              <a:rPr lang="sr-Latn-RS" sz="20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 jedinica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7D3455F-4F1A-FC23-F9F0-019C029F7BE1}"/>
              </a:ext>
            </a:extLst>
          </p:cNvPr>
          <p:cNvSpPr/>
          <p:nvPr/>
        </p:nvSpPr>
        <p:spPr>
          <a:xfrm>
            <a:off x="8591550" y="6014540"/>
            <a:ext cx="3981450" cy="1085850"/>
          </a:xfrm>
          <a:prstGeom prst="rect">
            <a:avLst/>
          </a:prstGeom>
          <a:solidFill>
            <a:srgbClr val="FFEFF3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b="1" spc="138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Instrukcijski</a:t>
            </a:r>
            <a:r>
              <a:rPr lang="sr-Latn-RS" sz="20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 red – adrese spremnih </a:t>
            </a:r>
            <a:r>
              <a:rPr lang="sr-Latn-RS" sz="2000" b="1" i="1" spc="138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template</a:t>
            </a:r>
            <a:r>
              <a:rPr lang="sr-Latn-RS" sz="20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-a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9705BBF-1AEB-B5F7-975A-78DDB90C72F0}"/>
              </a:ext>
            </a:extLst>
          </p:cNvPr>
          <p:cNvSpPr/>
          <p:nvPr/>
        </p:nvSpPr>
        <p:spPr>
          <a:xfrm>
            <a:off x="8591550" y="7355978"/>
            <a:ext cx="3981450" cy="1085850"/>
          </a:xfrm>
          <a:prstGeom prst="rect">
            <a:avLst/>
          </a:prstGeom>
          <a:solidFill>
            <a:srgbClr val="FFEFF3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Memorija sa </a:t>
            </a:r>
            <a:r>
              <a:rPr lang="sr-Latn-RS" sz="2000" b="1" i="1" spc="138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template</a:t>
            </a:r>
            <a:r>
              <a:rPr lang="sr-Latn-RS" sz="2000" b="1" i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-ima</a:t>
            </a:r>
            <a:r>
              <a:rPr lang="sr-Latn-RS" sz="20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 aktivnosti – </a:t>
            </a:r>
            <a:r>
              <a:rPr lang="sr-Latn-RS" sz="2000" b="1" i="1" spc="138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activity</a:t>
            </a:r>
            <a:r>
              <a:rPr lang="sr-Latn-RS" sz="2000" b="1" i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 store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D564AFD-4521-0829-15AF-51DCFED5BC03}"/>
              </a:ext>
            </a:extLst>
          </p:cNvPr>
          <p:cNvSpPr/>
          <p:nvPr/>
        </p:nvSpPr>
        <p:spPr>
          <a:xfrm>
            <a:off x="14020800" y="6012838"/>
            <a:ext cx="1828800" cy="2427288"/>
          </a:xfrm>
          <a:prstGeom prst="rect">
            <a:avLst/>
          </a:prstGeom>
          <a:solidFill>
            <a:srgbClr val="FFEFF3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Paralelna </a:t>
            </a:r>
            <a:r>
              <a:rPr lang="sr-Latn-RS" sz="2000" b="1" i="1" spc="138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fetch</a:t>
            </a:r>
            <a:r>
              <a:rPr lang="sr-Latn-RS" sz="2000" b="1" spc="138" dirty="0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 jedinica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B3BA9BA-00CC-2B08-AEB1-2E7C0C6A1B99}"/>
              </a:ext>
            </a:extLst>
          </p:cNvPr>
          <p:cNvCxnSpPr>
            <a:cxnSpLocks/>
            <a:stCxn id="3" idx="2"/>
            <a:endCxn id="14" idx="0"/>
          </p:cNvCxnSpPr>
          <p:nvPr/>
        </p:nvCxnSpPr>
        <p:spPr>
          <a:xfrm>
            <a:off x="4743450" y="5104789"/>
            <a:ext cx="0" cy="90975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7563D8C-B632-C8A7-7F06-09945FDC321E}"/>
              </a:ext>
            </a:extLst>
          </p:cNvPr>
          <p:cNvCxnSpPr>
            <a:cxnSpLocks/>
            <a:endCxn id="15" idx="1"/>
          </p:cNvCxnSpPr>
          <p:nvPr/>
        </p:nvCxnSpPr>
        <p:spPr>
          <a:xfrm>
            <a:off x="7143750" y="6557465"/>
            <a:ext cx="14478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A294A76-786D-C3E0-F7A7-789111D4D791}"/>
              </a:ext>
            </a:extLst>
          </p:cNvPr>
          <p:cNvCxnSpPr>
            <a:cxnSpLocks/>
          </p:cNvCxnSpPr>
          <p:nvPr/>
        </p:nvCxnSpPr>
        <p:spPr>
          <a:xfrm>
            <a:off x="7143750" y="7897201"/>
            <a:ext cx="1447800" cy="0"/>
          </a:xfrm>
          <a:prstGeom prst="straightConnector1">
            <a:avLst/>
          </a:prstGeom>
          <a:ln w="3810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C34EFFA-5C09-1EE4-4C58-46042312421A}"/>
              </a:ext>
            </a:extLst>
          </p:cNvPr>
          <p:cNvCxnSpPr>
            <a:cxnSpLocks/>
          </p:cNvCxnSpPr>
          <p:nvPr/>
        </p:nvCxnSpPr>
        <p:spPr>
          <a:xfrm>
            <a:off x="12573000" y="7882685"/>
            <a:ext cx="1447800" cy="0"/>
          </a:xfrm>
          <a:prstGeom prst="straightConnector1">
            <a:avLst/>
          </a:prstGeom>
          <a:ln w="3810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FAE2321-3C74-E5DE-C4FB-7FC502C4A694}"/>
              </a:ext>
            </a:extLst>
          </p:cNvPr>
          <p:cNvCxnSpPr>
            <a:cxnSpLocks/>
          </p:cNvCxnSpPr>
          <p:nvPr/>
        </p:nvCxnSpPr>
        <p:spPr>
          <a:xfrm>
            <a:off x="12573000" y="6557465"/>
            <a:ext cx="144780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EADF53F-77EB-773F-4A01-F71914935957}"/>
              </a:ext>
            </a:extLst>
          </p:cNvPr>
          <p:cNvCxnSpPr>
            <a:cxnSpLocks/>
            <a:stCxn id="18" idx="0"/>
            <a:endCxn id="13" idx="3"/>
          </p:cNvCxnSpPr>
          <p:nvPr/>
        </p:nvCxnSpPr>
        <p:spPr>
          <a:xfrm flipH="1" flipV="1">
            <a:off x="11934825" y="4561864"/>
            <a:ext cx="3000375" cy="145097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1193DD51-21AD-455C-3C26-1368F6089BC4}"/>
              </a:ext>
            </a:extLst>
          </p:cNvPr>
          <p:cNvSpPr txBox="1"/>
          <p:nvPr/>
        </p:nvSpPr>
        <p:spPr>
          <a:xfrm>
            <a:off x="6634162" y="4105334"/>
            <a:ext cx="2133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i="1" dirty="0">
                <a:solidFill>
                  <a:schemeClr val="accent1"/>
                </a:solidFill>
                <a:latin typeface="Open Sauce" panose="020B0604020202020204" charset="0"/>
                <a:cs typeface="Courier New" panose="02070309020205020404" pitchFamily="49" charset="0"/>
              </a:rPr>
              <a:t>Data</a:t>
            </a:r>
            <a:r>
              <a:rPr lang="sr-Latn-RS" sz="2000" dirty="0">
                <a:solidFill>
                  <a:schemeClr val="accent1"/>
                </a:solidFill>
                <a:latin typeface="Open Sauce" panose="020B0604020202020204" charset="0"/>
                <a:cs typeface="Courier New" panose="02070309020205020404" pitchFamily="49" charset="0"/>
              </a:rPr>
              <a:t> </a:t>
            </a:r>
            <a:r>
              <a:rPr lang="sr-Latn-RS" sz="2000" dirty="0" err="1">
                <a:solidFill>
                  <a:schemeClr val="accent1"/>
                </a:solidFill>
                <a:latin typeface="Open Sauce" panose="020B0604020202020204" charset="0"/>
                <a:cs typeface="Courier New" panose="02070309020205020404" pitchFamily="49" charset="0"/>
              </a:rPr>
              <a:t>tokeni</a:t>
            </a:r>
            <a:endParaRPr lang="en-US" sz="2000" dirty="0">
              <a:solidFill>
                <a:schemeClr val="accent1"/>
              </a:solidFill>
              <a:latin typeface="Open Sauce" panose="020B0604020202020204" charset="0"/>
              <a:cs typeface="Courier New" panose="02070309020205020404" pitchFamily="49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24977AC-8126-0EA4-D10B-07491D259031}"/>
              </a:ext>
            </a:extLst>
          </p:cNvPr>
          <p:cNvSpPr txBox="1"/>
          <p:nvPr/>
        </p:nvSpPr>
        <p:spPr>
          <a:xfrm>
            <a:off x="12954000" y="4560162"/>
            <a:ext cx="2133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dirty="0">
                <a:solidFill>
                  <a:schemeClr val="accent1"/>
                </a:solidFill>
                <a:latin typeface="Open Sauce" panose="020B0604020202020204" charset="0"/>
                <a:cs typeface="Courier New" panose="02070309020205020404" pitchFamily="49" charset="0"/>
              </a:rPr>
              <a:t>Operacioni paketi</a:t>
            </a:r>
            <a:endParaRPr lang="en-US" sz="2000" dirty="0">
              <a:solidFill>
                <a:schemeClr val="accent1"/>
              </a:solidFill>
              <a:latin typeface="Open Sauce" panose="020B0604020202020204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6478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6B4804-8206-3BAA-2931-69BDF8DB3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FE5F5705-BC5A-8290-6B51-D471FC1BB440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BB28CDF9-93C0-9C24-9A6C-38FF7525A89D}"/>
              </a:ext>
            </a:extLst>
          </p:cNvPr>
          <p:cNvSpPr txBox="1"/>
          <p:nvPr/>
        </p:nvSpPr>
        <p:spPr>
          <a:xfrm>
            <a:off x="923224" y="1157603"/>
            <a:ext cx="14240576" cy="17184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Konceptualni model </a:t>
            </a:r>
            <a:r>
              <a:rPr lang="sr-Latn-RS" sz="5600" b="1" spc="-224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s</a:t>
            </a:r>
            <a:r>
              <a:rPr lang="sr-Latn-RS" sz="5600" b="1" spc="-224" noProof="0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tatičkih</a:t>
            </a: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</a:t>
            </a:r>
            <a:r>
              <a:rPr lang="sr-Latn-RS" sz="5600" b="1" spc="-224" noProof="0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dataflow</a:t>
            </a: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mašina ( 2 )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5294F5D2-18A1-9A70-4D9A-5C640A6F7D14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6E99E4E6-75D3-C590-73E7-9E5BB0296635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E7B7DDFC-0F2D-B921-B16A-89F07F44CDC1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A9A7323-416C-35C0-68C6-8D303440D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17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B1085A82-C783-9BCD-E33B-5186C9B05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5C61A613-2316-A6E6-6D7C-8FFB3BE81A00}"/>
              </a:ext>
            </a:extLst>
          </p:cNvPr>
          <p:cNvSpPr txBox="1"/>
          <p:nvPr/>
        </p:nvSpPr>
        <p:spPr>
          <a:xfrm>
            <a:off x="736910" y="3169710"/>
            <a:ext cx="16154400" cy="57199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05486" lvl="1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sr-Latn-RS" sz="2300" b="1" spc="138" dirty="0">
                <a:latin typeface="Open Sauce"/>
                <a:ea typeface="Open Sauce"/>
                <a:cs typeface="Open Sauce"/>
                <a:sym typeface="Open Sauce"/>
              </a:rPr>
              <a:t>Problemi:</a:t>
            </a:r>
          </a:p>
          <a:p>
            <a:pPr marL="1162686" lvl="2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Delovi koda koji se ponavljaju, petlje i procedure koje se pozivaju.</a:t>
            </a:r>
          </a:p>
          <a:p>
            <a:pPr marL="1162686" lvl="2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sr-Latn-RS" sz="2300" i="1" spc="138" dirty="0" err="1">
                <a:latin typeface="Open Sauce"/>
                <a:ea typeface="Open Sauce"/>
                <a:cs typeface="Open Sauce"/>
                <a:sym typeface="Open Sauce"/>
              </a:rPr>
              <a:t>DoAll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pet</a:t>
            </a:r>
            <a:r>
              <a:rPr lang="en-US" sz="2300" spc="138" dirty="0">
                <a:latin typeface="Open Sauce"/>
                <a:ea typeface="Open Sauce"/>
                <a:cs typeface="Open Sauce"/>
                <a:sym typeface="Open Sauce"/>
              </a:rPr>
              <a:t>l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je.</a:t>
            </a:r>
          </a:p>
          <a:p>
            <a:pPr marL="1162686" lvl="2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Previše argumenata iz različitih konteksta (iteracija).</a:t>
            </a:r>
          </a:p>
          <a:p>
            <a:pPr marL="1162686" lvl="2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Nekorektno izvršavanje ukoliko se pomešaju argumenti iz različitih originalnih iteracija.</a:t>
            </a:r>
          </a:p>
          <a:p>
            <a:pPr marL="1162686" lvl="2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Problemi sa jedinicom za ažuriranje.</a:t>
            </a:r>
          </a:p>
          <a:p>
            <a:pPr marL="705486" lvl="2">
              <a:lnSpc>
                <a:spcPts val="4140"/>
              </a:lnSpc>
            </a:pPr>
            <a:endParaRPr lang="sr-Latn-RS" sz="2300" spc="138" dirty="0">
              <a:latin typeface="Open Sauce"/>
              <a:ea typeface="Open Sauce"/>
              <a:cs typeface="Open Sauce"/>
              <a:sym typeface="Open Sauce"/>
            </a:endParaRPr>
          </a:p>
          <a:p>
            <a:pPr marL="705486" lvl="1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Prošireni uslov izvršavanja operacije:</a:t>
            </a:r>
          </a:p>
          <a:p>
            <a:pPr marL="1162686" lvl="2" indent="-457200">
              <a:lnSpc>
                <a:spcPts val="4140"/>
              </a:lnSpc>
              <a:buFont typeface="+mj-lt"/>
              <a:buAutoNum type="arabicPeriod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Dostupni svi argumenti.</a:t>
            </a:r>
          </a:p>
          <a:p>
            <a:pPr marL="1162686" lvl="2" indent="-457200">
              <a:lnSpc>
                <a:spcPts val="4140"/>
              </a:lnSpc>
              <a:buFont typeface="+mj-lt"/>
              <a:buAutoNum type="arabicPeriod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Port koji treba da primi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token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mora biti slobodan (signal potvrde).</a:t>
            </a:r>
          </a:p>
          <a:p>
            <a:pPr marL="705486" lvl="1" indent="-457200">
              <a:lnSpc>
                <a:spcPts val="414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Značajno je smanjen nivo paralelizma.</a:t>
            </a:r>
          </a:p>
        </p:txBody>
      </p:sp>
    </p:spTree>
    <p:extLst>
      <p:ext uri="{BB962C8B-B14F-4D97-AF65-F5344CB8AC3E}">
        <p14:creationId xmlns:p14="http://schemas.microsoft.com/office/powerpoint/2010/main" val="23034008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2D3C38-7A1B-F2B0-912F-B2821FD9C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3117A4E8-24E2-8445-1928-D758595E1A73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E44B121C-786E-7562-CFCD-9434B3B00032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Dinamički </a:t>
            </a:r>
            <a:r>
              <a:rPr lang="sr-Latn-RS" sz="5600" b="1" spc="-224" noProof="0" dirty="0" err="1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dataflow</a:t>
            </a:r>
            <a:endParaRPr lang="sr-Latn-RS" sz="5600" b="1" spc="-224" noProof="0" dirty="0">
              <a:solidFill>
                <a:srgbClr val="800020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16B5D69F-70FB-1CB4-0D7F-7F16428862CF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A5F1006-FDE8-2FC6-4E3B-923C0B81C834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8EC7A707-C439-AF20-94A5-D01544483339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B3DD4A6-2BB9-9552-1E97-3F0A6A2EA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18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634F2DB-9C28-2318-B3F6-63E373F5E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ADAA8AE4-5D57-2C03-4694-B83F599AE732}"/>
              </a:ext>
            </a:extLst>
          </p:cNvPr>
          <p:cNvSpPr txBox="1"/>
          <p:nvPr/>
        </p:nvSpPr>
        <p:spPr>
          <a:xfrm>
            <a:off x="736910" y="2746619"/>
            <a:ext cx="16154400" cy="27223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05486" lvl="1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Razdvajanje operacije od detekcije kada je operacija spremna za izvršavanje.</a:t>
            </a:r>
          </a:p>
          <a:p>
            <a:pPr marL="705486" lvl="1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Više instanci izvršavanja nad kojima se vrši uparivanje argumenata za iste operacije.</a:t>
            </a:r>
          </a:p>
          <a:p>
            <a:pPr marL="705486" lvl="1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Dodato je polje </a:t>
            </a:r>
            <a:r>
              <a:rPr lang="sr-Latn-RS" sz="2300" b="1" i="1" spc="138" dirty="0" err="1">
                <a:solidFill>
                  <a:schemeClr val="accent1"/>
                </a:solidFill>
                <a:latin typeface="Open Sauce"/>
                <a:ea typeface="Open Sauce"/>
                <a:cs typeface="Open Sauce"/>
                <a:sym typeface="Open Sauce"/>
              </a:rPr>
              <a:t>frame</a:t>
            </a:r>
            <a:r>
              <a:rPr lang="sr-Latn-RS" sz="2300" i="1" spc="138" dirty="0"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u</a:t>
            </a:r>
            <a:r>
              <a:rPr lang="sr-Latn-RS" sz="2300" i="1" spc="138" dirty="0">
                <a:latin typeface="Open Sauce"/>
                <a:ea typeface="Open Sauce"/>
                <a:cs typeface="Open Sauce"/>
                <a:sym typeface="Open Sauce"/>
              </a:rPr>
              <a:t> data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tokenu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koje identifikuje iteraciju ili pozivanje.</a:t>
            </a:r>
          </a:p>
          <a:p>
            <a:pPr marL="705486" lvl="1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Paralelizam je veći, ali je i dalje ograničen.</a:t>
            </a:r>
          </a:p>
        </p:txBody>
      </p:sp>
    </p:spTree>
    <p:extLst>
      <p:ext uri="{BB962C8B-B14F-4D97-AF65-F5344CB8AC3E}">
        <p14:creationId xmlns:p14="http://schemas.microsoft.com/office/powerpoint/2010/main" val="32778838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03549C-3E0A-F337-F156-FC6E4821C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>
            <a:extLst>
              <a:ext uri="{FF2B5EF4-FFF2-40B4-BE49-F238E27FC236}">
                <a16:creationId xmlns:a16="http://schemas.microsoft.com/office/drawing/2014/main" id="{458750B5-400D-0FE3-1776-FE855FFEE85C}"/>
              </a:ext>
            </a:extLst>
          </p:cNvPr>
          <p:cNvSpPr/>
          <p:nvPr/>
        </p:nvSpPr>
        <p:spPr>
          <a:xfrm>
            <a:off x="923224" y="9453562"/>
            <a:ext cx="15781772" cy="19050"/>
          </a:xfrm>
          <a:prstGeom prst="line">
            <a:avLst/>
          </a:prstGeom>
          <a:ln w="9525" cap="flat">
            <a:solidFill>
              <a:srgbClr val="80002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sr-Latn-RS" noProof="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C2ABF2B0-7FB1-419A-E52B-3741CEE05490}"/>
              </a:ext>
            </a:extLst>
          </p:cNvPr>
          <p:cNvSpPr txBox="1"/>
          <p:nvPr/>
        </p:nvSpPr>
        <p:spPr>
          <a:xfrm>
            <a:off x="685800" y="2637853"/>
            <a:ext cx="16764000" cy="41381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05486" lvl="1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Teži se da jedina ograničenja budu zavisnosti po podacima.</a:t>
            </a:r>
          </a:p>
          <a:p>
            <a:pPr marL="705486" lvl="1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Otežano je </a:t>
            </a: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debagovanje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.</a:t>
            </a:r>
          </a:p>
          <a:p>
            <a:pPr marL="705486" lvl="1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Paralelizam je limitiran.</a:t>
            </a:r>
          </a:p>
          <a:p>
            <a:pPr marL="705486" lvl="1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Kompleksna implementacija dinamičkog </a:t>
            </a:r>
            <a:r>
              <a:rPr lang="sr-Latn-RS" sz="2300" i="1" spc="138" dirty="0" err="1">
                <a:latin typeface="Open Sauce"/>
                <a:ea typeface="Open Sauce"/>
                <a:cs typeface="Open Sauce"/>
                <a:sym typeface="Open Sauce"/>
              </a:rPr>
              <a:t>dataflow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-a i veće memorijsko zauzeće.</a:t>
            </a:r>
          </a:p>
          <a:p>
            <a:pPr marL="705486" lvl="1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Kombinovanje dobrih osobina </a:t>
            </a:r>
            <a:r>
              <a:rPr lang="sr-Latn-RS" sz="2300" i="1" spc="138" dirty="0" err="1">
                <a:latin typeface="Open Sauce"/>
                <a:ea typeface="Open Sauce"/>
                <a:cs typeface="Open Sauce"/>
                <a:sym typeface="Open Sauce"/>
              </a:rPr>
              <a:t>dataflow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i </a:t>
            </a:r>
            <a:r>
              <a:rPr lang="sr-Latn-RS" sz="2300" i="1" spc="138" dirty="0" err="1">
                <a:latin typeface="Open Sauce"/>
                <a:ea typeface="Open Sauce"/>
                <a:cs typeface="Open Sauce"/>
                <a:sym typeface="Open Sauce"/>
              </a:rPr>
              <a:t>control</a:t>
            </a:r>
            <a:r>
              <a:rPr lang="sr-Latn-RS" sz="2300" i="1" spc="138" dirty="0"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r-Latn-RS" sz="2300" i="1" spc="138" dirty="0" err="1">
                <a:latin typeface="Open Sauce"/>
                <a:ea typeface="Open Sauce"/>
                <a:cs typeface="Open Sauce"/>
                <a:sym typeface="Open Sauce"/>
              </a:rPr>
              <a:t>flow</a:t>
            </a:r>
            <a:r>
              <a:rPr lang="sr-Latn-RS" sz="2300" i="1" spc="138" dirty="0"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mašina (paradigmi).</a:t>
            </a:r>
          </a:p>
          <a:p>
            <a:pPr marL="705486" lvl="1" indent="-4572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sr-Latn-RS" sz="2300" spc="138" dirty="0" err="1">
                <a:latin typeface="Open Sauce"/>
                <a:ea typeface="Open Sauce"/>
                <a:cs typeface="Open Sauce"/>
                <a:sym typeface="Open Sauce"/>
              </a:rPr>
              <a:t>Ugradjena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</a:t>
            </a:r>
            <a:r>
              <a:rPr lang="sr-Latn-RS" sz="2300" i="1" spc="138" dirty="0" err="1">
                <a:latin typeface="Open Sauce"/>
                <a:ea typeface="Open Sauce"/>
                <a:cs typeface="Open Sauce"/>
                <a:sym typeface="Open Sauce"/>
              </a:rPr>
              <a:t>dataflow</a:t>
            </a:r>
            <a:r>
              <a:rPr lang="sr-Latn-RS" sz="2300" spc="138" dirty="0">
                <a:latin typeface="Open Sauce"/>
                <a:ea typeface="Open Sauce"/>
                <a:cs typeface="Open Sauce"/>
                <a:sym typeface="Open Sauce"/>
              </a:rPr>
              <a:t> mašina.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5E0603CC-5AD2-2553-7D2B-6BDE4BA80044}"/>
              </a:ext>
            </a:extLst>
          </p:cNvPr>
          <p:cNvSpPr txBox="1"/>
          <p:nvPr/>
        </p:nvSpPr>
        <p:spPr>
          <a:xfrm>
            <a:off x="923224" y="1157603"/>
            <a:ext cx="14240576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720"/>
              </a:lnSpc>
            </a:pPr>
            <a:r>
              <a:rPr lang="sr-Latn-RS" sz="5600" b="1" spc="-224" noProof="0" dirty="0">
                <a:solidFill>
                  <a:srgbClr val="8000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Prednosti i mane</a:t>
            </a: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1713A53E-48A1-79EC-053D-FEBCA8C325E1}"/>
              </a:ext>
            </a:extLst>
          </p:cNvPr>
          <p:cNvGrpSpPr/>
          <p:nvPr/>
        </p:nvGrpSpPr>
        <p:grpSpPr>
          <a:xfrm>
            <a:off x="0" y="0"/>
            <a:ext cx="18288000" cy="408987"/>
            <a:chOff x="0" y="0"/>
            <a:chExt cx="4816593" cy="10771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D7FCDAAA-C12A-28DE-85D7-99A15AD02743}"/>
                </a:ext>
              </a:extLst>
            </p:cNvPr>
            <p:cNvSpPr/>
            <p:nvPr/>
          </p:nvSpPr>
          <p:spPr>
            <a:xfrm>
              <a:off x="0" y="0"/>
              <a:ext cx="4816592" cy="107717"/>
            </a:xfrm>
            <a:custGeom>
              <a:avLst/>
              <a:gdLst/>
              <a:ahLst/>
              <a:cxnLst/>
              <a:rect l="l" t="t" r="r" b="b"/>
              <a:pathLst>
                <a:path w="4816592" h="107717">
                  <a:moveTo>
                    <a:pt x="0" y="0"/>
                  </a:moveTo>
                  <a:lnTo>
                    <a:pt x="4816592" y="0"/>
                  </a:lnTo>
                  <a:lnTo>
                    <a:pt x="4816592" y="107717"/>
                  </a:lnTo>
                  <a:lnTo>
                    <a:pt x="0" y="107717"/>
                  </a:lnTo>
                  <a:close/>
                </a:path>
              </a:pathLst>
            </a:custGeom>
            <a:solidFill>
              <a:srgbClr val="800020"/>
            </a:solidFill>
          </p:spPr>
          <p:txBody>
            <a:bodyPr/>
            <a:lstStyle/>
            <a:p>
              <a:endParaRPr lang="sr-Latn-RS" noProof="0" dirty="0"/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CA1CAE85-A1EA-B555-2FE5-035A094BC1BF}"/>
                </a:ext>
              </a:extLst>
            </p:cNvPr>
            <p:cNvSpPr txBox="1"/>
            <p:nvPr/>
          </p:nvSpPr>
          <p:spPr>
            <a:xfrm>
              <a:off x="0" y="-47625"/>
              <a:ext cx="4816593" cy="1553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 lang="sr-Latn-RS" noProof="0" dirty="0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82B9504-7810-25FF-9549-8C898E6CE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sr-Latn-RS" noProof="0" smtClean="0"/>
              <a:pPr/>
              <a:t>19</a:t>
            </a:fld>
            <a:endParaRPr lang="sr-Latn-RS" noProof="0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3247350-F443-99F6-A32C-26DFEEF5F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0" i="0" u="none" strike="noStrike" kern="1200" cap="none" spc="36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T Fors"/>
                <a:ea typeface="TT Fors"/>
                <a:cs typeface="TT Fors"/>
                <a:sym typeface="TT Fors"/>
              </a:rPr>
              <a:t>PARALELIZAM U ARHITEKTURI RAČUNARA I PROGRAMSKIM PREVODIOCIMA</a:t>
            </a:r>
          </a:p>
          <a:p>
            <a:endParaRPr lang="sr-Latn-RS" noProof="0" dirty="0"/>
          </a:p>
        </p:txBody>
      </p:sp>
    </p:spTree>
    <p:extLst>
      <p:ext uri="{BB962C8B-B14F-4D97-AF65-F5344CB8AC3E}">
        <p14:creationId xmlns:p14="http://schemas.microsoft.com/office/powerpoint/2010/main" val="3259566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AR tem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800020"/>
      </a:accent1>
      <a:accent2>
        <a:srgbClr val="006D6F"/>
      </a:accent2>
      <a:accent3>
        <a:srgbClr val="D3AF37"/>
      </a:accent3>
      <a:accent4>
        <a:srgbClr val="483C32"/>
      </a:accent4>
      <a:accent5>
        <a:srgbClr val="545454"/>
      </a:accent5>
      <a:accent6>
        <a:srgbClr val="FFB2C5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1265</TotalTime>
  <Words>1175</Words>
  <Application>Microsoft Office PowerPoint</Application>
  <PresentationFormat>Custom</PresentationFormat>
  <Paragraphs>244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Open Sauce</vt:lpstr>
      <vt:lpstr>Canva Sans</vt:lpstr>
      <vt:lpstr>Open Sauce Bold</vt:lpstr>
      <vt:lpstr>Courier New</vt:lpstr>
      <vt:lpstr>TT Fors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PAR_01_Uvod_u_instrukcijski_nivo_paralelizma</dc:title>
  <cp:lastModifiedBy>Никола Станковић</cp:lastModifiedBy>
  <cp:revision>77</cp:revision>
  <dcterms:created xsi:type="dcterms:W3CDTF">2006-08-16T00:00:00Z</dcterms:created>
  <dcterms:modified xsi:type="dcterms:W3CDTF">2026-06-22T21:43:21Z</dcterms:modified>
  <dc:identifier>DAHFa71Ot4U</dc:identifier>
</cp:coreProperties>
</file>