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306" r:id="rId4"/>
    <p:sldId id="297" r:id="rId5"/>
    <p:sldId id="345" r:id="rId6"/>
    <p:sldId id="309" r:id="rId7"/>
    <p:sldId id="335" r:id="rId8"/>
    <p:sldId id="311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4" r:id="rId17"/>
    <p:sldId id="343" r:id="rId18"/>
  </p:sldIdLst>
  <p:sldSz cx="18288000" cy="10287000"/>
  <p:notesSz cx="6858000" cy="9144000"/>
  <p:embeddedFontLst>
    <p:embeddedFont>
      <p:font typeface="Canva Sans" panose="020B0604020202020204" charset="0"/>
      <p:regular r:id="rId20"/>
    </p:embeddedFont>
    <p:embeddedFont>
      <p:font typeface="Open Sauce" panose="020B0604020202020204" charset="0"/>
      <p:regular r:id="rId21"/>
    </p:embeddedFont>
    <p:embeddedFont>
      <p:font typeface="Open Sauce Bold" panose="020B0604020202020204" charset="0"/>
      <p:regular r:id="rId22"/>
      <p:bold r:id="rId23"/>
    </p:embeddedFont>
    <p:embeddedFont>
      <p:font typeface="TT For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2"/>
    <a:srgbClr val="FFB2C5"/>
    <a:srgbClr val="C9A227"/>
    <a:srgbClr val="D4AF37"/>
    <a:srgbClr val="AC0029"/>
    <a:srgbClr val="D3AF37"/>
    <a:srgbClr val="006D6F"/>
    <a:srgbClr val="80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>
        <p:scale>
          <a:sx n="100" d="100"/>
          <a:sy n="100" d="100"/>
        </p:scale>
        <p:origin x="654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A025-24AE-4381-95EA-77E1CC1D1314}" type="datetimeFigureOut">
              <a:rPr lang="sr-Latn-RS" smtClean="0"/>
              <a:t>2.5.2026.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22526-0201-456A-AD58-13C9F47476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3340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22526-0201-456A-AD58-13C9F474766F}" type="slidenum">
              <a:rPr lang="sr-Latn-RS" smtClean="0"/>
              <a:t>14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6475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22526-0201-456A-AD58-13C9F474766F}" type="slidenum">
              <a:rPr lang="sr-Latn-RS" smtClean="0"/>
              <a:t>17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9310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C2441-EB6D-4D5B-A762-CCE27356A019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8B43-8619-45B7-9C35-FEACD53C1B60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FA799-7E16-43F1-BFBC-C3DE757615EB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981B6-08C5-4754-A241-3C29CAC971C0}" type="datetime1">
              <a:rPr lang="en-US" smtClean="0"/>
              <a:t>02-May-26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90F88-7631-44B3-A348-3AA8E533B7B7}" type="datetime1">
              <a:rPr lang="en-US" smtClean="0"/>
              <a:t>02-May-26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4E289-125A-454E-8D1F-788CFB5774E5}" type="datetime1">
              <a:rPr lang="en-US" smtClean="0"/>
              <a:t>02-May-26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16200" y="9286875"/>
            <a:ext cx="2133600" cy="36512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  <a:latin typeface="Canva Sans" panose="020B060402020202020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9494837"/>
            <a:ext cx="2133600" cy="365125"/>
          </a:xfrm>
        </p:spPr>
        <p:txBody>
          <a:bodyPr/>
          <a:lstStyle/>
          <a:p>
            <a:fld id="{6FAD3848-8E83-4F16-B6D0-E28DBE1E45B7}" type="datetime1">
              <a:rPr lang="en-US" smtClean="0"/>
              <a:t>02-May-26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600" y="9766300"/>
            <a:ext cx="8686800" cy="365125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B722-01D1-4414-9D07-8363211CBF9D}" type="datetime1">
              <a:rPr lang="en-US" smtClean="0"/>
              <a:t>02-May-26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2F70-C5FA-4304-A1A0-49F1B1A34000}" type="datetime1">
              <a:rPr lang="en-US" smtClean="0"/>
              <a:t>02-May-26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BDD-0F76-471C-BEE4-878EAAE35FE9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3547-1840-4744-BB03-542F715BCDA6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6457-4A78-4D52-8A08-DB3F11E5D89C}" type="datetime1">
              <a:rPr lang="en-US" smtClean="0"/>
              <a:t>02-May-26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002000" y="9715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26890" y="4451002"/>
            <a:ext cx="1219611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spc="-480" noProof="0" dirty="0">
                <a:solidFill>
                  <a:srgbClr val="800020"/>
                </a:solidFill>
                <a:latin typeface="TT Fors"/>
                <a:ea typeface="TT Fors"/>
                <a:cs typeface="TT Fors"/>
                <a:sym typeface="TT Fors"/>
              </a:rPr>
              <a:t>VEKTORSKI PROCESORI</a:t>
            </a:r>
            <a:endParaRPr lang="sr-Latn-RS" sz="8000" spc="-480" noProof="0" dirty="0">
              <a:solidFill>
                <a:srgbClr val="80002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34192" cy="10287000"/>
            <a:chOff x="0" y="0"/>
            <a:chExt cx="19336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92345" y="8796020"/>
            <a:ext cx="6503310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endParaRPr lang="sr-Latn-RS" noProof="0" dirty="0"/>
          </a:p>
          <a:p>
            <a:pPr algn="ctr">
              <a:lnSpc>
                <a:spcPts val="3919"/>
              </a:lnSpc>
            </a:pP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doc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. dr Maja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Vukasović</a:t>
            </a: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  <a:p>
            <a:pPr algn="ctr">
              <a:lnSpc>
                <a:spcPts val="3919"/>
              </a:lnSpc>
            </a:pP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as.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ms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 Nikola Stanković</a:t>
            </a:r>
          </a:p>
          <a:p>
            <a:pPr algn="ctr">
              <a:lnSpc>
                <a:spcPts val="3919"/>
              </a:lnSpc>
            </a:pP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31453" y="383058"/>
            <a:ext cx="14825093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ELEKTROTEHNIČKI FAKULTET, UNIVERZITET U BEOGRADU</a:t>
            </a:r>
          </a:p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553808" y="0"/>
            <a:ext cx="734192" cy="10287000"/>
            <a:chOff x="0" y="0"/>
            <a:chExt cx="193368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299A0-369C-5758-0A91-34D111C3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DB21931-F5C6-C966-49EC-0A6E9A895ED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F83EA76-5093-61BB-EE93-FCC6218008D1}"/>
              </a:ext>
            </a:extLst>
          </p:cNvPr>
          <p:cNvSpPr txBox="1"/>
          <p:nvPr/>
        </p:nvSpPr>
        <p:spPr>
          <a:xfrm>
            <a:off x="685800" y="2637853"/>
            <a:ext cx="13639800" cy="624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Skalarni </a:t>
            </a:r>
            <a:r>
              <a:rPr lang="en-US" sz="2300" b="1" spc="138" noProof="0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procesori</a:t>
            </a:r>
            <a:r>
              <a:rPr lang="en-U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–</a:t>
            </a: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noProof="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operandi</a:t>
            </a: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instrukcija su </a:t>
            </a:r>
            <a:r>
              <a:rPr lang="sr-Latn-RS" sz="2300" spc="138" noProof="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skalarni</a:t>
            </a: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podaci.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Vektorski procesori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operandi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instrukcija su vektori podataka umesto pojedinačnih vrednosti.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Jednom instrukcijom se specificira da istu operaciju treba primeniti na sve elemente vektora (niza).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Koristi se i termin SIMD (</a:t>
            </a:r>
            <a:r>
              <a:rPr lang="sr-Latn-RS" sz="2300" i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Single </a:t>
            </a:r>
            <a:r>
              <a:rPr lang="sr-Latn-RS" sz="2300" i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Instruction</a:t>
            </a:r>
            <a:r>
              <a:rPr lang="sr-Latn-RS" sz="2300" i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Multiple Data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2AA5958-7F58-CC13-0538-6B8656315967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Vektorski 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procesori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9A3A750-F68A-D39F-C221-558BC7CA5A2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E1A527-8C6E-5D73-D1EB-3E6EDF4003C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B849289-39C5-183D-F3CD-B858A9A9856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20DC29-850B-F281-B514-33E534DB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CCF449-C9C8-E80A-EFE0-F54ED8C0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2B5826-CDAF-676A-7FF9-E9D425D64B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2447925"/>
            <a:ext cx="2705100" cy="2705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D338E0-278C-B663-93FA-5A3043D26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5364490"/>
            <a:ext cx="2705100" cy="27051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AF5A05-C6B7-945A-2475-AC9367C4AB16}"/>
              </a:ext>
            </a:extLst>
          </p:cNvPr>
          <p:cNvSpPr/>
          <p:nvPr/>
        </p:nvSpPr>
        <p:spPr>
          <a:xfrm>
            <a:off x="5448300" y="3708950"/>
            <a:ext cx="1524000" cy="4757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endParaRPr lang="en-US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F615B77-968A-123D-35FE-54C50938F288}"/>
              </a:ext>
            </a:extLst>
          </p:cNvPr>
          <p:cNvGrpSpPr/>
          <p:nvPr/>
        </p:nvGrpSpPr>
        <p:grpSpPr>
          <a:xfrm>
            <a:off x="1219200" y="6334930"/>
            <a:ext cx="11277600" cy="475713"/>
            <a:chOff x="622300" y="6431290"/>
            <a:chExt cx="12192000" cy="609600"/>
          </a:xfrm>
          <a:solidFill>
            <a:schemeClr val="bg1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4981A0-83C1-FFCC-1BB8-E9A954B6F8A0}"/>
                </a:ext>
              </a:extLst>
            </p:cNvPr>
            <p:cNvSpPr/>
            <p:nvPr/>
          </p:nvSpPr>
          <p:spPr>
            <a:xfrm>
              <a:off x="5194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F27A6D6-EE00-3A57-54FA-FF01D3DFEA71}"/>
                </a:ext>
              </a:extLst>
            </p:cNvPr>
            <p:cNvSpPr/>
            <p:nvPr/>
          </p:nvSpPr>
          <p:spPr>
            <a:xfrm>
              <a:off x="3670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E429C9-25AE-365D-6247-3867C17C6EB6}"/>
                </a:ext>
              </a:extLst>
            </p:cNvPr>
            <p:cNvSpPr/>
            <p:nvPr/>
          </p:nvSpPr>
          <p:spPr>
            <a:xfrm>
              <a:off x="2146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BAAFD26-4C73-C4E2-2047-9C967D6960A1}"/>
                </a:ext>
              </a:extLst>
            </p:cNvPr>
            <p:cNvSpPr/>
            <p:nvPr/>
          </p:nvSpPr>
          <p:spPr>
            <a:xfrm>
              <a:off x="6718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4FC6E02-29A0-C772-AD28-BDEC6D844A53}"/>
                </a:ext>
              </a:extLst>
            </p:cNvPr>
            <p:cNvSpPr/>
            <p:nvPr/>
          </p:nvSpPr>
          <p:spPr>
            <a:xfrm>
              <a:off x="8242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DDEEC4B-A9DC-6C2B-E17E-DBF64D1C4FE6}"/>
                </a:ext>
              </a:extLst>
            </p:cNvPr>
            <p:cNvSpPr/>
            <p:nvPr/>
          </p:nvSpPr>
          <p:spPr>
            <a:xfrm>
              <a:off x="622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7D72B5-1914-FFDD-75F1-C78E266935C4}"/>
                </a:ext>
              </a:extLst>
            </p:cNvPr>
            <p:cNvSpPr/>
            <p:nvPr/>
          </p:nvSpPr>
          <p:spPr>
            <a:xfrm>
              <a:off x="9766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BECE749-E334-B115-4717-8139520FFEA1}"/>
                </a:ext>
              </a:extLst>
            </p:cNvPr>
            <p:cNvSpPr/>
            <p:nvPr/>
          </p:nvSpPr>
          <p:spPr>
            <a:xfrm>
              <a:off x="11290300" y="6431290"/>
              <a:ext cx="1524000" cy="609600"/>
            </a:xfrm>
            <a:prstGeom prst="rect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DATA</a:t>
              </a:r>
              <a:endPara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02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1DD18-94A5-EA3B-10C5-EF549DCA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D11759E-E6C7-8B9E-8BBB-EDCB74DFCC4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8E9EE6C-AA4F-CED5-53FD-D3D43CEB759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Nivoi paralelizma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467477D-4B3E-06C3-957C-A467A060C26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65F2040-2EE1-049D-EA46-8BC175370CF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A73940F-4BC9-E720-4360-347824B1D6DC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31A09C-23AD-7FDF-A589-CA3333A7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82C4EE9-C756-EFCC-75C7-C92A8C908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584850-6AF1-A2A8-923B-3F98995E1B76}"/>
              </a:ext>
            </a:extLst>
          </p:cNvPr>
          <p:cNvSpPr txBox="1"/>
          <p:nvPr/>
        </p:nvSpPr>
        <p:spPr>
          <a:xfrm>
            <a:off x="2665319" y="7285423"/>
            <a:ext cx="2293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err="1">
                <a:latin typeface="Open Sauce" panose="020B0604020202020204" charset="0"/>
              </a:rPr>
              <a:t>Instrukcijski</a:t>
            </a:r>
            <a:r>
              <a:rPr lang="sr-Latn-RS" dirty="0">
                <a:latin typeface="Open Sauce" panose="020B0604020202020204" charset="0"/>
              </a:rPr>
              <a:t> nivo paralelizma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5EBD19-2292-83C3-17A7-B7D0B5C8944E}"/>
              </a:ext>
            </a:extLst>
          </p:cNvPr>
          <p:cNvSpPr txBox="1"/>
          <p:nvPr/>
        </p:nvSpPr>
        <p:spPr>
          <a:xfrm>
            <a:off x="7665001" y="7285424"/>
            <a:ext cx="2293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>
                <a:latin typeface="Open Sauce" panose="020B0604020202020204" charset="0"/>
              </a:rPr>
              <a:t>Paralelizam na nivou niti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3EF7AD-A6A5-7612-2ADA-0C2AF0420996}"/>
              </a:ext>
            </a:extLst>
          </p:cNvPr>
          <p:cNvSpPr txBox="1"/>
          <p:nvPr/>
        </p:nvSpPr>
        <p:spPr>
          <a:xfrm>
            <a:off x="12664683" y="7285423"/>
            <a:ext cx="31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>
                <a:latin typeface="Open Sauce" panose="020B0604020202020204" charset="0"/>
              </a:rPr>
              <a:t>Paralelizam podataka u vektorskim procesorima</a:t>
            </a:r>
            <a:endParaRPr lang="en-US" dirty="0">
              <a:latin typeface="Open Sauce" panose="020B060402020202020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5D46A5A-78D0-8858-ACBD-09212FA38B8E}"/>
              </a:ext>
            </a:extLst>
          </p:cNvPr>
          <p:cNvGrpSpPr/>
          <p:nvPr/>
        </p:nvGrpSpPr>
        <p:grpSpPr>
          <a:xfrm>
            <a:off x="3263049" y="3579031"/>
            <a:ext cx="1644179" cy="3291840"/>
            <a:chOff x="4829094" y="3416705"/>
            <a:chExt cx="1644179" cy="329184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44195A7-465E-9127-C2F3-5FDB0FB32DA1}"/>
                </a:ext>
              </a:extLst>
            </p:cNvPr>
            <p:cNvGrpSpPr/>
            <p:nvPr/>
          </p:nvGrpSpPr>
          <p:grpSpPr>
            <a:xfrm>
              <a:off x="4829414" y="3416705"/>
              <a:ext cx="548640" cy="548640"/>
              <a:chOff x="9296400" y="1557867"/>
              <a:chExt cx="548640" cy="54864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969481-1968-21CF-9341-AB909E76A4E3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55061FF-89AA-747E-353C-C4DC495C0C47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20C2415-C94E-3294-E227-46411445BF05}"/>
                </a:ext>
              </a:extLst>
            </p:cNvPr>
            <p:cNvGrpSpPr/>
            <p:nvPr/>
          </p:nvGrpSpPr>
          <p:grpSpPr>
            <a:xfrm>
              <a:off x="4829094" y="3965345"/>
              <a:ext cx="548640" cy="548640"/>
              <a:chOff x="11275219" y="1534559"/>
              <a:chExt cx="548640" cy="54864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EEC0883-6AE0-3908-65DC-2BC3B9D4AF3B}"/>
                  </a:ext>
                </a:extLst>
              </p:cNvPr>
              <p:cNvSpPr/>
              <p:nvPr/>
            </p:nvSpPr>
            <p:spPr>
              <a:xfrm>
                <a:off x="11275219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F86600C5-EC16-34AE-7BF6-DBB30402EEE1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DE8503F-A0F2-16D5-9F78-95F141327692}"/>
                </a:ext>
              </a:extLst>
            </p:cNvPr>
            <p:cNvGrpSpPr/>
            <p:nvPr/>
          </p:nvGrpSpPr>
          <p:grpSpPr>
            <a:xfrm>
              <a:off x="4829414" y="4513985"/>
              <a:ext cx="548640" cy="548640"/>
              <a:chOff x="10287000" y="1550970"/>
              <a:chExt cx="548640" cy="54864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6DC1093-82B7-3AC5-C869-16DB799372D0}"/>
                  </a:ext>
                </a:extLst>
              </p:cNvPr>
              <p:cNvSpPr/>
              <p:nvPr/>
            </p:nvSpPr>
            <p:spPr>
              <a:xfrm>
                <a:off x="10287000" y="155097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64D4E33-A3B7-013B-1EC6-E0D379DEC989}"/>
                  </a:ext>
                </a:extLst>
              </p:cNvPr>
              <p:cNvSpPr/>
              <p:nvPr/>
            </p:nvSpPr>
            <p:spPr>
              <a:xfrm>
                <a:off x="10399395" y="1665270"/>
                <a:ext cx="320040" cy="32004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F5E82B7-C541-262D-D607-22C8BD05CFFF}"/>
                </a:ext>
              </a:extLst>
            </p:cNvPr>
            <p:cNvGrpSpPr/>
            <p:nvPr/>
          </p:nvGrpSpPr>
          <p:grpSpPr>
            <a:xfrm>
              <a:off x="4829414" y="5062625"/>
              <a:ext cx="548640" cy="548640"/>
              <a:chOff x="9296400" y="1557867"/>
              <a:chExt cx="548640" cy="54864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5E3AA03-5E8A-AB18-45AF-D1DA1FACD43D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B6A5947-1F1F-C7F5-F90F-48299B499E9E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D08608F-0FE8-E975-D446-F736D788C551}"/>
                </a:ext>
              </a:extLst>
            </p:cNvPr>
            <p:cNvGrpSpPr/>
            <p:nvPr/>
          </p:nvGrpSpPr>
          <p:grpSpPr>
            <a:xfrm>
              <a:off x="4831475" y="5611265"/>
              <a:ext cx="548640" cy="548640"/>
              <a:chOff x="11277600" y="1534559"/>
              <a:chExt cx="548640" cy="54864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D6C6D04-334C-E33F-B5E8-D28A1F173425}"/>
                  </a:ext>
                </a:extLst>
              </p:cNvPr>
              <p:cNvSpPr/>
              <p:nvPr/>
            </p:nvSpPr>
            <p:spPr>
              <a:xfrm>
                <a:off x="1127760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2C4F8AB9-D986-FF28-C3BF-4706652CEEBF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EA22D1E-4D8C-F4CA-D825-CB636DDC2A06}"/>
                </a:ext>
              </a:extLst>
            </p:cNvPr>
            <p:cNvGrpSpPr/>
            <p:nvPr/>
          </p:nvGrpSpPr>
          <p:grpSpPr>
            <a:xfrm>
              <a:off x="4829414" y="6159905"/>
              <a:ext cx="548640" cy="548640"/>
              <a:chOff x="9296400" y="1557867"/>
              <a:chExt cx="548640" cy="548640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4BB0D37-B217-951D-145C-5B46C18BA210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04F12EB-61C3-BC36-1526-A1647981D990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3BB1C15-5040-6F93-04E6-4CCFCCD0DAFA}"/>
                </a:ext>
              </a:extLst>
            </p:cNvPr>
            <p:cNvGrpSpPr/>
            <p:nvPr/>
          </p:nvGrpSpPr>
          <p:grpSpPr>
            <a:xfrm>
              <a:off x="5378054" y="3966356"/>
              <a:ext cx="548640" cy="548640"/>
              <a:chOff x="9296400" y="1563423"/>
              <a:chExt cx="548640" cy="54864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A9170BC-ABCF-D0D3-B281-0F97805BBDF1}"/>
                  </a:ext>
                </a:extLst>
              </p:cNvPr>
              <p:cNvSpPr/>
              <p:nvPr/>
            </p:nvSpPr>
            <p:spPr>
              <a:xfrm>
                <a:off x="9296400" y="1563423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A75F5865-F95F-6675-8414-52A0F8743D2C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F71C190-B0B5-21B0-D77D-B6E944B8C4CA}"/>
                </a:ext>
              </a:extLst>
            </p:cNvPr>
            <p:cNvGrpSpPr/>
            <p:nvPr/>
          </p:nvGrpSpPr>
          <p:grpSpPr>
            <a:xfrm>
              <a:off x="5378054" y="5062844"/>
              <a:ext cx="548640" cy="548640"/>
              <a:chOff x="11277600" y="1529003"/>
              <a:chExt cx="548640" cy="548640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BCC6F-B337-DC07-9CAB-7D7CC5EC1FAE}"/>
                  </a:ext>
                </a:extLst>
              </p:cNvPr>
              <p:cNvSpPr/>
              <p:nvPr/>
            </p:nvSpPr>
            <p:spPr>
              <a:xfrm>
                <a:off x="11277600" y="1529003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9D377F98-5562-2C87-06C1-54EF5EA413A3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61F7A96-0EF7-7867-A586-08836C8CC066}"/>
                </a:ext>
              </a:extLst>
            </p:cNvPr>
            <p:cNvGrpSpPr/>
            <p:nvPr/>
          </p:nvGrpSpPr>
          <p:grpSpPr>
            <a:xfrm>
              <a:off x="5924633" y="5061038"/>
              <a:ext cx="548640" cy="548640"/>
              <a:chOff x="10287000" y="1544620"/>
              <a:chExt cx="548640" cy="54864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F831DE5-5319-056D-0647-89061481417E}"/>
                  </a:ext>
                </a:extLst>
              </p:cNvPr>
              <p:cNvSpPr/>
              <p:nvPr/>
            </p:nvSpPr>
            <p:spPr>
              <a:xfrm>
                <a:off x="10287000" y="154462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23D823E-B8DB-16D2-8CB8-71690E47AEA3}"/>
                  </a:ext>
                </a:extLst>
              </p:cNvPr>
              <p:cNvSpPr/>
              <p:nvPr/>
            </p:nvSpPr>
            <p:spPr>
              <a:xfrm>
                <a:off x="10399395" y="1665270"/>
                <a:ext cx="320040" cy="32004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6E508C7-086B-9B43-8A2A-B50C2B099F8F}"/>
              </a:ext>
            </a:extLst>
          </p:cNvPr>
          <p:cNvGrpSpPr/>
          <p:nvPr/>
        </p:nvGrpSpPr>
        <p:grpSpPr>
          <a:xfrm>
            <a:off x="7507338" y="3579031"/>
            <a:ext cx="2609276" cy="3296178"/>
            <a:chOff x="6596612" y="3434469"/>
            <a:chExt cx="2609276" cy="3296178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A837CB8-B929-11CB-9D48-354F31B3E651}"/>
                </a:ext>
              </a:extLst>
            </p:cNvPr>
            <p:cNvGrpSpPr/>
            <p:nvPr/>
          </p:nvGrpSpPr>
          <p:grpSpPr>
            <a:xfrm>
              <a:off x="6598673" y="3440819"/>
              <a:ext cx="548640" cy="548640"/>
              <a:chOff x="9296400" y="1564217"/>
              <a:chExt cx="548640" cy="54864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4C5FB0C-2A80-AA4F-4991-81DF6C1B68FA}"/>
                  </a:ext>
                </a:extLst>
              </p:cNvPr>
              <p:cNvSpPr/>
              <p:nvPr/>
            </p:nvSpPr>
            <p:spPr>
              <a:xfrm>
                <a:off x="9296400" y="156421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C62B3DF-B214-BCDE-79FA-D5412DE5A68A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002B3A7-50A4-984D-F532-DBA2529BCF23}"/>
                </a:ext>
              </a:extLst>
            </p:cNvPr>
            <p:cNvGrpSpPr/>
            <p:nvPr/>
          </p:nvGrpSpPr>
          <p:grpSpPr>
            <a:xfrm>
              <a:off x="6598673" y="3988469"/>
              <a:ext cx="548640" cy="548640"/>
              <a:chOff x="11277600" y="1534559"/>
              <a:chExt cx="548640" cy="54864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A978D89-6F30-4667-D17D-7501F9B2AA4F}"/>
                  </a:ext>
                </a:extLst>
              </p:cNvPr>
              <p:cNvSpPr/>
              <p:nvPr/>
            </p:nvSpPr>
            <p:spPr>
              <a:xfrm>
                <a:off x="1127760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id="{1F853A71-208F-65F1-C85D-21C39756D4F0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C7F27CB-CA44-ED26-6A56-5FF5DCF2578E}"/>
                </a:ext>
              </a:extLst>
            </p:cNvPr>
            <p:cNvGrpSpPr/>
            <p:nvPr/>
          </p:nvGrpSpPr>
          <p:grpSpPr>
            <a:xfrm>
              <a:off x="6598673" y="4528467"/>
              <a:ext cx="548640" cy="548640"/>
              <a:chOff x="10287000" y="1550970"/>
              <a:chExt cx="548640" cy="54864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3D1C2F6-33F5-972D-8B96-43A7ACD40A96}"/>
                  </a:ext>
                </a:extLst>
              </p:cNvPr>
              <p:cNvSpPr/>
              <p:nvPr/>
            </p:nvSpPr>
            <p:spPr>
              <a:xfrm>
                <a:off x="10287000" y="155097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4993B43-E81F-E497-3E54-AE247AB30F2D}"/>
                  </a:ext>
                </a:extLst>
              </p:cNvPr>
              <p:cNvSpPr/>
              <p:nvPr/>
            </p:nvSpPr>
            <p:spPr>
              <a:xfrm>
                <a:off x="10399395" y="1665270"/>
                <a:ext cx="320040" cy="32004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B6E9E8F-C245-4656-7E14-46D2E3C024DB}"/>
                </a:ext>
              </a:extLst>
            </p:cNvPr>
            <p:cNvGrpSpPr/>
            <p:nvPr/>
          </p:nvGrpSpPr>
          <p:grpSpPr>
            <a:xfrm>
              <a:off x="6596612" y="5077107"/>
              <a:ext cx="548640" cy="548640"/>
              <a:chOff x="11277600" y="1534559"/>
              <a:chExt cx="548640" cy="548640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CFE79AB-BC92-70B8-5F47-0B2E3577E8BC}"/>
                  </a:ext>
                </a:extLst>
              </p:cNvPr>
              <p:cNvSpPr/>
              <p:nvPr/>
            </p:nvSpPr>
            <p:spPr>
              <a:xfrm>
                <a:off x="1127760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Isosceles Triangle 66">
                <a:extLst>
                  <a:ext uri="{FF2B5EF4-FFF2-40B4-BE49-F238E27FC236}">
                    <a16:creationId xmlns:a16="http://schemas.microsoft.com/office/drawing/2014/main" id="{5E06C41B-150A-47CD-48D7-1C5DAC34BADA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7E26B1D-18A6-6B7F-7D0E-A758ACAFECC3}"/>
                </a:ext>
              </a:extLst>
            </p:cNvPr>
            <p:cNvGrpSpPr/>
            <p:nvPr/>
          </p:nvGrpSpPr>
          <p:grpSpPr>
            <a:xfrm>
              <a:off x="6596612" y="5625747"/>
              <a:ext cx="548640" cy="548640"/>
              <a:chOff x="9296400" y="1557867"/>
              <a:chExt cx="548640" cy="54864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3019F75-19BD-0069-A2B4-2B730F699C0D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BD0484B5-007B-CBFE-4D5F-BACE6F6A6433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FCDFF46-76E5-3DD2-07D2-9041B96E0DFF}"/>
                </a:ext>
              </a:extLst>
            </p:cNvPr>
            <p:cNvGrpSpPr/>
            <p:nvPr/>
          </p:nvGrpSpPr>
          <p:grpSpPr>
            <a:xfrm>
              <a:off x="6596612" y="6174387"/>
              <a:ext cx="548640" cy="548640"/>
              <a:chOff x="9296400" y="1557867"/>
              <a:chExt cx="548640" cy="548640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0FE51FF-EEBC-DD21-50C7-6C64C03857E6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3EAB5C1-9FA9-6E63-312D-A9063EB4047D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FD44FFC-CC0E-C3CF-F134-8664B707BF7C}"/>
                </a:ext>
              </a:extLst>
            </p:cNvPr>
            <p:cNvGrpSpPr/>
            <p:nvPr/>
          </p:nvGrpSpPr>
          <p:grpSpPr>
            <a:xfrm>
              <a:off x="7628550" y="3434469"/>
              <a:ext cx="548640" cy="548640"/>
              <a:chOff x="10287000" y="1550970"/>
              <a:chExt cx="548640" cy="548640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AB4B85E-DDD8-993C-85CB-0034D24915BE}"/>
                  </a:ext>
                </a:extLst>
              </p:cNvPr>
              <p:cNvSpPr/>
              <p:nvPr/>
            </p:nvSpPr>
            <p:spPr>
              <a:xfrm>
                <a:off x="10287000" y="155097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52646AC-6428-7398-9B8C-02DAF7D7F89F}"/>
                  </a:ext>
                </a:extLst>
              </p:cNvPr>
              <p:cNvSpPr/>
              <p:nvPr/>
            </p:nvSpPr>
            <p:spPr>
              <a:xfrm>
                <a:off x="10399395" y="1665270"/>
                <a:ext cx="320040" cy="3200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B8ABBCE-1D04-EDAE-C6FD-9C5DDA60A98D}"/>
                </a:ext>
              </a:extLst>
            </p:cNvPr>
            <p:cNvGrpSpPr/>
            <p:nvPr/>
          </p:nvGrpSpPr>
          <p:grpSpPr>
            <a:xfrm>
              <a:off x="7628550" y="3987447"/>
              <a:ext cx="548640" cy="548640"/>
              <a:chOff x="9296400" y="1557867"/>
              <a:chExt cx="548640" cy="548640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68537E3-9286-C1F1-711D-2EBF72F9417E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F492121-6F2F-276C-3476-76DBBED50042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5E91424-E78D-80A5-206E-B9B55CBB1FD2}"/>
                </a:ext>
              </a:extLst>
            </p:cNvPr>
            <p:cNvGrpSpPr/>
            <p:nvPr/>
          </p:nvGrpSpPr>
          <p:grpSpPr>
            <a:xfrm>
              <a:off x="7627657" y="4536087"/>
              <a:ext cx="548640" cy="548640"/>
              <a:chOff x="11274425" y="1534559"/>
              <a:chExt cx="548640" cy="548640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90BBF3E-69B4-DAB4-AB88-9CE13EE6F1DB}"/>
                  </a:ext>
                </a:extLst>
              </p:cNvPr>
              <p:cNvSpPr/>
              <p:nvPr/>
            </p:nvSpPr>
            <p:spPr>
              <a:xfrm>
                <a:off x="11274425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1709C511-BF6B-4682-9E46-5B24CA919FAC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64429F1-EB21-6AE2-371C-104480F2951E}"/>
                </a:ext>
              </a:extLst>
            </p:cNvPr>
            <p:cNvGrpSpPr/>
            <p:nvPr/>
          </p:nvGrpSpPr>
          <p:grpSpPr>
            <a:xfrm>
              <a:off x="7628550" y="5085950"/>
              <a:ext cx="548640" cy="548640"/>
              <a:chOff x="9296400" y="1557867"/>
              <a:chExt cx="548640" cy="548640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89BCFAC-CE78-C064-2E8D-BFBA48B1A2E8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D29720D-268B-9B11-81F8-3A1957E42EB9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8C151F77-A9A2-B48C-5217-DB546A3E1DA9}"/>
                </a:ext>
              </a:extLst>
            </p:cNvPr>
            <p:cNvGrpSpPr/>
            <p:nvPr/>
          </p:nvGrpSpPr>
          <p:grpSpPr>
            <a:xfrm>
              <a:off x="7628550" y="5633367"/>
              <a:ext cx="548640" cy="548640"/>
              <a:chOff x="9296400" y="1557867"/>
              <a:chExt cx="548640" cy="54864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161C6DB-5E51-0DCB-BEB4-6B73EDBCFC33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5494DDE1-0790-E69B-56A4-1BC34009A8FD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7AB2D069-95F9-95DE-A4EA-8676BCF3F619}"/>
                </a:ext>
              </a:extLst>
            </p:cNvPr>
            <p:cNvGrpSpPr/>
            <p:nvPr/>
          </p:nvGrpSpPr>
          <p:grpSpPr>
            <a:xfrm>
              <a:off x="7625375" y="6182007"/>
              <a:ext cx="548640" cy="548640"/>
              <a:chOff x="11276330" y="1534559"/>
              <a:chExt cx="548640" cy="548640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80501A7-D549-AE3D-D664-DD53D129BFEB}"/>
                  </a:ext>
                </a:extLst>
              </p:cNvPr>
              <p:cNvSpPr/>
              <p:nvPr/>
            </p:nvSpPr>
            <p:spPr>
              <a:xfrm>
                <a:off x="1127633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Isosceles Triangle 90">
                <a:extLst>
                  <a:ext uri="{FF2B5EF4-FFF2-40B4-BE49-F238E27FC236}">
                    <a16:creationId xmlns:a16="http://schemas.microsoft.com/office/drawing/2014/main" id="{138E0C26-6EAE-EE65-E767-65A1A71C29C8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37247C3-5189-56A8-C3E7-3C0F15D81A37}"/>
                </a:ext>
              </a:extLst>
            </p:cNvPr>
            <p:cNvGrpSpPr/>
            <p:nvPr/>
          </p:nvGrpSpPr>
          <p:grpSpPr>
            <a:xfrm>
              <a:off x="8657248" y="3434469"/>
              <a:ext cx="548640" cy="548640"/>
              <a:chOff x="9296400" y="1557867"/>
              <a:chExt cx="548640" cy="54864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E51E6F0-FD80-008B-9713-2DEE94CC06F4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D52D825-4874-09B9-E602-09CC1CCA6E07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EF4AAE0D-A1FF-3A51-1A2E-9D0C91E420FA}"/>
                </a:ext>
              </a:extLst>
            </p:cNvPr>
            <p:cNvGrpSpPr/>
            <p:nvPr/>
          </p:nvGrpSpPr>
          <p:grpSpPr>
            <a:xfrm>
              <a:off x="8657248" y="3987447"/>
              <a:ext cx="548640" cy="548640"/>
              <a:chOff x="11277600" y="1534559"/>
              <a:chExt cx="548640" cy="548640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80875A5-BEE5-331E-B8E3-615AE4B58B0E}"/>
                  </a:ext>
                </a:extLst>
              </p:cNvPr>
              <p:cNvSpPr/>
              <p:nvPr/>
            </p:nvSpPr>
            <p:spPr>
              <a:xfrm>
                <a:off x="1127760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Isosceles Triangle 96">
                <a:extLst>
                  <a:ext uri="{FF2B5EF4-FFF2-40B4-BE49-F238E27FC236}">
                    <a16:creationId xmlns:a16="http://schemas.microsoft.com/office/drawing/2014/main" id="{8DB197E6-9F1F-4080-9B6A-8758283B8445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AFEE2B5-5FD8-D1F0-EE1D-8396464FB2C6}"/>
                </a:ext>
              </a:extLst>
            </p:cNvPr>
            <p:cNvGrpSpPr/>
            <p:nvPr/>
          </p:nvGrpSpPr>
          <p:grpSpPr>
            <a:xfrm>
              <a:off x="8657248" y="4528467"/>
              <a:ext cx="548640" cy="548640"/>
              <a:chOff x="9296400" y="1557867"/>
              <a:chExt cx="548640" cy="548640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5B161E9-A5F2-E022-AAAD-1B2F11C2DFD1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7B852751-93E6-7425-67A1-B095A151A235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2F9FABA-5114-A71B-964A-95C9146EFF08}"/>
                </a:ext>
              </a:extLst>
            </p:cNvPr>
            <p:cNvGrpSpPr/>
            <p:nvPr/>
          </p:nvGrpSpPr>
          <p:grpSpPr>
            <a:xfrm>
              <a:off x="8657248" y="5077107"/>
              <a:ext cx="548640" cy="548640"/>
              <a:chOff x="9296400" y="1557867"/>
              <a:chExt cx="548640" cy="548640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4C393F6F-CAC8-5869-8599-FCA7A617A9EE}"/>
                  </a:ext>
                </a:extLst>
              </p:cNvPr>
              <p:cNvSpPr/>
              <p:nvPr/>
            </p:nvSpPr>
            <p:spPr>
              <a:xfrm>
                <a:off x="9296400" y="1557867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B8A321B-8BE3-72BE-D00A-4B57BC16CC39}"/>
                  </a:ext>
                </a:extLst>
              </p:cNvPr>
              <p:cNvSpPr/>
              <p:nvPr/>
            </p:nvSpPr>
            <p:spPr>
              <a:xfrm>
                <a:off x="9387840" y="1655797"/>
                <a:ext cx="365760" cy="36576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3B7F2F2-2344-1E7A-2F8A-0464D8FD03CC}"/>
                </a:ext>
              </a:extLst>
            </p:cNvPr>
            <p:cNvGrpSpPr/>
            <p:nvPr/>
          </p:nvGrpSpPr>
          <p:grpSpPr>
            <a:xfrm>
              <a:off x="8656678" y="5625747"/>
              <a:ext cx="548640" cy="548640"/>
              <a:chOff x="11277600" y="1534559"/>
              <a:chExt cx="548640" cy="54864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955EC81D-7375-2297-BD34-CE1B8D274C54}"/>
                  </a:ext>
                </a:extLst>
              </p:cNvPr>
              <p:cNvSpPr/>
              <p:nvPr/>
            </p:nvSpPr>
            <p:spPr>
              <a:xfrm>
                <a:off x="11277600" y="1534559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41B25A70-F77D-197B-4812-5BF7B7DB6E98}"/>
                  </a:ext>
                </a:extLst>
              </p:cNvPr>
              <p:cNvSpPr/>
              <p:nvPr/>
            </p:nvSpPr>
            <p:spPr>
              <a:xfrm>
                <a:off x="11369040" y="1644538"/>
                <a:ext cx="365760" cy="320040"/>
              </a:xfrm>
              <a:prstGeom prst="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6E12AC28-33D4-F656-1C1C-68990DF2DA90}"/>
                </a:ext>
              </a:extLst>
            </p:cNvPr>
            <p:cNvGrpSpPr/>
            <p:nvPr/>
          </p:nvGrpSpPr>
          <p:grpSpPr>
            <a:xfrm>
              <a:off x="8656678" y="6172624"/>
              <a:ext cx="548640" cy="548640"/>
              <a:chOff x="10287000" y="1550970"/>
              <a:chExt cx="548640" cy="54864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8116098-DFF6-52E2-9EAB-AEFCDCF544BB}"/>
                  </a:ext>
                </a:extLst>
              </p:cNvPr>
              <p:cNvSpPr/>
              <p:nvPr/>
            </p:nvSpPr>
            <p:spPr>
              <a:xfrm>
                <a:off x="10287000" y="1550970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DD4F487D-6BAB-AA83-31B0-F737FEE8F5A4}"/>
                  </a:ext>
                </a:extLst>
              </p:cNvPr>
              <p:cNvSpPr/>
              <p:nvPr/>
            </p:nvSpPr>
            <p:spPr>
              <a:xfrm>
                <a:off x="10399395" y="1665270"/>
                <a:ext cx="320040" cy="32004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39D50EB-A32D-7732-7AF1-7F756A362AE7}"/>
              </a:ext>
            </a:extLst>
          </p:cNvPr>
          <p:cNvGrpSpPr/>
          <p:nvPr/>
        </p:nvGrpSpPr>
        <p:grpSpPr>
          <a:xfrm>
            <a:off x="12586563" y="3588242"/>
            <a:ext cx="3291840" cy="3279347"/>
            <a:chOff x="12276899" y="3587186"/>
            <a:chExt cx="3291840" cy="3279347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4F13B5A-4330-A215-2FCA-7073777F2955}"/>
                </a:ext>
              </a:extLst>
            </p:cNvPr>
            <p:cNvSpPr/>
            <p:nvPr/>
          </p:nvSpPr>
          <p:spPr>
            <a:xfrm>
              <a:off x="12276899" y="3587186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4218BAB-6C1F-5F65-068D-28CFDED564EE}"/>
                </a:ext>
              </a:extLst>
            </p:cNvPr>
            <p:cNvSpPr/>
            <p:nvPr/>
          </p:nvSpPr>
          <p:spPr>
            <a:xfrm>
              <a:off x="12276899" y="4128974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0442D48-D72B-456D-D576-D804B1DA3C2C}"/>
                </a:ext>
              </a:extLst>
            </p:cNvPr>
            <p:cNvSpPr/>
            <p:nvPr/>
          </p:nvSpPr>
          <p:spPr>
            <a:xfrm>
              <a:off x="12276899" y="4669896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C162796-28BF-AE7D-5532-B59E412425EB}"/>
                </a:ext>
              </a:extLst>
            </p:cNvPr>
            <p:cNvSpPr/>
            <p:nvPr/>
          </p:nvSpPr>
          <p:spPr>
            <a:xfrm>
              <a:off x="12276899" y="5221669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6FA525B-627A-7D7B-AA2B-58215C266100}"/>
                </a:ext>
              </a:extLst>
            </p:cNvPr>
            <p:cNvSpPr/>
            <p:nvPr/>
          </p:nvSpPr>
          <p:spPr>
            <a:xfrm>
              <a:off x="12276899" y="5773591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B6872EEB-72E9-14F3-807D-5C54A4ABBD0E}"/>
                </a:ext>
              </a:extLst>
            </p:cNvPr>
            <p:cNvSpPr/>
            <p:nvPr/>
          </p:nvSpPr>
          <p:spPr>
            <a:xfrm>
              <a:off x="12276899" y="6317893"/>
              <a:ext cx="32918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E8E491AF-9CD5-E00F-CF5A-AA089D2C4EDF}"/>
                </a:ext>
              </a:extLst>
            </p:cNvPr>
            <p:cNvSpPr/>
            <p:nvPr/>
          </p:nvSpPr>
          <p:spPr>
            <a:xfrm>
              <a:off x="12424456" y="3672817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822BE9DB-1FD7-2D74-8D75-442E962414BA}"/>
                </a:ext>
              </a:extLst>
            </p:cNvPr>
            <p:cNvSpPr/>
            <p:nvPr/>
          </p:nvSpPr>
          <p:spPr>
            <a:xfrm>
              <a:off x="12937773" y="366592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A7DD8D7D-6467-3AFE-9D40-E159ABB4FA86}"/>
                </a:ext>
              </a:extLst>
            </p:cNvPr>
            <p:cNvSpPr/>
            <p:nvPr/>
          </p:nvSpPr>
          <p:spPr>
            <a:xfrm>
              <a:off x="13458125" y="366592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F46496C5-917D-87C2-4F72-CDB8E2F1ABA6}"/>
                </a:ext>
              </a:extLst>
            </p:cNvPr>
            <p:cNvSpPr/>
            <p:nvPr/>
          </p:nvSpPr>
          <p:spPr>
            <a:xfrm>
              <a:off x="14529396" y="366592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8621ED5B-F1D8-DAE6-AA80-9559F48F333E}"/>
                </a:ext>
              </a:extLst>
            </p:cNvPr>
            <p:cNvSpPr/>
            <p:nvPr/>
          </p:nvSpPr>
          <p:spPr>
            <a:xfrm>
              <a:off x="15070167" y="367452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1E9C29E-7857-A468-B018-FE134F99E0D9}"/>
                </a:ext>
              </a:extLst>
            </p:cNvPr>
            <p:cNvSpPr/>
            <p:nvPr/>
          </p:nvSpPr>
          <p:spPr>
            <a:xfrm>
              <a:off x="14003970" y="3672817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34EE87C1-C995-83E4-0FBB-82FC4184E8CE}"/>
                </a:ext>
              </a:extLst>
            </p:cNvPr>
            <p:cNvSpPr/>
            <p:nvPr/>
          </p:nvSpPr>
          <p:spPr>
            <a:xfrm>
              <a:off x="12422512" y="5320454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40E51A9-7CA2-D25E-AE44-607BB7B077CE}"/>
                </a:ext>
              </a:extLst>
            </p:cNvPr>
            <p:cNvSpPr/>
            <p:nvPr/>
          </p:nvSpPr>
          <p:spPr>
            <a:xfrm>
              <a:off x="12935829" y="5313563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C169FC2B-E331-F73A-9989-7411FA808F69}"/>
                </a:ext>
              </a:extLst>
            </p:cNvPr>
            <p:cNvSpPr/>
            <p:nvPr/>
          </p:nvSpPr>
          <p:spPr>
            <a:xfrm>
              <a:off x="13456181" y="5313563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EB6C575-0FF5-DD8A-A9EF-412BC71DB5D9}"/>
                </a:ext>
              </a:extLst>
            </p:cNvPr>
            <p:cNvSpPr/>
            <p:nvPr/>
          </p:nvSpPr>
          <p:spPr>
            <a:xfrm>
              <a:off x="14527452" y="5313563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ABC7301-D8E9-5634-B93F-09C75A698E90}"/>
                </a:ext>
              </a:extLst>
            </p:cNvPr>
            <p:cNvSpPr/>
            <p:nvPr/>
          </p:nvSpPr>
          <p:spPr>
            <a:xfrm>
              <a:off x="15068223" y="5322163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6B123EC-BDD8-9B31-2D92-47A60E65C72D}"/>
                </a:ext>
              </a:extLst>
            </p:cNvPr>
            <p:cNvSpPr/>
            <p:nvPr/>
          </p:nvSpPr>
          <p:spPr>
            <a:xfrm>
              <a:off x="14002026" y="5320454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16E444B-DD28-FE3D-076E-62D3B931A31B}"/>
                </a:ext>
              </a:extLst>
            </p:cNvPr>
            <p:cNvSpPr/>
            <p:nvPr/>
          </p:nvSpPr>
          <p:spPr>
            <a:xfrm>
              <a:off x="12422512" y="586587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B31942D-FA4D-0D66-FAF3-E614CC232293}"/>
                </a:ext>
              </a:extLst>
            </p:cNvPr>
            <p:cNvSpPr/>
            <p:nvPr/>
          </p:nvSpPr>
          <p:spPr>
            <a:xfrm>
              <a:off x="12935829" y="5858985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73FF2CD-5ED5-AF30-81E0-A6AB06F95399}"/>
                </a:ext>
              </a:extLst>
            </p:cNvPr>
            <p:cNvSpPr/>
            <p:nvPr/>
          </p:nvSpPr>
          <p:spPr>
            <a:xfrm>
              <a:off x="13456181" y="5858985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CE9C117-4708-E6E3-BCE2-CBE1C8CAA6F6}"/>
                </a:ext>
              </a:extLst>
            </p:cNvPr>
            <p:cNvSpPr/>
            <p:nvPr/>
          </p:nvSpPr>
          <p:spPr>
            <a:xfrm>
              <a:off x="14527452" y="5858985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DF30242A-F0F0-175C-5D03-56607B14D58E}"/>
                </a:ext>
              </a:extLst>
            </p:cNvPr>
            <p:cNvSpPr/>
            <p:nvPr/>
          </p:nvSpPr>
          <p:spPr>
            <a:xfrm>
              <a:off x="15068223" y="5867585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4F794D61-AEF2-2AA1-5274-5066050ABD8F}"/>
                </a:ext>
              </a:extLst>
            </p:cNvPr>
            <p:cNvSpPr/>
            <p:nvPr/>
          </p:nvSpPr>
          <p:spPr>
            <a:xfrm>
              <a:off x="14002026" y="5865876"/>
              <a:ext cx="365760" cy="3657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Isosceles Triangle 136">
              <a:extLst>
                <a:ext uri="{FF2B5EF4-FFF2-40B4-BE49-F238E27FC236}">
                  <a16:creationId xmlns:a16="http://schemas.microsoft.com/office/drawing/2014/main" id="{FA6F28B5-9033-D5C0-7291-B44AA631BE42}"/>
                </a:ext>
              </a:extLst>
            </p:cNvPr>
            <p:cNvSpPr/>
            <p:nvPr/>
          </p:nvSpPr>
          <p:spPr>
            <a:xfrm>
              <a:off x="12374771" y="4251783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Isosceles Triangle 137">
              <a:extLst>
                <a:ext uri="{FF2B5EF4-FFF2-40B4-BE49-F238E27FC236}">
                  <a16:creationId xmlns:a16="http://schemas.microsoft.com/office/drawing/2014/main" id="{3750A657-4DDE-E712-9B3E-FF62F9305FEC}"/>
                </a:ext>
              </a:extLst>
            </p:cNvPr>
            <p:cNvSpPr/>
            <p:nvPr/>
          </p:nvSpPr>
          <p:spPr>
            <a:xfrm>
              <a:off x="12915714" y="4258626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Isosceles Triangle 138">
              <a:extLst>
                <a:ext uri="{FF2B5EF4-FFF2-40B4-BE49-F238E27FC236}">
                  <a16:creationId xmlns:a16="http://schemas.microsoft.com/office/drawing/2014/main" id="{16D2B280-C8F5-6CE3-28EF-11E332358E7B}"/>
                </a:ext>
              </a:extLst>
            </p:cNvPr>
            <p:cNvSpPr/>
            <p:nvPr/>
          </p:nvSpPr>
          <p:spPr>
            <a:xfrm>
              <a:off x="13452965" y="4258626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Isosceles Triangle 139">
              <a:extLst>
                <a:ext uri="{FF2B5EF4-FFF2-40B4-BE49-F238E27FC236}">
                  <a16:creationId xmlns:a16="http://schemas.microsoft.com/office/drawing/2014/main" id="{46E4EF2C-D29B-9114-BA39-44F86F3C210C}"/>
                </a:ext>
              </a:extLst>
            </p:cNvPr>
            <p:cNvSpPr/>
            <p:nvPr/>
          </p:nvSpPr>
          <p:spPr>
            <a:xfrm>
              <a:off x="13993908" y="4258626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Isosceles Triangle 141">
              <a:extLst>
                <a:ext uri="{FF2B5EF4-FFF2-40B4-BE49-F238E27FC236}">
                  <a16:creationId xmlns:a16="http://schemas.microsoft.com/office/drawing/2014/main" id="{495E2A53-1ACA-3CFD-69D5-B7403074286B}"/>
                </a:ext>
              </a:extLst>
            </p:cNvPr>
            <p:cNvSpPr/>
            <p:nvPr/>
          </p:nvSpPr>
          <p:spPr>
            <a:xfrm>
              <a:off x="14534851" y="4258626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F3ED502F-6654-A654-9696-F63B5789BF50}"/>
                </a:ext>
              </a:extLst>
            </p:cNvPr>
            <p:cNvSpPr/>
            <p:nvPr/>
          </p:nvSpPr>
          <p:spPr>
            <a:xfrm>
              <a:off x="15075794" y="4258626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Isosceles Triangle 143">
              <a:extLst>
                <a:ext uri="{FF2B5EF4-FFF2-40B4-BE49-F238E27FC236}">
                  <a16:creationId xmlns:a16="http://schemas.microsoft.com/office/drawing/2014/main" id="{E3AFBBD9-F727-87C1-277D-BB56CBA63C62}"/>
                </a:ext>
              </a:extLst>
            </p:cNvPr>
            <p:cNvSpPr/>
            <p:nvPr/>
          </p:nvSpPr>
          <p:spPr>
            <a:xfrm>
              <a:off x="12374771" y="6437578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Isosceles Triangle 144">
              <a:extLst>
                <a:ext uri="{FF2B5EF4-FFF2-40B4-BE49-F238E27FC236}">
                  <a16:creationId xmlns:a16="http://schemas.microsoft.com/office/drawing/2014/main" id="{CA06B5EC-CAB9-0D74-56B4-6AD880852525}"/>
                </a:ext>
              </a:extLst>
            </p:cNvPr>
            <p:cNvSpPr/>
            <p:nvPr/>
          </p:nvSpPr>
          <p:spPr>
            <a:xfrm>
              <a:off x="12915714" y="6444421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Isosceles Triangle 145">
              <a:extLst>
                <a:ext uri="{FF2B5EF4-FFF2-40B4-BE49-F238E27FC236}">
                  <a16:creationId xmlns:a16="http://schemas.microsoft.com/office/drawing/2014/main" id="{0D18891B-18D7-2EEB-8C1B-731DF53DC4C9}"/>
                </a:ext>
              </a:extLst>
            </p:cNvPr>
            <p:cNvSpPr/>
            <p:nvPr/>
          </p:nvSpPr>
          <p:spPr>
            <a:xfrm>
              <a:off x="13452965" y="6444421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Isosceles Triangle 146">
              <a:extLst>
                <a:ext uri="{FF2B5EF4-FFF2-40B4-BE49-F238E27FC236}">
                  <a16:creationId xmlns:a16="http://schemas.microsoft.com/office/drawing/2014/main" id="{FF4D2A99-3F38-C2C1-5E40-A8A2CB8DC3D7}"/>
                </a:ext>
              </a:extLst>
            </p:cNvPr>
            <p:cNvSpPr/>
            <p:nvPr/>
          </p:nvSpPr>
          <p:spPr>
            <a:xfrm>
              <a:off x="13993908" y="6444421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8C5E8B93-7F8F-D363-4950-882EF9ACA881}"/>
                </a:ext>
              </a:extLst>
            </p:cNvPr>
            <p:cNvSpPr/>
            <p:nvPr/>
          </p:nvSpPr>
          <p:spPr>
            <a:xfrm>
              <a:off x="14534851" y="6444421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Isosceles Triangle 148">
              <a:extLst>
                <a:ext uri="{FF2B5EF4-FFF2-40B4-BE49-F238E27FC236}">
                  <a16:creationId xmlns:a16="http://schemas.microsoft.com/office/drawing/2014/main" id="{E70F0407-F1B3-706C-1478-8B7CB7CC4C88}"/>
                </a:ext>
              </a:extLst>
            </p:cNvPr>
            <p:cNvSpPr/>
            <p:nvPr/>
          </p:nvSpPr>
          <p:spPr>
            <a:xfrm>
              <a:off x="15075794" y="6444421"/>
              <a:ext cx="365760" cy="32004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82A8188-0894-3E39-3811-207C2E3D3BDB}"/>
                </a:ext>
              </a:extLst>
            </p:cNvPr>
            <p:cNvSpPr/>
            <p:nvPr/>
          </p:nvSpPr>
          <p:spPr>
            <a:xfrm>
              <a:off x="12390127" y="4789620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710DB24-2CFF-11E0-5C59-69D3757B7737}"/>
                </a:ext>
              </a:extLst>
            </p:cNvPr>
            <p:cNvSpPr/>
            <p:nvPr/>
          </p:nvSpPr>
          <p:spPr>
            <a:xfrm>
              <a:off x="15136754" y="4788763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CFE5CA4-EA44-77C7-A55A-63B9EABC3A3D}"/>
                </a:ext>
              </a:extLst>
            </p:cNvPr>
            <p:cNvSpPr/>
            <p:nvPr/>
          </p:nvSpPr>
          <p:spPr>
            <a:xfrm>
              <a:off x="12951069" y="4789620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1FC440B-2863-EA69-C0CB-D140CF97B7CF}"/>
                </a:ext>
              </a:extLst>
            </p:cNvPr>
            <p:cNvSpPr/>
            <p:nvPr/>
          </p:nvSpPr>
          <p:spPr>
            <a:xfrm>
              <a:off x="13508355" y="4789620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F738968E-B80B-515A-0D39-0ECA572FAE2B}"/>
                </a:ext>
              </a:extLst>
            </p:cNvPr>
            <p:cNvSpPr/>
            <p:nvPr/>
          </p:nvSpPr>
          <p:spPr>
            <a:xfrm>
              <a:off x="14063736" y="4789620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23F47904-F234-209F-4ED1-E2584EA64798}"/>
                </a:ext>
              </a:extLst>
            </p:cNvPr>
            <p:cNvSpPr/>
            <p:nvPr/>
          </p:nvSpPr>
          <p:spPr>
            <a:xfrm>
              <a:off x="14619117" y="4789620"/>
              <a:ext cx="320040" cy="3200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284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9B664-F1DC-F7AE-5556-2835836F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AB8E056-F932-F18B-8992-DD50CAD8EA8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FAC9BF0-4C2B-9C6E-201C-4AB7426926EC}"/>
              </a:ext>
            </a:extLst>
          </p:cNvPr>
          <p:cNvSpPr txBox="1"/>
          <p:nvPr/>
        </p:nvSpPr>
        <p:spPr>
          <a:xfrm>
            <a:off x="959469" y="6214972"/>
            <a:ext cx="8568090" cy="2565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DoAcross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petlja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zbog dve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antizavisnosti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na nivou nizova u memoriji: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solidFill>
                  <a:srgbClr val="000000"/>
                </a:solidFill>
                <a:latin typeface="Courier New" panose="02070309020205020404" pitchFamily="49" charset="0"/>
                <a:ea typeface="Open Sauce"/>
                <a:cs typeface="Courier New" panose="02070309020205020404" pitchFamily="49" charset="0"/>
                <a:sym typeface="Open Sauce"/>
              </a:rPr>
              <a:t>&lt;x,0&gt;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zbog </a:t>
            </a:r>
            <a:r>
              <a:rPr lang="sr-Latn-RS" sz="2300" b="1" spc="138" dirty="0">
                <a:solidFill>
                  <a:srgbClr val="000000"/>
                </a:solidFill>
                <a:latin typeface="Courier New" panose="02070309020205020404" pitchFamily="49" charset="0"/>
                <a:ea typeface="Open Sauce"/>
                <a:cs typeface="Courier New" panose="02070309020205020404" pitchFamily="49" charset="0"/>
                <a:sym typeface="Open Sauce"/>
              </a:rPr>
              <a:t>B(I)</a:t>
            </a:r>
            <a:endParaRPr lang="en-US" sz="2300" b="1" spc="138" dirty="0">
              <a:solidFill>
                <a:srgbClr val="000000"/>
              </a:solidFill>
              <a:latin typeface="Courier New" panose="02070309020205020404" pitchFamily="49" charset="0"/>
              <a:ea typeface="Open Sauce"/>
              <a:cs typeface="Courier New" panose="02070309020205020404" pitchFamily="49" charset="0"/>
              <a:sym typeface="Open Sauce"/>
            </a:endParaRP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solidFill>
                  <a:srgbClr val="000000"/>
                </a:solidFill>
                <a:latin typeface="Courier New" panose="02070309020205020404" pitchFamily="49" charset="0"/>
                <a:ea typeface="Open Sauce"/>
                <a:cs typeface="Courier New" panose="02070309020205020404" pitchFamily="49" charset="0"/>
                <a:sym typeface="Open Sauce"/>
              </a:rPr>
              <a:t>&lt;y,1&gt;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zbog </a:t>
            </a:r>
            <a:r>
              <a:rPr lang="sr-Latn-RS" sz="2300" b="1" spc="138" dirty="0">
                <a:solidFill>
                  <a:srgbClr val="000000"/>
                </a:solidFill>
                <a:latin typeface="Courier New" panose="02070309020205020404" pitchFamily="49" charset="0"/>
                <a:ea typeface="Open Sauce"/>
                <a:cs typeface="Courier New" panose="02070309020205020404" pitchFamily="49" charset="0"/>
                <a:sym typeface="Open Sauce"/>
              </a:rPr>
              <a:t>A(I)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- Op1 nove iteracije u odnosu na Op2 prethodne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ABF80F-02E3-5C7A-AE14-D53B478BCA14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Vektorske operacije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B721EFC-782A-FF4E-EF71-19DF7A5A350C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8C1CAB-1119-2F2F-C53E-9B4420249A1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60E9141-47EE-75AD-DE2B-4474D57CAB7A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4CE6E-D1A0-4C46-C83A-4378FBA8E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09EDB91-AC3F-59D8-180F-ED2C1382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FF9B9-0358-4C6A-E4EE-0F4568638167}"/>
              </a:ext>
            </a:extLst>
          </p:cNvPr>
          <p:cNvSpPr txBox="1">
            <a:spLocks/>
          </p:cNvSpPr>
          <p:nvPr/>
        </p:nvSpPr>
        <p:spPr>
          <a:xfrm>
            <a:off x="2416518" y="3201274"/>
            <a:ext cx="4267200" cy="177807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DO 100 I=1,N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Op1: A(I) = B(I) + C(I)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Op2: B(I) = 2 * A(I+1)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100 CONTINUE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F09D30B-0640-D7A4-4E26-24F5E1C1A01C}"/>
              </a:ext>
            </a:extLst>
          </p:cNvPr>
          <p:cNvSpPr txBox="1">
            <a:spLocks/>
          </p:cNvSpPr>
          <p:nvPr/>
        </p:nvSpPr>
        <p:spPr>
          <a:xfrm>
            <a:off x="11560518" y="2715216"/>
            <a:ext cx="3691158" cy="276095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A(1) = B(1) + C(1)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B(1) = 2 * A(2)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A(2) = B(2) + C(2)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B(2) = 2 * A(3)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8739F1F-F0AB-E673-D04B-6CA0F918B198}"/>
              </a:ext>
            </a:extLst>
          </p:cNvPr>
          <p:cNvSpPr/>
          <p:nvPr/>
        </p:nvSpPr>
        <p:spPr>
          <a:xfrm>
            <a:off x="7902918" y="3982949"/>
            <a:ext cx="2743200" cy="293828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928A31-5922-8612-CE0E-A60290A1D069}"/>
              </a:ext>
            </a:extLst>
          </p:cNvPr>
          <p:cNvSpPr txBox="1"/>
          <p:nvPr/>
        </p:nvSpPr>
        <p:spPr>
          <a:xfrm>
            <a:off x="8017218" y="3517539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accent1"/>
                </a:solidFill>
                <a:latin typeface="Open Sauce" panose="020B0604020202020204" charset="0"/>
              </a:rPr>
              <a:t>Razmotana</a:t>
            </a:r>
            <a:r>
              <a:rPr lang="en-US" sz="2000" dirty="0">
                <a:solidFill>
                  <a:schemeClr val="accent1"/>
                </a:solidFill>
                <a:latin typeface="Open Sauce" panose="020B060402020202020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Open Sauce" panose="020B0604020202020204" charset="0"/>
              </a:rPr>
              <a:t>petlja</a:t>
            </a:r>
            <a:endParaRPr lang="en-US" sz="2000" dirty="0">
              <a:solidFill>
                <a:schemeClr val="accent1"/>
              </a:solidFill>
              <a:latin typeface="Open Sauce" panose="020B060402020202020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21D0DC0-04F0-9C6D-0C6C-5473121E4027}"/>
              </a:ext>
            </a:extLst>
          </p:cNvPr>
          <p:cNvGrpSpPr/>
          <p:nvPr/>
        </p:nvGrpSpPr>
        <p:grpSpPr>
          <a:xfrm>
            <a:off x="11336215" y="6174570"/>
            <a:ext cx="2596589" cy="2275424"/>
            <a:chOff x="11336215" y="6174570"/>
            <a:chExt cx="2596589" cy="227542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E60FAEF-6D20-529D-5663-F0243C116CBF}"/>
                </a:ext>
              </a:extLst>
            </p:cNvPr>
            <p:cNvSpPr/>
            <p:nvPr/>
          </p:nvSpPr>
          <p:spPr>
            <a:xfrm>
              <a:off x="11336215" y="6174570"/>
              <a:ext cx="885825" cy="897591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Op1</a:t>
              </a:r>
              <a:endParaRPr lang="en-US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EA22352-FA18-EB72-22EB-A77321052C35}"/>
                </a:ext>
              </a:extLst>
            </p:cNvPr>
            <p:cNvSpPr/>
            <p:nvPr/>
          </p:nvSpPr>
          <p:spPr>
            <a:xfrm>
              <a:off x="13046979" y="7552403"/>
              <a:ext cx="885825" cy="897591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Op2</a:t>
              </a:r>
              <a:endParaRPr lang="en-US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51AFFFE-C930-4E6A-296A-6788A865B199}"/>
                </a:ext>
              </a:extLst>
            </p:cNvPr>
            <p:cNvCxnSpPr>
              <a:stCxn id="19" idx="6"/>
              <a:endCxn id="20" idx="0"/>
            </p:cNvCxnSpPr>
            <p:nvPr/>
          </p:nvCxnSpPr>
          <p:spPr>
            <a:xfrm>
              <a:off x="12222040" y="6623366"/>
              <a:ext cx="1267852" cy="929037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AFB3F98-5620-09AE-5879-265A061B1EF7}"/>
                </a:ext>
              </a:extLst>
            </p:cNvPr>
            <p:cNvCxnSpPr>
              <a:stCxn id="20" idx="2"/>
              <a:endCxn id="19" idx="4"/>
            </p:cNvCxnSpPr>
            <p:nvPr/>
          </p:nvCxnSpPr>
          <p:spPr>
            <a:xfrm flipH="1" flipV="1">
              <a:off x="11779128" y="7072161"/>
              <a:ext cx="1267851" cy="929038"/>
            </a:xfrm>
            <a:prstGeom prst="straightConnector1">
              <a:avLst/>
            </a:prstGeom>
            <a:ln w="1905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009C5E-390B-F910-5A1C-3E11FA9A777B}"/>
                </a:ext>
              </a:extLst>
            </p:cNvPr>
            <p:cNvSpPr txBox="1"/>
            <p:nvPr/>
          </p:nvSpPr>
          <p:spPr>
            <a:xfrm>
              <a:off x="12855966" y="6740651"/>
              <a:ext cx="1010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&lt;x,0&gt;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1D5407-34A7-3CD8-F679-0F4761E23207}"/>
                </a:ext>
              </a:extLst>
            </p:cNvPr>
            <p:cNvSpPr txBox="1"/>
            <p:nvPr/>
          </p:nvSpPr>
          <p:spPr>
            <a:xfrm>
              <a:off x="11560518" y="7592135"/>
              <a:ext cx="1018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&lt;y,1&gt;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004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D24A4-F778-0DC4-0FE2-933903DEC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5ECC002-A859-7F46-F5CE-2DB1DC25D9EE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AAE21E0-C6B0-2B7E-5002-390FE29135E6}"/>
              </a:ext>
            </a:extLst>
          </p:cNvPr>
          <p:cNvSpPr txBox="1"/>
          <p:nvPr/>
        </p:nvSpPr>
        <p:spPr>
          <a:xfrm>
            <a:off x="959468" y="6164172"/>
            <a:ext cx="16337932" cy="2039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okviru iteracije petlje na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skalarnom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procesoru postoje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antizavisnosti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–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preimenovanje na nivou vektora 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(za A(I))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vektorskim registrima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prilikom realizacije na vektorskom procesoru omogućava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vektorizaciju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(nema više ciklusa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petlje, pa postaje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DoAll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), a druga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antizavisnost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poštuje redosledom (za B(I)).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891180A-C1CA-EF52-2762-A1050B0F7C17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Vektorske operacije ( 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DD6EA05-8EFC-F40F-98B2-F3BBD82B8E11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458B07E-9FDE-6D3A-1FBD-07BF62A51E3C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214498A-8B3C-B5EA-C1D0-32D2FF0A9B0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748669-89E9-0DDF-CAAE-7150718D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10670BA-9EFC-DF75-929D-6C0CF4BDD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DA5420B-A1AB-9128-3B5D-6F930621BAD9}"/>
              </a:ext>
            </a:extLst>
          </p:cNvPr>
          <p:cNvSpPr/>
          <p:nvPr/>
        </p:nvSpPr>
        <p:spPr>
          <a:xfrm>
            <a:off x="7738036" y="3149019"/>
            <a:ext cx="885825" cy="89759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Op1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ED3BE7D-6293-D41C-9582-1CAAA782D5BC}"/>
              </a:ext>
            </a:extLst>
          </p:cNvPr>
          <p:cNvSpPr/>
          <p:nvPr/>
        </p:nvSpPr>
        <p:spPr>
          <a:xfrm>
            <a:off x="9448800" y="4526852"/>
            <a:ext cx="885825" cy="89759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latin typeface="Courier New" panose="02070309020205020404" pitchFamily="49" charset="0"/>
                <a:cs typeface="Courier New" panose="02070309020205020404" pitchFamily="49" charset="0"/>
              </a:rPr>
              <a:t>Op2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0D9D62-A122-1C76-76DA-91B674BD5F89}"/>
              </a:ext>
            </a:extLst>
          </p:cNvPr>
          <p:cNvCxnSpPr>
            <a:stCxn id="19" idx="6"/>
            <a:endCxn id="20" idx="0"/>
          </p:cNvCxnSpPr>
          <p:nvPr/>
        </p:nvCxnSpPr>
        <p:spPr>
          <a:xfrm>
            <a:off x="8623861" y="3597815"/>
            <a:ext cx="1267852" cy="929037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64E831-CE1E-21B4-2050-B2BBFF3F35B1}"/>
              </a:ext>
            </a:extLst>
          </p:cNvPr>
          <p:cNvCxnSpPr>
            <a:stCxn id="20" idx="2"/>
            <a:endCxn id="19" idx="4"/>
          </p:cNvCxnSpPr>
          <p:nvPr/>
        </p:nvCxnSpPr>
        <p:spPr>
          <a:xfrm flipH="1" flipV="1">
            <a:off x="8180949" y="4046610"/>
            <a:ext cx="1267851" cy="929038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8FEF4FE-DEB2-A5ED-3D34-5E4F362511FE}"/>
              </a:ext>
            </a:extLst>
          </p:cNvPr>
          <p:cNvSpPr txBox="1"/>
          <p:nvPr/>
        </p:nvSpPr>
        <p:spPr>
          <a:xfrm>
            <a:off x="9257787" y="3715100"/>
            <a:ext cx="101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&lt;x,0&gt;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E2016C-5DFD-7A9B-27D7-AC3B95AE90E4}"/>
              </a:ext>
            </a:extLst>
          </p:cNvPr>
          <p:cNvSpPr txBox="1"/>
          <p:nvPr/>
        </p:nvSpPr>
        <p:spPr>
          <a:xfrm>
            <a:off x="7962339" y="4566584"/>
            <a:ext cx="1018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&lt;y,1&gt;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D8E9AA9-CB9E-42C6-AA0D-1256653B13E6}"/>
              </a:ext>
            </a:extLst>
          </p:cNvPr>
          <p:cNvSpPr txBox="1">
            <a:spLocks/>
          </p:cNvSpPr>
          <p:nvPr/>
        </p:nvSpPr>
        <p:spPr>
          <a:xfrm>
            <a:off x="11887200" y="3528181"/>
            <a:ext cx="4998011" cy="15527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TEMP(1:N) = A(2:N+1)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A(1:N) = B(1:N) + C(1:N)</a:t>
            </a:r>
          </a:p>
          <a:p>
            <a:pPr marL="0" indent="0">
              <a:buFont typeface="Arial" pitchFamily="34" charset="0"/>
              <a:buNone/>
            </a:pP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B(1:N) = 2 * TEMP(1:N)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ACDB8AF-9D0F-22BD-55C5-21E840E7C2FE}"/>
              </a:ext>
            </a:extLst>
          </p:cNvPr>
          <p:cNvSpPr txBox="1">
            <a:spLocks/>
          </p:cNvSpPr>
          <p:nvPr/>
        </p:nvSpPr>
        <p:spPr>
          <a:xfrm>
            <a:off x="1652096" y="3415523"/>
            <a:ext cx="4267200" cy="177807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DO 100 I=1,N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Op1: A(I) = B(I) + C(I)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Op2: B(I) = 2 * A(I+1)</a:t>
            </a:r>
          </a:p>
          <a:p>
            <a:pPr marL="0" indent="0">
              <a:buFont typeface="Arial" pitchFamily="34" charset="0"/>
              <a:buNone/>
            </a:pP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100 CONTINUE</a:t>
            </a:r>
          </a:p>
        </p:txBody>
      </p:sp>
    </p:spTree>
    <p:extLst>
      <p:ext uri="{BB962C8B-B14F-4D97-AF65-F5344CB8AC3E}">
        <p14:creationId xmlns:p14="http://schemas.microsoft.com/office/powerpoint/2010/main" val="1662671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A9221-C895-8E41-AAD6-A8C8BFC2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854BA06-04B8-26F3-9D78-C04138EE07C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FF1E4E0-89FF-A5AC-2B84-FB62DA10523B}"/>
              </a:ext>
            </a:extLst>
          </p:cNvPr>
          <p:cNvSpPr txBox="1"/>
          <p:nvPr/>
        </p:nvSpPr>
        <p:spPr>
          <a:xfrm>
            <a:off x="762000" y="2594943"/>
            <a:ext cx="7772400" cy="151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Izračunavanje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pojedinačnog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elementa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rezultujuće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matrice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okviru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sledeće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petlje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skalarnom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procesoru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8881639-9687-1C42-B4AB-52A72C24FF07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Množenje matrica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CAF90DF-503A-F5C0-0142-73F702672B9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6CA7BB3-F1F6-3CD2-4D1F-933DDF63061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63FD180-83F6-7449-C961-C6E733CC0C83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BC2B68-13DD-C471-2E85-50BCA4F0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4DAED38-9E51-3E73-FC58-100B8F3F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020303-067D-3AD6-AC54-FB69E9F17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724" y="2623518"/>
            <a:ext cx="7830251" cy="1658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A2D635-2034-3F5A-B069-22F32792DA16}"/>
              </a:ext>
            </a:extLst>
          </p:cNvPr>
          <p:cNvSpPr/>
          <p:nvPr/>
        </p:nvSpPr>
        <p:spPr>
          <a:xfrm>
            <a:off x="3733798" y="4889024"/>
            <a:ext cx="10820400" cy="3877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274320" tIns="91440" rIns="274320" bIns="91440">
            <a:spAutoFit/>
          </a:bodyPr>
          <a:lstStyle/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initialization</a:t>
            </a:r>
          </a:p>
          <a:p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kLoop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 ADD	 Ri, stride-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; increment column of A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ADD 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Rj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stride-j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increment row of B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LOAD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RA, A(Ri)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get value of matrix A row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LOAD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RB, B(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Rj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get value of matrix B column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FMPY	 RA, RB		; floating multiply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FADD	 RC, RA		; floating add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INC	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Rk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; increment k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CMP	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Rk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RN		; at end of row x column?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BNE	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kLoop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;   	no – repeat for R x C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STORE RC, C(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r,c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		;	yes – store C element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 -----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	; continue with all rows/columns of C</a:t>
            </a:r>
            <a:endParaRPr lang="sr-Latn-R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B245B2-5613-6577-E9C0-FD2DF3ED742D}"/>
              </a:ext>
            </a:extLst>
          </p:cNvPr>
          <p:cNvSpPr/>
          <p:nvPr/>
        </p:nvSpPr>
        <p:spPr>
          <a:xfrm>
            <a:off x="4371446" y="5657144"/>
            <a:ext cx="610658" cy="2209800"/>
          </a:xfrm>
          <a:custGeom>
            <a:avLst/>
            <a:gdLst>
              <a:gd name="csX0" fmla="*/ 610658 w 610658"/>
              <a:gd name="csY0" fmla="*/ 2209800 h 2209800"/>
              <a:gd name="csX1" fmla="*/ 277283 w 610658"/>
              <a:gd name="csY1" fmla="*/ 2028825 h 2209800"/>
              <a:gd name="csX2" fmla="*/ 77258 w 610658"/>
              <a:gd name="csY2" fmla="*/ 1495425 h 2209800"/>
              <a:gd name="csX3" fmla="*/ 10583 w 610658"/>
              <a:gd name="csY3" fmla="*/ 762000 h 2209800"/>
              <a:gd name="csX4" fmla="*/ 1058 w 610658"/>
              <a:gd name="csY4" fmla="*/ 0 h 2209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10658" h="2209800">
                <a:moveTo>
                  <a:pt x="610658" y="2209800"/>
                </a:moveTo>
                <a:cubicBezTo>
                  <a:pt x="488420" y="2178843"/>
                  <a:pt x="366183" y="2147887"/>
                  <a:pt x="277283" y="2028825"/>
                </a:cubicBezTo>
                <a:cubicBezTo>
                  <a:pt x="188383" y="1909763"/>
                  <a:pt x="121708" y="1706562"/>
                  <a:pt x="77258" y="1495425"/>
                </a:cubicBezTo>
                <a:cubicBezTo>
                  <a:pt x="32808" y="1284287"/>
                  <a:pt x="23283" y="1011237"/>
                  <a:pt x="10583" y="762000"/>
                </a:cubicBezTo>
                <a:cubicBezTo>
                  <a:pt x="-2117" y="512762"/>
                  <a:pt x="-530" y="256381"/>
                  <a:pt x="1058" y="0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0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463CDF-D369-A092-B32F-CA3F393E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C4829FF-EEBD-E402-D1DF-BCE96E367D71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6FEB7FF-8B6D-93AC-4C11-A04C876F137F}"/>
              </a:ext>
            </a:extLst>
          </p:cNvPr>
          <p:cNvSpPr txBox="1"/>
          <p:nvPr/>
        </p:nvSpPr>
        <p:spPr>
          <a:xfrm>
            <a:off x="762000" y="2751531"/>
            <a:ext cx="16374176" cy="5719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realizaciji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ovog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algoritma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vektorskim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procesorima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unutrašnja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petlja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zamenjena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je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sledećim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operacijama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Generisanje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novog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rezultata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svakom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taktu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Udaljeni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podaci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memoriji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smeštaju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kontinualne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lokacije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okviru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vektorskih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registara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CD378A8-0AA4-26BC-30AC-A7335AC79DB8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Množenje matrica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659B207-482F-F7EE-63E1-35E802F5ACB8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471A9B9-EF35-D11D-A6D0-8E838D4493A8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9028DAC-CF11-5C94-E5FF-DFAE5AA70DB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04E21B-AFA1-5509-8502-A8EF6D7F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8B72AEF-5275-B88A-C188-5D01BB20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FA84C7-4D47-4845-3282-BFA767B3E62D}"/>
              </a:ext>
            </a:extLst>
          </p:cNvPr>
          <p:cNvSpPr/>
          <p:nvPr/>
        </p:nvSpPr>
        <p:spPr>
          <a:xfrm>
            <a:off x="2628897" y="4434267"/>
            <a:ext cx="13030202" cy="235449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VLOAD		V1,A(r),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N,stride-i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vector load row of A with stride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VLOAD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V2,B(c),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N,stride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-j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vector load column of B with stride j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VMPYADD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V1,V2,RC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; vector multiply + add to C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STORE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RC,C(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r,c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store C element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0409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14DFB-5B81-A7C2-E3BF-6836A937B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38022EB-E7D2-307D-D87E-2777ACA542B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4335339-67C8-BBB3-92C2-A4C6986B9C62}"/>
              </a:ext>
            </a:extLst>
          </p:cNvPr>
          <p:cNvSpPr txBox="1"/>
          <p:nvPr/>
        </p:nvSpPr>
        <p:spPr>
          <a:xfrm>
            <a:off x="753035" y="2765429"/>
            <a:ext cx="16687800" cy="987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Organizacija memorije radi ubrzavanja sekvencijalnog pristupa memoriji.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Čitanje i upis u različite memorijske banke može biti preklopljeno.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0B907E1-4B4D-68F0-E1AF-119F27166CA2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Memorijske banke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716B1EC-BA1B-D290-DC43-81FBF4033302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D831729-BCB2-6A55-3B29-686B90D5493C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8E47BD6-8C24-03C5-5F87-C5AF880329C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76EF7CE-385A-5ED5-CEFF-E2508724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C5F991-E726-9370-8895-1A184803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E723F2-0606-1B8C-CDF5-99EAD34BA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08" y="4602672"/>
            <a:ext cx="9863383" cy="38620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416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0C778-9717-7F15-08C6-998DC523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5C78290-5A5F-54B1-EEF0-30098740888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77341E2-B246-93CF-9148-F15F0E4008DF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Arhitektura vektorskih procesora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A2CB6CF-1C5D-A9B3-C8AE-C157BF395803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C586E0F-510B-00D5-368F-F5EC8263F8C7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81A0771-B4E4-D254-9954-54CDCA1E3BD5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BC31EEE-2963-E016-D0D7-0392D58A7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9973984-A52D-67E2-D213-1BB810E3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ACD9D-7BA9-AA97-B96B-D4A9EDFA0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822" y="2731811"/>
            <a:ext cx="7148352" cy="5657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243109-0810-0729-A5E5-BD541F592CA6}"/>
              </a:ext>
            </a:extLst>
          </p:cNvPr>
          <p:cNvSpPr txBox="1"/>
          <p:nvPr/>
        </p:nvSpPr>
        <p:spPr>
          <a:xfrm>
            <a:off x="4890456" y="8683344"/>
            <a:ext cx="843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>
                <a:latin typeface="Open Sauce" panose="020B0604020202020204" charset="0"/>
              </a:rPr>
              <a:t>Varijanta arhitekture gde se svi izlazi pamte u vektorskim registrima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69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68EB8-C2C5-4116-EAC8-D5D6C122E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04C4FF5-DBCA-96AB-B37F-9915B76D087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1DC4D5A-DE5B-8A92-0D1F-D5A1152D24EC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Arhitektura vektorskih procesora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61AE974-CC22-631C-2ECB-F8A0502F19F0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8E6D8B-0172-F66A-C1D3-6867C8FEDCEE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00E1350-AE1B-D8AF-9EA4-70656553634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E8B22FE-66CC-5C91-57F6-F775D45E5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10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E2DD558-20DA-2C67-B8C8-1CDD2C4F6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BF841F8-D3D6-494E-BF66-6074F9275301}"/>
              </a:ext>
            </a:extLst>
          </p:cNvPr>
          <p:cNvSpPr txBox="1"/>
          <p:nvPr/>
        </p:nvSpPr>
        <p:spPr>
          <a:xfrm>
            <a:off x="690212" y="2794564"/>
            <a:ext cx="16840200" cy="3552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Podaci se učitavaju u vektorske registre – FIFO redovi.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Instrukcije se izvršavaju tako što se niz podataka učitava iz memorije u vektorske registre, izvršava se vektorska operacija i nakon toga se podaci iz registra vraćaju u memoriju.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Dostupne instrukcije zavise od komponenata u okviru procesora.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U konkretnom slučaju moguće je sabiranje, oduzimanje, množenje i deljenje realnih brojeva, sabiranje i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šiftovanje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celih brojeva i logičke operacije.</a:t>
            </a:r>
          </a:p>
        </p:txBody>
      </p:sp>
    </p:spTree>
    <p:extLst>
      <p:ext uri="{BB962C8B-B14F-4D97-AF65-F5344CB8AC3E}">
        <p14:creationId xmlns:p14="http://schemas.microsoft.com/office/powerpoint/2010/main" val="3688290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2F374-3E30-555B-D31B-489C547B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3244F17-79C3-C012-7F57-C3E0B3F56E31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07B0149-C76F-FFFD-5E24-63E4B229CC5A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Instrukcije vektorskih procesora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F6FCD1A-C844-5BA2-5CB7-F737EE3E6B68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1F0FF3F-C035-2F6E-7954-57DA69EAAF2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BB96B9C-03A5-BC18-FB35-423E45D8640E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6A567D-E625-8D19-7EB0-2A3826BBD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11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204601A-B74B-BD20-52FB-1A10518A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555F610-E13E-AA1D-CA37-2A381570511B}"/>
              </a:ext>
            </a:extLst>
          </p:cNvPr>
          <p:cNvSpPr txBox="1"/>
          <p:nvPr/>
        </p:nvSpPr>
        <p:spPr>
          <a:xfrm>
            <a:off x="723898" y="2762815"/>
            <a:ext cx="168402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Oba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operanda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instrukcije mogu biti vektori ili neki od njih može biti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skalarna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veličina. Na primer:</a:t>
            </a:r>
          </a:p>
        </p:txBody>
      </p:sp>
      <p:graphicFrame>
        <p:nvGraphicFramePr>
          <p:cNvPr id="3" name="Table 50">
            <a:extLst>
              <a:ext uri="{FF2B5EF4-FFF2-40B4-BE49-F238E27FC236}">
                <a16:creationId xmlns:a16="http://schemas.microsoft.com/office/drawing/2014/main" id="{DB9FCD6F-09AE-B029-3CBB-7768AFBB9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29054"/>
              </p:ext>
            </p:extLst>
          </p:nvPr>
        </p:nvGraphicFramePr>
        <p:xfrm>
          <a:off x="1706878" y="3850062"/>
          <a:ext cx="14874240" cy="4516253"/>
        </p:xfrm>
        <a:graphic>
          <a:graphicData uri="http://schemas.openxmlformats.org/drawingml/2006/table">
            <a:tbl>
              <a:tblPr/>
              <a:tblGrid>
                <a:gridCol w="371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3378670757"/>
                    </a:ext>
                  </a:extLst>
                </a:gridCol>
              </a:tblGrid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000" b="1" dirty="0">
                          <a:solidFill>
                            <a:schemeClr val="bg1"/>
                          </a:solidFill>
                          <a:latin typeface="Open Sauce" panose="020B0604020202020204" charset="0"/>
                          <a:cs typeface="Courier New Bold"/>
                          <a:sym typeface="Courier New Bold"/>
                        </a:rPr>
                        <a:t>Instrukcija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Open Sauce" panose="020B060402020202020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000" b="1" dirty="0" err="1">
                          <a:solidFill>
                            <a:schemeClr val="bg1"/>
                          </a:solidFill>
                          <a:latin typeface="Open Sauce" panose="020B0604020202020204" charset="0"/>
                          <a:cs typeface="Courier New Bold"/>
                          <a:sym typeface="Courier New Bold"/>
                        </a:rPr>
                        <a:t>Operandi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Open Sauce" panose="020B060402020202020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000" b="1" dirty="0">
                          <a:solidFill>
                            <a:schemeClr val="bg1"/>
                          </a:solidFill>
                          <a:latin typeface="Open Sauce" panose="020B0604020202020204" charset="0"/>
                        </a:rPr>
                        <a:t>Opis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Open Sauce" panose="020B060402020202020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000" b="1" dirty="0">
                          <a:solidFill>
                            <a:schemeClr val="bg1"/>
                          </a:solidFill>
                          <a:latin typeface="Open Sauce" panose="020B0604020202020204" charset="0"/>
                        </a:rPr>
                        <a:t>Operacija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Open Sauce" panose="020B060402020202020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ADDV.D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V1,V2,V3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Vektor + Vektor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V2 + V3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ADDSV.D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V1,F0,V2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Skalar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 + Vektor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 = F0 + V2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SUBV.D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  <a:sym typeface="Courier New Bold"/>
                        </a:rPr>
                        <a:t>V1,V2,V3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Vektor – Vektor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 = V2 – V3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SUBSV.D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V1,F0,V2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Skalar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 – Vektor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 = F0 – V2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24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SUBVS.D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V1,V2,F0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Vektor</a:t>
                      </a:r>
                      <a:r>
                        <a:rPr lang="sr-Latn-R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 – </a:t>
                      </a:r>
                      <a:r>
                        <a:rPr lang="sr-Latn-RS" sz="2000" b="0" dirty="0" err="1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Skalar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Open Sauce" panose="020B0604020202020204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 = V2 – F0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157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LV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sr-Latn-RS" sz="2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V1,R1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U</a:t>
                      </a:r>
                      <a:r>
                        <a:rPr lang="sr-Latn-RS" sz="2000" b="0" dirty="0" err="1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čitavanje</a:t>
                      </a:r>
                      <a:r>
                        <a:rPr lang="sr-Latn-RS" sz="2000" b="0" dirty="0">
                          <a:solidFill>
                            <a:schemeClr val="tx1"/>
                          </a:solidFill>
                          <a:latin typeface="Open Sauce" panose="020B0604020202020204" charset="0"/>
                          <a:cs typeface="Courier New" panose="02070309020205020404" pitchFamily="49" charset="0"/>
                        </a:rPr>
                        <a:t> u vektorski registar V1 od adrese R1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Open Sauce" panose="020B0604020202020204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587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4813D-6C79-DE38-407C-2DC64DADA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A8F728B-43C0-AD10-9379-17D1B076F8C8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9743489-EA9A-B05C-B5F0-47C8D476EC1E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Maskirajući registar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44A0363-F795-6FBD-6B0F-3F282E9BDC5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7F8B30E-F935-A0E1-2953-1A74F79ED58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AE46826-7101-703F-B669-E71BDF2F664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7BBF76-6C4E-2CF2-A8C0-53C36BB1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B30A420-C477-C7AE-3E04-2917A9D06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B171F13-DF80-B8BC-D727-5AEEEBC64D73}"/>
              </a:ext>
            </a:extLst>
          </p:cNvPr>
          <p:cNvSpPr txBox="1"/>
          <p:nvPr/>
        </p:nvSpPr>
        <p:spPr>
          <a:xfrm>
            <a:off x="723898" y="2534372"/>
            <a:ext cx="16840200" cy="438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Kontrolne zavisnosti smetaju izvršavanju u vektorskom procesoru i moraju biti eliminisane.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Ovakav kod se, na primer, ne može prevesti u kod za vektorski procesor: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endParaRPr lang="sr-Latn-RS" sz="2300" spc="138" noProof="0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Maskirajući registar služi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da selektuje odgovarajuće elemente vektora na koje će operacija biti primenjena.</a:t>
            </a:r>
            <a:endParaRPr lang="sr-Latn-RS" sz="2300" spc="138" noProof="0" dirty="0"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F54F05-068E-B3E0-AC3B-8F5DB2BF0589}"/>
              </a:ext>
            </a:extLst>
          </p:cNvPr>
          <p:cNvSpPr txBox="1"/>
          <p:nvPr/>
        </p:nvSpPr>
        <p:spPr>
          <a:xfrm>
            <a:off x="5461310" y="4236751"/>
            <a:ext cx="6705600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r>
              <a:rPr lang="pt-B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pt-BR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t-B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:= 1 </a:t>
            </a:r>
            <a:r>
              <a:rPr lang="pt-B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 </a:t>
            </a:r>
            <a:r>
              <a:rPr lang="pt-BR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n </a:t>
            </a:r>
            <a:r>
              <a:rPr lang="pt-B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</a:p>
          <a:p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0 </a:t>
            </a:r>
            <a:endParaRPr lang="sr-Latn-R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sr-Latn-R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then 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 := 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 - </a:t>
            </a:r>
            <a:r>
              <a:rPr lang="en-US" sz="2400" i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13E0CF-C0C9-6549-E70A-56D4BE0E61F9}"/>
              </a:ext>
            </a:extLst>
          </p:cNvPr>
          <p:cNvSpPr/>
          <p:nvPr/>
        </p:nvSpPr>
        <p:spPr>
          <a:xfrm>
            <a:off x="4305298" y="6759217"/>
            <a:ext cx="96774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LV V1,Ra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load vector A into V1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LV V2,Rb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load vector B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L.D F0,#0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load FP zero into F0 </a:t>
            </a:r>
          </a:p>
          <a:p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SNEVS.D V1,F0 		; sets VM(i) to 1 if V1(i)!=F0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SUBV.D V1,V1,V2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subtract under vector mask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SV Ra,V1 </a:t>
            </a:r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; store the result in A</a:t>
            </a:r>
            <a:endParaRPr lang="sr-Latn-R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28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956F1-790D-48E5-A508-7A3F3CDC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61C4117-ACF8-62E0-CCBC-E157E047FC36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84567E0-FF70-F1FA-FB45-2E95F8501EE9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Pipes</a:t>
            </a:r>
            <a:endParaRPr lang="sr-Latn-RS" sz="5600" b="1" spc="-224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3883DE5-AF99-AFC1-D47F-D23D28ED4C5C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B8B3AF3-5F3E-80AD-01AA-9D0DF5A3886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97987B2-BC4E-472C-BAEB-D4115BACBCF4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051EA20-A7CD-A43F-DC93-19B757F0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FFD5780-6674-B9CB-4AD2-F1C3B0662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A152E2A-3F7D-09B8-6CEF-BB0F15D0F417}"/>
              </a:ext>
            </a:extLst>
          </p:cNvPr>
          <p:cNvSpPr txBox="1"/>
          <p:nvPr/>
        </p:nvSpPr>
        <p:spPr>
          <a:xfrm>
            <a:off x="690212" y="2464202"/>
            <a:ext cx="16840200" cy="2193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Implementacija zavisi od broja kanala.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U konkretnom primeru, pošto postoji 8 kanala, 8 elemenata niza može biti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obradjeno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odjednom. Ako je dužina vektora 32, a jedan element se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obradjuje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u jednom ciklusu, ukupno je potrebno 4 ciklusa za ceo niz.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CEEAA1-A161-E4E8-D56D-17D5774B5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612" y="4905400"/>
            <a:ext cx="10439400" cy="41336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7ADA70-28A6-6D59-64CA-D1936A1867D0}"/>
              </a:ext>
            </a:extLst>
          </p:cNvPr>
          <p:cNvSpPr txBox="1"/>
          <p:nvPr/>
        </p:nvSpPr>
        <p:spPr>
          <a:xfrm>
            <a:off x="1371600" y="674138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VLD V0,(V1)</a:t>
            </a:r>
          </a:p>
        </p:txBody>
      </p:sp>
    </p:spTree>
    <p:extLst>
      <p:ext uri="{BB962C8B-B14F-4D97-AF65-F5344CB8AC3E}">
        <p14:creationId xmlns:p14="http://schemas.microsoft.com/office/powerpoint/2010/main" val="118870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50820B-9F3E-A958-4465-AFC234E99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068E8C8-5D6A-A57D-8DEC-38FA8E773CB3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43B6175-A61E-D693-0A52-4B3D952E5BFF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Convoy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</a:t>
            </a: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vector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function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chaining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E3110BE-2604-3E1F-9176-156753A56560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5B9532E-73E3-9B8D-F552-247FC489051B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2D0A926-7A42-8ABB-CA39-AEF4C70433D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419146A-0731-9DF5-9576-C7425DCD7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F0E8909-4F22-965D-B7CE-C7E07D72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E9C8CB2-F336-92B9-E96E-B6AC1B0A4BC4}"/>
              </a:ext>
            </a:extLst>
          </p:cNvPr>
          <p:cNvSpPr txBox="1"/>
          <p:nvPr/>
        </p:nvSpPr>
        <p:spPr>
          <a:xfrm>
            <a:off x="723898" y="2624142"/>
            <a:ext cx="16840200" cy="6271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Grupa vektorskih instrukcija koje mogu započeti u istom taktu (pomerene za kašnjenje zavisnosti po podacima) (</a:t>
            </a:r>
            <a:r>
              <a:rPr lang="sr-Latn-RS" sz="2300" i="1" spc="138" noProof="0" dirty="0" err="1">
                <a:latin typeface="Open Sauce"/>
                <a:ea typeface="Open Sauce"/>
                <a:cs typeface="Open Sauce"/>
                <a:sym typeface="Open Sauce"/>
              </a:rPr>
              <a:t>convoy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) - u okviru grupe ne postoje zavisnosti.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248286" lvl="1" algn="l">
              <a:lnSpc>
                <a:spcPts val="4140"/>
              </a:lnSpc>
              <a:spcAft>
                <a:spcPts val="1200"/>
              </a:spcAft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Ako registre posmatramo ne kao celinu već kao odvojene elemente onda, možemo rezultate nakon što postanu dostupni odmah proslediti narednoj instrukciji kroz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pipeline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EF9740-EF6F-77D0-0D61-DC7D93C25213}"/>
              </a:ext>
            </a:extLst>
          </p:cNvPr>
          <p:cNvSpPr txBox="1"/>
          <p:nvPr/>
        </p:nvSpPr>
        <p:spPr>
          <a:xfrm>
            <a:off x="3924298" y="4140387"/>
            <a:ext cx="10439400" cy="336245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274320" tIns="91440" rIns="274320" bIns="9144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LV V1,Rx 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load vector X </a:t>
            </a:r>
          </a:p>
          <a:p>
            <a:pPr indent="0">
              <a:lnSpc>
                <a:spcPct val="150000"/>
              </a:lnSpc>
              <a:buNone/>
            </a:pP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MULVS.D V2,V1,F0 		;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vector-scalar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multiply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indent="0">
              <a:lnSpc>
                <a:spcPct val="150000"/>
              </a:lnSpc>
              <a:buNone/>
            </a:pPr>
            <a:r>
              <a:rPr lang="es-E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LV V3,Ry 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s-E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load vector Y </a:t>
            </a:r>
          </a:p>
          <a:p>
            <a:pPr indent="0">
              <a:lnSpc>
                <a:spcPct val="150000"/>
              </a:lnSpc>
              <a:buNone/>
            </a:pP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ADDV.D V4,V2,V3 		;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vector-vector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indent="0">
              <a:lnSpc>
                <a:spcPct val="150000"/>
              </a:lnSpc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SV Ry,V4 </a:t>
            </a:r>
            <a:r>
              <a:rPr lang="sr-Latn-R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store the result </a:t>
            </a:r>
            <a:endParaRPr lang="sr-Latn-RS" sz="28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2CE1861-453E-CD40-64D2-30F407C750DF}"/>
              </a:ext>
            </a:extLst>
          </p:cNvPr>
          <p:cNvCxnSpPr>
            <a:cxnSpLocks/>
          </p:cNvCxnSpPr>
          <p:nvPr/>
        </p:nvCxnSpPr>
        <p:spPr>
          <a:xfrm>
            <a:off x="5181600" y="4764181"/>
            <a:ext cx="1371600" cy="30311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B68220-A522-02A5-51DA-9C6F80CD2420}"/>
              </a:ext>
            </a:extLst>
          </p:cNvPr>
          <p:cNvCxnSpPr>
            <a:cxnSpLocks/>
          </p:cNvCxnSpPr>
          <p:nvPr/>
        </p:nvCxnSpPr>
        <p:spPr>
          <a:xfrm>
            <a:off x="6172200" y="5448300"/>
            <a:ext cx="304800" cy="8382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39EB5E-B474-BB14-6565-081AA5A5F7AF}"/>
              </a:ext>
            </a:extLst>
          </p:cNvPr>
          <p:cNvCxnSpPr>
            <a:cxnSpLocks/>
          </p:cNvCxnSpPr>
          <p:nvPr/>
        </p:nvCxnSpPr>
        <p:spPr>
          <a:xfrm>
            <a:off x="5105400" y="6061481"/>
            <a:ext cx="1981200" cy="25935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DF39EC-F52B-B94F-00A8-A734A1D9D547}"/>
              </a:ext>
            </a:extLst>
          </p:cNvPr>
          <p:cNvCxnSpPr>
            <a:cxnSpLocks/>
          </p:cNvCxnSpPr>
          <p:nvPr/>
        </p:nvCxnSpPr>
        <p:spPr>
          <a:xfrm flipH="1">
            <a:off x="5638800" y="6682210"/>
            <a:ext cx="228600" cy="29009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98872FE-E32C-1854-B612-4A551F9E2378}"/>
              </a:ext>
            </a:extLst>
          </p:cNvPr>
          <p:cNvSpPr/>
          <p:nvPr/>
        </p:nvSpPr>
        <p:spPr>
          <a:xfrm>
            <a:off x="4038600" y="4949497"/>
            <a:ext cx="3733800" cy="1222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4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362B35-E934-60EF-CC85-22B237C5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0407443-3D7E-B69C-2334-52A39A50C4F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5C32271-9F89-27DF-BC7F-729665D9A0F6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Convoy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– primer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1E9BA24-1F9A-A96E-8FAE-3B3949FB116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804328-8023-2ECE-1F95-0D2F7F29FB6F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42482F0-42BC-BAF0-F04D-3298A0398E8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DBFA4EA-8B17-7D70-6836-4028CDD9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1B59807-0466-F012-827C-47AB83DF9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88E834A-1558-0296-06EB-9C8D64175CCE}"/>
              </a:ext>
            </a:extLst>
          </p:cNvPr>
          <p:cNvSpPr txBox="1"/>
          <p:nvPr/>
        </p:nvSpPr>
        <p:spPr>
          <a:xfrm>
            <a:off x="685800" y="2320477"/>
            <a:ext cx="17259302" cy="151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Primer transformisane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doAll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petlje koja može biti realizovana kao grupa (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convoy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) u vektorskom procesoru, samo ako se primeni softverska protočnost da bi prave zavisnosti po podacima bile unutar iste iteracije.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115C6-B030-11AD-B507-78C95E9C0401}"/>
              </a:ext>
            </a:extLst>
          </p:cNvPr>
          <p:cNvSpPr/>
          <p:nvPr/>
        </p:nvSpPr>
        <p:spPr>
          <a:xfrm>
            <a:off x="1680812" y="4357315"/>
            <a:ext cx="6239576" cy="16389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1;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100;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i+1)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24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B[i+1] = C[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D7077E0-C15B-BD2C-9CF4-D543FB0441F0}"/>
              </a:ext>
            </a:extLst>
          </p:cNvPr>
          <p:cNvSpPr/>
          <p:nvPr/>
        </p:nvSpPr>
        <p:spPr>
          <a:xfrm>
            <a:off x="2314575" y="4839300"/>
            <a:ext cx="228600" cy="2286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7534AD-A501-1D91-BF46-F6D1F8596E0B}"/>
              </a:ext>
            </a:extLst>
          </p:cNvPr>
          <p:cNvSpPr/>
          <p:nvPr/>
        </p:nvSpPr>
        <p:spPr>
          <a:xfrm>
            <a:off x="2314575" y="5206012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D810D0-6418-F346-8302-50C8BC57ADD8}"/>
              </a:ext>
            </a:extLst>
          </p:cNvPr>
          <p:cNvSpPr/>
          <p:nvPr/>
        </p:nvSpPr>
        <p:spPr>
          <a:xfrm>
            <a:off x="10464955" y="3991323"/>
            <a:ext cx="6044890" cy="23806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A[1] = A[1] + B[1];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99;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i+1)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B[i+1] = C[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A[i+1] = A[i+1] + B[i+1];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B[101] = C[100] + D[100];      </a:t>
            </a:r>
            <a:endParaRPr lang="sr-Latn-RS" sz="24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A67BDA9-5A22-96BD-A3B7-193DB251EFFB}"/>
              </a:ext>
            </a:extLst>
          </p:cNvPr>
          <p:cNvSpPr/>
          <p:nvPr/>
        </p:nvSpPr>
        <p:spPr>
          <a:xfrm>
            <a:off x="11131729" y="5210892"/>
            <a:ext cx="228600" cy="2286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95F44F5-1236-934F-551D-301BCF923C12}"/>
              </a:ext>
            </a:extLst>
          </p:cNvPr>
          <p:cNvSpPr/>
          <p:nvPr/>
        </p:nvSpPr>
        <p:spPr>
          <a:xfrm>
            <a:off x="11131729" y="4844180"/>
            <a:ext cx="228600" cy="2286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92CCDA-DD8F-124E-6F5E-4D1230369534}"/>
              </a:ext>
            </a:extLst>
          </p:cNvPr>
          <p:cNvSpPr/>
          <p:nvPr/>
        </p:nvSpPr>
        <p:spPr>
          <a:xfrm>
            <a:off x="4047845" y="7209594"/>
            <a:ext cx="457200" cy="4572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D4A6048-C67F-581E-9AAD-30526A9C47B4}"/>
              </a:ext>
            </a:extLst>
          </p:cNvPr>
          <p:cNvSpPr/>
          <p:nvPr/>
        </p:nvSpPr>
        <p:spPr>
          <a:xfrm>
            <a:off x="5181600" y="8320869"/>
            <a:ext cx="457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845BC72-D4D1-317B-CCEA-190DF46A83AE}"/>
              </a:ext>
            </a:extLst>
          </p:cNvPr>
          <p:cNvSpPr/>
          <p:nvPr/>
        </p:nvSpPr>
        <p:spPr>
          <a:xfrm>
            <a:off x="8553451" y="7211039"/>
            <a:ext cx="457200" cy="4572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AD940D5-03A8-4CAD-886E-5C7EF29615DE}"/>
              </a:ext>
            </a:extLst>
          </p:cNvPr>
          <p:cNvSpPr/>
          <p:nvPr/>
        </p:nvSpPr>
        <p:spPr>
          <a:xfrm>
            <a:off x="7315200" y="8320869"/>
            <a:ext cx="457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24D8E5-8A1D-8A74-36DE-3C42384C311F}"/>
              </a:ext>
            </a:extLst>
          </p:cNvPr>
          <p:cNvCxnSpPr>
            <a:cxnSpLocks/>
            <a:stCxn id="21" idx="1"/>
            <a:endCxn id="19" idx="5"/>
          </p:cNvCxnSpPr>
          <p:nvPr/>
        </p:nvCxnSpPr>
        <p:spPr>
          <a:xfrm flipH="1" flipV="1">
            <a:off x="4438090" y="7599839"/>
            <a:ext cx="810465" cy="78798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8885C60-DA21-07F3-A923-970275FB7221}"/>
              </a:ext>
            </a:extLst>
          </p:cNvPr>
          <p:cNvCxnSpPr>
            <a:cxnSpLocks/>
            <a:stCxn id="23" idx="3"/>
            <a:endCxn id="24" idx="7"/>
          </p:cNvCxnSpPr>
          <p:nvPr/>
        </p:nvCxnSpPr>
        <p:spPr>
          <a:xfrm flipH="1">
            <a:off x="7705445" y="7601284"/>
            <a:ext cx="914961" cy="7865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0F82CCD-284B-25B0-1686-C540500059E5}"/>
              </a:ext>
            </a:extLst>
          </p:cNvPr>
          <p:cNvSpPr txBox="1"/>
          <p:nvPr/>
        </p:nvSpPr>
        <p:spPr>
          <a:xfrm>
            <a:off x="4047845" y="8006180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&lt;x,1&gt;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80AE81B-8CE4-35A4-EFBD-1E8B8BBACA35}"/>
              </a:ext>
            </a:extLst>
          </p:cNvPr>
          <p:cNvSpPr txBox="1"/>
          <p:nvPr/>
        </p:nvSpPr>
        <p:spPr>
          <a:xfrm>
            <a:off x="8183427" y="7948114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&lt;x,0&gt;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4B1EF407-A5FA-B743-D2BD-FF8A6F044588}"/>
              </a:ext>
            </a:extLst>
          </p:cNvPr>
          <p:cNvSpPr/>
          <p:nvPr/>
        </p:nvSpPr>
        <p:spPr>
          <a:xfrm>
            <a:off x="6019519" y="7763112"/>
            <a:ext cx="914962" cy="18315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94CB908-CD55-D760-A7A5-2E0FBAD75F87}"/>
              </a:ext>
            </a:extLst>
          </p:cNvPr>
          <p:cNvSpPr/>
          <p:nvPr/>
        </p:nvSpPr>
        <p:spPr>
          <a:xfrm>
            <a:off x="11322229" y="7718064"/>
            <a:ext cx="4698821" cy="636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B(2:100) = C(1:99)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D(1:99)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A(2:100) = A(2:100)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B(2:100)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837967FE-ED45-AD54-FE99-BD924F6A5514}"/>
              </a:ext>
            </a:extLst>
          </p:cNvPr>
          <p:cNvSpPr/>
          <p:nvPr/>
        </p:nvSpPr>
        <p:spPr>
          <a:xfrm>
            <a:off x="8782051" y="5085193"/>
            <a:ext cx="914962" cy="18315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1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4" grpId="0" animBg="1"/>
      <p:bldP spid="44" grpId="0"/>
      <p:bldP spid="45" grpId="0"/>
      <p:bldP spid="46" grpId="0" animBg="1"/>
      <p:bldP spid="47" grpId="0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2D732-364A-3B72-D9A6-8E30EF5E6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058ED77-B596-5998-7126-7F9F5B0622EE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586006E-F5E0-6A8E-250C-753FFBF79071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Convoy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– primer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51CF29F-C4CE-9788-03D3-E8D84020081A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8FB166D-7853-CECF-8634-EBFD6F996F5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93DF873-5C8D-470D-CC54-92448FE94D6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957506-0835-7642-B2A6-3E818BCA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BE6742E-4FCF-79F6-53ED-3E85AD67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0ADA08-879F-DB80-A1EC-45DCD7915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190" y="5937227"/>
            <a:ext cx="11029619" cy="25934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AE6765-56AC-94B8-5BE8-2F29AB6F1C10}"/>
              </a:ext>
            </a:extLst>
          </p:cNvPr>
          <p:cNvSpPr/>
          <p:nvPr/>
        </p:nvSpPr>
        <p:spPr>
          <a:xfrm>
            <a:off x="1579057" y="3128840"/>
            <a:ext cx="6239576" cy="16389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1;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100;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i+1)</a:t>
            </a: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24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sr-Latn-R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B[i+1] = C[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0894C6-44CC-F1AF-EE93-7E63DAAC5E26}"/>
              </a:ext>
            </a:extLst>
          </p:cNvPr>
          <p:cNvSpPr/>
          <p:nvPr/>
        </p:nvSpPr>
        <p:spPr>
          <a:xfrm>
            <a:off x="10363200" y="2762848"/>
            <a:ext cx="6044890" cy="23806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2880" tIns="91440" rIns="182880" bIns="91440">
            <a:spAutoFit/>
          </a:bodyPr>
          <a:lstStyle/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A[1] = A[1] + B[1];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99;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i+1)</a:t>
            </a: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B[i+1] = C[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A[i+1] = A[i+1] + B[i+1];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B[101] = C[100] + D[100];      </a:t>
            </a:r>
            <a:endParaRPr lang="sr-Latn-RS" sz="24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6D26231-1F3E-5CCF-8F7F-70A210D98B4A}"/>
              </a:ext>
            </a:extLst>
          </p:cNvPr>
          <p:cNvSpPr/>
          <p:nvPr/>
        </p:nvSpPr>
        <p:spPr>
          <a:xfrm>
            <a:off x="8680296" y="3856718"/>
            <a:ext cx="914962" cy="18315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2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46CE0C-DFA6-98E0-07D9-FE8C9A45E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26F0B00-D25D-4111-79EE-F85F3553CC1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51D1D3B-7626-5112-5B88-178DE9E482BE}"/>
              </a:ext>
            </a:extLst>
          </p:cNvPr>
          <p:cNvSpPr txBox="1"/>
          <p:nvPr/>
        </p:nvSpPr>
        <p:spPr>
          <a:xfrm>
            <a:off x="923224" y="1157603"/>
            <a:ext cx="163741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Maksimalna dužina vektora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C526686-6E8E-981E-086B-2C6D6E7AC4A3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F624161-76A9-4D8F-B54E-DE4E4F9E460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F6B33A1-0E12-5386-95A9-849E3881A579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608F351-78A0-852D-620A-B1F8B1A1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25FC1F-8CC3-F5B5-C8D1-E9F71E774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F8BDEB1-1F92-1B69-D3D2-0709DFD4402A}"/>
              </a:ext>
            </a:extLst>
          </p:cNvPr>
          <p:cNvSpPr txBox="1"/>
          <p:nvPr/>
        </p:nvSpPr>
        <p:spPr>
          <a:xfrm>
            <a:off x="723898" y="2624142"/>
            <a:ext cx="16840200" cy="3398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Maksimalni broj elemenata u vektoru koji se može obraditi u okviru jedne vektorske instrukcije ograničen je definisanom vrednošću u okviru procesora (</a:t>
            </a:r>
            <a:r>
              <a:rPr lang="sr-Latn-RS" sz="2300" i="1" spc="138" noProof="0" dirty="0" err="1">
                <a:latin typeface="Open Sauce"/>
                <a:ea typeface="Open Sauce"/>
                <a:cs typeface="Open Sauce"/>
                <a:sym typeface="Open Sauce"/>
              </a:rPr>
              <a:t>Maximum</a:t>
            </a:r>
            <a:r>
              <a:rPr lang="sr-Latn-RS" sz="2300" i="1" spc="138" noProof="0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i="1" spc="138" noProof="0" dirty="0" err="1">
                <a:latin typeface="Open Sauce"/>
                <a:ea typeface="Open Sauce"/>
                <a:cs typeface="Open Sauce"/>
                <a:sym typeface="Open Sauce"/>
              </a:rPr>
              <a:t>Vector</a:t>
            </a:r>
            <a:r>
              <a:rPr lang="sr-Latn-RS" sz="2300" i="1" spc="138" noProof="0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i="1" spc="138" noProof="0" dirty="0" err="1">
                <a:latin typeface="Open Sauce"/>
                <a:ea typeface="Open Sauce"/>
                <a:cs typeface="Open Sauce"/>
                <a:sym typeface="Open Sauce"/>
              </a:rPr>
              <a:t>Length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). 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Nekad je ukupan broj elemenata nekog niza poznat tek u vreme izvršavanja.</a:t>
            </a:r>
          </a:p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Ukoliko je broj elemenata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operanda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instrukcije manji od maksimalne dužine, ceo niz može biti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obradjen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u okviru jedne instrukcije, u suprotnom radi se deoba niza na delove manje ili jednake maksimalnoj dužini vektora.</a:t>
            </a:r>
          </a:p>
        </p:txBody>
      </p:sp>
    </p:spTree>
    <p:extLst>
      <p:ext uri="{BB962C8B-B14F-4D97-AF65-F5344CB8AC3E}">
        <p14:creationId xmlns:p14="http://schemas.microsoft.com/office/powerpoint/2010/main" val="315914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R tem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00020"/>
      </a:accent1>
      <a:accent2>
        <a:srgbClr val="006D6F"/>
      </a:accent2>
      <a:accent3>
        <a:srgbClr val="D3AF37"/>
      </a:accent3>
      <a:accent4>
        <a:srgbClr val="483C32"/>
      </a:accent4>
      <a:accent5>
        <a:srgbClr val="545454"/>
      </a:accent5>
      <a:accent6>
        <a:srgbClr val="FFB2C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1858</Words>
  <Application>Microsoft Office PowerPoint</Application>
  <PresentationFormat>Custom</PresentationFormat>
  <Paragraphs>229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Open Sauce</vt:lpstr>
      <vt:lpstr>Calibri</vt:lpstr>
      <vt:lpstr>TT Fors</vt:lpstr>
      <vt:lpstr>Arial</vt:lpstr>
      <vt:lpstr>Courier New</vt:lpstr>
      <vt:lpstr>Open Sauce Bold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PAR_01_Uvod_u_instrukcijski_nivo_paralelizma</dc:title>
  <cp:lastModifiedBy>Никола Станковић</cp:lastModifiedBy>
  <cp:revision>67</cp:revision>
  <dcterms:created xsi:type="dcterms:W3CDTF">2006-08-16T00:00:00Z</dcterms:created>
  <dcterms:modified xsi:type="dcterms:W3CDTF">2026-05-02T20:37:42Z</dcterms:modified>
  <dc:identifier>DAHFa71Ot4U</dc:identifier>
</cp:coreProperties>
</file>