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1"/>
  </p:sldMasterIdLst>
  <p:notesMasterIdLst>
    <p:notesMasterId r:id="rId32"/>
  </p:notesMasterIdLst>
  <p:sldIdLst>
    <p:sldId id="256" r:id="rId2"/>
    <p:sldId id="275" r:id="rId3"/>
    <p:sldId id="306" r:id="rId4"/>
    <p:sldId id="297" r:id="rId5"/>
    <p:sldId id="307" r:id="rId6"/>
    <p:sldId id="309" r:id="rId7"/>
    <p:sldId id="310" r:id="rId8"/>
    <p:sldId id="311" r:id="rId9"/>
    <p:sldId id="312" r:id="rId10"/>
    <p:sldId id="313" r:id="rId11"/>
    <p:sldId id="314" r:id="rId12"/>
    <p:sldId id="315" r:id="rId13"/>
    <p:sldId id="316" r:id="rId14"/>
    <p:sldId id="317" r:id="rId15"/>
    <p:sldId id="318" r:id="rId16"/>
    <p:sldId id="319" r:id="rId17"/>
    <p:sldId id="321" r:id="rId18"/>
    <p:sldId id="320" r:id="rId19"/>
    <p:sldId id="322" r:id="rId20"/>
    <p:sldId id="323" r:id="rId21"/>
    <p:sldId id="324" r:id="rId22"/>
    <p:sldId id="325" r:id="rId23"/>
    <p:sldId id="326" r:id="rId24"/>
    <p:sldId id="327" r:id="rId25"/>
    <p:sldId id="328" r:id="rId26"/>
    <p:sldId id="329" r:id="rId27"/>
    <p:sldId id="330" r:id="rId28"/>
    <p:sldId id="331" r:id="rId29"/>
    <p:sldId id="332" r:id="rId30"/>
    <p:sldId id="333" r:id="rId31"/>
  </p:sldIdLst>
  <p:sldSz cx="18288000" cy="10287000"/>
  <p:notesSz cx="6858000" cy="9144000"/>
  <p:embeddedFontLst>
    <p:embeddedFont>
      <p:font typeface="Cambria Math" panose="02040503050406030204" pitchFamily="18" charset="0"/>
      <p:regular r:id="rId33"/>
    </p:embeddedFont>
    <p:embeddedFont>
      <p:font typeface="Canva Sans" panose="020B0604020202020204" charset="0"/>
      <p:regular r:id="rId34"/>
    </p:embeddedFont>
    <p:embeddedFont>
      <p:font typeface="Courier New Bold" panose="02070609020205020404" pitchFamily="49" charset="0"/>
      <p:regular r:id="rId35"/>
      <p:bold r:id="rId36"/>
      <p:italic r:id="rId37"/>
      <p:boldItalic r:id="rId38"/>
    </p:embeddedFont>
    <p:embeddedFont>
      <p:font typeface="Open Sauce" panose="020B0604020202020204" charset="0"/>
      <p:regular r:id="rId39"/>
    </p:embeddedFont>
    <p:embeddedFont>
      <p:font typeface="Open Sauce Bold" panose="020B0604020202020204" charset="0"/>
      <p:regular r:id="rId40"/>
      <p:bold r:id="rId41"/>
    </p:embeddedFont>
    <p:embeddedFont>
      <p:font typeface="TT Fors" panose="020B0604020202020204" charset="0"/>
      <p:regular r:id="rId4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9E2"/>
    <a:srgbClr val="FFB2C5"/>
    <a:srgbClr val="C9A227"/>
    <a:srgbClr val="D4AF37"/>
    <a:srgbClr val="AC0029"/>
    <a:srgbClr val="D3AF37"/>
    <a:srgbClr val="006D6F"/>
    <a:srgbClr val="8000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589" autoAdjust="0"/>
  </p:normalViewPr>
  <p:slideViewPr>
    <p:cSldViewPr>
      <p:cViewPr varScale="1">
        <p:scale>
          <a:sx n="101" d="100"/>
          <a:sy n="101" d="100"/>
        </p:scale>
        <p:origin x="654" y="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7.fntdata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81A025-24AE-4381-95EA-77E1CC1D1314}" type="datetimeFigureOut">
              <a:rPr lang="sr-Latn-RS" smtClean="0"/>
              <a:t>3.5.2026.</a:t>
            </a:fld>
            <a:endParaRPr lang="sr-Latn-R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r-Latn-R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E22526-0201-456A-AD58-13C9F474766F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2334029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C2441-EB6D-4D5B-A762-CCE27356A019}" type="datetime1">
              <a:rPr lang="en-US" smtClean="0"/>
              <a:t>03-May-26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PARALELIZAM U ARHITEKTURI RAČUNARA I PROGRAMSKIM PREVODIOCIMA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28B43-8619-45B7-9C35-FEACD53C1B60}" type="datetime1">
              <a:rPr lang="en-US" smtClean="0"/>
              <a:t>03-May-26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PARALELIZAM U ARHITEKTURI RAČUNARA I PROGRAMSKIM PREVODIOCIMA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FA799-7E16-43F1-BFBC-C3DE757615EB}" type="datetime1">
              <a:rPr lang="en-US" smtClean="0"/>
              <a:t>03-May-26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PARALELIZAM U ARHITEKTURI RAČUNARA I PROGRAMSKIM PREVODIOCIMA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981B6-08C5-4754-A241-3C29CAC971C0}" type="datetime1">
              <a:rPr lang="en-US" smtClean="0"/>
              <a:t>03-May-26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PARALELIZAM U ARHITEKTURI RAČUNARA I PROGRAMSKIM PREVODIOCIMA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90F88-7631-44B3-A348-3AA8E533B7B7}" type="datetime1">
              <a:rPr lang="en-US" smtClean="0"/>
              <a:t>03-May-26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PARALELIZAM U ARHITEKTURI RAČUNARA I PROGRAMSKIM PREVODIOCIMA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4E289-125A-454E-8D1F-788CFB5774E5}" type="datetime1">
              <a:rPr lang="en-US" smtClean="0"/>
              <a:t>03-May-26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PARALELIZAM U ARHITEKTURI RAČUNARA I PROGRAMSKIM PREVODIOCIMA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5316200" y="9286875"/>
            <a:ext cx="2133600" cy="365125"/>
          </a:xfrm>
        </p:spPr>
        <p:txBody>
          <a:bodyPr/>
          <a:lstStyle>
            <a:lvl1pPr>
              <a:defRPr sz="2000">
                <a:solidFill>
                  <a:schemeClr val="accent1"/>
                </a:solidFill>
                <a:latin typeface="Canva Sans" panose="020B060402020202020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381000" y="9494837"/>
            <a:ext cx="2133600" cy="365125"/>
          </a:xfrm>
        </p:spPr>
        <p:txBody>
          <a:bodyPr/>
          <a:lstStyle/>
          <a:p>
            <a:fld id="{6FAD3848-8E83-4F16-B6D0-E28DBE1E45B7}" type="datetime1">
              <a:rPr lang="en-US" smtClean="0"/>
              <a:t>03-May-26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800600" y="9766300"/>
            <a:ext cx="8686800" cy="365125"/>
          </a:xfrm>
        </p:spPr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3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Fors"/>
                <a:ea typeface="TT Fors"/>
                <a:cs typeface="TT Fors"/>
                <a:sym typeface="TT Fors"/>
              </a:rPr>
              <a:t>PARALELIZAM U ARHITEKTURI RAČUNARA I PROGRAMSKIM PREVODIOCIMA 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6B722-01D1-4414-9D07-8363211CBF9D}" type="datetime1">
              <a:rPr lang="en-US" smtClean="0"/>
              <a:t>03-May-26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PARALELIZAM U ARHITEKTURI RAČUNARA I PROGRAMSKIM PREVODIOCIMA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62F70-C5FA-4304-A1A0-49F1B1A34000}" type="datetime1">
              <a:rPr lang="en-US" smtClean="0"/>
              <a:t>03-May-26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PARALELIZAM U ARHITEKTURI RAČUNARA I PROGRAMSKIM PREVODIOCIMA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32BDD-0F76-471C-BEE4-878EAAE35FE9}" type="datetime1">
              <a:rPr lang="en-US" smtClean="0"/>
              <a:t>03-May-26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PARALELIZAM U ARHITEKTURI RAČUNARA I PROGRAMSKIM PREVODIOCIMA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A3547-1840-4744-BB03-542F715BCDA6}" type="datetime1">
              <a:rPr lang="en-US" smtClean="0"/>
              <a:t>03-May-26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PARALELIZAM U ARHITEKTURI RAČUNARA I PROGRAMSKIM PREVODIOCIMA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836457-4A78-4D52-8A08-DB3F11E5D89C}" type="datetime1">
              <a:rPr lang="en-US" smtClean="0"/>
              <a:t>03-May-26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PARALELIZAM U ARHITEKTURI RAČUNARA I PROGRAMSKIM PREVODIOCIMA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6002000" y="97155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045939" y="3732857"/>
            <a:ext cx="12196119" cy="28212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sr-Latn-RS" sz="8000" spc="-480" noProof="0" dirty="0">
                <a:solidFill>
                  <a:srgbClr val="800020"/>
                </a:solidFill>
                <a:latin typeface="TT Fors"/>
                <a:ea typeface="TT Fors"/>
                <a:cs typeface="TT Fors"/>
                <a:sym typeface="TT Fors"/>
              </a:rPr>
              <a:t>PROTOČNOST I ZAVISNOST PO PODACIMA U PETLJAMA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734192" cy="10287000"/>
            <a:chOff x="0" y="0"/>
            <a:chExt cx="193368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3368" cy="2709333"/>
            </a:xfrm>
            <a:custGeom>
              <a:avLst/>
              <a:gdLst/>
              <a:ahLst/>
              <a:cxnLst/>
              <a:rect l="l" t="t" r="r" b="b"/>
              <a:pathLst>
                <a:path w="193368" h="2709333">
                  <a:moveTo>
                    <a:pt x="0" y="0"/>
                  </a:moveTo>
                  <a:lnTo>
                    <a:pt x="193368" y="0"/>
                  </a:lnTo>
                  <a:lnTo>
                    <a:pt x="193368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00020"/>
            </a:solidFill>
          </p:spPr>
          <p:txBody>
            <a:bodyPr/>
            <a:lstStyle/>
            <a:p>
              <a:endParaRPr lang="sr-Latn-RS" noProof="0" dirty="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193368" cy="275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lang="sr-Latn-RS" noProof="0" dirty="0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892345" y="8796020"/>
            <a:ext cx="6503310" cy="1682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endParaRPr lang="sr-Latn-RS" noProof="0" dirty="0"/>
          </a:p>
          <a:p>
            <a:pPr algn="ctr">
              <a:lnSpc>
                <a:spcPts val="3919"/>
              </a:lnSpc>
            </a:pPr>
            <a:r>
              <a:rPr lang="sr-Latn-RS" sz="2799" spc="55" noProof="0" dirty="0" err="1">
                <a:solidFill>
                  <a:srgbClr val="000000"/>
                </a:solidFill>
                <a:latin typeface="TT Fors"/>
                <a:ea typeface="TT Fors"/>
                <a:cs typeface="TT Fors"/>
                <a:sym typeface="TT Fors"/>
              </a:rPr>
              <a:t>doc</a:t>
            </a:r>
            <a:r>
              <a:rPr lang="sr-Latn-RS" sz="2799" spc="55" noProof="0" dirty="0">
                <a:solidFill>
                  <a:srgbClr val="000000"/>
                </a:solidFill>
                <a:latin typeface="TT Fors"/>
                <a:ea typeface="TT Fors"/>
                <a:cs typeface="TT Fors"/>
                <a:sym typeface="TT Fors"/>
              </a:rPr>
              <a:t>. dr Maja </a:t>
            </a:r>
            <a:r>
              <a:rPr lang="sr-Latn-RS" sz="2799" spc="55" noProof="0" dirty="0" err="1">
                <a:solidFill>
                  <a:srgbClr val="000000"/>
                </a:solidFill>
                <a:latin typeface="TT Fors"/>
                <a:ea typeface="TT Fors"/>
                <a:cs typeface="TT Fors"/>
                <a:sym typeface="TT Fors"/>
              </a:rPr>
              <a:t>Vukasović</a:t>
            </a:r>
            <a:endParaRPr lang="sr-Latn-RS" sz="2799" spc="55" noProof="0" dirty="0">
              <a:solidFill>
                <a:srgbClr val="000000"/>
              </a:solidFill>
              <a:latin typeface="TT Fors"/>
              <a:ea typeface="TT Fors"/>
              <a:cs typeface="TT Fors"/>
              <a:sym typeface="TT Fors"/>
            </a:endParaRPr>
          </a:p>
          <a:p>
            <a:pPr algn="ctr">
              <a:lnSpc>
                <a:spcPts val="3919"/>
              </a:lnSpc>
            </a:pPr>
            <a:r>
              <a:rPr lang="sr-Latn-RS" sz="2799" spc="55" noProof="0" dirty="0">
                <a:solidFill>
                  <a:srgbClr val="000000"/>
                </a:solidFill>
                <a:latin typeface="TT Fors"/>
                <a:ea typeface="TT Fors"/>
                <a:cs typeface="TT Fors"/>
                <a:sym typeface="TT Fors"/>
              </a:rPr>
              <a:t>as. </a:t>
            </a:r>
            <a:r>
              <a:rPr lang="sr-Latn-RS" sz="2799" spc="55" noProof="0" dirty="0" err="1">
                <a:solidFill>
                  <a:srgbClr val="000000"/>
                </a:solidFill>
                <a:latin typeface="TT Fors"/>
                <a:ea typeface="TT Fors"/>
                <a:cs typeface="TT Fors"/>
                <a:sym typeface="TT Fors"/>
              </a:rPr>
              <a:t>ms</a:t>
            </a:r>
            <a:r>
              <a:rPr lang="sr-Latn-RS" sz="2799" spc="55" noProof="0" dirty="0">
                <a:solidFill>
                  <a:srgbClr val="000000"/>
                </a:solidFill>
                <a:latin typeface="TT Fors"/>
                <a:ea typeface="TT Fors"/>
                <a:cs typeface="TT Fors"/>
                <a:sym typeface="TT Fors"/>
              </a:rPr>
              <a:t> Nikola Stanković</a:t>
            </a:r>
          </a:p>
          <a:p>
            <a:pPr algn="ctr">
              <a:lnSpc>
                <a:spcPts val="3919"/>
              </a:lnSpc>
            </a:pPr>
            <a:endParaRPr lang="sr-Latn-RS" sz="2799" spc="55" noProof="0" dirty="0">
              <a:solidFill>
                <a:srgbClr val="000000"/>
              </a:solidFill>
              <a:latin typeface="TT Fors"/>
              <a:ea typeface="TT Fors"/>
              <a:cs typeface="TT Fors"/>
              <a:sym typeface="TT For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731453" y="383058"/>
            <a:ext cx="14825093" cy="895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</a:pPr>
            <a:r>
              <a:rPr lang="sr-Latn-RS" sz="2600" spc="52" noProof="0" dirty="0">
                <a:solidFill>
                  <a:srgbClr val="000000"/>
                </a:solidFill>
                <a:latin typeface="TT Fors"/>
                <a:ea typeface="TT Fors"/>
                <a:cs typeface="TT Fors"/>
                <a:sym typeface="TT Fors"/>
              </a:rPr>
              <a:t>ELEKTROTEHNIČKI FAKULTET, UNIVERZITET U BEOGRADU</a:t>
            </a:r>
          </a:p>
          <a:p>
            <a:pPr algn="ctr">
              <a:lnSpc>
                <a:spcPts val="3640"/>
              </a:lnSpc>
            </a:pPr>
            <a:r>
              <a:rPr lang="sr-Latn-RS" sz="2600" spc="52" noProof="0" dirty="0">
                <a:solidFill>
                  <a:srgbClr val="000000"/>
                </a:solidFill>
                <a:latin typeface="TT Fors"/>
                <a:ea typeface="TT Fors"/>
                <a:cs typeface="TT Fors"/>
                <a:sym typeface="TT Fors"/>
              </a:rPr>
              <a:t>PARALELIZAM U ARHITEKTURI RAČUNARA I PROGRAMSKIM PREVODIOCIMA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7553808" y="0"/>
            <a:ext cx="734192" cy="10287000"/>
            <a:chOff x="0" y="0"/>
            <a:chExt cx="193368" cy="270933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93368" cy="2709333"/>
            </a:xfrm>
            <a:custGeom>
              <a:avLst/>
              <a:gdLst/>
              <a:ahLst/>
              <a:cxnLst/>
              <a:rect l="l" t="t" r="r" b="b"/>
              <a:pathLst>
                <a:path w="193368" h="2709333">
                  <a:moveTo>
                    <a:pt x="0" y="0"/>
                  </a:moveTo>
                  <a:lnTo>
                    <a:pt x="193368" y="0"/>
                  </a:lnTo>
                  <a:lnTo>
                    <a:pt x="193368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00020"/>
            </a:solidFill>
          </p:spPr>
          <p:txBody>
            <a:bodyPr/>
            <a:lstStyle/>
            <a:p>
              <a:endParaRPr lang="sr-Latn-RS" noProof="0" dirty="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193368" cy="275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lang="sr-Latn-RS" noProof="0" dirty="0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0299A0-369C-5758-0A91-34D111C373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0DB21931-F5C6-C966-49EC-0A6E9A895ED7}"/>
              </a:ext>
            </a:extLst>
          </p:cNvPr>
          <p:cNvSpPr/>
          <p:nvPr/>
        </p:nvSpPr>
        <p:spPr>
          <a:xfrm>
            <a:off x="923224" y="9453562"/>
            <a:ext cx="15781772" cy="19050"/>
          </a:xfrm>
          <a:prstGeom prst="line">
            <a:avLst/>
          </a:prstGeom>
          <a:ln w="9525" cap="flat">
            <a:solidFill>
              <a:srgbClr val="80002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r-Latn-RS" noProof="0" dirty="0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CF83EA76-5093-61BB-EE93-FCC6218008D1}"/>
              </a:ext>
            </a:extLst>
          </p:cNvPr>
          <p:cNvSpPr txBox="1"/>
          <p:nvPr/>
        </p:nvSpPr>
        <p:spPr>
          <a:xfrm>
            <a:off x="685800" y="2809303"/>
            <a:ext cx="12115800" cy="46683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96571" lvl="1" indent="-248285" algn="l">
              <a:lnSpc>
                <a:spcPts val="4140"/>
              </a:lnSpc>
              <a:buFont typeface="Arial"/>
              <a:buChar char="•"/>
            </a:pPr>
            <a:r>
              <a:rPr lang="sr-Latn-RS" sz="2300" spc="138" noProof="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Za svaku fazu izvršavanja operacije postoji kombinaciona logika </a:t>
            </a:r>
            <a:r>
              <a:rPr lang="sr-Latn-RS" sz="2300" spc="138" noProof="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izmedju</a:t>
            </a:r>
            <a:r>
              <a:rPr lang="sr-Latn-RS" sz="2300" spc="138" noProof="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registara, tako da se ta faza izvršava u jednom ciklusu.</a:t>
            </a:r>
          </a:p>
          <a:p>
            <a:pPr marL="496571" lvl="1" indent="-248285" algn="l">
              <a:lnSpc>
                <a:spcPts val="4140"/>
              </a:lnSpc>
              <a:buFont typeface="Arial"/>
              <a:buChar char="•"/>
            </a:pPr>
            <a:endParaRPr lang="sr-Latn-RS" sz="2300" spc="138" noProof="0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496571" lvl="1" indent="-248285" algn="l">
              <a:lnSpc>
                <a:spcPts val="4140"/>
              </a:lnSpc>
              <a:buFont typeface="Arial"/>
              <a:buChar char="•"/>
            </a:pPr>
            <a:r>
              <a:rPr lang="sr-Latn-RS" sz="2300" b="1" spc="138" dirty="0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Protočni stepen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= kombinaciona logika + registri</a:t>
            </a:r>
          </a:p>
          <a:p>
            <a:pPr marL="496571" lvl="1" indent="-248285" algn="l">
              <a:lnSpc>
                <a:spcPts val="4140"/>
              </a:lnSpc>
              <a:buFont typeface="Arial"/>
              <a:buChar char="•"/>
            </a:pPr>
            <a:endParaRPr lang="sr-Latn-RS" sz="2300" spc="138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496571" lvl="1" indent="-248285" algn="l">
              <a:lnSpc>
                <a:spcPts val="4140"/>
              </a:lnSpc>
              <a:buFont typeface="Arial"/>
              <a:buChar char="•"/>
            </a:pPr>
            <a:r>
              <a:rPr lang="sr-Latn-RS" sz="2300" b="1" spc="138" noProof="0" dirty="0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Protočni niz</a:t>
            </a:r>
            <a:r>
              <a:rPr lang="sr-Latn-RS" sz="2300" spc="138" noProof="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- niz protočnih stepeni gde je izlazni registar jednog protočnog stepena istovremeno ulazni registar drugog stepena.</a:t>
            </a:r>
          </a:p>
          <a:p>
            <a:pPr marL="953771" lvl="2" indent="-248285">
              <a:lnSpc>
                <a:spcPts val="4140"/>
              </a:lnSpc>
              <a:buFont typeface="Arial"/>
              <a:buChar char="•"/>
            </a:pPr>
            <a:r>
              <a:rPr lang="sr-Latn-RS" sz="2300" spc="138" noProof="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Ulaz-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izlaz kombinacione logike protočnih stepeni kontroliše se kontrolnim signalima.</a:t>
            </a:r>
            <a:endParaRPr lang="sr-Latn-RS" sz="2300" spc="138" noProof="0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62AA5958-7F58-CC13-0538-6B8656315967}"/>
              </a:ext>
            </a:extLst>
          </p:cNvPr>
          <p:cNvSpPr txBox="1"/>
          <p:nvPr/>
        </p:nvSpPr>
        <p:spPr>
          <a:xfrm>
            <a:off x="923224" y="1157603"/>
            <a:ext cx="14240576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20"/>
              </a:lnSpc>
            </a:pPr>
            <a:r>
              <a:rPr lang="sr-Latn-RS" sz="5600" b="1" spc="-224" noProof="0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Protočnost ( 1 )</a:t>
            </a: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B9A3A750-F68A-D39F-C221-558BC7CA5A26}"/>
              </a:ext>
            </a:extLst>
          </p:cNvPr>
          <p:cNvGrpSpPr/>
          <p:nvPr/>
        </p:nvGrpSpPr>
        <p:grpSpPr>
          <a:xfrm>
            <a:off x="0" y="0"/>
            <a:ext cx="18288000" cy="408987"/>
            <a:chOff x="0" y="0"/>
            <a:chExt cx="4816593" cy="107717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7FE1A527-8C6E-5D73-D1EB-3E6EDF4003C2}"/>
                </a:ext>
              </a:extLst>
            </p:cNvPr>
            <p:cNvSpPr/>
            <p:nvPr/>
          </p:nvSpPr>
          <p:spPr>
            <a:xfrm>
              <a:off x="0" y="0"/>
              <a:ext cx="4816592" cy="107717"/>
            </a:xfrm>
            <a:custGeom>
              <a:avLst/>
              <a:gdLst/>
              <a:ahLst/>
              <a:cxnLst/>
              <a:rect l="l" t="t" r="r" b="b"/>
              <a:pathLst>
                <a:path w="4816592" h="107717">
                  <a:moveTo>
                    <a:pt x="0" y="0"/>
                  </a:moveTo>
                  <a:lnTo>
                    <a:pt x="4816592" y="0"/>
                  </a:lnTo>
                  <a:lnTo>
                    <a:pt x="4816592" y="107717"/>
                  </a:lnTo>
                  <a:lnTo>
                    <a:pt x="0" y="107717"/>
                  </a:lnTo>
                  <a:close/>
                </a:path>
              </a:pathLst>
            </a:custGeom>
            <a:solidFill>
              <a:srgbClr val="800020"/>
            </a:solidFill>
          </p:spPr>
          <p:txBody>
            <a:bodyPr/>
            <a:lstStyle/>
            <a:p>
              <a:endParaRPr lang="sr-Latn-RS" noProof="0" dirty="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3B849289-39C5-183D-F3CD-B858A9A9856F}"/>
                </a:ext>
              </a:extLst>
            </p:cNvPr>
            <p:cNvSpPr txBox="1"/>
            <p:nvPr/>
          </p:nvSpPr>
          <p:spPr>
            <a:xfrm>
              <a:off x="0" y="-47625"/>
              <a:ext cx="4816593" cy="1553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lang="sr-Latn-RS" noProof="0" dirty="0"/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020DC29-850B-F281-B514-33E534DBD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sr-Latn-RS" noProof="0" smtClean="0"/>
              <a:pPr/>
              <a:t>2</a:t>
            </a:fld>
            <a:endParaRPr lang="sr-Latn-RS" noProof="0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A9CCF449-C9C8-E80A-EFE0-F54ED8C03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3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Fors"/>
                <a:ea typeface="TT Fors"/>
                <a:cs typeface="TT Fors"/>
                <a:sym typeface="TT Fors"/>
              </a:rPr>
              <a:t>PARALELIZAM U ARHITEKTURI RAČUNARA I PROGRAMSKIM PREVODIOCIMA</a:t>
            </a:r>
          </a:p>
          <a:p>
            <a:endParaRPr lang="sr-Latn-RS" noProof="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6D15D91-4062-8D65-F869-92CF5851B9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0" y="3786532"/>
            <a:ext cx="3563938" cy="3563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0276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01DD18-94A5-EA3B-10C5-EF549DCA77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BD11759E-E6C7-8B9E-8BBB-EDCB74DFCC49}"/>
              </a:ext>
            </a:extLst>
          </p:cNvPr>
          <p:cNvSpPr/>
          <p:nvPr/>
        </p:nvSpPr>
        <p:spPr>
          <a:xfrm>
            <a:off x="923224" y="9453562"/>
            <a:ext cx="15781772" cy="19050"/>
          </a:xfrm>
          <a:prstGeom prst="line">
            <a:avLst/>
          </a:prstGeom>
          <a:ln w="9525" cap="flat">
            <a:solidFill>
              <a:srgbClr val="80002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r-Latn-RS" noProof="0" dirty="0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0F01B39D-D757-BE3D-232C-8C5B0FC55D6F}"/>
              </a:ext>
            </a:extLst>
          </p:cNvPr>
          <p:cNvSpPr txBox="1"/>
          <p:nvPr/>
        </p:nvSpPr>
        <p:spPr>
          <a:xfrm>
            <a:off x="685800" y="2765429"/>
            <a:ext cx="16840200" cy="57199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96571" lvl="1" indent="-248285" algn="l">
              <a:lnSpc>
                <a:spcPts val="4140"/>
              </a:lnSpc>
              <a:buFont typeface="Arial"/>
              <a:buChar char="•"/>
            </a:pPr>
            <a:r>
              <a:rPr lang="sr-Latn-RS" sz="2300" spc="138" noProof="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Primer: 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List </a:t>
            </a:r>
            <a:r>
              <a:rPr lang="sr-Latn-R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Scheduling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algoritam.</a:t>
            </a:r>
          </a:p>
          <a:p>
            <a:pPr marL="496571" lvl="1" indent="-248285" algn="l">
              <a:lnSpc>
                <a:spcPts val="4140"/>
              </a:lnSpc>
              <a:buFont typeface="Arial"/>
              <a:buChar char="•"/>
            </a:pP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Operacija traje onoliko ciklusa koliko ima protočnih stepeni u protočnom nizu.</a:t>
            </a:r>
          </a:p>
          <a:p>
            <a:pPr marL="496571" lvl="1" indent="-248285" algn="l">
              <a:lnSpc>
                <a:spcPts val="4140"/>
              </a:lnSpc>
              <a:buFont typeface="Arial"/>
              <a:buChar char="•"/>
            </a:pP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U svakom ciklusu operacija zauzima samo jedan protočni stepen u nizu.</a:t>
            </a:r>
          </a:p>
          <a:p>
            <a:pPr marL="953771" lvl="2" indent="-248285">
              <a:lnSpc>
                <a:spcPts val="4140"/>
              </a:lnSpc>
              <a:buFont typeface="Arial"/>
              <a:buChar char="•"/>
            </a:pP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Niz protočnih stepeni – značajan paralelizam.</a:t>
            </a:r>
          </a:p>
          <a:p>
            <a:pPr marL="496571" lvl="1" indent="-248285">
              <a:lnSpc>
                <a:spcPts val="4140"/>
              </a:lnSpc>
              <a:buFont typeface="Arial"/>
              <a:buChar char="•"/>
            </a:pP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U svakom ciklusu može da se startuje izvršavanje nove operacije.</a:t>
            </a:r>
          </a:p>
          <a:p>
            <a:pPr marL="953771" lvl="2" indent="-248285">
              <a:lnSpc>
                <a:spcPts val="4140"/>
              </a:lnSpc>
              <a:buFont typeface="Arial"/>
              <a:buChar char="•"/>
            </a:pP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Paralelizam protočnog niza zavisi od broja protočnih stepeni.</a:t>
            </a:r>
          </a:p>
          <a:p>
            <a:pPr marL="953771" lvl="2" indent="-248285">
              <a:lnSpc>
                <a:spcPts val="4140"/>
              </a:lnSpc>
              <a:buFont typeface="Arial"/>
              <a:buChar char="•"/>
            </a:pP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Sve operacije mogu biti u različitoj fazi izvršavanja.</a:t>
            </a:r>
          </a:p>
          <a:p>
            <a:pPr marL="496571" lvl="1" indent="-248285">
              <a:lnSpc>
                <a:spcPts val="4140"/>
              </a:lnSpc>
              <a:buFont typeface="Arial"/>
              <a:buChar char="•"/>
            </a:pPr>
            <a:endParaRPr lang="sr-Latn-RS" sz="2300" spc="138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496571" lvl="1" indent="-248285">
              <a:lnSpc>
                <a:spcPts val="4140"/>
              </a:lnSpc>
              <a:buFont typeface="Arial"/>
              <a:buChar char="•"/>
            </a:pP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Uslovno grananje u protočnom nizu?</a:t>
            </a:r>
          </a:p>
          <a:p>
            <a:pPr marL="953771" lvl="2" indent="-248285">
              <a:lnSpc>
                <a:spcPts val="4140"/>
              </a:lnSpc>
              <a:buFont typeface="Arial"/>
              <a:buChar char="•"/>
            </a:pP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Spekulativno se pretpostavlja ishod grananja.</a:t>
            </a:r>
          </a:p>
          <a:p>
            <a:pPr marL="953771" lvl="2" indent="-248285">
              <a:lnSpc>
                <a:spcPts val="4140"/>
              </a:lnSpc>
              <a:buFont typeface="Arial"/>
              <a:buChar char="•"/>
            </a:pP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Protočni stepeni se popunjavaju ciklusima operacija iz pretpostavljenih grana.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88E9EE6C-AA4F-CED5-53FD-D3D43CEB7591}"/>
              </a:ext>
            </a:extLst>
          </p:cNvPr>
          <p:cNvSpPr txBox="1"/>
          <p:nvPr/>
        </p:nvSpPr>
        <p:spPr>
          <a:xfrm>
            <a:off x="923224" y="1157603"/>
            <a:ext cx="14240576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20"/>
              </a:lnSpc>
            </a:pPr>
            <a:r>
              <a:rPr lang="sr-Latn-RS" sz="5600" b="1" spc="-224" noProof="0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Protočnost ( 2 )</a:t>
            </a: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4467477D-4B3E-06C3-957C-A467A060C26D}"/>
              </a:ext>
            </a:extLst>
          </p:cNvPr>
          <p:cNvGrpSpPr/>
          <p:nvPr/>
        </p:nvGrpSpPr>
        <p:grpSpPr>
          <a:xfrm>
            <a:off x="0" y="0"/>
            <a:ext cx="18288000" cy="408987"/>
            <a:chOff x="0" y="0"/>
            <a:chExt cx="4816593" cy="107717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465F2040-2EE1-049D-EA46-8BC175370CF2}"/>
                </a:ext>
              </a:extLst>
            </p:cNvPr>
            <p:cNvSpPr/>
            <p:nvPr/>
          </p:nvSpPr>
          <p:spPr>
            <a:xfrm>
              <a:off x="0" y="0"/>
              <a:ext cx="4816592" cy="107717"/>
            </a:xfrm>
            <a:custGeom>
              <a:avLst/>
              <a:gdLst/>
              <a:ahLst/>
              <a:cxnLst/>
              <a:rect l="l" t="t" r="r" b="b"/>
              <a:pathLst>
                <a:path w="4816592" h="107717">
                  <a:moveTo>
                    <a:pt x="0" y="0"/>
                  </a:moveTo>
                  <a:lnTo>
                    <a:pt x="4816592" y="0"/>
                  </a:lnTo>
                  <a:lnTo>
                    <a:pt x="4816592" y="107717"/>
                  </a:lnTo>
                  <a:lnTo>
                    <a:pt x="0" y="107717"/>
                  </a:lnTo>
                  <a:close/>
                </a:path>
              </a:pathLst>
            </a:custGeom>
            <a:solidFill>
              <a:srgbClr val="800020"/>
            </a:solidFill>
          </p:spPr>
          <p:txBody>
            <a:bodyPr/>
            <a:lstStyle/>
            <a:p>
              <a:endParaRPr lang="sr-Latn-RS" noProof="0" dirty="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0A73940F-4BC9-E720-4360-347824B1D6DC}"/>
                </a:ext>
              </a:extLst>
            </p:cNvPr>
            <p:cNvSpPr txBox="1"/>
            <p:nvPr/>
          </p:nvSpPr>
          <p:spPr>
            <a:xfrm>
              <a:off x="0" y="-47625"/>
              <a:ext cx="4816593" cy="1553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lang="sr-Latn-RS" noProof="0" dirty="0"/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D31A09C-23AD-7FDF-A589-CA3333A72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sr-Latn-RS" noProof="0" smtClean="0"/>
              <a:pPr/>
              <a:t>3</a:t>
            </a:fld>
            <a:endParaRPr lang="sr-Latn-RS" noProof="0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682C4EE9-C756-EFCC-75C7-C92A8C908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3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Fors"/>
                <a:ea typeface="TT Fors"/>
                <a:cs typeface="TT Fors"/>
                <a:sym typeface="TT Fors"/>
              </a:rPr>
              <a:t>PARALELIZAM U ARHITEKTURI RAČUNARA I PROGRAMSKIM PREVODIOCIMA</a:t>
            </a:r>
          </a:p>
          <a:p>
            <a:endParaRPr lang="sr-Latn-RS" noProof="0" dirty="0"/>
          </a:p>
        </p:txBody>
      </p:sp>
    </p:spTree>
    <p:extLst>
      <p:ext uri="{BB962C8B-B14F-4D97-AF65-F5344CB8AC3E}">
        <p14:creationId xmlns:p14="http://schemas.microsoft.com/office/powerpoint/2010/main" val="38828432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9F9B664-F1DC-F7AE-5556-2835836F3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8AB8E056-F932-F18B-8992-DD50CAD8EA85}"/>
              </a:ext>
            </a:extLst>
          </p:cNvPr>
          <p:cNvSpPr/>
          <p:nvPr/>
        </p:nvSpPr>
        <p:spPr>
          <a:xfrm>
            <a:off x="923224" y="9453562"/>
            <a:ext cx="15781772" cy="19050"/>
          </a:xfrm>
          <a:prstGeom prst="line">
            <a:avLst/>
          </a:prstGeom>
          <a:ln w="9525" cap="flat">
            <a:solidFill>
              <a:srgbClr val="80002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r-Latn-RS" noProof="0" dirty="0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BFAC9BF0-4C2B-9C6E-201C-4AB7426926EC}"/>
              </a:ext>
            </a:extLst>
          </p:cNvPr>
          <p:cNvSpPr txBox="1"/>
          <p:nvPr/>
        </p:nvSpPr>
        <p:spPr>
          <a:xfrm>
            <a:off x="762000" y="3432851"/>
            <a:ext cx="16374176" cy="9878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96571" lvl="1" indent="-248285" algn="l">
              <a:lnSpc>
                <a:spcPts val="4140"/>
              </a:lnSpc>
              <a:buFont typeface="Arial"/>
              <a:buChar char="•"/>
            </a:pP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Struktura petlje može uticati na primenu optimizacija.</a:t>
            </a:r>
          </a:p>
          <a:p>
            <a:pPr marL="496571" lvl="1" indent="-248285">
              <a:lnSpc>
                <a:spcPts val="4140"/>
              </a:lnSpc>
              <a:buFont typeface="Arial"/>
              <a:buChar char="•"/>
            </a:pP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Primer: </a:t>
            </a:r>
            <a:r>
              <a:rPr lang="sr-Latn-R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Trace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sr-Latn-R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Scheduling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.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6AABF80F-02E3-5C7A-AE14-D53B478BCA14}"/>
              </a:ext>
            </a:extLst>
          </p:cNvPr>
          <p:cNvSpPr txBox="1"/>
          <p:nvPr/>
        </p:nvSpPr>
        <p:spPr>
          <a:xfrm>
            <a:off x="923224" y="1157603"/>
            <a:ext cx="16374176" cy="17184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20"/>
              </a:lnSpc>
            </a:pPr>
            <a:r>
              <a:rPr lang="sr-Latn-RS" sz="5600" b="1" spc="-224" noProof="0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Zavisnosti po podacima u </a:t>
            </a:r>
          </a:p>
          <a:p>
            <a:pPr algn="l">
              <a:lnSpc>
                <a:spcPts val="6720"/>
              </a:lnSpc>
            </a:pPr>
            <a:r>
              <a:rPr lang="sr-Latn-RS" sz="5600" b="1" spc="-224" noProof="0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programskim petljama</a:t>
            </a:r>
            <a:r>
              <a:rPr lang="en-US" sz="5600" b="1" spc="-224" noProof="0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( 1 )</a:t>
            </a:r>
            <a:endParaRPr lang="sr-Latn-RS" sz="5600" b="1" spc="-224" noProof="0" dirty="0">
              <a:solidFill>
                <a:srgbClr val="800020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BB721EFC-782A-FF4E-EF71-19DF7A5A350C}"/>
              </a:ext>
            </a:extLst>
          </p:cNvPr>
          <p:cNvGrpSpPr/>
          <p:nvPr/>
        </p:nvGrpSpPr>
        <p:grpSpPr>
          <a:xfrm>
            <a:off x="0" y="0"/>
            <a:ext cx="18288000" cy="408987"/>
            <a:chOff x="0" y="0"/>
            <a:chExt cx="4816593" cy="107717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B78C1CAB-1119-2F2F-C53E-9B4420249A13}"/>
                </a:ext>
              </a:extLst>
            </p:cNvPr>
            <p:cNvSpPr/>
            <p:nvPr/>
          </p:nvSpPr>
          <p:spPr>
            <a:xfrm>
              <a:off x="0" y="0"/>
              <a:ext cx="4816592" cy="107717"/>
            </a:xfrm>
            <a:custGeom>
              <a:avLst/>
              <a:gdLst/>
              <a:ahLst/>
              <a:cxnLst/>
              <a:rect l="l" t="t" r="r" b="b"/>
              <a:pathLst>
                <a:path w="4816592" h="107717">
                  <a:moveTo>
                    <a:pt x="0" y="0"/>
                  </a:moveTo>
                  <a:lnTo>
                    <a:pt x="4816592" y="0"/>
                  </a:lnTo>
                  <a:lnTo>
                    <a:pt x="4816592" y="107717"/>
                  </a:lnTo>
                  <a:lnTo>
                    <a:pt x="0" y="107717"/>
                  </a:lnTo>
                  <a:close/>
                </a:path>
              </a:pathLst>
            </a:custGeom>
            <a:solidFill>
              <a:srgbClr val="800020"/>
            </a:solidFill>
          </p:spPr>
          <p:txBody>
            <a:bodyPr/>
            <a:lstStyle/>
            <a:p>
              <a:endParaRPr lang="sr-Latn-RS" noProof="0" dirty="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360E9141-47EE-75AD-DE2B-4474D57CAB7A}"/>
                </a:ext>
              </a:extLst>
            </p:cNvPr>
            <p:cNvSpPr txBox="1"/>
            <p:nvPr/>
          </p:nvSpPr>
          <p:spPr>
            <a:xfrm>
              <a:off x="0" y="-47625"/>
              <a:ext cx="4816593" cy="1553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lang="sr-Latn-RS" noProof="0" dirty="0"/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1F4CE6E-D1A0-4C46-C83A-4378FBA8E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sr-Latn-RS" noProof="0" smtClean="0"/>
              <a:pPr/>
              <a:t>4</a:t>
            </a:fld>
            <a:endParaRPr lang="sr-Latn-RS" noProof="0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309EDB91-AC3F-59D8-180F-ED2C13821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3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Fors"/>
                <a:ea typeface="TT Fors"/>
                <a:cs typeface="TT Fors"/>
                <a:sym typeface="TT Fors"/>
              </a:rPr>
              <a:t>PARALELIZAM U ARHITEKTURI RAČUNARA I PROGRAMSKIM PREVODIOCIMA</a:t>
            </a:r>
          </a:p>
          <a:p>
            <a:endParaRPr lang="sr-Latn-RS" noProof="0" dirty="0"/>
          </a:p>
        </p:txBody>
      </p:sp>
      <p:sp>
        <p:nvSpPr>
          <p:cNvPr id="9" name="Google Shape;361;p42">
            <a:extLst>
              <a:ext uri="{FF2B5EF4-FFF2-40B4-BE49-F238E27FC236}">
                <a16:creationId xmlns:a16="http://schemas.microsoft.com/office/drawing/2014/main" id="{95156701-5CAC-EA7C-1664-C0F1BB2783DF}"/>
              </a:ext>
            </a:extLst>
          </p:cNvPr>
          <p:cNvSpPr/>
          <p:nvPr/>
        </p:nvSpPr>
        <p:spPr>
          <a:xfrm>
            <a:off x="7210050" y="5339470"/>
            <a:ext cx="3867900" cy="105356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Latn-RS" sz="1800" dirty="0">
                <a:solidFill>
                  <a:schemeClr val="lt1"/>
                </a:solidFill>
                <a:latin typeface="Open Sauce Bold" panose="020B0604020202020204" charset="0"/>
                <a:ea typeface="Krona One"/>
                <a:cs typeface="Krona One"/>
                <a:sym typeface="Krona One"/>
              </a:rPr>
              <a:t>Zavisnosti po podacima u programskim petljama</a:t>
            </a:r>
            <a:endParaRPr lang="en-US" sz="1800" dirty="0">
              <a:solidFill>
                <a:schemeClr val="lt1"/>
              </a:solidFill>
              <a:latin typeface="Open Sauce Bold" panose="020B0604020202020204" charset="0"/>
              <a:ea typeface="Krona One"/>
              <a:cs typeface="Krona One"/>
              <a:sym typeface="Krona One"/>
            </a:endParaRPr>
          </a:p>
        </p:txBody>
      </p:sp>
      <p:sp>
        <p:nvSpPr>
          <p:cNvPr id="11" name="Google Shape;362;p42">
            <a:extLst>
              <a:ext uri="{FF2B5EF4-FFF2-40B4-BE49-F238E27FC236}">
                <a16:creationId xmlns:a16="http://schemas.microsoft.com/office/drawing/2014/main" id="{5F088021-F3CB-982D-D8BC-CDDF98F79254}"/>
              </a:ext>
            </a:extLst>
          </p:cNvPr>
          <p:cNvSpPr/>
          <p:nvPr/>
        </p:nvSpPr>
        <p:spPr>
          <a:xfrm>
            <a:off x="3566408" y="7386113"/>
            <a:ext cx="4190998" cy="1012082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Latn-RS" sz="1800" b="1" dirty="0">
                <a:solidFill>
                  <a:schemeClr val="lt1"/>
                </a:solidFill>
                <a:latin typeface="Open Sauce Bold" panose="020B0604020202020204" charset="0"/>
                <a:ea typeface="Krona One"/>
                <a:cs typeface="Krona One"/>
                <a:sym typeface="Krona One"/>
              </a:rPr>
              <a:t>Unutar iteracije</a:t>
            </a:r>
            <a:endParaRPr lang="en-US" sz="1800" b="1" dirty="0">
              <a:solidFill>
                <a:schemeClr val="lt1"/>
              </a:solidFill>
              <a:latin typeface="Open Sauce Bold" panose="020B0604020202020204" charset="0"/>
              <a:ea typeface="Krona One"/>
              <a:cs typeface="Krona One"/>
              <a:sym typeface="Krona One"/>
            </a:endParaRPr>
          </a:p>
        </p:txBody>
      </p:sp>
      <p:sp>
        <p:nvSpPr>
          <p:cNvPr id="13" name="Google Shape;363;p42">
            <a:extLst>
              <a:ext uri="{FF2B5EF4-FFF2-40B4-BE49-F238E27FC236}">
                <a16:creationId xmlns:a16="http://schemas.microsoft.com/office/drawing/2014/main" id="{6298490C-B030-EBF2-B4F5-1D1EA9B4479E}"/>
              </a:ext>
            </a:extLst>
          </p:cNvPr>
          <p:cNvSpPr/>
          <p:nvPr/>
        </p:nvSpPr>
        <p:spPr>
          <a:xfrm>
            <a:off x="10530595" y="7398205"/>
            <a:ext cx="4785605" cy="987899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sr-Latn-RS" sz="1800" b="1" dirty="0">
                <a:solidFill>
                  <a:schemeClr val="lt1"/>
                </a:solidFill>
                <a:latin typeface="Open Sauce Bold" panose="020B0604020202020204" charset="0"/>
                <a:ea typeface="Krona One"/>
                <a:cs typeface="Krona One"/>
                <a:sym typeface="Krona One"/>
              </a:rPr>
              <a:t>Preko granica iteracije </a:t>
            </a:r>
          </a:p>
          <a:p>
            <a:pPr lvl="0" algn="ctr"/>
            <a:r>
              <a:rPr lang="sr-Latn-RS" sz="1800" b="1" dirty="0">
                <a:solidFill>
                  <a:schemeClr val="lt1"/>
                </a:solidFill>
                <a:latin typeface="Open Sauce Bold" panose="020B0604020202020204" charset="0"/>
                <a:ea typeface="Krona One"/>
                <a:cs typeface="Krona One"/>
                <a:sym typeface="Krona One"/>
              </a:rPr>
              <a:t>(</a:t>
            </a:r>
            <a:r>
              <a:rPr lang="sr-Latn-RS" i="1" spc="138" dirty="0" err="1">
                <a:solidFill>
                  <a:schemeClr val="bg1"/>
                </a:solidFill>
                <a:latin typeface="Open Sauce"/>
                <a:ea typeface="Open Sauce"/>
                <a:cs typeface="Open Sauce"/>
                <a:sym typeface="Open Sauce"/>
              </a:rPr>
              <a:t>Loop</a:t>
            </a:r>
            <a:r>
              <a:rPr lang="sr-Latn-RS" i="1" spc="138" dirty="0">
                <a:solidFill>
                  <a:schemeClr val="bg1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sr-Latn-RS" i="1" spc="138" dirty="0" err="1">
                <a:solidFill>
                  <a:schemeClr val="bg1"/>
                </a:solidFill>
                <a:latin typeface="Open Sauce"/>
                <a:ea typeface="Open Sauce"/>
                <a:cs typeface="Open Sauce"/>
                <a:sym typeface="Open Sauce"/>
              </a:rPr>
              <a:t>Carried</a:t>
            </a:r>
            <a:r>
              <a:rPr lang="sr-Latn-RS" i="1" spc="138" dirty="0">
                <a:solidFill>
                  <a:schemeClr val="bg1"/>
                </a:solidFill>
                <a:latin typeface="Open Sauce"/>
                <a:ea typeface="Open Sauce"/>
                <a:cs typeface="Open Sauce"/>
                <a:sym typeface="Open Sauce"/>
              </a:rPr>
              <a:t> Data </a:t>
            </a:r>
            <a:r>
              <a:rPr lang="sr-Latn-RS" i="1" spc="138" dirty="0" err="1">
                <a:solidFill>
                  <a:schemeClr val="bg1"/>
                </a:solidFill>
                <a:latin typeface="Open Sauce"/>
                <a:ea typeface="Open Sauce"/>
                <a:cs typeface="Open Sauce"/>
                <a:sym typeface="Open Sauce"/>
              </a:rPr>
              <a:t>Dependencies</a:t>
            </a:r>
            <a:r>
              <a:rPr lang="sr-Latn-RS" sz="1800" b="1" dirty="0">
                <a:solidFill>
                  <a:schemeClr val="lt1"/>
                </a:solidFill>
                <a:latin typeface="Open Sauce Bold" panose="020B0604020202020204" charset="0"/>
                <a:ea typeface="Krona One"/>
                <a:cs typeface="Krona One"/>
                <a:sym typeface="Krona One"/>
              </a:rPr>
              <a:t>)</a:t>
            </a:r>
            <a:endParaRPr sz="1800" b="1" dirty="0">
              <a:solidFill>
                <a:schemeClr val="lt1"/>
              </a:solidFill>
              <a:latin typeface="Open Sauce Bold" panose="020B0604020202020204" charset="0"/>
              <a:ea typeface="Krona One"/>
              <a:cs typeface="Krona One"/>
              <a:sym typeface="Krona One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F8490241-8265-586F-1C37-EF1AD661E646}"/>
              </a:ext>
            </a:extLst>
          </p:cNvPr>
          <p:cNvCxnSpPr>
            <a:cxnSpLocks/>
            <a:stCxn id="9" idx="2"/>
            <a:endCxn id="11" idx="0"/>
          </p:cNvCxnSpPr>
          <p:nvPr/>
        </p:nvCxnSpPr>
        <p:spPr>
          <a:xfrm flipH="1">
            <a:off x="5661907" y="6393031"/>
            <a:ext cx="3482093" cy="993082"/>
          </a:xfrm>
          <a:prstGeom prst="straightConnector1">
            <a:avLst/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550FEDDF-8C39-C7E6-5C4F-F2F9651CF749}"/>
              </a:ext>
            </a:extLst>
          </p:cNvPr>
          <p:cNvCxnSpPr>
            <a:cxnSpLocks/>
            <a:stCxn id="9" idx="2"/>
            <a:endCxn id="13" idx="0"/>
          </p:cNvCxnSpPr>
          <p:nvPr/>
        </p:nvCxnSpPr>
        <p:spPr>
          <a:xfrm>
            <a:off x="9144000" y="6393031"/>
            <a:ext cx="3779398" cy="1005174"/>
          </a:xfrm>
          <a:prstGeom prst="straightConnector1">
            <a:avLst/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0045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00AC2A-5F5B-8683-0AC1-D6AF95E2FD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A7E6046A-2149-AA6B-FF74-9FEA0F1653C6}"/>
              </a:ext>
            </a:extLst>
          </p:cNvPr>
          <p:cNvSpPr/>
          <p:nvPr/>
        </p:nvSpPr>
        <p:spPr>
          <a:xfrm>
            <a:off x="923224" y="9453562"/>
            <a:ext cx="15781772" cy="19050"/>
          </a:xfrm>
          <a:prstGeom prst="line">
            <a:avLst/>
          </a:prstGeom>
          <a:ln w="9525" cap="flat">
            <a:solidFill>
              <a:srgbClr val="80002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r-Latn-RS" noProof="0" dirty="0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AF15A6BB-F77B-4B7D-197B-7C0DB6769AF8}"/>
              </a:ext>
            </a:extLst>
          </p:cNvPr>
          <p:cNvSpPr txBox="1"/>
          <p:nvPr/>
        </p:nvSpPr>
        <p:spPr>
          <a:xfrm>
            <a:off x="762000" y="3459366"/>
            <a:ext cx="16374176" cy="15136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96571" lvl="1" indent="-248285" algn="l">
              <a:lnSpc>
                <a:spcPts val="4140"/>
              </a:lnSpc>
              <a:buFont typeface="Arial"/>
              <a:buChar char="•"/>
            </a:pP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Graf beskonačno razmotane petlje.</a:t>
            </a:r>
            <a:endParaRPr lang="en-US" sz="2300" spc="138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496571" lvl="1" indent="-248285" algn="l">
              <a:lnSpc>
                <a:spcPts val="4140"/>
              </a:lnSpc>
              <a:buFont typeface="Arial"/>
              <a:buChar char="•"/>
            </a:pPr>
            <a:endParaRPr lang="en-US" sz="2300" spc="138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496571" lvl="1" indent="-248285" algn="l">
              <a:lnSpc>
                <a:spcPts val="4140"/>
              </a:lnSpc>
              <a:buFont typeface="Arial"/>
              <a:buChar char="•"/>
            </a:pPr>
            <a:r>
              <a:rPr lang="en-U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Primer:</a:t>
            </a:r>
            <a:endParaRPr lang="sr-Latn-RS" sz="2300" spc="138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B069AB5D-06A3-54F9-02EB-35C9EFB0AF82}"/>
              </a:ext>
            </a:extLst>
          </p:cNvPr>
          <p:cNvSpPr txBox="1"/>
          <p:nvPr/>
        </p:nvSpPr>
        <p:spPr>
          <a:xfrm>
            <a:off x="923224" y="1157603"/>
            <a:ext cx="8982776" cy="17184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20"/>
              </a:lnSpc>
            </a:pPr>
            <a:r>
              <a:rPr lang="sr-Latn-RS" sz="5600" b="1" spc="-224" noProof="0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Zavisnosti po podacima u programskim petljama ( 2 )</a:t>
            </a: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4540023C-53EC-C2A8-AD66-C5E055172F5F}"/>
              </a:ext>
            </a:extLst>
          </p:cNvPr>
          <p:cNvGrpSpPr/>
          <p:nvPr/>
        </p:nvGrpSpPr>
        <p:grpSpPr>
          <a:xfrm>
            <a:off x="0" y="0"/>
            <a:ext cx="18288000" cy="408987"/>
            <a:chOff x="0" y="0"/>
            <a:chExt cx="4816593" cy="107717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20A8E3E1-DF72-E2B7-6F3E-CA3FAA88C2F4}"/>
                </a:ext>
              </a:extLst>
            </p:cNvPr>
            <p:cNvSpPr/>
            <p:nvPr/>
          </p:nvSpPr>
          <p:spPr>
            <a:xfrm>
              <a:off x="0" y="0"/>
              <a:ext cx="4816592" cy="107717"/>
            </a:xfrm>
            <a:custGeom>
              <a:avLst/>
              <a:gdLst/>
              <a:ahLst/>
              <a:cxnLst/>
              <a:rect l="l" t="t" r="r" b="b"/>
              <a:pathLst>
                <a:path w="4816592" h="107717">
                  <a:moveTo>
                    <a:pt x="0" y="0"/>
                  </a:moveTo>
                  <a:lnTo>
                    <a:pt x="4816592" y="0"/>
                  </a:lnTo>
                  <a:lnTo>
                    <a:pt x="4816592" y="107717"/>
                  </a:lnTo>
                  <a:lnTo>
                    <a:pt x="0" y="107717"/>
                  </a:lnTo>
                  <a:close/>
                </a:path>
              </a:pathLst>
            </a:custGeom>
            <a:solidFill>
              <a:srgbClr val="800020"/>
            </a:solidFill>
          </p:spPr>
          <p:txBody>
            <a:bodyPr/>
            <a:lstStyle/>
            <a:p>
              <a:endParaRPr lang="sr-Latn-RS" noProof="0" dirty="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0600DA64-A65A-4C83-7588-A028849FDDD0}"/>
                </a:ext>
              </a:extLst>
            </p:cNvPr>
            <p:cNvSpPr txBox="1"/>
            <p:nvPr/>
          </p:nvSpPr>
          <p:spPr>
            <a:xfrm>
              <a:off x="0" y="-47625"/>
              <a:ext cx="4816593" cy="1553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lang="sr-Latn-RS" noProof="0" dirty="0"/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E7CEFB6-21EB-5B2C-79A6-980E42851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sr-Latn-RS" noProof="0" smtClean="0"/>
              <a:pPr/>
              <a:t>5</a:t>
            </a:fld>
            <a:endParaRPr lang="sr-Latn-RS" noProof="0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063DEDD0-5ABD-30B3-D6F1-AC2CB2DE2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3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Fors"/>
                <a:ea typeface="TT Fors"/>
                <a:cs typeface="TT Fors"/>
                <a:sym typeface="TT Fors"/>
              </a:rPr>
              <a:t>PARALELIZAM U ARHITEKTURI RAČUNARA I PROGRAMSKIM PREVODIOCIMA</a:t>
            </a:r>
          </a:p>
          <a:p>
            <a:endParaRPr lang="sr-Latn-RS" noProof="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B6B257D-2EAE-2783-3934-0727B9873E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822707"/>
            <a:ext cx="5981080" cy="831732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21FA175E-2FD3-38ED-DE1D-06A48C5FE7F5}"/>
              </a:ext>
            </a:extLst>
          </p:cNvPr>
          <p:cNvSpPr txBox="1">
            <a:spLocks/>
          </p:cNvSpPr>
          <p:nvPr/>
        </p:nvSpPr>
        <p:spPr>
          <a:xfrm>
            <a:off x="2095500" y="5320104"/>
            <a:ext cx="5410200" cy="3439153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vert="horz" lIns="182880" tIns="45720" rIns="91440" bIns="45720" rtlCol="0" anchor="ctr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r-Latn-RS" sz="1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DO I = 3,100</a:t>
            </a:r>
          </a:p>
          <a:p>
            <a:pPr marL="0" indent="0">
              <a:buNone/>
            </a:pPr>
            <a:r>
              <a:rPr lang="sr-Latn-RS" sz="1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</a:t>
            </a:r>
            <a:r>
              <a:rPr lang="sr-Latn-RS" sz="1800" b="1" baseline="-250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sr-Latn-RS" sz="1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		</a:t>
            </a:r>
            <a:r>
              <a:rPr lang="en-US" sz="1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A(I) := C(I-1) + E(I-2)</a:t>
            </a:r>
            <a:endParaRPr lang="sr-Latn-RS" sz="18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Latn-RS" sz="1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</a:t>
            </a:r>
            <a:r>
              <a:rPr lang="sr-Latn-RS" sz="1800" b="1" baseline="-250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sr-Latn-RS" sz="1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en-US" sz="1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B(I) := A(I) * C(I-3)</a:t>
            </a:r>
            <a:endParaRPr lang="sr-Latn-RS" sz="18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Latn-RS" sz="1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</a:t>
            </a:r>
            <a:r>
              <a:rPr lang="sr-Latn-RS" sz="1800" b="1" baseline="-250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sr-Latn-RS" sz="1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en-US" sz="1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C(I) := B(I) * K1</a:t>
            </a:r>
            <a:endParaRPr lang="sr-Latn-RS" sz="18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Latn-RS" sz="1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</a:t>
            </a:r>
            <a:r>
              <a:rPr lang="sr-Latn-RS" sz="1800" b="1" baseline="-250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sr-Latn-RS" sz="1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en-US" sz="1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D(I) := D(I-1) + K2</a:t>
            </a:r>
            <a:endParaRPr lang="sr-Latn-RS" sz="18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Latn-RS" sz="1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</a:t>
            </a:r>
            <a:r>
              <a:rPr lang="sr-Latn-RS" sz="1800" b="1" baseline="-250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sr-Latn-RS" sz="1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en-US" sz="1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E(I) := C(I) + D(I)</a:t>
            </a:r>
            <a:endParaRPr lang="sr-Latn-RS" sz="18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Latn-RS" sz="1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</a:t>
            </a:r>
            <a:r>
              <a:rPr lang="sr-Latn-RS" sz="1800" b="1" baseline="-250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sr-Latn-RS" sz="1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en-US" sz="1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F(I) := C(I-1) + E(I)</a:t>
            </a:r>
          </a:p>
          <a:p>
            <a:pPr marL="0" indent="0"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END</a:t>
            </a:r>
            <a:endParaRPr lang="sr-Latn-RS" sz="18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2236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DA9221-C895-8E41-AAD6-A8C8BFC27B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1854BA06-04B8-26F3-9D78-C04138EE07C7}"/>
              </a:ext>
            </a:extLst>
          </p:cNvPr>
          <p:cNvSpPr/>
          <p:nvPr/>
        </p:nvSpPr>
        <p:spPr>
          <a:xfrm>
            <a:off x="923224" y="9453562"/>
            <a:ext cx="15781772" cy="19050"/>
          </a:xfrm>
          <a:prstGeom prst="line">
            <a:avLst/>
          </a:prstGeom>
          <a:ln w="9525" cap="flat">
            <a:solidFill>
              <a:srgbClr val="80002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r-Latn-RS" noProof="0" dirty="0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3FF1E4E0-89FF-A5AC-2B84-FB62DA10523B}"/>
              </a:ext>
            </a:extLst>
          </p:cNvPr>
          <p:cNvSpPr txBox="1"/>
          <p:nvPr/>
        </p:nvSpPr>
        <p:spPr>
          <a:xfrm>
            <a:off x="762000" y="3432851"/>
            <a:ext cx="16374176" cy="46683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96571" lvl="1" indent="-248285" algn="l">
              <a:lnSpc>
                <a:spcPts val="4140"/>
              </a:lnSpc>
              <a:buFont typeface="Arial"/>
              <a:buChar char="•"/>
            </a:pPr>
            <a:r>
              <a:rPr lang="en-U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Odredjivanje</a:t>
            </a:r>
            <a:r>
              <a:rPr lang="en-U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zavisnosti</a:t>
            </a:r>
            <a:r>
              <a:rPr lang="en-U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po </a:t>
            </a:r>
            <a:r>
              <a:rPr lang="en-U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podacima</a:t>
            </a:r>
            <a:r>
              <a:rPr lang="en-U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za operacije u iteracijama petlje može biti zahtevno ili nemoguće sprovesti statički.</a:t>
            </a:r>
          </a:p>
          <a:p>
            <a:pPr marL="953771" lvl="2" indent="-248285">
              <a:lnSpc>
                <a:spcPts val="4140"/>
              </a:lnSpc>
              <a:buFont typeface="Arial"/>
              <a:buChar char="•"/>
            </a:pP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Transformacije olakšavaju otkrivanje zavisnosti.</a:t>
            </a:r>
          </a:p>
          <a:p>
            <a:pPr marL="496571" lvl="1" indent="-248285">
              <a:lnSpc>
                <a:spcPts val="4140"/>
              </a:lnSpc>
              <a:buFont typeface="Arial"/>
              <a:buChar char="•"/>
            </a:pPr>
            <a:endParaRPr lang="sr-Latn-RS" sz="2300" spc="138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496571" lvl="1" indent="-248285">
              <a:lnSpc>
                <a:spcPts val="4140"/>
              </a:lnSpc>
              <a:buFont typeface="Arial"/>
              <a:buChar char="•"/>
            </a:pP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Testovi za </a:t>
            </a:r>
            <a:r>
              <a:rPr lang="sr-Latn-R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utvrdjivanje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zavisnosti po podacima:</a:t>
            </a:r>
          </a:p>
          <a:p>
            <a:pPr marL="953771" lvl="2" indent="-248285">
              <a:lnSpc>
                <a:spcPts val="4140"/>
              </a:lnSpc>
              <a:buFont typeface="Arial"/>
              <a:buChar char="•"/>
            </a:pP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GCD test</a:t>
            </a:r>
          </a:p>
          <a:p>
            <a:pPr marL="953771" lvl="2" indent="-248285">
              <a:lnSpc>
                <a:spcPts val="4140"/>
              </a:lnSpc>
              <a:buFont typeface="Arial"/>
              <a:buChar char="•"/>
            </a:pPr>
            <a:r>
              <a:rPr lang="sr-Latn-RS" sz="2300" i="1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Banerjee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test</a:t>
            </a:r>
          </a:p>
          <a:p>
            <a:pPr marL="953771" lvl="2" indent="-248285">
              <a:lnSpc>
                <a:spcPts val="4140"/>
              </a:lnSpc>
              <a:buFont typeface="Arial"/>
              <a:buChar char="•"/>
            </a:pP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Totalni test</a:t>
            </a:r>
          </a:p>
          <a:p>
            <a:pPr marL="953771" lvl="2" indent="-248285">
              <a:lnSpc>
                <a:spcPts val="4140"/>
              </a:lnSpc>
              <a:buFont typeface="Arial"/>
              <a:buChar char="•"/>
            </a:pP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Redukovani test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E8881639-9687-1C42-B4AB-52A72C24FF07}"/>
              </a:ext>
            </a:extLst>
          </p:cNvPr>
          <p:cNvSpPr txBox="1"/>
          <p:nvPr/>
        </p:nvSpPr>
        <p:spPr>
          <a:xfrm>
            <a:off x="923224" y="1157603"/>
            <a:ext cx="16374176" cy="17184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20"/>
              </a:lnSpc>
            </a:pPr>
            <a:r>
              <a:rPr lang="sr-Latn-RS" sz="5600" b="1" spc="-224" noProof="0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Zavisnosti po podacima u </a:t>
            </a:r>
          </a:p>
          <a:p>
            <a:pPr algn="l">
              <a:lnSpc>
                <a:spcPts val="6720"/>
              </a:lnSpc>
            </a:pPr>
            <a:r>
              <a:rPr lang="sr-Latn-RS" sz="5600" b="1" spc="-224" noProof="0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programskim petljama</a:t>
            </a:r>
            <a:r>
              <a:rPr lang="en-US" sz="5600" b="1" spc="-224" noProof="0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( 3 )</a:t>
            </a:r>
            <a:endParaRPr lang="sr-Latn-RS" sz="5600" b="1" spc="-224" noProof="0" dirty="0">
              <a:solidFill>
                <a:srgbClr val="800020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3CAF90DF-503A-F5C0-0142-73F702672B94}"/>
              </a:ext>
            </a:extLst>
          </p:cNvPr>
          <p:cNvGrpSpPr/>
          <p:nvPr/>
        </p:nvGrpSpPr>
        <p:grpSpPr>
          <a:xfrm>
            <a:off x="0" y="0"/>
            <a:ext cx="18288000" cy="408987"/>
            <a:chOff x="0" y="0"/>
            <a:chExt cx="4816593" cy="107717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A6CA7BB3-F1F6-3CD2-4D1F-933DDF630616}"/>
                </a:ext>
              </a:extLst>
            </p:cNvPr>
            <p:cNvSpPr/>
            <p:nvPr/>
          </p:nvSpPr>
          <p:spPr>
            <a:xfrm>
              <a:off x="0" y="0"/>
              <a:ext cx="4816592" cy="107717"/>
            </a:xfrm>
            <a:custGeom>
              <a:avLst/>
              <a:gdLst/>
              <a:ahLst/>
              <a:cxnLst/>
              <a:rect l="l" t="t" r="r" b="b"/>
              <a:pathLst>
                <a:path w="4816592" h="107717">
                  <a:moveTo>
                    <a:pt x="0" y="0"/>
                  </a:moveTo>
                  <a:lnTo>
                    <a:pt x="4816592" y="0"/>
                  </a:lnTo>
                  <a:lnTo>
                    <a:pt x="4816592" y="107717"/>
                  </a:lnTo>
                  <a:lnTo>
                    <a:pt x="0" y="107717"/>
                  </a:lnTo>
                  <a:close/>
                </a:path>
              </a:pathLst>
            </a:custGeom>
            <a:solidFill>
              <a:srgbClr val="800020"/>
            </a:solidFill>
          </p:spPr>
          <p:txBody>
            <a:bodyPr/>
            <a:lstStyle/>
            <a:p>
              <a:endParaRPr lang="sr-Latn-RS" noProof="0" dirty="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763FD180-83F6-7449-C961-C6E733CC0C83}"/>
                </a:ext>
              </a:extLst>
            </p:cNvPr>
            <p:cNvSpPr txBox="1"/>
            <p:nvPr/>
          </p:nvSpPr>
          <p:spPr>
            <a:xfrm>
              <a:off x="0" y="-47625"/>
              <a:ext cx="4816593" cy="1553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lang="sr-Latn-RS" noProof="0" dirty="0"/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4BC2B68-13DD-C471-2E85-50BCA4F03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sr-Latn-RS" noProof="0" smtClean="0"/>
              <a:pPr/>
              <a:t>6</a:t>
            </a:fld>
            <a:endParaRPr lang="sr-Latn-RS" noProof="0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54DAED38-9E51-3E73-FC58-100B8F3FE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3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Fors"/>
                <a:ea typeface="TT Fors"/>
                <a:cs typeface="TT Fors"/>
                <a:sym typeface="TT Fors"/>
              </a:rPr>
              <a:t>PARALELIZAM U ARHITEKTURI RAČUNARA I PROGRAMSKIM PREVODIOCIMA</a:t>
            </a:r>
          </a:p>
          <a:p>
            <a:endParaRPr lang="sr-Latn-RS" noProof="0" dirty="0"/>
          </a:p>
        </p:txBody>
      </p:sp>
    </p:spTree>
    <p:extLst>
      <p:ext uri="{BB962C8B-B14F-4D97-AF65-F5344CB8AC3E}">
        <p14:creationId xmlns:p14="http://schemas.microsoft.com/office/powerpoint/2010/main" val="37485060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BEAE5CB-6E6D-75A8-6992-32E3E215FB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F1916328-CF94-843F-EFE9-86B77CE9EF25}"/>
              </a:ext>
            </a:extLst>
          </p:cNvPr>
          <p:cNvSpPr/>
          <p:nvPr/>
        </p:nvSpPr>
        <p:spPr>
          <a:xfrm>
            <a:off x="923224" y="9453562"/>
            <a:ext cx="15781772" cy="19050"/>
          </a:xfrm>
          <a:prstGeom prst="line">
            <a:avLst/>
          </a:prstGeom>
          <a:ln w="9525" cap="flat">
            <a:solidFill>
              <a:srgbClr val="80002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r-Latn-RS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4">
                <a:extLst>
                  <a:ext uri="{FF2B5EF4-FFF2-40B4-BE49-F238E27FC236}">
                    <a16:creationId xmlns:a16="http://schemas.microsoft.com/office/drawing/2014/main" id="{0197E06F-5AFB-A802-8511-E3760F83AF22}"/>
                  </a:ext>
                </a:extLst>
              </p:cNvPr>
              <p:cNvSpPr txBox="1"/>
              <p:nvPr/>
            </p:nvSpPr>
            <p:spPr>
              <a:xfrm>
                <a:off x="762000" y="3624638"/>
                <a:ext cx="9067800" cy="4078489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496571" lvl="1" indent="-248285" algn="l">
                  <a:lnSpc>
                    <a:spcPts val="4140"/>
                  </a:lnSpc>
                  <a:spcAft>
                    <a:spcPts val="1200"/>
                  </a:spcAft>
                  <a:buFont typeface="Arial"/>
                  <a:buChar char="•"/>
                </a:pPr>
                <a:r>
                  <a:rPr lang="sr-Latn-RS" sz="2300" spc="138" dirty="0">
                    <a:solidFill>
                      <a:srgbClr val="000000"/>
                    </a:solidFill>
                    <a:latin typeface="Open Sauce"/>
                    <a:ea typeface="Open Sauce"/>
                    <a:cs typeface="Open Sauce"/>
                    <a:sym typeface="Open Sauce"/>
                  </a:rPr>
                  <a:t>Zavisnosti po podacima sa fiksnom </a:t>
                </a:r>
                <a:r>
                  <a:rPr lang="sr-Latn-RS" sz="2300" spc="138" dirty="0" err="1">
                    <a:solidFill>
                      <a:srgbClr val="000000"/>
                    </a:solidFill>
                    <a:latin typeface="Open Sauce"/>
                    <a:ea typeface="Open Sauce"/>
                    <a:cs typeface="Open Sauce"/>
                    <a:sym typeface="Open Sauce"/>
                  </a:rPr>
                  <a:t>iteracionom</a:t>
                </a:r>
                <a:r>
                  <a:rPr lang="sr-Latn-RS" sz="2300" spc="138" dirty="0">
                    <a:solidFill>
                      <a:srgbClr val="000000"/>
                    </a:solidFill>
                    <a:latin typeface="Open Sauce"/>
                    <a:ea typeface="Open Sauce"/>
                    <a:cs typeface="Open Sauce"/>
                    <a:sym typeface="Open Sauce"/>
                  </a:rPr>
                  <a:t> distancom.</a:t>
                </a:r>
              </a:p>
              <a:p>
                <a:pPr marL="496571" lvl="1" indent="-248285" algn="l">
                  <a:lnSpc>
                    <a:spcPts val="4140"/>
                  </a:lnSpc>
                  <a:spcAft>
                    <a:spcPts val="1200"/>
                  </a:spcAft>
                  <a:buFont typeface="Arial"/>
                  <a:buChar char="•"/>
                </a:pPr>
                <a:r>
                  <a:rPr lang="sr-Latn-RS" sz="2300" spc="138" dirty="0">
                    <a:solidFill>
                      <a:srgbClr val="000000"/>
                    </a:solidFill>
                    <a:latin typeface="Open Sauce"/>
                    <a:ea typeface="Open Sauce"/>
                    <a:cs typeface="Open Sauce"/>
                    <a:sym typeface="Open Sauce"/>
                  </a:rPr>
                  <a:t>Obeležavanje grafa zavisnosti po podacima programske petlje sa fiksnim </a:t>
                </a:r>
                <a:r>
                  <a:rPr lang="sr-Latn-RS" sz="2300" spc="138" dirty="0" err="1">
                    <a:solidFill>
                      <a:srgbClr val="000000"/>
                    </a:solidFill>
                    <a:latin typeface="Open Sauce"/>
                    <a:ea typeface="Open Sauce"/>
                    <a:cs typeface="Open Sauce"/>
                    <a:sym typeface="Open Sauce"/>
                  </a:rPr>
                  <a:t>iteracionim</a:t>
                </a:r>
                <a:r>
                  <a:rPr lang="sr-Latn-RS" sz="2300" spc="138" dirty="0">
                    <a:solidFill>
                      <a:srgbClr val="000000"/>
                    </a:solidFill>
                    <a:latin typeface="Open Sauce"/>
                    <a:ea typeface="Open Sauce"/>
                    <a:cs typeface="Open Sauce"/>
                    <a:sym typeface="Open Sauce"/>
                  </a:rPr>
                  <a:t> distancama:</a:t>
                </a:r>
              </a:p>
              <a:p>
                <a:pPr marL="953771" lvl="2" indent="-248285">
                  <a:lnSpc>
                    <a:spcPts val="4140"/>
                  </a:lnSpc>
                  <a:spcAft>
                    <a:spcPts val="1200"/>
                  </a:spcAft>
                  <a:buFont typeface="Arial"/>
                  <a:buChar char="•"/>
                </a:pPr>
                <a:r>
                  <a:rPr lang="sr-Latn-RS" sz="2300" spc="138" dirty="0">
                    <a:solidFill>
                      <a:srgbClr val="000000"/>
                    </a:solidFill>
                    <a:latin typeface="Open Sauce"/>
                    <a:ea typeface="Open Sauce"/>
                    <a:cs typeface="Open Sauce"/>
                    <a:sym typeface="Open Sauce"/>
                  </a:rPr>
                  <a:t>Svakoj grani se pridružuje par vrednosti (trajanje operacije, </a:t>
                </a:r>
                <a:r>
                  <a:rPr lang="sr-Latn-RS" sz="2300" spc="138" dirty="0" err="1">
                    <a:solidFill>
                      <a:srgbClr val="000000"/>
                    </a:solidFill>
                    <a:latin typeface="Open Sauce"/>
                    <a:ea typeface="Open Sauce"/>
                    <a:cs typeface="Open Sauce"/>
                    <a:sym typeface="Open Sauce"/>
                  </a:rPr>
                  <a:t>iteraciona</a:t>
                </a:r>
                <a:r>
                  <a:rPr lang="sr-Latn-RS" sz="2300" spc="138" dirty="0">
                    <a:solidFill>
                      <a:srgbClr val="000000"/>
                    </a:solidFill>
                    <a:latin typeface="Open Sauce"/>
                    <a:ea typeface="Open Sauce"/>
                    <a:cs typeface="Open Sauce"/>
                    <a:sym typeface="Open Sauce"/>
                  </a:rPr>
                  <a:t> distanca zavisnosti).</a:t>
                </a:r>
              </a:p>
              <a:p>
                <a:pPr marL="953771" lvl="2" indent="-248285">
                  <a:lnSpc>
                    <a:spcPts val="4140"/>
                  </a:lnSpc>
                  <a:spcAft>
                    <a:spcPts val="1200"/>
                  </a:spcAft>
                  <a:buFont typeface="Arial"/>
                  <a:buChar char="•"/>
                </a:pPr>
                <a:r>
                  <a:rPr lang="sr-Latn-RS" sz="2300" spc="138" dirty="0">
                    <a:solidFill>
                      <a:srgbClr val="000000"/>
                    </a:solidFill>
                    <a:latin typeface="Open Sauce"/>
                    <a:ea typeface="Open Sauce"/>
                    <a:cs typeface="Open Sauce"/>
                    <a:sym typeface="Open Sauce"/>
                  </a:rPr>
                  <a:t>Trajanje operacije </a:t>
                </a:r>
                <a14:m>
                  <m:oMath xmlns:m="http://schemas.openxmlformats.org/officeDocument/2006/math">
                    <m:r>
                      <a:rPr lang="sr-Latn-RS" sz="2300" i="1" spc="138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Open Sauce"/>
                        <a:sym typeface="Open Sauce"/>
                      </a:rPr>
                      <m:t>~</m:t>
                    </m:r>
                  </m:oMath>
                </a14:m>
                <a:r>
                  <a:rPr lang="sr-Latn-RS" sz="2300" spc="138" dirty="0">
                    <a:solidFill>
                      <a:srgbClr val="000000"/>
                    </a:solidFill>
                    <a:latin typeface="Open Sauce"/>
                    <a:ea typeface="Open Sauce"/>
                    <a:cs typeface="Open Sauce"/>
                    <a:sym typeface="Open Sauce"/>
                  </a:rPr>
                  <a:t> kašnjenje zavisnosti</a:t>
                </a:r>
                <a:r>
                  <a:rPr lang="en-US" sz="2300" spc="138" dirty="0">
                    <a:solidFill>
                      <a:srgbClr val="000000"/>
                    </a:solidFill>
                    <a:latin typeface="Open Sauce"/>
                    <a:ea typeface="Open Sauce"/>
                    <a:cs typeface="Open Sauce"/>
                    <a:sym typeface="Open Sauce"/>
                  </a:rPr>
                  <a:t>.</a:t>
                </a:r>
                <a:endParaRPr lang="sr-Latn-RS" sz="2300" spc="138" dirty="0">
                  <a:solidFill>
                    <a:srgbClr val="000000"/>
                  </a:solidFill>
                  <a:latin typeface="Open Sauce"/>
                  <a:ea typeface="Open Sauce"/>
                  <a:cs typeface="Open Sauce"/>
                  <a:sym typeface="Open Sauce"/>
                </a:endParaRPr>
              </a:p>
            </p:txBody>
          </p:sp>
        </mc:Choice>
        <mc:Fallback xmlns="">
          <p:sp>
            <p:nvSpPr>
              <p:cNvPr id="4" name="TextBox 4">
                <a:extLst>
                  <a:ext uri="{FF2B5EF4-FFF2-40B4-BE49-F238E27FC236}">
                    <a16:creationId xmlns:a16="http://schemas.microsoft.com/office/drawing/2014/main" id="{0197E06F-5AFB-A802-8511-E3760F83AF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3624638"/>
                <a:ext cx="9067800" cy="4078489"/>
              </a:xfrm>
              <a:prstGeom prst="rect">
                <a:avLst/>
              </a:prstGeom>
              <a:blipFill>
                <a:blip r:embed="rId2"/>
                <a:stretch>
                  <a:fillRect r="-269" b="-34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5">
            <a:extLst>
              <a:ext uri="{FF2B5EF4-FFF2-40B4-BE49-F238E27FC236}">
                <a16:creationId xmlns:a16="http://schemas.microsoft.com/office/drawing/2014/main" id="{E3D73963-2241-6919-BFFF-D3ECBB392FAC}"/>
              </a:ext>
            </a:extLst>
          </p:cNvPr>
          <p:cNvSpPr txBox="1"/>
          <p:nvPr/>
        </p:nvSpPr>
        <p:spPr>
          <a:xfrm>
            <a:off x="923224" y="1157603"/>
            <a:ext cx="10125776" cy="17184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720"/>
              </a:lnSpc>
            </a:pPr>
            <a:r>
              <a:rPr lang="sr-Latn-R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Zavisnosti po podacima u </a:t>
            </a:r>
          </a:p>
          <a:p>
            <a:pPr>
              <a:lnSpc>
                <a:spcPts val="6720"/>
              </a:lnSpc>
            </a:pPr>
            <a:r>
              <a:rPr lang="sr-Latn-R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programskim petljama</a:t>
            </a:r>
            <a:r>
              <a:rPr lang="en-U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( </a:t>
            </a:r>
            <a:r>
              <a:rPr lang="sr-Latn-R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4</a:t>
            </a:r>
            <a:r>
              <a:rPr lang="en-U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)</a:t>
            </a:r>
            <a:endParaRPr lang="sr-Latn-RS" sz="5600" b="1" spc="-224" dirty="0">
              <a:solidFill>
                <a:srgbClr val="800020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E5A2F7AB-2413-4855-3F20-1225AF453B4A}"/>
              </a:ext>
            </a:extLst>
          </p:cNvPr>
          <p:cNvGrpSpPr/>
          <p:nvPr/>
        </p:nvGrpSpPr>
        <p:grpSpPr>
          <a:xfrm>
            <a:off x="0" y="0"/>
            <a:ext cx="18288000" cy="408987"/>
            <a:chOff x="0" y="0"/>
            <a:chExt cx="4816593" cy="107717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1F2CD7C9-1774-AEBB-9A3A-5D27717F26AE}"/>
                </a:ext>
              </a:extLst>
            </p:cNvPr>
            <p:cNvSpPr/>
            <p:nvPr/>
          </p:nvSpPr>
          <p:spPr>
            <a:xfrm>
              <a:off x="0" y="0"/>
              <a:ext cx="4816592" cy="107717"/>
            </a:xfrm>
            <a:custGeom>
              <a:avLst/>
              <a:gdLst/>
              <a:ahLst/>
              <a:cxnLst/>
              <a:rect l="l" t="t" r="r" b="b"/>
              <a:pathLst>
                <a:path w="4816592" h="107717">
                  <a:moveTo>
                    <a:pt x="0" y="0"/>
                  </a:moveTo>
                  <a:lnTo>
                    <a:pt x="4816592" y="0"/>
                  </a:lnTo>
                  <a:lnTo>
                    <a:pt x="4816592" y="107717"/>
                  </a:lnTo>
                  <a:lnTo>
                    <a:pt x="0" y="107717"/>
                  </a:lnTo>
                  <a:close/>
                </a:path>
              </a:pathLst>
            </a:custGeom>
            <a:solidFill>
              <a:srgbClr val="800020"/>
            </a:solidFill>
          </p:spPr>
          <p:txBody>
            <a:bodyPr/>
            <a:lstStyle/>
            <a:p>
              <a:endParaRPr lang="sr-Latn-RS" noProof="0" dirty="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CC06ACFA-CD60-45F4-F2D4-D83BFB4A4E64}"/>
                </a:ext>
              </a:extLst>
            </p:cNvPr>
            <p:cNvSpPr txBox="1"/>
            <p:nvPr/>
          </p:nvSpPr>
          <p:spPr>
            <a:xfrm>
              <a:off x="0" y="-47625"/>
              <a:ext cx="4816593" cy="1553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lang="sr-Latn-RS" noProof="0" dirty="0"/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608F5B5-F933-97FC-A206-5098C5DBD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sr-Latn-RS" noProof="0" smtClean="0"/>
              <a:pPr/>
              <a:t>7</a:t>
            </a:fld>
            <a:endParaRPr lang="sr-Latn-RS" noProof="0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85FF81A2-316F-7708-DA23-F9AC2C054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3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Fors"/>
                <a:ea typeface="TT Fors"/>
                <a:cs typeface="TT Fors"/>
                <a:sym typeface="TT Fors"/>
              </a:rPr>
              <a:t>PARALELIZAM U ARHITEKTURI RAČUNARA I PROGRAMSKIM PREVODIOCIMA</a:t>
            </a:r>
          </a:p>
          <a:p>
            <a:endParaRPr lang="sr-Latn-RS" noProof="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D454B3C-C6DD-56CD-1448-A2FF7E825D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77600" y="709297"/>
            <a:ext cx="5716398" cy="84201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1541050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5014DFB-5B81-A7C2-E3BF-6836A937BF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D38022EB-E7D2-307D-D87E-2777ACA542B9}"/>
              </a:ext>
            </a:extLst>
          </p:cNvPr>
          <p:cNvSpPr/>
          <p:nvPr/>
        </p:nvSpPr>
        <p:spPr>
          <a:xfrm>
            <a:off x="923224" y="9453562"/>
            <a:ext cx="15781772" cy="19050"/>
          </a:xfrm>
          <a:prstGeom prst="line">
            <a:avLst/>
          </a:prstGeom>
          <a:ln w="9525" cap="flat">
            <a:solidFill>
              <a:srgbClr val="80002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r-Latn-RS" noProof="0" dirty="0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34335339-67C8-BBB3-92C2-A4C6986B9C62}"/>
              </a:ext>
            </a:extLst>
          </p:cNvPr>
          <p:cNvSpPr txBox="1"/>
          <p:nvPr/>
        </p:nvSpPr>
        <p:spPr>
          <a:xfrm>
            <a:off x="762000" y="3266386"/>
            <a:ext cx="16687800" cy="20394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96571" lvl="1" indent="-248285" algn="l">
              <a:lnSpc>
                <a:spcPts val="4140"/>
              </a:lnSpc>
              <a:buFont typeface="Arial"/>
              <a:buChar char="•"/>
            </a:pP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Operacije ekvivalentne po telu petlje u razmotanom </a:t>
            </a:r>
            <a:r>
              <a:rPr lang="sr-Latn-R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grafu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.</a:t>
            </a:r>
          </a:p>
          <a:p>
            <a:pPr marL="496571" lvl="1" indent="-248285" algn="l">
              <a:lnSpc>
                <a:spcPts val="4140"/>
              </a:lnSpc>
              <a:buFont typeface="Arial"/>
              <a:buChar char="•"/>
            </a:pP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Predstavljanjem operacije ekvivalentne po telu petlje jednim čvorom i stapanjem grana, formira se modifikovani graf zavisnosti po podacima (MDDG).</a:t>
            </a:r>
          </a:p>
          <a:p>
            <a:pPr marL="953771" lvl="2" indent="-248285">
              <a:lnSpc>
                <a:spcPts val="4140"/>
              </a:lnSpc>
              <a:buFont typeface="Arial"/>
              <a:buChar char="•"/>
            </a:pP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Može da bude ciklični graf.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20B907E1-4B4D-68F0-E1AF-119F27166CA2}"/>
              </a:ext>
            </a:extLst>
          </p:cNvPr>
          <p:cNvSpPr txBox="1"/>
          <p:nvPr/>
        </p:nvSpPr>
        <p:spPr>
          <a:xfrm>
            <a:off x="923224" y="1157603"/>
            <a:ext cx="16374176" cy="17184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720"/>
              </a:lnSpc>
            </a:pPr>
            <a:r>
              <a:rPr lang="sr-Latn-R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Zavisnosti po podacima u </a:t>
            </a:r>
          </a:p>
          <a:p>
            <a:pPr>
              <a:lnSpc>
                <a:spcPts val="6720"/>
              </a:lnSpc>
            </a:pPr>
            <a:r>
              <a:rPr lang="sr-Latn-R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programskim petljama</a:t>
            </a:r>
            <a:r>
              <a:rPr lang="en-U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( </a:t>
            </a:r>
            <a:r>
              <a:rPr lang="sr-Latn-R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5</a:t>
            </a:r>
            <a:r>
              <a:rPr lang="en-U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)</a:t>
            </a:r>
            <a:endParaRPr lang="sr-Latn-RS" sz="5600" b="1" spc="-224" dirty="0">
              <a:solidFill>
                <a:srgbClr val="800020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9716B1EC-BA1B-D290-DC43-81FBF4033302}"/>
              </a:ext>
            </a:extLst>
          </p:cNvPr>
          <p:cNvGrpSpPr/>
          <p:nvPr/>
        </p:nvGrpSpPr>
        <p:grpSpPr>
          <a:xfrm>
            <a:off x="0" y="0"/>
            <a:ext cx="18288000" cy="408987"/>
            <a:chOff x="0" y="0"/>
            <a:chExt cx="4816593" cy="107717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2D831729-BCB2-6A55-3B29-686B90D5493C}"/>
                </a:ext>
              </a:extLst>
            </p:cNvPr>
            <p:cNvSpPr/>
            <p:nvPr/>
          </p:nvSpPr>
          <p:spPr>
            <a:xfrm>
              <a:off x="0" y="0"/>
              <a:ext cx="4816592" cy="107717"/>
            </a:xfrm>
            <a:custGeom>
              <a:avLst/>
              <a:gdLst/>
              <a:ahLst/>
              <a:cxnLst/>
              <a:rect l="l" t="t" r="r" b="b"/>
              <a:pathLst>
                <a:path w="4816592" h="107717">
                  <a:moveTo>
                    <a:pt x="0" y="0"/>
                  </a:moveTo>
                  <a:lnTo>
                    <a:pt x="4816592" y="0"/>
                  </a:lnTo>
                  <a:lnTo>
                    <a:pt x="4816592" y="107717"/>
                  </a:lnTo>
                  <a:lnTo>
                    <a:pt x="0" y="107717"/>
                  </a:lnTo>
                  <a:close/>
                </a:path>
              </a:pathLst>
            </a:custGeom>
            <a:solidFill>
              <a:srgbClr val="800020"/>
            </a:solidFill>
          </p:spPr>
          <p:txBody>
            <a:bodyPr/>
            <a:lstStyle/>
            <a:p>
              <a:endParaRPr lang="sr-Latn-RS" noProof="0" dirty="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38E47BD6-8C24-03C5-5F87-C5AF880329C0}"/>
                </a:ext>
              </a:extLst>
            </p:cNvPr>
            <p:cNvSpPr txBox="1"/>
            <p:nvPr/>
          </p:nvSpPr>
          <p:spPr>
            <a:xfrm>
              <a:off x="0" y="-47625"/>
              <a:ext cx="4816593" cy="1553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lang="sr-Latn-RS" noProof="0" dirty="0"/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76EF7CE-385A-5ED5-CEFF-E2508724F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sr-Latn-RS" noProof="0" smtClean="0"/>
              <a:pPr/>
              <a:t>8</a:t>
            </a:fld>
            <a:endParaRPr lang="sr-Latn-RS" noProof="0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75C5F991-E726-9370-8895-1A184803D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3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Fors"/>
                <a:ea typeface="TT Fors"/>
                <a:cs typeface="TT Fors"/>
                <a:sym typeface="TT Fors"/>
              </a:rPr>
              <a:t>PARALELIZAM U ARHITEKTURI RAČUNARA I PROGRAMSKIM PREVODIOCIMA</a:t>
            </a:r>
          </a:p>
          <a:p>
            <a:endParaRPr lang="sr-Latn-RS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6AE5A5-9AB3-09D2-9BE1-A5BCF233E5CB}"/>
              </a:ext>
            </a:extLst>
          </p:cNvPr>
          <p:cNvSpPr txBox="1">
            <a:spLocks/>
          </p:cNvSpPr>
          <p:nvPr/>
        </p:nvSpPr>
        <p:spPr>
          <a:xfrm>
            <a:off x="2095500" y="5660132"/>
            <a:ext cx="5410200" cy="3439153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vert="horz" lIns="182880" tIns="45720" rIns="91440" bIns="45720" rtlCol="0" anchor="ctr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r-Latn-RS" sz="1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DO I = 3,100</a:t>
            </a:r>
          </a:p>
          <a:p>
            <a:pPr marL="0" indent="0">
              <a:buNone/>
            </a:pPr>
            <a:r>
              <a:rPr lang="sr-Latn-RS" sz="1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O1:		</a:t>
            </a:r>
            <a:r>
              <a:rPr lang="en-US" sz="1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A(I) := C(I-1) + E(I-2)</a:t>
            </a:r>
            <a:endParaRPr lang="sr-Latn-RS" sz="18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Latn-RS" sz="1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O2:</a:t>
            </a:r>
            <a:r>
              <a:rPr lang="en-US" sz="1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B(I) := A(I) * C(I-3)</a:t>
            </a:r>
            <a:endParaRPr lang="sr-Latn-RS" sz="18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Latn-RS" sz="1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O3:</a:t>
            </a:r>
            <a:r>
              <a:rPr lang="en-US" sz="1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C(I) := B(I) * K1</a:t>
            </a:r>
            <a:endParaRPr lang="sr-Latn-RS" sz="18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Latn-RS" sz="1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O4:</a:t>
            </a:r>
            <a:r>
              <a:rPr lang="en-US" sz="1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D(I) := D(I-1) + K2</a:t>
            </a:r>
            <a:endParaRPr lang="sr-Latn-RS" sz="18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Latn-RS" sz="1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O5:</a:t>
            </a:r>
            <a:r>
              <a:rPr lang="en-US" sz="1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E(I) := C(I) + D(I)</a:t>
            </a:r>
            <a:endParaRPr lang="sr-Latn-RS" sz="18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Latn-RS" sz="1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O6:</a:t>
            </a:r>
            <a:r>
              <a:rPr lang="en-US" sz="1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F(I) := C(I-1) + E(I)</a:t>
            </a:r>
          </a:p>
          <a:p>
            <a:pPr marL="0" indent="0"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END</a:t>
            </a:r>
            <a:endParaRPr lang="sr-Latn-RS" sz="18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61CBB38-11BA-7B2B-7CD6-8342A95A06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2200" y="5384006"/>
            <a:ext cx="5791891" cy="377586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4" name="Arrow: Right 13">
            <a:extLst>
              <a:ext uri="{FF2B5EF4-FFF2-40B4-BE49-F238E27FC236}">
                <a16:creationId xmlns:a16="http://schemas.microsoft.com/office/drawing/2014/main" id="{090FCB17-E968-136F-C6CE-42F76B0DBD9D}"/>
              </a:ext>
            </a:extLst>
          </p:cNvPr>
          <p:cNvSpPr/>
          <p:nvPr/>
        </p:nvSpPr>
        <p:spPr>
          <a:xfrm>
            <a:off x="8399597" y="7310896"/>
            <a:ext cx="829025" cy="137624"/>
          </a:xfrm>
          <a:prstGeom prst="rightArrow">
            <a:avLst>
              <a:gd name="adj1" fmla="val 50000"/>
              <a:gd name="adj2" fmla="val 78991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67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8A0AED-F81B-20E8-C837-835A0EA39E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D36B8D14-B238-1970-79F0-BC74983D73A4}"/>
              </a:ext>
            </a:extLst>
          </p:cNvPr>
          <p:cNvSpPr/>
          <p:nvPr/>
        </p:nvSpPr>
        <p:spPr>
          <a:xfrm>
            <a:off x="923224" y="9453562"/>
            <a:ext cx="15781772" cy="19050"/>
          </a:xfrm>
          <a:prstGeom prst="line">
            <a:avLst/>
          </a:prstGeom>
          <a:ln w="9525" cap="flat">
            <a:solidFill>
              <a:srgbClr val="80002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r-Latn-RS" noProof="0" dirty="0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03A49CE0-79FC-1CBA-6731-4BECD5F7A789}"/>
              </a:ext>
            </a:extLst>
          </p:cNvPr>
          <p:cNvSpPr txBox="1"/>
          <p:nvPr/>
        </p:nvSpPr>
        <p:spPr>
          <a:xfrm>
            <a:off x="923224" y="1157603"/>
            <a:ext cx="16374176" cy="17184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720"/>
              </a:lnSpc>
            </a:pPr>
            <a:r>
              <a:rPr lang="sr-Latn-R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Zavisnosti po podacima u </a:t>
            </a:r>
          </a:p>
          <a:p>
            <a:pPr>
              <a:lnSpc>
                <a:spcPts val="6720"/>
              </a:lnSpc>
            </a:pPr>
            <a:r>
              <a:rPr lang="sr-Latn-R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programskim petljama</a:t>
            </a:r>
            <a:r>
              <a:rPr lang="en-U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( </a:t>
            </a:r>
            <a:r>
              <a:rPr lang="sr-Latn-R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6</a:t>
            </a:r>
            <a:r>
              <a:rPr lang="en-U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)</a:t>
            </a:r>
            <a:endParaRPr lang="sr-Latn-RS" sz="5600" b="1" spc="-224" dirty="0">
              <a:solidFill>
                <a:srgbClr val="800020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4C9B3E42-3E7B-84E8-A9DD-28ACC830F006}"/>
              </a:ext>
            </a:extLst>
          </p:cNvPr>
          <p:cNvGrpSpPr/>
          <p:nvPr/>
        </p:nvGrpSpPr>
        <p:grpSpPr>
          <a:xfrm>
            <a:off x="0" y="0"/>
            <a:ext cx="18288000" cy="408987"/>
            <a:chOff x="0" y="0"/>
            <a:chExt cx="4816593" cy="107717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18FB2D9A-ACBD-6DC0-288D-8B157272D132}"/>
                </a:ext>
              </a:extLst>
            </p:cNvPr>
            <p:cNvSpPr/>
            <p:nvPr/>
          </p:nvSpPr>
          <p:spPr>
            <a:xfrm>
              <a:off x="0" y="0"/>
              <a:ext cx="4816592" cy="107717"/>
            </a:xfrm>
            <a:custGeom>
              <a:avLst/>
              <a:gdLst/>
              <a:ahLst/>
              <a:cxnLst/>
              <a:rect l="l" t="t" r="r" b="b"/>
              <a:pathLst>
                <a:path w="4816592" h="107717">
                  <a:moveTo>
                    <a:pt x="0" y="0"/>
                  </a:moveTo>
                  <a:lnTo>
                    <a:pt x="4816592" y="0"/>
                  </a:lnTo>
                  <a:lnTo>
                    <a:pt x="4816592" y="107717"/>
                  </a:lnTo>
                  <a:lnTo>
                    <a:pt x="0" y="107717"/>
                  </a:lnTo>
                  <a:close/>
                </a:path>
              </a:pathLst>
            </a:custGeom>
            <a:solidFill>
              <a:srgbClr val="800020"/>
            </a:solidFill>
          </p:spPr>
          <p:txBody>
            <a:bodyPr/>
            <a:lstStyle/>
            <a:p>
              <a:endParaRPr lang="sr-Latn-RS" noProof="0" dirty="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1E620684-58A4-29AF-EFEE-6B817314C992}"/>
                </a:ext>
              </a:extLst>
            </p:cNvPr>
            <p:cNvSpPr txBox="1"/>
            <p:nvPr/>
          </p:nvSpPr>
          <p:spPr>
            <a:xfrm>
              <a:off x="0" y="-47625"/>
              <a:ext cx="4816593" cy="1553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lang="sr-Latn-RS" noProof="0" dirty="0"/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A7424994-D711-C9C6-882D-49C9CEA47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sr-Latn-RS" noProof="0" smtClean="0"/>
              <a:pPr/>
              <a:t>9</a:t>
            </a:fld>
            <a:endParaRPr lang="sr-Latn-RS" noProof="0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76DDA3D0-0600-7467-D9A6-C7B81B40B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3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Fors"/>
                <a:ea typeface="TT Fors"/>
                <a:cs typeface="TT Fors"/>
                <a:sym typeface="TT Fors"/>
              </a:rPr>
              <a:t>PARALELIZAM U ARHITEKTURI RAČUNARA I PROGRAMSKIM PREVODIOCIMA</a:t>
            </a:r>
          </a:p>
          <a:p>
            <a:endParaRPr lang="sr-Latn-RS" noProof="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BA486D4-99C6-71FF-89DE-24CD1F8CF4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0" y="3964668"/>
            <a:ext cx="4281367" cy="387302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CC7609C-AF7B-AFA5-1F67-90C70E3FFFAC}"/>
              </a:ext>
            </a:extLst>
          </p:cNvPr>
          <p:cNvSpPr txBox="1">
            <a:spLocks/>
          </p:cNvSpPr>
          <p:nvPr/>
        </p:nvSpPr>
        <p:spPr>
          <a:xfrm>
            <a:off x="11164767" y="3801804"/>
            <a:ext cx="3035300" cy="4035893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r-Latn-RS" sz="2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|</a:t>
            </a:r>
            <a:r>
              <a:rPr lang="sr-Latn-RS" sz="2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O1, O4</a:t>
            </a:r>
          </a:p>
          <a:p>
            <a:pPr marL="0" indent="0">
              <a:buNone/>
            </a:pPr>
            <a:r>
              <a:rPr lang="sr-Latn-RS" sz="2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|</a:t>
            </a:r>
            <a:r>
              <a:rPr lang="sr-Latn-RS" sz="2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O2</a:t>
            </a:r>
          </a:p>
          <a:p>
            <a:pPr marL="0" indent="0">
              <a:buNone/>
            </a:pPr>
            <a:r>
              <a:rPr lang="sr-Latn-RS" sz="2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|</a:t>
            </a:r>
            <a:r>
              <a:rPr lang="sr-Latn-RS" sz="2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</a:p>
          <a:p>
            <a:pPr marL="0" indent="0">
              <a:buNone/>
            </a:pPr>
            <a:r>
              <a:rPr lang="sr-Latn-RS" sz="2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|</a:t>
            </a:r>
            <a:r>
              <a:rPr lang="sr-Latn-RS" sz="2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O3</a:t>
            </a:r>
          </a:p>
          <a:p>
            <a:pPr marL="0" indent="0">
              <a:buNone/>
            </a:pPr>
            <a:r>
              <a:rPr lang="sr-Latn-RS" sz="2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|</a:t>
            </a:r>
            <a:endParaRPr lang="sr-Latn-RS" sz="28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Latn-RS" sz="2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n-US" sz="2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|</a:t>
            </a:r>
            <a:r>
              <a:rPr lang="sr-Latn-RS" sz="2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O5</a:t>
            </a:r>
          </a:p>
          <a:p>
            <a:pPr marL="0" indent="0">
              <a:buNone/>
            </a:pPr>
            <a:r>
              <a:rPr lang="sr-Latn-RS" sz="2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sz="2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|</a:t>
            </a:r>
            <a:r>
              <a:rPr lang="sr-Latn-RS" sz="2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O6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B675363-D52A-2EEA-7040-CD4B0221730A}"/>
              </a:ext>
            </a:extLst>
          </p:cNvPr>
          <p:cNvSpPr txBox="1"/>
          <p:nvPr/>
        </p:nvSpPr>
        <p:spPr>
          <a:xfrm>
            <a:off x="3965793" y="8091631"/>
            <a:ext cx="2293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>
                <a:latin typeface="Open Sauce" panose="020B0604020202020204" charset="0"/>
              </a:rPr>
              <a:t>Graf jedne iteracije</a:t>
            </a:r>
            <a:endParaRPr lang="en-US" dirty="0">
              <a:latin typeface="Open Sauce" panose="020B060402020202020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450438A-8035-3830-20A1-9BE8BD5FF947}"/>
              </a:ext>
            </a:extLst>
          </p:cNvPr>
          <p:cNvSpPr txBox="1"/>
          <p:nvPr/>
        </p:nvSpPr>
        <p:spPr>
          <a:xfrm>
            <a:off x="11348917" y="8011722"/>
            <a:ext cx="266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dirty="0">
                <a:latin typeface="Open Sauce" panose="020B0604020202020204" charset="0"/>
              </a:rPr>
              <a:t>Najranije izvršavanje po ciklusima</a:t>
            </a:r>
            <a:endParaRPr lang="en-US" dirty="0">
              <a:latin typeface="Open Sauce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85075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81A5B6-E440-6605-A3CD-C419B1BC42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FAF1BB0D-D4F5-0DD9-1EDA-D4BD10713506}"/>
              </a:ext>
            </a:extLst>
          </p:cNvPr>
          <p:cNvSpPr/>
          <p:nvPr/>
        </p:nvSpPr>
        <p:spPr>
          <a:xfrm>
            <a:off x="923224" y="9453562"/>
            <a:ext cx="15781772" cy="19050"/>
          </a:xfrm>
          <a:prstGeom prst="line">
            <a:avLst/>
          </a:prstGeom>
          <a:ln w="9525" cap="flat">
            <a:solidFill>
              <a:srgbClr val="80002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r-Latn-RS" noProof="0" dirty="0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AD1C50F2-5109-1DBB-1806-CA42B3951C22}"/>
              </a:ext>
            </a:extLst>
          </p:cNvPr>
          <p:cNvSpPr txBox="1"/>
          <p:nvPr/>
        </p:nvSpPr>
        <p:spPr>
          <a:xfrm>
            <a:off x="1085851" y="2876488"/>
            <a:ext cx="7620000" cy="571739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 lIns="182880" tIns="182880" rIns="182880" bIns="182880" rtlCol="0" anchor="t">
            <a:spAutoFit/>
          </a:bodyPr>
          <a:lstStyle/>
          <a:p>
            <a:pPr marL="496571" lvl="1" indent="-248285" algn="l">
              <a:lnSpc>
                <a:spcPts val="4140"/>
              </a:lnSpc>
              <a:buFont typeface="Arial"/>
              <a:buChar char="•"/>
            </a:pPr>
            <a:endParaRPr lang="sr-Latn-RS" sz="2300" spc="138" noProof="0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496571" lvl="1" indent="-248285" algn="l">
              <a:lnSpc>
                <a:spcPts val="4140"/>
              </a:lnSpc>
              <a:buFont typeface="Arial"/>
              <a:buChar char="•"/>
            </a:pPr>
            <a:endParaRPr lang="sr-Latn-RS" sz="2300" spc="138" noProof="0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496571" lvl="1" indent="-248285" algn="l">
              <a:lnSpc>
                <a:spcPts val="4140"/>
              </a:lnSpc>
              <a:spcBef>
                <a:spcPts val="600"/>
              </a:spcBef>
              <a:buFont typeface="Arial"/>
              <a:buChar char="•"/>
            </a:pPr>
            <a:r>
              <a:rPr lang="sr-Latn-RS" sz="2300" spc="138" noProof="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Sve iteracije petlje se mogu obaviti u paraleli.</a:t>
            </a:r>
          </a:p>
          <a:p>
            <a:pPr marL="496571" lvl="1" indent="-248285" algn="l">
              <a:lnSpc>
                <a:spcPts val="4140"/>
              </a:lnSpc>
              <a:buFont typeface="Arial"/>
              <a:buChar char="•"/>
            </a:pP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Programske petlje kod kojih ne postoje zavisnosti po podacima za operacije iz različitih iteracija uvek su </a:t>
            </a:r>
            <a:r>
              <a:rPr lang="sr-Latn-R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DoAll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.</a:t>
            </a:r>
          </a:p>
          <a:p>
            <a:pPr marL="496571" lvl="1" indent="-248285" algn="l">
              <a:lnSpc>
                <a:spcPts val="4140"/>
              </a:lnSpc>
              <a:spcAft>
                <a:spcPts val="600"/>
              </a:spcAft>
              <a:buFont typeface="Arial"/>
              <a:buChar char="•"/>
            </a:pP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Paralelizam je limitiran raspoloživim resursima.</a:t>
            </a:r>
          </a:p>
          <a:p>
            <a:pPr marL="496571" lvl="1" indent="-248285" algn="l">
              <a:lnSpc>
                <a:spcPts val="4140"/>
              </a:lnSpc>
              <a:spcAft>
                <a:spcPts val="600"/>
              </a:spcAft>
              <a:buFont typeface="Arial"/>
              <a:buChar char="•"/>
            </a:pPr>
            <a:endParaRPr lang="sr-Latn-RS" sz="2300" spc="138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21AE4C5B-7C60-F13A-4096-0F29FB580E14}"/>
              </a:ext>
            </a:extLst>
          </p:cNvPr>
          <p:cNvSpPr txBox="1"/>
          <p:nvPr/>
        </p:nvSpPr>
        <p:spPr>
          <a:xfrm>
            <a:off x="923224" y="1157603"/>
            <a:ext cx="14240576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20"/>
              </a:lnSpc>
            </a:pPr>
            <a:r>
              <a:rPr lang="en-US" sz="5600" b="1" spc="-224" noProof="0" dirty="0" err="1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DoAll</a:t>
            </a:r>
            <a:r>
              <a:rPr lang="en-US" sz="5600" b="1" spc="-224" noProof="0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5600" b="1" spc="-224" noProof="0" dirty="0" err="1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i</a:t>
            </a:r>
            <a:r>
              <a:rPr lang="en-US" sz="5600" b="1" spc="-224" noProof="0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5600" b="1" spc="-224" noProof="0" dirty="0" err="1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DoAcross</a:t>
            </a:r>
            <a:r>
              <a:rPr lang="en-US" sz="5600" b="1" spc="-224" noProof="0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5600" b="1" spc="-224" noProof="0" dirty="0" err="1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petlje</a:t>
            </a:r>
            <a:endParaRPr lang="sr-Latn-RS" sz="5600" b="1" spc="-224" noProof="0" dirty="0">
              <a:solidFill>
                <a:srgbClr val="800020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C81FE057-90C6-3A68-D7E1-D891F55D4AF6}"/>
              </a:ext>
            </a:extLst>
          </p:cNvPr>
          <p:cNvGrpSpPr/>
          <p:nvPr/>
        </p:nvGrpSpPr>
        <p:grpSpPr>
          <a:xfrm>
            <a:off x="0" y="0"/>
            <a:ext cx="18288000" cy="408987"/>
            <a:chOff x="0" y="0"/>
            <a:chExt cx="4816593" cy="107717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088835DE-9C15-709D-C7AC-AC1AB00673ED}"/>
                </a:ext>
              </a:extLst>
            </p:cNvPr>
            <p:cNvSpPr/>
            <p:nvPr/>
          </p:nvSpPr>
          <p:spPr>
            <a:xfrm>
              <a:off x="0" y="0"/>
              <a:ext cx="4816592" cy="107717"/>
            </a:xfrm>
            <a:custGeom>
              <a:avLst/>
              <a:gdLst/>
              <a:ahLst/>
              <a:cxnLst/>
              <a:rect l="l" t="t" r="r" b="b"/>
              <a:pathLst>
                <a:path w="4816592" h="107717">
                  <a:moveTo>
                    <a:pt x="0" y="0"/>
                  </a:moveTo>
                  <a:lnTo>
                    <a:pt x="4816592" y="0"/>
                  </a:lnTo>
                  <a:lnTo>
                    <a:pt x="4816592" y="107717"/>
                  </a:lnTo>
                  <a:lnTo>
                    <a:pt x="0" y="107717"/>
                  </a:lnTo>
                  <a:close/>
                </a:path>
              </a:pathLst>
            </a:custGeom>
            <a:solidFill>
              <a:srgbClr val="800020"/>
            </a:solidFill>
          </p:spPr>
          <p:txBody>
            <a:bodyPr/>
            <a:lstStyle/>
            <a:p>
              <a:endParaRPr lang="sr-Latn-RS" noProof="0" dirty="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2CAC629B-8F2D-5F91-982F-BFA4DEC6609F}"/>
                </a:ext>
              </a:extLst>
            </p:cNvPr>
            <p:cNvSpPr txBox="1"/>
            <p:nvPr/>
          </p:nvSpPr>
          <p:spPr>
            <a:xfrm>
              <a:off x="0" y="-47625"/>
              <a:ext cx="4816593" cy="1553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lang="sr-Latn-RS" noProof="0" dirty="0"/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5F13126-2033-6CF2-75D5-8F243F798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sr-Latn-RS" noProof="0" smtClean="0"/>
              <a:pPr/>
              <a:t>10</a:t>
            </a:fld>
            <a:endParaRPr lang="sr-Latn-RS" noProof="0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A39AE853-7D68-777D-1FD7-9D01DCD37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3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Fors"/>
                <a:ea typeface="TT Fors"/>
                <a:cs typeface="TT Fors"/>
                <a:sym typeface="TT Fors"/>
              </a:rPr>
              <a:t>PARALELIZAM U ARHITEKTURI RAČUNARA I PROGRAMSKIM PREVODIOCIMA</a:t>
            </a:r>
          </a:p>
          <a:p>
            <a:endParaRPr lang="sr-Latn-RS" noProof="0" dirty="0"/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79FD2CF0-7E90-4F17-9B80-EB73167BD211}"/>
              </a:ext>
            </a:extLst>
          </p:cNvPr>
          <p:cNvSpPr txBox="1"/>
          <p:nvPr/>
        </p:nvSpPr>
        <p:spPr>
          <a:xfrm>
            <a:off x="9763126" y="2876488"/>
            <a:ext cx="7467598" cy="571739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 lIns="182880" tIns="182880" rIns="182880" bIns="182880" rtlCol="0" anchor="t">
            <a:spAutoFit/>
          </a:bodyPr>
          <a:lstStyle/>
          <a:p>
            <a:pPr marL="248286" lvl="1" algn="l">
              <a:lnSpc>
                <a:spcPts val="4140"/>
              </a:lnSpc>
            </a:pPr>
            <a:endParaRPr lang="sr-Latn-RS" sz="2300" spc="138" noProof="0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496571" lvl="1" indent="-248285" algn="l">
              <a:lnSpc>
                <a:spcPts val="4140"/>
              </a:lnSpc>
              <a:spcBef>
                <a:spcPts val="1200"/>
              </a:spcBef>
              <a:buFont typeface="Arial"/>
              <a:buChar char="•"/>
            </a:pPr>
            <a:r>
              <a:rPr lang="sr-Latn-RS" sz="2300" spc="138" noProof="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Nikakvom transformacijom petlje nije moguće izvršiti sve iteracije u paraleli.</a:t>
            </a:r>
          </a:p>
          <a:p>
            <a:pPr marL="953771" lvl="2" indent="-248285">
              <a:lnSpc>
                <a:spcPts val="4140"/>
              </a:lnSpc>
              <a:buFont typeface="Arial"/>
              <a:buChar char="•"/>
            </a:pP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Ograničenje u paralelizmu.</a:t>
            </a:r>
          </a:p>
          <a:p>
            <a:pPr marL="953771" lvl="2" indent="-248285">
              <a:lnSpc>
                <a:spcPts val="4140"/>
              </a:lnSpc>
              <a:buFont typeface="Arial"/>
              <a:buChar char="•"/>
            </a:pP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U </a:t>
            </a:r>
            <a:r>
              <a:rPr lang="sr-Latn-R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grafu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beskonačno razmotane petlje postoje putevi čija je dužina srazmerna broju iteracija petlje.</a:t>
            </a:r>
          </a:p>
          <a:p>
            <a:pPr marL="496571" lvl="1" indent="-248285">
              <a:lnSpc>
                <a:spcPts val="4140"/>
              </a:lnSpc>
              <a:buFont typeface="Arial"/>
              <a:buChar char="•"/>
            </a:pP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Postiže se veći nivo paralelizma, ali postoje limiti na osnovu zavisnosti po podacima.</a:t>
            </a:r>
          </a:p>
        </p:txBody>
      </p:sp>
      <p:grpSp>
        <p:nvGrpSpPr>
          <p:cNvPr id="13" name="Group 6">
            <a:extLst>
              <a:ext uri="{FF2B5EF4-FFF2-40B4-BE49-F238E27FC236}">
                <a16:creationId xmlns:a16="http://schemas.microsoft.com/office/drawing/2014/main" id="{AF401BC5-3206-2699-0910-7E0EE4986F2A}"/>
              </a:ext>
            </a:extLst>
          </p:cNvPr>
          <p:cNvGrpSpPr/>
          <p:nvPr/>
        </p:nvGrpSpPr>
        <p:grpSpPr>
          <a:xfrm>
            <a:off x="1085851" y="2876488"/>
            <a:ext cx="7620000" cy="735336"/>
            <a:chOff x="0" y="0"/>
            <a:chExt cx="4816593" cy="107717"/>
          </a:xfrm>
        </p:grpSpPr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DA3B7806-6CA5-C955-101C-CA7D06840A0F}"/>
                </a:ext>
              </a:extLst>
            </p:cNvPr>
            <p:cNvSpPr/>
            <p:nvPr/>
          </p:nvSpPr>
          <p:spPr>
            <a:xfrm>
              <a:off x="0" y="0"/>
              <a:ext cx="4816592" cy="107717"/>
            </a:xfrm>
            <a:custGeom>
              <a:avLst/>
              <a:gdLst/>
              <a:ahLst/>
              <a:cxnLst/>
              <a:rect l="l" t="t" r="r" b="b"/>
              <a:pathLst>
                <a:path w="4816592" h="107717">
                  <a:moveTo>
                    <a:pt x="0" y="0"/>
                  </a:moveTo>
                  <a:lnTo>
                    <a:pt x="4816592" y="0"/>
                  </a:lnTo>
                  <a:lnTo>
                    <a:pt x="4816592" y="107717"/>
                  </a:lnTo>
                  <a:lnTo>
                    <a:pt x="0" y="107717"/>
                  </a:lnTo>
                  <a:close/>
                </a:path>
              </a:pathLst>
            </a:custGeom>
            <a:solidFill>
              <a:srgbClr val="800020"/>
            </a:solidFill>
          </p:spPr>
          <p:txBody>
            <a:bodyPr/>
            <a:lstStyle/>
            <a:p>
              <a:endParaRPr lang="sr-Latn-RS" noProof="0" dirty="0"/>
            </a:p>
          </p:txBody>
        </p:sp>
        <p:sp>
          <p:nvSpPr>
            <p:cNvPr id="15" name="TextBox 8">
              <a:extLst>
                <a:ext uri="{FF2B5EF4-FFF2-40B4-BE49-F238E27FC236}">
                  <a16:creationId xmlns:a16="http://schemas.microsoft.com/office/drawing/2014/main" id="{2D4A8906-8901-CDE4-AF6D-D398C6317EB3}"/>
                </a:ext>
              </a:extLst>
            </p:cNvPr>
            <p:cNvSpPr txBox="1"/>
            <p:nvPr/>
          </p:nvSpPr>
          <p:spPr>
            <a:xfrm>
              <a:off x="0" y="-47625"/>
              <a:ext cx="4816593" cy="1553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lang="sr-Latn-RS" noProof="0" dirty="0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C5BE6192-D0E0-BA28-8D33-C1BF94E761B7}"/>
              </a:ext>
            </a:extLst>
          </p:cNvPr>
          <p:cNvSpPr txBox="1"/>
          <p:nvPr/>
        </p:nvSpPr>
        <p:spPr>
          <a:xfrm>
            <a:off x="2600324" y="2951768"/>
            <a:ext cx="441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3200" b="1" dirty="0" err="1">
                <a:solidFill>
                  <a:schemeClr val="bg1"/>
                </a:solidFill>
                <a:latin typeface="Open Sauce" panose="020B0604020202020204" charset="0"/>
              </a:rPr>
              <a:t>DoAll</a:t>
            </a:r>
            <a:endParaRPr lang="en-US" sz="3200" b="1" dirty="0">
              <a:solidFill>
                <a:schemeClr val="bg1"/>
              </a:solidFill>
              <a:latin typeface="Open Sauce" panose="020B0604020202020204" charset="0"/>
            </a:endParaRPr>
          </a:p>
        </p:txBody>
      </p:sp>
      <p:grpSp>
        <p:nvGrpSpPr>
          <p:cNvPr id="16" name="Group 6">
            <a:extLst>
              <a:ext uri="{FF2B5EF4-FFF2-40B4-BE49-F238E27FC236}">
                <a16:creationId xmlns:a16="http://schemas.microsoft.com/office/drawing/2014/main" id="{0D283F5F-6ABF-336B-D349-86E50FBBECBD}"/>
              </a:ext>
            </a:extLst>
          </p:cNvPr>
          <p:cNvGrpSpPr/>
          <p:nvPr/>
        </p:nvGrpSpPr>
        <p:grpSpPr>
          <a:xfrm>
            <a:off x="9763126" y="2876488"/>
            <a:ext cx="7467598" cy="735336"/>
            <a:chOff x="0" y="0"/>
            <a:chExt cx="4816593" cy="107717"/>
          </a:xfrm>
        </p:grpSpPr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649E6A6A-04F8-B829-1999-CDC7F413C524}"/>
                </a:ext>
              </a:extLst>
            </p:cNvPr>
            <p:cNvSpPr/>
            <p:nvPr/>
          </p:nvSpPr>
          <p:spPr>
            <a:xfrm>
              <a:off x="0" y="0"/>
              <a:ext cx="4816592" cy="107717"/>
            </a:xfrm>
            <a:custGeom>
              <a:avLst/>
              <a:gdLst/>
              <a:ahLst/>
              <a:cxnLst/>
              <a:rect l="l" t="t" r="r" b="b"/>
              <a:pathLst>
                <a:path w="4816592" h="107717">
                  <a:moveTo>
                    <a:pt x="0" y="0"/>
                  </a:moveTo>
                  <a:lnTo>
                    <a:pt x="4816592" y="0"/>
                  </a:lnTo>
                  <a:lnTo>
                    <a:pt x="4816592" y="107717"/>
                  </a:lnTo>
                  <a:lnTo>
                    <a:pt x="0" y="107717"/>
                  </a:lnTo>
                  <a:close/>
                </a:path>
              </a:pathLst>
            </a:custGeom>
            <a:solidFill>
              <a:srgbClr val="800020"/>
            </a:solidFill>
          </p:spPr>
          <p:txBody>
            <a:bodyPr/>
            <a:lstStyle/>
            <a:p>
              <a:endParaRPr lang="sr-Latn-RS" noProof="0" dirty="0"/>
            </a:p>
          </p:txBody>
        </p:sp>
        <p:sp>
          <p:nvSpPr>
            <p:cNvPr id="18" name="TextBox 8">
              <a:extLst>
                <a:ext uri="{FF2B5EF4-FFF2-40B4-BE49-F238E27FC236}">
                  <a16:creationId xmlns:a16="http://schemas.microsoft.com/office/drawing/2014/main" id="{C50CC5AE-29B5-3D3D-B82E-5702F2C3950B}"/>
                </a:ext>
              </a:extLst>
            </p:cNvPr>
            <p:cNvSpPr txBox="1"/>
            <p:nvPr/>
          </p:nvSpPr>
          <p:spPr>
            <a:xfrm>
              <a:off x="0" y="-47625"/>
              <a:ext cx="4816593" cy="1553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lang="sr-Latn-RS" noProof="0" dirty="0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0A7A812F-96B8-514A-F74F-81805448022A}"/>
              </a:ext>
            </a:extLst>
          </p:cNvPr>
          <p:cNvSpPr txBox="1"/>
          <p:nvPr/>
        </p:nvSpPr>
        <p:spPr>
          <a:xfrm>
            <a:off x="11439525" y="2951768"/>
            <a:ext cx="441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3200" b="1" dirty="0" err="1">
                <a:solidFill>
                  <a:schemeClr val="bg1"/>
                </a:solidFill>
                <a:latin typeface="Open Sauce" panose="020B0604020202020204" charset="0"/>
              </a:rPr>
              <a:t>DoAcross</a:t>
            </a:r>
            <a:endParaRPr lang="en-US" sz="3200" b="1" dirty="0">
              <a:solidFill>
                <a:schemeClr val="bg1"/>
              </a:solidFill>
              <a:latin typeface="Open Sauce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9097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9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ED145B2-23B1-FF9D-A567-71672125CF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23076E8C-CB07-A8CB-0373-D44DBBE45692}"/>
              </a:ext>
            </a:extLst>
          </p:cNvPr>
          <p:cNvSpPr/>
          <p:nvPr/>
        </p:nvSpPr>
        <p:spPr>
          <a:xfrm>
            <a:off x="923224" y="9453562"/>
            <a:ext cx="15781772" cy="19050"/>
          </a:xfrm>
          <a:prstGeom prst="line">
            <a:avLst/>
          </a:prstGeom>
          <a:ln w="9525" cap="flat">
            <a:solidFill>
              <a:srgbClr val="80002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r-Latn-RS" noProof="0" dirty="0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0B0787DE-A904-9D5B-7F71-A4D099273603}"/>
              </a:ext>
            </a:extLst>
          </p:cNvPr>
          <p:cNvSpPr txBox="1"/>
          <p:nvPr/>
        </p:nvSpPr>
        <p:spPr>
          <a:xfrm>
            <a:off x="923224" y="1157603"/>
            <a:ext cx="14240576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20"/>
              </a:lnSpc>
            </a:pPr>
            <a:r>
              <a:rPr lang="en-U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Primer </a:t>
            </a:r>
            <a:r>
              <a:rPr lang="en-US" sz="5600" b="1" spc="-224" dirty="0" err="1">
                <a:solidFill>
                  <a:schemeClr val="accent1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DoAll</a:t>
            </a:r>
            <a:r>
              <a:rPr lang="en-U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5600" b="1" spc="-224" dirty="0" err="1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petlje</a:t>
            </a:r>
            <a:endParaRPr lang="sr-Latn-RS" sz="5600" b="1" spc="-224" noProof="0" dirty="0">
              <a:solidFill>
                <a:srgbClr val="800020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B3C0300B-B8B8-AB6A-2B33-18491B3B0FFE}"/>
              </a:ext>
            </a:extLst>
          </p:cNvPr>
          <p:cNvGrpSpPr/>
          <p:nvPr/>
        </p:nvGrpSpPr>
        <p:grpSpPr>
          <a:xfrm>
            <a:off x="0" y="0"/>
            <a:ext cx="18288000" cy="408987"/>
            <a:chOff x="0" y="0"/>
            <a:chExt cx="4816593" cy="107717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DFFDB514-2683-788D-C7AE-356D706841D3}"/>
                </a:ext>
              </a:extLst>
            </p:cNvPr>
            <p:cNvSpPr/>
            <p:nvPr/>
          </p:nvSpPr>
          <p:spPr>
            <a:xfrm>
              <a:off x="0" y="0"/>
              <a:ext cx="4816592" cy="107717"/>
            </a:xfrm>
            <a:custGeom>
              <a:avLst/>
              <a:gdLst/>
              <a:ahLst/>
              <a:cxnLst/>
              <a:rect l="l" t="t" r="r" b="b"/>
              <a:pathLst>
                <a:path w="4816592" h="107717">
                  <a:moveTo>
                    <a:pt x="0" y="0"/>
                  </a:moveTo>
                  <a:lnTo>
                    <a:pt x="4816592" y="0"/>
                  </a:lnTo>
                  <a:lnTo>
                    <a:pt x="4816592" y="107717"/>
                  </a:lnTo>
                  <a:lnTo>
                    <a:pt x="0" y="107717"/>
                  </a:lnTo>
                  <a:close/>
                </a:path>
              </a:pathLst>
            </a:custGeom>
            <a:solidFill>
              <a:srgbClr val="800020"/>
            </a:solidFill>
          </p:spPr>
          <p:txBody>
            <a:bodyPr/>
            <a:lstStyle/>
            <a:p>
              <a:endParaRPr lang="sr-Latn-RS" noProof="0" dirty="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7DB24A9F-03BF-165B-0903-77B06A57DD27}"/>
                </a:ext>
              </a:extLst>
            </p:cNvPr>
            <p:cNvSpPr txBox="1"/>
            <p:nvPr/>
          </p:nvSpPr>
          <p:spPr>
            <a:xfrm>
              <a:off x="0" y="-47625"/>
              <a:ext cx="4816593" cy="1553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lang="sr-Latn-RS" noProof="0" dirty="0"/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A4DF768D-65B5-1DC1-D620-45B71AEF8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sr-Latn-RS" noProof="0" smtClean="0"/>
              <a:pPr/>
              <a:t>11</a:t>
            </a:fld>
            <a:endParaRPr lang="sr-Latn-RS" noProof="0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13A1D553-33E7-A249-360B-10B290B04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3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Fors"/>
                <a:ea typeface="TT Fors"/>
                <a:cs typeface="TT Fors"/>
                <a:sym typeface="TT Fors"/>
              </a:rPr>
              <a:t>PARALELIZAM U ARHITEKTURI RAČUNARA I PROGRAMSKIM PREVODIOCIMA</a:t>
            </a:r>
          </a:p>
          <a:p>
            <a:endParaRPr lang="sr-Latn-RS" noProof="0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DF710B1-28BD-F721-AA60-16C7ECE92722}"/>
              </a:ext>
            </a:extLst>
          </p:cNvPr>
          <p:cNvSpPr txBox="1">
            <a:spLocks/>
          </p:cNvSpPr>
          <p:nvPr/>
        </p:nvSpPr>
        <p:spPr>
          <a:xfrm>
            <a:off x="2138012" y="3609975"/>
            <a:ext cx="5905500" cy="306705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vert="horz" lIns="274320" tIns="45720" rIns="91440" bIns="45720" rtlCol="0" anchor="ctr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a-DK" sz="2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DO I = 1,100</a:t>
            </a:r>
          </a:p>
          <a:p>
            <a:pPr marL="0" indent="0">
              <a:buNone/>
            </a:pPr>
            <a:r>
              <a:rPr lang="da-DK" sz="2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</a:t>
            </a:r>
            <a:r>
              <a:rPr lang="da-DK" sz="2400" b="1" baseline="-250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da-DK" sz="2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		C(I) := A(I) + B(I)</a:t>
            </a:r>
          </a:p>
          <a:p>
            <a:pPr marL="0" indent="0">
              <a:buNone/>
            </a:pPr>
            <a:r>
              <a:rPr lang="da-DK" sz="2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</a:t>
            </a:r>
            <a:r>
              <a:rPr lang="da-DK" sz="2400" b="1" baseline="-250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da-DK" sz="2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		F(I) := D(I) * E(I)</a:t>
            </a:r>
          </a:p>
          <a:p>
            <a:pPr marL="0" indent="0">
              <a:buNone/>
            </a:pPr>
            <a:r>
              <a:rPr lang="da-DK" sz="2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</a:t>
            </a:r>
            <a:r>
              <a:rPr lang="da-DK" sz="2400" b="1" baseline="-250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da-DK" sz="2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		H(I) := C(I) + F(I)</a:t>
            </a:r>
          </a:p>
          <a:p>
            <a:pPr marL="0" indent="0">
              <a:buNone/>
            </a:pPr>
            <a:r>
              <a:rPr lang="da-DK" sz="2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END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23630004-9BFE-0677-7EDB-FAC91ED2374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1" b="11860"/>
          <a:stretch>
            <a:fillRect/>
          </a:stretch>
        </p:blipFill>
        <p:spPr>
          <a:xfrm>
            <a:off x="10583228" y="2811780"/>
            <a:ext cx="4732972" cy="466344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8AD5AE2-D0BA-A88B-F5DF-FF180DC2042A}"/>
              </a:ext>
            </a:extLst>
          </p:cNvPr>
          <p:cNvSpPr txBox="1"/>
          <p:nvPr/>
        </p:nvSpPr>
        <p:spPr>
          <a:xfrm>
            <a:off x="4090998" y="6970713"/>
            <a:ext cx="1999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>
                <a:latin typeface="Open Sauce" panose="020B0604020202020204" charset="0"/>
              </a:rPr>
              <a:t>Kod </a:t>
            </a:r>
            <a:r>
              <a:rPr lang="sr-Latn-RS" dirty="0" err="1">
                <a:latin typeface="Open Sauce" panose="020B0604020202020204" charset="0"/>
              </a:rPr>
              <a:t>DoAll</a:t>
            </a:r>
            <a:r>
              <a:rPr lang="sr-Latn-RS" dirty="0">
                <a:latin typeface="Open Sauce" panose="020B0604020202020204" charset="0"/>
              </a:rPr>
              <a:t> petlje</a:t>
            </a:r>
            <a:endParaRPr lang="en-US" dirty="0">
              <a:latin typeface="Open Sauce" panose="020B060402020202020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E52357-BFA0-5D45-127F-4869EE1668AA}"/>
              </a:ext>
            </a:extLst>
          </p:cNvPr>
          <p:cNvSpPr txBox="1"/>
          <p:nvPr/>
        </p:nvSpPr>
        <p:spPr>
          <a:xfrm>
            <a:off x="11997214" y="7768908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>
                <a:latin typeface="Open Sauce" panose="020B0604020202020204" charset="0"/>
              </a:rPr>
              <a:t>DDG graf petlje</a:t>
            </a:r>
            <a:endParaRPr lang="en-US" dirty="0">
              <a:latin typeface="Open Sauce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6094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3AEB0A-80C9-616D-2691-F028F0AB77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1BDB86BA-DD92-DA88-9CBD-BA1C19B81F97}"/>
              </a:ext>
            </a:extLst>
          </p:cNvPr>
          <p:cNvSpPr/>
          <p:nvPr/>
        </p:nvSpPr>
        <p:spPr>
          <a:xfrm>
            <a:off x="923224" y="9453562"/>
            <a:ext cx="15781772" cy="19050"/>
          </a:xfrm>
          <a:prstGeom prst="line">
            <a:avLst/>
          </a:prstGeom>
          <a:ln w="9525" cap="flat">
            <a:solidFill>
              <a:srgbClr val="80002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r-Latn-RS" noProof="0" dirty="0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71770853-E3BF-336C-EDB2-8350FCC49144}"/>
              </a:ext>
            </a:extLst>
          </p:cNvPr>
          <p:cNvSpPr txBox="1"/>
          <p:nvPr/>
        </p:nvSpPr>
        <p:spPr>
          <a:xfrm>
            <a:off x="923224" y="1157603"/>
            <a:ext cx="14240576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20"/>
              </a:lnSpc>
            </a:pPr>
            <a:r>
              <a:rPr lang="en-U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Primer </a:t>
            </a:r>
            <a:r>
              <a:rPr lang="en-US" sz="5600" b="1" spc="-224" dirty="0" err="1">
                <a:solidFill>
                  <a:schemeClr val="accent1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DoAcross</a:t>
            </a:r>
            <a:r>
              <a:rPr lang="en-U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5600" b="1" spc="-224" dirty="0" err="1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petlje</a:t>
            </a:r>
            <a:endParaRPr lang="sr-Latn-RS" sz="5600" b="1" spc="-224" noProof="0" dirty="0">
              <a:solidFill>
                <a:srgbClr val="800020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0FC700C2-00DC-D3BC-632C-64193F11AB3B}"/>
              </a:ext>
            </a:extLst>
          </p:cNvPr>
          <p:cNvGrpSpPr/>
          <p:nvPr/>
        </p:nvGrpSpPr>
        <p:grpSpPr>
          <a:xfrm>
            <a:off x="0" y="0"/>
            <a:ext cx="18288000" cy="408987"/>
            <a:chOff x="0" y="0"/>
            <a:chExt cx="4816593" cy="107717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55E1C520-8F81-316E-C8D0-55BF51A27AC8}"/>
                </a:ext>
              </a:extLst>
            </p:cNvPr>
            <p:cNvSpPr/>
            <p:nvPr/>
          </p:nvSpPr>
          <p:spPr>
            <a:xfrm>
              <a:off x="0" y="0"/>
              <a:ext cx="4816592" cy="107717"/>
            </a:xfrm>
            <a:custGeom>
              <a:avLst/>
              <a:gdLst/>
              <a:ahLst/>
              <a:cxnLst/>
              <a:rect l="l" t="t" r="r" b="b"/>
              <a:pathLst>
                <a:path w="4816592" h="107717">
                  <a:moveTo>
                    <a:pt x="0" y="0"/>
                  </a:moveTo>
                  <a:lnTo>
                    <a:pt x="4816592" y="0"/>
                  </a:lnTo>
                  <a:lnTo>
                    <a:pt x="4816592" y="107717"/>
                  </a:lnTo>
                  <a:lnTo>
                    <a:pt x="0" y="107717"/>
                  </a:lnTo>
                  <a:close/>
                </a:path>
              </a:pathLst>
            </a:custGeom>
            <a:solidFill>
              <a:srgbClr val="800020"/>
            </a:solidFill>
          </p:spPr>
          <p:txBody>
            <a:bodyPr/>
            <a:lstStyle/>
            <a:p>
              <a:endParaRPr lang="sr-Latn-RS" noProof="0" dirty="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4CC878CE-B82C-A11E-7ACF-92A3BFE46F01}"/>
                </a:ext>
              </a:extLst>
            </p:cNvPr>
            <p:cNvSpPr txBox="1"/>
            <p:nvPr/>
          </p:nvSpPr>
          <p:spPr>
            <a:xfrm>
              <a:off x="0" y="-47625"/>
              <a:ext cx="4816593" cy="1553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lang="sr-Latn-RS" noProof="0" dirty="0"/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E3912EC-1629-38ED-4C86-C4F7F7DB4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sr-Latn-RS" noProof="0" smtClean="0"/>
              <a:pPr/>
              <a:t>12</a:t>
            </a:fld>
            <a:endParaRPr lang="sr-Latn-RS" noProof="0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E7CFE1E6-A69E-3C64-96AF-E0FF3C9C6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3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Fors"/>
                <a:ea typeface="TT Fors"/>
                <a:cs typeface="TT Fors"/>
                <a:sym typeface="TT Fors"/>
              </a:rPr>
              <a:t>PARALELIZAM U ARHITEKTURI RAČUNARA I PROGRAMSKIM PREVODIOCIMA</a:t>
            </a:r>
          </a:p>
          <a:p>
            <a:endParaRPr lang="sr-Latn-RS" noProof="0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C1BA7BD3-15AC-AD3A-AC0F-29D0E1B41EF8}"/>
              </a:ext>
            </a:extLst>
          </p:cNvPr>
          <p:cNvSpPr txBox="1">
            <a:spLocks/>
          </p:cNvSpPr>
          <p:nvPr/>
        </p:nvSpPr>
        <p:spPr>
          <a:xfrm>
            <a:off x="2019300" y="3419474"/>
            <a:ext cx="6210301" cy="344805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vert="horz" lIns="274320" tIns="45720" rIns="91440" bIns="45720" rtlCol="0" anchor="ctr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a-DK" sz="2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DO I = 3,100</a:t>
            </a:r>
          </a:p>
          <a:p>
            <a:pPr marL="0" indent="0">
              <a:buNone/>
            </a:pPr>
            <a:r>
              <a:rPr lang="da-DK" sz="2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</a:t>
            </a:r>
            <a:r>
              <a:rPr lang="da-DK" sz="2400" b="1" baseline="-250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da-DK" sz="2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		C(I) := A(I-2) * B(I)</a:t>
            </a:r>
          </a:p>
          <a:p>
            <a:pPr marL="0" indent="0">
              <a:buNone/>
            </a:pPr>
            <a:r>
              <a:rPr lang="da-DK" sz="2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</a:t>
            </a:r>
            <a:r>
              <a:rPr lang="da-DK" sz="2400" b="1" baseline="-250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da-DK" sz="2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		A(I) := D(I) * C(I)</a:t>
            </a:r>
          </a:p>
          <a:p>
            <a:pPr marL="0" indent="0">
              <a:buNone/>
            </a:pPr>
            <a:r>
              <a:rPr lang="da-DK" sz="2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</a:t>
            </a:r>
            <a:r>
              <a:rPr lang="da-DK" sz="2400" b="1" baseline="-250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da-DK" sz="2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		E(I) := C(I) + F(I-1)</a:t>
            </a:r>
          </a:p>
          <a:p>
            <a:pPr marL="0" indent="0">
              <a:buNone/>
            </a:pPr>
            <a:r>
              <a:rPr lang="da-DK" sz="2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</a:t>
            </a:r>
            <a:r>
              <a:rPr lang="da-DK" sz="2400" b="1" baseline="-250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da-DK" sz="2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		F(I) := E(I) + A(I)</a:t>
            </a:r>
          </a:p>
          <a:p>
            <a:pPr marL="0" indent="0">
              <a:buNone/>
            </a:pPr>
            <a:r>
              <a:rPr lang="da-DK" sz="2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END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C4258B-0305-9C9C-698F-91F269C68B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95" b="9723"/>
          <a:stretch>
            <a:fillRect/>
          </a:stretch>
        </p:blipFill>
        <p:spPr>
          <a:xfrm>
            <a:off x="9296400" y="3238500"/>
            <a:ext cx="7292182" cy="403442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C4AF4FB-4A4A-15E7-0DC4-F85AF646DD42}"/>
              </a:ext>
            </a:extLst>
          </p:cNvPr>
          <p:cNvSpPr txBox="1"/>
          <p:nvPr/>
        </p:nvSpPr>
        <p:spPr>
          <a:xfrm>
            <a:off x="3841046" y="7088261"/>
            <a:ext cx="2566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>
                <a:latin typeface="Open Sauce" panose="020B0604020202020204" charset="0"/>
              </a:rPr>
              <a:t>Kod </a:t>
            </a:r>
            <a:r>
              <a:rPr lang="sr-Latn-RS" dirty="0" err="1">
                <a:latin typeface="Open Sauce" panose="020B0604020202020204" charset="0"/>
              </a:rPr>
              <a:t>DoAcross</a:t>
            </a:r>
            <a:r>
              <a:rPr lang="sr-Latn-RS" dirty="0">
                <a:latin typeface="Open Sauce" panose="020B0604020202020204" charset="0"/>
              </a:rPr>
              <a:t> petlje</a:t>
            </a:r>
            <a:endParaRPr lang="en-US" dirty="0">
              <a:latin typeface="Open Sauce" panose="020B060402020202020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8C1836C-72F3-9E9B-834F-E27CB91431ED}"/>
              </a:ext>
            </a:extLst>
          </p:cNvPr>
          <p:cNvSpPr txBox="1"/>
          <p:nvPr/>
        </p:nvSpPr>
        <p:spPr>
          <a:xfrm>
            <a:off x="11989991" y="7566615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>
                <a:latin typeface="Open Sauce" panose="020B0604020202020204" charset="0"/>
              </a:rPr>
              <a:t>DDG graf petlje</a:t>
            </a:r>
            <a:endParaRPr lang="en-US" dirty="0">
              <a:latin typeface="Open Sauce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04432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529899-EAB9-33A8-AEF5-8A2C350A8D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7F7359C3-A0EF-79A1-B1E9-DF558EFA1A4F}"/>
              </a:ext>
            </a:extLst>
          </p:cNvPr>
          <p:cNvSpPr/>
          <p:nvPr/>
        </p:nvSpPr>
        <p:spPr>
          <a:xfrm>
            <a:off x="923224" y="9453562"/>
            <a:ext cx="15781772" cy="19050"/>
          </a:xfrm>
          <a:prstGeom prst="line">
            <a:avLst/>
          </a:prstGeom>
          <a:ln w="9525" cap="flat">
            <a:solidFill>
              <a:srgbClr val="80002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r-Latn-RS" noProof="0" dirty="0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F1CD4BB5-4274-8F78-A2FD-6969D0A299C7}"/>
              </a:ext>
            </a:extLst>
          </p:cNvPr>
          <p:cNvSpPr txBox="1"/>
          <p:nvPr/>
        </p:nvSpPr>
        <p:spPr>
          <a:xfrm>
            <a:off x="685800" y="2670179"/>
            <a:ext cx="16840200" cy="62457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96571" lvl="1" indent="-248285" algn="l">
              <a:lnSpc>
                <a:spcPts val="4140"/>
              </a:lnSpc>
              <a:buFont typeface="Arial"/>
              <a:buChar char="•"/>
            </a:pPr>
            <a:r>
              <a:rPr lang="sr-Latn-RS" sz="2300" b="1" spc="138" noProof="0" dirty="0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Software </a:t>
            </a:r>
            <a:r>
              <a:rPr lang="sr-Latn-RS" sz="2300" b="1" spc="138" noProof="0" dirty="0" err="1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pipelining</a:t>
            </a:r>
            <a:endParaRPr lang="sr-Latn-RS" sz="2300" b="1" spc="138" noProof="0" dirty="0">
              <a:solidFill>
                <a:schemeClr val="accent1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496571" lvl="1" indent="-248285" algn="l">
              <a:lnSpc>
                <a:spcPts val="4140"/>
              </a:lnSpc>
              <a:buFont typeface="Arial"/>
              <a:buChar char="•"/>
            </a:pP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Po ugledu na hardversku protočnost.</a:t>
            </a:r>
          </a:p>
          <a:p>
            <a:pPr marL="496571" lvl="1" indent="-248285" algn="l">
              <a:lnSpc>
                <a:spcPts val="4140"/>
              </a:lnSpc>
              <a:buFont typeface="Arial"/>
              <a:buChar char="•"/>
            </a:pP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Formira se nova iteracije petlje (</a:t>
            </a:r>
            <a:r>
              <a:rPr lang="sr-Latn-R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kernel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).</a:t>
            </a:r>
          </a:p>
          <a:p>
            <a:pPr marL="496571" lvl="1" indent="-248285" algn="l">
              <a:lnSpc>
                <a:spcPts val="4140"/>
              </a:lnSpc>
              <a:buFont typeface="Arial"/>
              <a:buChar char="•"/>
            </a:pP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Delimično preklapanje originalnih iteracija petlje u cilju postizanja </a:t>
            </a:r>
            <a:r>
              <a:rPr lang="sr-Latn-R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paralelnijeg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koda.</a:t>
            </a:r>
          </a:p>
          <a:p>
            <a:pPr marL="496571" lvl="1" indent="-248285" algn="l">
              <a:lnSpc>
                <a:spcPts val="4140"/>
              </a:lnSpc>
              <a:buFont typeface="Arial"/>
              <a:buChar char="•"/>
            </a:pP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Stepen preklapanja ograničen je zavisnosti po podacima za operacije iz različitih iteracija i resursima mašina.</a:t>
            </a:r>
          </a:p>
          <a:p>
            <a:pPr marL="496571" lvl="1" indent="-248285" algn="l">
              <a:lnSpc>
                <a:spcPts val="4140"/>
              </a:lnSpc>
              <a:buFont typeface="Arial"/>
              <a:buChar char="•"/>
            </a:pPr>
            <a:endParaRPr lang="sr-Latn-RS" sz="2300" spc="138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496571" lvl="1" indent="-248285" algn="l">
              <a:lnSpc>
                <a:spcPts val="4140"/>
              </a:lnSpc>
              <a:buFont typeface="Arial"/>
              <a:buChar char="•"/>
            </a:pPr>
            <a:endParaRPr lang="sr-Latn-RS" sz="2300" spc="138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496571" lvl="1" indent="-248285" algn="l">
              <a:lnSpc>
                <a:spcPts val="4140"/>
              </a:lnSpc>
              <a:buFont typeface="Arial"/>
              <a:buChar char="•"/>
            </a:pPr>
            <a:endParaRPr lang="sr-Latn-RS" sz="2300" spc="138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496571" lvl="1" indent="-248285" algn="l">
              <a:lnSpc>
                <a:spcPts val="4140"/>
              </a:lnSpc>
              <a:buFont typeface="Arial"/>
              <a:buChar char="•"/>
            </a:pPr>
            <a:r>
              <a:rPr lang="sr-Latn-RS" sz="2300" b="1" spc="138" dirty="0" err="1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Predpetlja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(</a:t>
            </a:r>
            <a:r>
              <a:rPr lang="sr-Latn-RS" sz="2300" i="1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prolog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) – kod koji u novoj modifikovanoj petlji prethodi iteraciji.</a:t>
            </a:r>
          </a:p>
          <a:p>
            <a:pPr marL="496571" lvl="1" indent="-248285" algn="l">
              <a:lnSpc>
                <a:spcPts val="4140"/>
              </a:lnSpc>
              <a:buFont typeface="Arial"/>
              <a:buChar char="•"/>
            </a:pPr>
            <a:r>
              <a:rPr lang="sr-Latn-RS" sz="2300" b="1" spc="138" dirty="0" err="1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Postpetlja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(</a:t>
            </a:r>
            <a:r>
              <a:rPr lang="sr-Latn-RS" sz="2300" i="1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postlog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) – kod koji sledi nakon poslednje iteracije modifikovane petlje.</a:t>
            </a:r>
            <a:endParaRPr lang="en-US" sz="2300" spc="138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496571" lvl="1" indent="-248285" algn="l">
              <a:lnSpc>
                <a:spcPts val="4140"/>
              </a:lnSpc>
              <a:buFont typeface="Arial"/>
              <a:buChar char="•"/>
            </a:pPr>
            <a:r>
              <a:rPr lang="en-U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Analogno</a:t>
            </a:r>
            <a:r>
              <a:rPr lang="en-U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popunjavanju</a:t>
            </a:r>
            <a:r>
              <a:rPr lang="en-U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i</a:t>
            </a:r>
            <a:r>
              <a:rPr lang="en-U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pra</a:t>
            </a:r>
            <a:r>
              <a:rPr lang="sr-Latn-R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žnjenju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protočnog niza.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0D07CC81-0EB4-2EF0-6CC6-94496E5FDDA6}"/>
              </a:ext>
            </a:extLst>
          </p:cNvPr>
          <p:cNvSpPr txBox="1"/>
          <p:nvPr/>
        </p:nvSpPr>
        <p:spPr>
          <a:xfrm>
            <a:off x="923224" y="1157603"/>
            <a:ext cx="14240576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20"/>
              </a:lnSpc>
            </a:pPr>
            <a:r>
              <a:rPr lang="en-U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S</a:t>
            </a:r>
            <a:r>
              <a:rPr lang="en-US" sz="5600" b="1" spc="-224" noProof="0" dirty="0" err="1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oftverska</a:t>
            </a:r>
            <a:r>
              <a:rPr lang="en-US" sz="5600" b="1" spc="-224" noProof="0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p</a:t>
            </a:r>
            <a:r>
              <a:rPr lang="sr-Latn-RS" sz="5600" b="1" spc="-224" noProof="0" dirty="0" err="1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rotočnost</a:t>
            </a:r>
            <a:r>
              <a:rPr lang="sr-Latn-RS" sz="5600" b="1" spc="-224" noProof="0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( 1 )</a:t>
            </a: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115BE1D2-2138-A2DB-21F3-B4B4EC59B6ED}"/>
              </a:ext>
            </a:extLst>
          </p:cNvPr>
          <p:cNvGrpSpPr/>
          <p:nvPr/>
        </p:nvGrpSpPr>
        <p:grpSpPr>
          <a:xfrm>
            <a:off x="0" y="0"/>
            <a:ext cx="18288000" cy="408987"/>
            <a:chOff x="0" y="0"/>
            <a:chExt cx="4816593" cy="107717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38C86E23-4B15-FBFC-34E8-42F9F0158E9A}"/>
                </a:ext>
              </a:extLst>
            </p:cNvPr>
            <p:cNvSpPr/>
            <p:nvPr/>
          </p:nvSpPr>
          <p:spPr>
            <a:xfrm>
              <a:off x="0" y="0"/>
              <a:ext cx="4816592" cy="107717"/>
            </a:xfrm>
            <a:custGeom>
              <a:avLst/>
              <a:gdLst/>
              <a:ahLst/>
              <a:cxnLst/>
              <a:rect l="l" t="t" r="r" b="b"/>
              <a:pathLst>
                <a:path w="4816592" h="107717">
                  <a:moveTo>
                    <a:pt x="0" y="0"/>
                  </a:moveTo>
                  <a:lnTo>
                    <a:pt x="4816592" y="0"/>
                  </a:lnTo>
                  <a:lnTo>
                    <a:pt x="4816592" y="107717"/>
                  </a:lnTo>
                  <a:lnTo>
                    <a:pt x="0" y="107717"/>
                  </a:lnTo>
                  <a:close/>
                </a:path>
              </a:pathLst>
            </a:custGeom>
            <a:solidFill>
              <a:srgbClr val="800020"/>
            </a:solidFill>
          </p:spPr>
          <p:txBody>
            <a:bodyPr/>
            <a:lstStyle/>
            <a:p>
              <a:endParaRPr lang="sr-Latn-RS" noProof="0" dirty="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C54941D5-1D16-39B7-CDF7-2E4F51587FC3}"/>
                </a:ext>
              </a:extLst>
            </p:cNvPr>
            <p:cNvSpPr txBox="1"/>
            <p:nvPr/>
          </p:nvSpPr>
          <p:spPr>
            <a:xfrm>
              <a:off x="0" y="-47625"/>
              <a:ext cx="4816593" cy="1553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lang="sr-Latn-RS" noProof="0" dirty="0"/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C0CB130-C6AB-C504-7E32-730A3FFA6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sr-Latn-RS" noProof="0" smtClean="0"/>
              <a:pPr/>
              <a:t>13</a:t>
            </a:fld>
            <a:endParaRPr lang="sr-Latn-RS" noProof="0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C98C8403-1701-5B5E-539E-051DC0C58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3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Fors"/>
                <a:ea typeface="TT Fors"/>
                <a:cs typeface="TT Fors"/>
                <a:sym typeface="TT Fors"/>
              </a:rPr>
              <a:t>PARALELIZAM U ARHITEKTURI RAČUNARA I PROGRAMSKIM PREVODIOCIMA</a:t>
            </a:r>
          </a:p>
          <a:p>
            <a:endParaRPr lang="sr-Latn-RS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694B5E4-B657-B8E0-5642-544E15A2ED03}"/>
                  </a:ext>
                </a:extLst>
              </p:cNvPr>
              <p:cNvSpPr txBox="1"/>
              <p:nvPr/>
            </p:nvSpPr>
            <p:spPr>
              <a:xfrm>
                <a:off x="7977877" y="6057900"/>
                <a:ext cx="2332242" cy="501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i="1" spc="138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sym typeface="Open Sauce"/>
                            </a:rPr>
                          </m:ctrlPr>
                        </m:sSupPr>
                        <m:e>
                          <m:r>
                            <a:rPr lang="en-US" sz="3200" i="1" spc="138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sym typeface="Open Sauce"/>
                            </a:rPr>
                            <m:t>𝐿</m:t>
                          </m:r>
                        </m:e>
                        <m:sup>
                          <m:r>
                            <a:rPr lang="en-US" sz="3200" i="1" spc="138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sym typeface="Open Sauce"/>
                            </a:rPr>
                            <m:t>𝑘</m:t>
                          </m:r>
                        </m:sup>
                      </m:sSup>
                      <m:r>
                        <a:rPr lang="en-US" sz="3200" i="1" spc="138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sym typeface="Open Sauce"/>
                        </a:rPr>
                        <m:t>=</m:t>
                      </m:r>
                      <m:r>
                        <a:rPr lang="en-US" sz="3200" i="1" spc="138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Open Sauce"/>
                        </a:rPr>
                        <m:t>𝛼</m:t>
                      </m:r>
                      <m:sSup>
                        <m:sSupPr>
                          <m:ctrlPr>
                            <a:rPr lang="en-US" sz="3200" i="1" spc="138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Open Sauce"/>
                            </a:rPr>
                          </m:ctrlPr>
                        </m:sSupPr>
                        <m:e>
                          <m:r>
                            <a:rPr lang="en-US" sz="3200" i="1" spc="138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Open Sauce"/>
                            </a:rPr>
                            <m:t>𝐾</m:t>
                          </m:r>
                        </m:e>
                        <m:sup>
                          <m:r>
                            <a:rPr lang="en-US" sz="3200" i="1" spc="138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Open Sauce"/>
                            </a:rPr>
                            <m:t>𝑚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l-GR" sz="3200" i="1" spc="138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Open Sauce"/>
                        </a:rPr>
                        <m:t>Ω</m:t>
                      </m:r>
                    </m:oMath>
                  </m:oMathPara>
                </a14:m>
                <a:endParaRPr lang="sr-Latn-RS" sz="3200" spc="138" dirty="0">
                  <a:solidFill>
                    <a:srgbClr val="000000"/>
                  </a:solidFill>
                  <a:latin typeface="Open Sauce"/>
                  <a:ea typeface="Open Sauce"/>
                  <a:cs typeface="Open Sauce"/>
                  <a:sym typeface="Open Sauce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694B5E4-B657-B8E0-5642-544E15A2ED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7877" y="6057900"/>
                <a:ext cx="2332242" cy="50129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58305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62CF006-EC37-412C-D8CA-0725DEE00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D38E07AD-950C-8C5E-D4BE-CD09BFC0F700}"/>
              </a:ext>
            </a:extLst>
          </p:cNvPr>
          <p:cNvSpPr/>
          <p:nvPr/>
        </p:nvSpPr>
        <p:spPr>
          <a:xfrm>
            <a:off x="923224" y="9453562"/>
            <a:ext cx="15781772" cy="19050"/>
          </a:xfrm>
          <a:prstGeom prst="line">
            <a:avLst/>
          </a:prstGeom>
          <a:ln w="9525" cap="flat">
            <a:solidFill>
              <a:srgbClr val="80002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r-Latn-RS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4">
                <a:extLst>
                  <a:ext uri="{FF2B5EF4-FFF2-40B4-BE49-F238E27FC236}">
                    <a16:creationId xmlns:a16="http://schemas.microsoft.com/office/drawing/2014/main" id="{3207C7C8-1A12-45EF-540A-84C644E9D126}"/>
                  </a:ext>
                </a:extLst>
              </p:cNvPr>
              <p:cNvSpPr txBox="1"/>
              <p:nvPr/>
            </p:nvSpPr>
            <p:spPr>
              <a:xfrm>
                <a:off x="685800" y="2765429"/>
                <a:ext cx="16764000" cy="5719964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496571" lvl="1" indent="-248285" algn="l">
                  <a:lnSpc>
                    <a:spcPts val="4140"/>
                  </a:lnSpc>
                  <a:buFont typeface="Arial"/>
                  <a:buChar char="•"/>
                </a:pPr>
                <a:r>
                  <a:rPr lang="sr-Latn-RS" sz="2300" spc="138" dirty="0">
                    <a:solidFill>
                      <a:srgbClr val="000000"/>
                    </a:solidFill>
                    <a:latin typeface="Open Sauce"/>
                    <a:ea typeface="Open Sauce"/>
                    <a:cs typeface="Open Sauce"/>
                    <a:sym typeface="Open Sauce"/>
                  </a:rPr>
                  <a:t>U novoj petlji, preklopljene su operacije iz </a:t>
                </a:r>
                <a14:m>
                  <m:oMath xmlns:m="http://schemas.openxmlformats.org/officeDocument/2006/math">
                    <m:r>
                      <a:rPr lang="sr-Latn-RS" sz="2800" i="1" spc="138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Open Sauce"/>
                        <a:cs typeface="Open Sauce"/>
                        <a:sym typeface="Open Sauce"/>
                      </a:rPr>
                      <m:t>𝑛</m:t>
                    </m:r>
                  </m:oMath>
                </a14:m>
                <a:r>
                  <a:rPr lang="sr-Latn-RS" sz="2300" spc="138" dirty="0">
                    <a:solidFill>
                      <a:srgbClr val="000000"/>
                    </a:solidFill>
                    <a:latin typeface="Open Sauce"/>
                    <a:ea typeface="Open Sauce"/>
                    <a:cs typeface="Open Sauce"/>
                    <a:sym typeface="Open Sauce"/>
                  </a:rPr>
                  <a:t> originalnih iteracija petlje.</a:t>
                </a:r>
              </a:p>
              <a:p>
                <a:pPr marL="496571" lvl="1" indent="-248285">
                  <a:lnSpc>
                    <a:spcPts val="4140"/>
                  </a:lnSpc>
                  <a:buFont typeface="Arial"/>
                  <a:buChar char="•"/>
                </a:pPr>
                <a:r>
                  <a:rPr lang="sr-Latn-RS" sz="2300" spc="138" dirty="0" err="1">
                    <a:solidFill>
                      <a:srgbClr val="000000"/>
                    </a:solidFill>
                    <a:latin typeface="Open Sauce"/>
                    <a:ea typeface="Open Sauce"/>
                    <a:cs typeface="Open Sauce"/>
                    <a:sym typeface="Open Sauce"/>
                  </a:rPr>
                  <a:t>Predpetlja</a:t>
                </a:r>
                <a:r>
                  <a:rPr lang="sr-Latn-RS" sz="2300" spc="138" dirty="0">
                    <a:solidFill>
                      <a:srgbClr val="000000"/>
                    </a:solidFill>
                    <a:latin typeface="Open Sauce"/>
                    <a:ea typeface="Open Sauce"/>
                    <a:cs typeface="Open Sauce"/>
                    <a:sym typeface="Open Sauce"/>
                  </a:rPr>
                  <a:t> i </a:t>
                </a:r>
                <a:r>
                  <a:rPr lang="sr-Latn-RS" sz="2300" spc="138" dirty="0" err="1">
                    <a:solidFill>
                      <a:srgbClr val="000000"/>
                    </a:solidFill>
                    <a:latin typeface="Open Sauce"/>
                    <a:ea typeface="Open Sauce"/>
                    <a:cs typeface="Open Sauce"/>
                    <a:sym typeface="Open Sauce"/>
                  </a:rPr>
                  <a:t>postpetlja</a:t>
                </a:r>
                <a:r>
                  <a:rPr lang="sr-Latn-RS" sz="2300" spc="138" dirty="0">
                    <a:solidFill>
                      <a:srgbClr val="000000"/>
                    </a:solidFill>
                    <a:latin typeface="Open Sauce"/>
                    <a:ea typeface="Open Sauce"/>
                    <a:cs typeface="Open Sauce"/>
                    <a:sym typeface="Open Sauce"/>
                  </a:rPr>
                  <a:t> sadrže delove </a:t>
                </a:r>
                <a14:m>
                  <m:oMath xmlns:m="http://schemas.openxmlformats.org/officeDocument/2006/math">
                    <m:r>
                      <a:rPr lang="sr-Latn-RS" sz="2800" i="1" spc="138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Open Sauce"/>
                        <a:cs typeface="Open Sauce"/>
                        <a:sym typeface="Open Sauce"/>
                      </a:rPr>
                      <m:t>𝑛</m:t>
                    </m:r>
                    <m:r>
                      <a:rPr lang="sr-Latn-RS" sz="2800" b="0" i="1" spc="138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Open Sauce"/>
                        <a:cs typeface="Open Sauce"/>
                        <a:sym typeface="Open Sauce"/>
                      </a:rPr>
                      <m:t>−1</m:t>
                    </m:r>
                  </m:oMath>
                </a14:m>
                <a:r>
                  <a:rPr lang="sr-Latn-RS" sz="2300" spc="138" dirty="0">
                    <a:solidFill>
                      <a:srgbClr val="000000"/>
                    </a:solidFill>
                    <a:latin typeface="Open Sauce"/>
                    <a:ea typeface="Open Sauce"/>
                    <a:cs typeface="Open Sauce"/>
                    <a:sym typeface="Open Sauce"/>
                  </a:rPr>
                  <a:t> iteracija petlje.</a:t>
                </a:r>
              </a:p>
              <a:p>
                <a:pPr marL="496571" lvl="1" indent="-248285">
                  <a:lnSpc>
                    <a:spcPts val="4140"/>
                  </a:lnSpc>
                  <a:buFont typeface="Arial"/>
                  <a:buChar char="•"/>
                </a:pPr>
                <a:endParaRPr lang="sr-Latn-RS" sz="2300" spc="138" dirty="0">
                  <a:solidFill>
                    <a:srgbClr val="000000"/>
                  </a:solidFill>
                  <a:latin typeface="Open Sauce"/>
                  <a:ea typeface="Open Sauce"/>
                  <a:cs typeface="Open Sauce"/>
                  <a:sym typeface="Open Sauce"/>
                </a:endParaRPr>
              </a:p>
              <a:p>
                <a:pPr marL="496571" lvl="1" indent="-248285">
                  <a:lnSpc>
                    <a:spcPts val="4140"/>
                  </a:lnSpc>
                  <a:buFont typeface="Arial"/>
                  <a:buChar char="•"/>
                </a:pPr>
                <a:r>
                  <a:rPr lang="sr-Latn-RS" sz="2300" b="1" spc="138" dirty="0">
                    <a:solidFill>
                      <a:schemeClr val="accent1"/>
                    </a:solidFill>
                    <a:latin typeface="Open Sauce"/>
                    <a:ea typeface="Open Sauce"/>
                    <a:cs typeface="Open Sauce"/>
                    <a:sym typeface="Open Sauce"/>
                  </a:rPr>
                  <a:t>Nivo softverske protočnosti</a:t>
                </a:r>
                <a:r>
                  <a:rPr lang="sr-Latn-RS" sz="2300" spc="138" dirty="0">
                    <a:solidFill>
                      <a:srgbClr val="000000"/>
                    </a:solidFill>
                    <a:latin typeface="Open Sauce"/>
                    <a:ea typeface="Open Sauce"/>
                    <a:cs typeface="Open Sauce"/>
                    <a:sym typeface="Open Sauce"/>
                  </a:rPr>
                  <a:t> </a:t>
                </a:r>
                <a:r>
                  <a:rPr lang="sr-Latn-RS" sz="2300" spc="138" dirty="0">
                    <a:solidFill>
                      <a:schemeClr val="accent1"/>
                    </a:solidFill>
                    <a:latin typeface="Open Sauce"/>
                    <a:ea typeface="Open Sauce"/>
                    <a:cs typeface="Open Sauce"/>
                    <a:sym typeface="Open Sauce"/>
                  </a:rPr>
                  <a:t>(</a:t>
                </a:r>
                <a:r>
                  <a:rPr lang="sr-Latn-RS" sz="2300" b="1" spc="138" dirty="0">
                    <a:solidFill>
                      <a:schemeClr val="accent1"/>
                    </a:solidFill>
                    <a:latin typeface="Open Sauce"/>
                    <a:ea typeface="Open Sauce"/>
                    <a:cs typeface="Open Sauce"/>
                    <a:sym typeface="Open Sauce"/>
                  </a:rPr>
                  <a:t>LSP</a:t>
                </a:r>
                <a:r>
                  <a:rPr lang="sr-Latn-RS" sz="2300" spc="138" dirty="0">
                    <a:solidFill>
                      <a:schemeClr val="accent1"/>
                    </a:solidFill>
                    <a:latin typeface="Open Sauce"/>
                    <a:ea typeface="Open Sauce"/>
                    <a:cs typeface="Open Sauce"/>
                    <a:sym typeface="Open Sauce"/>
                  </a:rPr>
                  <a:t>) </a:t>
                </a:r>
                <a:r>
                  <a:rPr lang="sr-Latn-RS" sz="2300" spc="138" dirty="0">
                    <a:solidFill>
                      <a:srgbClr val="000000"/>
                    </a:solidFill>
                    <a:latin typeface="Open Sauce"/>
                    <a:ea typeface="Open Sauce"/>
                    <a:cs typeface="Open Sauce"/>
                    <a:sym typeface="Open Sauce"/>
                  </a:rPr>
                  <a:t>– opseg originalnih iteracija petlje u novoj petlji = </a:t>
                </a:r>
                <a14:m>
                  <m:oMath xmlns:m="http://schemas.openxmlformats.org/officeDocument/2006/math">
                    <m:r>
                      <a:rPr lang="sr-Latn-RS" sz="2400" i="1" spc="138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Open Sauce"/>
                        <a:cs typeface="Open Sauce"/>
                        <a:sym typeface="Open Sauce"/>
                      </a:rPr>
                      <m:t>𝑛</m:t>
                    </m:r>
                    <m:r>
                      <a:rPr lang="sr-Latn-RS" sz="2400" i="1" spc="138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Open Sauce"/>
                        <a:cs typeface="Open Sauce"/>
                        <a:sym typeface="Open Sauce"/>
                      </a:rPr>
                      <m:t>−1</m:t>
                    </m:r>
                  </m:oMath>
                </a14:m>
                <a:r>
                  <a:rPr lang="sr-Latn-RS" sz="2300" spc="138" dirty="0">
                    <a:solidFill>
                      <a:srgbClr val="000000"/>
                    </a:solidFill>
                    <a:latin typeface="Open Sauce"/>
                    <a:ea typeface="Open Sauce"/>
                    <a:cs typeface="Open Sauce"/>
                    <a:sym typeface="Open Sauce"/>
                  </a:rPr>
                  <a:t>.</a:t>
                </a:r>
              </a:p>
              <a:p>
                <a:pPr marL="496571" lvl="1" indent="-248285">
                  <a:lnSpc>
                    <a:spcPts val="4140"/>
                  </a:lnSpc>
                  <a:buFont typeface="Arial"/>
                  <a:buChar char="•"/>
                </a:pPr>
                <a:r>
                  <a:rPr lang="sr-Latn-RS" sz="2300" spc="138" dirty="0" err="1">
                    <a:solidFill>
                      <a:srgbClr val="000000"/>
                    </a:solidFill>
                    <a:latin typeface="Open Sauce"/>
                    <a:ea typeface="Open Sauce"/>
                    <a:cs typeface="Open Sauce"/>
                    <a:sym typeface="Open Sauce"/>
                  </a:rPr>
                  <a:t>Predpetlja</a:t>
                </a:r>
                <a:r>
                  <a:rPr lang="sr-Latn-RS" sz="2300" spc="138" dirty="0">
                    <a:solidFill>
                      <a:srgbClr val="000000"/>
                    </a:solidFill>
                    <a:latin typeface="Open Sauce"/>
                    <a:ea typeface="Open Sauce"/>
                    <a:cs typeface="Open Sauce"/>
                    <a:sym typeface="Open Sauce"/>
                  </a:rPr>
                  <a:t> i </a:t>
                </a:r>
                <a:r>
                  <a:rPr lang="sr-Latn-RS" sz="2300" spc="138" dirty="0" err="1">
                    <a:solidFill>
                      <a:srgbClr val="000000"/>
                    </a:solidFill>
                    <a:latin typeface="Open Sauce"/>
                    <a:ea typeface="Open Sauce"/>
                    <a:cs typeface="Open Sauce"/>
                    <a:sym typeface="Open Sauce"/>
                  </a:rPr>
                  <a:t>postpetlja</a:t>
                </a:r>
                <a:r>
                  <a:rPr lang="sr-Latn-RS" sz="2300" spc="138" dirty="0">
                    <a:solidFill>
                      <a:srgbClr val="000000"/>
                    </a:solidFill>
                    <a:latin typeface="Open Sauce"/>
                    <a:ea typeface="Open Sauce"/>
                    <a:cs typeface="Open Sauce"/>
                    <a:sym typeface="Open Sauce"/>
                  </a:rPr>
                  <a:t> – generalizovano ljuštenje petlje.</a:t>
                </a:r>
              </a:p>
              <a:p>
                <a:pPr marL="953771" lvl="2" indent="-248285">
                  <a:lnSpc>
                    <a:spcPts val="4140"/>
                  </a:lnSpc>
                  <a:buFont typeface="Arial"/>
                  <a:buChar char="•"/>
                </a:pPr>
                <a:r>
                  <a:rPr lang="sr-Latn-RS" sz="2300" spc="138" dirty="0">
                    <a:solidFill>
                      <a:srgbClr val="000000"/>
                    </a:solidFill>
                    <a:latin typeface="Open Sauce"/>
                    <a:ea typeface="Open Sauce"/>
                    <a:cs typeface="Open Sauce"/>
                    <a:sym typeface="Open Sauce"/>
                  </a:rPr>
                  <a:t>Ljuštenje delova iteracija u cilju optimizacije nove iteracije petlje.</a:t>
                </a:r>
              </a:p>
              <a:p>
                <a:pPr marL="496571" lvl="1" indent="-248285">
                  <a:lnSpc>
                    <a:spcPts val="4140"/>
                  </a:lnSpc>
                  <a:buFont typeface="Arial"/>
                  <a:buChar char="•"/>
                </a:pPr>
                <a:endParaRPr lang="sr-Latn-RS" sz="2300" spc="138" dirty="0">
                  <a:solidFill>
                    <a:srgbClr val="000000"/>
                  </a:solidFill>
                  <a:latin typeface="Open Sauce"/>
                  <a:ea typeface="Open Sauce"/>
                  <a:cs typeface="Open Sauce"/>
                  <a:sym typeface="Open Sauce"/>
                </a:endParaRPr>
              </a:p>
              <a:p>
                <a:pPr marL="496571" lvl="1" indent="-248285">
                  <a:lnSpc>
                    <a:spcPts val="4140"/>
                  </a:lnSpc>
                  <a:buFont typeface="Arial"/>
                  <a:buChar char="•"/>
                </a:pPr>
                <a:r>
                  <a:rPr lang="sr-Latn-RS" sz="2300" spc="138" dirty="0">
                    <a:solidFill>
                      <a:srgbClr val="000000"/>
                    </a:solidFill>
                    <a:latin typeface="Open Sauce"/>
                    <a:ea typeface="Open Sauce"/>
                    <a:cs typeface="Open Sauce"/>
                    <a:sym typeface="Open Sauce"/>
                  </a:rPr>
                  <a:t>Softversku protočnost moguće je realizovati i kada broj iteracija petlje nije poznat u vreme </a:t>
                </a:r>
                <a:r>
                  <a:rPr lang="sr-Latn-RS" sz="2300" spc="138" dirty="0" err="1">
                    <a:solidFill>
                      <a:srgbClr val="000000"/>
                    </a:solidFill>
                    <a:latin typeface="Open Sauce"/>
                    <a:ea typeface="Open Sauce"/>
                    <a:cs typeface="Open Sauce"/>
                    <a:sym typeface="Open Sauce"/>
                  </a:rPr>
                  <a:t>prevodjenja</a:t>
                </a:r>
                <a:r>
                  <a:rPr lang="sr-Latn-RS" sz="2300" spc="138" dirty="0">
                    <a:solidFill>
                      <a:srgbClr val="000000"/>
                    </a:solidFill>
                    <a:latin typeface="Open Sauce"/>
                    <a:ea typeface="Open Sauce"/>
                    <a:cs typeface="Open Sauce"/>
                    <a:sym typeface="Open Sauce"/>
                  </a:rPr>
                  <a:t>.</a:t>
                </a:r>
              </a:p>
              <a:p>
                <a:pPr marL="953771" lvl="2" indent="-248285">
                  <a:lnSpc>
                    <a:spcPts val="4140"/>
                  </a:lnSpc>
                  <a:buFont typeface="Arial"/>
                  <a:buChar char="•"/>
                </a:pPr>
                <a:r>
                  <a:rPr lang="sr-Latn-RS" sz="2300" spc="138" dirty="0">
                    <a:solidFill>
                      <a:srgbClr val="000000"/>
                    </a:solidFill>
                    <a:latin typeface="Open Sauce"/>
                    <a:ea typeface="Open Sauce"/>
                    <a:cs typeface="Open Sauce"/>
                    <a:sym typeface="Open Sauce"/>
                  </a:rPr>
                  <a:t>Obnavljanje grananja i spojeva kako bi se zaobišle nepotrebne iteracije petlje.</a:t>
                </a:r>
              </a:p>
              <a:p>
                <a:pPr marL="953771" lvl="2" indent="-248285">
                  <a:lnSpc>
                    <a:spcPts val="4140"/>
                  </a:lnSpc>
                  <a:buFont typeface="Arial"/>
                  <a:buChar char="•"/>
                </a:pPr>
                <a:r>
                  <a:rPr lang="sr-Latn-RS" sz="2300" spc="138" dirty="0">
                    <a:solidFill>
                      <a:srgbClr val="000000"/>
                    </a:solidFill>
                    <a:latin typeface="Open Sauce"/>
                    <a:ea typeface="Open Sauce"/>
                    <a:cs typeface="Open Sauce"/>
                    <a:sym typeface="Open Sauce"/>
                  </a:rPr>
                  <a:t>Mora se izvršiti </a:t>
                </a:r>
                <a:r>
                  <a:rPr lang="sr-Latn-RS" sz="2300" spc="138" dirty="0" err="1">
                    <a:solidFill>
                      <a:srgbClr val="000000"/>
                    </a:solidFill>
                    <a:latin typeface="Open Sauce"/>
                    <a:ea typeface="Open Sauce"/>
                    <a:cs typeface="Open Sauce"/>
                    <a:sym typeface="Open Sauce"/>
                  </a:rPr>
                  <a:t>komplement</a:t>
                </a:r>
                <a:r>
                  <a:rPr lang="sr-Latn-RS" sz="2300" spc="138" dirty="0">
                    <a:solidFill>
                      <a:srgbClr val="000000"/>
                    </a:solidFill>
                    <a:latin typeface="Open Sauce"/>
                    <a:ea typeface="Open Sauce"/>
                    <a:cs typeface="Open Sauce"/>
                    <a:sym typeface="Open Sauce"/>
                  </a:rPr>
                  <a:t> izvršenih iteracija.</a:t>
                </a:r>
              </a:p>
            </p:txBody>
          </p:sp>
        </mc:Choice>
        <mc:Fallback xmlns="">
          <p:sp>
            <p:nvSpPr>
              <p:cNvPr id="4" name="TextBox 4">
                <a:extLst>
                  <a:ext uri="{FF2B5EF4-FFF2-40B4-BE49-F238E27FC236}">
                    <a16:creationId xmlns:a16="http://schemas.microsoft.com/office/drawing/2014/main" id="{3207C7C8-1A12-45EF-540A-84C644E9D1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2765429"/>
                <a:ext cx="16764000" cy="5719964"/>
              </a:xfrm>
              <a:prstGeom prst="rect">
                <a:avLst/>
              </a:prstGeom>
              <a:blipFill>
                <a:blip r:embed="rId2"/>
                <a:stretch>
                  <a:fillRect b="-21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5">
            <a:extLst>
              <a:ext uri="{FF2B5EF4-FFF2-40B4-BE49-F238E27FC236}">
                <a16:creationId xmlns:a16="http://schemas.microsoft.com/office/drawing/2014/main" id="{4254DBFE-6F31-FEAE-903E-49951B0F7284}"/>
              </a:ext>
            </a:extLst>
          </p:cNvPr>
          <p:cNvSpPr txBox="1"/>
          <p:nvPr/>
        </p:nvSpPr>
        <p:spPr>
          <a:xfrm>
            <a:off x="923224" y="1157603"/>
            <a:ext cx="14240576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20"/>
              </a:lnSpc>
            </a:pPr>
            <a:r>
              <a:rPr lang="en-U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S</a:t>
            </a:r>
            <a:r>
              <a:rPr lang="en-US" sz="5600" b="1" spc="-224" noProof="0" dirty="0" err="1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oftverska</a:t>
            </a:r>
            <a:r>
              <a:rPr lang="en-US" sz="5600" b="1" spc="-224" noProof="0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p</a:t>
            </a:r>
            <a:r>
              <a:rPr lang="sr-Latn-RS" sz="5600" b="1" spc="-224" noProof="0" dirty="0" err="1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rotočnost</a:t>
            </a:r>
            <a:r>
              <a:rPr lang="sr-Latn-RS" sz="5600" b="1" spc="-224" noProof="0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( 2 )</a:t>
            </a: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CC1940F5-58EE-515F-D0AC-D7344C155C8D}"/>
              </a:ext>
            </a:extLst>
          </p:cNvPr>
          <p:cNvGrpSpPr/>
          <p:nvPr/>
        </p:nvGrpSpPr>
        <p:grpSpPr>
          <a:xfrm>
            <a:off x="0" y="0"/>
            <a:ext cx="18288000" cy="408987"/>
            <a:chOff x="0" y="0"/>
            <a:chExt cx="4816593" cy="107717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6855959D-43C2-7B58-7344-F2EABBB47B1F}"/>
                </a:ext>
              </a:extLst>
            </p:cNvPr>
            <p:cNvSpPr/>
            <p:nvPr/>
          </p:nvSpPr>
          <p:spPr>
            <a:xfrm>
              <a:off x="0" y="0"/>
              <a:ext cx="4816592" cy="107717"/>
            </a:xfrm>
            <a:custGeom>
              <a:avLst/>
              <a:gdLst/>
              <a:ahLst/>
              <a:cxnLst/>
              <a:rect l="l" t="t" r="r" b="b"/>
              <a:pathLst>
                <a:path w="4816592" h="107717">
                  <a:moveTo>
                    <a:pt x="0" y="0"/>
                  </a:moveTo>
                  <a:lnTo>
                    <a:pt x="4816592" y="0"/>
                  </a:lnTo>
                  <a:lnTo>
                    <a:pt x="4816592" y="107717"/>
                  </a:lnTo>
                  <a:lnTo>
                    <a:pt x="0" y="107717"/>
                  </a:lnTo>
                  <a:close/>
                </a:path>
              </a:pathLst>
            </a:custGeom>
            <a:solidFill>
              <a:srgbClr val="800020"/>
            </a:solidFill>
          </p:spPr>
          <p:txBody>
            <a:bodyPr/>
            <a:lstStyle/>
            <a:p>
              <a:endParaRPr lang="sr-Latn-RS" noProof="0" dirty="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831D9D03-03D4-B5A8-2870-F7EEF54858C1}"/>
                </a:ext>
              </a:extLst>
            </p:cNvPr>
            <p:cNvSpPr txBox="1"/>
            <p:nvPr/>
          </p:nvSpPr>
          <p:spPr>
            <a:xfrm>
              <a:off x="0" y="-47625"/>
              <a:ext cx="4816593" cy="1553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lang="sr-Latn-RS" noProof="0" dirty="0"/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AAB6A684-F87D-4500-FA39-6D9126255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sr-Latn-RS" noProof="0" smtClean="0"/>
              <a:pPr/>
              <a:t>14</a:t>
            </a:fld>
            <a:endParaRPr lang="sr-Latn-RS" noProof="0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B2DF0254-139F-93D4-96A9-5F34B0B58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3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Fors"/>
                <a:ea typeface="TT Fors"/>
                <a:cs typeface="TT Fors"/>
                <a:sym typeface="TT Fors"/>
              </a:rPr>
              <a:t>PARALELIZAM U ARHITEKTURI RAČUNARA I PROGRAMSKIM PREVODIOCIMA</a:t>
            </a:r>
          </a:p>
          <a:p>
            <a:endParaRPr lang="sr-Latn-RS" noProof="0" dirty="0"/>
          </a:p>
        </p:txBody>
      </p:sp>
    </p:spTree>
    <p:extLst>
      <p:ext uri="{BB962C8B-B14F-4D97-AF65-F5344CB8AC3E}">
        <p14:creationId xmlns:p14="http://schemas.microsoft.com/office/powerpoint/2010/main" val="17367796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3BA92A2-F59B-996B-3F9D-790AE109BA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9051F45C-59AA-07EA-5830-D42FF8BC1C27}"/>
              </a:ext>
            </a:extLst>
          </p:cNvPr>
          <p:cNvSpPr/>
          <p:nvPr/>
        </p:nvSpPr>
        <p:spPr>
          <a:xfrm>
            <a:off x="923224" y="9453562"/>
            <a:ext cx="15781772" cy="19050"/>
          </a:xfrm>
          <a:prstGeom prst="line">
            <a:avLst/>
          </a:prstGeom>
          <a:ln w="9525" cap="flat">
            <a:solidFill>
              <a:srgbClr val="80002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r-Latn-RS" noProof="0" dirty="0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3B1CB9EA-C9FA-CD69-3D14-8040145C84A0}"/>
              </a:ext>
            </a:extLst>
          </p:cNvPr>
          <p:cNvSpPr txBox="1"/>
          <p:nvPr/>
        </p:nvSpPr>
        <p:spPr>
          <a:xfrm>
            <a:off x="685800" y="2765429"/>
            <a:ext cx="16764000" cy="36168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96571" lvl="1" indent="-248285" algn="l">
              <a:lnSpc>
                <a:spcPts val="4140"/>
              </a:lnSpc>
              <a:buFont typeface="Arial"/>
              <a:buChar char="•"/>
            </a:pP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Formiranjem nove iteracije petlje, moguće je promeniti </a:t>
            </a:r>
            <a:r>
              <a:rPr lang="sr-Latn-R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iteracione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distance sa grana originalne petlje.</a:t>
            </a:r>
          </a:p>
          <a:p>
            <a:pPr marL="496571" lvl="1" indent="-248285" algn="l">
              <a:lnSpc>
                <a:spcPts val="4140"/>
              </a:lnSpc>
              <a:buFont typeface="Arial"/>
              <a:buChar char="•"/>
            </a:pPr>
            <a:endParaRPr lang="sr-Latn-RS" sz="2300" spc="138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496571" lvl="1" indent="-248285" algn="l">
              <a:lnSpc>
                <a:spcPts val="4140"/>
              </a:lnSpc>
              <a:buFont typeface="Arial"/>
              <a:buChar char="•"/>
            </a:pP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Zavisnosti preko granica iteracije mogu se pretvoriti u zavisnosti u okviru iste iteracije.</a:t>
            </a:r>
          </a:p>
          <a:p>
            <a:pPr marL="953771" lvl="2" indent="-248285">
              <a:lnSpc>
                <a:spcPts val="4140"/>
              </a:lnSpc>
              <a:buFont typeface="Arial"/>
              <a:buChar char="•"/>
            </a:pP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Izmenjen je graf iteracije.</a:t>
            </a:r>
          </a:p>
          <a:p>
            <a:pPr marL="496571" lvl="1" indent="-248285">
              <a:lnSpc>
                <a:spcPts val="4140"/>
              </a:lnSpc>
              <a:buFont typeface="Arial"/>
              <a:buChar char="•"/>
            </a:pPr>
            <a:endParaRPr lang="sr-Latn-RS" sz="2300" spc="138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496571" lvl="1" indent="-248285">
              <a:lnSpc>
                <a:spcPts val="4140"/>
              </a:lnSpc>
              <a:buFont typeface="Arial"/>
              <a:buChar char="•"/>
            </a:pP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Optimizacija – traženje nove iteracije čiji </a:t>
            </a:r>
            <a:r>
              <a:rPr lang="sr-Latn-R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aciklični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graf ima minimalan kritičan put.</a:t>
            </a:r>
          </a:p>
          <a:p>
            <a:pPr marL="953771" lvl="2" indent="-248285">
              <a:lnSpc>
                <a:spcPts val="4140"/>
              </a:lnSpc>
              <a:buFont typeface="Arial"/>
              <a:buChar char="•"/>
            </a:pP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Minimizovati stepen softverske protočnosti u cilju smanjenja eksplozije koda.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7A1B8C6A-B955-E596-D27B-A31A8322CC37}"/>
              </a:ext>
            </a:extLst>
          </p:cNvPr>
          <p:cNvSpPr txBox="1"/>
          <p:nvPr/>
        </p:nvSpPr>
        <p:spPr>
          <a:xfrm>
            <a:off x="923224" y="1157603"/>
            <a:ext cx="14240576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20"/>
              </a:lnSpc>
            </a:pPr>
            <a:r>
              <a:rPr lang="en-U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S</a:t>
            </a:r>
            <a:r>
              <a:rPr lang="en-US" sz="5600" b="1" spc="-224" noProof="0" dirty="0" err="1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oftverska</a:t>
            </a:r>
            <a:r>
              <a:rPr lang="en-US" sz="5600" b="1" spc="-224" noProof="0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p</a:t>
            </a:r>
            <a:r>
              <a:rPr lang="sr-Latn-RS" sz="5600" b="1" spc="-224" noProof="0" dirty="0" err="1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rotočnost</a:t>
            </a:r>
            <a:r>
              <a:rPr lang="sr-Latn-RS" sz="5600" b="1" spc="-224" noProof="0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( 3 )</a:t>
            </a: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035FE5EF-E6CA-AA86-42F2-812BA96D46E9}"/>
              </a:ext>
            </a:extLst>
          </p:cNvPr>
          <p:cNvGrpSpPr/>
          <p:nvPr/>
        </p:nvGrpSpPr>
        <p:grpSpPr>
          <a:xfrm>
            <a:off x="0" y="0"/>
            <a:ext cx="18288000" cy="408987"/>
            <a:chOff x="0" y="0"/>
            <a:chExt cx="4816593" cy="107717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17DD9015-0FB3-18BD-0BEA-18C606EFE97B}"/>
                </a:ext>
              </a:extLst>
            </p:cNvPr>
            <p:cNvSpPr/>
            <p:nvPr/>
          </p:nvSpPr>
          <p:spPr>
            <a:xfrm>
              <a:off x="0" y="0"/>
              <a:ext cx="4816592" cy="107717"/>
            </a:xfrm>
            <a:custGeom>
              <a:avLst/>
              <a:gdLst/>
              <a:ahLst/>
              <a:cxnLst/>
              <a:rect l="l" t="t" r="r" b="b"/>
              <a:pathLst>
                <a:path w="4816592" h="107717">
                  <a:moveTo>
                    <a:pt x="0" y="0"/>
                  </a:moveTo>
                  <a:lnTo>
                    <a:pt x="4816592" y="0"/>
                  </a:lnTo>
                  <a:lnTo>
                    <a:pt x="4816592" y="107717"/>
                  </a:lnTo>
                  <a:lnTo>
                    <a:pt x="0" y="107717"/>
                  </a:lnTo>
                  <a:close/>
                </a:path>
              </a:pathLst>
            </a:custGeom>
            <a:solidFill>
              <a:srgbClr val="800020"/>
            </a:solidFill>
          </p:spPr>
          <p:txBody>
            <a:bodyPr/>
            <a:lstStyle/>
            <a:p>
              <a:endParaRPr lang="sr-Latn-RS" noProof="0" dirty="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019BC8F7-12B2-B55D-6B80-CAA1EDFBEAA2}"/>
                </a:ext>
              </a:extLst>
            </p:cNvPr>
            <p:cNvSpPr txBox="1"/>
            <p:nvPr/>
          </p:nvSpPr>
          <p:spPr>
            <a:xfrm>
              <a:off x="0" y="-47625"/>
              <a:ext cx="4816593" cy="1553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lang="sr-Latn-RS" noProof="0" dirty="0"/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31FD85D-2F79-B3C3-41AE-8E71599B6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sr-Latn-RS" noProof="0" smtClean="0"/>
              <a:pPr/>
              <a:t>15</a:t>
            </a:fld>
            <a:endParaRPr lang="sr-Latn-RS" noProof="0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333136BF-C21D-645A-0C09-242116AE9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3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Fors"/>
                <a:ea typeface="TT Fors"/>
                <a:cs typeface="TT Fors"/>
                <a:sym typeface="TT Fors"/>
              </a:rPr>
              <a:t>PARALELIZAM U ARHITEKTURI RAČUNARA I PROGRAMSKIM PREVODIOCIMA</a:t>
            </a:r>
          </a:p>
          <a:p>
            <a:endParaRPr lang="sr-Latn-RS" noProof="0" dirty="0"/>
          </a:p>
        </p:txBody>
      </p:sp>
    </p:spTree>
    <p:extLst>
      <p:ext uri="{BB962C8B-B14F-4D97-AF65-F5344CB8AC3E}">
        <p14:creationId xmlns:p14="http://schemas.microsoft.com/office/powerpoint/2010/main" val="14790609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5AE4FC-2C3A-4A5A-B79A-6890F12156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17F90A18-70C6-9F5A-0143-FBB65A61155D}"/>
              </a:ext>
            </a:extLst>
          </p:cNvPr>
          <p:cNvSpPr/>
          <p:nvPr/>
        </p:nvSpPr>
        <p:spPr>
          <a:xfrm>
            <a:off x="923224" y="9453562"/>
            <a:ext cx="15781772" cy="19050"/>
          </a:xfrm>
          <a:prstGeom prst="line">
            <a:avLst/>
          </a:prstGeom>
          <a:ln w="9525" cap="flat">
            <a:solidFill>
              <a:srgbClr val="80002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r-Latn-RS" noProof="0" dirty="0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EE45F1A4-1461-C340-F820-2BCF605C467F}"/>
              </a:ext>
            </a:extLst>
          </p:cNvPr>
          <p:cNvSpPr txBox="1"/>
          <p:nvPr/>
        </p:nvSpPr>
        <p:spPr>
          <a:xfrm>
            <a:off x="685800" y="2765429"/>
            <a:ext cx="16764000" cy="51941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96571" lvl="1" indent="-248285">
              <a:lnSpc>
                <a:spcPts val="4140"/>
              </a:lnSpc>
              <a:buFont typeface="Arial"/>
              <a:buChar char="•"/>
            </a:pP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Generalniji pristup formiranja petlje softverske protočnosti: </a:t>
            </a:r>
          </a:p>
          <a:p>
            <a:pPr marL="953771" lvl="2" indent="-248285">
              <a:lnSpc>
                <a:spcPts val="4140"/>
              </a:lnSpc>
              <a:buFont typeface="Arial"/>
              <a:buChar char="•"/>
            </a:pP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Na osnovu grafa zavisnosti po podacima, moguće je modifikovati redosled operacija koje pripadaju iteracijama.</a:t>
            </a:r>
          </a:p>
          <a:p>
            <a:pPr marL="953771" lvl="2" indent="-248285">
              <a:lnSpc>
                <a:spcPts val="4140"/>
              </a:lnSpc>
              <a:buFont typeface="Arial"/>
              <a:buChar char="•"/>
            </a:pP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Nove iteracije dobijaju se na osnovu grafa zavisnosti.</a:t>
            </a:r>
          </a:p>
          <a:p>
            <a:pPr marL="953771" lvl="2" indent="-248285">
              <a:lnSpc>
                <a:spcPts val="4140"/>
              </a:lnSpc>
              <a:buFont typeface="Arial"/>
              <a:buChar char="•"/>
            </a:pP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Dalje ih je moguće optimizovati.</a:t>
            </a:r>
          </a:p>
          <a:p>
            <a:pPr marL="953771" lvl="2" indent="-248285">
              <a:lnSpc>
                <a:spcPts val="4140"/>
              </a:lnSpc>
              <a:buFont typeface="Arial"/>
              <a:buChar char="•"/>
            </a:pPr>
            <a:endParaRPr lang="sr-Latn-RS" sz="2300" spc="138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496571" lvl="1" indent="-248285">
              <a:lnSpc>
                <a:spcPts val="4140"/>
              </a:lnSpc>
              <a:buFont typeface="Arial"/>
              <a:buChar char="•"/>
            </a:pP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Semantička ispravnost nove petlje:</a:t>
            </a:r>
          </a:p>
          <a:p>
            <a:pPr marL="953771" lvl="2" indent="-248285">
              <a:lnSpc>
                <a:spcPts val="4140"/>
              </a:lnSpc>
              <a:buFont typeface="Arial"/>
              <a:buChar char="•"/>
            </a:pP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Nijedna operacija iz </a:t>
            </a:r>
            <a:r>
              <a:rPr lang="sr-Latn-R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predpetlje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ne sme da zavisi od operacija iz iteracije petlje ili </a:t>
            </a:r>
            <a:r>
              <a:rPr lang="sr-Latn-R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postpetlje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.</a:t>
            </a:r>
          </a:p>
          <a:p>
            <a:pPr marL="953771" lvl="2" indent="-248285">
              <a:lnSpc>
                <a:spcPts val="4140"/>
              </a:lnSpc>
              <a:buFont typeface="Arial"/>
              <a:buChar char="•"/>
            </a:pP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Nijedna operacija iz iteracije petlje ne sme da zavisi od operacija iz kasnijih iteracija petlje ili </a:t>
            </a:r>
            <a:r>
              <a:rPr lang="sr-Latn-R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postpetlje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u novoformiranoj petlji softverske protočnosti.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24FD337A-0695-E6DF-3F6F-1D924598DF5D}"/>
              </a:ext>
            </a:extLst>
          </p:cNvPr>
          <p:cNvSpPr txBox="1"/>
          <p:nvPr/>
        </p:nvSpPr>
        <p:spPr>
          <a:xfrm>
            <a:off x="923224" y="1157603"/>
            <a:ext cx="14240576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20"/>
              </a:lnSpc>
            </a:pPr>
            <a:r>
              <a:rPr lang="en-U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S</a:t>
            </a:r>
            <a:r>
              <a:rPr lang="en-US" sz="5600" b="1" spc="-224" noProof="0" dirty="0" err="1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oftverska</a:t>
            </a:r>
            <a:r>
              <a:rPr lang="en-US" sz="5600" b="1" spc="-224" noProof="0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p</a:t>
            </a:r>
            <a:r>
              <a:rPr lang="sr-Latn-RS" sz="5600" b="1" spc="-224" noProof="0" dirty="0" err="1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rotočnost</a:t>
            </a:r>
            <a:r>
              <a:rPr lang="sr-Latn-RS" sz="5600" b="1" spc="-224" noProof="0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( 4 )</a:t>
            </a: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148AC945-3DC7-8541-13D6-C3AFB7F70844}"/>
              </a:ext>
            </a:extLst>
          </p:cNvPr>
          <p:cNvGrpSpPr/>
          <p:nvPr/>
        </p:nvGrpSpPr>
        <p:grpSpPr>
          <a:xfrm>
            <a:off x="0" y="0"/>
            <a:ext cx="18288000" cy="408987"/>
            <a:chOff x="0" y="0"/>
            <a:chExt cx="4816593" cy="107717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F5D54EF0-1260-3426-86D3-8C64D4AEC62C}"/>
                </a:ext>
              </a:extLst>
            </p:cNvPr>
            <p:cNvSpPr/>
            <p:nvPr/>
          </p:nvSpPr>
          <p:spPr>
            <a:xfrm>
              <a:off x="0" y="0"/>
              <a:ext cx="4816592" cy="107717"/>
            </a:xfrm>
            <a:custGeom>
              <a:avLst/>
              <a:gdLst/>
              <a:ahLst/>
              <a:cxnLst/>
              <a:rect l="l" t="t" r="r" b="b"/>
              <a:pathLst>
                <a:path w="4816592" h="107717">
                  <a:moveTo>
                    <a:pt x="0" y="0"/>
                  </a:moveTo>
                  <a:lnTo>
                    <a:pt x="4816592" y="0"/>
                  </a:lnTo>
                  <a:lnTo>
                    <a:pt x="4816592" y="107717"/>
                  </a:lnTo>
                  <a:lnTo>
                    <a:pt x="0" y="107717"/>
                  </a:lnTo>
                  <a:close/>
                </a:path>
              </a:pathLst>
            </a:custGeom>
            <a:solidFill>
              <a:srgbClr val="800020"/>
            </a:solidFill>
          </p:spPr>
          <p:txBody>
            <a:bodyPr/>
            <a:lstStyle/>
            <a:p>
              <a:endParaRPr lang="sr-Latn-RS" noProof="0" dirty="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CEE9823E-D244-E1B6-A133-759E05B9AADD}"/>
                </a:ext>
              </a:extLst>
            </p:cNvPr>
            <p:cNvSpPr txBox="1"/>
            <p:nvPr/>
          </p:nvSpPr>
          <p:spPr>
            <a:xfrm>
              <a:off x="0" y="-47625"/>
              <a:ext cx="4816593" cy="1553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lang="sr-Latn-RS" noProof="0" dirty="0"/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696467F-C264-2D9F-0FF5-5E8FE160C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sr-Latn-RS" noProof="0" smtClean="0"/>
              <a:pPr/>
              <a:t>16</a:t>
            </a:fld>
            <a:endParaRPr lang="sr-Latn-RS" noProof="0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4DE98E5F-5FC4-BFAB-A979-B944878CF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3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Fors"/>
                <a:ea typeface="TT Fors"/>
                <a:cs typeface="TT Fors"/>
                <a:sym typeface="TT Fors"/>
              </a:rPr>
              <a:t>PARALELIZAM U ARHITEKTURI RAČUNARA I PROGRAMSKIM PREVODIOCIMA</a:t>
            </a:r>
          </a:p>
          <a:p>
            <a:endParaRPr lang="sr-Latn-RS" noProof="0" dirty="0"/>
          </a:p>
        </p:txBody>
      </p:sp>
    </p:spTree>
    <p:extLst>
      <p:ext uri="{BB962C8B-B14F-4D97-AF65-F5344CB8AC3E}">
        <p14:creationId xmlns:p14="http://schemas.microsoft.com/office/powerpoint/2010/main" val="40704464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9D573C9-4AD8-9954-1575-4DCA8A3FF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58D8E312-9D38-669C-EC12-BA507915266A}"/>
              </a:ext>
            </a:extLst>
          </p:cNvPr>
          <p:cNvSpPr/>
          <p:nvPr/>
        </p:nvSpPr>
        <p:spPr>
          <a:xfrm>
            <a:off x="923224" y="9453562"/>
            <a:ext cx="15781772" cy="19050"/>
          </a:xfrm>
          <a:prstGeom prst="line">
            <a:avLst/>
          </a:prstGeom>
          <a:ln w="9525" cap="flat">
            <a:solidFill>
              <a:srgbClr val="80002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r-Latn-RS" noProof="0" dirty="0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933F81B9-57F7-E701-24C3-B6287C49662B}"/>
              </a:ext>
            </a:extLst>
          </p:cNvPr>
          <p:cNvSpPr txBox="1"/>
          <p:nvPr/>
        </p:nvSpPr>
        <p:spPr>
          <a:xfrm>
            <a:off x="923224" y="1157603"/>
            <a:ext cx="14240576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20"/>
              </a:lnSpc>
            </a:pPr>
            <a:r>
              <a:rPr lang="en-U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Primer </a:t>
            </a:r>
            <a:r>
              <a:rPr lang="en-US" sz="5600" b="1" spc="-224" dirty="0" err="1">
                <a:solidFill>
                  <a:schemeClr val="accent1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DoAll</a:t>
            </a:r>
            <a:r>
              <a:rPr lang="en-U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5600" b="1" spc="-224" dirty="0" err="1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petlje</a:t>
            </a:r>
            <a:r>
              <a:rPr lang="sr-Latn-R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- zadatak ( 1 )</a:t>
            </a:r>
            <a:endParaRPr lang="sr-Latn-RS" sz="5600" b="1" spc="-224" noProof="0" dirty="0">
              <a:solidFill>
                <a:srgbClr val="800020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34BAFF02-E4CF-B3CD-E631-8C6CCE653AD4}"/>
              </a:ext>
            </a:extLst>
          </p:cNvPr>
          <p:cNvGrpSpPr/>
          <p:nvPr/>
        </p:nvGrpSpPr>
        <p:grpSpPr>
          <a:xfrm>
            <a:off x="0" y="0"/>
            <a:ext cx="18288000" cy="408987"/>
            <a:chOff x="0" y="0"/>
            <a:chExt cx="4816593" cy="107717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31FEBC09-5269-A7BE-ED11-840C1EE0D117}"/>
                </a:ext>
              </a:extLst>
            </p:cNvPr>
            <p:cNvSpPr/>
            <p:nvPr/>
          </p:nvSpPr>
          <p:spPr>
            <a:xfrm>
              <a:off x="0" y="0"/>
              <a:ext cx="4816592" cy="107717"/>
            </a:xfrm>
            <a:custGeom>
              <a:avLst/>
              <a:gdLst/>
              <a:ahLst/>
              <a:cxnLst/>
              <a:rect l="l" t="t" r="r" b="b"/>
              <a:pathLst>
                <a:path w="4816592" h="107717">
                  <a:moveTo>
                    <a:pt x="0" y="0"/>
                  </a:moveTo>
                  <a:lnTo>
                    <a:pt x="4816592" y="0"/>
                  </a:lnTo>
                  <a:lnTo>
                    <a:pt x="4816592" y="107717"/>
                  </a:lnTo>
                  <a:lnTo>
                    <a:pt x="0" y="107717"/>
                  </a:lnTo>
                  <a:close/>
                </a:path>
              </a:pathLst>
            </a:custGeom>
            <a:solidFill>
              <a:srgbClr val="800020"/>
            </a:solidFill>
          </p:spPr>
          <p:txBody>
            <a:bodyPr/>
            <a:lstStyle/>
            <a:p>
              <a:endParaRPr lang="sr-Latn-RS" noProof="0" dirty="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6F519BE7-C742-526F-B7DA-7919B76F06A6}"/>
                </a:ext>
              </a:extLst>
            </p:cNvPr>
            <p:cNvSpPr txBox="1"/>
            <p:nvPr/>
          </p:nvSpPr>
          <p:spPr>
            <a:xfrm>
              <a:off x="0" y="-47625"/>
              <a:ext cx="4816593" cy="1553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lang="sr-Latn-RS" noProof="0" dirty="0"/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71DDC79-CC67-D5B6-537E-6BFDD2417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sr-Latn-RS" noProof="0" smtClean="0"/>
              <a:pPr/>
              <a:t>17</a:t>
            </a:fld>
            <a:endParaRPr lang="sr-Latn-RS" noProof="0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9E8C5F8A-9E19-CA18-9A64-FFB1E149C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3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Fors"/>
                <a:ea typeface="TT Fors"/>
                <a:cs typeface="TT Fors"/>
                <a:sym typeface="TT Fors"/>
              </a:rPr>
              <a:t>PARALELIZAM U ARHITEKTURI RAČUNARA I PROGRAMSKIM PREVODIOCIMA</a:t>
            </a:r>
          </a:p>
          <a:p>
            <a:endParaRPr lang="sr-Latn-RS" noProof="0" dirty="0"/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5B3CD560-3283-732B-4A98-34500EB4434A}"/>
              </a:ext>
            </a:extLst>
          </p:cNvPr>
          <p:cNvSpPr txBox="1"/>
          <p:nvPr/>
        </p:nvSpPr>
        <p:spPr>
          <a:xfrm>
            <a:off x="685800" y="2765429"/>
            <a:ext cx="16764000" cy="62457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96571" lvl="1" indent="-248285">
              <a:lnSpc>
                <a:spcPts val="4140"/>
              </a:lnSpc>
              <a:buFont typeface="Arial"/>
              <a:buChar char="•"/>
            </a:pPr>
            <a:r>
              <a:rPr lang="en-U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Dat je </a:t>
            </a:r>
            <a:r>
              <a:rPr lang="en-U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kod</a:t>
            </a:r>
            <a:r>
              <a:rPr lang="en-U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DoAll</a:t>
            </a:r>
            <a:r>
              <a:rPr lang="en-U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petlje</a:t>
            </a:r>
            <a:r>
              <a:rPr lang="en-U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.</a:t>
            </a:r>
          </a:p>
          <a:p>
            <a:pPr marL="496571" lvl="1" indent="-248285">
              <a:lnSpc>
                <a:spcPts val="4140"/>
              </a:lnSpc>
              <a:buFont typeface="Arial"/>
              <a:buChar char="•"/>
            </a:pP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Napraviti petlju softverske protočnosti koja se izvršava za jedan</a:t>
            </a:r>
            <a:r>
              <a:rPr lang="en-U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ciklus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. </a:t>
            </a:r>
          </a:p>
          <a:p>
            <a:pPr marL="496571" lvl="1" indent="-248285">
              <a:lnSpc>
                <a:spcPts val="4140"/>
              </a:lnSpc>
              <a:buFont typeface="Arial"/>
              <a:buChar char="•"/>
            </a:pP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Pretpostaviti neograničene hardverske resurse, uključujući registre. </a:t>
            </a:r>
          </a:p>
          <a:p>
            <a:pPr marL="496571" lvl="1" indent="-248285">
              <a:lnSpc>
                <a:spcPts val="4140"/>
              </a:lnSpc>
              <a:buFont typeface="Arial"/>
              <a:buChar char="•"/>
            </a:pP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Pretpostaviti da su sve funkcionalne jedinice </a:t>
            </a:r>
            <a:r>
              <a:rPr lang="sr-Latn-R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medjusobno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povezane i da se rezultati jedne jedinice sprovode do ulaza u drugu jedinicu za 1 ciklus. </a:t>
            </a:r>
          </a:p>
          <a:p>
            <a:pPr marL="496571" lvl="1" indent="-248285">
              <a:lnSpc>
                <a:spcPts val="4140"/>
              </a:lnSpc>
              <a:buFont typeface="Arial"/>
              <a:buChar char="•"/>
            </a:pPr>
            <a:r>
              <a:rPr lang="sr-Latn-R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Množači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/delitelji izvršavaju operacije za 3 ciklusa, a ALU jedinice za 1 ciklus. Pretpostaviti da su na raspolaganju FIFO memorije sa ulaznim nizovima. Za pamćenje rezultata mogu se koristiti pomoćni registri (kada treba zakasniti rezultat) i pamćenje traje najmanje 2 ciklusa, i FIFO sa protočnim registrima na krajevima i kontrolnim signalom za čitanje gde je minimalno kašnjenje takođe 2 ciklusa. </a:t>
            </a:r>
          </a:p>
          <a:p>
            <a:pPr marL="496571" lvl="1" indent="-248285">
              <a:lnSpc>
                <a:spcPts val="4140"/>
              </a:lnSpc>
              <a:buFont typeface="Arial"/>
              <a:buChar char="•"/>
            </a:pP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Prikazati graf petlje nakon primene softverske protočnosti. Prikaz rasporeda dati tako da se za operaciju navode svi njeni ciklusi. Podrazumeva se da se ostali ciklusi izvršavaju u protočnim stepenima funkcionalne jedinice. Raspored napraviti za minimalan nivo softverske protočnosti. </a:t>
            </a:r>
          </a:p>
        </p:txBody>
      </p:sp>
    </p:spTree>
    <p:extLst>
      <p:ext uri="{BB962C8B-B14F-4D97-AF65-F5344CB8AC3E}">
        <p14:creationId xmlns:p14="http://schemas.microsoft.com/office/powerpoint/2010/main" val="14408090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5D44ED-7073-DB1E-772E-9794E30505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4">
            <a:extLst>
              <a:ext uri="{FF2B5EF4-FFF2-40B4-BE49-F238E27FC236}">
                <a16:creationId xmlns:a16="http://schemas.microsoft.com/office/drawing/2014/main" id="{3A6D5034-0D49-AF9B-C5E2-A5E059F61FE1}"/>
              </a:ext>
            </a:extLst>
          </p:cNvPr>
          <p:cNvSpPr txBox="1"/>
          <p:nvPr/>
        </p:nvSpPr>
        <p:spPr>
          <a:xfrm>
            <a:off x="685800" y="2765429"/>
            <a:ext cx="16764000" cy="62457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96571" lvl="1" indent="-248285">
              <a:lnSpc>
                <a:spcPts val="4140"/>
              </a:lnSpc>
              <a:buFont typeface="Arial"/>
              <a:buChar char="•"/>
            </a:pP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Prilikom prikaza rasporeda usvojiti:</a:t>
            </a:r>
          </a:p>
          <a:p>
            <a:pPr marL="953771" lvl="2" indent="-248285">
              <a:lnSpc>
                <a:spcPts val="4140"/>
              </a:lnSpc>
              <a:buFont typeface="Arial"/>
              <a:buChar char="•"/>
            </a:pP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Operacije traju koliko i kašnjenja zavisnosti.</a:t>
            </a:r>
          </a:p>
          <a:p>
            <a:pPr marL="953771" lvl="2" indent="-248285">
              <a:lnSpc>
                <a:spcPts val="4140"/>
              </a:lnSpc>
              <a:buFont typeface="Arial"/>
              <a:buChar char="•"/>
            </a:pP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Operacije iz originalnih prvih iteracija u </a:t>
            </a:r>
            <a:r>
              <a:rPr lang="sr-Latn-R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predpetlji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se označavaju notacijom </a:t>
            </a:r>
            <a:r>
              <a:rPr lang="sr-Latn-RS" sz="2300" b="1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Opx</a:t>
            </a:r>
            <a:r>
              <a:rPr lang="sr-Latn-RS" sz="2300" b="1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sr-Latn-RS" sz="2300" b="1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i,j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, gde je </a:t>
            </a:r>
            <a:r>
              <a:rPr lang="sr-Latn-RS" sz="2300" b="1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x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redni broj operacije u iteraciji, </a:t>
            </a:r>
            <a:r>
              <a:rPr lang="sr-Latn-RS" sz="2300" b="1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i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indeks originalne iteracije, a </a:t>
            </a:r>
            <a:r>
              <a:rPr lang="sr-Latn-RS" sz="2300" b="1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j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ciklus izvršavanja u </a:t>
            </a:r>
            <a:r>
              <a:rPr lang="sr-Latn-R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pipeline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-u za tu operaciju.</a:t>
            </a:r>
          </a:p>
          <a:p>
            <a:pPr marL="953771" lvl="2" indent="-248285">
              <a:lnSpc>
                <a:spcPts val="4140"/>
              </a:lnSpc>
              <a:buFont typeface="Arial"/>
              <a:buChar char="•"/>
            </a:pP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Operacije iz originalnih prvih iteracija u </a:t>
            </a:r>
            <a:r>
              <a:rPr lang="sr-Latn-R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postpetlji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se označavaju notacijom </a:t>
            </a:r>
            <a:r>
              <a:rPr lang="sr-Latn-RS" sz="2300" b="1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Opx</a:t>
            </a:r>
            <a:r>
              <a:rPr lang="sr-Latn-RS" sz="2300" b="1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sr-Latn-RS" sz="2300" b="1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i,j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, gde je </a:t>
            </a:r>
            <a:r>
              <a:rPr lang="sr-Latn-RS" sz="2300" b="1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x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redni broj operacije u iteraciji, </a:t>
            </a:r>
            <a:r>
              <a:rPr lang="sr-Latn-RS" sz="2300" b="1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i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indeks originalne iteracije, a </a:t>
            </a:r>
            <a:r>
              <a:rPr lang="sr-Latn-RS" sz="2300" b="1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j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ciklus izvršavanja u </a:t>
            </a:r>
            <a:r>
              <a:rPr lang="sr-Latn-R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pipeline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-u za tu operaciju.</a:t>
            </a:r>
          </a:p>
          <a:p>
            <a:pPr marL="953771" lvl="2" indent="-248285">
              <a:lnSpc>
                <a:spcPts val="4140"/>
              </a:lnSpc>
              <a:buFont typeface="Arial"/>
              <a:buChar char="•"/>
            </a:pP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Istu notaciju koristiti i za novu iteraciju, samo indekse iteracije predstaviti pomoću indeksa petlje </a:t>
            </a:r>
            <a:r>
              <a:rPr lang="sr-Latn-RS" sz="2300" b="1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i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, a pritom definisati opseg indeksa petlje.</a:t>
            </a:r>
          </a:p>
          <a:p>
            <a:pPr marL="953771" lvl="2" indent="-248285">
              <a:lnSpc>
                <a:spcPts val="4140"/>
              </a:lnSpc>
              <a:buFont typeface="Arial"/>
              <a:buChar char="•"/>
            </a:pP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Pretpostaviti da je u istom ciklusu moguće izvesti povratni skok i ispitivanje da li treba da se iskoči iz petlje.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6EE81F3E-DA65-60D2-4297-1877FC7E6750}"/>
              </a:ext>
            </a:extLst>
          </p:cNvPr>
          <p:cNvSpPr/>
          <p:nvPr/>
        </p:nvSpPr>
        <p:spPr>
          <a:xfrm>
            <a:off x="923224" y="9453562"/>
            <a:ext cx="15781772" cy="19050"/>
          </a:xfrm>
          <a:prstGeom prst="line">
            <a:avLst/>
          </a:prstGeom>
          <a:ln w="9525" cap="flat">
            <a:solidFill>
              <a:srgbClr val="80002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r-Latn-RS" noProof="0" dirty="0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19E9247F-6CB1-C67F-D795-0CBFA2B38469}"/>
              </a:ext>
            </a:extLst>
          </p:cNvPr>
          <p:cNvSpPr txBox="1"/>
          <p:nvPr/>
        </p:nvSpPr>
        <p:spPr>
          <a:xfrm>
            <a:off x="923224" y="1157603"/>
            <a:ext cx="14240576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720"/>
              </a:lnSpc>
            </a:pPr>
            <a:r>
              <a:rPr lang="en-U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Primer </a:t>
            </a:r>
            <a:r>
              <a:rPr lang="en-US" sz="5600" b="1" spc="-224" dirty="0" err="1">
                <a:solidFill>
                  <a:schemeClr val="accent1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DoAll</a:t>
            </a:r>
            <a:r>
              <a:rPr lang="en-U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5600" b="1" spc="-224" dirty="0" err="1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petlje</a:t>
            </a:r>
            <a:r>
              <a:rPr lang="sr-Latn-R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- zadatak ( 2 )</a:t>
            </a:r>
            <a:endParaRPr lang="sr-Latn-RS" sz="5600" b="1" spc="-224" noProof="0" dirty="0">
              <a:solidFill>
                <a:srgbClr val="800020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49CDDDAC-9C1D-D08C-3B06-D3EF411FB322}"/>
              </a:ext>
            </a:extLst>
          </p:cNvPr>
          <p:cNvGrpSpPr/>
          <p:nvPr/>
        </p:nvGrpSpPr>
        <p:grpSpPr>
          <a:xfrm>
            <a:off x="0" y="0"/>
            <a:ext cx="18288000" cy="408987"/>
            <a:chOff x="0" y="0"/>
            <a:chExt cx="4816593" cy="107717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BC2A124D-B512-29C9-114C-B60E97E2DA80}"/>
                </a:ext>
              </a:extLst>
            </p:cNvPr>
            <p:cNvSpPr/>
            <p:nvPr/>
          </p:nvSpPr>
          <p:spPr>
            <a:xfrm>
              <a:off x="0" y="0"/>
              <a:ext cx="4816592" cy="107717"/>
            </a:xfrm>
            <a:custGeom>
              <a:avLst/>
              <a:gdLst/>
              <a:ahLst/>
              <a:cxnLst/>
              <a:rect l="l" t="t" r="r" b="b"/>
              <a:pathLst>
                <a:path w="4816592" h="107717">
                  <a:moveTo>
                    <a:pt x="0" y="0"/>
                  </a:moveTo>
                  <a:lnTo>
                    <a:pt x="4816592" y="0"/>
                  </a:lnTo>
                  <a:lnTo>
                    <a:pt x="4816592" y="107717"/>
                  </a:lnTo>
                  <a:lnTo>
                    <a:pt x="0" y="107717"/>
                  </a:lnTo>
                  <a:close/>
                </a:path>
              </a:pathLst>
            </a:custGeom>
            <a:solidFill>
              <a:srgbClr val="800020"/>
            </a:solidFill>
          </p:spPr>
          <p:txBody>
            <a:bodyPr/>
            <a:lstStyle/>
            <a:p>
              <a:endParaRPr lang="sr-Latn-RS" noProof="0" dirty="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36EE2221-1EF5-32E2-D5D9-2FB5268DAC53}"/>
                </a:ext>
              </a:extLst>
            </p:cNvPr>
            <p:cNvSpPr txBox="1"/>
            <p:nvPr/>
          </p:nvSpPr>
          <p:spPr>
            <a:xfrm>
              <a:off x="0" y="-47625"/>
              <a:ext cx="4816593" cy="1553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lang="sr-Latn-RS" noProof="0" dirty="0"/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06BA01C-E426-D456-7D3D-AF4DEE5C3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sr-Latn-RS" noProof="0" smtClean="0"/>
              <a:pPr/>
              <a:t>18</a:t>
            </a:fld>
            <a:endParaRPr lang="sr-Latn-RS" noProof="0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0B65AAC1-2BC9-CF59-F2A2-763400F05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3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Fors"/>
                <a:ea typeface="TT Fors"/>
                <a:cs typeface="TT Fors"/>
                <a:sym typeface="TT Fors"/>
              </a:rPr>
              <a:t>PARALELIZAM U ARHITEKTURI RAČUNARA I PROGRAMSKIM PREVODIOCIMA</a:t>
            </a:r>
          </a:p>
          <a:p>
            <a:endParaRPr lang="sr-Latn-RS" noProof="0" dirty="0"/>
          </a:p>
        </p:txBody>
      </p:sp>
    </p:spTree>
    <p:extLst>
      <p:ext uri="{BB962C8B-B14F-4D97-AF65-F5344CB8AC3E}">
        <p14:creationId xmlns:p14="http://schemas.microsoft.com/office/powerpoint/2010/main" val="40134403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E62BFB-3772-E256-4A22-466C273109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C9A91240-9CEB-66C9-557F-8D41CE444AE4}"/>
              </a:ext>
            </a:extLst>
          </p:cNvPr>
          <p:cNvSpPr/>
          <p:nvPr/>
        </p:nvSpPr>
        <p:spPr>
          <a:xfrm>
            <a:off x="923224" y="9453562"/>
            <a:ext cx="15781772" cy="19050"/>
          </a:xfrm>
          <a:prstGeom prst="line">
            <a:avLst/>
          </a:prstGeom>
          <a:ln w="9525" cap="flat">
            <a:solidFill>
              <a:srgbClr val="80002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r-Latn-RS" noProof="0" dirty="0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4DA67409-BF67-ACC3-AB1A-15457C11DCFF}"/>
              </a:ext>
            </a:extLst>
          </p:cNvPr>
          <p:cNvSpPr txBox="1"/>
          <p:nvPr/>
        </p:nvSpPr>
        <p:spPr>
          <a:xfrm>
            <a:off x="923224" y="1157603"/>
            <a:ext cx="14240576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720"/>
              </a:lnSpc>
            </a:pPr>
            <a:r>
              <a:rPr lang="en-U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Primer </a:t>
            </a:r>
            <a:r>
              <a:rPr lang="en-US" sz="5600" b="1" spc="-224" dirty="0" err="1">
                <a:solidFill>
                  <a:schemeClr val="accent1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DoAll</a:t>
            </a:r>
            <a:r>
              <a:rPr lang="en-U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5600" b="1" spc="-224" dirty="0" err="1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petlje</a:t>
            </a:r>
            <a:r>
              <a:rPr lang="sr-Latn-R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- zadatak ( 3 )</a:t>
            </a:r>
            <a:endParaRPr lang="sr-Latn-RS" sz="5600" b="1" spc="-224" noProof="0" dirty="0">
              <a:solidFill>
                <a:srgbClr val="800020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2DD8B992-835C-F811-A4A0-FC3EECF1D157}"/>
              </a:ext>
            </a:extLst>
          </p:cNvPr>
          <p:cNvGrpSpPr/>
          <p:nvPr/>
        </p:nvGrpSpPr>
        <p:grpSpPr>
          <a:xfrm>
            <a:off x="0" y="0"/>
            <a:ext cx="18288000" cy="408987"/>
            <a:chOff x="0" y="0"/>
            <a:chExt cx="4816593" cy="107717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58710AFD-BCC3-D571-B8FE-B64CB2D49E11}"/>
                </a:ext>
              </a:extLst>
            </p:cNvPr>
            <p:cNvSpPr/>
            <p:nvPr/>
          </p:nvSpPr>
          <p:spPr>
            <a:xfrm>
              <a:off x="0" y="0"/>
              <a:ext cx="4816592" cy="107717"/>
            </a:xfrm>
            <a:custGeom>
              <a:avLst/>
              <a:gdLst/>
              <a:ahLst/>
              <a:cxnLst/>
              <a:rect l="l" t="t" r="r" b="b"/>
              <a:pathLst>
                <a:path w="4816592" h="107717">
                  <a:moveTo>
                    <a:pt x="0" y="0"/>
                  </a:moveTo>
                  <a:lnTo>
                    <a:pt x="4816592" y="0"/>
                  </a:lnTo>
                  <a:lnTo>
                    <a:pt x="4816592" y="107717"/>
                  </a:lnTo>
                  <a:lnTo>
                    <a:pt x="0" y="107717"/>
                  </a:lnTo>
                  <a:close/>
                </a:path>
              </a:pathLst>
            </a:custGeom>
            <a:solidFill>
              <a:srgbClr val="800020"/>
            </a:solidFill>
          </p:spPr>
          <p:txBody>
            <a:bodyPr/>
            <a:lstStyle/>
            <a:p>
              <a:endParaRPr lang="sr-Latn-RS" noProof="0" dirty="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9B4DCD5D-D404-4800-32FA-52FBB42E87E6}"/>
                </a:ext>
              </a:extLst>
            </p:cNvPr>
            <p:cNvSpPr txBox="1"/>
            <p:nvPr/>
          </p:nvSpPr>
          <p:spPr>
            <a:xfrm>
              <a:off x="0" y="-47625"/>
              <a:ext cx="4816593" cy="1553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lang="sr-Latn-RS" noProof="0" dirty="0"/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8712264-7F29-D50E-9384-D0677E34E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sr-Latn-RS" noProof="0" smtClean="0"/>
              <a:pPr/>
              <a:t>19</a:t>
            </a:fld>
            <a:endParaRPr lang="sr-Latn-RS" noProof="0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3FF7C67-F05A-86D4-28EC-0F3672AEE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3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Fors"/>
                <a:ea typeface="TT Fors"/>
                <a:cs typeface="TT Fors"/>
                <a:sym typeface="TT Fors"/>
              </a:rPr>
              <a:t>PARALELIZAM U ARHITEKTURI RAČUNARA I PROGRAMSKIM PREVODIOCIMA</a:t>
            </a:r>
          </a:p>
          <a:p>
            <a:endParaRPr lang="sr-Latn-RS" noProof="0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3F74933-CD6B-AA1C-AC45-7167736970FD}"/>
              </a:ext>
            </a:extLst>
          </p:cNvPr>
          <p:cNvSpPr txBox="1">
            <a:spLocks/>
          </p:cNvSpPr>
          <p:nvPr/>
        </p:nvSpPr>
        <p:spPr>
          <a:xfrm>
            <a:off x="6191248" y="3858457"/>
            <a:ext cx="5905500" cy="306705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vert="horz" lIns="274320" tIns="45720" rIns="91440" bIns="45720" rtlCol="0" anchor="ctr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a-DK" sz="2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DO I = 1,100</a:t>
            </a:r>
          </a:p>
          <a:p>
            <a:pPr marL="0" indent="0">
              <a:buNone/>
            </a:pPr>
            <a:r>
              <a:rPr lang="da-DK" sz="2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</a:t>
            </a:r>
            <a:r>
              <a:rPr lang="da-DK" sz="2400" b="1" baseline="-250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da-DK" sz="2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		C(I) := A(I) + B(I)</a:t>
            </a:r>
          </a:p>
          <a:p>
            <a:pPr marL="0" indent="0">
              <a:buNone/>
            </a:pPr>
            <a:r>
              <a:rPr lang="da-DK" sz="2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</a:t>
            </a:r>
            <a:r>
              <a:rPr lang="da-DK" sz="2400" b="1" baseline="-250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da-DK" sz="2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		F(I) := D(I) * E(I)</a:t>
            </a:r>
          </a:p>
          <a:p>
            <a:pPr marL="0" indent="0">
              <a:buNone/>
            </a:pPr>
            <a:r>
              <a:rPr lang="da-DK" sz="2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</a:t>
            </a:r>
            <a:r>
              <a:rPr lang="da-DK" sz="2400" b="1" baseline="-250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da-DK" sz="2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		H(I) := C(I) + F(I)</a:t>
            </a:r>
          </a:p>
          <a:p>
            <a:pPr marL="0" indent="0">
              <a:buNone/>
            </a:pPr>
            <a:r>
              <a:rPr lang="da-DK" sz="2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END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38E075D-1BAA-5AF4-61CA-D3B6E8A3079D}"/>
              </a:ext>
            </a:extLst>
          </p:cNvPr>
          <p:cNvSpPr txBox="1"/>
          <p:nvPr/>
        </p:nvSpPr>
        <p:spPr>
          <a:xfrm>
            <a:off x="8144234" y="7247770"/>
            <a:ext cx="1999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>
                <a:latin typeface="Open Sauce" panose="020B0604020202020204" charset="0"/>
              </a:rPr>
              <a:t>Kod </a:t>
            </a:r>
            <a:r>
              <a:rPr lang="sr-Latn-RS" dirty="0" err="1">
                <a:latin typeface="Open Sauce" panose="020B0604020202020204" charset="0"/>
              </a:rPr>
              <a:t>DoAll</a:t>
            </a:r>
            <a:r>
              <a:rPr lang="sr-Latn-RS" dirty="0">
                <a:latin typeface="Open Sauce" panose="020B0604020202020204" charset="0"/>
              </a:rPr>
              <a:t> petlje</a:t>
            </a:r>
            <a:endParaRPr lang="en-US" dirty="0">
              <a:latin typeface="Open Sauce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22832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D7DF2D2-E998-8480-03EF-0B42405659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C8620D97-3FEF-DF2E-EF4D-DEDB73BAEAB6}"/>
              </a:ext>
            </a:extLst>
          </p:cNvPr>
          <p:cNvSpPr/>
          <p:nvPr/>
        </p:nvSpPr>
        <p:spPr>
          <a:xfrm>
            <a:off x="923224" y="9453562"/>
            <a:ext cx="15781772" cy="19050"/>
          </a:xfrm>
          <a:prstGeom prst="line">
            <a:avLst/>
          </a:prstGeom>
          <a:ln w="9525" cap="flat">
            <a:solidFill>
              <a:srgbClr val="80002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r-Latn-RS" noProof="0" dirty="0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7C775A3A-BDD0-0CB5-2694-113087E71BF8}"/>
              </a:ext>
            </a:extLst>
          </p:cNvPr>
          <p:cNvSpPr txBox="1"/>
          <p:nvPr/>
        </p:nvSpPr>
        <p:spPr>
          <a:xfrm>
            <a:off x="923224" y="1157603"/>
            <a:ext cx="14240576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20"/>
              </a:lnSpc>
            </a:pPr>
            <a:r>
              <a:rPr lang="en-U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Primer </a:t>
            </a:r>
            <a:r>
              <a:rPr lang="en-US" sz="5600" b="1" spc="-224" dirty="0" err="1">
                <a:solidFill>
                  <a:schemeClr val="accent1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DoAll</a:t>
            </a:r>
            <a:r>
              <a:rPr lang="en-U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5600" b="1" spc="-224" dirty="0" err="1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petlje</a:t>
            </a:r>
            <a:r>
              <a:rPr lang="sr-Latn-R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- rešenje ( 1 )</a:t>
            </a:r>
            <a:endParaRPr lang="sr-Latn-RS" sz="5600" b="1" spc="-224" noProof="0" dirty="0">
              <a:solidFill>
                <a:srgbClr val="800020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C16358E2-CAEC-0E1E-32EE-955A0FC68201}"/>
              </a:ext>
            </a:extLst>
          </p:cNvPr>
          <p:cNvGrpSpPr/>
          <p:nvPr/>
        </p:nvGrpSpPr>
        <p:grpSpPr>
          <a:xfrm>
            <a:off x="0" y="0"/>
            <a:ext cx="18288000" cy="408987"/>
            <a:chOff x="0" y="0"/>
            <a:chExt cx="4816593" cy="107717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B9EA71C2-3736-F893-4F8E-3C2596DD3144}"/>
                </a:ext>
              </a:extLst>
            </p:cNvPr>
            <p:cNvSpPr/>
            <p:nvPr/>
          </p:nvSpPr>
          <p:spPr>
            <a:xfrm>
              <a:off x="0" y="0"/>
              <a:ext cx="4816592" cy="107717"/>
            </a:xfrm>
            <a:custGeom>
              <a:avLst/>
              <a:gdLst/>
              <a:ahLst/>
              <a:cxnLst/>
              <a:rect l="l" t="t" r="r" b="b"/>
              <a:pathLst>
                <a:path w="4816592" h="107717">
                  <a:moveTo>
                    <a:pt x="0" y="0"/>
                  </a:moveTo>
                  <a:lnTo>
                    <a:pt x="4816592" y="0"/>
                  </a:lnTo>
                  <a:lnTo>
                    <a:pt x="4816592" y="107717"/>
                  </a:lnTo>
                  <a:lnTo>
                    <a:pt x="0" y="107717"/>
                  </a:lnTo>
                  <a:close/>
                </a:path>
              </a:pathLst>
            </a:custGeom>
            <a:solidFill>
              <a:srgbClr val="800020"/>
            </a:solidFill>
          </p:spPr>
          <p:txBody>
            <a:bodyPr/>
            <a:lstStyle/>
            <a:p>
              <a:endParaRPr lang="sr-Latn-RS" noProof="0" dirty="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A57A2EBA-2149-87ED-6D3C-0FB90D37E8C2}"/>
                </a:ext>
              </a:extLst>
            </p:cNvPr>
            <p:cNvSpPr txBox="1"/>
            <p:nvPr/>
          </p:nvSpPr>
          <p:spPr>
            <a:xfrm>
              <a:off x="0" y="-47625"/>
              <a:ext cx="4816593" cy="1553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lang="sr-Latn-RS" noProof="0" dirty="0"/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E4D82F6-D33D-4DAD-CA2F-8BFFFA4B4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sr-Latn-RS" noProof="0" smtClean="0"/>
              <a:pPr/>
              <a:t>20</a:t>
            </a:fld>
            <a:endParaRPr lang="sr-Latn-RS" noProof="0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53A0C171-83EA-4334-E879-155AC64B6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3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Fors"/>
                <a:ea typeface="TT Fors"/>
                <a:cs typeface="TT Fors"/>
                <a:sym typeface="TT Fors"/>
              </a:rPr>
              <a:t>PARALELIZAM U ARHITEKTURI RAČUNARA I PROGRAMSKIM PREVODIOCIMA</a:t>
            </a:r>
          </a:p>
          <a:p>
            <a:endParaRPr lang="sr-Latn-RS" noProof="0" dirty="0"/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1B9798A5-0483-7D85-D66D-CCD7471D8B98}"/>
              </a:ext>
            </a:extLst>
          </p:cNvPr>
          <p:cNvSpPr txBox="1"/>
          <p:nvPr/>
        </p:nvSpPr>
        <p:spPr>
          <a:xfrm>
            <a:off x="685800" y="3536954"/>
            <a:ext cx="8839200" cy="4142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96571" lvl="1" indent="-248285">
              <a:lnSpc>
                <a:spcPts val="4140"/>
              </a:lnSpc>
              <a:buFont typeface="Arial"/>
              <a:buChar char="•"/>
            </a:pP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Da bi petlja mogla da se izvrši za 1 ciklus, treba uvesti </a:t>
            </a:r>
            <a:r>
              <a:rPr lang="sr-Latn-R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iteracione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distance 1 za svaki ciklus svake operacije. </a:t>
            </a:r>
          </a:p>
          <a:p>
            <a:pPr marL="496571" lvl="1" indent="-248285">
              <a:lnSpc>
                <a:spcPts val="4140"/>
              </a:lnSpc>
              <a:buFont typeface="Arial"/>
              <a:buChar char="•"/>
            </a:pPr>
            <a:endParaRPr lang="sr-Latn-RS" sz="2300" spc="138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496571" lvl="1" indent="-248285">
              <a:lnSpc>
                <a:spcPts val="4140"/>
              </a:lnSpc>
              <a:buFont typeface="Arial"/>
              <a:buChar char="•"/>
            </a:pP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Zato će novi DDG graf petlje (razmicanje komponenti jake povezanosti) izgledati kao na slici gde c1, c2 i c3 predstavljaju prvi drugi i treći ciklus operacije Op2.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B4A6AA-557C-5BC5-EB04-F1AF7F7B3E5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1" b="11860"/>
          <a:stretch>
            <a:fillRect/>
          </a:stretch>
        </p:blipFill>
        <p:spPr>
          <a:xfrm>
            <a:off x="10600424" y="2724513"/>
            <a:ext cx="6104572" cy="601489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9829815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A37D88-EFAC-3CED-7760-13912566C0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4A8808B4-7158-6BAE-34C2-C82EB1CEB403}"/>
              </a:ext>
            </a:extLst>
          </p:cNvPr>
          <p:cNvSpPr/>
          <p:nvPr/>
        </p:nvSpPr>
        <p:spPr>
          <a:xfrm>
            <a:off x="923224" y="9453562"/>
            <a:ext cx="15781772" cy="19050"/>
          </a:xfrm>
          <a:prstGeom prst="line">
            <a:avLst/>
          </a:prstGeom>
          <a:ln w="9525" cap="flat">
            <a:solidFill>
              <a:srgbClr val="80002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r-Latn-RS" noProof="0" dirty="0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DA33D102-F3E8-FC47-FD2E-4793F2025DF1}"/>
              </a:ext>
            </a:extLst>
          </p:cNvPr>
          <p:cNvSpPr txBox="1"/>
          <p:nvPr/>
        </p:nvSpPr>
        <p:spPr>
          <a:xfrm>
            <a:off x="923224" y="1157603"/>
            <a:ext cx="14240576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720"/>
              </a:lnSpc>
            </a:pPr>
            <a:r>
              <a:rPr lang="en-U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Primer </a:t>
            </a:r>
            <a:r>
              <a:rPr lang="en-US" sz="5600" b="1" spc="-224" dirty="0" err="1">
                <a:solidFill>
                  <a:schemeClr val="accent1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DoAll</a:t>
            </a:r>
            <a:r>
              <a:rPr lang="en-U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5600" b="1" spc="-224" dirty="0" err="1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petlje</a:t>
            </a:r>
            <a:r>
              <a:rPr lang="sr-Latn-R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- rešenje ( 2 )</a:t>
            </a:r>
            <a:endParaRPr lang="sr-Latn-RS" sz="5600" b="1" spc="-224" noProof="0" dirty="0">
              <a:solidFill>
                <a:srgbClr val="800020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1E17B489-9E15-44EB-E4D5-03B8528274FD}"/>
              </a:ext>
            </a:extLst>
          </p:cNvPr>
          <p:cNvGrpSpPr/>
          <p:nvPr/>
        </p:nvGrpSpPr>
        <p:grpSpPr>
          <a:xfrm>
            <a:off x="0" y="0"/>
            <a:ext cx="18288000" cy="408987"/>
            <a:chOff x="0" y="0"/>
            <a:chExt cx="4816593" cy="107717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7670E95B-6BC0-C0EC-5A54-8D8691CD6E90}"/>
                </a:ext>
              </a:extLst>
            </p:cNvPr>
            <p:cNvSpPr/>
            <p:nvPr/>
          </p:nvSpPr>
          <p:spPr>
            <a:xfrm>
              <a:off x="0" y="0"/>
              <a:ext cx="4816592" cy="107717"/>
            </a:xfrm>
            <a:custGeom>
              <a:avLst/>
              <a:gdLst/>
              <a:ahLst/>
              <a:cxnLst/>
              <a:rect l="l" t="t" r="r" b="b"/>
              <a:pathLst>
                <a:path w="4816592" h="107717">
                  <a:moveTo>
                    <a:pt x="0" y="0"/>
                  </a:moveTo>
                  <a:lnTo>
                    <a:pt x="4816592" y="0"/>
                  </a:lnTo>
                  <a:lnTo>
                    <a:pt x="4816592" y="107717"/>
                  </a:lnTo>
                  <a:lnTo>
                    <a:pt x="0" y="107717"/>
                  </a:lnTo>
                  <a:close/>
                </a:path>
              </a:pathLst>
            </a:custGeom>
            <a:solidFill>
              <a:srgbClr val="800020"/>
            </a:solidFill>
          </p:spPr>
          <p:txBody>
            <a:bodyPr/>
            <a:lstStyle/>
            <a:p>
              <a:endParaRPr lang="sr-Latn-RS" noProof="0" dirty="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3047A596-A975-76AC-94F9-3E4476947B7A}"/>
                </a:ext>
              </a:extLst>
            </p:cNvPr>
            <p:cNvSpPr txBox="1"/>
            <p:nvPr/>
          </p:nvSpPr>
          <p:spPr>
            <a:xfrm>
              <a:off x="0" y="-47625"/>
              <a:ext cx="4816593" cy="1553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lang="sr-Latn-RS" noProof="0" dirty="0"/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6AD046E-B4E9-AD75-E5DA-C250AE4C5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sr-Latn-RS" noProof="0" smtClean="0"/>
              <a:pPr/>
              <a:t>21</a:t>
            </a:fld>
            <a:endParaRPr lang="sr-Latn-RS" noProof="0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72624BC2-F4B5-BCB6-4561-5A9D26417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3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Fors"/>
                <a:ea typeface="TT Fors"/>
                <a:cs typeface="TT Fors"/>
                <a:sym typeface="TT Fors"/>
              </a:rPr>
              <a:t>PARALELIZAM U ARHITEKTURI RAČUNARA I PROGRAMSKIM PREVODIOCIMA</a:t>
            </a:r>
          </a:p>
          <a:p>
            <a:endParaRPr lang="sr-Latn-RS" noProof="0" dirty="0"/>
          </a:p>
        </p:txBody>
      </p:sp>
      <p:graphicFrame>
        <p:nvGraphicFramePr>
          <p:cNvPr id="3" name="Table 50">
            <a:extLst>
              <a:ext uri="{FF2B5EF4-FFF2-40B4-BE49-F238E27FC236}">
                <a16:creationId xmlns:a16="http://schemas.microsoft.com/office/drawing/2014/main" id="{CCA56975-F8E1-11A9-05FD-5784B215DF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9296169"/>
              </p:ext>
            </p:extLst>
          </p:nvPr>
        </p:nvGraphicFramePr>
        <p:xfrm>
          <a:off x="1280158" y="3695700"/>
          <a:ext cx="15727680" cy="4350682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34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3378670757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3118622978"/>
                    </a:ext>
                  </a:extLst>
                </a:gridCol>
                <a:gridCol w="2834640">
                  <a:extLst>
                    <a:ext uri="{9D8B030D-6E8A-4147-A177-3AD203B41FA5}">
                      <a16:colId xmlns:a16="http://schemas.microsoft.com/office/drawing/2014/main" val="438380492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136615898"/>
                    </a:ext>
                  </a:extLst>
                </a:gridCol>
              </a:tblGrid>
              <a:tr h="621526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Courier New Bold"/>
                          <a:cs typeface="Courier New Bold"/>
                          <a:sym typeface="Courier New Bold"/>
                        </a:rPr>
                        <a:t>Op1 1,1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Courier New Bold"/>
                          <a:cs typeface="Courier New Bold"/>
                          <a:sym typeface="Courier New Bold"/>
                        </a:rPr>
                        <a:t>Op2 1,1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1526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Courier New Bold"/>
                          <a:cs typeface="Courier New Bold"/>
                          <a:sym typeface="Courier New Bold"/>
                        </a:rPr>
                        <a:t>Op1 2,1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Courier New Bold"/>
                          <a:cs typeface="Courier New Bold"/>
                          <a:sym typeface="Courier New Bold"/>
                        </a:rPr>
                        <a:t>Op2 2,1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Courier New Bold"/>
                          <a:cs typeface="Courier New Bold"/>
                          <a:sym typeface="Courier New Bold"/>
                        </a:rPr>
                        <a:t>Op1 1,1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Courier New Bold"/>
                        </a:rPr>
                        <a:t> → 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Courier New Bold"/>
                          <a:cs typeface="Courier New Bold"/>
                          <a:sym typeface="Courier New Bold"/>
                        </a:rPr>
                        <a:t>FIFO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Courier New Bold"/>
                          <a:cs typeface="Courier New Bold"/>
                          <a:sym typeface="Courier New Bold"/>
                        </a:rPr>
                        <a:t>Op2 1,2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1526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Courier New Bold"/>
                          <a:cs typeface="Courier New Bold"/>
                          <a:sym typeface="Courier New Bold"/>
                        </a:rPr>
                        <a:t>Op1 3,1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Courier New Bold"/>
                          <a:cs typeface="Courier New Bold"/>
                          <a:sym typeface="Courier New Bold"/>
                        </a:rPr>
                        <a:t>Op2 3,1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Courier New Bold"/>
                          <a:cs typeface="Courier New Bold"/>
                          <a:sym typeface="Courier New Bold"/>
                        </a:rPr>
                        <a:t>Op1 2,1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Courier New Bold"/>
                        </a:rPr>
                        <a:t> → 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Courier New Bold"/>
                          <a:cs typeface="Courier New Bold"/>
                          <a:sym typeface="Courier New Bold"/>
                        </a:rPr>
                        <a:t>FIFO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Courier New Bold"/>
                          <a:cs typeface="Courier New Bold"/>
                          <a:sym typeface="Courier New Bold"/>
                        </a:rPr>
                        <a:t>Op2 2,2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Courier New Bold"/>
                          <a:cs typeface="Courier New Bold"/>
                          <a:sym typeface="Courier New Bold"/>
                        </a:rPr>
                        <a:t>Op2 1,3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Courier New Bold"/>
                          <a:cs typeface="Courier New Bold"/>
                          <a:sym typeface="Courier New Bold"/>
                        </a:rPr>
                        <a:t>FIFO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Courier New Bold"/>
                        </a:rPr>
                        <a:t> → 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Courier New Bold"/>
                          <a:cs typeface="Courier New Bold"/>
                          <a:sym typeface="Courier New Bold"/>
                        </a:rPr>
                        <a:t>Op3 1,1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1526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000" b="1" dirty="0">
                          <a:solidFill>
                            <a:schemeClr val="accent1"/>
                          </a:solidFill>
                          <a:latin typeface="Courier New Bold"/>
                          <a:cs typeface="Courier New Bold"/>
                          <a:sym typeface="Courier New Bold"/>
                        </a:rPr>
                        <a:t>Op1 i,1</a:t>
                      </a:r>
                      <a:endParaRPr lang="en-US" sz="20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000" b="1" dirty="0">
                          <a:solidFill>
                            <a:schemeClr val="accent1"/>
                          </a:solidFill>
                          <a:latin typeface="Courier New Bold"/>
                          <a:cs typeface="Courier New Bold"/>
                          <a:sym typeface="Courier New Bold"/>
                        </a:rPr>
                        <a:t>Op2 i,1</a:t>
                      </a:r>
                      <a:endParaRPr lang="en-US" sz="20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000" b="1" dirty="0">
                          <a:solidFill>
                            <a:schemeClr val="accent1"/>
                          </a:solidFill>
                          <a:latin typeface="Courier New Bold"/>
                          <a:cs typeface="Courier New Bold"/>
                          <a:sym typeface="Courier New Bold"/>
                        </a:rPr>
                        <a:t>Op1 (i-1),1</a:t>
                      </a:r>
                      <a:r>
                        <a:rPr lang="en-US" sz="2000" b="1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Courier New Bold"/>
                        </a:rPr>
                        <a:t> → </a:t>
                      </a:r>
                      <a:r>
                        <a:rPr lang="en-US" sz="2000" b="1" dirty="0">
                          <a:solidFill>
                            <a:schemeClr val="accent1"/>
                          </a:solidFill>
                          <a:latin typeface="Courier New Bold"/>
                          <a:cs typeface="Courier New Bold"/>
                          <a:sym typeface="Courier New Bold"/>
                        </a:rPr>
                        <a:t>FIFO</a:t>
                      </a:r>
                      <a:endParaRPr lang="en-US" sz="20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000" b="1" dirty="0">
                          <a:solidFill>
                            <a:schemeClr val="accent1"/>
                          </a:solidFill>
                          <a:latin typeface="Courier New Bold"/>
                          <a:cs typeface="Courier New Bold"/>
                          <a:sym typeface="Courier New Bold"/>
                        </a:rPr>
                        <a:t>Op2 (i-1),2</a:t>
                      </a:r>
                      <a:endParaRPr lang="en-US" sz="20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000" b="1" dirty="0">
                          <a:solidFill>
                            <a:schemeClr val="accent1"/>
                          </a:solidFill>
                          <a:latin typeface="Courier New Bold"/>
                          <a:cs typeface="Courier New Bold"/>
                          <a:sym typeface="Courier New Bold"/>
                        </a:rPr>
                        <a:t>Op2 (i-2),3</a:t>
                      </a:r>
                      <a:endParaRPr lang="en-US" sz="20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000" b="1" dirty="0">
                          <a:solidFill>
                            <a:schemeClr val="accent1"/>
                          </a:solidFill>
                          <a:latin typeface="Courier New Bold"/>
                          <a:cs typeface="Courier New Bold"/>
                          <a:sym typeface="Courier New Bold"/>
                        </a:rPr>
                        <a:t>FIFO</a:t>
                      </a:r>
                      <a:r>
                        <a:rPr lang="en-US" sz="2000" b="1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Courier New Bold"/>
                        </a:rPr>
                        <a:t> → </a:t>
                      </a:r>
                      <a:r>
                        <a:rPr lang="en-US" sz="2000" b="1" dirty="0">
                          <a:solidFill>
                            <a:schemeClr val="accent1"/>
                          </a:solidFill>
                          <a:latin typeface="Courier New Bold"/>
                          <a:cs typeface="Courier New Bold"/>
                          <a:sym typeface="Courier New Bold"/>
                        </a:rPr>
                        <a:t>Op3 (i-2),1</a:t>
                      </a:r>
                      <a:endParaRPr lang="en-US" sz="20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30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chemeClr val="accent1"/>
                          </a:solidFill>
                          <a:latin typeface="Courier New Bold"/>
                          <a:cs typeface="Courier New Bold"/>
                          <a:sym typeface="Courier New Bold"/>
                        </a:rPr>
                        <a:t>Op3 (i-3),1</a:t>
                      </a:r>
                      <a:endParaRPr lang="en-US" sz="20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1526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Courier New Bold"/>
                          <a:cs typeface="Courier New Bold"/>
                          <a:sym typeface="Courier New Bold"/>
                        </a:rPr>
                        <a:t>Op1 100,1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Courier New Bold"/>
                        </a:rPr>
                        <a:t> → 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Courier New Bold"/>
                          <a:cs typeface="Courier New Bold"/>
                          <a:sym typeface="Courier New Bold"/>
                        </a:rPr>
                        <a:t>FIFO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Courier New Bold"/>
                          <a:cs typeface="Courier New Bold"/>
                          <a:sym typeface="Courier New Bold"/>
                        </a:rPr>
                        <a:t>Op2 100,2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Courier New Bold"/>
                          <a:cs typeface="Courier New Bold"/>
                          <a:sym typeface="Courier New Bold"/>
                        </a:rPr>
                        <a:t>Op2 99,3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Courier New Bold"/>
                          <a:cs typeface="Courier New Bold"/>
                          <a:sym typeface="Courier New Bold"/>
                        </a:rPr>
                        <a:t>FIFO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Courier New Bold"/>
                        </a:rPr>
                        <a:t> → 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Courier New Bold"/>
                          <a:cs typeface="Courier New Bold"/>
                          <a:sym typeface="Courier New Bold"/>
                        </a:rPr>
                        <a:t>Op3 99,1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Courier New Bold"/>
                          <a:ea typeface="Courier New Bold"/>
                          <a:cs typeface="Courier New Bold"/>
                          <a:sym typeface="Courier New Bold"/>
                        </a:rPr>
                        <a:t>Op3 98,1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1526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Courier New Bold"/>
                          <a:cs typeface="Courier New Bold"/>
                          <a:sym typeface="Courier New Bold"/>
                        </a:rPr>
                        <a:t>Op2 100,3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Courier New Bold"/>
                          <a:cs typeface="Courier New Bold"/>
                          <a:sym typeface="Courier New Bold"/>
                        </a:rPr>
                        <a:t>FIFO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Courier New Bold"/>
                        </a:rPr>
                        <a:t> → 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Courier New Bold"/>
                          <a:cs typeface="Courier New Bold"/>
                          <a:sym typeface="Courier New Bold"/>
                        </a:rPr>
                        <a:t>Op3 100,1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Courier New Bold"/>
                          <a:ea typeface="Courier New Bold"/>
                          <a:cs typeface="Courier New Bold"/>
                          <a:sym typeface="Courier New Bold"/>
                        </a:rPr>
                        <a:t>Op3 99,1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21526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Courier New Bold"/>
                          <a:ea typeface="Courier New Bold"/>
                          <a:cs typeface="Courier New Bold"/>
                          <a:sym typeface="Courier New Bold"/>
                        </a:rPr>
                        <a:t>Op3 100,1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28410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0C4EBD-A340-B8B3-9045-138FDBCA4E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4">
            <a:extLst>
              <a:ext uri="{FF2B5EF4-FFF2-40B4-BE49-F238E27FC236}">
                <a16:creationId xmlns:a16="http://schemas.microsoft.com/office/drawing/2014/main" id="{8EE4F324-A722-42CC-2A6B-CFBFB1C32655}"/>
              </a:ext>
            </a:extLst>
          </p:cNvPr>
          <p:cNvSpPr txBox="1"/>
          <p:nvPr/>
        </p:nvSpPr>
        <p:spPr>
          <a:xfrm>
            <a:off x="685800" y="2765429"/>
            <a:ext cx="16764000" cy="42323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96571" lvl="1" indent="-248285">
              <a:lnSpc>
                <a:spcPts val="4140"/>
              </a:lnSpc>
              <a:spcAft>
                <a:spcPts val="1200"/>
              </a:spcAft>
              <a:buFont typeface="Arial"/>
              <a:buChar char="•"/>
            </a:pP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Dužina kritičnog puta u </a:t>
            </a:r>
            <a:r>
              <a:rPr lang="sr-Latn-R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grafu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je 4.</a:t>
            </a:r>
          </a:p>
          <a:p>
            <a:pPr marL="496571" lvl="1" indent="-248285">
              <a:lnSpc>
                <a:spcPts val="4140"/>
              </a:lnSpc>
              <a:spcAft>
                <a:spcPts val="1200"/>
              </a:spcAft>
              <a:buFont typeface="Arial"/>
              <a:buChar char="•"/>
            </a:pP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Nivo softverske protočnosti je 3 (što je </a:t>
            </a:r>
            <a:r>
              <a:rPr lang="sr-Latn-R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takodje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i minimalni nivo), kao i broj ciklusa u </a:t>
            </a:r>
            <a:r>
              <a:rPr lang="sr-Latn-R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predpetlji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.</a:t>
            </a:r>
          </a:p>
          <a:p>
            <a:pPr marL="496571" lvl="1" indent="-248285">
              <a:lnSpc>
                <a:spcPts val="4140"/>
              </a:lnSpc>
              <a:spcAft>
                <a:spcPts val="1200"/>
              </a:spcAft>
              <a:buFont typeface="Arial"/>
              <a:buChar char="•"/>
            </a:pP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Ovo rešenje podrazumeva da operacije počinju najranije što mogu, što je samo jedan od mogućih rasporeda, npr. najkasniji kada Op1 1,1 kreće od trećeg ciklusa.</a:t>
            </a:r>
          </a:p>
          <a:p>
            <a:pPr marL="496571" lvl="1" indent="-248285">
              <a:lnSpc>
                <a:spcPts val="4140"/>
              </a:lnSpc>
              <a:spcAft>
                <a:spcPts val="1200"/>
              </a:spcAft>
              <a:buFont typeface="Arial"/>
              <a:buChar char="•"/>
            </a:pP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Nije uneto inkrementiranje indeksa petlje </a:t>
            </a:r>
            <a:r>
              <a:rPr lang="sr-Latn-RS" sz="2300" b="1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i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, ni ispitivanje uslova za iskakanje iz petlje, što se naravno radi u svakoj iteraciji (ciklusu). </a:t>
            </a:r>
          </a:p>
          <a:p>
            <a:pPr marL="496571" lvl="1" indent="-248285">
              <a:lnSpc>
                <a:spcPts val="4140"/>
              </a:lnSpc>
              <a:spcAft>
                <a:spcPts val="1200"/>
              </a:spcAft>
              <a:buFont typeface="Arial"/>
              <a:buChar char="•"/>
            </a:pPr>
            <a:r>
              <a:rPr lang="sr-Latn-R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Takodje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, nije prikazano ubacivanje ulaznih argumenata iz FIFO-a koji sadrže nizove, jer je trivijalno.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545EB133-61B6-6953-4C5F-8E53D89956AD}"/>
              </a:ext>
            </a:extLst>
          </p:cNvPr>
          <p:cNvSpPr/>
          <p:nvPr/>
        </p:nvSpPr>
        <p:spPr>
          <a:xfrm>
            <a:off x="923224" y="9453562"/>
            <a:ext cx="15781772" cy="19050"/>
          </a:xfrm>
          <a:prstGeom prst="line">
            <a:avLst/>
          </a:prstGeom>
          <a:ln w="9525" cap="flat">
            <a:solidFill>
              <a:srgbClr val="80002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r-Latn-RS" noProof="0" dirty="0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90B6F402-6D27-8436-1AC2-16EA4E7F9DFC}"/>
              </a:ext>
            </a:extLst>
          </p:cNvPr>
          <p:cNvSpPr txBox="1"/>
          <p:nvPr/>
        </p:nvSpPr>
        <p:spPr>
          <a:xfrm>
            <a:off x="923224" y="1157603"/>
            <a:ext cx="14240576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720"/>
              </a:lnSpc>
            </a:pPr>
            <a:r>
              <a:rPr lang="en-U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Primer </a:t>
            </a:r>
            <a:r>
              <a:rPr lang="en-US" sz="5600" b="1" spc="-224" dirty="0" err="1">
                <a:solidFill>
                  <a:schemeClr val="accent1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DoAll</a:t>
            </a:r>
            <a:r>
              <a:rPr lang="en-U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5600" b="1" spc="-224" dirty="0" err="1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petlje</a:t>
            </a:r>
            <a:r>
              <a:rPr lang="sr-Latn-R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- rešenje ( 3 )</a:t>
            </a:r>
            <a:endParaRPr lang="sr-Latn-RS" sz="5600" b="1" spc="-224" noProof="0" dirty="0">
              <a:solidFill>
                <a:srgbClr val="800020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E40DB727-1D28-B429-879C-C2C0660B4824}"/>
              </a:ext>
            </a:extLst>
          </p:cNvPr>
          <p:cNvGrpSpPr/>
          <p:nvPr/>
        </p:nvGrpSpPr>
        <p:grpSpPr>
          <a:xfrm>
            <a:off x="0" y="0"/>
            <a:ext cx="18288000" cy="408987"/>
            <a:chOff x="0" y="0"/>
            <a:chExt cx="4816593" cy="107717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F205531B-E382-FCA6-3051-86EE06376194}"/>
                </a:ext>
              </a:extLst>
            </p:cNvPr>
            <p:cNvSpPr/>
            <p:nvPr/>
          </p:nvSpPr>
          <p:spPr>
            <a:xfrm>
              <a:off x="0" y="0"/>
              <a:ext cx="4816592" cy="107717"/>
            </a:xfrm>
            <a:custGeom>
              <a:avLst/>
              <a:gdLst/>
              <a:ahLst/>
              <a:cxnLst/>
              <a:rect l="l" t="t" r="r" b="b"/>
              <a:pathLst>
                <a:path w="4816592" h="107717">
                  <a:moveTo>
                    <a:pt x="0" y="0"/>
                  </a:moveTo>
                  <a:lnTo>
                    <a:pt x="4816592" y="0"/>
                  </a:lnTo>
                  <a:lnTo>
                    <a:pt x="4816592" y="107717"/>
                  </a:lnTo>
                  <a:lnTo>
                    <a:pt x="0" y="107717"/>
                  </a:lnTo>
                  <a:close/>
                </a:path>
              </a:pathLst>
            </a:custGeom>
            <a:solidFill>
              <a:srgbClr val="800020"/>
            </a:solidFill>
          </p:spPr>
          <p:txBody>
            <a:bodyPr/>
            <a:lstStyle/>
            <a:p>
              <a:endParaRPr lang="sr-Latn-RS" noProof="0" dirty="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E0140114-1586-74B7-43E5-F633CC61F7CC}"/>
                </a:ext>
              </a:extLst>
            </p:cNvPr>
            <p:cNvSpPr txBox="1"/>
            <p:nvPr/>
          </p:nvSpPr>
          <p:spPr>
            <a:xfrm>
              <a:off x="0" y="-47625"/>
              <a:ext cx="4816593" cy="1553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lang="sr-Latn-RS" noProof="0" dirty="0"/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48CB6A6-C739-6022-95E1-FC2B2F26E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sr-Latn-RS" noProof="0" smtClean="0"/>
              <a:pPr/>
              <a:t>22</a:t>
            </a:fld>
            <a:endParaRPr lang="sr-Latn-RS" noProof="0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6F913709-A02F-6B1C-CC38-4E07FD92B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3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Fors"/>
                <a:ea typeface="TT Fors"/>
                <a:cs typeface="TT Fors"/>
                <a:sym typeface="TT Fors"/>
              </a:rPr>
              <a:t>PARALELIZAM U ARHITEKTURI RAČUNARA I PROGRAMSKIM PREVODIOCIMA</a:t>
            </a:r>
          </a:p>
          <a:p>
            <a:endParaRPr lang="sr-Latn-RS" noProof="0" dirty="0"/>
          </a:p>
        </p:txBody>
      </p:sp>
    </p:spTree>
    <p:extLst>
      <p:ext uri="{BB962C8B-B14F-4D97-AF65-F5344CB8AC3E}">
        <p14:creationId xmlns:p14="http://schemas.microsoft.com/office/powerpoint/2010/main" val="20883845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4BAD3-D311-EC43-3ADC-48AC2DB6E0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7525C7C4-55A8-ADF0-5BE4-B146DF93C1AA}"/>
              </a:ext>
            </a:extLst>
          </p:cNvPr>
          <p:cNvSpPr/>
          <p:nvPr/>
        </p:nvSpPr>
        <p:spPr>
          <a:xfrm>
            <a:off x="923224" y="9453562"/>
            <a:ext cx="15781772" cy="19050"/>
          </a:xfrm>
          <a:prstGeom prst="line">
            <a:avLst/>
          </a:prstGeom>
          <a:ln w="9525" cap="flat">
            <a:solidFill>
              <a:srgbClr val="80002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r-Latn-RS" noProof="0" dirty="0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81570A6A-C024-E4D1-3E54-9138C34A4BDA}"/>
              </a:ext>
            </a:extLst>
          </p:cNvPr>
          <p:cNvSpPr txBox="1"/>
          <p:nvPr/>
        </p:nvSpPr>
        <p:spPr>
          <a:xfrm>
            <a:off x="923224" y="1157603"/>
            <a:ext cx="14240576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20"/>
              </a:lnSpc>
            </a:pPr>
            <a:r>
              <a:rPr lang="en-U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Primer </a:t>
            </a:r>
            <a:r>
              <a:rPr lang="en-US" sz="5600" b="1" spc="-224" dirty="0" err="1">
                <a:solidFill>
                  <a:schemeClr val="accent1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DoAcross</a:t>
            </a:r>
            <a:r>
              <a:rPr lang="en-U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5600" b="1" spc="-224" dirty="0" err="1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petlje</a:t>
            </a:r>
            <a:r>
              <a:rPr lang="sr-Latn-R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- zadatak ( 1 )</a:t>
            </a:r>
            <a:endParaRPr lang="sr-Latn-RS" sz="5600" b="1" spc="-224" noProof="0" dirty="0">
              <a:solidFill>
                <a:srgbClr val="800020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99A6EBD6-444F-B44C-7EFD-7BF7157EA5A1}"/>
              </a:ext>
            </a:extLst>
          </p:cNvPr>
          <p:cNvGrpSpPr/>
          <p:nvPr/>
        </p:nvGrpSpPr>
        <p:grpSpPr>
          <a:xfrm>
            <a:off x="0" y="0"/>
            <a:ext cx="18288000" cy="408987"/>
            <a:chOff x="0" y="0"/>
            <a:chExt cx="4816593" cy="107717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9D55B9BF-6E96-DE72-CFA6-8F5AB91EAEC7}"/>
                </a:ext>
              </a:extLst>
            </p:cNvPr>
            <p:cNvSpPr/>
            <p:nvPr/>
          </p:nvSpPr>
          <p:spPr>
            <a:xfrm>
              <a:off x="0" y="0"/>
              <a:ext cx="4816592" cy="107717"/>
            </a:xfrm>
            <a:custGeom>
              <a:avLst/>
              <a:gdLst/>
              <a:ahLst/>
              <a:cxnLst/>
              <a:rect l="l" t="t" r="r" b="b"/>
              <a:pathLst>
                <a:path w="4816592" h="107717">
                  <a:moveTo>
                    <a:pt x="0" y="0"/>
                  </a:moveTo>
                  <a:lnTo>
                    <a:pt x="4816592" y="0"/>
                  </a:lnTo>
                  <a:lnTo>
                    <a:pt x="4816592" y="107717"/>
                  </a:lnTo>
                  <a:lnTo>
                    <a:pt x="0" y="107717"/>
                  </a:lnTo>
                  <a:close/>
                </a:path>
              </a:pathLst>
            </a:custGeom>
            <a:solidFill>
              <a:srgbClr val="800020"/>
            </a:solidFill>
          </p:spPr>
          <p:txBody>
            <a:bodyPr/>
            <a:lstStyle/>
            <a:p>
              <a:endParaRPr lang="sr-Latn-RS" noProof="0" dirty="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32D6DAD6-0DE2-B426-7168-AEFA58CFEC6E}"/>
                </a:ext>
              </a:extLst>
            </p:cNvPr>
            <p:cNvSpPr txBox="1"/>
            <p:nvPr/>
          </p:nvSpPr>
          <p:spPr>
            <a:xfrm>
              <a:off x="0" y="-47625"/>
              <a:ext cx="4816593" cy="1553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lang="sr-Latn-RS" noProof="0" dirty="0"/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C8E611-FD33-FAD9-F45F-9BB615113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sr-Latn-RS" noProof="0" smtClean="0"/>
              <a:pPr/>
              <a:t>23</a:t>
            </a:fld>
            <a:endParaRPr lang="sr-Latn-RS" noProof="0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4610C1C3-1125-672F-CF20-115F6CC25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3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Fors"/>
                <a:ea typeface="TT Fors"/>
                <a:cs typeface="TT Fors"/>
                <a:sym typeface="TT Fors"/>
              </a:rPr>
              <a:t>PARALELIZAM U ARHITEKTURI RAČUNARA I PROGRAMSKIM PREVODIOCIMA</a:t>
            </a:r>
          </a:p>
          <a:p>
            <a:endParaRPr lang="sr-Latn-RS" noProof="0" dirty="0"/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800C8146-4F25-93A8-C44C-68EF90FECEFC}"/>
              </a:ext>
            </a:extLst>
          </p:cNvPr>
          <p:cNvSpPr txBox="1"/>
          <p:nvPr/>
        </p:nvSpPr>
        <p:spPr>
          <a:xfrm>
            <a:off x="685800" y="2530667"/>
            <a:ext cx="16764000" cy="67715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96571" lvl="1" indent="-248285">
              <a:lnSpc>
                <a:spcPts val="4140"/>
              </a:lnSpc>
              <a:buFont typeface="Arial"/>
              <a:buChar char="•"/>
            </a:pPr>
            <a:r>
              <a:rPr lang="en-U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Dat je </a:t>
            </a:r>
            <a:r>
              <a:rPr lang="en-U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kod</a:t>
            </a:r>
            <a:r>
              <a:rPr lang="en-U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DoAcross</a:t>
            </a:r>
            <a:r>
              <a:rPr lang="en-U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petlje</a:t>
            </a:r>
            <a:r>
              <a:rPr lang="en-U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.</a:t>
            </a:r>
          </a:p>
          <a:p>
            <a:pPr marL="496571" lvl="1" indent="-248285">
              <a:lnSpc>
                <a:spcPts val="4140"/>
              </a:lnSpc>
              <a:buFont typeface="Arial"/>
              <a:buChar char="•"/>
            </a:pP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Napraviti petlju softverske protočnosti koja se izvršava za najmanji broj ciklusa. </a:t>
            </a:r>
            <a:endParaRPr lang="en-US" sz="2300" spc="138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496571" lvl="1" indent="-248285">
              <a:lnSpc>
                <a:spcPts val="4140"/>
              </a:lnSpc>
              <a:buFont typeface="Arial"/>
              <a:buChar char="•"/>
            </a:pP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Pretpostaviti neograničene hardverske resurse, uključujući registre. </a:t>
            </a:r>
            <a:endParaRPr lang="en-US" sz="2300" spc="138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496571" lvl="1" indent="-248285">
              <a:lnSpc>
                <a:spcPts val="4140"/>
              </a:lnSpc>
              <a:buFont typeface="Arial"/>
              <a:buChar char="•"/>
            </a:pPr>
            <a:r>
              <a:rPr lang="en-U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</a:t>
            </a:r>
            <a:r>
              <a:rPr lang="sr-Latn-R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retpostaviti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da su sve funkcionalne jedinice me</a:t>
            </a:r>
            <a:r>
              <a:rPr lang="en-U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dj</a:t>
            </a:r>
            <a:r>
              <a:rPr lang="sr-Latn-R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usobno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povezane i da se rezultati jedne jedinice sprovode do ulaza u drugu jedinicu za 1 ciklus. </a:t>
            </a:r>
          </a:p>
          <a:p>
            <a:pPr marL="496571" lvl="1" indent="-248285">
              <a:lnSpc>
                <a:spcPts val="4140"/>
              </a:lnSpc>
              <a:buFont typeface="Arial"/>
              <a:buChar char="•"/>
            </a:pPr>
            <a:r>
              <a:rPr lang="sr-Latn-R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Množači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/delitelji izvršavaju operacije za 3 ciklusa, a ALU jedinice za 1 ciklus. Pretpostaviti da su na raspolaganju FIFO memorije sa ulaznim nizovima. Za pamćenje rezultata mogu se koristiti pomoćni registri (kada treba zakasniti rezultat) i pamćenje traje najmanje 1 ciklus, i FIFO sa protočnim registrima na krajevima i kontrolnim signalom za čitanje gde je minimalno kašnjenje takođe 1 ciklus. Izlaz Op4 se pamti u izlaznom FIFO registru.</a:t>
            </a:r>
          </a:p>
          <a:p>
            <a:pPr marL="496571" lvl="1" indent="-248285">
              <a:lnSpc>
                <a:spcPts val="4140"/>
              </a:lnSpc>
              <a:buFont typeface="Arial"/>
              <a:buChar char="•"/>
            </a:pP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Prikazati graf petlje nakon primene softverske protočnosti. Prikaz rasporeda dati tako da se za operaciju navode svi njeni ciklusi. Podrazumeva se da se ostali ciklusi izvršavaju u protočnim stepenima funkcionalne jedinice. Raspored napraviti za minimalan nivo softverske protočnosti. </a:t>
            </a:r>
          </a:p>
        </p:txBody>
      </p:sp>
    </p:spTree>
    <p:extLst>
      <p:ext uri="{BB962C8B-B14F-4D97-AF65-F5344CB8AC3E}">
        <p14:creationId xmlns:p14="http://schemas.microsoft.com/office/powerpoint/2010/main" val="14906684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156044-344A-D6F0-B61F-5887F7817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4">
            <a:extLst>
              <a:ext uri="{FF2B5EF4-FFF2-40B4-BE49-F238E27FC236}">
                <a16:creationId xmlns:a16="http://schemas.microsoft.com/office/drawing/2014/main" id="{CB512D93-79A6-0808-585A-5E097629CAB5}"/>
              </a:ext>
            </a:extLst>
          </p:cNvPr>
          <p:cNvSpPr txBox="1"/>
          <p:nvPr/>
        </p:nvSpPr>
        <p:spPr>
          <a:xfrm>
            <a:off x="685800" y="2765429"/>
            <a:ext cx="16764000" cy="51941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96571" lvl="1" indent="-248285">
              <a:lnSpc>
                <a:spcPts val="4140"/>
              </a:lnSpc>
              <a:buFont typeface="Arial"/>
              <a:buChar char="•"/>
            </a:pP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Prilikom prikaza rasporeda usvojiti:</a:t>
            </a:r>
          </a:p>
          <a:p>
            <a:pPr marL="953771" lvl="2" indent="-248285">
              <a:lnSpc>
                <a:spcPts val="4140"/>
              </a:lnSpc>
              <a:buFont typeface="Arial"/>
              <a:buChar char="•"/>
            </a:pP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Operacije traju koliko i kašnjenja zavisnosti</a:t>
            </a:r>
            <a:r>
              <a:rPr lang="en-U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.</a:t>
            </a:r>
            <a:endParaRPr lang="sr-Latn-RS" sz="2300" spc="138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953771" lvl="2" indent="-248285">
              <a:lnSpc>
                <a:spcPts val="4140"/>
              </a:lnSpc>
              <a:buFont typeface="Arial"/>
              <a:buChar char="•"/>
            </a:pP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Operacije iz originalnih prvih iteracija u </a:t>
            </a:r>
            <a:r>
              <a:rPr lang="sr-Latn-R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predpetlji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se označavaju notacijom </a:t>
            </a:r>
            <a:r>
              <a:rPr lang="sr-Latn-RS" sz="2300" b="1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Opx</a:t>
            </a:r>
            <a:r>
              <a:rPr lang="sr-Latn-RS" sz="2300" b="1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sr-Latn-RS" sz="2300" b="1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i,j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, gde je </a:t>
            </a:r>
            <a:r>
              <a:rPr lang="sr-Latn-RS" sz="2300" b="1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x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redni broj operacije u iteraciji, </a:t>
            </a:r>
            <a:r>
              <a:rPr lang="sr-Latn-RS" sz="2300" b="1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i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indeks originalne iteracije, a </a:t>
            </a:r>
            <a:r>
              <a:rPr lang="sr-Latn-RS" sz="2300" b="1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j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ciklus izvršavanja u </a:t>
            </a:r>
            <a:r>
              <a:rPr lang="sr-Latn-R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pipeline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-u za tu operaciju.</a:t>
            </a:r>
          </a:p>
          <a:p>
            <a:pPr marL="953771" lvl="2" indent="-248285">
              <a:lnSpc>
                <a:spcPts val="4140"/>
              </a:lnSpc>
              <a:buFont typeface="Arial"/>
              <a:buChar char="•"/>
            </a:pP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Operacije iz originalnih prvih iteracija u </a:t>
            </a:r>
            <a:r>
              <a:rPr lang="sr-Latn-R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postpetlji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se označavaju notacijom </a:t>
            </a:r>
            <a:r>
              <a:rPr lang="sr-Latn-RS" sz="2300" b="1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Opx</a:t>
            </a:r>
            <a:r>
              <a:rPr lang="sr-Latn-RS" sz="2300" b="1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sr-Latn-RS" sz="2300" b="1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i,j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, gde je </a:t>
            </a:r>
            <a:r>
              <a:rPr lang="sr-Latn-RS" sz="2300" b="1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x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redni broj operacije u iteraciji, </a:t>
            </a:r>
            <a:r>
              <a:rPr lang="sr-Latn-RS" sz="2300" b="1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i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indeks originalne iteracije, a </a:t>
            </a:r>
            <a:r>
              <a:rPr lang="sr-Latn-RS" sz="2300" b="1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j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ciklus izvršavanja u </a:t>
            </a:r>
            <a:r>
              <a:rPr lang="sr-Latn-R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pipeline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-u za tu operaciju.</a:t>
            </a:r>
          </a:p>
          <a:p>
            <a:pPr marL="953771" lvl="2" indent="-248285">
              <a:lnSpc>
                <a:spcPts val="4140"/>
              </a:lnSpc>
              <a:buFont typeface="Arial"/>
              <a:buChar char="•"/>
            </a:pP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Istu notaciju koristiti i za novu iteraciju, samo indekse iteracije predstaviti pomoću indeksa petlje i, a pritom definisati opseg indeksa petlje.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DE029B42-49DA-6507-5D11-F432B35295D5}"/>
              </a:ext>
            </a:extLst>
          </p:cNvPr>
          <p:cNvSpPr/>
          <p:nvPr/>
        </p:nvSpPr>
        <p:spPr>
          <a:xfrm>
            <a:off x="923224" y="9453562"/>
            <a:ext cx="15781772" cy="19050"/>
          </a:xfrm>
          <a:prstGeom prst="line">
            <a:avLst/>
          </a:prstGeom>
          <a:ln w="9525" cap="flat">
            <a:solidFill>
              <a:srgbClr val="80002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r-Latn-RS" noProof="0" dirty="0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E67FCA4A-A0CF-66FB-7E64-575E8C4A3D0A}"/>
              </a:ext>
            </a:extLst>
          </p:cNvPr>
          <p:cNvSpPr txBox="1"/>
          <p:nvPr/>
        </p:nvSpPr>
        <p:spPr>
          <a:xfrm>
            <a:off x="923224" y="1157603"/>
            <a:ext cx="14240576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720"/>
              </a:lnSpc>
            </a:pPr>
            <a:r>
              <a:rPr lang="en-U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Primer </a:t>
            </a:r>
            <a:r>
              <a:rPr lang="en-US" sz="5600" b="1" spc="-224" dirty="0" err="1">
                <a:solidFill>
                  <a:schemeClr val="accent1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DoAcross</a:t>
            </a:r>
            <a:r>
              <a:rPr lang="en-U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5600" b="1" spc="-224" dirty="0" err="1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petlje</a:t>
            </a:r>
            <a:r>
              <a:rPr lang="sr-Latn-R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- zadatak ( 2 )</a:t>
            </a:r>
            <a:endParaRPr lang="sr-Latn-RS" sz="5600" b="1" spc="-224" noProof="0" dirty="0">
              <a:solidFill>
                <a:srgbClr val="800020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DEB571BA-CF5E-232C-D240-8C32E6DB828A}"/>
              </a:ext>
            </a:extLst>
          </p:cNvPr>
          <p:cNvGrpSpPr/>
          <p:nvPr/>
        </p:nvGrpSpPr>
        <p:grpSpPr>
          <a:xfrm>
            <a:off x="0" y="0"/>
            <a:ext cx="18288000" cy="408987"/>
            <a:chOff x="0" y="0"/>
            <a:chExt cx="4816593" cy="107717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2707F39F-B355-21ED-5348-861550514714}"/>
                </a:ext>
              </a:extLst>
            </p:cNvPr>
            <p:cNvSpPr/>
            <p:nvPr/>
          </p:nvSpPr>
          <p:spPr>
            <a:xfrm>
              <a:off x="0" y="0"/>
              <a:ext cx="4816592" cy="107717"/>
            </a:xfrm>
            <a:custGeom>
              <a:avLst/>
              <a:gdLst/>
              <a:ahLst/>
              <a:cxnLst/>
              <a:rect l="l" t="t" r="r" b="b"/>
              <a:pathLst>
                <a:path w="4816592" h="107717">
                  <a:moveTo>
                    <a:pt x="0" y="0"/>
                  </a:moveTo>
                  <a:lnTo>
                    <a:pt x="4816592" y="0"/>
                  </a:lnTo>
                  <a:lnTo>
                    <a:pt x="4816592" y="107717"/>
                  </a:lnTo>
                  <a:lnTo>
                    <a:pt x="0" y="107717"/>
                  </a:lnTo>
                  <a:close/>
                </a:path>
              </a:pathLst>
            </a:custGeom>
            <a:solidFill>
              <a:srgbClr val="800020"/>
            </a:solidFill>
          </p:spPr>
          <p:txBody>
            <a:bodyPr/>
            <a:lstStyle/>
            <a:p>
              <a:endParaRPr lang="sr-Latn-RS" noProof="0" dirty="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39FAB2E1-2EE0-2729-E252-8FF58A741671}"/>
                </a:ext>
              </a:extLst>
            </p:cNvPr>
            <p:cNvSpPr txBox="1"/>
            <p:nvPr/>
          </p:nvSpPr>
          <p:spPr>
            <a:xfrm>
              <a:off x="0" y="-47625"/>
              <a:ext cx="4816593" cy="1553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lang="sr-Latn-RS" noProof="0" dirty="0"/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5F273AD-911F-DA51-D899-D98EE96CE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sr-Latn-RS" noProof="0" smtClean="0"/>
              <a:pPr/>
              <a:t>24</a:t>
            </a:fld>
            <a:endParaRPr lang="sr-Latn-RS" noProof="0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50A31A3A-2707-7351-E2B3-28C807348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3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Fors"/>
                <a:ea typeface="TT Fors"/>
                <a:cs typeface="TT Fors"/>
                <a:sym typeface="TT Fors"/>
              </a:rPr>
              <a:t>PARALELIZAM U ARHITEKTURI RAČUNARA I PROGRAMSKIM PREVODIOCIMA</a:t>
            </a:r>
          </a:p>
          <a:p>
            <a:endParaRPr lang="sr-Latn-RS" noProof="0" dirty="0"/>
          </a:p>
        </p:txBody>
      </p:sp>
    </p:spTree>
    <p:extLst>
      <p:ext uri="{BB962C8B-B14F-4D97-AF65-F5344CB8AC3E}">
        <p14:creationId xmlns:p14="http://schemas.microsoft.com/office/powerpoint/2010/main" val="9876990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53D450-D699-09EE-1696-75C6C17A2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2DFA8E6D-790B-62DA-A8BB-269D4EC2C009}"/>
              </a:ext>
            </a:extLst>
          </p:cNvPr>
          <p:cNvSpPr/>
          <p:nvPr/>
        </p:nvSpPr>
        <p:spPr>
          <a:xfrm>
            <a:off x="923224" y="9453562"/>
            <a:ext cx="15781772" cy="19050"/>
          </a:xfrm>
          <a:prstGeom prst="line">
            <a:avLst/>
          </a:prstGeom>
          <a:ln w="9525" cap="flat">
            <a:solidFill>
              <a:srgbClr val="80002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r-Latn-RS" noProof="0" dirty="0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0EBDABB1-0288-3687-7D38-CD74A0F3C121}"/>
              </a:ext>
            </a:extLst>
          </p:cNvPr>
          <p:cNvSpPr txBox="1"/>
          <p:nvPr/>
        </p:nvSpPr>
        <p:spPr>
          <a:xfrm>
            <a:off x="923224" y="1157603"/>
            <a:ext cx="14240576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720"/>
              </a:lnSpc>
            </a:pPr>
            <a:r>
              <a:rPr lang="en-U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Primer </a:t>
            </a:r>
            <a:r>
              <a:rPr lang="en-US" sz="5600" b="1" spc="-224" dirty="0" err="1">
                <a:solidFill>
                  <a:schemeClr val="accent1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DoAcross</a:t>
            </a:r>
            <a:r>
              <a:rPr lang="en-U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5600" b="1" spc="-224" dirty="0" err="1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petlje</a:t>
            </a:r>
            <a:r>
              <a:rPr lang="sr-Latn-R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- zadatak ( 3 )</a:t>
            </a:r>
            <a:endParaRPr lang="sr-Latn-RS" sz="5600" b="1" spc="-224" noProof="0" dirty="0">
              <a:solidFill>
                <a:srgbClr val="800020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825D684D-C010-4602-6654-AAF1A94F6CD0}"/>
              </a:ext>
            </a:extLst>
          </p:cNvPr>
          <p:cNvGrpSpPr/>
          <p:nvPr/>
        </p:nvGrpSpPr>
        <p:grpSpPr>
          <a:xfrm>
            <a:off x="0" y="0"/>
            <a:ext cx="18288000" cy="408987"/>
            <a:chOff x="0" y="0"/>
            <a:chExt cx="4816593" cy="107717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ABF22878-A465-01A3-39FD-F23B56B7636B}"/>
                </a:ext>
              </a:extLst>
            </p:cNvPr>
            <p:cNvSpPr/>
            <p:nvPr/>
          </p:nvSpPr>
          <p:spPr>
            <a:xfrm>
              <a:off x="0" y="0"/>
              <a:ext cx="4816592" cy="107717"/>
            </a:xfrm>
            <a:custGeom>
              <a:avLst/>
              <a:gdLst/>
              <a:ahLst/>
              <a:cxnLst/>
              <a:rect l="l" t="t" r="r" b="b"/>
              <a:pathLst>
                <a:path w="4816592" h="107717">
                  <a:moveTo>
                    <a:pt x="0" y="0"/>
                  </a:moveTo>
                  <a:lnTo>
                    <a:pt x="4816592" y="0"/>
                  </a:lnTo>
                  <a:lnTo>
                    <a:pt x="4816592" y="107717"/>
                  </a:lnTo>
                  <a:lnTo>
                    <a:pt x="0" y="107717"/>
                  </a:lnTo>
                  <a:close/>
                </a:path>
              </a:pathLst>
            </a:custGeom>
            <a:solidFill>
              <a:srgbClr val="800020"/>
            </a:solidFill>
          </p:spPr>
          <p:txBody>
            <a:bodyPr/>
            <a:lstStyle/>
            <a:p>
              <a:endParaRPr lang="sr-Latn-RS" noProof="0" dirty="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7D804672-96C6-95C6-9D48-3D2D69A77B98}"/>
                </a:ext>
              </a:extLst>
            </p:cNvPr>
            <p:cNvSpPr txBox="1"/>
            <p:nvPr/>
          </p:nvSpPr>
          <p:spPr>
            <a:xfrm>
              <a:off x="0" y="-47625"/>
              <a:ext cx="4816593" cy="1553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lang="sr-Latn-RS" noProof="0" dirty="0"/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087BE-E4C6-5E4E-4749-2BF11D18B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sr-Latn-RS" noProof="0" smtClean="0"/>
              <a:pPr/>
              <a:t>25</a:t>
            </a:fld>
            <a:endParaRPr lang="sr-Latn-RS" noProof="0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0AE914BA-9558-95A3-3083-7ECEF2C7A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3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Fors"/>
                <a:ea typeface="TT Fors"/>
                <a:cs typeface="TT Fors"/>
                <a:sym typeface="TT Fors"/>
              </a:rPr>
              <a:t>PARALELIZAM U ARHITEKTURI RAČUNARA I PROGRAMSKIM PREVODIOCIMA</a:t>
            </a:r>
          </a:p>
          <a:p>
            <a:endParaRPr lang="sr-Latn-RS" noProof="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AD2A949-5F13-CD70-FED7-2DCA36EEAB48}"/>
              </a:ext>
            </a:extLst>
          </p:cNvPr>
          <p:cNvSpPr txBox="1">
            <a:spLocks/>
          </p:cNvSpPr>
          <p:nvPr/>
        </p:nvSpPr>
        <p:spPr>
          <a:xfrm>
            <a:off x="6038849" y="3790019"/>
            <a:ext cx="6210301" cy="344805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vert="horz" lIns="274320" tIns="45720" rIns="91440" bIns="45720" rtlCol="0" anchor="ctr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a-DK" sz="2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DO I = 3,100</a:t>
            </a:r>
          </a:p>
          <a:p>
            <a:pPr marL="0" indent="0">
              <a:buNone/>
            </a:pPr>
            <a:r>
              <a:rPr lang="da-DK" sz="2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</a:t>
            </a:r>
            <a:r>
              <a:rPr lang="da-DK" sz="2400" b="1" baseline="-250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da-DK" sz="2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		C(I) := A(I-2) * B(I)</a:t>
            </a:r>
          </a:p>
          <a:p>
            <a:pPr marL="0" indent="0">
              <a:buNone/>
            </a:pPr>
            <a:r>
              <a:rPr lang="da-DK" sz="2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</a:t>
            </a:r>
            <a:r>
              <a:rPr lang="da-DK" sz="2400" b="1" baseline="-250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da-DK" sz="2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		A(I) := D(I) * C(I)</a:t>
            </a:r>
          </a:p>
          <a:p>
            <a:pPr marL="0" indent="0">
              <a:buNone/>
            </a:pPr>
            <a:r>
              <a:rPr lang="da-DK" sz="2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</a:t>
            </a:r>
            <a:r>
              <a:rPr lang="da-DK" sz="2400" b="1" baseline="-250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da-DK" sz="2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		E(I) := C(I) + F(I-1)</a:t>
            </a:r>
          </a:p>
          <a:p>
            <a:pPr marL="0" indent="0">
              <a:buNone/>
            </a:pPr>
            <a:r>
              <a:rPr lang="da-DK" sz="2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</a:t>
            </a:r>
            <a:r>
              <a:rPr lang="da-DK" sz="2400" b="1" baseline="-250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da-DK" sz="2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		F(I) := E(I) + A(I)</a:t>
            </a:r>
          </a:p>
          <a:p>
            <a:pPr marL="0" indent="0">
              <a:buNone/>
            </a:pPr>
            <a:r>
              <a:rPr lang="da-DK" sz="2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END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A799C32-4896-C804-512D-D96A1C9A429F}"/>
              </a:ext>
            </a:extLst>
          </p:cNvPr>
          <p:cNvSpPr txBox="1"/>
          <p:nvPr/>
        </p:nvSpPr>
        <p:spPr>
          <a:xfrm>
            <a:off x="7860594" y="7476404"/>
            <a:ext cx="2566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>
                <a:latin typeface="Open Sauce" panose="020B0604020202020204" charset="0"/>
              </a:rPr>
              <a:t>Kod </a:t>
            </a:r>
            <a:r>
              <a:rPr lang="sr-Latn-RS" dirty="0" err="1">
                <a:latin typeface="Open Sauce" panose="020B0604020202020204" charset="0"/>
              </a:rPr>
              <a:t>DoAcross</a:t>
            </a:r>
            <a:r>
              <a:rPr lang="sr-Latn-RS" dirty="0">
                <a:latin typeface="Open Sauce" panose="020B0604020202020204" charset="0"/>
              </a:rPr>
              <a:t> petlje</a:t>
            </a:r>
            <a:endParaRPr lang="en-US" dirty="0">
              <a:latin typeface="Open Sauce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06990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855E7F-8F57-5759-AFC9-E82FB29E4A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05507B38-8E15-2AA8-E538-46025F93CB35}"/>
              </a:ext>
            </a:extLst>
          </p:cNvPr>
          <p:cNvSpPr/>
          <p:nvPr/>
        </p:nvSpPr>
        <p:spPr>
          <a:xfrm>
            <a:off x="923224" y="9453562"/>
            <a:ext cx="15781772" cy="19050"/>
          </a:xfrm>
          <a:prstGeom prst="line">
            <a:avLst/>
          </a:prstGeom>
          <a:ln w="9525" cap="flat">
            <a:solidFill>
              <a:srgbClr val="80002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r-Latn-RS" noProof="0" dirty="0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9953A07E-B731-DD2A-CDBA-E3E34F6C4A6A}"/>
              </a:ext>
            </a:extLst>
          </p:cNvPr>
          <p:cNvSpPr txBox="1"/>
          <p:nvPr/>
        </p:nvSpPr>
        <p:spPr>
          <a:xfrm>
            <a:off x="923224" y="1157603"/>
            <a:ext cx="14240576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20"/>
              </a:lnSpc>
            </a:pPr>
            <a:r>
              <a:rPr lang="en-U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Primer </a:t>
            </a:r>
            <a:r>
              <a:rPr lang="en-US" sz="5600" b="1" spc="-224" dirty="0" err="1">
                <a:solidFill>
                  <a:schemeClr val="accent1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DoAcross</a:t>
            </a:r>
            <a:r>
              <a:rPr lang="en-U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5600" b="1" spc="-224" dirty="0" err="1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petlje</a:t>
            </a:r>
            <a:r>
              <a:rPr lang="sr-Latn-R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- rešenje ( 1 )</a:t>
            </a:r>
            <a:endParaRPr lang="sr-Latn-RS" sz="5600" b="1" spc="-224" noProof="0" dirty="0">
              <a:solidFill>
                <a:srgbClr val="800020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42CF30BC-08E3-189B-A96A-756D892725E6}"/>
              </a:ext>
            </a:extLst>
          </p:cNvPr>
          <p:cNvGrpSpPr/>
          <p:nvPr/>
        </p:nvGrpSpPr>
        <p:grpSpPr>
          <a:xfrm>
            <a:off x="0" y="0"/>
            <a:ext cx="18288000" cy="408987"/>
            <a:chOff x="0" y="0"/>
            <a:chExt cx="4816593" cy="107717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749D345D-DF5D-DAE1-D631-B62304ED2194}"/>
                </a:ext>
              </a:extLst>
            </p:cNvPr>
            <p:cNvSpPr/>
            <p:nvPr/>
          </p:nvSpPr>
          <p:spPr>
            <a:xfrm>
              <a:off x="0" y="0"/>
              <a:ext cx="4816592" cy="107717"/>
            </a:xfrm>
            <a:custGeom>
              <a:avLst/>
              <a:gdLst/>
              <a:ahLst/>
              <a:cxnLst/>
              <a:rect l="l" t="t" r="r" b="b"/>
              <a:pathLst>
                <a:path w="4816592" h="107717">
                  <a:moveTo>
                    <a:pt x="0" y="0"/>
                  </a:moveTo>
                  <a:lnTo>
                    <a:pt x="4816592" y="0"/>
                  </a:lnTo>
                  <a:lnTo>
                    <a:pt x="4816592" y="107717"/>
                  </a:lnTo>
                  <a:lnTo>
                    <a:pt x="0" y="107717"/>
                  </a:lnTo>
                  <a:close/>
                </a:path>
              </a:pathLst>
            </a:custGeom>
            <a:solidFill>
              <a:srgbClr val="800020"/>
            </a:solidFill>
          </p:spPr>
          <p:txBody>
            <a:bodyPr/>
            <a:lstStyle/>
            <a:p>
              <a:endParaRPr lang="sr-Latn-RS" noProof="0" dirty="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BF6E457D-7592-A7A8-87F9-B778205892F0}"/>
                </a:ext>
              </a:extLst>
            </p:cNvPr>
            <p:cNvSpPr txBox="1"/>
            <p:nvPr/>
          </p:nvSpPr>
          <p:spPr>
            <a:xfrm>
              <a:off x="0" y="-47625"/>
              <a:ext cx="4816593" cy="1553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lang="sr-Latn-RS" noProof="0" dirty="0"/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BE1EB5E-26B7-5C7A-885E-C936FFC72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sr-Latn-RS" noProof="0" smtClean="0"/>
              <a:pPr/>
              <a:t>26</a:t>
            </a:fld>
            <a:endParaRPr lang="sr-Latn-RS" noProof="0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DF212CB6-A60A-9B33-F48D-694A1EC28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3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Fors"/>
                <a:ea typeface="TT Fors"/>
                <a:cs typeface="TT Fors"/>
                <a:sym typeface="TT Fors"/>
              </a:rPr>
              <a:t>PARALELIZAM U ARHITEKTURI RAČUNARA I PROGRAMSKIM PREVODIOCIMA</a:t>
            </a:r>
          </a:p>
          <a:p>
            <a:endParaRPr lang="sr-Latn-RS" noProof="0" dirty="0"/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E9A60E91-63BB-0910-9D9D-22C2DD0557B8}"/>
              </a:ext>
            </a:extLst>
          </p:cNvPr>
          <p:cNvSpPr txBox="1"/>
          <p:nvPr/>
        </p:nvSpPr>
        <p:spPr>
          <a:xfrm>
            <a:off x="685800" y="3603629"/>
            <a:ext cx="8229600" cy="39246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96571" lvl="1" indent="-248285">
              <a:lnSpc>
                <a:spcPts val="4140"/>
              </a:lnSpc>
              <a:spcAft>
                <a:spcPts val="1200"/>
              </a:spcAft>
              <a:buFont typeface="Arial"/>
              <a:buChar char="•"/>
            </a:pP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Pronaći komponente jake povezanosti i kritičan zatvoreni put</a:t>
            </a:r>
            <a:r>
              <a:rPr lang="en-U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.</a:t>
            </a:r>
            <a:endParaRPr lang="sr-Latn-RS" sz="2300" spc="138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496571" lvl="1" indent="-248285">
              <a:lnSpc>
                <a:spcPts val="4140"/>
              </a:lnSpc>
              <a:spcAft>
                <a:spcPts val="1200"/>
              </a:spcAft>
              <a:buFont typeface="Arial"/>
              <a:buChar char="•"/>
            </a:pP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Za SCC1 minimalno trajanje iteracije je 3 ciklusa, a za SCC2 2 ciklusa</a:t>
            </a:r>
            <a:r>
              <a:rPr lang="en-U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.</a:t>
            </a:r>
            <a:endParaRPr lang="sr-Latn-RS" sz="2300" spc="138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496571" lvl="1" indent="-248285">
              <a:lnSpc>
                <a:spcPts val="4140"/>
              </a:lnSpc>
              <a:spcAft>
                <a:spcPts val="1200"/>
              </a:spcAft>
              <a:buFont typeface="Arial"/>
              <a:buChar char="•"/>
            </a:pP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Izračunavanje SCC1 mora da prednjači za jedan ciklus u odnosu na SCC2 kako bi se eliminisale grane </a:t>
            </a:r>
            <a:r>
              <a:rPr lang="sr-Latn-R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izme</a:t>
            </a:r>
            <a:r>
              <a:rPr lang="en-U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dj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u njih u </a:t>
            </a:r>
            <a:r>
              <a:rPr lang="sr-Latn-R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acikličnom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sr-Latn-R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grafu</a:t>
            </a:r>
            <a:r>
              <a:rPr lang="en-U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.</a:t>
            </a:r>
            <a:endParaRPr lang="sr-Latn-RS" sz="2300" spc="138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A102E9-AE45-080E-9A80-8709B63C2B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95" b="9723"/>
          <a:stretch>
            <a:fillRect/>
          </a:stretch>
        </p:blipFill>
        <p:spPr>
          <a:xfrm>
            <a:off x="9448800" y="3527429"/>
            <a:ext cx="7760891" cy="4293742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41026068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E32D35-931E-18B5-C7CC-E94CC82C4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EDB9C29A-A2B9-65A1-138A-D54C20A5878C}"/>
              </a:ext>
            </a:extLst>
          </p:cNvPr>
          <p:cNvSpPr/>
          <p:nvPr/>
        </p:nvSpPr>
        <p:spPr>
          <a:xfrm>
            <a:off x="923224" y="9453562"/>
            <a:ext cx="15781772" cy="19050"/>
          </a:xfrm>
          <a:prstGeom prst="line">
            <a:avLst/>
          </a:prstGeom>
          <a:ln w="9525" cap="flat">
            <a:solidFill>
              <a:srgbClr val="80002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r-Latn-RS" noProof="0" dirty="0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59DD1800-1E2C-EB5A-2075-6730695602F4}"/>
              </a:ext>
            </a:extLst>
          </p:cNvPr>
          <p:cNvSpPr txBox="1"/>
          <p:nvPr/>
        </p:nvSpPr>
        <p:spPr>
          <a:xfrm>
            <a:off x="923224" y="1157603"/>
            <a:ext cx="14240576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720"/>
              </a:lnSpc>
            </a:pPr>
            <a:r>
              <a:rPr lang="en-U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Primer </a:t>
            </a:r>
            <a:r>
              <a:rPr lang="en-US" sz="5600" b="1" spc="-224" dirty="0" err="1">
                <a:solidFill>
                  <a:schemeClr val="accent1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DoAcross</a:t>
            </a:r>
            <a:r>
              <a:rPr lang="en-U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5600" b="1" spc="-224" dirty="0" err="1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petlje</a:t>
            </a:r>
            <a:r>
              <a:rPr lang="sr-Latn-R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- rešenje ( 2 )</a:t>
            </a:r>
            <a:endParaRPr lang="sr-Latn-RS" sz="5600" b="1" spc="-224" noProof="0" dirty="0">
              <a:solidFill>
                <a:srgbClr val="800020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ED626B37-FD24-1BFD-B4C0-E4E9AE49EA99}"/>
              </a:ext>
            </a:extLst>
          </p:cNvPr>
          <p:cNvGrpSpPr/>
          <p:nvPr/>
        </p:nvGrpSpPr>
        <p:grpSpPr>
          <a:xfrm>
            <a:off x="0" y="0"/>
            <a:ext cx="18288000" cy="408987"/>
            <a:chOff x="0" y="0"/>
            <a:chExt cx="4816593" cy="107717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DF1AF033-DC04-5E7E-BDC0-47EEC636B1DF}"/>
                </a:ext>
              </a:extLst>
            </p:cNvPr>
            <p:cNvSpPr/>
            <p:nvPr/>
          </p:nvSpPr>
          <p:spPr>
            <a:xfrm>
              <a:off x="0" y="0"/>
              <a:ext cx="4816592" cy="107717"/>
            </a:xfrm>
            <a:custGeom>
              <a:avLst/>
              <a:gdLst/>
              <a:ahLst/>
              <a:cxnLst/>
              <a:rect l="l" t="t" r="r" b="b"/>
              <a:pathLst>
                <a:path w="4816592" h="107717">
                  <a:moveTo>
                    <a:pt x="0" y="0"/>
                  </a:moveTo>
                  <a:lnTo>
                    <a:pt x="4816592" y="0"/>
                  </a:lnTo>
                  <a:lnTo>
                    <a:pt x="4816592" y="107717"/>
                  </a:lnTo>
                  <a:lnTo>
                    <a:pt x="0" y="107717"/>
                  </a:lnTo>
                  <a:close/>
                </a:path>
              </a:pathLst>
            </a:custGeom>
            <a:solidFill>
              <a:srgbClr val="800020"/>
            </a:solidFill>
          </p:spPr>
          <p:txBody>
            <a:bodyPr/>
            <a:lstStyle/>
            <a:p>
              <a:endParaRPr lang="sr-Latn-RS" noProof="0" dirty="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E4B48DF7-8FE0-4454-1ED2-B7341D4F7261}"/>
                </a:ext>
              </a:extLst>
            </p:cNvPr>
            <p:cNvSpPr txBox="1"/>
            <p:nvPr/>
          </p:nvSpPr>
          <p:spPr>
            <a:xfrm>
              <a:off x="0" y="-47625"/>
              <a:ext cx="4816593" cy="1553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lang="sr-Latn-RS" noProof="0" dirty="0"/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A19C202-28A2-48C9-990F-12D73D1B2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sr-Latn-RS" noProof="0" smtClean="0"/>
              <a:pPr/>
              <a:t>27</a:t>
            </a:fld>
            <a:endParaRPr lang="sr-Latn-RS" noProof="0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B4F65697-674A-B621-E1EC-768D8F8FA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3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Fors"/>
                <a:ea typeface="TT Fors"/>
                <a:cs typeface="TT Fors"/>
                <a:sym typeface="TT Fors"/>
              </a:rPr>
              <a:t>PARALELIZAM U ARHITEKTURI RAČUNARA I PROGRAMSKIM PREVODIOCIMA</a:t>
            </a:r>
          </a:p>
          <a:p>
            <a:endParaRPr lang="sr-Latn-RS" noProof="0" dirty="0"/>
          </a:p>
        </p:txBody>
      </p:sp>
      <p:graphicFrame>
        <p:nvGraphicFramePr>
          <p:cNvPr id="3" name="Table 50">
            <a:extLst>
              <a:ext uri="{FF2B5EF4-FFF2-40B4-BE49-F238E27FC236}">
                <a16:creationId xmlns:a16="http://schemas.microsoft.com/office/drawing/2014/main" id="{B24E9E10-63BE-8805-F4EA-F99E81211C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8191613"/>
              </p:ext>
            </p:extLst>
          </p:nvPr>
        </p:nvGraphicFramePr>
        <p:xfrm>
          <a:off x="923224" y="2763387"/>
          <a:ext cx="16092628" cy="5943600"/>
        </p:xfrm>
        <a:graphic>
          <a:graphicData uri="http://schemas.openxmlformats.org/drawingml/2006/table">
            <a:tbl>
              <a:tblPr/>
              <a:tblGrid>
                <a:gridCol w="2103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999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3378670757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3118622978"/>
                    </a:ext>
                  </a:extLst>
                </a:gridCol>
                <a:gridCol w="3199994">
                  <a:extLst>
                    <a:ext uri="{9D8B030D-6E8A-4147-A177-3AD203B41FA5}">
                      <a16:colId xmlns:a16="http://schemas.microsoft.com/office/drawing/2014/main" val="43838049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000" b="1" dirty="0">
                          <a:solidFill>
                            <a:schemeClr val="accent1"/>
                          </a:solidFill>
                          <a:latin typeface="Courier New Bold" panose="02070609020205020404" pitchFamily="49" charset="0"/>
                          <a:cs typeface="Courier New Bold" panose="02070609020205020404" pitchFamily="49" charset="0"/>
                          <a:sym typeface="Courier New Bold"/>
                        </a:rPr>
                        <a:t>Op1 1,1</a:t>
                      </a:r>
                      <a:endParaRPr lang="en-US" sz="2000" dirty="0">
                        <a:solidFill>
                          <a:schemeClr val="accent1"/>
                        </a:solidFill>
                        <a:latin typeface="Courier New Bold" panose="02070609020205020404" pitchFamily="49" charset="0"/>
                        <a:cs typeface="Courier New Bold" panose="02070609020205020404" pitchFamily="49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  <a:latin typeface="Courier New Bold" panose="02070609020205020404" pitchFamily="49" charset="0"/>
                        <a:cs typeface="Courier New Bold" panose="02070609020205020404" pitchFamily="49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  <a:latin typeface="Courier New Bold" panose="02070609020205020404" pitchFamily="49" charset="0"/>
                        <a:cs typeface="Courier New Bold" panose="02070609020205020404" pitchFamily="49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  <a:latin typeface="Courier New Bold" panose="02070609020205020404" pitchFamily="49" charset="0"/>
                        <a:cs typeface="Courier New Bold" panose="02070609020205020404" pitchFamily="49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  <a:latin typeface="Courier New Bold" panose="02070609020205020404" pitchFamily="49" charset="0"/>
                        <a:cs typeface="Courier New Bold" panose="02070609020205020404" pitchFamily="49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  <a:latin typeface="Courier New Bold" panose="02070609020205020404" pitchFamily="49" charset="0"/>
                        <a:cs typeface="Courier New Bold" panose="02070609020205020404" pitchFamily="49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accent1"/>
                          </a:solidFill>
                          <a:latin typeface="Courier New Bold" panose="02070609020205020404" pitchFamily="49" charset="0"/>
                          <a:cs typeface="Courier New Bold" panose="02070609020205020404" pitchFamily="49" charset="0"/>
                        </a:rPr>
                        <a:t>Op1 1,2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  <a:latin typeface="Courier New Bold" panose="02070609020205020404" pitchFamily="49" charset="0"/>
                        <a:cs typeface="Courier New Bold" panose="02070609020205020404" pitchFamily="49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  <a:latin typeface="Courier New Bold" panose="02070609020205020404" pitchFamily="49" charset="0"/>
                        <a:cs typeface="Courier New Bold" panose="02070609020205020404" pitchFamily="49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  <a:latin typeface="Courier New Bold" panose="02070609020205020404" pitchFamily="49" charset="0"/>
                        <a:cs typeface="Courier New Bold" panose="02070609020205020404" pitchFamily="49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  <a:latin typeface="Courier New Bold" panose="02070609020205020404" pitchFamily="49" charset="0"/>
                        <a:cs typeface="Courier New Bold" panose="02070609020205020404" pitchFamily="49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  <a:latin typeface="Courier New Bold" panose="02070609020205020404" pitchFamily="49" charset="0"/>
                        <a:cs typeface="Courier New Bold" panose="02070609020205020404" pitchFamily="49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accent1"/>
                          </a:solidFill>
                          <a:latin typeface="Courier New Bold" panose="02070609020205020404" pitchFamily="49" charset="0"/>
                          <a:cs typeface="Courier New Bold" panose="02070609020205020404" pitchFamily="49" charset="0"/>
                        </a:rPr>
                        <a:t>Op1 1,3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  <a:latin typeface="Courier New Bold" panose="02070609020205020404" pitchFamily="49" charset="0"/>
                        <a:cs typeface="Courier New Bold" panose="02070609020205020404" pitchFamily="49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  <a:latin typeface="Courier New Bold" panose="02070609020205020404" pitchFamily="49" charset="0"/>
                        <a:cs typeface="Courier New Bold" panose="02070609020205020404" pitchFamily="49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  <a:latin typeface="Courier New Bold" panose="02070609020205020404" pitchFamily="49" charset="0"/>
                        <a:cs typeface="Courier New Bold" panose="02070609020205020404" pitchFamily="49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  <a:latin typeface="Courier New Bold" panose="02070609020205020404" pitchFamily="49" charset="0"/>
                        <a:cs typeface="Courier New Bold" panose="02070609020205020404" pitchFamily="49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  <a:latin typeface="Courier New Bold" panose="02070609020205020404" pitchFamily="49" charset="0"/>
                        <a:cs typeface="Courier New Bold" panose="02070609020205020404" pitchFamily="49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accent1"/>
                          </a:solidFill>
                          <a:latin typeface="Courier New Bold" panose="02070609020205020404" pitchFamily="49" charset="0"/>
                          <a:cs typeface="Courier New Bold" panose="02070609020205020404" pitchFamily="49" charset="0"/>
                        </a:rPr>
                        <a:t>Op1 2,1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ourier New Bold" panose="02070609020205020404" pitchFamily="49" charset="0"/>
                          <a:cs typeface="Courier New Bold" panose="02070609020205020404" pitchFamily="49" charset="0"/>
                        </a:rPr>
                        <a:t>Op2 1,1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ourier New Bold" panose="02070609020205020404" pitchFamily="49" charset="0"/>
                          <a:cs typeface="Courier New Bold" panose="02070609020205020404" pitchFamily="49" charset="0"/>
                        </a:rPr>
                        <a:t>Op1 1,3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Courier New Bold"/>
                        </a:rPr>
                        <a:t>→ 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Courier New Bold" panose="02070609020205020404" pitchFamily="49" charset="0"/>
                          <a:cs typeface="Courier New Bold" panose="02070609020205020404" pitchFamily="49" charset="0"/>
                          <a:sym typeface="Courier New Bold"/>
                        </a:rPr>
                        <a:t>FIFO1</a:t>
                      </a:r>
                      <a:endParaRPr lang="en-US" sz="2000" dirty="0">
                        <a:solidFill>
                          <a:schemeClr val="tx1"/>
                        </a:solidFill>
                        <a:latin typeface="Courier New Bold" panose="02070609020205020404" pitchFamily="49" charset="0"/>
                        <a:cs typeface="Courier New Bold" panose="02070609020205020404" pitchFamily="49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  <a:latin typeface="Courier New Bold" panose="02070609020205020404" pitchFamily="49" charset="0"/>
                        <a:cs typeface="Courier New Bold" panose="02070609020205020404" pitchFamily="49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  <a:latin typeface="Courier New Bold" panose="02070609020205020404" pitchFamily="49" charset="0"/>
                        <a:cs typeface="Courier New Bold" panose="02070609020205020404" pitchFamily="49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  <a:latin typeface="Courier New Bold" panose="02070609020205020404" pitchFamily="49" charset="0"/>
                        <a:cs typeface="Courier New Bold" panose="02070609020205020404" pitchFamily="49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accent1"/>
                          </a:solidFill>
                          <a:latin typeface="Courier New Bold" panose="02070609020205020404" pitchFamily="49" charset="0"/>
                          <a:cs typeface="Courier New Bold" panose="02070609020205020404" pitchFamily="49" charset="0"/>
                        </a:rPr>
                        <a:t>Op1 2,2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ourier New Bold" panose="02070609020205020404" pitchFamily="49" charset="0"/>
                          <a:cs typeface="Courier New Bold" panose="02070609020205020404" pitchFamily="49" charset="0"/>
                        </a:rPr>
                        <a:t>Op2 1,2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  <a:latin typeface="Courier New Bold" panose="02070609020205020404" pitchFamily="49" charset="0"/>
                        <a:cs typeface="Courier New Bold" panose="02070609020205020404" pitchFamily="49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ourier New Bold" panose="02070609020205020404" pitchFamily="49" charset="0"/>
                          <a:cs typeface="Courier New Bold" panose="02070609020205020404" pitchFamily="49" charset="0"/>
                        </a:rPr>
                        <a:t>FIFO1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Courier New Bold"/>
                        </a:rPr>
                        <a:t>→ 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Courier New Bold" panose="02070609020205020404" pitchFamily="49" charset="0"/>
                          <a:cs typeface="Courier New Bold" panose="02070609020205020404" pitchFamily="49" charset="0"/>
                          <a:sym typeface="Courier New Bold"/>
                        </a:rPr>
                        <a:t>Op3 1,1</a:t>
                      </a:r>
                      <a:endParaRPr lang="en-US" sz="2000" dirty="0">
                        <a:solidFill>
                          <a:schemeClr val="tx1"/>
                        </a:solidFill>
                        <a:latin typeface="Courier New Bold" panose="02070609020205020404" pitchFamily="49" charset="0"/>
                        <a:cs typeface="Courier New Bold" panose="02070609020205020404" pitchFamily="49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  <a:latin typeface="Courier New Bold" panose="02070609020205020404" pitchFamily="49" charset="0"/>
                        <a:cs typeface="Courier New Bold" panose="02070609020205020404" pitchFamily="49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  <a:latin typeface="Courier New Bold" panose="02070609020205020404" pitchFamily="49" charset="0"/>
                        <a:cs typeface="Courier New Bold" panose="02070609020205020404" pitchFamily="49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accent1"/>
                          </a:solidFill>
                          <a:latin typeface="Courier New Bold" panose="02070609020205020404" pitchFamily="49" charset="0"/>
                          <a:cs typeface="Courier New Bold" panose="02070609020205020404" pitchFamily="49" charset="0"/>
                        </a:rPr>
                        <a:t>Op1 2,3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ourier New Bold" panose="02070609020205020404" pitchFamily="49" charset="0"/>
                          <a:cs typeface="Courier New Bold" panose="02070609020205020404" pitchFamily="49" charset="0"/>
                        </a:rPr>
                        <a:t>Op2 1,3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  <a:latin typeface="Courier New Bold" panose="02070609020205020404" pitchFamily="49" charset="0"/>
                        <a:cs typeface="Courier New Bold" panose="02070609020205020404" pitchFamily="49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  <a:latin typeface="Courier New Bold" panose="02070609020205020404" pitchFamily="49" charset="0"/>
                        <a:cs typeface="Courier New Bold" panose="02070609020205020404" pitchFamily="49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ourier New Bold" panose="02070609020205020404" pitchFamily="49" charset="0"/>
                          <a:cs typeface="Courier New Bold" panose="02070609020205020404" pitchFamily="49" charset="0"/>
                        </a:rPr>
                        <a:t>Op3 1,1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  <a:latin typeface="Courier New Bold" panose="02070609020205020404" pitchFamily="49" charset="0"/>
                        <a:cs typeface="Courier New Bold" panose="02070609020205020404" pitchFamily="49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accent1"/>
                          </a:solidFill>
                          <a:latin typeface="Courier New Bold" panose="02070609020205020404" pitchFamily="49" charset="0"/>
                          <a:cs typeface="Courier New Bold" panose="02070609020205020404" pitchFamily="49" charset="0"/>
                        </a:rPr>
                        <a:t>Op1 i,1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ourier New Bold" panose="02070609020205020404" pitchFamily="49" charset="0"/>
                          <a:cs typeface="Courier New Bold" panose="02070609020205020404" pitchFamily="49" charset="0"/>
                        </a:rPr>
                        <a:t>Op2 (i-1),1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ourier New Bold" panose="02070609020205020404" pitchFamily="49" charset="0"/>
                          <a:cs typeface="Courier New Bold" panose="02070609020205020404" pitchFamily="49" charset="0"/>
                        </a:rPr>
                        <a:t>Op1 (i-1),1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Courier New Bold"/>
                        </a:rPr>
                        <a:t>→ 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Courier New Bold" panose="02070609020205020404" pitchFamily="49" charset="0"/>
                          <a:cs typeface="Courier New Bold" panose="02070609020205020404" pitchFamily="49" charset="0"/>
                          <a:sym typeface="Courier New Bold"/>
                        </a:rPr>
                        <a:t>FIFO1</a:t>
                      </a:r>
                      <a:endParaRPr lang="en-US" sz="2000" dirty="0">
                        <a:solidFill>
                          <a:schemeClr val="tx1"/>
                        </a:solidFill>
                        <a:latin typeface="Courier New Bold" panose="02070609020205020404" pitchFamily="49" charset="0"/>
                        <a:cs typeface="Courier New Bold" panose="02070609020205020404" pitchFamily="49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  <a:latin typeface="Courier New Bold" panose="02070609020205020404" pitchFamily="49" charset="0"/>
                        <a:cs typeface="Courier New Bold" panose="02070609020205020404" pitchFamily="49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  <a:latin typeface="Courier New Bold" panose="02070609020205020404" pitchFamily="49" charset="0"/>
                        <a:cs typeface="Courier New Bold" panose="02070609020205020404" pitchFamily="49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ourier New Bold" panose="02070609020205020404" pitchFamily="49" charset="0"/>
                          <a:cs typeface="Courier New Bold" panose="02070609020205020404" pitchFamily="49" charset="0"/>
                        </a:rPr>
                        <a:t>Op4 (i-2),1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accent1"/>
                          </a:solidFill>
                          <a:latin typeface="Courier New Bold" panose="02070609020205020404" pitchFamily="49" charset="0"/>
                          <a:cs typeface="Courier New Bold" panose="02070609020205020404" pitchFamily="49" charset="0"/>
                        </a:rPr>
                        <a:t>Op1 i,2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ourier New Bold" panose="02070609020205020404" pitchFamily="49" charset="0"/>
                          <a:cs typeface="Courier New Bold" panose="02070609020205020404" pitchFamily="49" charset="0"/>
                        </a:rPr>
                        <a:t>Op2 (i-1),2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  <a:latin typeface="Courier New Bold" panose="02070609020205020404" pitchFamily="49" charset="0"/>
                        <a:cs typeface="Courier New Bold" panose="02070609020205020404" pitchFamily="49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ourier New Bold" panose="02070609020205020404" pitchFamily="49" charset="0"/>
                          <a:cs typeface="Courier New Bold" panose="02070609020205020404" pitchFamily="49" charset="0"/>
                        </a:rPr>
                        <a:t>FIFO1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Courier New Bold"/>
                        </a:rPr>
                        <a:t>→ 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ourier New Bold" panose="02070609020205020404" pitchFamily="49" charset="0"/>
                          <a:cs typeface="Courier New Bold" panose="02070609020205020404" pitchFamily="49" charset="0"/>
                        </a:rPr>
                        <a:t>Op3 (i-1),1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  <a:latin typeface="Courier New Bold" panose="02070609020205020404" pitchFamily="49" charset="0"/>
                        <a:cs typeface="Courier New Bold" panose="02070609020205020404" pitchFamily="49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ourier New Bold" panose="02070609020205020404" pitchFamily="49" charset="0"/>
                          <a:cs typeface="Courier New Bold" panose="02070609020205020404" pitchFamily="49" charset="0"/>
                        </a:rPr>
                        <a:t>Zakasniti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ourier New Bold" panose="02070609020205020404" pitchFamily="49" charset="0"/>
                          <a:cs typeface="Courier New Bold" panose="02070609020205020404" pitchFamily="49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ourier New Bold" panose="02070609020205020404" pitchFamily="49" charset="0"/>
                          <a:cs typeface="Courier New Bold" panose="02070609020205020404" pitchFamily="49" charset="0"/>
                        </a:rPr>
                        <a:t>rezultat</a:t>
                      </a:r>
                      <a:endParaRPr lang="en-US" sz="2000" dirty="0">
                        <a:solidFill>
                          <a:schemeClr val="tx1"/>
                        </a:solidFill>
                        <a:latin typeface="Courier New Bold" panose="02070609020205020404" pitchFamily="49" charset="0"/>
                        <a:cs typeface="Courier New Bold" panose="02070609020205020404" pitchFamily="49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194633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accent1"/>
                          </a:solidFill>
                          <a:latin typeface="Courier New Bold" panose="02070609020205020404" pitchFamily="49" charset="0"/>
                          <a:cs typeface="Courier New Bold" panose="02070609020205020404" pitchFamily="49" charset="0"/>
                        </a:rPr>
                        <a:t>Op1 i,3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ourier New Bold" panose="02070609020205020404" pitchFamily="49" charset="0"/>
                          <a:cs typeface="Courier New Bold" panose="02070609020205020404" pitchFamily="49" charset="0"/>
                        </a:rPr>
                        <a:t>Op2 (i-1),3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  <a:latin typeface="Courier New Bold" panose="02070609020205020404" pitchFamily="49" charset="0"/>
                        <a:cs typeface="Courier New Bold" panose="02070609020205020404" pitchFamily="49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  <a:latin typeface="Courier New Bold" panose="02070609020205020404" pitchFamily="49" charset="0"/>
                        <a:cs typeface="Courier New Bold" panose="02070609020205020404" pitchFamily="49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ourier New Bold" panose="02070609020205020404" pitchFamily="49" charset="0"/>
                          <a:cs typeface="Courier New Bold" panose="02070609020205020404" pitchFamily="49" charset="0"/>
                        </a:rPr>
                        <a:t>Op3 (i-1),1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  <a:latin typeface="Courier New Bold" panose="02070609020205020404" pitchFamily="49" charset="0"/>
                        <a:cs typeface="Courier New Bold" panose="02070609020205020404" pitchFamily="49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929882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  <a:latin typeface="Courier New Bold" panose="02070609020205020404" pitchFamily="49" charset="0"/>
                        <a:cs typeface="Courier New Bold" panose="02070609020205020404" pitchFamily="49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ourier New Bold" panose="02070609020205020404" pitchFamily="49" charset="0"/>
                          <a:cs typeface="Courier New Bold" panose="02070609020205020404" pitchFamily="49" charset="0"/>
                        </a:rPr>
                        <a:t>Op2 100,1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30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ourier New Bold" panose="02070609020205020404" pitchFamily="49" charset="0"/>
                          <a:cs typeface="Courier New Bold" panose="02070609020205020404" pitchFamily="49" charset="0"/>
                        </a:rPr>
                        <a:t>Op1 100,1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Courier New Bold"/>
                        </a:rPr>
                        <a:t>→ 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Courier New Bold" panose="02070609020205020404" pitchFamily="49" charset="0"/>
                          <a:cs typeface="Courier New Bold" panose="02070609020205020404" pitchFamily="49" charset="0"/>
                          <a:sym typeface="Courier New Bold"/>
                        </a:rPr>
                        <a:t>FIFO1</a:t>
                      </a:r>
                      <a:endParaRPr lang="en-US" sz="2000" dirty="0">
                        <a:solidFill>
                          <a:schemeClr val="tx1"/>
                        </a:solidFill>
                        <a:latin typeface="Courier New Bold" panose="02070609020205020404" pitchFamily="49" charset="0"/>
                        <a:cs typeface="Courier New Bold" panose="02070609020205020404" pitchFamily="49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  <a:latin typeface="Courier New Bold" panose="02070609020205020404" pitchFamily="49" charset="0"/>
                        <a:cs typeface="Courier New Bold" panose="02070609020205020404" pitchFamily="49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  <a:latin typeface="Courier New Bold" panose="02070609020205020404" pitchFamily="49" charset="0"/>
                        <a:cs typeface="Courier New Bold" panose="02070609020205020404" pitchFamily="49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ourier New Bold" panose="02070609020205020404" pitchFamily="49" charset="0"/>
                          <a:cs typeface="Courier New Bold" panose="02070609020205020404" pitchFamily="49" charset="0"/>
                        </a:rPr>
                        <a:t>Op4 99,1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9337787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  <a:latin typeface="Courier New Bold" panose="02070609020205020404" pitchFamily="49" charset="0"/>
                        <a:cs typeface="Courier New Bold" panose="02070609020205020404" pitchFamily="49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ourier New Bold" panose="02070609020205020404" pitchFamily="49" charset="0"/>
                          <a:cs typeface="Courier New Bold" panose="02070609020205020404" pitchFamily="49" charset="0"/>
                        </a:rPr>
                        <a:t>Op2 100,2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  <a:latin typeface="Courier New Bold" panose="02070609020205020404" pitchFamily="49" charset="0"/>
                        <a:cs typeface="Courier New Bold" panose="02070609020205020404" pitchFamily="49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ourier New Bold" panose="02070609020205020404" pitchFamily="49" charset="0"/>
                          <a:cs typeface="Courier New Bold" panose="02070609020205020404" pitchFamily="49" charset="0"/>
                        </a:rPr>
                        <a:t>FIFO1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Courier New Bold"/>
                        </a:rPr>
                        <a:t>→ 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ourier New Bold" panose="02070609020205020404" pitchFamily="49" charset="0"/>
                          <a:cs typeface="Courier New Bold" panose="02070609020205020404" pitchFamily="49" charset="0"/>
                        </a:rPr>
                        <a:t>Op3 100,1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  <a:latin typeface="Courier New Bold" panose="02070609020205020404" pitchFamily="49" charset="0"/>
                        <a:cs typeface="Courier New Bold" panose="02070609020205020404" pitchFamily="49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ourier New Bold" panose="02070609020205020404" pitchFamily="49" charset="0"/>
                          <a:cs typeface="Courier New Bold" panose="02070609020205020404" pitchFamily="49" charset="0"/>
                        </a:rPr>
                        <a:t>Zakasniti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ourier New Bold" panose="02070609020205020404" pitchFamily="49" charset="0"/>
                          <a:cs typeface="Courier New Bold" panose="02070609020205020404" pitchFamily="49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latin typeface="Courier New Bold" panose="02070609020205020404" pitchFamily="49" charset="0"/>
                          <a:cs typeface="Courier New Bold" panose="02070609020205020404" pitchFamily="49" charset="0"/>
                        </a:rPr>
                        <a:t>rezultat</a:t>
                      </a:r>
                      <a:endParaRPr lang="en-US" sz="2000" dirty="0">
                        <a:solidFill>
                          <a:schemeClr val="tx1"/>
                        </a:solidFill>
                        <a:latin typeface="Courier New Bold" panose="02070609020205020404" pitchFamily="49" charset="0"/>
                        <a:cs typeface="Courier New Bold" panose="02070609020205020404" pitchFamily="49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67853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  <a:latin typeface="Courier New Bold" panose="02070609020205020404" pitchFamily="49" charset="0"/>
                        <a:cs typeface="Courier New Bold" panose="02070609020205020404" pitchFamily="49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ourier New Bold" panose="02070609020205020404" pitchFamily="49" charset="0"/>
                          <a:cs typeface="Courier New Bold" panose="02070609020205020404" pitchFamily="49" charset="0"/>
                        </a:rPr>
                        <a:t>Op2 100,3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  <a:latin typeface="Courier New Bold" panose="02070609020205020404" pitchFamily="49" charset="0"/>
                        <a:cs typeface="Courier New Bold" panose="02070609020205020404" pitchFamily="49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  <a:latin typeface="Courier New Bold" panose="02070609020205020404" pitchFamily="49" charset="0"/>
                        <a:cs typeface="Courier New Bold" panose="02070609020205020404" pitchFamily="49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ourier New Bold" panose="02070609020205020404" pitchFamily="49" charset="0"/>
                          <a:cs typeface="Courier New Bold" panose="02070609020205020404" pitchFamily="49" charset="0"/>
                        </a:rPr>
                        <a:t>Op3 100,1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  <a:latin typeface="Courier New Bold" panose="02070609020205020404" pitchFamily="49" charset="0"/>
                        <a:cs typeface="Courier New Bold" panose="02070609020205020404" pitchFamily="49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3311049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  <a:latin typeface="Courier New Bold" panose="02070609020205020404" pitchFamily="49" charset="0"/>
                        <a:cs typeface="Courier New Bold" panose="02070609020205020404" pitchFamily="49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  <a:latin typeface="Courier New Bold" panose="02070609020205020404" pitchFamily="49" charset="0"/>
                        <a:cs typeface="Courier New Bold" panose="02070609020205020404" pitchFamily="49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  <a:latin typeface="Courier New Bold" panose="02070609020205020404" pitchFamily="49" charset="0"/>
                        <a:cs typeface="Courier New Bold" panose="02070609020205020404" pitchFamily="49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  <a:latin typeface="Courier New Bold" panose="02070609020205020404" pitchFamily="49" charset="0"/>
                        <a:cs typeface="Courier New Bold" panose="02070609020205020404" pitchFamily="49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2000" dirty="0">
                        <a:solidFill>
                          <a:schemeClr val="tx1"/>
                        </a:solidFill>
                        <a:latin typeface="Courier New Bold" panose="02070609020205020404" pitchFamily="49" charset="0"/>
                        <a:cs typeface="Courier New Bold" panose="02070609020205020404" pitchFamily="49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latin typeface="Courier New Bold" panose="02070609020205020404" pitchFamily="49" charset="0"/>
                          <a:cs typeface="Courier New Bold" panose="02070609020205020404" pitchFamily="49" charset="0"/>
                        </a:rPr>
                        <a:t>Op4 100,1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4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99904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62345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5781C1-6988-2001-60A9-44B47F5D6E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4">
            <a:extLst>
              <a:ext uri="{FF2B5EF4-FFF2-40B4-BE49-F238E27FC236}">
                <a16:creationId xmlns:a16="http://schemas.microsoft.com/office/drawing/2014/main" id="{B3F88997-5B0E-29F4-7C2A-2C5886BC0CDC}"/>
              </a:ext>
            </a:extLst>
          </p:cNvPr>
          <p:cNvSpPr txBox="1"/>
          <p:nvPr/>
        </p:nvSpPr>
        <p:spPr>
          <a:xfrm>
            <a:off x="685800" y="2765429"/>
            <a:ext cx="16764000" cy="46042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96571" lvl="1" indent="-248285">
              <a:lnSpc>
                <a:spcPts val="4140"/>
              </a:lnSpc>
              <a:spcAft>
                <a:spcPts val="1200"/>
              </a:spcAft>
              <a:buFont typeface="Arial"/>
              <a:buChar char="•"/>
            </a:pP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U SCC1 smanjiti </a:t>
            </a:r>
            <a:r>
              <a:rPr lang="sr-Latn-R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iteracionu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distancu </a:t>
            </a:r>
            <a:r>
              <a:rPr lang="sr-Latn-R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izmedju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Op2 c3 i Op1 c1 na 1, a grana </a:t>
            </a:r>
            <a:r>
              <a:rPr lang="sr-Latn-R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izme</a:t>
            </a:r>
            <a:r>
              <a:rPr lang="en-U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dj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u Op1 c3 i Op2 c1 dobija </a:t>
            </a:r>
            <a:r>
              <a:rPr lang="sr-Latn-R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iteracionu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distancu 1</a:t>
            </a:r>
            <a:r>
              <a:rPr lang="en-U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.</a:t>
            </a:r>
            <a:endParaRPr lang="sr-Latn-RS" sz="2300" spc="138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496571" lvl="1" indent="-248285">
              <a:lnSpc>
                <a:spcPts val="4140"/>
              </a:lnSpc>
              <a:spcAft>
                <a:spcPts val="1200"/>
              </a:spcAft>
              <a:buFont typeface="Arial"/>
              <a:buChar char="•"/>
            </a:pP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Nije uneto inkrementiranje indeksa petlje </a:t>
            </a:r>
            <a:r>
              <a:rPr lang="sr-Latn-RS" sz="2300" b="1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i</a:t>
            </a:r>
            <a:r>
              <a:rPr lang="en-U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, n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i ispitivanje uslova za iskakanje iz petlje, što se naravno radi u svakoj iteraciji. </a:t>
            </a:r>
            <a:endParaRPr lang="en-US" sz="2300" spc="138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496571" lvl="1" indent="-248285">
              <a:lnSpc>
                <a:spcPts val="4140"/>
              </a:lnSpc>
              <a:spcAft>
                <a:spcPts val="1200"/>
              </a:spcAft>
              <a:buFont typeface="Arial"/>
              <a:buChar char="•"/>
            </a:pP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Tako</a:t>
            </a:r>
            <a:r>
              <a:rPr lang="en-U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dj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e</a:t>
            </a:r>
            <a:r>
              <a:rPr lang="en-U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, 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nije prikazano ubacivanje ulaznih argumenata iz FIFO-a koji sadrže nizove, i izbacivanje rezultata Op3 u izlazni FIFO, jer je trivijalno. </a:t>
            </a:r>
            <a:endParaRPr lang="en-US" sz="2300" spc="138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496571" lvl="1" indent="-248285">
              <a:lnSpc>
                <a:spcPts val="4140"/>
              </a:lnSpc>
              <a:spcAft>
                <a:spcPts val="1200"/>
              </a:spcAft>
              <a:buFont typeface="Arial"/>
              <a:buChar char="•"/>
            </a:pP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Zakašnjavanje rezultata Op4 za 1 ciklus je neophodno da se zatvoreni put iz ciklusa SCC2 prilagodi minimalnom mogućem trajanju od 3 ciklusa za iteraciju. 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28D8BE0D-8306-DF8F-5F1D-23265A0B6330}"/>
              </a:ext>
            </a:extLst>
          </p:cNvPr>
          <p:cNvSpPr/>
          <p:nvPr/>
        </p:nvSpPr>
        <p:spPr>
          <a:xfrm>
            <a:off x="923224" y="9453562"/>
            <a:ext cx="15781772" cy="19050"/>
          </a:xfrm>
          <a:prstGeom prst="line">
            <a:avLst/>
          </a:prstGeom>
          <a:ln w="9525" cap="flat">
            <a:solidFill>
              <a:srgbClr val="80002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r-Latn-RS" noProof="0" dirty="0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C155FF07-A33F-5AFC-095B-107651759F4E}"/>
              </a:ext>
            </a:extLst>
          </p:cNvPr>
          <p:cNvSpPr txBox="1"/>
          <p:nvPr/>
        </p:nvSpPr>
        <p:spPr>
          <a:xfrm>
            <a:off x="923224" y="1157603"/>
            <a:ext cx="14240576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720"/>
              </a:lnSpc>
            </a:pPr>
            <a:r>
              <a:rPr lang="en-U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Primer </a:t>
            </a:r>
            <a:r>
              <a:rPr lang="en-US" sz="5600" b="1" spc="-224" dirty="0" err="1">
                <a:solidFill>
                  <a:schemeClr val="accent1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DoAcross</a:t>
            </a:r>
            <a:r>
              <a:rPr lang="en-U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5600" b="1" spc="-224" dirty="0" err="1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petlje</a:t>
            </a:r>
            <a:r>
              <a:rPr lang="sr-Latn-R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- rešenje ( 3 )</a:t>
            </a:r>
            <a:endParaRPr lang="sr-Latn-RS" sz="5600" b="1" spc="-224" noProof="0" dirty="0">
              <a:solidFill>
                <a:srgbClr val="800020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2DC2470C-0659-F8A3-43C5-F9DFE503794E}"/>
              </a:ext>
            </a:extLst>
          </p:cNvPr>
          <p:cNvGrpSpPr/>
          <p:nvPr/>
        </p:nvGrpSpPr>
        <p:grpSpPr>
          <a:xfrm>
            <a:off x="0" y="0"/>
            <a:ext cx="18288000" cy="408987"/>
            <a:chOff x="0" y="0"/>
            <a:chExt cx="4816593" cy="107717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7E32E4EC-3EF7-A627-76FA-30814B481792}"/>
                </a:ext>
              </a:extLst>
            </p:cNvPr>
            <p:cNvSpPr/>
            <p:nvPr/>
          </p:nvSpPr>
          <p:spPr>
            <a:xfrm>
              <a:off x="0" y="0"/>
              <a:ext cx="4816592" cy="107717"/>
            </a:xfrm>
            <a:custGeom>
              <a:avLst/>
              <a:gdLst/>
              <a:ahLst/>
              <a:cxnLst/>
              <a:rect l="l" t="t" r="r" b="b"/>
              <a:pathLst>
                <a:path w="4816592" h="107717">
                  <a:moveTo>
                    <a:pt x="0" y="0"/>
                  </a:moveTo>
                  <a:lnTo>
                    <a:pt x="4816592" y="0"/>
                  </a:lnTo>
                  <a:lnTo>
                    <a:pt x="4816592" y="107717"/>
                  </a:lnTo>
                  <a:lnTo>
                    <a:pt x="0" y="107717"/>
                  </a:lnTo>
                  <a:close/>
                </a:path>
              </a:pathLst>
            </a:custGeom>
            <a:solidFill>
              <a:srgbClr val="800020"/>
            </a:solidFill>
          </p:spPr>
          <p:txBody>
            <a:bodyPr/>
            <a:lstStyle/>
            <a:p>
              <a:endParaRPr lang="sr-Latn-RS" noProof="0" dirty="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FC764897-8C3A-64CF-0C77-816488DF5F7A}"/>
                </a:ext>
              </a:extLst>
            </p:cNvPr>
            <p:cNvSpPr txBox="1"/>
            <p:nvPr/>
          </p:nvSpPr>
          <p:spPr>
            <a:xfrm>
              <a:off x="0" y="-47625"/>
              <a:ext cx="4816593" cy="1553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lang="sr-Latn-RS" noProof="0" dirty="0"/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77DDA0E-A568-98B4-CCE6-134266B60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sr-Latn-RS" noProof="0" smtClean="0"/>
              <a:pPr/>
              <a:t>28</a:t>
            </a:fld>
            <a:endParaRPr lang="sr-Latn-RS" noProof="0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C5AE419F-1872-27AF-0F0C-97B392B48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3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Fors"/>
                <a:ea typeface="TT Fors"/>
                <a:cs typeface="TT Fors"/>
                <a:sym typeface="TT Fors"/>
              </a:rPr>
              <a:t>PARALELIZAM U ARHITEKTURI RAČUNARA I PROGRAMSKIM PREVODIOCIMA</a:t>
            </a:r>
          </a:p>
          <a:p>
            <a:endParaRPr lang="sr-Latn-RS" noProof="0" dirty="0"/>
          </a:p>
        </p:txBody>
      </p:sp>
    </p:spTree>
    <p:extLst>
      <p:ext uri="{BB962C8B-B14F-4D97-AF65-F5344CB8AC3E}">
        <p14:creationId xmlns:p14="http://schemas.microsoft.com/office/powerpoint/2010/main" val="14425644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C8ED78-77C3-7729-7CDE-70D8A67E6F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4">
            <a:extLst>
              <a:ext uri="{FF2B5EF4-FFF2-40B4-BE49-F238E27FC236}">
                <a16:creationId xmlns:a16="http://schemas.microsoft.com/office/drawing/2014/main" id="{CF7E5B1E-71AE-BDDA-6B65-671C886BBA92}"/>
              </a:ext>
            </a:extLst>
          </p:cNvPr>
          <p:cNvSpPr txBox="1"/>
          <p:nvPr/>
        </p:nvSpPr>
        <p:spPr>
          <a:xfrm>
            <a:off x="685800" y="2765429"/>
            <a:ext cx="16764000" cy="39246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96571" lvl="1" indent="-248285">
              <a:lnSpc>
                <a:spcPts val="4140"/>
              </a:lnSpc>
              <a:spcAft>
                <a:spcPts val="1200"/>
              </a:spcAft>
              <a:buFont typeface="Arial"/>
              <a:buChar char="•"/>
            </a:pP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Zatvoreni put SCC2 </a:t>
            </a:r>
            <a:r>
              <a:rPr lang="sr-Latn-R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prilago</a:t>
            </a:r>
            <a:r>
              <a:rPr lang="en-U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dj</a:t>
            </a:r>
            <a:r>
              <a:rPr lang="sr-Latn-R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ava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se minimalnom trajanju od 3 ciklusa za iteraciju zakašnjavanjem rezultata operacije 4 za jedan ciklus.</a:t>
            </a:r>
          </a:p>
          <a:p>
            <a:pPr marL="496571" lvl="1" indent="-248285">
              <a:lnSpc>
                <a:spcPts val="4140"/>
              </a:lnSpc>
              <a:spcAft>
                <a:spcPts val="1200"/>
              </a:spcAft>
              <a:buFont typeface="Arial"/>
              <a:buChar char="•"/>
            </a:pP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Minimalan nivo softverske protočnosti za izvršavanje je posledica udaljavanja komponenti jake povezanosti za jednu iteraciju i sečenja zatvorenog puta u SCC1, pa je morao da bude 2. </a:t>
            </a:r>
          </a:p>
          <a:p>
            <a:pPr marL="496571" lvl="1" indent="-248285">
              <a:lnSpc>
                <a:spcPts val="4140"/>
              </a:lnSpc>
              <a:spcAft>
                <a:spcPts val="1200"/>
              </a:spcAft>
              <a:buFont typeface="Arial"/>
              <a:buChar char="•"/>
            </a:pPr>
            <a:r>
              <a:rPr lang="sr-Latn-R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Predpetlja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i </a:t>
            </a:r>
            <a:r>
              <a:rPr lang="sr-Latn-R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postpetlja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nisu mogle biti drugačije ako ne želimo da povećamo broj ciklusa u </a:t>
            </a:r>
            <a:r>
              <a:rPr lang="sr-Latn-R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postpetlji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. Ako je dozvoljeno povećavanje broja ciklusa u </a:t>
            </a:r>
            <a:r>
              <a:rPr lang="sr-Latn-R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postpetlji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, mogao je da se zadrži rezultat Op1 još za 1 ciklus, pa da se sve operacije vezane za SCC2 zakasne za 1 ciklus. 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5A94CB96-79D1-C5CF-6674-EFF95A8C3012}"/>
              </a:ext>
            </a:extLst>
          </p:cNvPr>
          <p:cNvSpPr/>
          <p:nvPr/>
        </p:nvSpPr>
        <p:spPr>
          <a:xfrm>
            <a:off x="923224" y="9453562"/>
            <a:ext cx="15781772" cy="19050"/>
          </a:xfrm>
          <a:prstGeom prst="line">
            <a:avLst/>
          </a:prstGeom>
          <a:ln w="9525" cap="flat">
            <a:solidFill>
              <a:srgbClr val="80002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r-Latn-RS" noProof="0" dirty="0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D0449322-2A88-D483-29B1-56AD839A2035}"/>
              </a:ext>
            </a:extLst>
          </p:cNvPr>
          <p:cNvSpPr txBox="1"/>
          <p:nvPr/>
        </p:nvSpPr>
        <p:spPr>
          <a:xfrm>
            <a:off x="923224" y="1157603"/>
            <a:ext cx="14240576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720"/>
              </a:lnSpc>
            </a:pPr>
            <a:r>
              <a:rPr lang="en-U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Primer </a:t>
            </a:r>
            <a:r>
              <a:rPr lang="en-US" sz="5600" b="1" spc="-224" dirty="0" err="1">
                <a:solidFill>
                  <a:schemeClr val="accent1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DoAcross</a:t>
            </a:r>
            <a:r>
              <a:rPr lang="en-U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5600" b="1" spc="-224" dirty="0" err="1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petlje</a:t>
            </a:r>
            <a:r>
              <a:rPr lang="sr-Latn-R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- rešenje ( </a:t>
            </a:r>
            <a:r>
              <a:rPr lang="en-U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4</a:t>
            </a:r>
            <a:r>
              <a:rPr lang="sr-Latn-R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)</a:t>
            </a:r>
            <a:endParaRPr lang="sr-Latn-RS" sz="5600" b="1" spc="-224" noProof="0" dirty="0">
              <a:solidFill>
                <a:srgbClr val="800020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423127EA-E5BE-3055-E5C6-672AA0BC026A}"/>
              </a:ext>
            </a:extLst>
          </p:cNvPr>
          <p:cNvGrpSpPr/>
          <p:nvPr/>
        </p:nvGrpSpPr>
        <p:grpSpPr>
          <a:xfrm>
            <a:off x="0" y="0"/>
            <a:ext cx="18288000" cy="408987"/>
            <a:chOff x="0" y="0"/>
            <a:chExt cx="4816593" cy="107717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1E9D5272-E109-2E6A-C41D-5F2E5D88C081}"/>
                </a:ext>
              </a:extLst>
            </p:cNvPr>
            <p:cNvSpPr/>
            <p:nvPr/>
          </p:nvSpPr>
          <p:spPr>
            <a:xfrm>
              <a:off x="0" y="0"/>
              <a:ext cx="4816592" cy="107717"/>
            </a:xfrm>
            <a:custGeom>
              <a:avLst/>
              <a:gdLst/>
              <a:ahLst/>
              <a:cxnLst/>
              <a:rect l="l" t="t" r="r" b="b"/>
              <a:pathLst>
                <a:path w="4816592" h="107717">
                  <a:moveTo>
                    <a:pt x="0" y="0"/>
                  </a:moveTo>
                  <a:lnTo>
                    <a:pt x="4816592" y="0"/>
                  </a:lnTo>
                  <a:lnTo>
                    <a:pt x="4816592" y="107717"/>
                  </a:lnTo>
                  <a:lnTo>
                    <a:pt x="0" y="107717"/>
                  </a:lnTo>
                  <a:close/>
                </a:path>
              </a:pathLst>
            </a:custGeom>
            <a:solidFill>
              <a:srgbClr val="800020"/>
            </a:solidFill>
          </p:spPr>
          <p:txBody>
            <a:bodyPr/>
            <a:lstStyle/>
            <a:p>
              <a:endParaRPr lang="sr-Latn-RS" noProof="0" dirty="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EE2A1E0E-AB54-134B-E1FF-62280C1C5636}"/>
                </a:ext>
              </a:extLst>
            </p:cNvPr>
            <p:cNvSpPr txBox="1"/>
            <p:nvPr/>
          </p:nvSpPr>
          <p:spPr>
            <a:xfrm>
              <a:off x="0" y="-47625"/>
              <a:ext cx="4816593" cy="1553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lang="sr-Latn-RS" noProof="0" dirty="0"/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C37E305-59D3-8248-B3FC-C375A475A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sr-Latn-RS" noProof="0" smtClean="0"/>
              <a:pPr/>
              <a:t>29</a:t>
            </a:fld>
            <a:endParaRPr lang="sr-Latn-RS" noProof="0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0EE839E4-9389-317D-EBDC-55F071371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3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Fors"/>
                <a:ea typeface="TT Fors"/>
                <a:cs typeface="TT Fors"/>
                <a:sym typeface="TT Fors"/>
              </a:rPr>
              <a:t>PARALELIZAM U ARHITEKTURI RAČUNARA I PROGRAMSKIM PREVODIOCIMA</a:t>
            </a:r>
          </a:p>
          <a:p>
            <a:endParaRPr lang="sr-Latn-RS" noProof="0" dirty="0"/>
          </a:p>
        </p:txBody>
      </p:sp>
    </p:spTree>
    <p:extLst>
      <p:ext uri="{BB962C8B-B14F-4D97-AF65-F5344CB8AC3E}">
        <p14:creationId xmlns:p14="http://schemas.microsoft.com/office/powerpoint/2010/main" val="10530912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1ECC2C-0369-B2C1-8416-0AE0B790A8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4">
            <a:extLst>
              <a:ext uri="{FF2B5EF4-FFF2-40B4-BE49-F238E27FC236}">
                <a16:creationId xmlns:a16="http://schemas.microsoft.com/office/drawing/2014/main" id="{7D43F73E-4B91-A04B-477D-E2CB2510861E}"/>
              </a:ext>
            </a:extLst>
          </p:cNvPr>
          <p:cNvSpPr txBox="1"/>
          <p:nvPr/>
        </p:nvSpPr>
        <p:spPr>
          <a:xfrm>
            <a:off x="685800" y="2765429"/>
            <a:ext cx="16764000" cy="44503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96571" lvl="1" indent="-248285">
              <a:lnSpc>
                <a:spcPts val="4140"/>
              </a:lnSpc>
              <a:spcAft>
                <a:spcPts val="1200"/>
              </a:spcAft>
              <a:buFont typeface="Arial"/>
              <a:buChar char="•"/>
            </a:pP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Bar jedan rezultat </a:t>
            </a:r>
            <a:r>
              <a:rPr lang="sr-Latn-R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izme</a:t>
            </a:r>
            <a:r>
              <a:rPr lang="en-U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dj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u komponenti jake povezanosti se morao čuvati u registrima ili FIFO baferu, jer rezultati za dve grane između SCC stižu u različitim trenucima – potrebno je zakasniti rezultat koji stiže dva ciklusa pre</a:t>
            </a:r>
            <a:r>
              <a:rPr lang="en-U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.</a:t>
            </a:r>
            <a:endParaRPr lang="sr-Latn-RS" sz="2300" spc="138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496571" lvl="1" indent="-248285">
              <a:lnSpc>
                <a:spcPts val="4140"/>
              </a:lnSpc>
              <a:spcAft>
                <a:spcPts val="1200"/>
              </a:spcAft>
              <a:buFont typeface="Arial"/>
              <a:buChar char="•"/>
            </a:pP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Da li je petlja mogla da bude sa nepoznatim brojem iteracija u vreme </a:t>
            </a:r>
            <a:r>
              <a:rPr lang="sr-Latn-R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prevo</a:t>
            </a:r>
            <a:r>
              <a:rPr lang="en-U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dj</a:t>
            </a:r>
            <a:r>
              <a:rPr lang="sr-Latn-R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enja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, a da traje 1 ciklus, ako Op4 generiše </a:t>
            </a:r>
            <a:r>
              <a:rPr lang="sr-Latn-R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flag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za iskakanje iz petlje?</a:t>
            </a:r>
          </a:p>
          <a:p>
            <a:pPr marL="953771" lvl="2" indent="-248285">
              <a:lnSpc>
                <a:spcPts val="4140"/>
              </a:lnSpc>
              <a:spcAft>
                <a:spcPts val="1200"/>
              </a:spcAft>
              <a:buFont typeface="Arial"/>
              <a:buChar char="•"/>
            </a:pP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Ne, jer bi se svakog ciklusa u </a:t>
            </a:r>
            <a:r>
              <a:rPr lang="sr-Latn-R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predpetlji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moralo ispitivati da li treba da se iskače iz </a:t>
            </a:r>
            <a:r>
              <a:rPr lang="sr-Latn-R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predpetlje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, a </a:t>
            </a:r>
            <a:r>
              <a:rPr lang="sr-Latn-R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flag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nije na raspolaganju. Moralo bi da se primeni predikatsko izvršavanje sa 3 bita predikata i da se izvršavaju operacije </a:t>
            </a:r>
            <a:r>
              <a:rPr lang="sr-Latn-R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predpetlje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i svih </a:t>
            </a:r>
            <a:r>
              <a:rPr lang="sr-Latn-RS" sz="2300" spc="138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mimoilazećih</a:t>
            </a:r>
            <a:r>
              <a:rPr lang="sr-Latn-R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grana za iskakanje iz petlje, što nije praktično</a:t>
            </a:r>
            <a:r>
              <a:rPr lang="en-US" sz="2300" spc="138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.</a:t>
            </a:r>
            <a:endParaRPr lang="sr-Latn-RS" sz="2300" spc="138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DE4C0B4A-6EA2-DE63-0BF5-73887A1A4079}"/>
              </a:ext>
            </a:extLst>
          </p:cNvPr>
          <p:cNvSpPr/>
          <p:nvPr/>
        </p:nvSpPr>
        <p:spPr>
          <a:xfrm>
            <a:off x="923224" y="9453562"/>
            <a:ext cx="15781772" cy="19050"/>
          </a:xfrm>
          <a:prstGeom prst="line">
            <a:avLst/>
          </a:prstGeom>
          <a:ln w="9525" cap="flat">
            <a:solidFill>
              <a:srgbClr val="80002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r-Latn-RS" noProof="0" dirty="0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4D3C749D-FD8A-3823-8888-BD88B4951BEF}"/>
              </a:ext>
            </a:extLst>
          </p:cNvPr>
          <p:cNvSpPr txBox="1"/>
          <p:nvPr/>
        </p:nvSpPr>
        <p:spPr>
          <a:xfrm>
            <a:off x="923224" y="1157603"/>
            <a:ext cx="14240576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720"/>
              </a:lnSpc>
            </a:pPr>
            <a:r>
              <a:rPr lang="en-U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Primer </a:t>
            </a:r>
            <a:r>
              <a:rPr lang="en-US" sz="5600" b="1" spc="-224" dirty="0" err="1">
                <a:solidFill>
                  <a:schemeClr val="accent1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DoAcross</a:t>
            </a:r>
            <a:r>
              <a:rPr lang="en-U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5600" b="1" spc="-224" dirty="0" err="1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petlje</a:t>
            </a:r>
            <a:r>
              <a:rPr lang="sr-Latn-R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- rešenje ( </a:t>
            </a:r>
            <a:r>
              <a:rPr lang="en-U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5</a:t>
            </a:r>
            <a:r>
              <a:rPr lang="sr-Latn-R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)</a:t>
            </a:r>
            <a:endParaRPr lang="sr-Latn-RS" sz="5600" b="1" spc="-224" noProof="0" dirty="0">
              <a:solidFill>
                <a:srgbClr val="800020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D3F8D1D4-2E21-5E8C-199F-A8B53D3B741B}"/>
              </a:ext>
            </a:extLst>
          </p:cNvPr>
          <p:cNvGrpSpPr/>
          <p:nvPr/>
        </p:nvGrpSpPr>
        <p:grpSpPr>
          <a:xfrm>
            <a:off x="0" y="0"/>
            <a:ext cx="18288000" cy="408987"/>
            <a:chOff x="0" y="0"/>
            <a:chExt cx="4816593" cy="107717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50035A2A-0E7B-A215-9820-B138B380334B}"/>
                </a:ext>
              </a:extLst>
            </p:cNvPr>
            <p:cNvSpPr/>
            <p:nvPr/>
          </p:nvSpPr>
          <p:spPr>
            <a:xfrm>
              <a:off x="0" y="0"/>
              <a:ext cx="4816592" cy="107717"/>
            </a:xfrm>
            <a:custGeom>
              <a:avLst/>
              <a:gdLst/>
              <a:ahLst/>
              <a:cxnLst/>
              <a:rect l="l" t="t" r="r" b="b"/>
              <a:pathLst>
                <a:path w="4816592" h="107717">
                  <a:moveTo>
                    <a:pt x="0" y="0"/>
                  </a:moveTo>
                  <a:lnTo>
                    <a:pt x="4816592" y="0"/>
                  </a:lnTo>
                  <a:lnTo>
                    <a:pt x="4816592" y="107717"/>
                  </a:lnTo>
                  <a:lnTo>
                    <a:pt x="0" y="107717"/>
                  </a:lnTo>
                  <a:close/>
                </a:path>
              </a:pathLst>
            </a:custGeom>
            <a:solidFill>
              <a:srgbClr val="800020"/>
            </a:solidFill>
          </p:spPr>
          <p:txBody>
            <a:bodyPr/>
            <a:lstStyle/>
            <a:p>
              <a:endParaRPr lang="sr-Latn-RS" noProof="0" dirty="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834218EF-6140-8E06-8CA4-13136E38F386}"/>
                </a:ext>
              </a:extLst>
            </p:cNvPr>
            <p:cNvSpPr txBox="1"/>
            <p:nvPr/>
          </p:nvSpPr>
          <p:spPr>
            <a:xfrm>
              <a:off x="0" y="-47625"/>
              <a:ext cx="4816593" cy="1553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lang="sr-Latn-RS" noProof="0" dirty="0"/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A2F393E3-A3D7-885F-B019-9A80CF26F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sr-Latn-RS" noProof="0" smtClean="0"/>
              <a:pPr/>
              <a:t>30</a:t>
            </a:fld>
            <a:endParaRPr lang="sr-Latn-RS" noProof="0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5342CCBC-4118-4832-C36E-21C453B07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3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Fors"/>
                <a:ea typeface="TT Fors"/>
                <a:cs typeface="TT Fors"/>
                <a:sym typeface="TT Fors"/>
              </a:rPr>
              <a:t>PARALELIZAM U ARHITEKTURI RAČUNARA I PROGRAMSKIM PREVODIOCIMA</a:t>
            </a:r>
          </a:p>
          <a:p>
            <a:endParaRPr lang="sr-Latn-RS" noProof="0" dirty="0"/>
          </a:p>
        </p:txBody>
      </p:sp>
    </p:spTree>
    <p:extLst>
      <p:ext uri="{BB962C8B-B14F-4D97-AF65-F5344CB8AC3E}">
        <p14:creationId xmlns:p14="http://schemas.microsoft.com/office/powerpoint/2010/main" val="3605759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AR tem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800020"/>
      </a:accent1>
      <a:accent2>
        <a:srgbClr val="006D6F"/>
      </a:accent2>
      <a:accent3>
        <a:srgbClr val="D3AF37"/>
      </a:accent3>
      <a:accent4>
        <a:srgbClr val="483C32"/>
      </a:accent4>
      <a:accent5>
        <a:srgbClr val="545454"/>
      </a:accent5>
      <a:accent6>
        <a:srgbClr val="FFB2C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885</TotalTime>
  <Words>3025</Words>
  <Application>Microsoft Office PowerPoint</Application>
  <PresentationFormat>Custom</PresentationFormat>
  <Paragraphs>345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40" baseType="lpstr">
      <vt:lpstr>Cambria Math</vt:lpstr>
      <vt:lpstr>Arial</vt:lpstr>
      <vt:lpstr>Courier New</vt:lpstr>
      <vt:lpstr>Open Sauce</vt:lpstr>
      <vt:lpstr>Open Sauce Bold</vt:lpstr>
      <vt:lpstr>TT Fors</vt:lpstr>
      <vt:lpstr>Courier New Bold</vt:lpstr>
      <vt:lpstr>Canva Sans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PAR_01_Uvod_u_instrukcijski_nivo_paralelizma</dc:title>
  <cp:lastModifiedBy>Никола Станковић</cp:lastModifiedBy>
  <cp:revision>54</cp:revision>
  <dcterms:created xsi:type="dcterms:W3CDTF">2006-08-16T00:00:00Z</dcterms:created>
  <dcterms:modified xsi:type="dcterms:W3CDTF">2026-05-03T17:14:28Z</dcterms:modified>
  <dc:identifier>DAHFa71Ot4U</dc:identifier>
</cp:coreProperties>
</file>