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74" r:id="rId5"/>
    <p:sldId id="275" r:id="rId6"/>
    <p:sldId id="31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31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7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863D3C-6FF8-4AAC-AB37-3B80C5532D98}" type="datetimeFigureOut">
              <a:rPr lang="en-US" smtClean="0"/>
              <a:pPr/>
              <a:t>4/4/2016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863D3C-6FF8-4AAC-AB37-3B80C5532D98}" type="datetimeFigureOut">
              <a:rPr lang="en-US" smtClean="0"/>
              <a:pPr/>
              <a:t>4/4/2016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863D3C-6FF8-4AAC-AB37-3B80C5532D98}" type="datetimeFigureOut">
              <a:rPr lang="en-US" smtClean="0"/>
              <a:pPr/>
              <a:t>4/4/2016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863D3C-6FF8-4AAC-AB37-3B80C5532D98}" type="datetimeFigureOut">
              <a:rPr lang="en-US" smtClean="0"/>
              <a:pPr/>
              <a:t>4/4/2016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863D3C-6FF8-4AAC-AB37-3B80C5532D98}" type="datetimeFigureOut">
              <a:rPr lang="en-US" smtClean="0"/>
              <a:pPr/>
              <a:t>4/4/2016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863D3C-6FF8-4AAC-AB37-3B80C5532D98}" type="datetimeFigureOut">
              <a:rPr lang="en-US" smtClean="0"/>
              <a:pPr/>
              <a:t>4/4/2016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63D3C-6FF8-4AAC-AB37-3B80C5532D98}" type="datetimeFigureOut">
              <a:rPr lang="en-US" smtClean="0"/>
              <a:pPr/>
              <a:t>4/4/2016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863D3C-6FF8-4AAC-AB37-3B80C5532D98}" type="datetimeFigureOut">
              <a:rPr lang="en-US" smtClean="0"/>
              <a:pPr/>
              <a:t>4/4/2016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863D3C-6FF8-4AAC-AB37-3B80C5532D98}" type="datetimeFigureOut">
              <a:rPr lang="en-US" smtClean="0"/>
              <a:pPr/>
              <a:t>4/4/2016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863D3C-6FF8-4AAC-AB37-3B80C5532D98}" type="datetimeFigureOut">
              <a:rPr lang="en-US" smtClean="0"/>
              <a:pPr/>
              <a:t>4/4/2016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863D3C-6FF8-4AAC-AB37-3B80C5532D98}" type="datetimeFigureOut">
              <a:rPr lang="en-US" smtClean="0"/>
              <a:pPr/>
              <a:t>4/4/2016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313F4-DA46-4F84-B5BE-063282A9B4B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63D3C-6FF8-4AAC-AB37-3B80C5532D98}" type="datetimeFigureOut">
              <a:rPr lang="en-US" smtClean="0"/>
              <a:pPr/>
              <a:t>4/4/2016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1313F4-DA46-4F84-B5BE-063282A9B4B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RS" dirty="0" smtClean="0"/>
              <a:t>VLIW i EPIC mašine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505E267E-5CD7-4BDA-B2AF-3B929235A862}" type="slidenum">
              <a:rPr lang="en-US"/>
              <a:pPr/>
              <a:t>2</a:t>
            </a:fld>
            <a:endParaRPr lang="en-US"/>
          </a:p>
        </p:txBody>
      </p:sp>
      <p:sp>
        <p:nvSpPr>
          <p:cNvPr id="8195" name="Rectangle 4"/>
          <p:cNvSpPr>
            <a:spLocks noGrp="1" noChangeArrowheads="1"/>
          </p:cNvSpPr>
          <p:nvPr>
            <p:ph type="title"/>
          </p:nvPr>
        </p:nvSpPr>
        <p:spPr/>
        <p:txBody>
          <a:bodyPr/>
          <a:lstStyle/>
          <a:p>
            <a:pPr eaLnBrk="1" hangingPunct="1"/>
            <a:r>
              <a:rPr lang="en-US" smtClean="0"/>
              <a:t>VLIW/EPIC Architectures</a:t>
            </a:r>
          </a:p>
        </p:txBody>
      </p:sp>
      <p:sp>
        <p:nvSpPr>
          <p:cNvPr id="8196" name="Rectangle 5"/>
          <p:cNvSpPr>
            <a:spLocks noGrp="1" noChangeArrowheads="1"/>
          </p:cNvSpPr>
          <p:nvPr>
            <p:ph type="body" idx="1"/>
          </p:nvPr>
        </p:nvSpPr>
        <p:spPr/>
        <p:txBody>
          <a:bodyPr>
            <a:normAutofit fontScale="92500" lnSpcReduction="10000"/>
          </a:bodyPr>
          <a:lstStyle/>
          <a:p>
            <a:pPr eaLnBrk="1" hangingPunct="1"/>
            <a:r>
              <a:rPr lang="en-US" dirty="0" smtClean="0"/>
              <a:t>Very Long Instruction Word  (VLIW)</a:t>
            </a:r>
          </a:p>
          <a:p>
            <a:pPr lvl="1" eaLnBrk="1" hangingPunct="1"/>
            <a:r>
              <a:rPr lang="sr-Latn-RS" dirty="0" smtClean="0"/>
              <a:t>Procesor inicira više operacija po ciklusu – npr. Instrukcija ima 4 operacije</a:t>
            </a:r>
          </a:p>
          <a:p>
            <a:pPr lvl="1" eaLnBrk="1" hangingPunct="1"/>
            <a:endParaRPr lang="en-US" dirty="0" smtClean="0"/>
          </a:p>
          <a:p>
            <a:pPr lvl="1" eaLnBrk="1" hangingPunct="1"/>
            <a:r>
              <a:rPr lang="sr-Latn-RS" dirty="0" smtClean="0"/>
              <a:t>Kompletno je specificirano u vreme prevođenja koje operacije ulaze u instrukciju</a:t>
            </a:r>
            <a:endParaRPr lang="en-US" dirty="0" smtClean="0"/>
          </a:p>
          <a:p>
            <a:pPr eaLnBrk="1" hangingPunct="1"/>
            <a:r>
              <a:rPr lang="en-US" dirty="0" smtClean="0"/>
              <a:t>Explicitly Parallel Instruction Computing (EPIC)</a:t>
            </a:r>
          </a:p>
          <a:p>
            <a:pPr lvl="1" eaLnBrk="1" hangingPunct="1"/>
            <a:r>
              <a:rPr lang="en-US" dirty="0" smtClean="0"/>
              <a:t>VLIW + </a:t>
            </a:r>
            <a:r>
              <a:rPr lang="sr-Latn-RS" dirty="0" smtClean="0"/>
              <a:t>Nove osobine </a:t>
            </a:r>
            <a:endParaRPr lang="en-US" dirty="0" smtClean="0"/>
          </a:p>
          <a:p>
            <a:pPr lvl="2" eaLnBrk="1" hangingPunct="1"/>
            <a:r>
              <a:rPr lang="en-US" dirty="0" err="1" smtClean="0"/>
              <a:t>Predi</a:t>
            </a:r>
            <a:r>
              <a:rPr lang="sr-Latn-RS" dirty="0" smtClean="0"/>
              <a:t>kacija (predikatsko izvršavanje, rotirajući registri, spekulativnost, ...</a:t>
            </a:r>
            <a:r>
              <a:rPr lang="en-US" dirty="0" smtClean="0"/>
              <a:t> </a:t>
            </a:r>
          </a:p>
        </p:txBody>
      </p:sp>
      <p:grpSp>
        <p:nvGrpSpPr>
          <p:cNvPr id="2" name="Group 11"/>
          <p:cNvGrpSpPr>
            <a:grpSpLocks/>
          </p:cNvGrpSpPr>
          <p:nvPr/>
        </p:nvGrpSpPr>
        <p:grpSpPr bwMode="auto">
          <a:xfrm>
            <a:off x="928662" y="2857496"/>
            <a:ext cx="7086600" cy="304800"/>
            <a:chOff x="528" y="1920"/>
            <a:chExt cx="4368" cy="192"/>
          </a:xfrm>
        </p:grpSpPr>
        <p:sp>
          <p:nvSpPr>
            <p:cNvPr id="8198" name="Text Box 6"/>
            <p:cNvSpPr txBox="1">
              <a:spLocks noChangeArrowheads="1"/>
            </p:cNvSpPr>
            <p:nvPr/>
          </p:nvSpPr>
          <p:spPr bwMode="auto">
            <a:xfrm>
              <a:off x="528" y="1920"/>
              <a:ext cx="4368" cy="192"/>
            </a:xfrm>
            <a:prstGeom prst="rect">
              <a:avLst/>
            </a:prstGeom>
            <a:noFill/>
            <a:ln w="9525">
              <a:solidFill>
                <a:srgbClr val="CC0000"/>
              </a:solidFill>
              <a:miter lim="800000"/>
              <a:headEnd/>
              <a:tailEnd/>
            </a:ln>
          </p:spPr>
          <p:txBody>
            <a:bodyPr/>
            <a:lstStyle/>
            <a:p>
              <a:pPr defTabSz="228600">
                <a:spcBef>
                  <a:spcPct val="50000"/>
                </a:spcBef>
              </a:pPr>
              <a:r>
                <a:rPr lang="en-US" sz="1500" b="1">
                  <a:latin typeface="Courier New" pitchFamily="49" charset="0"/>
                </a:rPr>
                <a:t>r1 = L r4   r2 = Add r1,M    f1 = Mul f1,f2   r5 = Add r5,4</a:t>
              </a:r>
            </a:p>
          </p:txBody>
        </p:sp>
        <p:sp>
          <p:nvSpPr>
            <p:cNvPr id="8199" name="Line 7"/>
            <p:cNvSpPr>
              <a:spLocks noChangeShapeType="1"/>
            </p:cNvSpPr>
            <p:nvPr/>
          </p:nvSpPr>
          <p:spPr bwMode="auto">
            <a:xfrm>
              <a:off x="1344" y="1920"/>
              <a:ext cx="0" cy="192"/>
            </a:xfrm>
            <a:prstGeom prst="line">
              <a:avLst/>
            </a:prstGeom>
            <a:noFill/>
            <a:ln w="9525">
              <a:solidFill>
                <a:srgbClr val="CC0000"/>
              </a:solidFill>
              <a:round/>
              <a:headEnd/>
              <a:tailEnd/>
            </a:ln>
          </p:spPr>
          <p:txBody>
            <a:bodyPr/>
            <a:lstStyle/>
            <a:p>
              <a:endParaRPr lang="en-US"/>
            </a:p>
          </p:txBody>
        </p:sp>
        <p:sp>
          <p:nvSpPr>
            <p:cNvPr id="8200" name="Line 8"/>
            <p:cNvSpPr>
              <a:spLocks noChangeShapeType="1"/>
            </p:cNvSpPr>
            <p:nvPr/>
          </p:nvSpPr>
          <p:spPr bwMode="auto">
            <a:xfrm>
              <a:off x="2544" y="1920"/>
              <a:ext cx="0" cy="192"/>
            </a:xfrm>
            <a:prstGeom prst="line">
              <a:avLst/>
            </a:prstGeom>
            <a:noFill/>
            <a:ln w="9525">
              <a:solidFill>
                <a:srgbClr val="CC0000"/>
              </a:solidFill>
              <a:round/>
              <a:headEnd/>
              <a:tailEnd/>
            </a:ln>
          </p:spPr>
          <p:txBody>
            <a:bodyPr/>
            <a:lstStyle/>
            <a:p>
              <a:endParaRPr lang="en-US"/>
            </a:p>
          </p:txBody>
        </p:sp>
        <p:sp>
          <p:nvSpPr>
            <p:cNvPr id="8201" name="Line 9"/>
            <p:cNvSpPr>
              <a:spLocks noChangeShapeType="1"/>
            </p:cNvSpPr>
            <p:nvPr/>
          </p:nvSpPr>
          <p:spPr bwMode="auto">
            <a:xfrm>
              <a:off x="3792" y="1920"/>
              <a:ext cx="0" cy="192"/>
            </a:xfrm>
            <a:prstGeom prst="line">
              <a:avLst/>
            </a:prstGeom>
            <a:noFill/>
            <a:ln w="9525">
              <a:solidFill>
                <a:srgbClr val="CC0000"/>
              </a:solidFill>
              <a:round/>
              <a:headEnd/>
              <a:tailEnd/>
            </a:ln>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p>
            <a:fld id="{3D4AF310-FF77-4741-924B-256CF802B920}" type="slidenum">
              <a:rPr lang="en-US"/>
              <a:pPr/>
              <a:t>3</a:t>
            </a:fld>
            <a:endParaRPr lang="en-US"/>
          </a:p>
        </p:txBody>
      </p:sp>
      <p:sp>
        <p:nvSpPr>
          <p:cNvPr id="9219" name="Rectangle 2"/>
          <p:cNvSpPr>
            <a:spLocks noGrp="1" noChangeArrowheads="1"/>
          </p:cNvSpPr>
          <p:nvPr>
            <p:ph type="title"/>
          </p:nvPr>
        </p:nvSpPr>
        <p:spPr/>
        <p:txBody>
          <a:bodyPr>
            <a:normAutofit fontScale="90000"/>
          </a:bodyPr>
          <a:lstStyle/>
          <a:p>
            <a:pPr eaLnBrk="1" hangingPunct="1"/>
            <a:r>
              <a:rPr lang="sr-Latn-RS" dirty="0" smtClean="0"/>
              <a:t>Podrška za spekulativnost po kontroli u vreme prevođenja</a:t>
            </a:r>
            <a:endParaRPr lang="en-US" dirty="0" smtClean="0"/>
          </a:p>
        </p:txBody>
      </p:sp>
      <p:sp>
        <p:nvSpPr>
          <p:cNvPr id="9220" name="Rectangle 3"/>
          <p:cNvSpPr>
            <a:spLocks noGrp="1" noChangeArrowheads="1"/>
          </p:cNvSpPr>
          <p:nvPr>
            <p:ph type="body" idx="1"/>
          </p:nvPr>
        </p:nvSpPr>
        <p:spPr>
          <a:xfrm>
            <a:off x="285720" y="1371600"/>
            <a:ext cx="8501122" cy="5105400"/>
          </a:xfrm>
        </p:spPr>
        <p:txBody>
          <a:bodyPr>
            <a:normAutofit fontScale="92500" lnSpcReduction="20000"/>
          </a:bodyPr>
          <a:lstStyle/>
          <a:p>
            <a:pPr marL="0" indent="0" eaLnBrk="1" hangingPunct="1">
              <a:lnSpc>
                <a:spcPct val="120000"/>
              </a:lnSpc>
              <a:buFontTx/>
              <a:buNone/>
            </a:pPr>
            <a:r>
              <a:rPr lang="sr-Latn-RS" sz="2400" i="1" dirty="0" smtClean="0"/>
              <a:t>Spekulativnost po kontroli u vreme prevođenja </a:t>
            </a:r>
            <a:r>
              <a:rPr lang="sr-Latn-RS" sz="2400" dirty="0" smtClean="0"/>
              <a:t>– izvršavanje operacija koje u originalnom </a:t>
            </a:r>
            <a:r>
              <a:rPr lang="en-US" sz="2400" dirty="0" err="1" smtClean="0"/>
              <a:t>kôd</a:t>
            </a:r>
            <a:r>
              <a:rPr lang="sr-Latn-RS" sz="2400" dirty="0" smtClean="0"/>
              <a:t>u </a:t>
            </a:r>
            <a:r>
              <a:rPr lang="sr-Latn-RS" sz="2400" b="1" dirty="0" smtClean="0"/>
              <a:t>možda</a:t>
            </a:r>
            <a:r>
              <a:rPr lang="sr-Latn-RS" sz="2400" dirty="0" smtClean="0"/>
              <a:t> ne bi bile izvršavane. Možda, zbog ishoda grananja u vreme izvršavanja.</a:t>
            </a:r>
            <a:endParaRPr lang="en-US" sz="2400" dirty="0" smtClean="0"/>
          </a:p>
          <a:p>
            <a:pPr>
              <a:lnSpc>
                <a:spcPct val="120000"/>
              </a:lnSpc>
            </a:pPr>
            <a:r>
              <a:rPr lang="sr-Latn-RS" sz="2600" dirty="0" smtClean="0"/>
              <a:t>Generalno se javlja zbog pomeranja k</a:t>
            </a:r>
            <a:r>
              <a:rPr lang="en-US" sz="2600" dirty="0" smtClean="0"/>
              <a:t>ô</a:t>
            </a:r>
            <a:r>
              <a:rPr lang="sr-Latn-RS" sz="2600" dirty="0" smtClean="0"/>
              <a:t>da naviše preko uslovnih grananja.</a:t>
            </a:r>
            <a:r>
              <a:rPr lang="en-US" sz="2600" dirty="0" smtClean="0"/>
              <a:t/>
            </a:r>
            <a:br>
              <a:rPr lang="en-US" sz="2600" dirty="0" smtClean="0"/>
            </a:br>
            <a:r>
              <a:rPr lang="en-US" sz="2600" dirty="0" smtClean="0"/>
              <a:t/>
            </a:r>
            <a:br>
              <a:rPr lang="en-US" sz="2600" dirty="0" smtClean="0"/>
            </a:br>
            <a:endParaRPr lang="en-US" sz="2600" dirty="0" smtClean="0"/>
          </a:p>
          <a:p>
            <a:pPr>
              <a:lnSpc>
                <a:spcPct val="120000"/>
              </a:lnSpc>
            </a:pPr>
            <a:r>
              <a:rPr lang="sr-Latn-RS" sz="2600" dirty="0"/>
              <a:t>T</a:t>
            </a:r>
            <a:r>
              <a:rPr lang="sr-Latn-RS" sz="2600" dirty="0" smtClean="0"/>
              <a:t>ransformacija je moguća ako se efekat spekulativne instrukcije može ignorisati ili se može uraditi nešto da se anulira njen efekat ako je tok izvršavanja bio kroz drugu granu (preimenovanje, kompenzacione operacije).</a:t>
            </a:r>
          </a:p>
          <a:p>
            <a:pPr>
              <a:lnSpc>
                <a:spcPct val="120000"/>
              </a:lnSpc>
            </a:pPr>
            <a:r>
              <a:rPr lang="sr-Latn-RS" b="1" dirty="0" smtClean="0"/>
              <a:t>A izuzeci (exceptions)</a:t>
            </a:r>
            <a:r>
              <a:rPr lang="en-US" b="1" dirty="0" smtClean="0"/>
              <a:t>?</a:t>
            </a:r>
          </a:p>
        </p:txBody>
      </p:sp>
      <p:grpSp>
        <p:nvGrpSpPr>
          <p:cNvPr id="2" name="Group 8"/>
          <p:cNvGrpSpPr>
            <a:grpSpLocks/>
          </p:cNvGrpSpPr>
          <p:nvPr/>
        </p:nvGrpSpPr>
        <p:grpSpPr bwMode="auto">
          <a:xfrm>
            <a:off x="4714876" y="2857497"/>
            <a:ext cx="2178067" cy="1285884"/>
            <a:chOff x="1817" y="1956"/>
            <a:chExt cx="1452" cy="1015"/>
          </a:xfrm>
        </p:grpSpPr>
        <p:sp>
          <p:nvSpPr>
            <p:cNvPr id="9222" name="Freeform 4"/>
            <p:cNvSpPr>
              <a:spLocks/>
            </p:cNvSpPr>
            <p:nvPr/>
          </p:nvSpPr>
          <p:spPr bwMode="auto">
            <a:xfrm>
              <a:off x="1817" y="1956"/>
              <a:ext cx="1452" cy="1015"/>
            </a:xfrm>
            <a:custGeom>
              <a:avLst/>
              <a:gdLst>
                <a:gd name="T0" fmla="*/ 497 w 941"/>
                <a:gd name="T1" fmla="*/ 0 h 726"/>
                <a:gd name="T2" fmla="*/ 497 w 941"/>
                <a:gd name="T3" fmla="*/ 432 h 726"/>
                <a:gd name="T4" fmla="*/ 941 w 941"/>
                <a:gd name="T5" fmla="*/ 726 h 726"/>
                <a:gd name="T6" fmla="*/ 497 w 941"/>
                <a:gd name="T7" fmla="*/ 432 h 726"/>
                <a:gd name="T8" fmla="*/ 0 w 941"/>
                <a:gd name="T9" fmla="*/ 719 h 726"/>
                <a:gd name="T10" fmla="*/ 0 60000 65536"/>
                <a:gd name="T11" fmla="*/ 0 60000 65536"/>
                <a:gd name="T12" fmla="*/ 0 60000 65536"/>
                <a:gd name="T13" fmla="*/ 0 60000 65536"/>
                <a:gd name="T14" fmla="*/ 0 60000 65536"/>
                <a:gd name="T15" fmla="*/ 0 w 941"/>
                <a:gd name="T16" fmla="*/ 0 h 726"/>
                <a:gd name="T17" fmla="*/ 941 w 941"/>
                <a:gd name="T18" fmla="*/ 726 h 726"/>
              </a:gdLst>
              <a:ahLst/>
              <a:cxnLst>
                <a:cxn ang="T10">
                  <a:pos x="T0" y="T1"/>
                </a:cxn>
                <a:cxn ang="T11">
                  <a:pos x="T2" y="T3"/>
                </a:cxn>
                <a:cxn ang="T12">
                  <a:pos x="T4" y="T5"/>
                </a:cxn>
                <a:cxn ang="T13">
                  <a:pos x="T6" y="T7"/>
                </a:cxn>
                <a:cxn ang="T14">
                  <a:pos x="T8" y="T9"/>
                </a:cxn>
              </a:cxnLst>
              <a:rect l="T15" t="T16" r="T17" b="T18"/>
              <a:pathLst>
                <a:path w="941" h="726">
                  <a:moveTo>
                    <a:pt x="497" y="0"/>
                  </a:moveTo>
                  <a:lnTo>
                    <a:pt x="497" y="432"/>
                  </a:lnTo>
                  <a:lnTo>
                    <a:pt x="941" y="726"/>
                  </a:lnTo>
                  <a:lnTo>
                    <a:pt x="497" y="432"/>
                  </a:lnTo>
                  <a:lnTo>
                    <a:pt x="0" y="719"/>
                  </a:lnTo>
                </a:path>
              </a:pathLst>
            </a:custGeom>
            <a:noFill/>
            <a:ln w="19050" cmpd="sng">
              <a:solidFill>
                <a:srgbClr val="FF0000"/>
              </a:solidFill>
              <a:round/>
              <a:headEnd/>
              <a:tailEnd/>
            </a:ln>
          </p:spPr>
          <p:txBody>
            <a:bodyPr wrap="none" anchor="ctr"/>
            <a:lstStyle/>
            <a:p>
              <a:endParaRPr lang="en-US"/>
            </a:p>
          </p:txBody>
        </p:sp>
        <p:sp>
          <p:nvSpPr>
            <p:cNvPr id="9223" name="Freeform 5"/>
            <p:cNvSpPr>
              <a:spLocks/>
            </p:cNvSpPr>
            <p:nvPr/>
          </p:nvSpPr>
          <p:spPr bwMode="auto">
            <a:xfrm>
              <a:off x="2658" y="2266"/>
              <a:ext cx="222" cy="470"/>
            </a:xfrm>
            <a:custGeom>
              <a:avLst/>
              <a:gdLst>
                <a:gd name="T0" fmla="*/ 152 w 152"/>
                <a:gd name="T1" fmla="*/ 364 h 364"/>
                <a:gd name="T2" fmla="*/ 48 w 152"/>
                <a:gd name="T3" fmla="*/ 240 h 364"/>
                <a:gd name="T4" fmla="*/ 0 w 152"/>
                <a:gd name="T5" fmla="*/ 0 h 364"/>
                <a:gd name="T6" fmla="*/ 0 60000 65536"/>
                <a:gd name="T7" fmla="*/ 0 60000 65536"/>
                <a:gd name="T8" fmla="*/ 0 60000 65536"/>
                <a:gd name="T9" fmla="*/ 0 w 152"/>
                <a:gd name="T10" fmla="*/ 0 h 364"/>
                <a:gd name="T11" fmla="*/ 152 w 152"/>
                <a:gd name="T12" fmla="*/ 364 h 364"/>
              </a:gdLst>
              <a:ahLst/>
              <a:cxnLst>
                <a:cxn ang="T6">
                  <a:pos x="T0" y="T1"/>
                </a:cxn>
                <a:cxn ang="T7">
                  <a:pos x="T2" y="T3"/>
                </a:cxn>
                <a:cxn ang="T8">
                  <a:pos x="T4" y="T5"/>
                </a:cxn>
              </a:cxnLst>
              <a:rect l="T9" t="T10" r="T11" b="T12"/>
              <a:pathLst>
                <a:path w="152" h="364">
                  <a:moveTo>
                    <a:pt x="152" y="364"/>
                  </a:moveTo>
                  <a:cubicBezTo>
                    <a:pt x="134" y="343"/>
                    <a:pt x="73" y="301"/>
                    <a:pt x="48" y="240"/>
                  </a:cubicBezTo>
                  <a:cubicBezTo>
                    <a:pt x="23" y="179"/>
                    <a:pt x="0" y="84"/>
                    <a:pt x="0" y="0"/>
                  </a:cubicBezTo>
                </a:path>
              </a:pathLst>
            </a:custGeom>
            <a:noFill/>
            <a:ln w="19050" cmpd="sng">
              <a:solidFill>
                <a:schemeClr val="accent2"/>
              </a:solidFill>
              <a:round/>
              <a:headEnd type="none" w="med" len="med"/>
              <a:tailEnd type="triangle" w="med" len="med"/>
            </a:ln>
          </p:spPr>
          <p:txBody>
            <a:bodyPr wrap="none" anchor="ctr"/>
            <a:lstStyle/>
            <a:p>
              <a:endParaRPr lang="en-US"/>
            </a:p>
          </p:txBody>
        </p:sp>
        <p:sp>
          <p:nvSpPr>
            <p:cNvPr id="9224" name="Rectangle 6"/>
            <p:cNvSpPr>
              <a:spLocks noChangeArrowheads="1"/>
            </p:cNvSpPr>
            <p:nvPr/>
          </p:nvSpPr>
          <p:spPr bwMode="auto">
            <a:xfrm>
              <a:off x="2732" y="2736"/>
              <a:ext cx="296" cy="134"/>
            </a:xfrm>
            <a:prstGeom prst="rect">
              <a:avLst/>
            </a:prstGeom>
            <a:noFill/>
            <a:ln w="28575" cap="rnd">
              <a:solidFill>
                <a:srgbClr val="FF0000"/>
              </a:solidFill>
              <a:prstDash val="sysDot"/>
              <a:miter lim="800000"/>
              <a:headEnd/>
              <a:tailEnd/>
            </a:ln>
          </p:spPr>
          <p:txBody>
            <a:bodyPr wrap="none" anchor="ctr"/>
            <a:lstStyle/>
            <a:p>
              <a:endParaRPr lang="en-US"/>
            </a:p>
          </p:txBody>
        </p:sp>
        <p:sp useBgFill="1">
          <p:nvSpPr>
            <p:cNvPr id="9225" name="Rectangle 7"/>
            <p:cNvSpPr>
              <a:spLocks noChangeArrowheads="1"/>
            </p:cNvSpPr>
            <p:nvPr/>
          </p:nvSpPr>
          <p:spPr bwMode="auto">
            <a:xfrm>
              <a:off x="2436" y="2132"/>
              <a:ext cx="296" cy="134"/>
            </a:xfrm>
            <a:prstGeom prst="rect">
              <a:avLst/>
            </a:prstGeom>
            <a:ln w="19050">
              <a:solidFill>
                <a:srgbClr val="FF0000"/>
              </a:solidFill>
              <a:miter lim="800000"/>
              <a:headEnd/>
              <a:tailEnd/>
            </a:ln>
          </p:spPr>
          <p:txBody>
            <a:bodyPr wrap="none" anchor="ct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735CEC69-4457-41B6-9DD3-281E04191801}" type="slidenum">
              <a:rPr lang="en-US"/>
              <a:pPr/>
              <a:t>4</a:t>
            </a:fld>
            <a:endParaRPr lang="en-US"/>
          </a:p>
        </p:txBody>
      </p:sp>
      <p:sp>
        <p:nvSpPr>
          <p:cNvPr id="10243" name="Rectangle 2"/>
          <p:cNvSpPr>
            <a:spLocks noGrp="1" noChangeArrowheads="1"/>
          </p:cNvSpPr>
          <p:nvPr>
            <p:ph type="title"/>
          </p:nvPr>
        </p:nvSpPr>
        <p:spPr/>
        <p:txBody>
          <a:bodyPr>
            <a:normAutofit/>
          </a:bodyPr>
          <a:lstStyle/>
          <a:p>
            <a:pPr eaLnBrk="1" hangingPunct="1">
              <a:lnSpc>
                <a:spcPct val="90000"/>
              </a:lnSpc>
            </a:pPr>
            <a:r>
              <a:rPr lang="en-US" dirty="0" err="1" smtClean="0"/>
              <a:t>Spe</a:t>
            </a:r>
            <a:r>
              <a:rPr lang="sr-Latn-RS" dirty="0" smtClean="0"/>
              <a:t>k</a:t>
            </a:r>
            <a:r>
              <a:rPr lang="en-US" dirty="0" err="1" smtClean="0"/>
              <a:t>ulativ</a:t>
            </a:r>
            <a:r>
              <a:rPr lang="sr-Latn-RS" dirty="0" smtClean="0"/>
              <a:t>ne </a:t>
            </a:r>
            <a:r>
              <a:rPr lang="sr-Latn-RS" dirty="0"/>
              <a:t>o</a:t>
            </a:r>
            <a:r>
              <a:rPr lang="en-US" dirty="0" err="1" smtClean="0"/>
              <a:t>pera</a:t>
            </a:r>
            <a:r>
              <a:rPr lang="sr-Latn-RS" dirty="0" smtClean="0"/>
              <a:t>cije - izuzeci</a:t>
            </a:r>
            <a:endParaRPr lang="en-US" sz="3200" dirty="0" smtClean="0"/>
          </a:p>
        </p:txBody>
      </p:sp>
      <p:sp>
        <p:nvSpPr>
          <p:cNvPr id="10244" name="Rectangle 3"/>
          <p:cNvSpPr>
            <a:spLocks noGrp="1" noChangeArrowheads="1"/>
          </p:cNvSpPr>
          <p:nvPr>
            <p:ph type="body" idx="1"/>
          </p:nvPr>
        </p:nvSpPr>
        <p:spPr>
          <a:xfrm>
            <a:off x="357158" y="1600200"/>
            <a:ext cx="8501122" cy="4757758"/>
          </a:xfrm>
        </p:spPr>
        <p:txBody>
          <a:bodyPr>
            <a:normAutofit lnSpcReduction="10000"/>
          </a:bodyPr>
          <a:lstStyle/>
          <a:p>
            <a:pPr marL="0" indent="0" eaLnBrk="1" hangingPunct="1">
              <a:lnSpc>
                <a:spcPct val="110000"/>
              </a:lnSpc>
              <a:buNone/>
            </a:pPr>
            <a:r>
              <a:rPr lang="sr-Latn-RS" sz="2200" dirty="0" smtClean="0"/>
              <a:t>Prevodilac obeležava spekulativne instrukcije, npr. sa E dodatim na naziv operacije</a:t>
            </a:r>
            <a:r>
              <a:rPr lang="en-US" sz="2200" dirty="0" smtClean="0"/>
              <a:t>.</a:t>
            </a:r>
          </a:p>
          <a:p>
            <a:pPr>
              <a:lnSpc>
                <a:spcPct val="120000"/>
              </a:lnSpc>
            </a:pPr>
            <a:r>
              <a:rPr lang="sr-Latn-RS" sz="2400" dirty="0"/>
              <a:t>n</a:t>
            </a:r>
            <a:r>
              <a:rPr lang="sr-Latn-RS" sz="2400" dirty="0" smtClean="0"/>
              <a:t>pr.</a:t>
            </a:r>
            <a:r>
              <a:rPr lang="en-US" sz="2400" dirty="0" smtClean="0"/>
              <a:t> </a:t>
            </a:r>
            <a:r>
              <a:rPr lang="en-US" sz="2400" b="1" dirty="0" smtClean="0">
                <a:solidFill>
                  <a:schemeClr val="tx1"/>
                </a:solidFill>
                <a:latin typeface="Courier New" pitchFamily="49" charset="0"/>
              </a:rPr>
              <a:t>DIVE ADDE</a:t>
            </a:r>
            <a:endParaRPr lang="en-US" sz="2400" dirty="0" smtClean="0">
              <a:latin typeface="Courier New" pitchFamily="49" charset="0"/>
            </a:endParaRPr>
          </a:p>
          <a:p>
            <a:pPr marL="0" indent="0" eaLnBrk="1" hangingPunct="1">
              <a:lnSpc>
                <a:spcPct val="120000"/>
              </a:lnSpc>
              <a:buNone/>
            </a:pPr>
            <a:r>
              <a:rPr lang="sr-Latn-RS" sz="2200" dirty="0" smtClean="0"/>
              <a:t>Ako se desi izuzetak tokom spekulativne operacije, ne podiže se izuzetak, već se samo setuje dodatni bit za spekulativni izuzetak u registru rezultata, da zabeleži taj spekulativni izuzetak</a:t>
            </a:r>
            <a:r>
              <a:rPr lang="en-US" sz="2200" dirty="0" smtClean="0"/>
              <a:t>.</a:t>
            </a:r>
          </a:p>
          <a:p>
            <a:pPr>
              <a:lnSpc>
                <a:spcPct val="120000"/>
              </a:lnSpc>
            </a:pPr>
            <a:r>
              <a:rPr lang="sr-Latn-RS" sz="2400" dirty="0"/>
              <a:t>B</a:t>
            </a:r>
            <a:r>
              <a:rPr lang="sr-Latn-RS" sz="2400" dirty="0" smtClean="0"/>
              <a:t>it za </a:t>
            </a:r>
            <a:r>
              <a:rPr lang="sr-Latn-RS" sz="2400" dirty="0"/>
              <a:t>s</a:t>
            </a:r>
            <a:r>
              <a:rPr lang="en-US" sz="2400" dirty="0" err="1" smtClean="0"/>
              <a:t>pe</a:t>
            </a:r>
            <a:r>
              <a:rPr lang="sr-Latn-RS" sz="2400" dirty="0" smtClean="0"/>
              <a:t>k</a:t>
            </a:r>
            <a:r>
              <a:rPr lang="en-US" sz="2400" dirty="0" err="1" smtClean="0"/>
              <a:t>ulativ</a:t>
            </a:r>
            <a:r>
              <a:rPr lang="sr-Latn-RS" sz="2400" dirty="0" smtClean="0"/>
              <a:t>ni izuzetak se jednostavno propagira od strane spekulativnih instrukcija (argument sa setovanim bitom =&gt; rezultat)</a:t>
            </a:r>
            <a:endParaRPr lang="en-US" sz="2400" dirty="0" smtClean="0"/>
          </a:p>
          <a:p>
            <a:pPr>
              <a:lnSpc>
                <a:spcPct val="120000"/>
              </a:lnSpc>
            </a:pPr>
            <a:r>
              <a:rPr lang="sr-Latn-RS" sz="2400" dirty="0" smtClean="0"/>
              <a:t>Kada instrukcija koja nije spekulativna pristupi registru sa postavljenim (setovanim) bitom, tek tada se podiže izuzetak.</a:t>
            </a:r>
            <a:endParaRPr lang="en-US"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p>
            <a:fld id="{4AD41181-09C4-4C90-9289-FC9486F7D82E}" type="slidenum">
              <a:rPr lang="en-US"/>
              <a:pPr/>
              <a:t>5</a:t>
            </a:fld>
            <a:endParaRPr lang="en-US"/>
          </a:p>
        </p:txBody>
      </p:sp>
      <p:sp>
        <p:nvSpPr>
          <p:cNvPr id="11267" name="Rectangle 2"/>
          <p:cNvSpPr>
            <a:spLocks noGrp="1" noChangeArrowheads="1"/>
          </p:cNvSpPr>
          <p:nvPr>
            <p:ph type="title"/>
          </p:nvPr>
        </p:nvSpPr>
        <p:spPr/>
        <p:txBody>
          <a:bodyPr/>
          <a:lstStyle/>
          <a:p>
            <a:pPr eaLnBrk="1" hangingPunct="1"/>
            <a:r>
              <a:rPr lang="en-US" sz="2800" dirty="0" err="1" smtClean="0"/>
              <a:t>Spe</a:t>
            </a:r>
            <a:r>
              <a:rPr lang="sr-Latn-RS" sz="2800" dirty="0" smtClean="0"/>
              <a:t>k</a:t>
            </a:r>
            <a:r>
              <a:rPr lang="en-US" sz="2800" dirty="0" err="1" smtClean="0"/>
              <a:t>ulativ</a:t>
            </a:r>
            <a:r>
              <a:rPr lang="sr-Latn-RS" sz="2800" dirty="0" smtClean="0"/>
              <a:t>na</a:t>
            </a:r>
            <a:r>
              <a:rPr lang="en-US" sz="2800" dirty="0" smtClean="0"/>
              <a:t> Opera</a:t>
            </a:r>
            <a:r>
              <a:rPr lang="sr-Latn-RS" sz="2800" dirty="0" smtClean="0"/>
              <a:t>cija primer</a:t>
            </a:r>
            <a:endParaRPr lang="en-US" dirty="0" smtClean="0"/>
          </a:p>
        </p:txBody>
      </p:sp>
      <p:sp>
        <p:nvSpPr>
          <p:cNvPr id="11268" name="Rectangle 3"/>
          <p:cNvSpPr>
            <a:spLocks noGrp="1" noChangeArrowheads="1"/>
          </p:cNvSpPr>
          <p:nvPr>
            <p:ph type="body" idx="1"/>
          </p:nvPr>
        </p:nvSpPr>
        <p:spPr/>
        <p:txBody>
          <a:bodyPr>
            <a:normAutofit/>
          </a:bodyPr>
          <a:lstStyle/>
          <a:p>
            <a:pPr marL="0" indent="0" eaLnBrk="1" hangingPunct="1">
              <a:buFontTx/>
              <a:buNone/>
            </a:pPr>
            <a:r>
              <a:rPr lang="sr-Latn-RS" sz="2400" dirty="0"/>
              <a:t>O</a:t>
            </a:r>
            <a:r>
              <a:rPr lang="en-US" sz="2400" dirty="0" err="1" smtClean="0"/>
              <a:t>ptimiza</a:t>
            </a:r>
            <a:r>
              <a:rPr lang="sr-Latn-RS" sz="2400" dirty="0" smtClean="0"/>
              <a:t>cija zahteva selidbu operacije preko grananja</a:t>
            </a:r>
            <a:r>
              <a:rPr lang="en-US" sz="2400" dirty="0" smtClean="0"/>
              <a:t>:</a:t>
            </a:r>
            <a:r>
              <a:rPr lang="en-US" sz="2200" dirty="0" smtClean="0"/>
              <a:t/>
            </a:r>
            <a:br>
              <a:rPr lang="en-US" sz="2200" dirty="0" smtClean="0"/>
            </a:br>
            <a:r>
              <a:rPr lang="en-US" sz="2200" dirty="0" smtClean="0"/>
              <a:t/>
            </a:r>
            <a:br>
              <a:rPr lang="en-US" sz="2200" dirty="0" smtClean="0"/>
            </a:br>
            <a:endParaRPr lang="en-US" sz="2200" dirty="0" smtClean="0"/>
          </a:p>
          <a:p>
            <a:pPr marL="0" indent="0" eaLnBrk="1" hangingPunct="1">
              <a:buFontTx/>
              <a:buNone/>
            </a:pPr>
            <a:endParaRPr lang="en-US" sz="2200" dirty="0" smtClean="0"/>
          </a:p>
          <a:p>
            <a:pPr marL="0" indent="0" eaLnBrk="1" hangingPunct="1">
              <a:buFontTx/>
              <a:buNone/>
            </a:pPr>
            <a:endParaRPr lang="en-US" sz="2200" dirty="0" smtClean="0"/>
          </a:p>
          <a:p>
            <a:pPr marL="0" indent="0" eaLnBrk="1" hangingPunct="1">
              <a:buFontTx/>
              <a:buNone/>
            </a:pPr>
            <a:endParaRPr lang="en-US" sz="2200" dirty="0" smtClean="0"/>
          </a:p>
          <a:p>
            <a:pPr marL="0" indent="0" eaLnBrk="1" hangingPunct="1">
              <a:buFontTx/>
              <a:buNone/>
            </a:pPr>
            <a:endParaRPr lang="en-US" sz="2200" dirty="0" smtClean="0"/>
          </a:p>
          <a:p>
            <a:pPr marL="0" indent="0" eaLnBrk="1" hangingPunct="1">
              <a:buFontTx/>
              <a:buNone/>
            </a:pPr>
            <a:endParaRPr lang="en-US" sz="2200" dirty="0" smtClean="0"/>
          </a:p>
          <a:p>
            <a:pPr lvl="1" eaLnBrk="1" hangingPunct="1">
              <a:buNone/>
            </a:pPr>
            <a:r>
              <a:rPr lang="en-US" sz="2000" dirty="0" smtClean="0"/>
              <a:t> </a:t>
            </a:r>
            <a:endParaRPr lang="sr-Latn-RS" sz="2000" dirty="0"/>
          </a:p>
          <a:p>
            <a:pPr marL="0" lvl="1" indent="0" eaLnBrk="1" hangingPunct="1">
              <a:buNone/>
            </a:pPr>
            <a:r>
              <a:rPr lang="sr-Latn-RS" sz="2400" dirty="0" smtClean="0"/>
              <a:t>Ako se desi deljenje sa 0, izuzetak se podiže na mestu operacije ADD, gde je v1 operand (propagacija exception bita)</a:t>
            </a:r>
          </a:p>
        </p:txBody>
      </p:sp>
      <p:sp>
        <p:nvSpPr>
          <p:cNvPr id="11269" name="Rectangle 4"/>
          <p:cNvSpPr>
            <a:spLocks noChangeArrowheads="1"/>
          </p:cNvSpPr>
          <p:nvPr/>
        </p:nvSpPr>
        <p:spPr bwMode="auto">
          <a:xfrm>
            <a:off x="1104903" y="2287589"/>
            <a:ext cx="1655762" cy="857250"/>
          </a:xfrm>
          <a:prstGeom prst="rect">
            <a:avLst/>
          </a:prstGeom>
          <a:noFill/>
          <a:ln w="9525">
            <a:solidFill>
              <a:srgbClr val="FF0000"/>
            </a:solidFill>
            <a:miter lim="800000"/>
            <a:headEnd/>
            <a:tailEnd/>
          </a:ln>
        </p:spPr>
        <p:txBody>
          <a:bodyPr wrap="none" anchor="ctr"/>
          <a:lstStyle/>
          <a:p>
            <a:endParaRPr lang="en-US"/>
          </a:p>
        </p:txBody>
      </p:sp>
      <p:sp>
        <p:nvSpPr>
          <p:cNvPr id="11270" name="Text Box 5"/>
          <p:cNvSpPr txBox="1">
            <a:spLocks noChangeArrowheads="1"/>
          </p:cNvSpPr>
          <p:nvPr/>
        </p:nvSpPr>
        <p:spPr bwMode="auto">
          <a:xfrm>
            <a:off x="1790703" y="3630614"/>
            <a:ext cx="2159000" cy="1136650"/>
          </a:xfrm>
          <a:prstGeom prst="rect">
            <a:avLst/>
          </a:prstGeom>
          <a:noFill/>
          <a:ln w="9525">
            <a:solidFill>
              <a:srgbClr val="FF0000"/>
            </a:solidFill>
            <a:miter lim="800000"/>
            <a:headEnd/>
            <a:tailEnd/>
          </a:ln>
        </p:spPr>
        <p:txBody>
          <a:bodyPr>
            <a:spAutoFit/>
          </a:bodyPr>
          <a:lstStyle/>
          <a:p>
            <a:pPr eaLnBrk="0" hangingPunct="0"/>
            <a:r>
              <a:rPr lang="en-US" sz="1700" b="1" dirty="0"/>
              <a:t>     </a:t>
            </a:r>
            <a:r>
              <a:rPr lang="en-US" sz="1700" b="1" dirty="0">
                <a:latin typeface="Courier New" pitchFamily="49" charset="0"/>
              </a:rPr>
              <a:t>.  .  .</a:t>
            </a:r>
            <a:br>
              <a:rPr lang="en-US" sz="1700" b="1" dirty="0">
                <a:latin typeface="Courier New" pitchFamily="49" charset="0"/>
              </a:rPr>
            </a:br>
            <a:r>
              <a:rPr lang="en-US" sz="1700" b="1" dirty="0">
                <a:latin typeface="Courier New" pitchFamily="49" charset="0"/>
              </a:rPr>
              <a:t>v1 = DIV v1,v2</a:t>
            </a:r>
            <a:br>
              <a:rPr lang="en-US" sz="1700" b="1" dirty="0">
                <a:latin typeface="Courier New" pitchFamily="49" charset="0"/>
              </a:rPr>
            </a:br>
            <a:r>
              <a:rPr lang="en-US" sz="1700" b="1" dirty="0">
                <a:latin typeface="Courier New" pitchFamily="49" charset="0"/>
              </a:rPr>
              <a:t>v3 = ADD v1,5</a:t>
            </a:r>
            <a:br>
              <a:rPr lang="en-US" sz="1700" b="1" dirty="0">
                <a:latin typeface="Courier New" pitchFamily="49" charset="0"/>
              </a:rPr>
            </a:br>
            <a:r>
              <a:rPr lang="en-US" sz="1700" b="1" dirty="0">
                <a:latin typeface="Courier New" pitchFamily="49" charset="0"/>
              </a:rPr>
              <a:t>   .  .  .</a:t>
            </a:r>
            <a:endParaRPr lang="en-US" sz="1700" b="1" dirty="0"/>
          </a:p>
        </p:txBody>
      </p:sp>
      <p:sp>
        <p:nvSpPr>
          <p:cNvPr id="11271" name="Rectangle 6"/>
          <p:cNvSpPr>
            <a:spLocks noChangeArrowheads="1"/>
          </p:cNvSpPr>
          <p:nvPr/>
        </p:nvSpPr>
        <p:spPr bwMode="auto">
          <a:xfrm>
            <a:off x="200028" y="3622677"/>
            <a:ext cx="1123950" cy="1174750"/>
          </a:xfrm>
          <a:prstGeom prst="rect">
            <a:avLst/>
          </a:prstGeom>
          <a:noFill/>
          <a:ln w="9525">
            <a:solidFill>
              <a:srgbClr val="FF0000"/>
            </a:solidFill>
            <a:miter lim="800000"/>
            <a:headEnd/>
            <a:tailEnd/>
          </a:ln>
        </p:spPr>
        <p:txBody>
          <a:bodyPr wrap="none" anchor="ctr"/>
          <a:lstStyle/>
          <a:p>
            <a:endParaRPr lang="en-US"/>
          </a:p>
        </p:txBody>
      </p:sp>
      <p:sp>
        <p:nvSpPr>
          <p:cNvPr id="11272" name="Line 7"/>
          <p:cNvSpPr>
            <a:spLocks noChangeShapeType="1"/>
          </p:cNvSpPr>
          <p:nvPr/>
        </p:nvSpPr>
        <p:spPr bwMode="auto">
          <a:xfrm flipH="1">
            <a:off x="1130303" y="3133727"/>
            <a:ext cx="547687" cy="490537"/>
          </a:xfrm>
          <a:prstGeom prst="line">
            <a:avLst/>
          </a:prstGeom>
          <a:noFill/>
          <a:ln w="38100">
            <a:solidFill>
              <a:srgbClr val="FF0000"/>
            </a:solidFill>
            <a:round/>
            <a:headEnd/>
            <a:tailEnd type="triangle" w="med" len="med"/>
          </a:ln>
        </p:spPr>
        <p:txBody>
          <a:bodyPr wrap="none" anchor="ctr"/>
          <a:lstStyle/>
          <a:p>
            <a:endParaRPr lang="en-US"/>
          </a:p>
        </p:txBody>
      </p:sp>
      <p:sp>
        <p:nvSpPr>
          <p:cNvPr id="11273" name="Line 8"/>
          <p:cNvSpPr>
            <a:spLocks noChangeShapeType="1"/>
          </p:cNvSpPr>
          <p:nvPr/>
        </p:nvSpPr>
        <p:spPr bwMode="auto">
          <a:xfrm>
            <a:off x="2085978" y="3144839"/>
            <a:ext cx="547687" cy="485775"/>
          </a:xfrm>
          <a:prstGeom prst="line">
            <a:avLst/>
          </a:prstGeom>
          <a:noFill/>
          <a:ln w="38100">
            <a:solidFill>
              <a:srgbClr val="FF0000"/>
            </a:solidFill>
            <a:round/>
            <a:headEnd/>
            <a:tailEnd type="triangle" w="med" len="med"/>
          </a:ln>
        </p:spPr>
        <p:txBody>
          <a:bodyPr wrap="none" anchor="ctr"/>
          <a:lstStyle/>
          <a:p>
            <a:endParaRPr lang="en-US"/>
          </a:p>
        </p:txBody>
      </p:sp>
      <p:sp>
        <p:nvSpPr>
          <p:cNvPr id="11274" name="Text Box 9"/>
          <p:cNvSpPr txBox="1">
            <a:spLocks noChangeArrowheads="1"/>
          </p:cNvSpPr>
          <p:nvPr/>
        </p:nvSpPr>
        <p:spPr bwMode="auto">
          <a:xfrm>
            <a:off x="1643065" y="2533652"/>
            <a:ext cx="565150" cy="457200"/>
          </a:xfrm>
          <a:prstGeom prst="rect">
            <a:avLst/>
          </a:prstGeom>
          <a:noFill/>
          <a:ln w="9525">
            <a:noFill/>
            <a:miter lim="800000"/>
            <a:headEnd/>
            <a:tailEnd/>
          </a:ln>
        </p:spPr>
        <p:txBody>
          <a:bodyPr wrap="none">
            <a:spAutoFit/>
          </a:bodyPr>
          <a:lstStyle/>
          <a:p>
            <a:pPr eaLnBrk="0" hangingPunct="0"/>
            <a:r>
              <a:rPr lang="en-US" b="1"/>
              <a:t>. . .</a:t>
            </a:r>
          </a:p>
        </p:txBody>
      </p:sp>
      <p:sp>
        <p:nvSpPr>
          <p:cNvPr id="11275" name="Text Box 10"/>
          <p:cNvSpPr txBox="1">
            <a:spLocks noChangeArrowheads="1"/>
          </p:cNvSpPr>
          <p:nvPr/>
        </p:nvSpPr>
        <p:spPr bwMode="auto">
          <a:xfrm>
            <a:off x="352428" y="4105277"/>
            <a:ext cx="866775" cy="366712"/>
          </a:xfrm>
          <a:prstGeom prst="rect">
            <a:avLst/>
          </a:prstGeom>
          <a:noFill/>
          <a:ln w="9525">
            <a:noFill/>
            <a:miter lim="800000"/>
            <a:headEnd/>
            <a:tailEnd/>
          </a:ln>
        </p:spPr>
        <p:txBody>
          <a:bodyPr wrap="none">
            <a:spAutoFit/>
          </a:bodyPr>
          <a:lstStyle/>
          <a:p>
            <a:pPr eaLnBrk="0" hangingPunct="0"/>
            <a:r>
              <a:rPr lang="en-US" sz="1800" b="1">
                <a:latin typeface="Courier New" pitchFamily="49" charset="0"/>
              </a:rPr>
              <a:t>. . .</a:t>
            </a:r>
          </a:p>
        </p:txBody>
      </p:sp>
      <p:sp>
        <p:nvSpPr>
          <p:cNvPr id="11276" name="Text Box 11"/>
          <p:cNvSpPr txBox="1">
            <a:spLocks noChangeArrowheads="1"/>
          </p:cNvSpPr>
          <p:nvPr/>
        </p:nvSpPr>
        <p:spPr bwMode="auto">
          <a:xfrm>
            <a:off x="6926265" y="3722689"/>
            <a:ext cx="2014538" cy="893763"/>
          </a:xfrm>
          <a:prstGeom prst="rect">
            <a:avLst/>
          </a:prstGeom>
          <a:noFill/>
          <a:ln w="9525">
            <a:solidFill>
              <a:srgbClr val="FF0000"/>
            </a:solidFill>
            <a:miter lim="800000"/>
            <a:headEnd/>
            <a:tailEnd/>
          </a:ln>
        </p:spPr>
        <p:txBody>
          <a:bodyPr>
            <a:spAutoFit/>
          </a:bodyPr>
          <a:lstStyle/>
          <a:p>
            <a:pPr eaLnBrk="0" hangingPunct="0"/>
            <a:r>
              <a:rPr lang="en-US" sz="1800" b="1"/>
              <a:t>     </a:t>
            </a:r>
            <a:r>
              <a:rPr lang="en-US" sz="1700" b="1">
                <a:latin typeface="Courier New" pitchFamily="49" charset="0"/>
              </a:rPr>
              <a:t>.  .  .</a:t>
            </a:r>
            <a:br>
              <a:rPr lang="en-US" sz="1700" b="1">
                <a:latin typeface="Courier New" pitchFamily="49" charset="0"/>
              </a:rPr>
            </a:br>
            <a:r>
              <a:rPr lang="en-US" sz="1700" b="1">
                <a:latin typeface="Courier New" pitchFamily="49" charset="0"/>
              </a:rPr>
              <a:t>v3 = ADD v1,5</a:t>
            </a:r>
            <a:br>
              <a:rPr lang="en-US" sz="1700" b="1">
                <a:latin typeface="Courier New" pitchFamily="49" charset="0"/>
              </a:rPr>
            </a:br>
            <a:r>
              <a:rPr lang="en-US" sz="1700" b="1">
                <a:latin typeface="Courier New" pitchFamily="49" charset="0"/>
              </a:rPr>
              <a:t>  .  .  .</a:t>
            </a:r>
          </a:p>
        </p:txBody>
      </p:sp>
      <p:sp>
        <p:nvSpPr>
          <p:cNvPr id="11277" name="Rectangle 12"/>
          <p:cNvSpPr>
            <a:spLocks noChangeArrowheads="1"/>
          </p:cNvSpPr>
          <p:nvPr/>
        </p:nvSpPr>
        <p:spPr bwMode="auto">
          <a:xfrm>
            <a:off x="5000628" y="3714752"/>
            <a:ext cx="1022350" cy="1174750"/>
          </a:xfrm>
          <a:prstGeom prst="rect">
            <a:avLst/>
          </a:prstGeom>
          <a:noFill/>
          <a:ln w="9525">
            <a:solidFill>
              <a:srgbClr val="FF0000"/>
            </a:solidFill>
            <a:miter lim="800000"/>
            <a:headEnd/>
            <a:tailEnd/>
          </a:ln>
        </p:spPr>
        <p:txBody>
          <a:bodyPr wrap="none" anchor="ctr"/>
          <a:lstStyle/>
          <a:p>
            <a:endParaRPr lang="en-US"/>
          </a:p>
        </p:txBody>
      </p:sp>
      <p:sp>
        <p:nvSpPr>
          <p:cNvPr id="11278" name="Line 13"/>
          <p:cNvSpPr>
            <a:spLocks noChangeShapeType="1"/>
          </p:cNvSpPr>
          <p:nvPr/>
        </p:nvSpPr>
        <p:spPr bwMode="auto">
          <a:xfrm flipH="1">
            <a:off x="5803903" y="3225802"/>
            <a:ext cx="547687" cy="490537"/>
          </a:xfrm>
          <a:prstGeom prst="line">
            <a:avLst/>
          </a:prstGeom>
          <a:noFill/>
          <a:ln w="38100">
            <a:solidFill>
              <a:srgbClr val="FF0000"/>
            </a:solidFill>
            <a:round/>
            <a:headEnd/>
            <a:tailEnd type="triangle" w="med" len="med"/>
          </a:ln>
        </p:spPr>
        <p:txBody>
          <a:bodyPr wrap="none" anchor="ctr"/>
          <a:lstStyle/>
          <a:p>
            <a:endParaRPr lang="en-US"/>
          </a:p>
        </p:txBody>
      </p:sp>
      <p:sp>
        <p:nvSpPr>
          <p:cNvPr id="11279" name="Line 14"/>
          <p:cNvSpPr>
            <a:spLocks noChangeShapeType="1"/>
          </p:cNvSpPr>
          <p:nvPr/>
        </p:nvSpPr>
        <p:spPr bwMode="auto">
          <a:xfrm>
            <a:off x="6740528" y="3230564"/>
            <a:ext cx="566737" cy="484188"/>
          </a:xfrm>
          <a:prstGeom prst="line">
            <a:avLst/>
          </a:prstGeom>
          <a:noFill/>
          <a:ln w="38100">
            <a:solidFill>
              <a:srgbClr val="FF0000"/>
            </a:solidFill>
            <a:round/>
            <a:headEnd/>
            <a:tailEnd type="triangle" w="med" len="med"/>
          </a:ln>
        </p:spPr>
        <p:txBody>
          <a:bodyPr wrap="none" anchor="ctr"/>
          <a:lstStyle/>
          <a:p>
            <a:endParaRPr lang="en-US"/>
          </a:p>
        </p:txBody>
      </p:sp>
      <p:sp>
        <p:nvSpPr>
          <p:cNvPr id="11280" name="Text Box 15"/>
          <p:cNvSpPr txBox="1">
            <a:spLocks noChangeArrowheads="1"/>
          </p:cNvSpPr>
          <p:nvPr/>
        </p:nvSpPr>
        <p:spPr bwMode="auto">
          <a:xfrm>
            <a:off x="5630865" y="2317752"/>
            <a:ext cx="2276475" cy="893762"/>
          </a:xfrm>
          <a:prstGeom prst="rect">
            <a:avLst/>
          </a:prstGeom>
          <a:noFill/>
          <a:ln w="9525">
            <a:solidFill>
              <a:srgbClr val="FF0000"/>
            </a:solidFill>
            <a:miter lim="800000"/>
            <a:headEnd/>
            <a:tailEnd/>
          </a:ln>
        </p:spPr>
        <p:txBody>
          <a:bodyPr wrap="none">
            <a:spAutoFit/>
          </a:bodyPr>
          <a:lstStyle/>
          <a:p>
            <a:pPr eaLnBrk="0" hangingPunct="0"/>
            <a:r>
              <a:rPr lang="en-US" sz="1800"/>
              <a:t>       </a:t>
            </a:r>
            <a:r>
              <a:rPr lang="en-US" sz="1700">
                <a:latin typeface="Courier New" pitchFamily="49" charset="0"/>
              </a:rPr>
              <a:t>.   .   .</a:t>
            </a:r>
          </a:p>
          <a:p>
            <a:pPr eaLnBrk="0" hangingPunct="0"/>
            <a:r>
              <a:rPr lang="en-US" sz="1700" b="1">
                <a:latin typeface="Courier New" pitchFamily="49" charset="0"/>
              </a:rPr>
              <a:t>v1 = DIVE v1,v2</a:t>
            </a:r>
          </a:p>
          <a:p>
            <a:pPr eaLnBrk="0" hangingPunct="0"/>
            <a:r>
              <a:rPr lang="en-US" sz="1700">
                <a:latin typeface="Courier New" pitchFamily="49" charset="0"/>
              </a:rPr>
              <a:t>       .   .   .</a:t>
            </a:r>
          </a:p>
        </p:txBody>
      </p:sp>
      <p:sp>
        <p:nvSpPr>
          <p:cNvPr id="11281" name="Text Box 16"/>
          <p:cNvSpPr txBox="1">
            <a:spLocks noChangeArrowheads="1"/>
          </p:cNvSpPr>
          <p:nvPr/>
        </p:nvSpPr>
        <p:spPr bwMode="auto">
          <a:xfrm>
            <a:off x="5026028" y="4208464"/>
            <a:ext cx="835025" cy="350838"/>
          </a:xfrm>
          <a:prstGeom prst="rect">
            <a:avLst/>
          </a:prstGeom>
          <a:noFill/>
          <a:ln w="9525">
            <a:noFill/>
            <a:miter lim="800000"/>
            <a:headEnd/>
            <a:tailEnd/>
          </a:ln>
        </p:spPr>
        <p:txBody>
          <a:bodyPr wrap="none">
            <a:spAutoFit/>
          </a:bodyPr>
          <a:lstStyle/>
          <a:p>
            <a:pPr eaLnBrk="0" hangingPunct="0"/>
            <a:r>
              <a:rPr lang="en-US" sz="1700" b="1">
                <a:latin typeface="Courier New" pitchFamily="49" charset="0"/>
              </a:rPr>
              <a:t>. . .</a:t>
            </a:r>
          </a:p>
        </p:txBody>
      </p:sp>
      <p:sp>
        <p:nvSpPr>
          <p:cNvPr id="11282" name="Line 17"/>
          <p:cNvSpPr>
            <a:spLocks noChangeShapeType="1"/>
          </p:cNvSpPr>
          <p:nvPr/>
        </p:nvSpPr>
        <p:spPr bwMode="auto">
          <a:xfrm>
            <a:off x="3722690" y="2932114"/>
            <a:ext cx="1298575" cy="0"/>
          </a:xfrm>
          <a:prstGeom prst="line">
            <a:avLst/>
          </a:prstGeom>
          <a:noFill/>
          <a:ln w="76200">
            <a:solidFill>
              <a:schemeClr val="accent2"/>
            </a:solidFill>
            <a:round/>
            <a:headEnd/>
            <a:tailEnd type="triangle" w="med" len="med"/>
          </a:ln>
        </p:spPr>
        <p:txBody>
          <a:bodyPr wrap="none" anchor="ct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Preciznost izuzetka</a:t>
            </a:r>
            <a:endParaRPr lang="en-US" dirty="0"/>
          </a:p>
        </p:txBody>
      </p:sp>
      <p:sp>
        <p:nvSpPr>
          <p:cNvPr id="3" name="Content Placeholder 2"/>
          <p:cNvSpPr>
            <a:spLocks noGrp="1"/>
          </p:cNvSpPr>
          <p:nvPr>
            <p:ph idx="1"/>
          </p:nvPr>
        </p:nvSpPr>
        <p:spPr/>
        <p:txBody>
          <a:bodyPr>
            <a:normAutofit lnSpcReduction="10000"/>
          </a:bodyPr>
          <a:lstStyle/>
          <a:p>
            <a:r>
              <a:rPr lang="sr-Latn-RS" dirty="0" smtClean="0"/>
              <a:t>Mesto generisanja izuzetka je bazični blok iz koga je izvučena spekulativna operacija ili bazični blok posle  tog bazičnog bloka, ali veoma blizu, na dinamičkom tragu.</a:t>
            </a:r>
          </a:p>
          <a:p>
            <a:r>
              <a:rPr lang="sr-Latn-RS" dirty="0" smtClean="0"/>
              <a:t>Izuzetak nije precizan, na nivou operacije, ali je uvek </a:t>
            </a:r>
            <a:r>
              <a:rPr lang="sr-Latn-RS" dirty="0" smtClean="0"/>
              <a:t>generisan</a:t>
            </a:r>
            <a:r>
              <a:rPr lang="en-US" dirty="0" smtClean="0"/>
              <a:t>,</a:t>
            </a:r>
            <a:r>
              <a:rPr lang="sr-Latn-RS" dirty="0" smtClean="0"/>
              <a:t> </a:t>
            </a:r>
            <a:r>
              <a:rPr lang="sr-Latn-RS" dirty="0" smtClean="0"/>
              <a:t>ako je bilo neophodno da se generiše, a nikada, kada nije potrebno da se generiše.</a:t>
            </a:r>
          </a:p>
          <a:p>
            <a:r>
              <a:rPr lang="sr-Latn-RS" dirty="0" smtClean="0"/>
              <a:t>Nepreciznost otežava obradu prekida</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fld id="{1E5A18EB-B2C1-4EBE-B5A9-EC434E13400D}" type="slidenum">
              <a:rPr lang="en-US"/>
              <a:pPr/>
              <a:t>7</a:t>
            </a:fld>
            <a:endParaRPr lang="en-US"/>
          </a:p>
        </p:txBody>
      </p:sp>
      <p:sp>
        <p:nvSpPr>
          <p:cNvPr id="12291" name="Rectangle 4"/>
          <p:cNvSpPr>
            <a:spLocks noGrp="1" noChangeArrowheads="1"/>
          </p:cNvSpPr>
          <p:nvPr>
            <p:ph type="title"/>
          </p:nvPr>
        </p:nvSpPr>
        <p:spPr/>
        <p:txBody>
          <a:bodyPr>
            <a:normAutofit/>
          </a:bodyPr>
          <a:lstStyle/>
          <a:p>
            <a:pPr eaLnBrk="1" hangingPunct="1"/>
            <a:r>
              <a:rPr lang="en-US" dirty="0" err="1" smtClean="0"/>
              <a:t>Predi</a:t>
            </a:r>
            <a:r>
              <a:rPr lang="sr-Latn-RS" dirty="0" smtClean="0"/>
              <a:t>kacija sa jednim bitom</a:t>
            </a:r>
            <a:endParaRPr lang="en-US" dirty="0" smtClean="0"/>
          </a:p>
        </p:txBody>
      </p:sp>
      <p:sp>
        <p:nvSpPr>
          <p:cNvPr id="12292" name="Rectangle 5"/>
          <p:cNvSpPr>
            <a:spLocks noGrp="1" noChangeArrowheads="1"/>
          </p:cNvSpPr>
          <p:nvPr>
            <p:ph type="body" idx="1"/>
          </p:nvPr>
        </p:nvSpPr>
        <p:spPr/>
        <p:txBody>
          <a:bodyPr>
            <a:normAutofit lnSpcReduction="10000"/>
          </a:bodyPr>
          <a:lstStyle/>
          <a:p>
            <a:pPr eaLnBrk="1" hangingPunct="1"/>
            <a:r>
              <a:rPr lang="sr-Latn-RS" dirty="0" smtClean="0"/>
              <a:t>Za većinu operacija se može uraditi predikacija</a:t>
            </a:r>
            <a:endParaRPr lang="en-US" dirty="0" smtClean="0"/>
          </a:p>
          <a:p>
            <a:pPr lvl="1" eaLnBrk="1" hangingPunct="1"/>
            <a:r>
              <a:rPr lang="sr-Latn-RS" dirty="0" smtClean="0"/>
              <a:t>Mogu da imaju dodatni operand koji je jednobitni predikatski registar</a:t>
            </a:r>
            <a:r>
              <a:rPr lang="en-US" dirty="0" smtClean="0"/>
              <a:t>.</a:t>
            </a:r>
          </a:p>
          <a:p>
            <a:pPr lvl="2" eaLnBrk="1" hangingPunct="1">
              <a:buFontTx/>
              <a:buNone/>
            </a:pPr>
            <a:r>
              <a:rPr lang="en-US" sz="2400" b="1" dirty="0" smtClean="0">
                <a:solidFill>
                  <a:schemeClr val="tx1"/>
                </a:solidFill>
                <a:latin typeface="Courier New" pitchFamily="49" charset="0"/>
              </a:rPr>
              <a:t>  r2 = ADD r1,r3  </a:t>
            </a:r>
            <a:r>
              <a:rPr lang="en-US" sz="2400" b="1" u="sng" dirty="0" smtClean="0">
                <a:solidFill>
                  <a:schemeClr val="tx1"/>
                </a:solidFill>
                <a:latin typeface="Courier New" pitchFamily="49" charset="0"/>
              </a:rPr>
              <a:t>if p2</a:t>
            </a:r>
          </a:p>
          <a:p>
            <a:pPr lvl="1" eaLnBrk="1" hangingPunct="1"/>
            <a:r>
              <a:rPr lang="sr-Latn-RS" dirty="0" smtClean="0"/>
              <a:t>Ako predikatski registar sadrži 0, operacija se ne izvršava</a:t>
            </a:r>
            <a:endParaRPr lang="en-US" dirty="0" smtClean="0"/>
          </a:p>
          <a:p>
            <a:pPr lvl="1" eaLnBrk="1" hangingPunct="1"/>
            <a:r>
              <a:rPr lang="sr-Latn-RS" dirty="0" smtClean="0"/>
              <a:t>Vrednosti predikatskih registara se tipično postavljaju sa </a:t>
            </a:r>
            <a:r>
              <a:rPr lang="en-US" dirty="0" smtClean="0"/>
              <a:t>“compare-to-predicate” opera</a:t>
            </a:r>
            <a:r>
              <a:rPr lang="sr-Latn-RS" dirty="0" smtClean="0"/>
              <a:t>cijama</a:t>
            </a:r>
            <a:r>
              <a:rPr lang="en-US" dirty="0" smtClean="0"/>
              <a:t>	       </a:t>
            </a:r>
          </a:p>
          <a:p>
            <a:pPr lvl="1" eaLnBrk="1" hangingPunct="1">
              <a:buFontTx/>
              <a:buNone/>
            </a:pPr>
            <a:r>
              <a:rPr lang="en-US" dirty="0" smtClean="0"/>
              <a:t>         </a:t>
            </a:r>
            <a:r>
              <a:rPr lang="en-US" b="1" dirty="0" smtClean="0">
                <a:solidFill>
                  <a:schemeClr val="tx1"/>
                </a:solidFill>
                <a:latin typeface="Courier New" pitchFamily="49" charset="0"/>
              </a:rPr>
              <a:t>p1 = CMPP&lt;= r4,r5</a:t>
            </a:r>
            <a:r>
              <a:rPr lang="en-US" dirty="0" smtClean="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1AF30E80-4DA9-4858-AD56-4F445B423239}" type="slidenum">
              <a:rPr lang="en-US"/>
              <a:pPr/>
              <a:t>8</a:t>
            </a:fld>
            <a:endParaRPr lang="en-US"/>
          </a:p>
        </p:txBody>
      </p:sp>
      <p:sp>
        <p:nvSpPr>
          <p:cNvPr id="13315" name="Rectangle 4"/>
          <p:cNvSpPr>
            <a:spLocks noGrp="1" noChangeArrowheads="1"/>
          </p:cNvSpPr>
          <p:nvPr>
            <p:ph type="title"/>
          </p:nvPr>
        </p:nvSpPr>
        <p:spPr/>
        <p:txBody>
          <a:bodyPr/>
          <a:lstStyle/>
          <a:p>
            <a:pPr eaLnBrk="1" hangingPunct="1"/>
            <a:r>
              <a:rPr lang="sr-Latn-RS" dirty="0" smtClean="0"/>
              <a:t>Upotreba</a:t>
            </a:r>
            <a:r>
              <a:rPr lang="en-US" dirty="0" smtClean="0"/>
              <a:t> </a:t>
            </a:r>
            <a:r>
              <a:rPr lang="en-US" dirty="0" err="1" smtClean="0"/>
              <a:t>Predi</a:t>
            </a:r>
            <a:r>
              <a:rPr lang="sr-Latn-RS" dirty="0" smtClean="0"/>
              <a:t>kacije</a:t>
            </a:r>
            <a:endParaRPr lang="en-US" dirty="0" smtClean="0"/>
          </a:p>
        </p:txBody>
      </p:sp>
      <p:sp>
        <p:nvSpPr>
          <p:cNvPr id="13316" name="Rectangle 5"/>
          <p:cNvSpPr>
            <a:spLocks noGrp="1" noChangeArrowheads="1"/>
          </p:cNvSpPr>
          <p:nvPr>
            <p:ph type="body" idx="1"/>
          </p:nvPr>
        </p:nvSpPr>
        <p:spPr/>
        <p:txBody>
          <a:bodyPr>
            <a:normAutofit/>
          </a:bodyPr>
          <a:lstStyle/>
          <a:p>
            <a:pPr eaLnBrk="1" hangingPunct="1"/>
            <a:r>
              <a:rPr lang="en-US" dirty="0" err="1" smtClean="0"/>
              <a:t>Predi</a:t>
            </a:r>
            <a:r>
              <a:rPr lang="sr-Latn-RS" dirty="0" smtClean="0"/>
              <a:t>kacija – najjednostvavnija forma:</a:t>
            </a:r>
            <a:r>
              <a:rPr lang="en-US" dirty="0" smtClean="0"/>
              <a:t> </a:t>
            </a:r>
          </a:p>
          <a:p>
            <a:pPr lvl="1" eaLnBrk="1" hangingPunct="1"/>
            <a:r>
              <a:rPr lang="en-US" dirty="0" smtClean="0"/>
              <a:t>if-</a:t>
            </a:r>
            <a:r>
              <a:rPr lang="sr-Latn-RS" dirty="0" smtClean="0"/>
              <a:t>kon</a:t>
            </a:r>
            <a:r>
              <a:rPr lang="en-US" dirty="0" err="1" smtClean="0"/>
              <a:t>ver</a:t>
            </a:r>
            <a:r>
              <a:rPr lang="sr-Latn-RS" dirty="0" smtClean="0"/>
              <a:t>zija</a:t>
            </a:r>
            <a:r>
              <a:rPr lang="en-US" dirty="0" smtClean="0"/>
              <a:t> </a:t>
            </a:r>
          </a:p>
          <a:p>
            <a:pPr eaLnBrk="1" hangingPunct="1"/>
            <a:r>
              <a:rPr lang="en-US" dirty="0" smtClean="0"/>
              <a:t>P</a:t>
            </a:r>
            <a:r>
              <a:rPr lang="sr-Latn-RS" dirty="0" smtClean="0"/>
              <a:t>odrška pomeranju </a:t>
            </a:r>
            <a:r>
              <a:rPr lang="en-US" dirty="0" err="1" smtClean="0"/>
              <a:t>kôd</a:t>
            </a:r>
            <a:r>
              <a:rPr lang="sr-Latn-RS" dirty="0" smtClean="0"/>
              <a:t>a – selidbama operacija preko IF</a:t>
            </a:r>
            <a:r>
              <a:rPr lang="en-US" dirty="0" smtClean="0"/>
              <a:t>.</a:t>
            </a:r>
          </a:p>
          <a:p>
            <a:pPr lvl="1" eaLnBrk="1" hangingPunct="1"/>
            <a:r>
              <a:rPr lang="sr-Latn-RS" dirty="0" smtClean="0"/>
              <a:t>npr</a:t>
            </a:r>
            <a:r>
              <a:rPr lang="en-US" dirty="0" smtClean="0"/>
              <a:t>. </a:t>
            </a:r>
            <a:r>
              <a:rPr lang="sr-Latn-RS" dirty="0" smtClean="0"/>
              <a:t>Hiperblokovi (</a:t>
            </a:r>
            <a:r>
              <a:rPr lang="en-US" dirty="0" err="1" smtClean="0"/>
              <a:t>hyperblocks</a:t>
            </a:r>
            <a:r>
              <a:rPr lang="sr-Latn-RS" dirty="0" smtClean="0"/>
              <a:t>)</a:t>
            </a:r>
            <a:endParaRPr lang="en-US" dirty="0" smtClean="0"/>
          </a:p>
          <a:p>
            <a:pPr eaLnBrk="1" hangingPunct="1"/>
            <a:r>
              <a:rPr lang="sr-Latn-RS" dirty="0" smtClean="0"/>
              <a:t>Sa kompleksnijim </a:t>
            </a:r>
            <a:r>
              <a:rPr lang="en-US" dirty="0" smtClean="0"/>
              <a:t>compare-to-predicate opera</a:t>
            </a:r>
            <a:r>
              <a:rPr lang="sr-Latn-RS" dirty="0" smtClean="0"/>
              <a:t>cijama</a:t>
            </a:r>
            <a:r>
              <a:rPr lang="en-US" dirty="0" smtClean="0"/>
              <a:t>, </a:t>
            </a:r>
            <a:r>
              <a:rPr lang="sr-Latn-RS" dirty="0" smtClean="0"/>
              <a:t>dobija se redukcija visine kontrolnih zavisnosti</a:t>
            </a:r>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fld id="{33E0544C-C839-4C46-985C-75F3355C48E4}" type="slidenum">
              <a:rPr lang="en-US"/>
              <a:pPr/>
              <a:t>9</a:t>
            </a:fld>
            <a:endParaRPr lang="en-US"/>
          </a:p>
        </p:txBody>
      </p:sp>
      <p:sp>
        <p:nvSpPr>
          <p:cNvPr id="14339" name="Rectangle 12"/>
          <p:cNvSpPr>
            <a:spLocks noGrp="1" noChangeArrowheads="1"/>
          </p:cNvSpPr>
          <p:nvPr>
            <p:ph type="title"/>
          </p:nvPr>
        </p:nvSpPr>
        <p:spPr/>
        <p:txBody>
          <a:bodyPr/>
          <a:lstStyle/>
          <a:p>
            <a:pPr eaLnBrk="1" hangingPunct="1"/>
            <a:r>
              <a:rPr lang="en-US" dirty="0" smtClean="0"/>
              <a:t>If-</a:t>
            </a:r>
            <a:r>
              <a:rPr lang="sr-Latn-RS" dirty="0" smtClean="0"/>
              <a:t>konverzija</a:t>
            </a:r>
            <a:endParaRPr lang="en-US" dirty="0" smtClean="0"/>
          </a:p>
        </p:txBody>
      </p:sp>
      <p:sp>
        <p:nvSpPr>
          <p:cNvPr id="14340" name="Rectangle 13"/>
          <p:cNvSpPr>
            <a:spLocks noGrp="1" noChangeArrowheads="1"/>
          </p:cNvSpPr>
          <p:nvPr>
            <p:ph type="body" idx="1"/>
          </p:nvPr>
        </p:nvSpPr>
        <p:spPr>
          <a:xfrm>
            <a:off x="500034" y="1214422"/>
            <a:ext cx="8229600" cy="4525963"/>
          </a:xfrm>
        </p:spPr>
        <p:txBody>
          <a:bodyPr/>
          <a:lstStyle/>
          <a:p>
            <a:pPr eaLnBrk="1" hangingPunct="1"/>
            <a:r>
              <a:rPr lang="en-US" sz="2400" dirty="0" smtClean="0"/>
              <a:t>If-</a:t>
            </a:r>
            <a:r>
              <a:rPr lang="sr-Latn-RS" sz="2400" dirty="0" smtClean="0"/>
              <a:t>konverzija zamenjuje uslovne skokove sa operacijama sa predikatom, a primer je </a:t>
            </a:r>
            <a:r>
              <a:rPr lang="en-US" sz="2400" dirty="0" err="1" smtClean="0"/>
              <a:t>kôd</a:t>
            </a:r>
            <a:r>
              <a:rPr lang="sr-Latn-RS" sz="2400" dirty="0" smtClean="0"/>
              <a:t> za:</a:t>
            </a:r>
            <a:endParaRPr lang="en-US" sz="2400" dirty="0" smtClean="0"/>
          </a:p>
          <a:p>
            <a:pPr eaLnBrk="1" hangingPunct="1">
              <a:spcBef>
                <a:spcPts val="0"/>
              </a:spcBef>
              <a:buFontTx/>
              <a:buNone/>
            </a:pPr>
            <a:r>
              <a:rPr lang="en-US" dirty="0" smtClean="0"/>
              <a:t>    </a:t>
            </a:r>
            <a:r>
              <a:rPr lang="en-US" sz="1800" b="1" dirty="0" smtClean="0">
                <a:solidFill>
                  <a:srgbClr val="008080"/>
                </a:solidFill>
                <a:latin typeface="Courier New" pitchFamily="49" charset="0"/>
              </a:rPr>
              <a:t>if (a &lt; b)</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c = a;</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else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c = b;</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if (d &lt; 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f = d;</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else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f = e;</a:t>
            </a:r>
          </a:p>
          <a:p>
            <a:pPr eaLnBrk="1" hangingPunct="1">
              <a:buFontTx/>
              <a:buNone/>
            </a:pPr>
            <a:r>
              <a:rPr lang="sr-Latn-RS" sz="2400" dirty="0" smtClean="0"/>
              <a:t>se može predstaviti sa dve </a:t>
            </a:r>
            <a:r>
              <a:rPr lang="en-US" sz="2400" dirty="0" smtClean="0"/>
              <a:t>EPIC </a:t>
            </a:r>
            <a:r>
              <a:rPr lang="en-US" sz="2400" dirty="0" err="1" smtClean="0"/>
              <a:t>instru</a:t>
            </a:r>
            <a:r>
              <a:rPr lang="sr-Latn-RS" sz="2400" dirty="0" smtClean="0"/>
              <a:t>kcije</a:t>
            </a:r>
            <a:r>
              <a:rPr lang="en-US" sz="2400" dirty="0" smtClean="0"/>
              <a:t>:</a:t>
            </a:r>
          </a:p>
        </p:txBody>
      </p:sp>
      <p:sp>
        <p:nvSpPr>
          <p:cNvPr id="14341" name="Text Box 4"/>
          <p:cNvSpPr txBox="1">
            <a:spLocks noChangeArrowheads="1"/>
          </p:cNvSpPr>
          <p:nvPr/>
        </p:nvSpPr>
        <p:spPr bwMode="auto">
          <a:xfrm>
            <a:off x="114300" y="5178425"/>
            <a:ext cx="2146300" cy="360363"/>
          </a:xfrm>
          <a:prstGeom prst="rect">
            <a:avLst/>
          </a:prstGeom>
          <a:noFill/>
          <a:ln w="9525">
            <a:solidFill>
              <a:srgbClr val="FF0000"/>
            </a:solidFill>
            <a:miter lim="800000"/>
            <a:headEnd/>
            <a:tailEnd/>
          </a:ln>
        </p:spPr>
        <p:txBody>
          <a:bodyPr wrap="none">
            <a:spAutoFit/>
          </a:bodyPr>
          <a:lstStyle/>
          <a:p>
            <a:pPr eaLnBrk="0" hangingPunct="0"/>
            <a:r>
              <a:rPr lang="en-US" sz="1700" b="1">
                <a:latin typeface="Courier New" pitchFamily="49" charset="0"/>
              </a:rPr>
              <a:t>P1 = CMPP.&lt; a,b</a:t>
            </a:r>
          </a:p>
        </p:txBody>
      </p:sp>
      <p:sp>
        <p:nvSpPr>
          <p:cNvPr id="14342" name="Text Box 5"/>
          <p:cNvSpPr txBox="1">
            <a:spLocks noChangeArrowheads="1"/>
          </p:cNvSpPr>
          <p:nvPr/>
        </p:nvSpPr>
        <p:spPr bwMode="auto">
          <a:xfrm>
            <a:off x="2260600" y="5178425"/>
            <a:ext cx="2276475" cy="360363"/>
          </a:xfrm>
          <a:prstGeom prst="rect">
            <a:avLst/>
          </a:prstGeom>
          <a:noFill/>
          <a:ln w="9525">
            <a:solidFill>
              <a:srgbClr val="FF0000"/>
            </a:solidFill>
            <a:miter lim="800000"/>
            <a:headEnd/>
            <a:tailEnd/>
          </a:ln>
        </p:spPr>
        <p:txBody>
          <a:bodyPr wrap="none">
            <a:spAutoFit/>
          </a:bodyPr>
          <a:lstStyle/>
          <a:p>
            <a:pPr eaLnBrk="0" hangingPunct="0"/>
            <a:r>
              <a:rPr lang="en-US" sz="1700" b="1">
                <a:latin typeface="Courier New" pitchFamily="49" charset="0"/>
              </a:rPr>
              <a:t>P2 = CMPP.&gt;= a,b</a:t>
            </a:r>
          </a:p>
        </p:txBody>
      </p:sp>
      <p:sp>
        <p:nvSpPr>
          <p:cNvPr id="14343" name="Text Box 6"/>
          <p:cNvSpPr txBox="1">
            <a:spLocks noChangeArrowheads="1"/>
          </p:cNvSpPr>
          <p:nvPr/>
        </p:nvSpPr>
        <p:spPr bwMode="auto">
          <a:xfrm>
            <a:off x="4537075" y="5178425"/>
            <a:ext cx="2146300" cy="360363"/>
          </a:xfrm>
          <a:prstGeom prst="rect">
            <a:avLst/>
          </a:prstGeom>
          <a:noFill/>
          <a:ln w="9525">
            <a:solidFill>
              <a:srgbClr val="FF0000"/>
            </a:solidFill>
            <a:miter lim="800000"/>
            <a:headEnd/>
            <a:tailEnd/>
          </a:ln>
        </p:spPr>
        <p:txBody>
          <a:bodyPr wrap="none">
            <a:spAutoFit/>
          </a:bodyPr>
          <a:lstStyle/>
          <a:p>
            <a:pPr eaLnBrk="0" hangingPunct="0"/>
            <a:r>
              <a:rPr lang="en-US" sz="1700" b="1">
                <a:latin typeface="Courier New" pitchFamily="49" charset="0"/>
              </a:rPr>
              <a:t>P3 = CMPP.&lt; d,e</a:t>
            </a:r>
          </a:p>
        </p:txBody>
      </p:sp>
      <p:sp>
        <p:nvSpPr>
          <p:cNvPr id="14344" name="Text Box 7"/>
          <p:cNvSpPr txBox="1">
            <a:spLocks noChangeArrowheads="1"/>
          </p:cNvSpPr>
          <p:nvPr/>
        </p:nvSpPr>
        <p:spPr bwMode="auto">
          <a:xfrm>
            <a:off x="6683375" y="5178425"/>
            <a:ext cx="2276475" cy="360363"/>
          </a:xfrm>
          <a:prstGeom prst="rect">
            <a:avLst/>
          </a:prstGeom>
          <a:noFill/>
          <a:ln w="9525">
            <a:solidFill>
              <a:srgbClr val="FF0000"/>
            </a:solidFill>
            <a:miter lim="800000"/>
            <a:headEnd/>
            <a:tailEnd/>
          </a:ln>
        </p:spPr>
        <p:txBody>
          <a:bodyPr wrap="none">
            <a:spAutoFit/>
          </a:bodyPr>
          <a:lstStyle/>
          <a:p>
            <a:pPr eaLnBrk="0" hangingPunct="0"/>
            <a:r>
              <a:rPr lang="en-US" sz="1700" b="1">
                <a:latin typeface="Courier New" pitchFamily="49" charset="0"/>
              </a:rPr>
              <a:t>P4 = CMPP.&gt;= d,e</a:t>
            </a:r>
          </a:p>
        </p:txBody>
      </p:sp>
      <p:sp>
        <p:nvSpPr>
          <p:cNvPr id="14345" name="Text Box 8"/>
          <p:cNvSpPr txBox="1">
            <a:spLocks noChangeArrowheads="1"/>
          </p:cNvSpPr>
          <p:nvPr/>
        </p:nvSpPr>
        <p:spPr bwMode="auto">
          <a:xfrm>
            <a:off x="128588" y="5675313"/>
            <a:ext cx="2146300" cy="360362"/>
          </a:xfrm>
          <a:prstGeom prst="rect">
            <a:avLst/>
          </a:prstGeom>
          <a:noFill/>
          <a:ln w="9525">
            <a:solidFill>
              <a:srgbClr val="FF0000"/>
            </a:solidFill>
            <a:miter lim="800000"/>
            <a:headEnd/>
            <a:tailEnd/>
          </a:ln>
        </p:spPr>
        <p:txBody>
          <a:bodyPr wrap="none">
            <a:spAutoFit/>
          </a:bodyPr>
          <a:lstStyle/>
          <a:p>
            <a:pPr algn="ctr" eaLnBrk="0" hangingPunct="0"/>
            <a:r>
              <a:rPr lang="en-US" sz="1700" b="1">
                <a:latin typeface="Courier New" pitchFamily="49" charset="0"/>
              </a:rPr>
              <a:t> c = a   if p1 </a:t>
            </a:r>
          </a:p>
        </p:txBody>
      </p:sp>
      <p:sp>
        <p:nvSpPr>
          <p:cNvPr id="14346" name="Text Box 9"/>
          <p:cNvSpPr txBox="1">
            <a:spLocks noChangeArrowheads="1"/>
          </p:cNvSpPr>
          <p:nvPr/>
        </p:nvSpPr>
        <p:spPr bwMode="auto">
          <a:xfrm>
            <a:off x="2274888" y="5675313"/>
            <a:ext cx="2276475" cy="360362"/>
          </a:xfrm>
          <a:prstGeom prst="rect">
            <a:avLst/>
          </a:prstGeom>
          <a:noFill/>
          <a:ln w="9525">
            <a:solidFill>
              <a:srgbClr val="FF0000"/>
            </a:solidFill>
            <a:miter lim="800000"/>
            <a:headEnd/>
            <a:tailEnd/>
          </a:ln>
        </p:spPr>
        <p:txBody>
          <a:bodyPr wrap="none">
            <a:spAutoFit/>
          </a:bodyPr>
          <a:lstStyle/>
          <a:p>
            <a:pPr algn="ctr" eaLnBrk="0" hangingPunct="0"/>
            <a:r>
              <a:rPr lang="en-US" sz="1700" b="1">
                <a:latin typeface="Courier New" pitchFamily="49" charset="0"/>
              </a:rPr>
              <a:t> c = b   if p2  </a:t>
            </a:r>
          </a:p>
        </p:txBody>
      </p:sp>
      <p:sp>
        <p:nvSpPr>
          <p:cNvPr id="14347" name="Text Box 10"/>
          <p:cNvSpPr txBox="1">
            <a:spLocks noChangeArrowheads="1"/>
          </p:cNvSpPr>
          <p:nvPr/>
        </p:nvSpPr>
        <p:spPr bwMode="auto">
          <a:xfrm>
            <a:off x="4551363" y="5675313"/>
            <a:ext cx="2146300" cy="360362"/>
          </a:xfrm>
          <a:prstGeom prst="rect">
            <a:avLst/>
          </a:prstGeom>
          <a:noFill/>
          <a:ln w="9525">
            <a:solidFill>
              <a:srgbClr val="FF0000"/>
            </a:solidFill>
            <a:miter lim="800000"/>
            <a:headEnd/>
            <a:tailEnd/>
          </a:ln>
        </p:spPr>
        <p:txBody>
          <a:bodyPr wrap="none">
            <a:spAutoFit/>
          </a:bodyPr>
          <a:lstStyle/>
          <a:p>
            <a:pPr algn="ctr" eaLnBrk="0" hangingPunct="0"/>
            <a:r>
              <a:rPr lang="en-US" sz="1700" b="1" dirty="0">
                <a:latin typeface="Courier New" pitchFamily="49" charset="0"/>
              </a:rPr>
              <a:t> f = d   if p3 </a:t>
            </a:r>
          </a:p>
        </p:txBody>
      </p:sp>
      <p:sp>
        <p:nvSpPr>
          <p:cNvPr id="14348" name="Rectangle 11"/>
          <p:cNvSpPr>
            <a:spLocks noChangeArrowheads="1"/>
          </p:cNvSpPr>
          <p:nvPr/>
        </p:nvSpPr>
        <p:spPr bwMode="auto">
          <a:xfrm>
            <a:off x="6697663" y="5675313"/>
            <a:ext cx="2262187" cy="360362"/>
          </a:xfrm>
          <a:prstGeom prst="rect">
            <a:avLst/>
          </a:prstGeom>
          <a:noFill/>
          <a:ln w="9525">
            <a:solidFill>
              <a:srgbClr val="FF0000"/>
            </a:solidFill>
            <a:miter lim="800000"/>
            <a:headEnd/>
            <a:tailEnd/>
          </a:ln>
        </p:spPr>
        <p:txBody>
          <a:bodyPr>
            <a:spAutoFit/>
          </a:bodyPr>
          <a:lstStyle/>
          <a:p>
            <a:pPr algn="ctr" eaLnBrk="0" hangingPunct="0"/>
            <a:r>
              <a:rPr lang="en-US" sz="1700" b="1" dirty="0">
                <a:latin typeface="Courier New" pitchFamily="49" charset="0"/>
              </a:rPr>
              <a:t> f = e   if p4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E02B7576-BD93-4126-B892-0E5DBE76AD99}" type="slidenum">
              <a:rPr lang="en-US"/>
              <a:pPr/>
              <a:t>10</a:t>
            </a:fld>
            <a:endParaRPr lang="en-US"/>
          </a:p>
        </p:txBody>
      </p:sp>
      <p:sp>
        <p:nvSpPr>
          <p:cNvPr id="15363" name="Rectangle 6"/>
          <p:cNvSpPr>
            <a:spLocks noGrp="1" noChangeArrowheads="1"/>
          </p:cNvSpPr>
          <p:nvPr>
            <p:ph type="title"/>
          </p:nvPr>
        </p:nvSpPr>
        <p:spPr/>
        <p:txBody>
          <a:bodyPr>
            <a:normAutofit/>
          </a:bodyPr>
          <a:lstStyle/>
          <a:p>
            <a:pPr eaLnBrk="1" hangingPunct="1"/>
            <a:r>
              <a:rPr lang="en-US" dirty="0" smtClean="0"/>
              <a:t>Compare-to-predicate </a:t>
            </a:r>
            <a:r>
              <a:rPr lang="en-US" dirty="0" err="1" smtClean="0"/>
              <a:t>instru</a:t>
            </a:r>
            <a:r>
              <a:rPr lang="sr-Latn-RS" dirty="0" smtClean="0"/>
              <a:t>kcije</a:t>
            </a:r>
            <a:endParaRPr lang="en-US" dirty="0" smtClean="0"/>
          </a:p>
        </p:txBody>
      </p:sp>
      <p:sp>
        <p:nvSpPr>
          <p:cNvPr id="15364" name="Rectangle 7"/>
          <p:cNvSpPr>
            <a:spLocks noGrp="1" noChangeArrowheads="1"/>
          </p:cNvSpPr>
          <p:nvPr>
            <p:ph type="body" idx="1"/>
          </p:nvPr>
        </p:nvSpPr>
        <p:spPr/>
        <p:txBody>
          <a:bodyPr>
            <a:normAutofit lnSpcReduction="10000"/>
          </a:bodyPr>
          <a:lstStyle/>
          <a:p>
            <a:pPr eaLnBrk="1" hangingPunct="1"/>
            <a:r>
              <a:rPr lang="sr-Latn-RS" dirty="0" smtClean="0"/>
              <a:t>Na prethodnom slajdu su bila dva para gotovo identičnih instrukcija koje samo računaju komplemente</a:t>
            </a:r>
            <a:endParaRPr lang="en-US" dirty="0" smtClean="0"/>
          </a:p>
          <a:p>
            <a:pPr lvl="1" eaLnBrk="1" hangingPunct="1"/>
            <a:r>
              <a:rPr lang="sr-Latn-RS" dirty="0" smtClean="0"/>
              <a:t>Obezbeđuju se simultano dva izlaza </a:t>
            </a:r>
            <a:r>
              <a:rPr lang="en-US" dirty="0" smtClean="0"/>
              <a:t>CMPP </a:t>
            </a:r>
            <a:r>
              <a:rPr lang="en-US" dirty="0" err="1" smtClean="0"/>
              <a:t>instru</a:t>
            </a:r>
            <a:r>
              <a:rPr lang="sr-Latn-RS" dirty="0" smtClean="0"/>
              <a:t>kcije</a:t>
            </a:r>
            <a:endParaRPr lang="en-US" dirty="0" smtClean="0"/>
          </a:p>
          <a:p>
            <a:pPr lvl="1" eaLnBrk="1" hangingPunct="1"/>
            <a:r>
              <a:rPr lang="en-US" dirty="0" smtClean="0"/>
              <a:t>p1,p2 = CMPP.W.&lt;.UN.UC r1,r2</a:t>
            </a:r>
          </a:p>
          <a:p>
            <a:pPr lvl="1" eaLnBrk="1" hangingPunct="1"/>
            <a:endParaRPr lang="en-US" dirty="0" smtClean="0"/>
          </a:p>
          <a:p>
            <a:pPr lvl="1" eaLnBrk="1" hangingPunct="1"/>
            <a:r>
              <a:rPr lang="en-US" dirty="0" smtClean="0"/>
              <a:t> U </a:t>
            </a:r>
            <a:r>
              <a:rPr lang="sr-Latn-RS" dirty="0" smtClean="0"/>
              <a:t>označava bezuslovno</a:t>
            </a:r>
            <a:r>
              <a:rPr lang="en-US" dirty="0" smtClean="0"/>
              <a:t>, N </a:t>
            </a:r>
            <a:r>
              <a:rPr lang="sr-Latn-RS" dirty="0" smtClean="0"/>
              <a:t>znači normalno, a </a:t>
            </a:r>
            <a:r>
              <a:rPr lang="en-US" dirty="0" smtClean="0"/>
              <a:t>C </a:t>
            </a:r>
            <a:r>
              <a:rPr lang="sr-Latn-RS" dirty="0" smtClean="0"/>
              <a:t>označava k</a:t>
            </a:r>
            <a:r>
              <a:rPr lang="en-US" dirty="0" err="1" smtClean="0"/>
              <a:t>omplement</a:t>
            </a:r>
            <a:endParaRPr lang="en-US" dirty="0" smtClean="0"/>
          </a:p>
          <a:p>
            <a:pPr lvl="1" eaLnBrk="1" hangingPunct="1"/>
            <a:r>
              <a:rPr lang="sr-Latn-RS" dirty="0" smtClean="0"/>
              <a:t>Postoje i druge opcije </a:t>
            </a:r>
            <a:r>
              <a:rPr lang="en-US" dirty="0" smtClean="0"/>
              <a:t>(</a:t>
            </a:r>
            <a:r>
              <a:rPr lang="sr-Latn-RS" dirty="0" smtClean="0"/>
              <a:t>npr. </a:t>
            </a:r>
            <a:r>
              <a:rPr lang="en-US" dirty="0" smtClean="0"/>
              <a:t>or, and)</a:t>
            </a:r>
          </a:p>
        </p:txBody>
      </p:sp>
      <p:sp>
        <p:nvSpPr>
          <p:cNvPr id="15365" name="Freeform 4"/>
          <p:cNvSpPr>
            <a:spLocks/>
          </p:cNvSpPr>
          <p:nvPr/>
        </p:nvSpPr>
        <p:spPr bwMode="auto">
          <a:xfrm>
            <a:off x="1571604" y="3786190"/>
            <a:ext cx="2590800" cy="152400"/>
          </a:xfrm>
          <a:custGeom>
            <a:avLst/>
            <a:gdLst>
              <a:gd name="T0" fmla="*/ 2170 w 2228"/>
              <a:gd name="T1" fmla="*/ 96 h 96"/>
              <a:gd name="T2" fmla="*/ 1918 w 2228"/>
              <a:gd name="T3" fmla="*/ 12 h 96"/>
              <a:gd name="T4" fmla="*/ 310 w 2228"/>
              <a:gd name="T5" fmla="*/ 24 h 96"/>
              <a:gd name="T6" fmla="*/ 58 w 2228"/>
              <a:gd name="T7" fmla="*/ 96 h 96"/>
              <a:gd name="T8" fmla="*/ 0 60000 65536"/>
              <a:gd name="T9" fmla="*/ 0 60000 65536"/>
              <a:gd name="T10" fmla="*/ 0 60000 65536"/>
              <a:gd name="T11" fmla="*/ 0 60000 65536"/>
              <a:gd name="T12" fmla="*/ 0 w 2228"/>
              <a:gd name="T13" fmla="*/ 0 h 96"/>
              <a:gd name="T14" fmla="*/ 2228 w 2228"/>
              <a:gd name="T15" fmla="*/ 96 h 96"/>
            </a:gdLst>
            <a:ahLst/>
            <a:cxnLst>
              <a:cxn ang="T8">
                <a:pos x="T0" y="T1"/>
              </a:cxn>
              <a:cxn ang="T9">
                <a:pos x="T2" y="T3"/>
              </a:cxn>
              <a:cxn ang="T10">
                <a:pos x="T4" y="T5"/>
              </a:cxn>
              <a:cxn ang="T11">
                <a:pos x="T6" y="T7"/>
              </a:cxn>
            </a:cxnLst>
            <a:rect l="T12" t="T13" r="T14" b="T15"/>
            <a:pathLst>
              <a:path w="2228" h="96">
                <a:moveTo>
                  <a:pt x="2170" y="96"/>
                </a:moveTo>
                <a:cubicBezTo>
                  <a:pt x="2199" y="60"/>
                  <a:pt x="2228" y="24"/>
                  <a:pt x="1918" y="12"/>
                </a:cubicBezTo>
                <a:cubicBezTo>
                  <a:pt x="1608" y="0"/>
                  <a:pt x="620" y="10"/>
                  <a:pt x="310" y="24"/>
                </a:cubicBezTo>
                <a:cubicBezTo>
                  <a:pt x="0" y="38"/>
                  <a:pt x="29" y="67"/>
                  <a:pt x="58" y="96"/>
                </a:cubicBezTo>
              </a:path>
            </a:pathLst>
          </a:custGeom>
          <a:noFill/>
          <a:ln w="38100" cap="flat" cmpd="sng">
            <a:solidFill>
              <a:schemeClr val="tx1"/>
            </a:solidFill>
            <a:prstDash val="solid"/>
            <a:round/>
            <a:headEnd type="none" w="med" len="med"/>
            <a:tailEnd type="triangle" w="med" len="med"/>
          </a:ln>
        </p:spPr>
        <p:txBody>
          <a:bodyPr wrap="none" anchor="ctr"/>
          <a:lstStyle/>
          <a:p>
            <a:endParaRPr lang="en-US"/>
          </a:p>
        </p:txBody>
      </p:sp>
      <p:sp>
        <p:nvSpPr>
          <p:cNvPr id="15366" name="Freeform 5"/>
          <p:cNvSpPr>
            <a:spLocks/>
          </p:cNvSpPr>
          <p:nvPr/>
        </p:nvSpPr>
        <p:spPr bwMode="auto">
          <a:xfrm flipV="1">
            <a:off x="2071670" y="4286256"/>
            <a:ext cx="2667000" cy="198437"/>
          </a:xfrm>
          <a:custGeom>
            <a:avLst/>
            <a:gdLst>
              <a:gd name="T0" fmla="*/ 2170 w 2228"/>
              <a:gd name="T1" fmla="*/ 96 h 96"/>
              <a:gd name="T2" fmla="*/ 1918 w 2228"/>
              <a:gd name="T3" fmla="*/ 12 h 96"/>
              <a:gd name="T4" fmla="*/ 310 w 2228"/>
              <a:gd name="T5" fmla="*/ 24 h 96"/>
              <a:gd name="T6" fmla="*/ 58 w 2228"/>
              <a:gd name="T7" fmla="*/ 96 h 96"/>
              <a:gd name="T8" fmla="*/ 0 60000 65536"/>
              <a:gd name="T9" fmla="*/ 0 60000 65536"/>
              <a:gd name="T10" fmla="*/ 0 60000 65536"/>
              <a:gd name="T11" fmla="*/ 0 60000 65536"/>
              <a:gd name="T12" fmla="*/ 0 w 2228"/>
              <a:gd name="T13" fmla="*/ 0 h 96"/>
              <a:gd name="T14" fmla="*/ 2228 w 2228"/>
              <a:gd name="T15" fmla="*/ 96 h 96"/>
            </a:gdLst>
            <a:ahLst/>
            <a:cxnLst>
              <a:cxn ang="T8">
                <a:pos x="T0" y="T1"/>
              </a:cxn>
              <a:cxn ang="T9">
                <a:pos x="T2" y="T3"/>
              </a:cxn>
              <a:cxn ang="T10">
                <a:pos x="T4" y="T5"/>
              </a:cxn>
              <a:cxn ang="T11">
                <a:pos x="T6" y="T7"/>
              </a:cxn>
            </a:cxnLst>
            <a:rect l="T12" t="T13" r="T14" b="T15"/>
            <a:pathLst>
              <a:path w="2228" h="96">
                <a:moveTo>
                  <a:pt x="2170" y="96"/>
                </a:moveTo>
                <a:cubicBezTo>
                  <a:pt x="2199" y="60"/>
                  <a:pt x="2228" y="24"/>
                  <a:pt x="1918" y="12"/>
                </a:cubicBezTo>
                <a:cubicBezTo>
                  <a:pt x="1608" y="0"/>
                  <a:pt x="620" y="10"/>
                  <a:pt x="310" y="24"/>
                </a:cubicBezTo>
                <a:cubicBezTo>
                  <a:pt x="0" y="38"/>
                  <a:pt x="29" y="67"/>
                  <a:pt x="58" y="96"/>
                </a:cubicBezTo>
              </a:path>
            </a:pathLst>
          </a:custGeom>
          <a:noFill/>
          <a:ln w="38100" cap="flat" cmpd="sng">
            <a:solidFill>
              <a:schemeClr val="tx1"/>
            </a:solidFill>
            <a:prstDash val="solid"/>
            <a:round/>
            <a:headEnd type="none" w="med" len="med"/>
            <a:tailEnd type="triangle" w="med" len="med"/>
          </a:ln>
        </p:spPr>
        <p:txBody>
          <a:bodyPr wrap="none" anchor="ct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71915348-85D6-4203-9B4C-31B20ACEA418}" type="slidenum">
              <a:rPr lang="en-US"/>
              <a:pPr/>
              <a:t>11</a:t>
            </a:fld>
            <a:endParaRPr lang="en-US"/>
          </a:p>
        </p:txBody>
      </p:sp>
      <p:sp>
        <p:nvSpPr>
          <p:cNvPr id="16387" name="Rectangle 13"/>
          <p:cNvSpPr>
            <a:spLocks noGrp="1" noChangeArrowheads="1"/>
          </p:cNvSpPr>
          <p:nvPr>
            <p:ph type="title"/>
          </p:nvPr>
        </p:nvSpPr>
        <p:spPr/>
        <p:txBody>
          <a:bodyPr/>
          <a:lstStyle/>
          <a:p>
            <a:pPr eaLnBrk="1" hangingPunct="1"/>
            <a:r>
              <a:rPr lang="en-US" dirty="0" smtClean="0"/>
              <a:t>If-</a:t>
            </a:r>
            <a:r>
              <a:rPr lang="sr-Latn-RS" dirty="0" smtClean="0"/>
              <a:t>k</a:t>
            </a:r>
            <a:r>
              <a:rPr lang="en-US" dirty="0" err="1" smtClean="0"/>
              <a:t>onver</a:t>
            </a:r>
            <a:r>
              <a:rPr lang="sr-Latn-RS" dirty="0" smtClean="0"/>
              <a:t>zija</a:t>
            </a:r>
            <a:r>
              <a:rPr lang="en-US" dirty="0" smtClean="0"/>
              <a:t>, </a:t>
            </a:r>
            <a:r>
              <a:rPr lang="sr-Latn-RS" dirty="0" smtClean="0"/>
              <a:t>ponovo</a:t>
            </a:r>
            <a:endParaRPr lang="en-US" dirty="0" smtClean="0"/>
          </a:p>
        </p:txBody>
      </p:sp>
      <p:sp>
        <p:nvSpPr>
          <p:cNvPr id="16388" name="Rectangle 14"/>
          <p:cNvSpPr>
            <a:spLocks noGrp="1" noChangeArrowheads="1"/>
          </p:cNvSpPr>
          <p:nvPr>
            <p:ph type="body" idx="1"/>
          </p:nvPr>
        </p:nvSpPr>
        <p:spPr>
          <a:xfrm>
            <a:off x="428596" y="1357298"/>
            <a:ext cx="8229600" cy="5072098"/>
          </a:xfrm>
        </p:spPr>
        <p:txBody>
          <a:bodyPr/>
          <a:lstStyle/>
          <a:p>
            <a:pPr eaLnBrk="1" hangingPunct="1"/>
            <a:r>
              <a:rPr lang="sr-Latn-RS" dirty="0" smtClean="0"/>
              <a:t>Sada samo dve dvoizlazne </a:t>
            </a:r>
            <a:r>
              <a:rPr lang="en-US" dirty="0" smtClean="0"/>
              <a:t>CMPP </a:t>
            </a:r>
            <a:r>
              <a:rPr lang="en-US" dirty="0" err="1" smtClean="0"/>
              <a:t>instru</a:t>
            </a:r>
            <a:r>
              <a:rPr lang="sr-Latn-RS" dirty="0" smtClean="0"/>
              <a:t>kcije i generisani </a:t>
            </a:r>
            <a:r>
              <a:rPr lang="en-US" dirty="0" err="1" smtClean="0"/>
              <a:t>kôd</a:t>
            </a:r>
            <a:r>
              <a:rPr lang="sr-Latn-RS" dirty="0" smtClean="0"/>
              <a:t> za</a:t>
            </a:r>
            <a:r>
              <a:rPr lang="en-US" dirty="0" smtClean="0"/>
              <a:t>:</a:t>
            </a:r>
          </a:p>
          <a:p>
            <a:pPr eaLnBrk="1" hangingPunct="1">
              <a:spcBef>
                <a:spcPts val="0"/>
              </a:spcBef>
              <a:buFontTx/>
              <a:buNone/>
            </a:pPr>
            <a:r>
              <a:rPr lang="en-US" sz="1800" b="1" dirty="0" smtClean="0">
                <a:solidFill>
                  <a:srgbClr val="008080"/>
                </a:solidFill>
                <a:latin typeface="Courier New" pitchFamily="49" charset="0"/>
              </a:rPr>
              <a:t>   	if (a &lt; b)</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c = a;</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else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c = b;</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if (d &lt; 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f = d;</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else</a:t>
            </a:r>
            <a:br>
              <a:rPr lang="en-US" sz="1800" b="1" dirty="0" smtClean="0">
                <a:solidFill>
                  <a:srgbClr val="008080"/>
                </a:solidFill>
                <a:latin typeface="Courier New" pitchFamily="49" charset="0"/>
              </a:rPr>
            </a:br>
            <a:r>
              <a:rPr lang="en-US" sz="1800" b="1" dirty="0" smtClean="0">
                <a:solidFill>
                  <a:srgbClr val="008080"/>
                </a:solidFill>
                <a:latin typeface="Courier New" pitchFamily="49" charset="0"/>
              </a:rPr>
              <a:t>  	  f = </a:t>
            </a:r>
            <a:r>
              <a:rPr lang="en-US" sz="1800" b="1" dirty="0" err="1" smtClean="0">
                <a:solidFill>
                  <a:srgbClr val="008080"/>
                </a:solidFill>
                <a:latin typeface="Courier New" pitchFamily="49" charset="0"/>
              </a:rPr>
              <a:t>e;</a:t>
            </a:r>
            <a:r>
              <a:rPr lang="en-US" dirty="0" err="1" smtClean="0"/>
              <a:t>m</a:t>
            </a:r>
            <a:endParaRPr lang="sr-Latn-RS" dirty="0" smtClean="0"/>
          </a:p>
          <a:p>
            <a:pPr eaLnBrk="1" hangingPunct="1">
              <a:spcBef>
                <a:spcPts val="0"/>
              </a:spcBef>
              <a:buFontTx/>
              <a:buNone/>
            </a:pPr>
            <a:r>
              <a:rPr lang="sr-Latn-RS" dirty="0" smtClean="0"/>
              <a:t>može da bude</a:t>
            </a:r>
            <a:r>
              <a:rPr lang="en-US" dirty="0" smtClean="0"/>
              <a:t>:</a:t>
            </a:r>
          </a:p>
        </p:txBody>
      </p:sp>
      <p:grpSp>
        <p:nvGrpSpPr>
          <p:cNvPr id="2" name="Group 4"/>
          <p:cNvGrpSpPr>
            <a:grpSpLocks/>
          </p:cNvGrpSpPr>
          <p:nvPr/>
        </p:nvGrpSpPr>
        <p:grpSpPr bwMode="auto">
          <a:xfrm>
            <a:off x="642910" y="5286388"/>
            <a:ext cx="7423150" cy="360362"/>
            <a:chOff x="108" y="3063"/>
            <a:chExt cx="4676" cy="227"/>
          </a:xfrm>
        </p:grpSpPr>
        <p:sp>
          <p:nvSpPr>
            <p:cNvPr id="16396" name="Text Box 5"/>
            <p:cNvSpPr txBox="1">
              <a:spLocks noChangeArrowheads="1"/>
            </p:cNvSpPr>
            <p:nvPr/>
          </p:nvSpPr>
          <p:spPr bwMode="auto">
            <a:xfrm>
              <a:off x="108" y="3063"/>
              <a:ext cx="2338" cy="227"/>
            </a:xfrm>
            <a:prstGeom prst="rect">
              <a:avLst/>
            </a:prstGeom>
            <a:noFill/>
            <a:ln w="9525">
              <a:solidFill>
                <a:srgbClr val="FF0000"/>
              </a:solidFill>
              <a:miter lim="800000"/>
              <a:headEnd/>
              <a:tailEnd/>
            </a:ln>
          </p:spPr>
          <p:txBody>
            <a:bodyPr wrap="none">
              <a:spAutoFit/>
            </a:bodyPr>
            <a:lstStyle/>
            <a:p>
              <a:pPr eaLnBrk="0" hangingPunct="0"/>
              <a:r>
                <a:rPr lang="en-US" sz="1700" b="1" dirty="0">
                  <a:latin typeface="Courier New" pitchFamily="49" charset="0"/>
                </a:rPr>
                <a:t>p1,p2	= CMPP.W.&lt;.UN.UC </a:t>
              </a:r>
              <a:r>
                <a:rPr lang="en-US" sz="1700" b="1" dirty="0" err="1">
                  <a:latin typeface="Courier New" pitchFamily="49" charset="0"/>
                </a:rPr>
                <a:t>a,b</a:t>
              </a:r>
              <a:endParaRPr lang="en-US" sz="1700" b="1" dirty="0">
                <a:latin typeface="Courier New" pitchFamily="49" charset="0"/>
              </a:endParaRPr>
            </a:p>
          </p:txBody>
        </p:sp>
        <p:sp>
          <p:nvSpPr>
            <p:cNvPr id="16397" name="Text Box 6"/>
            <p:cNvSpPr txBox="1">
              <a:spLocks noChangeArrowheads="1"/>
            </p:cNvSpPr>
            <p:nvPr/>
          </p:nvSpPr>
          <p:spPr bwMode="auto">
            <a:xfrm>
              <a:off x="2446" y="3063"/>
              <a:ext cx="2338" cy="227"/>
            </a:xfrm>
            <a:prstGeom prst="rect">
              <a:avLst/>
            </a:prstGeom>
            <a:noFill/>
            <a:ln w="9525">
              <a:solidFill>
                <a:srgbClr val="FF0000"/>
              </a:solidFill>
              <a:miter lim="800000"/>
              <a:headEnd/>
              <a:tailEnd/>
            </a:ln>
          </p:spPr>
          <p:txBody>
            <a:bodyPr wrap="none">
              <a:spAutoFit/>
            </a:bodyPr>
            <a:lstStyle/>
            <a:p>
              <a:pPr eaLnBrk="0" hangingPunct="0"/>
              <a:r>
                <a:rPr lang="en-US" sz="1700" b="1">
                  <a:latin typeface="Courier New" pitchFamily="49" charset="0"/>
                </a:rPr>
                <a:t>p3,p4	= CMPP.W.&lt;.UN.UC d,e</a:t>
              </a:r>
            </a:p>
          </p:txBody>
        </p:sp>
      </p:grpSp>
      <p:sp>
        <p:nvSpPr>
          <p:cNvPr id="16390" name="Text Box 7"/>
          <p:cNvSpPr txBox="1">
            <a:spLocks noChangeArrowheads="1"/>
          </p:cNvSpPr>
          <p:nvPr/>
        </p:nvSpPr>
        <p:spPr bwMode="auto">
          <a:xfrm>
            <a:off x="590523" y="5903925"/>
            <a:ext cx="1885950" cy="360363"/>
          </a:xfrm>
          <a:prstGeom prst="rect">
            <a:avLst/>
          </a:prstGeom>
          <a:noFill/>
          <a:ln w="9525">
            <a:solidFill>
              <a:srgbClr val="FF0000"/>
            </a:solidFill>
            <a:miter lim="800000"/>
            <a:headEnd/>
            <a:tailEnd/>
          </a:ln>
        </p:spPr>
        <p:txBody>
          <a:bodyPr wrap="none">
            <a:spAutoFit/>
          </a:bodyPr>
          <a:lstStyle/>
          <a:p>
            <a:pPr algn="ctr" eaLnBrk="0" hangingPunct="0"/>
            <a:r>
              <a:rPr lang="en-US" sz="1700" b="1">
                <a:latin typeface="Courier New" pitchFamily="49" charset="0"/>
              </a:rPr>
              <a:t>c = a   if p1</a:t>
            </a:r>
          </a:p>
        </p:txBody>
      </p:sp>
      <p:sp>
        <p:nvSpPr>
          <p:cNvPr id="16391" name="Text Box 8"/>
          <p:cNvSpPr txBox="1">
            <a:spLocks noChangeArrowheads="1"/>
          </p:cNvSpPr>
          <p:nvPr/>
        </p:nvSpPr>
        <p:spPr bwMode="auto">
          <a:xfrm>
            <a:off x="2476473" y="5903925"/>
            <a:ext cx="2016125" cy="360363"/>
          </a:xfrm>
          <a:prstGeom prst="rect">
            <a:avLst/>
          </a:prstGeom>
          <a:noFill/>
          <a:ln w="9525">
            <a:solidFill>
              <a:srgbClr val="FF0000"/>
            </a:solidFill>
            <a:miter lim="800000"/>
            <a:headEnd/>
            <a:tailEnd/>
          </a:ln>
        </p:spPr>
        <p:txBody>
          <a:bodyPr wrap="none">
            <a:spAutoFit/>
          </a:bodyPr>
          <a:lstStyle/>
          <a:p>
            <a:pPr algn="ctr" eaLnBrk="0" hangingPunct="0"/>
            <a:r>
              <a:rPr lang="en-US" sz="1700" b="1">
                <a:latin typeface="Courier New" pitchFamily="49" charset="0"/>
              </a:rPr>
              <a:t>c = b   if p2 </a:t>
            </a:r>
          </a:p>
        </p:txBody>
      </p:sp>
      <p:sp>
        <p:nvSpPr>
          <p:cNvPr id="16392" name="Text Box 9"/>
          <p:cNvSpPr txBox="1">
            <a:spLocks noChangeArrowheads="1"/>
          </p:cNvSpPr>
          <p:nvPr/>
        </p:nvSpPr>
        <p:spPr bwMode="auto">
          <a:xfrm>
            <a:off x="4492598" y="5903925"/>
            <a:ext cx="1885950" cy="360363"/>
          </a:xfrm>
          <a:prstGeom prst="rect">
            <a:avLst/>
          </a:prstGeom>
          <a:noFill/>
          <a:ln w="9525">
            <a:solidFill>
              <a:srgbClr val="FF0000"/>
            </a:solidFill>
            <a:miter lim="800000"/>
            <a:headEnd/>
            <a:tailEnd/>
          </a:ln>
        </p:spPr>
        <p:txBody>
          <a:bodyPr wrap="none">
            <a:spAutoFit/>
          </a:bodyPr>
          <a:lstStyle/>
          <a:p>
            <a:pPr algn="ctr" eaLnBrk="0" hangingPunct="0"/>
            <a:r>
              <a:rPr lang="en-US" sz="1700" b="1">
                <a:latin typeface="Courier New" pitchFamily="49" charset="0"/>
              </a:rPr>
              <a:t>f = d   if p3</a:t>
            </a:r>
          </a:p>
        </p:txBody>
      </p:sp>
      <p:sp>
        <p:nvSpPr>
          <p:cNvPr id="16393" name="Rectangle 10"/>
          <p:cNvSpPr>
            <a:spLocks noChangeArrowheads="1"/>
          </p:cNvSpPr>
          <p:nvPr/>
        </p:nvSpPr>
        <p:spPr bwMode="auto">
          <a:xfrm>
            <a:off x="6378548" y="5903925"/>
            <a:ext cx="2262187" cy="360363"/>
          </a:xfrm>
          <a:prstGeom prst="rect">
            <a:avLst/>
          </a:prstGeom>
          <a:noFill/>
          <a:ln w="9525">
            <a:solidFill>
              <a:srgbClr val="FF0000"/>
            </a:solidFill>
            <a:miter lim="800000"/>
            <a:headEnd/>
            <a:tailEnd/>
          </a:ln>
        </p:spPr>
        <p:txBody>
          <a:bodyPr>
            <a:spAutoFit/>
          </a:bodyPr>
          <a:lstStyle/>
          <a:p>
            <a:pPr algn="ctr" eaLnBrk="0" hangingPunct="0"/>
            <a:r>
              <a:rPr lang="en-US" sz="1700" b="1">
                <a:latin typeface="Courier New" pitchFamily="49" charset="0"/>
              </a:rPr>
              <a:t>f = e   if p4</a:t>
            </a:r>
          </a:p>
        </p:txBody>
      </p:sp>
      <p:sp>
        <p:nvSpPr>
          <p:cNvPr id="16394" name="Text Box 11"/>
          <p:cNvSpPr txBox="1">
            <a:spLocks noChangeArrowheads="1"/>
          </p:cNvSpPr>
          <p:nvPr/>
        </p:nvSpPr>
        <p:spPr bwMode="auto">
          <a:xfrm>
            <a:off x="5794375" y="3052763"/>
            <a:ext cx="2921029" cy="1200329"/>
          </a:xfrm>
          <a:prstGeom prst="rect">
            <a:avLst/>
          </a:prstGeom>
          <a:noFill/>
          <a:ln w="9525">
            <a:solidFill>
              <a:srgbClr val="009900"/>
            </a:solidFill>
            <a:miter lim="800000"/>
            <a:headEnd/>
            <a:tailEnd/>
          </a:ln>
        </p:spPr>
        <p:txBody>
          <a:bodyPr wrap="square">
            <a:spAutoFit/>
          </a:bodyPr>
          <a:lstStyle/>
          <a:p>
            <a:pPr eaLnBrk="0" hangingPunct="0"/>
            <a:r>
              <a:rPr lang="sr-Latn-RS" sz="2400" dirty="0" smtClean="0"/>
              <a:t>Samo dve CMPP instrukcije su sada neophodne</a:t>
            </a:r>
            <a:endParaRPr lang="en-US" sz="2400" dirty="0"/>
          </a:p>
        </p:txBody>
      </p:sp>
      <p:sp>
        <p:nvSpPr>
          <p:cNvPr id="16395" name="Line 12"/>
          <p:cNvSpPr>
            <a:spLocks noChangeShapeType="1"/>
          </p:cNvSpPr>
          <p:nvPr/>
        </p:nvSpPr>
        <p:spPr bwMode="auto">
          <a:xfrm flipH="1">
            <a:off x="4357686" y="3714752"/>
            <a:ext cx="1428760" cy="1473204"/>
          </a:xfrm>
          <a:prstGeom prst="line">
            <a:avLst/>
          </a:prstGeom>
          <a:noFill/>
          <a:ln w="28575">
            <a:solidFill>
              <a:srgbClr val="009900"/>
            </a:solidFill>
            <a:round/>
            <a:headEnd/>
            <a:tailEnd type="triangle" w="med" len="med"/>
          </a:ln>
        </p:spPr>
        <p:txBody>
          <a:bodyPr wrap="none" anchor="ct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25712F52-C1A7-47CC-8B14-8CE50D54B496}" type="slidenum">
              <a:rPr lang="en-US"/>
              <a:pPr/>
              <a:t>12</a:t>
            </a:fld>
            <a:endParaRPr lang="en-US"/>
          </a:p>
        </p:txBody>
      </p:sp>
      <p:sp>
        <p:nvSpPr>
          <p:cNvPr id="17411" name="Rectangle 1080"/>
          <p:cNvSpPr>
            <a:spLocks noGrp="1" noChangeArrowheads="1"/>
          </p:cNvSpPr>
          <p:nvPr>
            <p:ph type="title"/>
          </p:nvPr>
        </p:nvSpPr>
        <p:spPr/>
        <p:txBody>
          <a:bodyPr>
            <a:normAutofit/>
          </a:bodyPr>
          <a:lstStyle/>
          <a:p>
            <a:pPr eaLnBrk="1" hangingPunct="1"/>
            <a:r>
              <a:rPr lang="sr-Latn-RS" dirty="0" smtClean="0"/>
              <a:t>Formiranje </a:t>
            </a:r>
            <a:r>
              <a:rPr lang="en-US" dirty="0" smtClean="0"/>
              <a:t>H</a:t>
            </a:r>
            <a:r>
              <a:rPr lang="sr-Latn-RS" dirty="0" smtClean="0"/>
              <a:t>iperblokova</a:t>
            </a:r>
            <a:endParaRPr lang="en-US" dirty="0" smtClean="0"/>
          </a:p>
        </p:txBody>
      </p:sp>
      <p:sp>
        <p:nvSpPr>
          <p:cNvPr id="17412" name="Rectangle 1081"/>
          <p:cNvSpPr>
            <a:spLocks noGrp="1" noChangeArrowheads="1"/>
          </p:cNvSpPr>
          <p:nvPr>
            <p:ph type="body" idx="1"/>
          </p:nvPr>
        </p:nvSpPr>
        <p:spPr>
          <a:xfrm>
            <a:off x="457200" y="1285860"/>
            <a:ext cx="8229600" cy="4840303"/>
          </a:xfrm>
        </p:spPr>
        <p:txBody>
          <a:bodyPr/>
          <a:lstStyle/>
          <a:p>
            <a:pPr eaLnBrk="1" hangingPunct="1">
              <a:lnSpc>
                <a:spcPct val="90000"/>
              </a:lnSpc>
            </a:pPr>
            <a:r>
              <a:rPr lang="sr-Latn-RS" sz="2400" dirty="0" smtClean="0"/>
              <a:t>If-konverzija se koristi za pravljenje većih blokova operacija od običnih bazičnih blokova</a:t>
            </a:r>
          </a:p>
          <a:p>
            <a:pPr lvl="1" eaLnBrk="1" hangingPunct="1">
              <a:lnSpc>
                <a:spcPct val="90000"/>
              </a:lnSpc>
            </a:pPr>
            <a:r>
              <a:rPr lang="sr-Latn-RS" sz="2200" dirty="0" smtClean="0"/>
              <a:t>Radi se selidba preko spoja na gore za cele bazične blokove (</a:t>
            </a:r>
            <a:r>
              <a:rPr lang="en-US" sz="2200" dirty="0" smtClean="0"/>
              <a:t>tail duplication</a:t>
            </a:r>
            <a:r>
              <a:rPr lang="sr-Latn-RS" sz="2200" dirty="0" smtClean="0"/>
              <a:t>), da bi se uklonili spojevi u sredini hiperbloka</a:t>
            </a:r>
            <a:endParaRPr lang="en-US" sz="2200" dirty="0" smtClean="0"/>
          </a:p>
          <a:p>
            <a:pPr lvl="1" eaLnBrk="1" hangingPunct="1">
              <a:lnSpc>
                <a:spcPct val="90000"/>
              </a:lnSpc>
            </a:pPr>
            <a:r>
              <a:rPr lang="en-US" sz="2200" dirty="0" smtClean="0"/>
              <a:t>if-</a:t>
            </a:r>
            <a:r>
              <a:rPr lang="sr-Latn-RS" sz="2200" dirty="0" smtClean="0"/>
              <a:t>k</a:t>
            </a:r>
            <a:r>
              <a:rPr lang="en-US" sz="2200" dirty="0" err="1" smtClean="0"/>
              <a:t>onver</a:t>
            </a:r>
            <a:r>
              <a:rPr lang="sr-Latn-RS" sz="2200" dirty="0" smtClean="0"/>
              <a:t>zija se sprovodi nakon toga</a:t>
            </a:r>
            <a:endParaRPr lang="en-US" sz="2200" dirty="0" smtClean="0"/>
          </a:p>
          <a:p>
            <a:pPr lvl="1" eaLnBrk="1" hangingPunct="1">
              <a:lnSpc>
                <a:spcPct val="90000"/>
              </a:lnSpc>
            </a:pPr>
            <a:r>
              <a:rPr lang="en-US" sz="2200" dirty="0" smtClean="0"/>
              <a:t>V</a:t>
            </a:r>
            <a:r>
              <a:rPr lang="sr-Latn-RS" sz="2200" dirty="0" smtClean="0"/>
              <a:t>eći blokovi pružaju veći paralelizam!</a:t>
            </a:r>
            <a:endParaRPr lang="en-US" sz="2200" dirty="0" smtClean="0"/>
          </a:p>
        </p:txBody>
      </p:sp>
      <p:sp>
        <p:nvSpPr>
          <p:cNvPr id="17413" name="Rectangle 1028"/>
          <p:cNvSpPr>
            <a:spLocks noChangeAspect="1" noChangeArrowheads="1"/>
          </p:cNvSpPr>
          <p:nvPr/>
        </p:nvSpPr>
        <p:spPr bwMode="auto">
          <a:xfrm>
            <a:off x="4176687" y="3725865"/>
            <a:ext cx="328612" cy="382587"/>
          </a:xfrm>
          <a:prstGeom prst="rect">
            <a:avLst/>
          </a:prstGeom>
          <a:solidFill>
            <a:srgbClr val="6600FF"/>
          </a:solidFill>
          <a:ln w="9525">
            <a:solidFill>
              <a:schemeClr val="tx1"/>
            </a:solidFill>
            <a:miter lim="800000"/>
            <a:headEnd/>
            <a:tailEnd/>
          </a:ln>
        </p:spPr>
        <p:txBody>
          <a:bodyPr wrap="none" anchor="ctr"/>
          <a:lstStyle/>
          <a:p>
            <a:endParaRPr lang="en-US"/>
          </a:p>
        </p:txBody>
      </p:sp>
      <p:sp>
        <p:nvSpPr>
          <p:cNvPr id="17414" name="Rectangle 1029"/>
          <p:cNvSpPr>
            <a:spLocks noChangeAspect="1" noChangeArrowheads="1"/>
          </p:cNvSpPr>
          <p:nvPr/>
        </p:nvSpPr>
        <p:spPr bwMode="auto">
          <a:xfrm>
            <a:off x="4737074" y="5260977"/>
            <a:ext cx="330200" cy="352425"/>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15" name="Rectangle 1030"/>
          <p:cNvSpPr>
            <a:spLocks noChangeAspect="1" noChangeArrowheads="1"/>
          </p:cNvSpPr>
          <p:nvPr/>
        </p:nvSpPr>
        <p:spPr bwMode="auto">
          <a:xfrm>
            <a:off x="4189387" y="5367340"/>
            <a:ext cx="330200" cy="44291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416" name="Line 1031"/>
          <p:cNvSpPr>
            <a:spLocks noChangeAspect="1" noChangeShapeType="1"/>
          </p:cNvSpPr>
          <p:nvPr/>
        </p:nvSpPr>
        <p:spPr bwMode="auto">
          <a:xfrm flipH="1">
            <a:off x="3935387" y="4108452"/>
            <a:ext cx="382587" cy="234950"/>
          </a:xfrm>
          <a:prstGeom prst="line">
            <a:avLst/>
          </a:prstGeom>
          <a:noFill/>
          <a:ln w="9525">
            <a:solidFill>
              <a:schemeClr val="tx1"/>
            </a:solidFill>
            <a:round/>
            <a:headEnd/>
            <a:tailEnd type="triangle" w="med" len="med"/>
          </a:ln>
        </p:spPr>
        <p:txBody>
          <a:bodyPr wrap="none" anchor="ctr"/>
          <a:lstStyle/>
          <a:p>
            <a:endParaRPr lang="en-US"/>
          </a:p>
        </p:txBody>
      </p:sp>
      <p:sp>
        <p:nvSpPr>
          <p:cNvPr id="17417" name="Line 1032"/>
          <p:cNvSpPr>
            <a:spLocks noChangeAspect="1" noChangeShapeType="1"/>
          </p:cNvSpPr>
          <p:nvPr/>
        </p:nvSpPr>
        <p:spPr bwMode="auto">
          <a:xfrm>
            <a:off x="4317974" y="4108452"/>
            <a:ext cx="125413" cy="261938"/>
          </a:xfrm>
          <a:prstGeom prst="line">
            <a:avLst/>
          </a:prstGeom>
          <a:noFill/>
          <a:ln w="9525">
            <a:solidFill>
              <a:schemeClr val="tx1"/>
            </a:solidFill>
            <a:round/>
            <a:headEnd/>
            <a:tailEnd type="triangle" w="med" len="med"/>
          </a:ln>
        </p:spPr>
        <p:txBody>
          <a:bodyPr wrap="none" anchor="ctr"/>
          <a:lstStyle/>
          <a:p>
            <a:endParaRPr lang="en-US"/>
          </a:p>
        </p:txBody>
      </p:sp>
      <p:sp>
        <p:nvSpPr>
          <p:cNvPr id="17418" name="Line 1033"/>
          <p:cNvSpPr>
            <a:spLocks noChangeAspect="1" noChangeShapeType="1"/>
          </p:cNvSpPr>
          <p:nvPr/>
        </p:nvSpPr>
        <p:spPr bwMode="auto">
          <a:xfrm>
            <a:off x="3935387" y="4695827"/>
            <a:ext cx="336550" cy="665163"/>
          </a:xfrm>
          <a:prstGeom prst="line">
            <a:avLst/>
          </a:prstGeom>
          <a:noFill/>
          <a:ln w="9525">
            <a:solidFill>
              <a:schemeClr val="tx1"/>
            </a:solidFill>
            <a:round/>
            <a:headEnd/>
            <a:tailEnd type="triangle" w="med" len="med"/>
          </a:ln>
        </p:spPr>
        <p:txBody>
          <a:bodyPr wrap="none" anchor="ctr"/>
          <a:lstStyle/>
          <a:p>
            <a:endParaRPr lang="en-US"/>
          </a:p>
        </p:txBody>
      </p:sp>
      <p:sp>
        <p:nvSpPr>
          <p:cNvPr id="17419" name="Line 1034"/>
          <p:cNvSpPr>
            <a:spLocks noChangeAspect="1" noChangeShapeType="1"/>
          </p:cNvSpPr>
          <p:nvPr/>
        </p:nvSpPr>
        <p:spPr bwMode="auto">
          <a:xfrm flipH="1">
            <a:off x="4362424" y="4681540"/>
            <a:ext cx="109538" cy="674687"/>
          </a:xfrm>
          <a:prstGeom prst="line">
            <a:avLst/>
          </a:prstGeom>
          <a:noFill/>
          <a:ln w="9525">
            <a:solidFill>
              <a:schemeClr val="tx1"/>
            </a:solidFill>
            <a:round/>
            <a:headEnd/>
            <a:tailEnd type="triangle" w="med" len="med"/>
          </a:ln>
        </p:spPr>
        <p:txBody>
          <a:bodyPr wrap="none" anchor="ctr"/>
          <a:lstStyle/>
          <a:p>
            <a:endParaRPr lang="en-US"/>
          </a:p>
        </p:txBody>
      </p:sp>
      <p:sp>
        <p:nvSpPr>
          <p:cNvPr id="17420" name="Rectangle 1035"/>
          <p:cNvSpPr>
            <a:spLocks noChangeAspect="1" noChangeArrowheads="1"/>
          </p:cNvSpPr>
          <p:nvPr/>
        </p:nvSpPr>
        <p:spPr bwMode="auto">
          <a:xfrm>
            <a:off x="4284637" y="4343402"/>
            <a:ext cx="330200" cy="352425"/>
          </a:xfrm>
          <a:prstGeom prst="rect">
            <a:avLst/>
          </a:prstGeom>
          <a:solidFill>
            <a:srgbClr val="FF9900"/>
          </a:solidFill>
          <a:ln w="9525">
            <a:solidFill>
              <a:schemeClr val="tx1"/>
            </a:solidFill>
            <a:miter lim="800000"/>
            <a:headEnd/>
            <a:tailEnd/>
          </a:ln>
        </p:spPr>
        <p:txBody>
          <a:bodyPr wrap="none" anchor="ctr"/>
          <a:lstStyle/>
          <a:p>
            <a:endParaRPr lang="en-US"/>
          </a:p>
        </p:txBody>
      </p:sp>
      <p:sp>
        <p:nvSpPr>
          <p:cNvPr id="17421" name="Rectangle 1036"/>
          <p:cNvSpPr>
            <a:spLocks noChangeAspect="1" noChangeArrowheads="1"/>
          </p:cNvSpPr>
          <p:nvPr/>
        </p:nvSpPr>
        <p:spPr bwMode="auto">
          <a:xfrm>
            <a:off x="3755999" y="4343402"/>
            <a:ext cx="328613" cy="352425"/>
          </a:xfrm>
          <a:prstGeom prst="rect">
            <a:avLst/>
          </a:prstGeom>
          <a:solidFill>
            <a:srgbClr val="990000"/>
          </a:solidFill>
          <a:ln w="9525">
            <a:solidFill>
              <a:schemeClr val="tx1"/>
            </a:solidFill>
            <a:miter lim="800000"/>
            <a:headEnd/>
            <a:tailEnd/>
          </a:ln>
        </p:spPr>
        <p:txBody>
          <a:bodyPr wrap="none" anchor="ctr"/>
          <a:lstStyle/>
          <a:p>
            <a:endParaRPr lang="en-US"/>
          </a:p>
        </p:txBody>
      </p:sp>
      <p:sp>
        <p:nvSpPr>
          <p:cNvPr id="17422" name="Line 1037"/>
          <p:cNvSpPr>
            <a:spLocks noChangeAspect="1" noChangeShapeType="1"/>
          </p:cNvSpPr>
          <p:nvPr/>
        </p:nvSpPr>
        <p:spPr bwMode="auto">
          <a:xfrm flipH="1">
            <a:off x="3671862" y="5613402"/>
            <a:ext cx="517525" cy="0"/>
          </a:xfrm>
          <a:prstGeom prst="line">
            <a:avLst/>
          </a:prstGeom>
          <a:noFill/>
          <a:ln w="9525">
            <a:solidFill>
              <a:schemeClr val="tx1"/>
            </a:solidFill>
            <a:round/>
            <a:headEnd/>
            <a:tailEnd/>
          </a:ln>
        </p:spPr>
        <p:txBody>
          <a:bodyPr wrap="none" anchor="ctr"/>
          <a:lstStyle/>
          <a:p>
            <a:endParaRPr lang="en-US"/>
          </a:p>
        </p:txBody>
      </p:sp>
      <p:sp>
        <p:nvSpPr>
          <p:cNvPr id="17423" name="Line 1038"/>
          <p:cNvSpPr>
            <a:spLocks noChangeAspect="1" noChangeShapeType="1"/>
          </p:cNvSpPr>
          <p:nvPr/>
        </p:nvSpPr>
        <p:spPr bwMode="auto">
          <a:xfrm flipV="1">
            <a:off x="3671862" y="3836990"/>
            <a:ext cx="0" cy="1776412"/>
          </a:xfrm>
          <a:prstGeom prst="line">
            <a:avLst/>
          </a:prstGeom>
          <a:noFill/>
          <a:ln w="9525">
            <a:solidFill>
              <a:schemeClr val="tx1"/>
            </a:solidFill>
            <a:round/>
            <a:headEnd/>
            <a:tailEnd/>
          </a:ln>
        </p:spPr>
        <p:txBody>
          <a:bodyPr wrap="none" anchor="ctr"/>
          <a:lstStyle/>
          <a:p>
            <a:endParaRPr lang="en-US"/>
          </a:p>
        </p:txBody>
      </p:sp>
      <p:sp>
        <p:nvSpPr>
          <p:cNvPr id="17424" name="Line 1039"/>
          <p:cNvSpPr>
            <a:spLocks noChangeAspect="1" noChangeShapeType="1"/>
          </p:cNvSpPr>
          <p:nvPr/>
        </p:nvSpPr>
        <p:spPr bwMode="auto">
          <a:xfrm>
            <a:off x="3671862" y="3830640"/>
            <a:ext cx="504825" cy="0"/>
          </a:xfrm>
          <a:prstGeom prst="line">
            <a:avLst/>
          </a:prstGeom>
          <a:noFill/>
          <a:ln w="9525">
            <a:solidFill>
              <a:schemeClr val="tx1"/>
            </a:solidFill>
            <a:round/>
            <a:headEnd/>
            <a:tailEnd type="triangle" w="med" len="med"/>
          </a:ln>
        </p:spPr>
        <p:txBody>
          <a:bodyPr wrap="none" anchor="ctr"/>
          <a:lstStyle/>
          <a:p>
            <a:endParaRPr lang="en-US"/>
          </a:p>
        </p:txBody>
      </p:sp>
      <p:sp>
        <p:nvSpPr>
          <p:cNvPr id="17425" name="Rectangle 1040"/>
          <p:cNvSpPr>
            <a:spLocks noChangeAspect="1" noChangeArrowheads="1"/>
          </p:cNvSpPr>
          <p:nvPr/>
        </p:nvSpPr>
        <p:spPr bwMode="auto">
          <a:xfrm>
            <a:off x="4737074" y="5613402"/>
            <a:ext cx="330200" cy="442913"/>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426" name="Line 1041"/>
          <p:cNvSpPr>
            <a:spLocks noChangeAspect="1" noChangeShapeType="1"/>
          </p:cNvSpPr>
          <p:nvPr/>
        </p:nvSpPr>
        <p:spPr bwMode="auto">
          <a:xfrm flipH="1">
            <a:off x="3544862" y="5900740"/>
            <a:ext cx="1192212" cy="0"/>
          </a:xfrm>
          <a:prstGeom prst="line">
            <a:avLst/>
          </a:prstGeom>
          <a:noFill/>
          <a:ln w="9525">
            <a:solidFill>
              <a:schemeClr val="tx1"/>
            </a:solidFill>
            <a:round/>
            <a:headEnd/>
            <a:tailEnd/>
          </a:ln>
        </p:spPr>
        <p:txBody>
          <a:bodyPr wrap="none" anchor="ctr"/>
          <a:lstStyle/>
          <a:p>
            <a:endParaRPr lang="en-US"/>
          </a:p>
        </p:txBody>
      </p:sp>
      <p:sp>
        <p:nvSpPr>
          <p:cNvPr id="17427" name="Line 1042"/>
          <p:cNvSpPr>
            <a:spLocks noChangeAspect="1" noChangeShapeType="1"/>
          </p:cNvSpPr>
          <p:nvPr/>
        </p:nvSpPr>
        <p:spPr bwMode="auto">
          <a:xfrm flipV="1">
            <a:off x="3544862" y="3725865"/>
            <a:ext cx="0" cy="2174875"/>
          </a:xfrm>
          <a:prstGeom prst="line">
            <a:avLst/>
          </a:prstGeom>
          <a:noFill/>
          <a:ln w="9525">
            <a:solidFill>
              <a:schemeClr val="tx1"/>
            </a:solidFill>
            <a:round/>
            <a:headEnd/>
            <a:tailEnd/>
          </a:ln>
        </p:spPr>
        <p:txBody>
          <a:bodyPr wrap="none" anchor="ctr"/>
          <a:lstStyle/>
          <a:p>
            <a:endParaRPr lang="en-US"/>
          </a:p>
        </p:txBody>
      </p:sp>
      <p:sp>
        <p:nvSpPr>
          <p:cNvPr id="17428" name="Line 1043"/>
          <p:cNvSpPr>
            <a:spLocks noChangeAspect="1" noChangeShapeType="1"/>
          </p:cNvSpPr>
          <p:nvPr/>
        </p:nvSpPr>
        <p:spPr bwMode="auto">
          <a:xfrm>
            <a:off x="3544862" y="3725865"/>
            <a:ext cx="631825" cy="0"/>
          </a:xfrm>
          <a:prstGeom prst="line">
            <a:avLst/>
          </a:prstGeom>
          <a:noFill/>
          <a:ln w="9525">
            <a:solidFill>
              <a:schemeClr val="tx1"/>
            </a:solidFill>
            <a:round/>
            <a:headEnd/>
            <a:tailEnd type="triangle" w="med" len="med"/>
          </a:ln>
        </p:spPr>
        <p:txBody>
          <a:bodyPr wrap="none" anchor="ctr"/>
          <a:lstStyle/>
          <a:p>
            <a:endParaRPr lang="en-US"/>
          </a:p>
        </p:txBody>
      </p:sp>
      <p:grpSp>
        <p:nvGrpSpPr>
          <p:cNvPr id="2" name="Group 1044"/>
          <p:cNvGrpSpPr>
            <a:grpSpLocks/>
          </p:cNvGrpSpPr>
          <p:nvPr/>
        </p:nvGrpSpPr>
        <p:grpSpPr bwMode="auto">
          <a:xfrm>
            <a:off x="928662" y="3786190"/>
            <a:ext cx="1398587" cy="2335212"/>
            <a:chOff x="597" y="2049"/>
            <a:chExt cx="881" cy="1471"/>
          </a:xfrm>
        </p:grpSpPr>
        <p:sp>
          <p:nvSpPr>
            <p:cNvPr id="17451" name="Rectangle 1045"/>
            <p:cNvSpPr>
              <a:spLocks noChangeAspect="1" noChangeArrowheads="1"/>
            </p:cNvSpPr>
            <p:nvPr/>
          </p:nvSpPr>
          <p:spPr bwMode="auto">
            <a:xfrm>
              <a:off x="915" y="2049"/>
              <a:ext cx="208" cy="241"/>
            </a:xfrm>
            <a:prstGeom prst="rect">
              <a:avLst/>
            </a:prstGeom>
            <a:solidFill>
              <a:srgbClr val="6600FF"/>
            </a:solidFill>
            <a:ln w="9525">
              <a:solidFill>
                <a:schemeClr val="tx1"/>
              </a:solidFill>
              <a:miter lim="800000"/>
              <a:headEnd/>
              <a:tailEnd/>
            </a:ln>
          </p:spPr>
          <p:txBody>
            <a:bodyPr wrap="none" anchor="ctr"/>
            <a:lstStyle/>
            <a:p>
              <a:endParaRPr lang="en-US"/>
            </a:p>
          </p:txBody>
        </p:sp>
        <p:sp>
          <p:nvSpPr>
            <p:cNvPr id="17452" name="Rectangle 1046"/>
            <p:cNvSpPr>
              <a:spLocks noChangeAspect="1" noChangeArrowheads="1"/>
            </p:cNvSpPr>
            <p:nvPr/>
          </p:nvSpPr>
          <p:spPr bwMode="auto">
            <a:xfrm>
              <a:off x="650" y="2439"/>
              <a:ext cx="208" cy="222"/>
            </a:xfrm>
            <a:prstGeom prst="rect">
              <a:avLst/>
            </a:prstGeom>
            <a:solidFill>
              <a:srgbClr val="990000"/>
            </a:solidFill>
            <a:ln w="9525">
              <a:solidFill>
                <a:schemeClr val="tx1"/>
              </a:solidFill>
              <a:miter lim="800000"/>
              <a:headEnd/>
              <a:tailEnd/>
            </a:ln>
          </p:spPr>
          <p:txBody>
            <a:bodyPr wrap="none" anchor="ctr"/>
            <a:lstStyle/>
            <a:p>
              <a:endParaRPr lang="en-US"/>
            </a:p>
          </p:txBody>
        </p:sp>
        <p:sp>
          <p:nvSpPr>
            <p:cNvPr id="17453" name="Rectangle 1047"/>
            <p:cNvSpPr>
              <a:spLocks noChangeAspect="1" noChangeArrowheads="1"/>
            </p:cNvSpPr>
            <p:nvPr/>
          </p:nvSpPr>
          <p:spPr bwMode="auto">
            <a:xfrm>
              <a:off x="1270" y="2863"/>
              <a:ext cx="208" cy="222"/>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54" name="Rectangle 1048"/>
            <p:cNvSpPr>
              <a:spLocks noChangeAspect="1" noChangeArrowheads="1"/>
            </p:cNvSpPr>
            <p:nvPr/>
          </p:nvSpPr>
          <p:spPr bwMode="auto">
            <a:xfrm>
              <a:off x="915" y="3241"/>
              <a:ext cx="208" cy="279"/>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455" name="Line 1049"/>
            <p:cNvSpPr>
              <a:spLocks noChangeAspect="1" noChangeShapeType="1"/>
            </p:cNvSpPr>
            <p:nvPr/>
          </p:nvSpPr>
          <p:spPr bwMode="auto">
            <a:xfrm flipH="1">
              <a:off x="764" y="2290"/>
              <a:ext cx="241" cy="149"/>
            </a:xfrm>
            <a:prstGeom prst="line">
              <a:avLst/>
            </a:prstGeom>
            <a:noFill/>
            <a:ln w="9525">
              <a:solidFill>
                <a:schemeClr val="tx1"/>
              </a:solidFill>
              <a:round/>
              <a:headEnd/>
              <a:tailEnd type="triangle" w="med" len="med"/>
            </a:ln>
          </p:spPr>
          <p:txBody>
            <a:bodyPr wrap="none" anchor="ctr"/>
            <a:lstStyle/>
            <a:p>
              <a:endParaRPr lang="en-US"/>
            </a:p>
          </p:txBody>
        </p:sp>
        <p:sp>
          <p:nvSpPr>
            <p:cNvPr id="17456" name="Line 1050"/>
            <p:cNvSpPr>
              <a:spLocks noChangeAspect="1" noChangeShapeType="1"/>
            </p:cNvSpPr>
            <p:nvPr/>
          </p:nvSpPr>
          <p:spPr bwMode="auto">
            <a:xfrm>
              <a:off x="1005" y="2290"/>
              <a:ext cx="79" cy="166"/>
            </a:xfrm>
            <a:prstGeom prst="line">
              <a:avLst/>
            </a:prstGeom>
            <a:noFill/>
            <a:ln w="9525">
              <a:solidFill>
                <a:schemeClr val="tx1"/>
              </a:solidFill>
              <a:round/>
              <a:headEnd/>
              <a:tailEnd type="triangle" w="med" len="med"/>
            </a:ln>
          </p:spPr>
          <p:txBody>
            <a:bodyPr wrap="none" anchor="ctr"/>
            <a:lstStyle/>
            <a:p>
              <a:endParaRPr lang="en-US"/>
            </a:p>
          </p:txBody>
        </p:sp>
        <p:sp>
          <p:nvSpPr>
            <p:cNvPr id="17457" name="Line 1051"/>
            <p:cNvSpPr>
              <a:spLocks noChangeAspect="1" noChangeShapeType="1"/>
            </p:cNvSpPr>
            <p:nvPr/>
          </p:nvSpPr>
          <p:spPr bwMode="auto">
            <a:xfrm>
              <a:off x="764" y="2661"/>
              <a:ext cx="212" cy="580"/>
            </a:xfrm>
            <a:prstGeom prst="line">
              <a:avLst/>
            </a:prstGeom>
            <a:noFill/>
            <a:ln w="9525">
              <a:solidFill>
                <a:schemeClr val="tx1"/>
              </a:solidFill>
              <a:round/>
              <a:headEnd/>
              <a:tailEnd type="triangle" w="med" len="med"/>
            </a:ln>
          </p:spPr>
          <p:txBody>
            <a:bodyPr wrap="none" anchor="ctr"/>
            <a:lstStyle/>
            <a:p>
              <a:endParaRPr lang="en-US"/>
            </a:p>
          </p:txBody>
        </p:sp>
        <p:sp>
          <p:nvSpPr>
            <p:cNvPr id="17458" name="Line 1052"/>
            <p:cNvSpPr>
              <a:spLocks noChangeAspect="1" noChangeShapeType="1"/>
            </p:cNvSpPr>
            <p:nvPr/>
          </p:nvSpPr>
          <p:spPr bwMode="auto">
            <a:xfrm flipH="1">
              <a:off x="1033" y="2653"/>
              <a:ext cx="69" cy="588"/>
            </a:xfrm>
            <a:prstGeom prst="line">
              <a:avLst/>
            </a:prstGeom>
            <a:noFill/>
            <a:ln w="9525">
              <a:solidFill>
                <a:schemeClr val="tx1"/>
              </a:solidFill>
              <a:round/>
              <a:headEnd/>
              <a:tailEnd type="triangle" w="med" len="med"/>
            </a:ln>
          </p:spPr>
          <p:txBody>
            <a:bodyPr wrap="none" anchor="ctr"/>
            <a:lstStyle/>
            <a:p>
              <a:endParaRPr lang="en-US"/>
            </a:p>
          </p:txBody>
        </p:sp>
        <p:sp>
          <p:nvSpPr>
            <p:cNvPr id="17459" name="Rectangle 1053"/>
            <p:cNvSpPr>
              <a:spLocks noChangeAspect="1" noChangeArrowheads="1"/>
            </p:cNvSpPr>
            <p:nvPr/>
          </p:nvSpPr>
          <p:spPr bwMode="auto">
            <a:xfrm>
              <a:off x="984" y="2439"/>
              <a:ext cx="208" cy="222"/>
            </a:xfrm>
            <a:prstGeom prst="rect">
              <a:avLst/>
            </a:prstGeom>
            <a:solidFill>
              <a:srgbClr val="FF9900"/>
            </a:solidFill>
            <a:ln w="9525">
              <a:solidFill>
                <a:schemeClr val="tx1"/>
              </a:solidFill>
              <a:miter lim="800000"/>
              <a:headEnd/>
              <a:tailEnd/>
            </a:ln>
          </p:spPr>
          <p:txBody>
            <a:bodyPr wrap="none" anchor="ctr"/>
            <a:lstStyle/>
            <a:p>
              <a:endParaRPr lang="en-US"/>
            </a:p>
          </p:txBody>
        </p:sp>
        <p:sp>
          <p:nvSpPr>
            <p:cNvPr id="17460" name="Line 1054"/>
            <p:cNvSpPr>
              <a:spLocks noChangeAspect="1" noChangeShapeType="1"/>
            </p:cNvSpPr>
            <p:nvPr/>
          </p:nvSpPr>
          <p:spPr bwMode="auto">
            <a:xfrm>
              <a:off x="1123" y="2661"/>
              <a:ext cx="224" cy="202"/>
            </a:xfrm>
            <a:prstGeom prst="line">
              <a:avLst/>
            </a:prstGeom>
            <a:noFill/>
            <a:ln w="9525">
              <a:solidFill>
                <a:schemeClr val="tx1"/>
              </a:solidFill>
              <a:round/>
              <a:headEnd/>
              <a:tailEnd type="triangle" w="med" len="med"/>
            </a:ln>
          </p:spPr>
          <p:txBody>
            <a:bodyPr wrap="none" anchor="ctr"/>
            <a:lstStyle/>
            <a:p>
              <a:endParaRPr lang="en-US"/>
            </a:p>
          </p:txBody>
        </p:sp>
        <p:sp>
          <p:nvSpPr>
            <p:cNvPr id="17461" name="Line 1055"/>
            <p:cNvSpPr>
              <a:spLocks noChangeAspect="1" noChangeShapeType="1"/>
            </p:cNvSpPr>
            <p:nvPr/>
          </p:nvSpPr>
          <p:spPr bwMode="auto">
            <a:xfrm flipH="1">
              <a:off x="1102" y="3085"/>
              <a:ext cx="245" cy="156"/>
            </a:xfrm>
            <a:prstGeom prst="line">
              <a:avLst/>
            </a:prstGeom>
            <a:noFill/>
            <a:ln w="9525">
              <a:solidFill>
                <a:schemeClr val="tx1"/>
              </a:solidFill>
              <a:round/>
              <a:headEnd/>
              <a:tailEnd type="triangle" w="med" len="med"/>
            </a:ln>
          </p:spPr>
          <p:txBody>
            <a:bodyPr wrap="none" anchor="ctr"/>
            <a:lstStyle/>
            <a:p>
              <a:endParaRPr lang="en-US"/>
            </a:p>
          </p:txBody>
        </p:sp>
        <p:sp>
          <p:nvSpPr>
            <p:cNvPr id="17462" name="Line 1056"/>
            <p:cNvSpPr>
              <a:spLocks noChangeAspect="1" noChangeShapeType="1"/>
            </p:cNvSpPr>
            <p:nvPr/>
          </p:nvSpPr>
          <p:spPr bwMode="auto">
            <a:xfrm flipV="1">
              <a:off x="597" y="2049"/>
              <a:ext cx="0" cy="1326"/>
            </a:xfrm>
            <a:prstGeom prst="line">
              <a:avLst/>
            </a:prstGeom>
            <a:noFill/>
            <a:ln w="9525">
              <a:solidFill>
                <a:schemeClr val="tx1"/>
              </a:solidFill>
              <a:round/>
              <a:headEnd/>
              <a:tailEnd/>
            </a:ln>
          </p:spPr>
          <p:txBody>
            <a:bodyPr wrap="none" anchor="ctr"/>
            <a:lstStyle/>
            <a:p>
              <a:endParaRPr lang="en-US"/>
            </a:p>
          </p:txBody>
        </p:sp>
        <p:sp>
          <p:nvSpPr>
            <p:cNvPr id="17463" name="Line 1057"/>
            <p:cNvSpPr>
              <a:spLocks noChangeAspect="1" noChangeShapeType="1"/>
            </p:cNvSpPr>
            <p:nvPr/>
          </p:nvSpPr>
          <p:spPr bwMode="auto">
            <a:xfrm>
              <a:off x="597" y="2049"/>
              <a:ext cx="318" cy="0"/>
            </a:xfrm>
            <a:prstGeom prst="line">
              <a:avLst/>
            </a:prstGeom>
            <a:noFill/>
            <a:ln w="9525">
              <a:solidFill>
                <a:schemeClr val="tx1"/>
              </a:solidFill>
              <a:round/>
              <a:headEnd/>
              <a:tailEnd type="triangle" w="med" len="med"/>
            </a:ln>
          </p:spPr>
          <p:txBody>
            <a:bodyPr wrap="none" anchor="ctr"/>
            <a:lstStyle/>
            <a:p>
              <a:endParaRPr lang="en-US"/>
            </a:p>
          </p:txBody>
        </p:sp>
        <p:sp>
          <p:nvSpPr>
            <p:cNvPr id="17464" name="Line 1058"/>
            <p:cNvSpPr>
              <a:spLocks noChangeAspect="1" noChangeShapeType="1"/>
            </p:cNvSpPr>
            <p:nvPr/>
          </p:nvSpPr>
          <p:spPr bwMode="auto">
            <a:xfrm>
              <a:off x="597" y="3375"/>
              <a:ext cx="318" cy="0"/>
            </a:xfrm>
            <a:prstGeom prst="line">
              <a:avLst/>
            </a:prstGeom>
            <a:noFill/>
            <a:ln w="9525">
              <a:solidFill>
                <a:schemeClr val="tx1"/>
              </a:solidFill>
              <a:round/>
              <a:headEnd/>
              <a:tailEnd/>
            </a:ln>
          </p:spPr>
          <p:txBody>
            <a:bodyPr wrap="none" anchor="ctr"/>
            <a:lstStyle/>
            <a:p>
              <a:endParaRPr lang="en-US"/>
            </a:p>
          </p:txBody>
        </p:sp>
      </p:grpSp>
      <p:sp>
        <p:nvSpPr>
          <p:cNvPr id="17430" name="Rectangle 1059"/>
          <p:cNvSpPr>
            <a:spLocks noChangeAspect="1" noChangeArrowheads="1"/>
          </p:cNvSpPr>
          <p:nvPr/>
        </p:nvSpPr>
        <p:spPr bwMode="auto">
          <a:xfrm>
            <a:off x="6340449" y="3725865"/>
            <a:ext cx="417513" cy="450850"/>
          </a:xfrm>
          <a:prstGeom prst="rect">
            <a:avLst/>
          </a:prstGeom>
          <a:solidFill>
            <a:srgbClr val="6600FF"/>
          </a:solidFill>
          <a:ln w="9525">
            <a:solidFill>
              <a:schemeClr val="tx1"/>
            </a:solidFill>
            <a:miter lim="800000"/>
            <a:headEnd/>
            <a:tailEnd/>
          </a:ln>
        </p:spPr>
        <p:txBody>
          <a:bodyPr wrap="none" anchor="ctr"/>
          <a:lstStyle/>
          <a:p>
            <a:endParaRPr lang="en-US"/>
          </a:p>
        </p:txBody>
      </p:sp>
      <p:sp>
        <p:nvSpPr>
          <p:cNvPr id="17431" name="Rectangle 1060"/>
          <p:cNvSpPr>
            <a:spLocks noChangeAspect="1" noChangeArrowheads="1"/>
          </p:cNvSpPr>
          <p:nvPr/>
        </p:nvSpPr>
        <p:spPr bwMode="auto">
          <a:xfrm>
            <a:off x="6340449" y="4591052"/>
            <a:ext cx="417513" cy="5222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432" name="Rectangle 1061"/>
          <p:cNvSpPr>
            <a:spLocks noChangeAspect="1" noChangeArrowheads="1"/>
          </p:cNvSpPr>
          <p:nvPr/>
        </p:nvSpPr>
        <p:spPr bwMode="auto">
          <a:xfrm>
            <a:off x="6548412" y="4176715"/>
            <a:ext cx="209550" cy="414337"/>
          </a:xfrm>
          <a:prstGeom prst="rect">
            <a:avLst/>
          </a:prstGeom>
          <a:solidFill>
            <a:srgbClr val="FF9900"/>
          </a:solidFill>
          <a:ln w="9525">
            <a:solidFill>
              <a:schemeClr val="tx1"/>
            </a:solidFill>
            <a:miter lim="800000"/>
            <a:headEnd/>
            <a:tailEnd/>
          </a:ln>
        </p:spPr>
        <p:txBody>
          <a:bodyPr wrap="none" anchor="ctr"/>
          <a:lstStyle/>
          <a:p>
            <a:endParaRPr lang="en-US"/>
          </a:p>
        </p:txBody>
      </p:sp>
      <p:sp>
        <p:nvSpPr>
          <p:cNvPr id="17433" name="Rectangle 1062"/>
          <p:cNvSpPr>
            <a:spLocks noChangeAspect="1" noChangeArrowheads="1"/>
          </p:cNvSpPr>
          <p:nvPr/>
        </p:nvSpPr>
        <p:spPr bwMode="auto">
          <a:xfrm>
            <a:off x="6340449" y="4176715"/>
            <a:ext cx="207963" cy="414337"/>
          </a:xfrm>
          <a:prstGeom prst="rect">
            <a:avLst/>
          </a:prstGeom>
          <a:solidFill>
            <a:srgbClr val="990000"/>
          </a:solidFill>
          <a:ln w="9525">
            <a:solidFill>
              <a:schemeClr val="tx1"/>
            </a:solidFill>
            <a:miter lim="800000"/>
            <a:headEnd/>
            <a:tailEnd/>
          </a:ln>
        </p:spPr>
        <p:txBody>
          <a:bodyPr wrap="none" anchor="ctr"/>
          <a:lstStyle/>
          <a:p>
            <a:endParaRPr lang="en-US"/>
          </a:p>
        </p:txBody>
      </p:sp>
      <p:sp>
        <p:nvSpPr>
          <p:cNvPr id="17434" name="Line 1063"/>
          <p:cNvSpPr>
            <a:spLocks noChangeAspect="1" noChangeShapeType="1"/>
          </p:cNvSpPr>
          <p:nvPr/>
        </p:nvSpPr>
        <p:spPr bwMode="auto">
          <a:xfrm flipH="1">
            <a:off x="6075337" y="5108577"/>
            <a:ext cx="265112" cy="0"/>
          </a:xfrm>
          <a:prstGeom prst="line">
            <a:avLst/>
          </a:prstGeom>
          <a:noFill/>
          <a:ln w="9525">
            <a:solidFill>
              <a:schemeClr val="tx1"/>
            </a:solidFill>
            <a:round/>
            <a:headEnd/>
            <a:tailEnd/>
          </a:ln>
        </p:spPr>
        <p:txBody>
          <a:bodyPr wrap="none" anchor="ctr"/>
          <a:lstStyle/>
          <a:p>
            <a:endParaRPr lang="en-US"/>
          </a:p>
        </p:txBody>
      </p:sp>
      <p:sp>
        <p:nvSpPr>
          <p:cNvPr id="17435" name="Line 1064"/>
          <p:cNvSpPr>
            <a:spLocks noChangeAspect="1" noChangeShapeType="1"/>
          </p:cNvSpPr>
          <p:nvPr/>
        </p:nvSpPr>
        <p:spPr bwMode="auto">
          <a:xfrm flipV="1">
            <a:off x="6075337" y="3832227"/>
            <a:ext cx="0" cy="1276350"/>
          </a:xfrm>
          <a:prstGeom prst="line">
            <a:avLst/>
          </a:prstGeom>
          <a:noFill/>
          <a:ln w="9525">
            <a:solidFill>
              <a:schemeClr val="tx1"/>
            </a:solidFill>
            <a:round/>
            <a:headEnd/>
            <a:tailEnd/>
          </a:ln>
        </p:spPr>
        <p:txBody>
          <a:bodyPr wrap="none" anchor="ctr"/>
          <a:lstStyle/>
          <a:p>
            <a:endParaRPr lang="en-US"/>
          </a:p>
        </p:txBody>
      </p:sp>
      <p:sp>
        <p:nvSpPr>
          <p:cNvPr id="17436" name="Line 1065"/>
          <p:cNvSpPr>
            <a:spLocks noChangeAspect="1" noChangeShapeType="1"/>
          </p:cNvSpPr>
          <p:nvPr/>
        </p:nvSpPr>
        <p:spPr bwMode="auto">
          <a:xfrm>
            <a:off x="6075337" y="3832227"/>
            <a:ext cx="252412" cy="0"/>
          </a:xfrm>
          <a:prstGeom prst="line">
            <a:avLst/>
          </a:prstGeom>
          <a:noFill/>
          <a:ln w="9525">
            <a:solidFill>
              <a:schemeClr val="tx1"/>
            </a:solidFill>
            <a:round/>
            <a:headEnd/>
            <a:tailEnd type="triangle" w="med" len="med"/>
          </a:ln>
        </p:spPr>
        <p:txBody>
          <a:bodyPr wrap="none" anchor="ctr"/>
          <a:lstStyle/>
          <a:p>
            <a:endParaRPr lang="en-US"/>
          </a:p>
        </p:txBody>
      </p:sp>
      <p:sp>
        <p:nvSpPr>
          <p:cNvPr id="17437" name="Rectangle 1066"/>
          <p:cNvSpPr>
            <a:spLocks noChangeAspect="1" noChangeArrowheads="1"/>
          </p:cNvSpPr>
          <p:nvPr/>
        </p:nvSpPr>
        <p:spPr bwMode="auto">
          <a:xfrm>
            <a:off x="7056412" y="4748215"/>
            <a:ext cx="328612" cy="371475"/>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7438" name="Rectangle 1067"/>
          <p:cNvSpPr>
            <a:spLocks noChangeAspect="1" noChangeArrowheads="1"/>
          </p:cNvSpPr>
          <p:nvPr/>
        </p:nvSpPr>
        <p:spPr bwMode="auto">
          <a:xfrm>
            <a:off x="7056412" y="5113340"/>
            <a:ext cx="328612" cy="4413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439" name="Line 1068"/>
          <p:cNvSpPr>
            <a:spLocks noChangeAspect="1" noChangeShapeType="1"/>
          </p:cNvSpPr>
          <p:nvPr/>
        </p:nvSpPr>
        <p:spPr bwMode="auto">
          <a:xfrm flipH="1">
            <a:off x="5968974" y="5368927"/>
            <a:ext cx="1087438" cy="0"/>
          </a:xfrm>
          <a:prstGeom prst="line">
            <a:avLst/>
          </a:prstGeom>
          <a:noFill/>
          <a:ln w="9525">
            <a:solidFill>
              <a:schemeClr val="tx1"/>
            </a:solidFill>
            <a:round/>
            <a:headEnd/>
            <a:tailEnd/>
          </a:ln>
        </p:spPr>
        <p:txBody>
          <a:bodyPr wrap="none" anchor="ctr"/>
          <a:lstStyle/>
          <a:p>
            <a:endParaRPr lang="en-US"/>
          </a:p>
        </p:txBody>
      </p:sp>
      <p:sp>
        <p:nvSpPr>
          <p:cNvPr id="17440" name="Line 1069"/>
          <p:cNvSpPr>
            <a:spLocks noChangeAspect="1" noChangeShapeType="1"/>
          </p:cNvSpPr>
          <p:nvPr/>
        </p:nvSpPr>
        <p:spPr bwMode="auto">
          <a:xfrm flipV="1">
            <a:off x="5968974" y="3725865"/>
            <a:ext cx="0" cy="1643062"/>
          </a:xfrm>
          <a:prstGeom prst="line">
            <a:avLst/>
          </a:prstGeom>
          <a:noFill/>
          <a:ln w="9525">
            <a:solidFill>
              <a:schemeClr val="tx1"/>
            </a:solidFill>
            <a:round/>
            <a:headEnd/>
            <a:tailEnd/>
          </a:ln>
        </p:spPr>
        <p:txBody>
          <a:bodyPr wrap="none" anchor="ctr"/>
          <a:lstStyle/>
          <a:p>
            <a:endParaRPr lang="en-US"/>
          </a:p>
        </p:txBody>
      </p:sp>
      <p:sp>
        <p:nvSpPr>
          <p:cNvPr id="17441" name="Line 1070"/>
          <p:cNvSpPr>
            <a:spLocks noChangeAspect="1" noChangeShapeType="1"/>
          </p:cNvSpPr>
          <p:nvPr/>
        </p:nvSpPr>
        <p:spPr bwMode="auto">
          <a:xfrm>
            <a:off x="5968974" y="3725865"/>
            <a:ext cx="358775" cy="0"/>
          </a:xfrm>
          <a:prstGeom prst="line">
            <a:avLst/>
          </a:prstGeom>
          <a:noFill/>
          <a:ln w="9525">
            <a:solidFill>
              <a:schemeClr val="tx1"/>
            </a:solidFill>
            <a:round/>
            <a:headEnd/>
            <a:tailEnd type="triangle" w="med" len="med"/>
          </a:ln>
        </p:spPr>
        <p:txBody>
          <a:bodyPr wrap="none" anchor="ctr"/>
          <a:lstStyle/>
          <a:p>
            <a:endParaRPr lang="en-US"/>
          </a:p>
        </p:txBody>
      </p:sp>
      <p:sp>
        <p:nvSpPr>
          <p:cNvPr id="17442" name="Line 1071"/>
          <p:cNvSpPr>
            <a:spLocks noChangeAspect="1" noChangeShapeType="1"/>
          </p:cNvSpPr>
          <p:nvPr/>
        </p:nvSpPr>
        <p:spPr bwMode="auto">
          <a:xfrm>
            <a:off x="6757962" y="4591052"/>
            <a:ext cx="298450" cy="150813"/>
          </a:xfrm>
          <a:prstGeom prst="line">
            <a:avLst/>
          </a:prstGeom>
          <a:noFill/>
          <a:ln w="9525">
            <a:solidFill>
              <a:schemeClr val="tx1"/>
            </a:solidFill>
            <a:round/>
            <a:headEnd/>
            <a:tailEnd type="triangle" w="med" len="med"/>
          </a:ln>
        </p:spPr>
        <p:txBody>
          <a:bodyPr wrap="none" anchor="ctr"/>
          <a:lstStyle/>
          <a:p>
            <a:endParaRPr lang="en-US"/>
          </a:p>
        </p:txBody>
      </p:sp>
      <p:sp>
        <p:nvSpPr>
          <p:cNvPr id="17443" name="Text Box 1072"/>
          <p:cNvSpPr txBox="1">
            <a:spLocks noChangeArrowheads="1"/>
          </p:cNvSpPr>
          <p:nvPr/>
        </p:nvSpPr>
        <p:spPr bwMode="auto">
          <a:xfrm>
            <a:off x="939800" y="6151563"/>
            <a:ext cx="2079415" cy="400110"/>
          </a:xfrm>
          <a:prstGeom prst="rect">
            <a:avLst/>
          </a:prstGeom>
          <a:noFill/>
          <a:ln w="9525">
            <a:noFill/>
            <a:miter lim="800000"/>
            <a:headEnd/>
            <a:tailEnd/>
          </a:ln>
        </p:spPr>
        <p:txBody>
          <a:bodyPr wrap="none">
            <a:spAutoFit/>
          </a:bodyPr>
          <a:lstStyle/>
          <a:p>
            <a:pPr eaLnBrk="0" hangingPunct="0"/>
            <a:r>
              <a:rPr lang="en-US" sz="2000" b="1" dirty="0" err="1" smtClean="0">
                <a:latin typeface="Arial" charset="0"/>
              </a:rPr>
              <a:t>Ba</a:t>
            </a:r>
            <a:r>
              <a:rPr lang="sr-Latn-RS" sz="2000" b="1" dirty="0" smtClean="0">
                <a:latin typeface="Arial" charset="0"/>
              </a:rPr>
              <a:t>zični </a:t>
            </a:r>
            <a:r>
              <a:rPr lang="en-US" sz="2000" b="1" dirty="0" smtClean="0">
                <a:latin typeface="Arial" charset="0"/>
              </a:rPr>
              <a:t>Blok</a:t>
            </a:r>
            <a:r>
              <a:rPr lang="sr-Latn-RS" sz="2000" b="1" dirty="0" smtClean="0">
                <a:latin typeface="Arial" charset="0"/>
              </a:rPr>
              <a:t>ovi</a:t>
            </a:r>
            <a:endParaRPr lang="en-US" sz="2000" dirty="0">
              <a:latin typeface="Arial" charset="0"/>
            </a:endParaRPr>
          </a:p>
        </p:txBody>
      </p:sp>
      <p:sp>
        <p:nvSpPr>
          <p:cNvPr id="17444" name="Text Box 1073"/>
          <p:cNvSpPr txBox="1">
            <a:spLocks noChangeArrowheads="1"/>
          </p:cNvSpPr>
          <p:nvPr/>
        </p:nvSpPr>
        <p:spPr bwMode="auto">
          <a:xfrm>
            <a:off x="3286116" y="6000768"/>
            <a:ext cx="2677336" cy="707886"/>
          </a:xfrm>
          <a:prstGeom prst="rect">
            <a:avLst/>
          </a:prstGeom>
          <a:noFill/>
          <a:ln w="9525">
            <a:noFill/>
            <a:miter lim="800000"/>
            <a:headEnd/>
            <a:tailEnd/>
          </a:ln>
        </p:spPr>
        <p:txBody>
          <a:bodyPr wrap="none">
            <a:spAutoFit/>
          </a:bodyPr>
          <a:lstStyle/>
          <a:p>
            <a:pPr eaLnBrk="0" hangingPunct="0"/>
            <a:r>
              <a:rPr lang="en-US" sz="2000" b="1" dirty="0" smtClean="0">
                <a:latin typeface="Arial" charset="0"/>
              </a:rPr>
              <a:t>S</a:t>
            </a:r>
            <a:r>
              <a:rPr lang="sr-Latn-RS" sz="2000" b="1" dirty="0" smtClean="0">
                <a:latin typeface="Arial" charset="0"/>
              </a:rPr>
              <a:t>elidba preko spoja </a:t>
            </a:r>
          </a:p>
          <a:p>
            <a:pPr eaLnBrk="0" hangingPunct="0"/>
            <a:r>
              <a:rPr lang="sr-Latn-RS" sz="2000" b="1" dirty="0" smtClean="0">
                <a:latin typeface="Arial" charset="0"/>
              </a:rPr>
              <a:t>na gore</a:t>
            </a:r>
            <a:endParaRPr lang="en-US" sz="2000" dirty="0">
              <a:latin typeface="Arial" charset="0"/>
            </a:endParaRPr>
          </a:p>
        </p:txBody>
      </p:sp>
      <p:sp>
        <p:nvSpPr>
          <p:cNvPr id="17445" name="Text Box 1074"/>
          <p:cNvSpPr txBox="1">
            <a:spLocks noChangeArrowheads="1"/>
          </p:cNvSpPr>
          <p:nvPr/>
        </p:nvSpPr>
        <p:spPr bwMode="auto">
          <a:xfrm>
            <a:off x="5857884" y="5929330"/>
            <a:ext cx="2475358" cy="707886"/>
          </a:xfrm>
          <a:prstGeom prst="rect">
            <a:avLst/>
          </a:prstGeom>
          <a:noFill/>
          <a:ln w="9525">
            <a:noFill/>
            <a:miter lim="800000"/>
            <a:headEnd/>
            <a:tailEnd/>
          </a:ln>
        </p:spPr>
        <p:txBody>
          <a:bodyPr wrap="none">
            <a:spAutoFit/>
          </a:bodyPr>
          <a:lstStyle/>
          <a:p>
            <a:pPr eaLnBrk="0" hangingPunct="0"/>
            <a:r>
              <a:rPr lang="en-US" sz="2000" b="1" dirty="0" smtClean="0">
                <a:latin typeface="Arial" charset="0"/>
              </a:rPr>
              <a:t>If-</a:t>
            </a:r>
            <a:r>
              <a:rPr lang="sr-Latn-RS" sz="2000" b="1" dirty="0" smtClean="0">
                <a:latin typeface="Arial" charset="0"/>
              </a:rPr>
              <a:t>k</a:t>
            </a:r>
            <a:r>
              <a:rPr lang="en-US" sz="2000" b="1" dirty="0" err="1" smtClean="0">
                <a:latin typeface="Arial" charset="0"/>
              </a:rPr>
              <a:t>onver</a:t>
            </a:r>
            <a:r>
              <a:rPr lang="sr-Latn-RS" sz="2000" b="1" dirty="0" smtClean="0">
                <a:latin typeface="Arial" charset="0"/>
              </a:rPr>
              <a:t>zija da se </a:t>
            </a:r>
          </a:p>
          <a:p>
            <a:pPr eaLnBrk="0" hangingPunct="0"/>
            <a:r>
              <a:rPr lang="sr-Latn-RS" sz="2000" b="1" dirty="0" smtClean="0">
                <a:latin typeface="Arial" charset="0"/>
              </a:rPr>
              <a:t>formira </a:t>
            </a:r>
            <a:r>
              <a:rPr lang="en-US" sz="2000" b="1" dirty="0" smtClean="0">
                <a:latin typeface="Arial" charset="0"/>
              </a:rPr>
              <a:t>h</a:t>
            </a:r>
            <a:r>
              <a:rPr lang="sr-Latn-RS" sz="2000" b="1" dirty="0" smtClean="0">
                <a:latin typeface="Arial" charset="0"/>
              </a:rPr>
              <a:t>i</a:t>
            </a:r>
            <a:r>
              <a:rPr lang="en-US" sz="2000" b="1" dirty="0" err="1" smtClean="0">
                <a:latin typeface="Arial" charset="0"/>
              </a:rPr>
              <a:t>perblok</a:t>
            </a:r>
            <a:endParaRPr lang="en-US" sz="2000" dirty="0">
              <a:latin typeface="Arial" charset="0"/>
            </a:endParaRPr>
          </a:p>
        </p:txBody>
      </p:sp>
      <p:sp>
        <p:nvSpPr>
          <p:cNvPr id="17446" name="Text Box 1075"/>
          <p:cNvSpPr txBox="1">
            <a:spLocks noChangeArrowheads="1"/>
          </p:cNvSpPr>
          <p:nvPr/>
        </p:nvSpPr>
        <p:spPr bwMode="auto">
          <a:xfrm>
            <a:off x="6643662" y="4057652"/>
            <a:ext cx="458787" cy="641350"/>
          </a:xfrm>
          <a:prstGeom prst="rect">
            <a:avLst/>
          </a:prstGeom>
          <a:noFill/>
          <a:ln w="9525">
            <a:noFill/>
            <a:miter lim="800000"/>
            <a:headEnd/>
            <a:tailEnd/>
          </a:ln>
        </p:spPr>
        <p:txBody>
          <a:bodyPr wrap="none">
            <a:spAutoFit/>
          </a:bodyPr>
          <a:lstStyle/>
          <a:p>
            <a:pPr eaLnBrk="0" hangingPunct="0"/>
            <a:r>
              <a:rPr lang="en-US" sz="3600">
                <a:solidFill>
                  <a:schemeClr val="tx2"/>
                </a:solidFill>
                <a:latin typeface="Courier New" pitchFamily="49" charset="0"/>
              </a:rPr>
              <a:t>}</a:t>
            </a:r>
            <a:endParaRPr lang="en-US" sz="3600">
              <a:solidFill>
                <a:schemeClr val="tx2"/>
              </a:solidFill>
              <a:latin typeface="Arial Narrow" pitchFamily="34" charset="0"/>
            </a:endParaRPr>
          </a:p>
        </p:txBody>
      </p:sp>
      <p:sp>
        <p:nvSpPr>
          <p:cNvPr id="17447" name="Text Box 1076"/>
          <p:cNvSpPr txBox="1">
            <a:spLocks noChangeArrowheads="1"/>
          </p:cNvSpPr>
          <p:nvPr/>
        </p:nvSpPr>
        <p:spPr bwMode="auto">
          <a:xfrm>
            <a:off x="7072330" y="4000504"/>
            <a:ext cx="1694695" cy="707886"/>
          </a:xfrm>
          <a:prstGeom prst="rect">
            <a:avLst/>
          </a:prstGeom>
          <a:noFill/>
          <a:ln w="9525">
            <a:noFill/>
            <a:miter lim="800000"/>
            <a:headEnd/>
            <a:tailEnd/>
          </a:ln>
        </p:spPr>
        <p:txBody>
          <a:bodyPr wrap="none">
            <a:spAutoFit/>
          </a:bodyPr>
          <a:lstStyle/>
          <a:p>
            <a:pPr eaLnBrk="0" hangingPunct="0"/>
            <a:r>
              <a:rPr lang="sr-Latn-RS" sz="2000" dirty="0" smtClean="0">
                <a:solidFill>
                  <a:schemeClr val="tx2"/>
                </a:solidFill>
                <a:latin typeface="Arial" charset="0"/>
              </a:rPr>
              <a:t>Operacije sa </a:t>
            </a:r>
          </a:p>
          <a:p>
            <a:pPr eaLnBrk="0" hangingPunct="0"/>
            <a:r>
              <a:rPr lang="sr-Latn-RS" sz="2000" dirty="0" smtClean="0">
                <a:solidFill>
                  <a:schemeClr val="tx2"/>
                </a:solidFill>
                <a:latin typeface="Arial" charset="0"/>
              </a:rPr>
              <a:t>predikacijom</a:t>
            </a:r>
            <a:endParaRPr lang="en-US" sz="2000" dirty="0">
              <a:solidFill>
                <a:schemeClr val="tx2"/>
              </a:solidFill>
              <a:latin typeface="Arial" charset="0"/>
            </a:endParaRPr>
          </a:p>
        </p:txBody>
      </p:sp>
      <p:sp>
        <p:nvSpPr>
          <p:cNvPr id="17448" name="AutoShape 1077"/>
          <p:cNvSpPr>
            <a:spLocks noChangeArrowheads="1"/>
          </p:cNvSpPr>
          <p:nvPr/>
        </p:nvSpPr>
        <p:spPr bwMode="auto">
          <a:xfrm>
            <a:off x="2549499" y="4502152"/>
            <a:ext cx="522288" cy="427038"/>
          </a:xfrm>
          <a:prstGeom prst="rightArrow">
            <a:avLst>
              <a:gd name="adj1" fmla="val 50000"/>
              <a:gd name="adj2" fmla="val 30576"/>
            </a:avLst>
          </a:prstGeom>
          <a:solidFill>
            <a:schemeClr val="tx2"/>
          </a:solidFill>
          <a:ln w="9525">
            <a:solidFill>
              <a:schemeClr val="tx1"/>
            </a:solidFill>
            <a:miter lim="800000"/>
            <a:headEnd/>
            <a:tailEnd/>
          </a:ln>
        </p:spPr>
        <p:txBody>
          <a:bodyPr wrap="none" anchor="ctr"/>
          <a:lstStyle/>
          <a:p>
            <a:endParaRPr lang="en-US"/>
          </a:p>
        </p:txBody>
      </p:sp>
      <p:sp>
        <p:nvSpPr>
          <p:cNvPr id="17449" name="AutoShape 1078"/>
          <p:cNvSpPr>
            <a:spLocks noChangeArrowheads="1"/>
          </p:cNvSpPr>
          <p:nvPr/>
        </p:nvSpPr>
        <p:spPr bwMode="auto">
          <a:xfrm>
            <a:off x="5173637" y="4432302"/>
            <a:ext cx="522287" cy="427038"/>
          </a:xfrm>
          <a:prstGeom prst="rightArrow">
            <a:avLst>
              <a:gd name="adj1" fmla="val 50000"/>
              <a:gd name="adj2" fmla="val 30576"/>
            </a:avLst>
          </a:prstGeom>
          <a:solidFill>
            <a:schemeClr val="tx2"/>
          </a:solidFill>
          <a:ln w="9525">
            <a:solidFill>
              <a:schemeClr val="tx1"/>
            </a:solidFill>
            <a:miter lim="800000"/>
            <a:headEnd/>
            <a:tailEnd/>
          </a:ln>
        </p:spPr>
        <p:txBody>
          <a:bodyPr wrap="none" anchor="ctr"/>
          <a:lstStyle/>
          <a:p>
            <a:endParaRPr lang="en-US"/>
          </a:p>
        </p:txBody>
      </p:sp>
      <p:sp>
        <p:nvSpPr>
          <p:cNvPr id="17450" name="Line 1079"/>
          <p:cNvSpPr>
            <a:spLocks noChangeShapeType="1"/>
          </p:cNvSpPr>
          <p:nvPr/>
        </p:nvSpPr>
        <p:spPr bwMode="auto">
          <a:xfrm>
            <a:off x="4519587" y="4699002"/>
            <a:ext cx="352425" cy="561975"/>
          </a:xfrm>
          <a:prstGeom prst="line">
            <a:avLst/>
          </a:prstGeom>
          <a:noFill/>
          <a:ln w="9525">
            <a:solidFill>
              <a:schemeClr val="tx1"/>
            </a:solidFill>
            <a:round/>
            <a:headEnd/>
            <a:tailEnd type="triangle" w="med" len="med"/>
          </a:ln>
        </p:spPr>
        <p:txBody>
          <a:bodyPr wrap="none" anchor="ct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fld id="{9B636DF2-0091-4598-AE19-0D96DDF94F5B}" type="slidenum">
              <a:rPr lang="en-US"/>
              <a:pPr/>
              <a:t>13</a:t>
            </a:fld>
            <a:endParaRPr lang="en-US"/>
          </a:p>
        </p:txBody>
      </p:sp>
      <p:sp>
        <p:nvSpPr>
          <p:cNvPr id="18435" name="Rectangle 2"/>
          <p:cNvSpPr>
            <a:spLocks noGrp="1" noChangeArrowheads="1"/>
          </p:cNvSpPr>
          <p:nvPr>
            <p:ph type="title"/>
          </p:nvPr>
        </p:nvSpPr>
        <p:spPr/>
        <p:txBody>
          <a:bodyPr/>
          <a:lstStyle/>
          <a:p>
            <a:pPr eaLnBrk="1" hangingPunct="1"/>
            <a:r>
              <a:rPr lang="sr-Latn-RS" sz="2400" dirty="0" smtClean="0"/>
              <a:t>EPIC </a:t>
            </a:r>
            <a:r>
              <a:rPr lang="en-US" sz="2400" dirty="0" err="1" smtClean="0"/>
              <a:t>Memor</a:t>
            </a:r>
            <a:r>
              <a:rPr lang="sr-Latn-RS" sz="2400" dirty="0" smtClean="0"/>
              <a:t>ijska Hijerarhija</a:t>
            </a:r>
            <a:endParaRPr lang="en-US" sz="2400" dirty="0" smtClean="0"/>
          </a:p>
        </p:txBody>
      </p:sp>
      <p:sp>
        <p:nvSpPr>
          <p:cNvPr id="18436" name="Rectangle 3"/>
          <p:cNvSpPr>
            <a:spLocks noGrp="1" noChangeArrowheads="1"/>
          </p:cNvSpPr>
          <p:nvPr>
            <p:ph type="body" idx="1"/>
          </p:nvPr>
        </p:nvSpPr>
        <p:spPr/>
        <p:txBody>
          <a:bodyPr/>
          <a:lstStyle/>
          <a:p>
            <a:pPr marL="0" indent="0" eaLnBrk="1" hangingPunct="1">
              <a:spcAft>
                <a:spcPct val="50000"/>
              </a:spcAft>
              <a:buFontTx/>
              <a:buNone/>
            </a:pPr>
            <a:r>
              <a:rPr lang="en-US" sz="2000" dirty="0" smtClean="0"/>
              <a:t/>
            </a:r>
            <a:br>
              <a:rPr lang="en-US" sz="2000" dirty="0" smtClean="0"/>
            </a:br>
            <a:r>
              <a:rPr lang="sr-Latn-RS" sz="2400" dirty="0" smtClean="0"/>
              <a:t>Može da bude vidljiva za kompajler</a:t>
            </a:r>
            <a:r>
              <a:rPr lang="en-US" sz="2400" dirty="0" smtClean="0"/>
              <a:t>.</a:t>
            </a:r>
          </a:p>
          <a:p>
            <a:pPr lvl="1" eaLnBrk="1" hangingPunct="1">
              <a:spcAft>
                <a:spcPct val="50000"/>
              </a:spcAft>
            </a:pPr>
            <a:r>
              <a:rPr lang="sr-Latn-RS" sz="2400" dirty="0" smtClean="0"/>
              <a:t>Kod store instrukcija, kompajler može da specificira u koji cache podaci treba da se smeste</a:t>
            </a:r>
            <a:r>
              <a:rPr lang="en-US" sz="2400" dirty="0" smtClean="0"/>
              <a:t>.</a:t>
            </a:r>
          </a:p>
          <a:p>
            <a:pPr lvl="1">
              <a:spcAft>
                <a:spcPct val="50000"/>
              </a:spcAft>
            </a:pPr>
            <a:r>
              <a:rPr lang="sr-Latn-RS" sz="2400" dirty="0" smtClean="0"/>
              <a:t>Kod</a:t>
            </a:r>
            <a:r>
              <a:rPr lang="en-US" sz="2400" dirty="0" smtClean="0"/>
              <a:t> load </a:t>
            </a:r>
            <a:r>
              <a:rPr lang="en-US" sz="2400" dirty="0" err="1" smtClean="0"/>
              <a:t>instru</a:t>
            </a:r>
            <a:r>
              <a:rPr lang="sr-Latn-RS" sz="2400" dirty="0" smtClean="0"/>
              <a:t>kcija</a:t>
            </a:r>
            <a:r>
              <a:rPr lang="en-US" sz="2400" dirty="0" smtClean="0"/>
              <a:t>, </a:t>
            </a:r>
            <a:r>
              <a:rPr lang="sr-Latn-RS" sz="2400" dirty="0" smtClean="0"/>
              <a:t>k</a:t>
            </a:r>
            <a:r>
              <a:rPr lang="en-US" sz="2400" dirty="0" err="1" smtClean="0"/>
              <a:t>omp</a:t>
            </a:r>
            <a:r>
              <a:rPr lang="sr-Latn-RS" sz="2400" dirty="0" smtClean="0"/>
              <a:t>ajler može da specificira u kom cache-u se podaci nalaze i u koji cache podaci treba da budu smešteni</a:t>
            </a:r>
            <a:r>
              <a:rPr lang="en-US" sz="2400" dirty="0" smtClean="0"/>
              <a:t>.</a:t>
            </a:r>
          </a:p>
          <a:p>
            <a:pPr marL="0" indent="0" eaLnBrk="1" hangingPunct="1">
              <a:spcAft>
                <a:spcPct val="50000"/>
              </a:spcAft>
              <a:buFontTx/>
              <a:buNone/>
            </a:pPr>
            <a:r>
              <a:rPr lang="sr-Latn-RS" sz="2400" dirty="0" smtClean="0"/>
              <a:t>Ovim je podržano statičko raspoređivanje </a:t>
            </a:r>
            <a:r>
              <a:rPr lang="en-US" sz="2400" dirty="0" smtClean="0"/>
              <a:t>load/store opera</a:t>
            </a:r>
            <a:r>
              <a:rPr lang="sr-Latn-RS" sz="2400" dirty="0" smtClean="0"/>
              <a:t>cija</a:t>
            </a:r>
            <a:r>
              <a:rPr lang="en-US" sz="2400" dirty="0" smtClean="0"/>
              <a:t> </a:t>
            </a:r>
            <a:r>
              <a:rPr lang="sr-Latn-RS" sz="2400" dirty="0" smtClean="0"/>
              <a:t>sa očekivanjem da su pretpostavljena kašnjenja tada tačno određena</a:t>
            </a:r>
            <a:r>
              <a:rPr lang="en-US" sz="2400" dirty="0" smtClean="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342D2412-8E08-4BD2-8C7C-28C12B61B016}" type="slidenum">
              <a:rPr lang="en-US"/>
              <a:pPr/>
              <a:t>14</a:t>
            </a:fld>
            <a:endParaRPr lang="en-US"/>
          </a:p>
        </p:txBody>
      </p:sp>
      <p:sp>
        <p:nvSpPr>
          <p:cNvPr id="19459" name="Rectangle 2"/>
          <p:cNvSpPr>
            <a:spLocks noGrp="1" noChangeArrowheads="1"/>
          </p:cNvSpPr>
          <p:nvPr>
            <p:ph type="title"/>
          </p:nvPr>
        </p:nvSpPr>
        <p:spPr/>
        <p:txBody>
          <a:bodyPr/>
          <a:lstStyle/>
          <a:p>
            <a:pPr eaLnBrk="1" hangingPunct="1"/>
            <a:r>
              <a:rPr lang="en-US" sz="3200" dirty="0" err="1" smtClean="0"/>
              <a:t>Memor</a:t>
            </a:r>
            <a:r>
              <a:rPr lang="sr-Latn-RS" sz="3200" dirty="0" smtClean="0"/>
              <a:t>ijska Hijerarhija</a:t>
            </a:r>
            <a:endParaRPr lang="en-US" sz="3200" dirty="0" smtClean="0"/>
          </a:p>
        </p:txBody>
      </p:sp>
      <p:sp>
        <p:nvSpPr>
          <p:cNvPr id="19460" name="Rectangle 3"/>
          <p:cNvSpPr>
            <a:spLocks noChangeAspect="1" noChangeArrowheads="1"/>
          </p:cNvSpPr>
          <p:nvPr/>
        </p:nvSpPr>
        <p:spPr bwMode="auto">
          <a:xfrm>
            <a:off x="3592513" y="2774950"/>
            <a:ext cx="1462087" cy="596900"/>
          </a:xfrm>
          <a:prstGeom prst="rect">
            <a:avLst/>
          </a:prstGeom>
          <a:solidFill>
            <a:srgbClr val="0066FF"/>
          </a:solidFill>
          <a:ln w="9525">
            <a:solidFill>
              <a:schemeClr val="tx1"/>
            </a:solidFill>
            <a:miter lim="800000"/>
            <a:headEnd/>
            <a:tailEnd/>
          </a:ln>
        </p:spPr>
        <p:txBody>
          <a:bodyPr wrap="none" anchor="ctr"/>
          <a:lstStyle/>
          <a:p>
            <a:pPr algn="ctr" eaLnBrk="0" hangingPunct="0"/>
            <a:r>
              <a:rPr lang="en-US" sz="1800" b="1">
                <a:solidFill>
                  <a:schemeClr val="bg1"/>
                </a:solidFill>
              </a:rPr>
              <a:t>Data prefetch</a:t>
            </a:r>
            <a:br>
              <a:rPr lang="en-US" sz="1800" b="1">
                <a:solidFill>
                  <a:schemeClr val="bg1"/>
                </a:solidFill>
              </a:rPr>
            </a:br>
            <a:r>
              <a:rPr lang="en-US" sz="1800" b="1">
                <a:solidFill>
                  <a:schemeClr val="bg1"/>
                </a:solidFill>
              </a:rPr>
              <a:t>cache</a:t>
            </a:r>
          </a:p>
        </p:txBody>
      </p:sp>
      <p:sp>
        <p:nvSpPr>
          <p:cNvPr id="19461" name="Oval 4"/>
          <p:cNvSpPr>
            <a:spLocks noChangeAspect="1" noChangeArrowheads="1"/>
          </p:cNvSpPr>
          <p:nvPr/>
        </p:nvSpPr>
        <p:spPr bwMode="auto">
          <a:xfrm>
            <a:off x="2354263" y="2025650"/>
            <a:ext cx="1773237" cy="544513"/>
          </a:xfrm>
          <a:prstGeom prst="ellipse">
            <a:avLst/>
          </a:prstGeom>
          <a:solidFill>
            <a:schemeClr val="accent2"/>
          </a:solidFill>
          <a:ln w="9525">
            <a:solidFill>
              <a:schemeClr val="tx1"/>
            </a:solidFill>
            <a:round/>
            <a:headEnd/>
            <a:tailEnd/>
          </a:ln>
        </p:spPr>
        <p:txBody>
          <a:bodyPr wrap="none" anchor="ctr"/>
          <a:lstStyle/>
          <a:p>
            <a:pPr algn="ctr" eaLnBrk="0" hangingPunct="0"/>
            <a:r>
              <a:rPr lang="en-US" sz="1800" b="1">
                <a:solidFill>
                  <a:schemeClr val="bg1"/>
                </a:solidFill>
              </a:rPr>
              <a:t>CPU/regs</a:t>
            </a:r>
          </a:p>
        </p:txBody>
      </p:sp>
      <p:sp>
        <p:nvSpPr>
          <p:cNvPr id="19462" name="Rectangle 5"/>
          <p:cNvSpPr>
            <a:spLocks noChangeAspect="1" noChangeArrowheads="1"/>
          </p:cNvSpPr>
          <p:nvPr/>
        </p:nvSpPr>
        <p:spPr bwMode="auto">
          <a:xfrm>
            <a:off x="2001838" y="2774950"/>
            <a:ext cx="1312862" cy="596900"/>
          </a:xfrm>
          <a:prstGeom prst="rect">
            <a:avLst/>
          </a:prstGeom>
          <a:solidFill>
            <a:srgbClr val="0066FF"/>
          </a:solidFill>
          <a:ln w="9525">
            <a:solidFill>
              <a:schemeClr val="tx1"/>
            </a:solidFill>
            <a:miter lim="800000"/>
            <a:headEnd/>
            <a:tailEnd/>
          </a:ln>
        </p:spPr>
        <p:txBody>
          <a:bodyPr wrap="none" anchor="ctr"/>
          <a:lstStyle/>
          <a:p>
            <a:pPr algn="ctr" eaLnBrk="0" hangingPunct="0"/>
            <a:r>
              <a:rPr lang="en-US" sz="1800" b="1">
                <a:solidFill>
                  <a:schemeClr val="bg1"/>
                </a:solidFill>
              </a:rPr>
              <a:t>First-level </a:t>
            </a:r>
            <a:br>
              <a:rPr lang="en-US" sz="1800" b="1">
                <a:solidFill>
                  <a:schemeClr val="bg1"/>
                </a:solidFill>
              </a:rPr>
            </a:br>
            <a:r>
              <a:rPr lang="en-US" sz="1800" b="1">
                <a:solidFill>
                  <a:schemeClr val="bg1"/>
                </a:solidFill>
              </a:rPr>
              <a:t>cache</a:t>
            </a:r>
          </a:p>
        </p:txBody>
      </p:sp>
      <p:sp>
        <p:nvSpPr>
          <p:cNvPr id="19463" name="Rectangle 6"/>
          <p:cNvSpPr>
            <a:spLocks noChangeAspect="1" noChangeArrowheads="1"/>
          </p:cNvSpPr>
          <p:nvPr/>
        </p:nvSpPr>
        <p:spPr bwMode="auto">
          <a:xfrm>
            <a:off x="1735138" y="3543300"/>
            <a:ext cx="1784350" cy="768350"/>
          </a:xfrm>
          <a:prstGeom prst="rect">
            <a:avLst/>
          </a:prstGeom>
          <a:solidFill>
            <a:srgbClr val="6699FF"/>
          </a:solidFill>
          <a:ln w="9525">
            <a:solidFill>
              <a:schemeClr val="tx1"/>
            </a:solidFill>
            <a:miter lim="800000"/>
            <a:headEnd/>
            <a:tailEnd/>
          </a:ln>
        </p:spPr>
        <p:txBody>
          <a:bodyPr wrap="none" anchor="ctr"/>
          <a:lstStyle/>
          <a:p>
            <a:pPr algn="ctr" eaLnBrk="0" hangingPunct="0"/>
            <a:r>
              <a:rPr lang="en-US" sz="1800" b="1">
                <a:solidFill>
                  <a:schemeClr val="bg1"/>
                </a:solidFill>
              </a:rPr>
              <a:t>Second-level</a:t>
            </a:r>
            <a:br>
              <a:rPr lang="en-US" sz="1800" b="1">
                <a:solidFill>
                  <a:schemeClr val="bg1"/>
                </a:solidFill>
              </a:rPr>
            </a:br>
            <a:r>
              <a:rPr lang="en-US" sz="1800" b="1">
                <a:solidFill>
                  <a:schemeClr val="bg1"/>
                </a:solidFill>
              </a:rPr>
              <a:t>cache</a:t>
            </a:r>
          </a:p>
        </p:txBody>
      </p:sp>
      <p:sp>
        <p:nvSpPr>
          <p:cNvPr id="19464" name="Rectangle 7"/>
          <p:cNvSpPr>
            <a:spLocks noChangeAspect="1" noChangeArrowheads="1"/>
          </p:cNvSpPr>
          <p:nvPr/>
        </p:nvSpPr>
        <p:spPr bwMode="auto">
          <a:xfrm>
            <a:off x="911225" y="4460875"/>
            <a:ext cx="3578225" cy="949325"/>
          </a:xfrm>
          <a:prstGeom prst="rect">
            <a:avLst/>
          </a:prstGeom>
          <a:solidFill>
            <a:srgbClr val="99CCFF"/>
          </a:solidFill>
          <a:ln w="9525">
            <a:solidFill>
              <a:schemeClr val="tx1"/>
            </a:solidFill>
            <a:miter lim="800000"/>
            <a:headEnd/>
            <a:tailEnd/>
          </a:ln>
        </p:spPr>
        <p:txBody>
          <a:bodyPr wrap="none" anchor="ctr"/>
          <a:lstStyle/>
          <a:p>
            <a:pPr algn="ctr" eaLnBrk="0" hangingPunct="0"/>
            <a:r>
              <a:rPr lang="en-US" sz="1800" b="1">
                <a:solidFill>
                  <a:schemeClr val="bg1"/>
                </a:solidFill>
              </a:rPr>
              <a:t>Main Memory</a:t>
            </a:r>
          </a:p>
        </p:txBody>
      </p:sp>
      <p:sp>
        <p:nvSpPr>
          <p:cNvPr id="19465" name="Line 8"/>
          <p:cNvSpPr>
            <a:spLocks noChangeAspect="1" noChangeShapeType="1"/>
          </p:cNvSpPr>
          <p:nvPr/>
        </p:nvSpPr>
        <p:spPr bwMode="auto">
          <a:xfrm flipH="1">
            <a:off x="2771775" y="2549525"/>
            <a:ext cx="160338" cy="223838"/>
          </a:xfrm>
          <a:prstGeom prst="line">
            <a:avLst/>
          </a:prstGeom>
          <a:noFill/>
          <a:ln w="57150">
            <a:solidFill>
              <a:schemeClr val="tx1"/>
            </a:solidFill>
            <a:round/>
            <a:headEnd/>
            <a:tailEnd/>
          </a:ln>
        </p:spPr>
        <p:txBody>
          <a:bodyPr wrap="none" anchor="ctr"/>
          <a:lstStyle/>
          <a:p>
            <a:endParaRPr lang="en-US"/>
          </a:p>
        </p:txBody>
      </p:sp>
      <p:sp>
        <p:nvSpPr>
          <p:cNvPr id="19466" name="Line 9"/>
          <p:cNvSpPr>
            <a:spLocks noChangeAspect="1" noChangeShapeType="1"/>
          </p:cNvSpPr>
          <p:nvPr/>
        </p:nvSpPr>
        <p:spPr bwMode="auto">
          <a:xfrm>
            <a:off x="2663825" y="3371850"/>
            <a:ext cx="0" cy="171450"/>
          </a:xfrm>
          <a:prstGeom prst="line">
            <a:avLst/>
          </a:prstGeom>
          <a:noFill/>
          <a:ln w="57150">
            <a:solidFill>
              <a:schemeClr val="tx1"/>
            </a:solidFill>
            <a:round/>
            <a:headEnd/>
            <a:tailEnd/>
          </a:ln>
        </p:spPr>
        <p:txBody>
          <a:bodyPr wrap="none" anchor="ctr"/>
          <a:lstStyle/>
          <a:p>
            <a:endParaRPr lang="en-US"/>
          </a:p>
        </p:txBody>
      </p:sp>
      <p:sp>
        <p:nvSpPr>
          <p:cNvPr id="19467" name="Line 10"/>
          <p:cNvSpPr>
            <a:spLocks noChangeAspect="1" noChangeShapeType="1"/>
          </p:cNvSpPr>
          <p:nvPr/>
        </p:nvSpPr>
        <p:spPr bwMode="auto">
          <a:xfrm>
            <a:off x="2652713" y="4321175"/>
            <a:ext cx="0" cy="139700"/>
          </a:xfrm>
          <a:prstGeom prst="line">
            <a:avLst/>
          </a:prstGeom>
          <a:noFill/>
          <a:ln w="57150">
            <a:solidFill>
              <a:schemeClr val="tx1"/>
            </a:solidFill>
            <a:round/>
            <a:headEnd/>
            <a:tailEnd/>
          </a:ln>
        </p:spPr>
        <p:txBody>
          <a:bodyPr wrap="none" anchor="ctr"/>
          <a:lstStyle/>
          <a:p>
            <a:endParaRPr lang="en-US"/>
          </a:p>
        </p:txBody>
      </p:sp>
      <p:sp>
        <p:nvSpPr>
          <p:cNvPr id="19468" name="Line 11"/>
          <p:cNvSpPr>
            <a:spLocks noChangeAspect="1" noChangeShapeType="1"/>
          </p:cNvSpPr>
          <p:nvPr/>
        </p:nvSpPr>
        <p:spPr bwMode="auto">
          <a:xfrm>
            <a:off x="3592513" y="2528888"/>
            <a:ext cx="160337" cy="223837"/>
          </a:xfrm>
          <a:prstGeom prst="line">
            <a:avLst/>
          </a:prstGeom>
          <a:noFill/>
          <a:ln w="57150">
            <a:solidFill>
              <a:schemeClr val="tx1"/>
            </a:solidFill>
            <a:round/>
            <a:headEnd/>
            <a:tailEnd/>
          </a:ln>
        </p:spPr>
        <p:txBody>
          <a:bodyPr wrap="none" anchor="ctr"/>
          <a:lstStyle/>
          <a:p>
            <a:endParaRPr lang="en-US"/>
          </a:p>
        </p:txBody>
      </p:sp>
      <p:sp>
        <p:nvSpPr>
          <p:cNvPr id="19469" name="Text Box 12"/>
          <p:cNvSpPr txBox="1">
            <a:spLocks noChangeAspect="1" noChangeArrowheads="1"/>
          </p:cNvSpPr>
          <p:nvPr/>
        </p:nvSpPr>
        <p:spPr bwMode="auto">
          <a:xfrm>
            <a:off x="1308100" y="2960688"/>
            <a:ext cx="450850" cy="366712"/>
          </a:xfrm>
          <a:prstGeom prst="rect">
            <a:avLst/>
          </a:prstGeom>
          <a:noFill/>
          <a:ln w="9525">
            <a:noFill/>
            <a:miter lim="800000"/>
            <a:headEnd/>
            <a:tailEnd/>
          </a:ln>
        </p:spPr>
        <p:txBody>
          <a:bodyPr wrap="none">
            <a:spAutoFit/>
          </a:bodyPr>
          <a:lstStyle/>
          <a:p>
            <a:pPr eaLnBrk="0" hangingPunct="0"/>
            <a:r>
              <a:rPr lang="en-US" sz="1800"/>
              <a:t>C1</a:t>
            </a:r>
          </a:p>
        </p:txBody>
      </p:sp>
      <p:sp>
        <p:nvSpPr>
          <p:cNvPr id="19470" name="Text Box 13"/>
          <p:cNvSpPr txBox="1">
            <a:spLocks noChangeAspect="1" noChangeArrowheads="1"/>
          </p:cNvSpPr>
          <p:nvPr/>
        </p:nvSpPr>
        <p:spPr bwMode="auto">
          <a:xfrm>
            <a:off x="933450" y="3846513"/>
            <a:ext cx="450850" cy="366712"/>
          </a:xfrm>
          <a:prstGeom prst="rect">
            <a:avLst/>
          </a:prstGeom>
          <a:noFill/>
          <a:ln w="9525">
            <a:noFill/>
            <a:miter lim="800000"/>
            <a:headEnd/>
            <a:tailEnd/>
          </a:ln>
        </p:spPr>
        <p:txBody>
          <a:bodyPr wrap="none">
            <a:spAutoFit/>
          </a:bodyPr>
          <a:lstStyle/>
          <a:p>
            <a:pPr eaLnBrk="0" hangingPunct="0"/>
            <a:r>
              <a:rPr lang="en-US" sz="1800"/>
              <a:t>C2</a:t>
            </a:r>
          </a:p>
        </p:txBody>
      </p:sp>
      <p:sp>
        <p:nvSpPr>
          <p:cNvPr id="19471" name="Text Box 14"/>
          <p:cNvSpPr txBox="1">
            <a:spLocks noChangeAspect="1" noChangeArrowheads="1"/>
          </p:cNvSpPr>
          <p:nvPr/>
        </p:nvSpPr>
        <p:spPr bwMode="auto">
          <a:xfrm>
            <a:off x="314325" y="4860925"/>
            <a:ext cx="450850" cy="366713"/>
          </a:xfrm>
          <a:prstGeom prst="rect">
            <a:avLst/>
          </a:prstGeom>
          <a:noFill/>
          <a:ln w="9525">
            <a:noFill/>
            <a:miter lim="800000"/>
            <a:headEnd/>
            <a:tailEnd/>
          </a:ln>
        </p:spPr>
        <p:txBody>
          <a:bodyPr wrap="none">
            <a:spAutoFit/>
          </a:bodyPr>
          <a:lstStyle/>
          <a:p>
            <a:pPr eaLnBrk="0" hangingPunct="0"/>
            <a:r>
              <a:rPr lang="en-US" sz="1800"/>
              <a:t>C3</a:t>
            </a:r>
          </a:p>
        </p:txBody>
      </p:sp>
      <p:sp>
        <p:nvSpPr>
          <p:cNvPr id="19472" name="Text Box 15"/>
          <p:cNvSpPr txBox="1">
            <a:spLocks noChangeAspect="1" noChangeArrowheads="1"/>
          </p:cNvSpPr>
          <p:nvPr/>
        </p:nvSpPr>
        <p:spPr bwMode="auto">
          <a:xfrm>
            <a:off x="5035550" y="2906713"/>
            <a:ext cx="463550" cy="366712"/>
          </a:xfrm>
          <a:prstGeom prst="rect">
            <a:avLst/>
          </a:prstGeom>
          <a:noFill/>
          <a:ln w="9525">
            <a:noFill/>
            <a:miter lim="800000"/>
            <a:headEnd/>
            <a:tailEnd/>
          </a:ln>
        </p:spPr>
        <p:txBody>
          <a:bodyPr wrap="none">
            <a:spAutoFit/>
          </a:bodyPr>
          <a:lstStyle/>
          <a:p>
            <a:pPr eaLnBrk="0" hangingPunct="0"/>
            <a:r>
              <a:rPr lang="en-US" sz="1800"/>
              <a:t>V1</a:t>
            </a:r>
          </a:p>
        </p:txBody>
      </p:sp>
      <p:sp>
        <p:nvSpPr>
          <p:cNvPr id="19473" name="Text Box 16"/>
          <p:cNvSpPr txBox="1">
            <a:spLocks noChangeArrowheads="1"/>
          </p:cNvSpPr>
          <p:nvPr/>
        </p:nvSpPr>
        <p:spPr bwMode="auto">
          <a:xfrm>
            <a:off x="5561013" y="1906588"/>
            <a:ext cx="3154391" cy="4524315"/>
          </a:xfrm>
          <a:prstGeom prst="rect">
            <a:avLst/>
          </a:prstGeom>
          <a:noFill/>
          <a:ln w="9525">
            <a:solidFill>
              <a:srgbClr val="FF0000"/>
            </a:solidFill>
            <a:miter lim="800000"/>
            <a:headEnd/>
            <a:tailEnd/>
          </a:ln>
        </p:spPr>
        <p:txBody>
          <a:bodyPr wrap="square">
            <a:spAutoFit/>
          </a:bodyPr>
          <a:lstStyle/>
          <a:p>
            <a:pPr marL="168275" indent="-168275" algn="ctr" eaLnBrk="0" hangingPunct="0"/>
            <a:r>
              <a:rPr lang="en-US" sz="2400" u="sng" dirty="0">
                <a:solidFill>
                  <a:srgbClr val="FF0000"/>
                </a:solidFill>
              </a:rPr>
              <a:t>data-</a:t>
            </a:r>
            <a:r>
              <a:rPr lang="en-US" sz="2400" u="sng" dirty="0" err="1">
                <a:solidFill>
                  <a:srgbClr val="FF0000"/>
                </a:solidFill>
              </a:rPr>
              <a:t>prefetch</a:t>
            </a:r>
            <a:r>
              <a:rPr lang="en-US" sz="2400" u="sng" dirty="0">
                <a:solidFill>
                  <a:srgbClr val="FF0000"/>
                </a:solidFill>
              </a:rPr>
              <a:t> cache</a:t>
            </a:r>
            <a:r>
              <a:rPr lang="en-US" sz="2400" dirty="0">
                <a:solidFill>
                  <a:srgbClr val="FF0000"/>
                </a:solidFill>
              </a:rPr>
              <a:t/>
            </a:r>
            <a:br>
              <a:rPr lang="en-US" sz="2400" dirty="0">
                <a:solidFill>
                  <a:srgbClr val="FF0000"/>
                </a:solidFill>
              </a:rPr>
            </a:br>
            <a:endParaRPr lang="en-US" sz="2400" dirty="0">
              <a:solidFill>
                <a:srgbClr val="FF0000"/>
              </a:solidFill>
            </a:endParaRPr>
          </a:p>
          <a:p>
            <a:pPr marL="168275" indent="-168275" eaLnBrk="0" hangingPunct="0">
              <a:buFontTx/>
              <a:buChar char="•"/>
            </a:pPr>
            <a:r>
              <a:rPr lang="sr-Latn-RS" sz="2400" dirty="0" smtClean="0">
                <a:solidFill>
                  <a:srgbClr val="FF0000"/>
                </a:solidFill>
              </a:rPr>
              <a:t>Nezavistan od cache prvog nivoa</a:t>
            </a:r>
            <a:endParaRPr lang="en-US" sz="2400" dirty="0">
              <a:solidFill>
                <a:srgbClr val="FF0000"/>
              </a:solidFill>
            </a:endParaRPr>
          </a:p>
          <a:p>
            <a:pPr marL="168275" indent="-168275" eaLnBrk="0" hangingPunct="0">
              <a:buFontTx/>
              <a:buChar char="•"/>
            </a:pPr>
            <a:r>
              <a:rPr lang="sr-Latn-RS" sz="2400" dirty="0" smtClean="0">
                <a:solidFill>
                  <a:srgbClr val="FF0000"/>
                </a:solidFill>
              </a:rPr>
              <a:t>Koristi se za pamćenje veće količine podataka koja može da spreči prevelike interakcije u memorijskoj hijerarhiji</a:t>
            </a:r>
            <a:endParaRPr lang="en-US" sz="2400" dirty="0">
              <a:solidFill>
                <a:srgbClr val="FF0000"/>
              </a:solidFill>
            </a:endParaRPr>
          </a:p>
          <a:p>
            <a:pPr marL="168275" indent="-168275" eaLnBrk="0" hangingPunct="0">
              <a:buFontTx/>
              <a:buChar char="•"/>
            </a:pPr>
            <a:r>
              <a:rPr lang="sr-Latn-RS" sz="2400" dirty="0" smtClean="0">
                <a:solidFill>
                  <a:srgbClr val="FF0000"/>
                </a:solidFill>
              </a:rPr>
              <a:t>Ne zahteva mehanizme zamene u cache-u</a:t>
            </a:r>
            <a:endParaRPr lang="en-US" sz="24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BD938EAC-EB0B-4BAA-B568-BD5F552D5D1B}" type="slidenum">
              <a:rPr lang="en-US"/>
              <a:pPr/>
              <a:t>15</a:t>
            </a:fld>
            <a:endParaRPr lang="en-US"/>
          </a:p>
        </p:txBody>
      </p:sp>
      <p:sp>
        <p:nvSpPr>
          <p:cNvPr id="20483" name="Rectangle 2"/>
          <p:cNvSpPr>
            <a:spLocks noGrp="1" noChangeArrowheads="1"/>
          </p:cNvSpPr>
          <p:nvPr>
            <p:ph type="title"/>
          </p:nvPr>
        </p:nvSpPr>
        <p:spPr/>
        <p:txBody>
          <a:bodyPr/>
          <a:lstStyle/>
          <a:p>
            <a:pPr eaLnBrk="1" hangingPunct="1"/>
            <a:r>
              <a:rPr lang="en-US" sz="2400" dirty="0" smtClean="0"/>
              <a:t>Load/Store </a:t>
            </a:r>
            <a:r>
              <a:rPr lang="en-US" sz="2400" dirty="0" err="1" smtClean="0"/>
              <a:t>Instru</a:t>
            </a:r>
            <a:r>
              <a:rPr lang="sr-Latn-RS" sz="2400" dirty="0" smtClean="0"/>
              <a:t>kcije</a:t>
            </a:r>
            <a:endParaRPr lang="en-US" sz="2400" dirty="0" smtClean="0"/>
          </a:p>
        </p:txBody>
      </p:sp>
      <p:sp>
        <p:nvSpPr>
          <p:cNvPr id="20484" name="Rectangle 3"/>
          <p:cNvSpPr>
            <a:spLocks noGrp="1" noChangeArrowheads="1"/>
          </p:cNvSpPr>
          <p:nvPr>
            <p:ph type="body" idx="1"/>
          </p:nvPr>
        </p:nvSpPr>
        <p:spPr/>
        <p:txBody>
          <a:bodyPr>
            <a:normAutofit/>
          </a:bodyPr>
          <a:lstStyle/>
          <a:p>
            <a:pPr eaLnBrk="1" hangingPunct="1">
              <a:lnSpc>
                <a:spcPct val="90000"/>
              </a:lnSpc>
              <a:buFontTx/>
              <a:buNone/>
              <a:tabLst>
                <a:tab pos="1817688" algn="l"/>
              </a:tabLst>
            </a:pPr>
            <a:r>
              <a:rPr lang="en-US" sz="2200" dirty="0" smtClean="0"/>
              <a:t>Load Instruction:	</a:t>
            </a:r>
            <a:r>
              <a:rPr lang="en-US" sz="2200" dirty="0" smtClean="0">
                <a:latin typeface="Courier New" pitchFamily="49" charset="0"/>
              </a:rPr>
              <a:t>r1 = L.W.</a:t>
            </a:r>
            <a:r>
              <a:rPr lang="en-US" sz="2200" dirty="0" smtClean="0">
                <a:solidFill>
                  <a:srgbClr val="FF0000"/>
                </a:solidFill>
                <a:latin typeface="Courier New" pitchFamily="49" charset="0"/>
              </a:rPr>
              <a:t>C2</a:t>
            </a:r>
            <a:r>
              <a:rPr lang="en-US" sz="2200" dirty="0" smtClean="0">
                <a:latin typeface="Courier New" pitchFamily="49" charset="0"/>
              </a:rPr>
              <a:t>.</a:t>
            </a:r>
            <a:r>
              <a:rPr lang="en-US" sz="2200" dirty="0" smtClean="0">
                <a:solidFill>
                  <a:srgbClr val="FF0000"/>
                </a:solidFill>
                <a:latin typeface="Courier New" pitchFamily="49" charset="0"/>
              </a:rPr>
              <a:t>V1</a:t>
            </a:r>
            <a:r>
              <a:rPr lang="en-US" sz="2200" dirty="0" smtClean="0">
                <a:latin typeface="Courier New" pitchFamily="49" charset="0"/>
              </a:rPr>
              <a:t> r2</a:t>
            </a:r>
          </a:p>
          <a:p>
            <a:pPr lvl="1" eaLnBrk="1" hangingPunct="1">
              <a:lnSpc>
                <a:spcPct val="90000"/>
              </a:lnSpc>
              <a:buFontTx/>
              <a:buNone/>
              <a:tabLst>
                <a:tab pos="1817688" algn="l"/>
              </a:tabLst>
            </a:pPr>
            <a:endParaRPr lang="en-US" sz="1400" dirty="0" smtClean="0">
              <a:latin typeface="Courier New" pitchFamily="49" charset="0"/>
            </a:endParaRPr>
          </a:p>
          <a:p>
            <a:pPr lvl="1" eaLnBrk="1" hangingPunct="1">
              <a:lnSpc>
                <a:spcPct val="90000"/>
              </a:lnSpc>
              <a:buFontTx/>
              <a:buNone/>
              <a:tabLst>
                <a:tab pos="1817688" algn="l"/>
              </a:tabLst>
            </a:pPr>
            <a:endParaRPr lang="en-US" sz="1600" dirty="0" smtClean="0">
              <a:latin typeface="Courier New" pitchFamily="49" charset="0"/>
            </a:endParaRPr>
          </a:p>
          <a:p>
            <a:pPr lvl="1" eaLnBrk="1" hangingPunct="1">
              <a:lnSpc>
                <a:spcPct val="90000"/>
              </a:lnSpc>
              <a:buFontTx/>
              <a:buNone/>
              <a:tabLst>
                <a:tab pos="1817688" algn="l"/>
              </a:tabLst>
            </a:pPr>
            <a:endParaRPr lang="en-US" sz="1600" dirty="0" smtClean="0">
              <a:latin typeface="Courier New" pitchFamily="49" charset="0"/>
            </a:endParaRPr>
          </a:p>
          <a:p>
            <a:pPr eaLnBrk="1" hangingPunct="1">
              <a:lnSpc>
                <a:spcPct val="90000"/>
              </a:lnSpc>
              <a:buFontTx/>
              <a:buNone/>
              <a:tabLst>
                <a:tab pos="1817688" algn="l"/>
              </a:tabLst>
            </a:pPr>
            <a:endParaRPr lang="en-US" sz="2200" dirty="0" smtClean="0"/>
          </a:p>
          <a:p>
            <a:pPr eaLnBrk="1" hangingPunct="1">
              <a:lnSpc>
                <a:spcPct val="90000"/>
              </a:lnSpc>
              <a:buFontTx/>
              <a:buNone/>
              <a:tabLst>
                <a:tab pos="1817688" algn="l"/>
              </a:tabLst>
            </a:pPr>
            <a:r>
              <a:rPr lang="en-US" sz="2200" dirty="0" smtClean="0"/>
              <a:t>Store Instruction:</a:t>
            </a:r>
            <a:r>
              <a:rPr lang="en-US" sz="2000" dirty="0" smtClean="0"/>
              <a:t>     </a:t>
            </a:r>
            <a:r>
              <a:rPr lang="en-US" sz="2200" dirty="0" smtClean="0">
                <a:latin typeface="Courier New" pitchFamily="49" charset="0"/>
              </a:rPr>
              <a:t>S.W.</a:t>
            </a:r>
            <a:r>
              <a:rPr lang="en-US" sz="2200" dirty="0" smtClean="0">
                <a:solidFill>
                  <a:srgbClr val="FF0000"/>
                </a:solidFill>
                <a:latin typeface="Courier New" pitchFamily="49" charset="0"/>
              </a:rPr>
              <a:t>C1</a:t>
            </a:r>
            <a:r>
              <a:rPr lang="en-US" sz="2200" dirty="0" smtClean="0">
                <a:latin typeface="Courier New" pitchFamily="49" charset="0"/>
              </a:rPr>
              <a:t> r2,r3</a:t>
            </a:r>
            <a:r>
              <a:rPr lang="en-US" dirty="0" smtClean="0"/>
              <a:t>	</a:t>
            </a:r>
          </a:p>
          <a:p>
            <a:pPr eaLnBrk="1" hangingPunct="1">
              <a:lnSpc>
                <a:spcPct val="90000"/>
              </a:lnSpc>
              <a:buFontTx/>
              <a:buNone/>
              <a:tabLst>
                <a:tab pos="1817688" algn="l"/>
              </a:tabLst>
            </a:pPr>
            <a:endParaRPr lang="en-US" dirty="0" smtClean="0"/>
          </a:p>
          <a:p>
            <a:pPr eaLnBrk="1" hangingPunct="1">
              <a:lnSpc>
                <a:spcPct val="90000"/>
              </a:lnSpc>
              <a:buFontTx/>
              <a:buNone/>
              <a:tabLst>
                <a:tab pos="1817688" algn="l"/>
              </a:tabLst>
            </a:pPr>
            <a:endParaRPr lang="en-US" dirty="0" smtClean="0"/>
          </a:p>
          <a:p>
            <a:pPr eaLnBrk="1" hangingPunct="1">
              <a:lnSpc>
                <a:spcPct val="90000"/>
              </a:lnSpc>
              <a:buFontTx/>
              <a:buNone/>
              <a:tabLst>
                <a:tab pos="1817688" algn="l"/>
              </a:tabLst>
            </a:pPr>
            <a:endParaRPr lang="en-US" dirty="0" smtClean="0">
              <a:latin typeface="Courier New" pitchFamily="49" charset="0"/>
            </a:endParaRPr>
          </a:p>
          <a:p>
            <a:pPr eaLnBrk="1" hangingPunct="1">
              <a:lnSpc>
                <a:spcPct val="90000"/>
              </a:lnSpc>
              <a:buFontTx/>
              <a:buNone/>
              <a:tabLst>
                <a:tab pos="1817688" algn="l"/>
              </a:tabLst>
            </a:pPr>
            <a:endParaRPr lang="en-US" sz="2200" dirty="0" smtClean="0"/>
          </a:p>
          <a:p>
            <a:pPr eaLnBrk="1" hangingPunct="1">
              <a:lnSpc>
                <a:spcPct val="90000"/>
              </a:lnSpc>
              <a:buFontTx/>
              <a:buNone/>
              <a:tabLst>
                <a:tab pos="1817688" algn="l"/>
              </a:tabLst>
            </a:pPr>
            <a:r>
              <a:rPr lang="sr-Latn-RS" sz="2200" dirty="0" smtClean="0"/>
              <a:t>Izvorišni </a:t>
            </a:r>
            <a:r>
              <a:rPr lang="en-US" sz="2200" dirty="0" smtClean="0"/>
              <a:t>cache </a:t>
            </a:r>
            <a:r>
              <a:rPr lang="sr-Latn-RS" sz="2200" dirty="0" smtClean="0"/>
              <a:t>se mora korektno definisati.</a:t>
            </a:r>
            <a:r>
              <a:rPr lang="en-US" sz="2200" dirty="0" smtClean="0"/>
              <a:t> </a:t>
            </a:r>
            <a:endParaRPr lang="en-US" dirty="0" smtClean="0"/>
          </a:p>
          <a:p>
            <a:pPr lvl="1" eaLnBrk="1" hangingPunct="1">
              <a:lnSpc>
                <a:spcPct val="90000"/>
              </a:lnSpc>
              <a:buFontTx/>
              <a:buNone/>
              <a:tabLst>
                <a:tab pos="1817688" algn="l"/>
              </a:tabLst>
            </a:pPr>
            <a:endParaRPr lang="en-US" sz="1600" dirty="0" smtClean="0"/>
          </a:p>
        </p:txBody>
      </p:sp>
      <p:sp>
        <p:nvSpPr>
          <p:cNvPr id="20485" name="Text Box 4"/>
          <p:cNvSpPr txBox="1">
            <a:spLocks noChangeArrowheads="1"/>
          </p:cNvSpPr>
          <p:nvPr/>
        </p:nvSpPr>
        <p:spPr bwMode="auto">
          <a:xfrm>
            <a:off x="4429124" y="2643182"/>
            <a:ext cx="1882054" cy="400110"/>
          </a:xfrm>
          <a:prstGeom prst="rect">
            <a:avLst/>
          </a:prstGeom>
          <a:noFill/>
          <a:ln w="19050">
            <a:solidFill>
              <a:schemeClr val="tx1"/>
            </a:solidFill>
            <a:miter lim="800000"/>
            <a:headEnd/>
            <a:tailEnd/>
          </a:ln>
        </p:spPr>
        <p:txBody>
          <a:bodyPr wrap="none">
            <a:spAutoFit/>
          </a:bodyPr>
          <a:lstStyle/>
          <a:p>
            <a:pPr eaLnBrk="0" hangingPunct="0"/>
            <a:r>
              <a:rPr lang="sr-Latn-RS" sz="2000" dirty="0" smtClean="0"/>
              <a:t>Odredišni</a:t>
            </a:r>
            <a:r>
              <a:rPr lang="en-US" sz="2000" dirty="0" smtClean="0"/>
              <a:t> </a:t>
            </a:r>
            <a:r>
              <a:rPr lang="en-US" sz="2000" dirty="0"/>
              <a:t>Cache</a:t>
            </a:r>
          </a:p>
        </p:txBody>
      </p:sp>
      <p:sp>
        <p:nvSpPr>
          <p:cNvPr id="20486" name="Text Box 5"/>
          <p:cNvSpPr txBox="1">
            <a:spLocks noChangeArrowheads="1"/>
          </p:cNvSpPr>
          <p:nvPr/>
        </p:nvSpPr>
        <p:spPr bwMode="auto">
          <a:xfrm>
            <a:off x="2589207" y="2401877"/>
            <a:ext cx="1606550" cy="415925"/>
          </a:xfrm>
          <a:prstGeom prst="rect">
            <a:avLst/>
          </a:prstGeom>
          <a:noFill/>
          <a:ln w="19050">
            <a:solidFill>
              <a:schemeClr val="tx1"/>
            </a:solidFill>
            <a:miter lim="800000"/>
            <a:headEnd/>
            <a:tailEnd/>
          </a:ln>
        </p:spPr>
        <p:txBody>
          <a:bodyPr wrap="none">
            <a:spAutoFit/>
          </a:bodyPr>
          <a:lstStyle/>
          <a:p>
            <a:pPr eaLnBrk="0" hangingPunct="0"/>
            <a:r>
              <a:rPr lang="en-US" sz="2000"/>
              <a:t>Source Cache</a:t>
            </a:r>
          </a:p>
        </p:txBody>
      </p:sp>
      <p:sp>
        <p:nvSpPr>
          <p:cNvPr id="20487" name="Line 6"/>
          <p:cNvSpPr>
            <a:spLocks noChangeShapeType="1"/>
          </p:cNvSpPr>
          <p:nvPr/>
        </p:nvSpPr>
        <p:spPr bwMode="auto">
          <a:xfrm flipV="1">
            <a:off x="3857620" y="1928802"/>
            <a:ext cx="869950" cy="473075"/>
          </a:xfrm>
          <a:prstGeom prst="line">
            <a:avLst/>
          </a:prstGeom>
          <a:noFill/>
          <a:ln w="19050">
            <a:solidFill>
              <a:schemeClr val="tx1"/>
            </a:solidFill>
            <a:round/>
            <a:headEnd/>
            <a:tailEnd type="triangle" w="med" len="med"/>
          </a:ln>
        </p:spPr>
        <p:txBody>
          <a:bodyPr wrap="none" anchor="ctr"/>
          <a:lstStyle/>
          <a:p>
            <a:endParaRPr lang="en-US"/>
          </a:p>
        </p:txBody>
      </p:sp>
      <p:sp>
        <p:nvSpPr>
          <p:cNvPr id="20488" name="Line 7"/>
          <p:cNvSpPr>
            <a:spLocks noChangeShapeType="1"/>
          </p:cNvSpPr>
          <p:nvPr/>
        </p:nvSpPr>
        <p:spPr bwMode="auto">
          <a:xfrm flipH="1" flipV="1">
            <a:off x="5530850" y="2024057"/>
            <a:ext cx="90488" cy="619125"/>
          </a:xfrm>
          <a:prstGeom prst="line">
            <a:avLst/>
          </a:prstGeom>
          <a:noFill/>
          <a:ln w="19050">
            <a:solidFill>
              <a:schemeClr val="tx1"/>
            </a:solidFill>
            <a:round/>
            <a:headEnd/>
            <a:tailEnd type="triangle" w="med" len="med"/>
          </a:ln>
        </p:spPr>
        <p:txBody>
          <a:bodyPr wrap="none" anchor="ctr"/>
          <a:lstStyle/>
          <a:p>
            <a:endParaRPr lang="en-US"/>
          </a:p>
        </p:txBody>
      </p:sp>
      <p:sp>
        <p:nvSpPr>
          <p:cNvPr id="20489" name="Text Box 8"/>
          <p:cNvSpPr txBox="1">
            <a:spLocks noChangeArrowheads="1"/>
          </p:cNvSpPr>
          <p:nvPr/>
        </p:nvSpPr>
        <p:spPr bwMode="auto">
          <a:xfrm>
            <a:off x="6370649" y="2547927"/>
            <a:ext cx="2154116" cy="707886"/>
          </a:xfrm>
          <a:prstGeom prst="rect">
            <a:avLst/>
          </a:prstGeom>
          <a:noFill/>
          <a:ln w="19050">
            <a:solidFill>
              <a:schemeClr val="tx1"/>
            </a:solidFill>
            <a:miter lim="800000"/>
            <a:headEnd/>
            <a:tailEnd/>
          </a:ln>
        </p:spPr>
        <p:txBody>
          <a:bodyPr wrap="none">
            <a:spAutoFit/>
          </a:bodyPr>
          <a:lstStyle/>
          <a:p>
            <a:pPr eaLnBrk="0" hangingPunct="0"/>
            <a:r>
              <a:rPr lang="sr-Latn-RS" sz="2000" dirty="0" smtClean="0"/>
              <a:t>Registar sa </a:t>
            </a:r>
          </a:p>
          <a:p>
            <a:pPr eaLnBrk="0" hangingPunct="0"/>
            <a:r>
              <a:rPr lang="sr-Latn-RS" sz="2000" dirty="0" smtClean="0"/>
              <a:t>adresom o</a:t>
            </a:r>
            <a:r>
              <a:rPr lang="en-US" sz="2000" dirty="0" err="1" smtClean="0"/>
              <a:t>perand</a:t>
            </a:r>
            <a:r>
              <a:rPr lang="sr-Latn-RS" sz="2000" dirty="0" smtClean="0"/>
              <a:t>a</a:t>
            </a:r>
            <a:endParaRPr lang="en-US" sz="2000" dirty="0"/>
          </a:p>
        </p:txBody>
      </p:sp>
      <p:sp>
        <p:nvSpPr>
          <p:cNvPr id="20490" name="Line 9"/>
          <p:cNvSpPr>
            <a:spLocks noChangeShapeType="1"/>
          </p:cNvSpPr>
          <p:nvPr/>
        </p:nvSpPr>
        <p:spPr bwMode="auto">
          <a:xfrm flipH="1" flipV="1">
            <a:off x="6215074" y="1928802"/>
            <a:ext cx="1304925" cy="619125"/>
          </a:xfrm>
          <a:prstGeom prst="line">
            <a:avLst/>
          </a:prstGeom>
          <a:noFill/>
          <a:ln w="19050">
            <a:solidFill>
              <a:schemeClr val="tx1"/>
            </a:solidFill>
            <a:round/>
            <a:headEnd/>
            <a:tailEnd type="triangle" w="med" len="med"/>
          </a:ln>
        </p:spPr>
        <p:txBody>
          <a:bodyPr wrap="none" anchor="ctr"/>
          <a:lstStyle/>
          <a:p>
            <a:endParaRPr lang="en-US"/>
          </a:p>
        </p:txBody>
      </p:sp>
      <p:sp>
        <p:nvSpPr>
          <p:cNvPr id="20491" name="Text Box 10"/>
          <p:cNvSpPr txBox="1">
            <a:spLocks noChangeArrowheads="1"/>
          </p:cNvSpPr>
          <p:nvPr/>
        </p:nvSpPr>
        <p:spPr bwMode="auto">
          <a:xfrm>
            <a:off x="3286116" y="4572008"/>
            <a:ext cx="1906484" cy="369332"/>
          </a:xfrm>
          <a:prstGeom prst="rect">
            <a:avLst/>
          </a:prstGeom>
          <a:noFill/>
          <a:ln w="19050">
            <a:solidFill>
              <a:schemeClr val="tx1"/>
            </a:solidFill>
            <a:miter lim="800000"/>
            <a:headEnd/>
            <a:tailEnd/>
          </a:ln>
        </p:spPr>
        <p:txBody>
          <a:bodyPr wrap="none">
            <a:spAutoFit/>
          </a:bodyPr>
          <a:lstStyle/>
          <a:p>
            <a:pPr eaLnBrk="0" hangingPunct="0"/>
            <a:r>
              <a:rPr lang="sr-Latn-RS" dirty="0" smtClean="0"/>
              <a:t>Adresa u memoriji</a:t>
            </a:r>
            <a:endParaRPr lang="en-US" dirty="0"/>
          </a:p>
        </p:txBody>
      </p:sp>
      <p:sp>
        <p:nvSpPr>
          <p:cNvPr id="20492" name="Text Box 11"/>
          <p:cNvSpPr txBox="1">
            <a:spLocks noChangeArrowheads="1"/>
          </p:cNvSpPr>
          <p:nvPr/>
        </p:nvSpPr>
        <p:spPr bwMode="auto">
          <a:xfrm>
            <a:off x="1209663" y="3967164"/>
            <a:ext cx="1712520" cy="369332"/>
          </a:xfrm>
          <a:prstGeom prst="rect">
            <a:avLst/>
          </a:prstGeom>
          <a:noFill/>
          <a:ln w="19050">
            <a:solidFill>
              <a:schemeClr val="tx1"/>
            </a:solidFill>
            <a:miter lim="800000"/>
            <a:headEnd/>
            <a:tailEnd/>
          </a:ln>
        </p:spPr>
        <p:txBody>
          <a:bodyPr wrap="none">
            <a:spAutoFit/>
          </a:bodyPr>
          <a:lstStyle/>
          <a:p>
            <a:pPr eaLnBrk="0" hangingPunct="0"/>
            <a:r>
              <a:rPr lang="sr-Latn-RS" dirty="0" smtClean="0"/>
              <a:t>Odredišni </a:t>
            </a:r>
            <a:r>
              <a:rPr lang="en-US" dirty="0" smtClean="0"/>
              <a:t>Cache</a:t>
            </a:r>
            <a:endParaRPr lang="en-US" dirty="0"/>
          </a:p>
        </p:txBody>
      </p:sp>
      <p:sp>
        <p:nvSpPr>
          <p:cNvPr id="20493" name="Line 12"/>
          <p:cNvSpPr>
            <a:spLocks noChangeShapeType="1"/>
          </p:cNvSpPr>
          <p:nvPr/>
        </p:nvSpPr>
        <p:spPr bwMode="auto">
          <a:xfrm flipV="1">
            <a:off x="2857488" y="3643314"/>
            <a:ext cx="533400" cy="323850"/>
          </a:xfrm>
          <a:prstGeom prst="line">
            <a:avLst/>
          </a:prstGeom>
          <a:noFill/>
          <a:ln w="19050">
            <a:solidFill>
              <a:schemeClr val="tx1"/>
            </a:solidFill>
            <a:round/>
            <a:headEnd/>
            <a:tailEnd type="triangle" w="med" len="med"/>
          </a:ln>
        </p:spPr>
        <p:txBody>
          <a:bodyPr wrap="none" anchor="ctr"/>
          <a:lstStyle/>
          <a:p>
            <a:endParaRPr lang="en-US"/>
          </a:p>
        </p:txBody>
      </p:sp>
      <p:sp>
        <p:nvSpPr>
          <p:cNvPr id="20494" name="Line 13"/>
          <p:cNvSpPr>
            <a:spLocks noChangeShapeType="1"/>
          </p:cNvSpPr>
          <p:nvPr/>
        </p:nvSpPr>
        <p:spPr bwMode="auto">
          <a:xfrm flipH="1" flipV="1">
            <a:off x="4224326" y="3697296"/>
            <a:ext cx="107950" cy="874712"/>
          </a:xfrm>
          <a:prstGeom prst="line">
            <a:avLst/>
          </a:prstGeom>
          <a:noFill/>
          <a:ln w="19050">
            <a:solidFill>
              <a:schemeClr val="tx1"/>
            </a:solidFill>
            <a:round/>
            <a:headEnd/>
            <a:tailEnd type="triangle" w="med" len="med"/>
          </a:ln>
        </p:spPr>
        <p:txBody>
          <a:bodyPr wrap="none" anchor="ctr"/>
          <a:lstStyle/>
          <a:p>
            <a:endParaRPr lang="en-US"/>
          </a:p>
        </p:txBody>
      </p:sp>
      <p:sp>
        <p:nvSpPr>
          <p:cNvPr id="20495" name="Text Box 14"/>
          <p:cNvSpPr txBox="1">
            <a:spLocks noChangeArrowheads="1"/>
          </p:cNvSpPr>
          <p:nvPr/>
        </p:nvSpPr>
        <p:spPr bwMode="auto">
          <a:xfrm>
            <a:off x="4929190" y="4000504"/>
            <a:ext cx="2324419" cy="369332"/>
          </a:xfrm>
          <a:prstGeom prst="rect">
            <a:avLst/>
          </a:prstGeom>
          <a:noFill/>
          <a:ln w="19050">
            <a:solidFill>
              <a:schemeClr val="tx1"/>
            </a:solidFill>
            <a:miter lim="800000"/>
            <a:headEnd/>
            <a:tailEnd/>
          </a:ln>
        </p:spPr>
        <p:txBody>
          <a:bodyPr wrap="none">
            <a:spAutoFit/>
          </a:bodyPr>
          <a:lstStyle/>
          <a:p>
            <a:pPr eaLnBrk="0" hangingPunct="0"/>
            <a:r>
              <a:rPr lang="sr-Latn-RS" dirty="0" smtClean="0"/>
              <a:t>Vrednost koja se pamti</a:t>
            </a:r>
            <a:endParaRPr lang="en-US" dirty="0"/>
          </a:p>
        </p:txBody>
      </p:sp>
      <p:sp>
        <p:nvSpPr>
          <p:cNvPr id="20496" name="Line 15"/>
          <p:cNvSpPr>
            <a:spLocks noChangeShapeType="1"/>
          </p:cNvSpPr>
          <p:nvPr/>
        </p:nvSpPr>
        <p:spPr bwMode="auto">
          <a:xfrm flipH="1" flipV="1">
            <a:off x="4784727" y="3676654"/>
            <a:ext cx="749300" cy="323850"/>
          </a:xfrm>
          <a:prstGeom prst="line">
            <a:avLst/>
          </a:prstGeom>
          <a:noFill/>
          <a:ln w="19050">
            <a:solidFill>
              <a:schemeClr val="tx1"/>
            </a:solidFill>
            <a:round/>
            <a:headEnd/>
            <a:tailEnd type="triangle" w="med" len="med"/>
          </a:ln>
        </p:spPr>
        <p:txBody>
          <a:bodyPr wrap="none" anchor="ct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43A169E4-CACD-4DAB-B074-5F50962F040A}" type="slidenum">
              <a:rPr lang="en-US"/>
              <a:pPr/>
              <a:t>16</a:t>
            </a:fld>
            <a:endParaRPr lang="en-US"/>
          </a:p>
        </p:txBody>
      </p:sp>
      <p:sp>
        <p:nvSpPr>
          <p:cNvPr id="21507" name="Rectangle 2"/>
          <p:cNvSpPr>
            <a:spLocks noGrp="1" noChangeArrowheads="1"/>
          </p:cNvSpPr>
          <p:nvPr>
            <p:ph type="title"/>
          </p:nvPr>
        </p:nvSpPr>
        <p:spPr/>
        <p:txBody>
          <a:bodyPr/>
          <a:lstStyle/>
          <a:p>
            <a:pPr eaLnBrk="1" hangingPunct="1"/>
            <a:r>
              <a:rPr lang="en-US" sz="2800" smtClean="0"/>
              <a:t>Run-time Memory Disambiguation</a:t>
            </a:r>
            <a:endParaRPr lang="en-US" smtClean="0"/>
          </a:p>
        </p:txBody>
      </p:sp>
      <p:sp>
        <p:nvSpPr>
          <p:cNvPr id="21508" name="Rectangle 3"/>
          <p:cNvSpPr>
            <a:spLocks noGrp="1" noChangeArrowheads="1"/>
          </p:cNvSpPr>
          <p:nvPr>
            <p:ph type="body" idx="1"/>
          </p:nvPr>
        </p:nvSpPr>
        <p:spPr/>
        <p:txBody>
          <a:bodyPr>
            <a:normAutofit/>
          </a:bodyPr>
          <a:lstStyle/>
          <a:p>
            <a:pPr marL="0" indent="0" eaLnBrk="1" hangingPunct="1">
              <a:buFontTx/>
              <a:buNone/>
            </a:pPr>
            <a:r>
              <a:rPr lang="sr-Latn-RS" sz="2400" dirty="0" smtClean="0"/>
              <a:t>Zbog velikog kašnjenja kod load-a, ovo je željena optimizacija</a:t>
            </a:r>
            <a:r>
              <a:rPr lang="en-US" sz="2400" dirty="0" smtClean="0"/>
              <a:t>:</a:t>
            </a:r>
          </a:p>
          <a:p>
            <a:pPr marL="0" indent="0" eaLnBrk="1" hangingPunct="1">
              <a:buFontTx/>
              <a:buNone/>
            </a:pPr>
            <a:r>
              <a:rPr lang="en-US" sz="2200" dirty="0" smtClean="0"/>
              <a:t>	</a:t>
            </a:r>
          </a:p>
          <a:p>
            <a:pPr marL="0" indent="0" eaLnBrk="1" hangingPunct="1">
              <a:buFontTx/>
              <a:buNone/>
            </a:pPr>
            <a:endParaRPr lang="en-US" sz="2200" dirty="0" smtClean="0"/>
          </a:p>
          <a:p>
            <a:pPr marL="0" indent="0" eaLnBrk="1" hangingPunct="1">
              <a:buFontTx/>
              <a:buNone/>
            </a:pPr>
            <a:endParaRPr lang="en-US" sz="2200" dirty="0" smtClean="0"/>
          </a:p>
          <a:p>
            <a:pPr marL="0" indent="0" eaLnBrk="1" hangingPunct="1">
              <a:buFontTx/>
              <a:buNone/>
            </a:pPr>
            <a:endParaRPr lang="en-US" sz="2200" dirty="0" smtClean="0"/>
          </a:p>
          <a:p>
            <a:pPr marL="0" indent="0" eaLnBrk="1" hangingPunct="1">
              <a:buFontTx/>
              <a:buNone/>
            </a:pPr>
            <a:r>
              <a:rPr lang="sr-Latn-RS" sz="2400" dirty="0" smtClean="0"/>
              <a:t>Međutim, ovo nije validno ako load i store referenciraju istu lokaciju, tj. </a:t>
            </a:r>
            <a:r>
              <a:rPr lang="en-US" sz="2400" dirty="0" smtClean="0"/>
              <a:t>r2 </a:t>
            </a:r>
            <a:r>
              <a:rPr lang="sr-Latn-RS" sz="2400" dirty="0" smtClean="0"/>
              <a:t>i</a:t>
            </a:r>
            <a:r>
              <a:rPr lang="en-US" sz="2400" dirty="0" smtClean="0"/>
              <a:t> r3 </a:t>
            </a:r>
            <a:r>
              <a:rPr lang="sr-Latn-RS" sz="2400" dirty="0" smtClean="0"/>
              <a:t>sadrže istu adresu</a:t>
            </a:r>
            <a:r>
              <a:rPr lang="en-US" sz="2400" dirty="0" smtClean="0"/>
              <a:t>.</a:t>
            </a:r>
            <a:r>
              <a:rPr lang="sr-Latn-RS" sz="2400" dirty="0" smtClean="0"/>
              <a:t> </a:t>
            </a:r>
            <a:r>
              <a:rPr lang="en-US" sz="2400" dirty="0" smtClean="0"/>
              <a:t>O</a:t>
            </a:r>
            <a:r>
              <a:rPr lang="sr-Latn-RS" sz="2400" dirty="0" smtClean="0"/>
              <a:t>vo važi kada se u vreme prevođenja ne može odrediti da li su iste adrese.</a:t>
            </a:r>
            <a:endParaRPr lang="en-US" sz="2400" dirty="0" smtClean="0"/>
          </a:p>
          <a:p>
            <a:pPr marL="0" indent="0" eaLnBrk="1" hangingPunct="1">
              <a:buFontTx/>
              <a:buNone/>
            </a:pPr>
            <a:r>
              <a:rPr lang="sr-Latn-RS" sz="2400" dirty="0" smtClean="0"/>
              <a:t>Može se obezbediti</a:t>
            </a:r>
            <a:r>
              <a:rPr lang="en-US" sz="2400" dirty="0" smtClean="0"/>
              <a:t> </a:t>
            </a:r>
            <a:r>
              <a:rPr lang="en-US" sz="2400" i="1" dirty="0" smtClean="0"/>
              <a:t>run-time memory disambiguation</a:t>
            </a:r>
            <a:r>
              <a:rPr lang="sr-Latn-RS" sz="2400" dirty="0" smtClean="0"/>
              <a:t>, odnosno određivanje da li postoji zavisnost u vreme izvršavanja</a:t>
            </a:r>
            <a:r>
              <a:rPr lang="en-US" sz="2400" dirty="0" smtClean="0"/>
              <a:t>.</a:t>
            </a:r>
          </a:p>
          <a:p>
            <a:pPr marL="0" indent="0" eaLnBrk="1" hangingPunct="1">
              <a:buFontTx/>
              <a:buNone/>
            </a:pPr>
            <a:r>
              <a:rPr lang="en-US" sz="2400" dirty="0" smtClean="0"/>
              <a:t>	</a:t>
            </a:r>
          </a:p>
        </p:txBody>
      </p:sp>
      <p:sp>
        <p:nvSpPr>
          <p:cNvPr id="21509" name="Text Box 4"/>
          <p:cNvSpPr txBox="1">
            <a:spLocks noChangeArrowheads="1"/>
          </p:cNvSpPr>
          <p:nvPr/>
        </p:nvSpPr>
        <p:spPr bwMode="auto">
          <a:xfrm>
            <a:off x="1368431" y="2143116"/>
            <a:ext cx="2200275" cy="1200150"/>
          </a:xfrm>
          <a:prstGeom prst="rect">
            <a:avLst/>
          </a:prstGeom>
          <a:noFill/>
          <a:ln w="9525">
            <a:solidFill>
              <a:schemeClr val="tx1"/>
            </a:solidFill>
            <a:miter lim="800000"/>
            <a:headEnd/>
            <a:tailEnd/>
          </a:ln>
        </p:spPr>
        <p:txBody>
          <a:bodyPr>
            <a:spAutoFit/>
          </a:bodyPr>
          <a:lstStyle/>
          <a:p>
            <a:pPr eaLnBrk="0" hangingPunct="0">
              <a:lnSpc>
                <a:spcPct val="90000"/>
              </a:lnSpc>
              <a:tabLst>
                <a:tab pos="400050" algn="l"/>
                <a:tab pos="742950" algn="l"/>
              </a:tabLst>
            </a:pPr>
            <a:r>
              <a:rPr lang="en-US" sz="2000" b="1">
                <a:latin typeface="Arial" charset="0"/>
              </a:rPr>
              <a:t>	. . . 	</a:t>
            </a:r>
            <a:br>
              <a:rPr lang="en-US" sz="2000" b="1">
                <a:latin typeface="Arial" charset="0"/>
              </a:rPr>
            </a:br>
            <a:r>
              <a:rPr lang="en-US" sz="2000" b="1">
                <a:latin typeface="Arial" charset="0"/>
              </a:rPr>
              <a:t>		S r3, 4</a:t>
            </a:r>
            <a:br>
              <a:rPr lang="en-US" sz="2000" b="1">
                <a:latin typeface="Arial" charset="0"/>
              </a:rPr>
            </a:br>
            <a:r>
              <a:rPr lang="en-US" sz="2000" b="1">
                <a:solidFill>
                  <a:srgbClr val="FF0000"/>
                </a:solidFill>
                <a:latin typeface="Arial" charset="0"/>
              </a:rPr>
              <a:t>r1 	= 	L r2</a:t>
            </a:r>
          </a:p>
          <a:p>
            <a:pPr eaLnBrk="0" hangingPunct="0">
              <a:lnSpc>
                <a:spcPct val="90000"/>
              </a:lnSpc>
              <a:tabLst>
                <a:tab pos="400050" algn="l"/>
                <a:tab pos="742950" algn="l"/>
              </a:tabLst>
            </a:pPr>
            <a:r>
              <a:rPr lang="en-US" sz="2000" b="1">
                <a:latin typeface="Arial" charset="0"/>
              </a:rPr>
              <a:t>r1	=	ADD r1,7</a:t>
            </a:r>
            <a:endParaRPr lang="en-US"/>
          </a:p>
        </p:txBody>
      </p:sp>
      <p:sp>
        <p:nvSpPr>
          <p:cNvPr id="21510" name="Text Box 5"/>
          <p:cNvSpPr txBox="1">
            <a:spLocks noChangeArrowheads="1"/>
          </p:cNvSpPr>
          <p:nvPr/>
        </p:nvSpPr>
        <p:spPr bwMode="auto">
          <a:xfrm>
            <a:off x="5429256" y="2143116"/>
            <a:ext cx="2092325" cy="1200150"/>
          </a:xfrm>
          <a:prstGeom prst="rect">
            <a:avLst/>
          </a:prstGeom>
          <a:noFill/>
          <a:ln w="9525">
            <a:solidFill>
              <a:schemeClr val="tx1"/>
            </a:solidFill>
            <a:miter lim="800000"/>
            <a:headEnd/>
            <a:tailEnd/>
          </a:ln>
        </p:spPr>
        <p:txBody>
          <a:bodyPr>
            <a:spAutoFit/>
          </a:bodyPr>
          <a:lstStyle/>
          <a:p>
            <a:pPr eaLnBrk="0" hangingPunct="0">
              <a:lnSpc>
                <a:spcPct val="90000"/>
              </a:lnSpc>
              <a:tabLst>
                <a:tab pos="400050" algn="l"/>
                <a:tab pos="742950" algn="l"/>
              </a:tabLst>
            </a:pPr>
            <a:r>
              <a:rPr lang="en-US" sz="2000" b="1">
                <a:solidFill>
                  <a:srgbClr val="FF0000"/>
                </a:solidFill>
                <a:latin typeface="Arial" charset="0"/>
              </a:rPr>
              <a:t>r1 	= 	L r2</a:t>
            </a:r>
          </a:p>
          <a:p>
            <a:pPr eaLnBrk="0" hangingPunct="0">
              <a:lnSpc>
                <a:spcPct val="90000"/>
              </a:lnSpc>
              <a:tabLst>
                <a:tab pos="400050" algn="l"/>
                <a:tab pos="742950" algn="l"/>
              </a:tabLst>
            </a:pPr>
            <a:r>
              <a:rPr lang="en-US" sz="2000" b="1">
                <a:latin typeface="Arial" charset="0"/>
              </a:rPr>
              <a:t>	. . . 	</a:t>
            </a:r>
            <a:br>
              <a:rPr lang="en-US" sz="2000" b="1">
                <a:latin typeface="Arial" charset="0"/>
              </a:rPr>
            </a:br>
            <a:r>
              <a:rPr lang="en-US" sz="2000" b="1">
                <a:latin typeface="Arial" charset="0"/>
              </a:rPr>
              <a:t>		S r3, 4</a:t>
            </a:r>
            <a:br>
              <a:rPr lang="en-US" sz="2000" b="1">
                <a:latin typeface="Arial" charset="0"/>
              </a:rPr>
            </a:br>
            <a:r>
              <a:rPr lang="en-US" sz="2000" b="1">
                <a:latin typeface="Arial" charset="0"/>
              </a:rPr>
              <a:t> r1	=	ADD r1,7</a:t>
            </a:r>
          </a:p>
        </p:txBody>
      </p:sp>
      <p:sp>
        <p:nvSpPr>
          <p:cNvPr id="21511" name="Line 6"/>
          <p:cNvSpPr>
            <a:spLocks noChangeShapeType="1"/>
          </p:cNvSpPr>
          <p:nvPr/>
        </p:nvSpPr>
        <p:spPr bwMode="auto">
          <a:xfrm>
            <a:off x="3844931" y="2674928"/>
            <a:ext cx="1257300" cy="0"/>
          </a:xfrm>
          <a:prstGeom prst="line">
            <a:avLst/>
          </a:prstGeom>
          <a:noFill/>
          <a:ln w="76200">
            <a:solidFill>
              <a:schemeClr val="tx1"/>
            </a:solidFill>
            <a:round/>
            <a:headEnd/>
            <a:tailEnd type="triangle" w="med" len="med"/>
          </a:ln>
        </p:spPr>
        <p:txBody>
          <a:bodyPr wrap="none" anchor="ct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B52ED96D-88C1-4A73-A9AF-7F316C6B6AFD}" type="slidenum">
              <a:rPr lang="en-US"/>
              <a:pPr/>
              <a:t>17</a:t>
            </a:fld>
            <a:endParaRPr lang="en-US"/>
          </a:p>
        </p:txBody>
      </p:sp>
      <p:sp>
        <p:nvSpPr>
          <p:cNvPr id="22531" name="Rectangle 2"/>
          <p:cNvSpPr>
            <a:spLocks noGrp="1" noChangeArrowheads="1"/>
          </p:cNvSpPr>
          <p:nvPr>
            <p:ph type="title"/>
          </p:nvPr>
        </p:nvSpPr>
        <p:spPr/>
        <p:txBody>
          <a:bodyPr/>
          <a:lstStyle/>
          <a:p>
            <a:pPr eaLnBrk="1" hangingPunct="1">
              <a:lnSpc>
                <a:spcPct val="90000"/>
              </a:lnSpc>
            </a:pPr>
            <a:r>
              <a:rPr lang="en-US" sz="2800" dirty="0" smtClean="0"/>
              <a:t>Run-time Memory Disambiguation (</a:t>
            </a:r>
            <a:r>
              <a:rPr lang="sr-Latn-RS" sz="2800" dirty="0" smtClean="0"/>
              <a:t>2</a:t>
            </a:r>
            <a:r>
              <a:rPr lang="en-US" sz="2800" dirty="0" smtClean="0"/>
              <a:t>)</a:t>
            </a:r>
            <a:endParaRPr lang="en-US" sz="3200" dirty="0" smtClean="0"/>
          </a:p>
        </p:txBody>
      </p:sp>
      <p:sp>
        <p:nvSpPr>
          <p:cNvPr id="22532" name="Rectangle 3"/>
          <p:cNvSpPr>
            <a:spLocks noGrp="1" noChangeArrowheads="1"/>
          </p:cNvSpPr>
          <p:nvPr>
            <p:ph type="body" idx="1"/>
          </p:nvPr>
        </p:nvSpPr>
        <p:spPr>
          <a:xfrm>
            <a:off x="428596" y="1571612"/>
            <a:ext cx="8472518" cy="5143536"/>
          </a:xfrm>
        </p:spPr>
        <p:txBody>
          <a:bodyPr>
            <a:normAutofit/>
          </a:bodyPr>
          <a:lstStyle/>
          <a:p>
            <a:pPr marL="0" indent="0" eaLnBrk="1" hangingPunct="1">
              <a:lnSpc>
                <a:spcPct val="120000"/>
              </a:lnSpc>
              <a:buFontTx/>
              <a:buNone/>
            </a:pPr>
            <a:r>
              <a:rPr lang="sr-Latn-RS" sz="2200" dirty="0" smtClean="0"/>
              <a:t>Dve specijalne instrukcije u zamenu za jednu</a:t>
            </a:r>
            <a:r>
              <a:rPr lang="en-US" sz="2200" dirty="0" smtClean="0"/>
              <a:t> load instruction:</a:t>
            </a:r>
          </a:p>
          <a:p>
            <a:pPr lvl="1" eaLnBrk="1" hangingPunct="1">
              <a:lnSpc>
                <a:spcPct val="120000"/>
              </a:lnSpc>
              <a:buFontTx/>
              <a:buNone/>
            </a:pPr>
            <a:r>
              <a:rPr lang="en-US" sz="2000" b="1" dirty="0" smtClean="0">
                <a:solidFill>
                  <a:schemeClr val="tx1"/>
                </a:solidFill>
                <a:latin typeface="Courier New" pitchFamily="49" charset="0"/>
              </a:rPr>
              <a:t>r1 = LDS r2</a:t>
            </a:r>
            <a:r>
              <a:rPr lang="en-US" sz="2000" dirty="0" smtClean="0"/>
              <a:t>	 ; </a:t>
            </a:r>
            <a:r>
              <a:rPr lang="en-US" sz="2000" u="sng" dirty="0" err="1" smtClean="0"/>
              <a:t>spe</a:t>
            </a:r>
            <a:r>
              <a:rPr lang="sr-Latn-RS" sz="2000" u="sng" dirty="0" smtClean="0"/>
              <a:t>k</a:t>
            </a:r>
            <a:r>
              <a:rPr lang="en-US" sz="2000" u="sng" dirty="0" err="1" smtClean="0"/>
              <a:t>ulativ</a:t>
            </a:r>
            <a:r>
              <a:rPr lang="sr-Latn-RS" sz="2000" u="sng" dirty="0" smtClean="0"/>
              <a:t>ni</a:t>
            </a:r>
            <a:r>
              <a:rPr lang="en-US" sz="2000" u="sng" dirty="0" smtClean="0"/>
              <a:t> load</a:t>
            </a:r>
            <a:endParaRPr lang="sr-Latn-RS" sz="2000" u="sng" dirty="0" smtClean="0"/>
          </a:p>
          <a:p>
            <a:pPr marL="0" lvl="1" indent="0" eaLnBrk="1" hangingPunct="1">
              <a:lnSpc>
                <a:spcPct val="120000"/>
              </a:lnSpc>
              <a:buFontTx/>
              <a:buNone/>
            </a:pPr>
            <a:r>
              <a:rPr lang="sr-Latn-RS" sz="2400" dirty="0" smtClean="0"/>
              <a:t>Započinje load kao normalnu operaciju i pamti vrednost u posebno mesto (tabelu) za pamćenje vrednosti iz memorijske lokacije</a:t>
            </a:r>
            <a:endParaRPr lang="en-US" sz="2400" dirty="0" smtClean="0"/>
          </a:p>
          <a:p>
            <a:pPr lvl="1" eaLnBrk="1" hangingPunct="1">
              <a:lnSpc>
                <a:spcPct val="120000"/>
              </a:lnSpc>
              <a:buFontTx/>
              <a:buNone/>
            </a:pPr>
            <a:r>
              <a:rPr lang="en-US" sz="2000" b="1" dirty="0" smtClean="0">
                <a:solidFill>
                  <a:schemeClr val="tx1"/>
                </a:solidFill>
                <a:latin typeface="Courier New" pitchFamily="49" charset="0"/>
              </a:rPr>
              <a:t>r1 = LDV r2</a:t>
            </a:r>
            <a:r>
              <a:rPr lang="en-US" sz="2000" dirty="0" smtClean="0"/>
              <a:t>     ; </a:t>
            </a:r>
            <a:r>
              <a:rPr lang="en-US" sz="2000" u="sng" dirty="0" smtClean="0"/>
              <a:t>load verify </a:t>
            </a:r>
          </a:p>
          <a:p>
            <a:pPr>
              <a:lnSpc>
                <a:spcPct val="120000"/>
              </a:lnSpc>
            </a:pPr>
            <a:r>
              <a:rPr lang="sr-Latn-RS" sz="2400" dirty="0" smtClean="0"/>
              <a:t>Proverava da li je možda bilo pamćenja u tu lokaciju od kada je LDS započeta</a:t>
            </a:r>
            <a:r>
              <a:rPr lang="en-US" sz="2400" dirty="0" smtClean="0"/>
              <a:t>.</a:t>
            </a:r>
          </a:p>
          <a:p>
            <a:pPr>
              <a:lnSpc>
                <a:spcPct val="120000"/>
              </a:lnSpc>
            </a:pPr>
            <a:r>
              <a:rPr lang="sr-Latn-RS" sz="2400" dirty="0" smtClean="0"/>
              <a:t>Ako se to dogodilo, koči se pipeline i novi load se izdaje. U suprotnom je ekvivalentno sa n</a:t>
            </a:r>
            <a:r>
              <a:rPr lang="en-US" sz="2400" dirty="0" smtClean="0"/>
              <a:t>o-op</a:t>
            </a:r>
            <a:r>
              <a:rPr lang="sr-Latn-RS" sz="2400" dirty="0" smtClean="0"/>
              <a:t> (pogodili smo u spekulaciji)</a:t>
            </a:r>
            <a:r>
              <a:rPr lang="en-US" sz="2400" dirty="0" smtClean="0"/>
              <a:t>.</a:t>
            </a:r>
            <a:endParaRPr lang="en-US" sz="22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257EBB38-5C64-47A3-8133-DA3B7323AFE2}" type="slidenum">
              <a:rPr lang="en-US"/>
              <a:pPr/>
              <a:t>18</a:t>
            </a:fld>
            <a:endParaRPr lang="en-US"/>
          </a:p>
        </p:txBody>
      </p:sp>
      <p:sp>
        <p:nvSpPr>
          <p:cNvPr id="23555" name="Rectangle 2"/>
          <p:cNvSpPr>
            <a:spLocks noGrp="1" noChangeArrowheads="1"/>
          </p:cNvSpPr>
          <p:nvPr>
            <p:ph type="title"/>
          </p:nvPr>
        </p:nvSpPr>
        <p:spPr/>
        <p:txBody>
          <a:bodyPr/>
          <a:lstStyle/>
          <a:p>
            <a:pPr eaLnBrk="1" hangingPunct="1">
              <a:lnSpc>
                <a:spcPct val="90000"/>
              </a:lnSpc>
            </a:pPr>
            <a:r>
              <a:rPr lang="en-US" sz="2000" smtClean="0"/>
              <a:t>Run-time Memory Disambiguation (cont)</a:t>
            </a:r>
            <a:endParaRPr lang="en-US" sz="2400" smtClean="0"/>
          </a:p>
        </p:txBody>
      </p:sp>
      <p:sp>
        <p:nvSpPr>
          <p:cNvPr id="23556" name="Rectangle 3"/>
          <p:cNvSpPr>
            <a:spLocks noGrp="1" noChangeArrowheads="1"/>
          </p:cNvSpPr>
          <p:nvPr>
            <p:ph type="body" idx="1"/>
          </p:nvPr>
        </p:nvSpPr>
        <p:spPr/>
        <p:txBody>
          <a:bodyPr/>
          <a:lstStyle/>
          <a:p>
            <a:pPr marL="0" indent="0" eaLnBrk="1" hangingPunct="1">
              <a:lnSpc>
                <a:spcPct val="130000"/>
              </a:lnSpc>
              <a:buFontTx/>
              <a:buNone/>
            </a:pPr>
            <a:r>
              <a:rPr lang="sr-Latn-RS" sz="2000" dirty="0" smtClean="0"/>
              <a:t>Finalno, prethodna optimizacija postaje</a:t>
            </a:r>
            <a:endParaRPr lang="en-US" sz="2000" dirty="0" smtClean="0"/>
          </a:p>
          <a:p>
            <a:pPr marL="0" indent="0" eaLnBrk="1" hangingPunct="1">
              <a:lnSpc>
                <a:spcPct val="130000"/>
              </a:lnSpc>
            </a:pPr>
            <a:endParaRPr lang="en-US" sz="2000" dirty="0" smtClean="0"/>
          </a:p>
          <a:p>
            <a:pPr marL="0" indent="0" eaLnBrk="1" hangingPunct="1">
              <a:lnSpc>
                <a:spcPct val="130000"/>
              </a:lnSpc>
            </a:pPr>
            <a:endParaRPr lang="en-US" sz="2000" dirty="0" smtClean="0"/>
          </a:p>
          <a:p>
            <a:pPr marL="0" indent="0" eaLnBrk="1" hangingPunct="1">
              <a:lnSpc>
                <a:spcPct val="130000"/>
              </a:lnSpc>
            </a:pPr>
            <a:endParaRPr lang="en-US" sz="2000" dirty="0" smtClean="0"/>
          </a:p>
        </p:txBody>
      </p:sp>
      <p:grpSp>
        <p:nvGrpSpPr>
          <p:cNvPr id="2" name="Group 4"/>
          <p:cNvGrpSpPr>
            <a:grpSpLocks/>
          </p:cNvGrpSpPr>
          <p:nvPr/>
        </p:nvGrpSpPr>
        <p:grpSpPr bwMode="auto">
          <a:xfrm>
            <a:off x="1285852" y="2928934"/>
            <a:ext cx="6200775" cy="1474788"/>
            <a:chOff x="1010" y="2792"/>
            <a:chExt cx="3684" cy="929"/>
          </a:xfrm>
        </p:grpSpPr>
        <p:sp>
          <p:nvSpPr>
            <p:cNvPr id="23558" name="Text Box 5"/>
            <p:cNvSpPr txBox="1">
              <a:spLocks noChangeArrowheads="1"/>
            </p:cNvSpPr>
            <p:nvPr/>
          </p:nvSpPr>
          <p:spPr bwMode="auto">
            <a:xfrm>
              <a:off x="1010" y="2792"/>
              <a:ext cx="1194" cy="756"/>
            </a:xfrm>
            <a:prstGeom prst="rect">
              <a:avLst/>
            </a:prstGeom>
            <a:noFill/>
            <a:ln w="9525">
              <a:solidFill>
                <a:schemeClr val="tx1"/>
              </a:solidFill>
              <a:miter lim="800000"/>
              <a:headEnd/>
              <a:tailEnd/>
            </a:ln>
          </p:spPr>
          <p:txBody>
            <a:bodyPr>
              <a:spAutoFit/>
            </a:bodyPr>
            <a:lstStyle/>
            <a:p>
              <a:pPr eaLnBrk="0" hangingPunct="0">
                <a:lnSpc>
                  <a:spcPct val="90000"/>
                </a:lnSpc>
                <a:tabLst>
                  <a:tab pos="400050" algn="l"/>
                  <a:tab pos="742950" algn="l"/>
                </a:tabLst>
              </a:pPr>
              <a:r>
                <a:rPr lang="en-US" sz="2000" b="1">
                  <a:latin typeface="Arial" charset="0"/>
                </a:rPr>
                <a:t>	. . . 	</a:t>
              </a:r>
              <a:br>
                <a:rPr lang="en-US" sz="2000" b="1">
                  <a:latin typeface="Arial" charset="0"/>
                </a:rPr>
              </a:br>
              <a:r>
                <a:rPr lang="en-US" sz="2000" b="1">
                  <a:latin typeface="Arial" charset="0"/>
                </a:rPr>
                <a:t>		S r3, 4</a:t>
              </a:r>
              <a:br>
                <a:rPr lang="en-US" sz="2000" b="1">
                  <a:latin typeface="Arial" charset="0"/>
                </a:rPr>
              </a:br>
              <a:r>
                <a:rPr lang="en-US" sz="2000" b="1">
                  <a:solidFill>
                    <a:srgbClr val="FF0000"/>
                  </a:solidFill>
                  <a:latin typeface="Arial" charset="0"/>
                </a:rPr>
                <a:t>r1 	= 	L r2</a:t>
              </a:r>
            </a:p>
            <a:p>
              <a:pPr eaLnBrk="0" hangingPunct="0">
                <a:lnSpc>
                  <a:spcPct val="90000"/>
                </a:lnSpc>
                <a:tabLst>
                  <a:tab pos="400050" algn="l"/>
                  <a:tab pos="742950" algn="l"/>
                </a:tabLst>
              </a:pPr>
              <a:r>
                <a:rPr lang="en-US" sz="2000" b="1">
                  <a:latin typeface="Arial" charset="0"/>
                </a:rPr>
                <a:t>r1	=	ADD r1,7</a:t>
              </a:r>
            </a:p>
          </p:txBody>
        </p:sp>
        <p:sp>
          <p:nvSpPr>
            <p:cNvPr id="23559" name="Text Box 6"/>
            <p:cNvSpPr txBox="1">
              <a:spLocks noChangeArrowheads="1"/>
            </p:cNvSpPr>
            <p:nvPr/>
          </p:nvSpPr>
          <p:spPr bwMode="auto">
            <a:xfrm>
              <a:off x="3376" y="2792"/>
              <a:ext cx="1318" cy="929"/>
            </a:xfrm>
            <a:prstGeom prst="rect">
              <a:avLst/>
            </a:prstGeom>
            <a:noFill/>
            <a:ln w="9525">
              <a:solidFill>
                <a:schemeClr val="tx1"/>
              </a:solidFill>
              <a:miter lim="800000"/>
              <a:headEnd/>
              <a:tailEnd/>
            </a:ln>
          </p:spPr>
          <p:txBody>
            <a:bodyPr>
              <a:spAutoFit/>
            </a:bodyPr>
            <a:lstStyle/>
            <a:p>
              <a:pPr eaLnBrk="0" hangingPunct="0">
                <a:lnSpc>
                  <a:spcPct val="90000"/>
                </a:lnSpc>
                <a:tabLst>
                  <a:tab pos="400050" algn="l"/>
                  <a:tab pos="742950" algn="l"/>
                </a:tabLst>
              </a:pPr>
              <a:r>
                <a:rPr lang="en-US" sz="2000" b="1">
                  <a:solidFill>
                    <a:srgbClr val="FF0000"/>
                  </a:solidFill>
                  <a:latin typeface="Arial" charset="0"/>
                </a:rPr>
                <a:t>r1 	= 	LDS r2</a:t>
              </a:r>
            </a:p>
            <a:p>
              <a:pPr eaLnBrk="0" hangingPunct="0">
                <a:lnSpc>
                  <a:spcPct val="90000"/>
                </a:lnSpc>
                <a:tabLst>
                  <a:tab pos="400050" algn="l"/>
                  <a:tab pos="742950" algn="l"/>
                </a:tabLst>
              </a:pPr>
              <a:r>
                <a:rPr lang="en-US" sz="2000" b="1">
                  <a:latin typeface="Arial" charset="0"/>
                </a:rPr>
                <a:t>	. . . 	</a:t>
              </a:r>
              <a:br>
                <a:rPr lang="en-US" sz="2000" b="1">
                  <a:latin typeface="Arial" charset="0"/>
                </a:rPr>
              </a:br>
              <a:r>
                <a:rPr lang="en-US" sz="2000" b="1">
                  <a:latin typeface="Arial" charset="0"/>
                </a:rPr>
                <a:t>		S r3, 4</a:t>
              </a:r>
              <a:br>
                <a:rPr lang="en-US" sz="2000" b="1">
                  <a:latin typeface="Arial" charset="0"/>
                </a:rPr>
              </a:br>
              <a:r>
                <a:rPr lang="en-US" sz="2000" b="1">
                  <a:solidFill>
                    <a:srgbClr val="FF0000"/>
                  </a:solidFill>
                  <a:latin typeface="Arial" charset="0"/>
                </a:rPr>
                <a:t>r1	=	LDV r2</a:t>
              </a:r>
              <a:r>
                <a:rPr lang="en-US" sz="2000" b="1">
                  <a:latin typeface="Arial" charset="0"/>
                </a:rPr>
                <a:t/>
              </a:r>
              <a:br>
                <a:rPr lang="en-US" sz="2000" b="1">
                  <a:latin typeface="Arial" charset="0"/>
                </a:rPr>
              </a:br>
              <a:r>
                <a:rPr lang="en-US" sz="2000" b="1">
                  <a:latin typeface="Arial" charset="0"/>
                </a:rPr>
                <a:t>r1	=	ADD r1,7</a:t>
              </a:r>
            </a:p>
          </p:txBody>
        </p:sp>
        <p:sp>
          <p:nvSpPr>
            <p:cNvPr id="23560" name="Line 7"/>
            <p:cNvSpPr>
              <a:spLocks noChangeShapeType="1"/>
            </p:cNvSpPr>
            <p:nvPr/>
          </p:nvSpPr>
          <p:spPr bwMode="auto">
            <a:xfrm>
              <a:off x="2378" y="3127"/>
              <a:ext cx="792" cy="0"/>
            </a:xfrm>
            <a:prstGeom prst="line">
              <a:avLst/>
            </a:prstGeom>
            <a:noFill/>
            <a:ln w="76200">
              <a:solidFill>
                <a:schemeClr val="tx1"/>
              </a:solidFill>
              <a:round/>
              <a:headEnd/>
              <a:tailEnd type="triangle" w="med" len="med"/>
            </a:ln>
          </p:spPr>
          <p:txBody>
            <a:bodyPr wrap="none" anchor="ctr"/>
            <a:lstStyle/>
            <a:p>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p:spPr>
        <p:txBody>
          <a:bodyPr/>
          <a:lstStyle/>
          <a:p>
            <a:fld id="{9BABB1E2-35B3-4D49-B2A6-E9BF19A98F8A}" type="slidenum">
              <a:rPr lang="en-US"/>
              <a:pPr/>
              <a:t>19</a:t>
            </a:fld>
            <a:endParaRPr lang="en-US"/>
          </a:p>
        </p:txBody>
      </p:sp>
      <p:sp>
        <p:nvSpPr>
          <p:cNvPr id="48131" name="Rectangle 2"/>
          <p:cNvSpPr>
            <a:spLocks noGrp="1" noChangeArrowheads="1"/>
          </p:cNvSpPr>
          <p:nvPr>
            <p:ph type="title"/>
          </p:nvPr>
        </p:nvSpPr>
        <p:spPr/>
        <p:txBody>
          <a:bodyPr/>
          <a:lstStyle/>
          <a:p>
            <a:pPr eaLnBrk="1" hangingPunct="1"/>
            <a:r>
              <a:rPr lang="en-US" dirty="0" smtClean="0"/>
              <a:t>Z</a:t>
            </a:r>
            <a:r>
              <a:rPr lang="sr-Latn-CS" dirty="0" err="1" smtClean="0"/>
              <a:t>aključci</a:t>
            </a:r>
            <a:endParaRPr lang="en-US" dirty="0" smtClean="0"/>
          </a:p>
        </p:txBody>
      </p:sp>
      <p:sp>
        <p:nvSpPr>
          <p:cNvPr id="48132" name="Rectangle 3"/>
          <p:cNvSpPr>
            <a:spLocks noGrp="1" noChangeArrowheads="1"/>
          </p:cNvSpPr>
          <p:nvPr>
            <p:ph type="body" idx="1"/>
          </p:nvPr>
        </p:nvSpPr>
        <p:spPr/>
        <p:txBody>
          <a:bodyPr/>
          <a:lstStyle/>
          <a:p>
            <a:pPr eaLnBrk="1" hangingPunct="1"/>
            <a:r>
              <a:rPr lang="en-US" dirty="0" smtClean="0"/>
              <a:t>Modern</a:t>
            </a:r>
            <a:r>
              <a:rPr lang="sr-Latn-CS" dirty="0" smtClean="0"/>
              <a:t>e</a:t>
            </a:r>
            <a:r>
              <a:rPr lang="en-US" dirty="0" smtClean="0"/>
              <a:t> </a:t>
            </a:r>
            <a:r>
              <a:rPr lang="en-US" dirty="0" smtClean="0"/>
              <a:t>VLIW/EPIC </a:t>
            </a:r>
            <a:r>
              <a:rPr lang="en-US" dirty="0" err="1" smtClean="0"/>
              <a:t>arhite</a:t>
            </a:r>
            <a:r>
              <a:rPr lang="sr-Latn-CS" dirty="0" smtClean="0"/>
              <a:t>k</a:t>
            </a:r>
            <a:r>
              <a:rPr lang="en-US" dirty="0" err="1" smtClean="0"/>
              <a:t>ture</a:t>
            </a:r>
            <a:r>
              <a:rPr lang="en-US" dirty="0" smtClean="0"/>
              <a:t> </a:t>
            </a:r>
            <a:r>
              <a:rPr lang="en-US" dirty="0" err="1" smtClean="0"/>
              <a:t>pr</a:t>
            </a:r>
            <a:r>
              <a:rPr lang="sr-Latn-CS" dirty="0" err="1" smtClean="0"/>
              <a:t>užaju</a:t>
            </a:r>
            <a:r>
              <a:rPr lang="sr-Latn-CS" dirty="0" smtClean="0"/>
              <a:t> široku paletu mogućnosti i zahtevaju veoma </a:t>
            </a:r>
            <a:r>
              <a:rPr lang="en-US" dirty="0" smtClean="0"/>
              <a:t>so</a:t>
            </a:r>
            <a:r>
              <a:rPr lang="sr-Latn-CS" dirty="0" err="1" smtClean="0"/>
              <a:t>fisticirane</a:t>
            </a:r>
            <a:r>
              <a:rPr lang="sr-Latn-CS" dirty="0" smtClean="0"/>
              <a:t> </a:t>
            </a:r>
            <a:r>
              <a:rPr lang="en-US" dirty="0" err="1" smtClean="0"/>
              <a:t>optimiza</a:t>
            </a:r>
            <a:r>
              <a:rPr lang="sr-Latn-CS" dirty="0" err="1" smtClean="0"/>
              <a:t>cije</a:t>
            </a:r>
            <a:endParaRPr lang="en-US" dirty="0" smtClean="0"/>
          </a:p>
          <a:p>
            <a:pPr eaLnBrk="1" hangingPunct="1"/>
            <a:r>
              <a:rPr lang="en-US" dirty="0" err="1" smtClean="0"/>
              <a:t>Predi</a:t>
            </a:r>
            <a:r>
              <a:rPr lang="sr-Latn-CS" dirty="0" err="1" smtClean="0"/>
              <a:t>kacija</a:t>
            </a:r>
            <a:r>
              <a:rPr lang="sr-Latn-CS" dirty="0" smtClean="0"/>
              <a:t> je moćna osobina ovih mašina</a:t>
            </a:r>
            <a:endParaRPr lang="en-US" dirty="0" smtClean="0"/>
          </a:p>
          <a:p>
            <a:pPr eaLnBrk="1" hangingPunct="1"/>
            <a:r>
              <a:rPr lang="en-US" dirty="0" smtClean="0"/>
              <a:t>D</a:t>
            </a:r>
            <a:r>
              <a:rPr lang="sr-Latn-CS" dirty="0" smtClean="0"/>
              <a:t>i</a:t>
            </a:r>
            <a:r>
              <a:rPr lang="en-US" dirty="0" err="1" smtClean="0"/>
              <a:t>nami</a:t>
            </a:r>
            <a:r>
              <a:rPr lang="sr-Latn-CS" dirty="0" err="1" smtClean="0"/>
              <a:t>čko</a:t>
            </a:r>
            <a:r>
              <a:rPr lang="en-US" dirty="0" smtClean="0"/>
              <a:t> </a:t>
            </a:r>
            <a:r>
              <a:rPr lang="en-US" dirty="0" err="1" smtClean="0"/>
              <a:t>memor</a:t>
            </a:r>
            <a:r>
              <a:rPr lang="sr-Latn-CS" dirty="0" err="1" smtClean="0"/>
              <a:t>ijsko</a:t>
            </a:r>
            <a:r>
              <a:rPr lang="sr-Latn-CS" dirty="0" smtClean="0"/>
              <a:t> adresiranje ne mora da sprečava optimizaciju (</a:t>
            </a:r>
            <a:r>
              <a:rPr lang="sr-Latn-CS" dirty="0" err="1" smtClean="0"/>
              <a:t>paralelizaciju</a:t>
            </a:r>
            <a:r>
              <a:rPr lang="sr-Latn-CS" dirty="0" smtClean="0"/>
              <a:t>) zahvaljujući spekulativnom </a:t>
            </a:r>
            <a:r>
              <a:rPr lang="sr-Latn-CS" dirty="0" err="1" smtClean="0"/>
              <a:t>load</a:t>
            </a:r>
            <a:r>
              <a:rPr lang="sr-Latn-CS" dirty="0" smtClean="0"/>
              <a:t>-u</a:t>
            </a: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836</Words>
  <Application>Microsoft Office PowerPoint</Application>
  <PresentationFormat>On-screen Show (4:3)</PresentationFormat>
  <Paragraphs>184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VLIW i EPIC mašine</vt:lpstr>
      <vt:lpstr>VLIW/EPIC Architectures</vt:lpstr>
      <vt:lpstr>Podrška za spekulativnost po kontroli u vreme prevođenja</vt:lpstr>
      <vt:lpstr>Spekulativne operacije - izuzeci</vt:lpstr>
      <vt:lpstr>Spekulativna Operacija primer</vt:lpstr>
      <vt:lpstr>Preciznost izuzetka</vt:lpstr>
      <vt:lpstr>Predikacija sa jednim bitom</vt:lpstr>
      <vt:lpstr>Upotreba Predikacije</vt:lpstr>
      <vt:lpstr>If-konverzija</vt:lpstr>
      <vt:lpstr>Compare-to-predicate instrukcije</vt:lpstr>
      <vt:lpstr>If-konverzija, ponovo</vt:lpstr>
      <vt:lpstr>Formiranje Hiperblokova</vt:lpstr>
      <vt:lpstr>EPIC Memorijska Hijerarhija</vt:lpstr>
      <vt:lpstr>Memorijska Hijerarhija</vt:lpstr>
      <vt:lpstr>Load/Store Instrukcije</vt:lpstr>
      <vt:lpstr>Run-time Memory Disambiguation</vt:lpstr>
      <vt:lpstr>Run-time Memory Disambiguation (2)</vt:lpstr>
      <vt:lpstr>Run-time Memory Disambiguation (cont)</vt:lpstr>
      <vt:lpstr>Zaključci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VLIW i EPIC mašine</dc:title>
  <dc:creator>Ida</dc:creator>
  <cp:lastModifiedBy>Zoran Jovanovic</cp:lastModifiedBy>
  <cp:revision>4</cp:revision>
  <dcterms:created xsi:type="dcterms:W3CDTF">2015-04-06T09:23:52Z</dcterms:created>
  <dcterms:modified xsi:type="dcterms:W3CDTF">2016-04-04T20:40:17Z</dcterms:modified>
</cp:coreProperties>
</file>