
<file path=[Content_Types].xml><?xml version="1.0" encoding="utf-8"?>
<Types xmlns="http://schemas.openxmlformats.org/package/2006/content-types">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6" r:id="rId2"/>
    <p:sldId id="257" r:id="rId3"/>
    <p:sldId id="339" r:id="rId4"/>
    <p:sldId id="338" r:id="rId5"/>
    <p:sldId id="259" r:id="rId6"/>
    <p:sldId id="260" r:id="rId7"/>
    <p:sldId id="261" r:id="rId8"/>
    <p:sldId id="340" r:id="rId9"/>
    <p:sldId id="262" r:id="rId10"/>
    <p:sldId id="303"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 id="332" r:id="rId40"/>
    <p:sldId id="333" r:id="rId41"/>
    <p:sldId id="334" r:id="rId42"/>
    <p:sldId id="335" r:id="rId43"/>
    <p:sldId id="263" r:id="rId44"/>
    <p:sldId id="341" r:id="rId45"/>
    <p:sldId id="273" r:id="rId46"/>
    <p:sldId id="336" r:id="rId47"/>
    <p:sldId id="264" r:id="rId48"/>
    <p:sldId id="265" r:id="rId49"/>
    <p:sldId id="266" r:id="rId50"/>
    <p:sldId id="274" r:id="rId51"/>
    <p:sldId id="275" r:id="rId52"/>
    <p:sldId id="276" r:id="rId53"/>
    <p:sldId id="277" r:id="rId54"/>
    <p:sldId id="278" r:id="rId55"/>
    <p:sldId id="279" r:id="rId56"/>
    <p:sldId id="280" r:id="rId57"/>
    <p:sldId id="281" r:id="rId58"/>
    <p:sldId id="282" r:id="rId59"/>
    <p:sldId id="283" r:id="rId60"/>
    <p:sldId id="284" r:id="rId61"/>
    <p:sldId id="285" r:id="rId62"/>
    <p:sldId id="286" r:id="rId63"/>
    <p:sldId id="287" r:id="rId64"/>
    <p:sldId id="288" r:id="rId65"/>
    <p:sldId id="289" r:id="rId66"/>
    <p:sldId id="290" r:id="rId67"/>
    <p:sldId id="291" r:id="rId68"/>
    <p:sldId id="292" r:id="rId69"/>
    <p:sldId id="293" r:id="rId70"/>
    <p:sldId id="294" r:id="rId71"/>
    <p:sldId id="295" r:id="rId72"/>
    <p:sldId id="296" r:id="rId73"/>
    <p:sldId id="297" r:id="rId74"/>
    <p:sldId id="298" r:id="rId75"/>
    <p:sldId id="299" r:id="rId76"/>
    <p:sldId id="301" r:id="rId77"/>
    <p:sldId id="302" r:id="rId78"/>
    <p:sldId id="337"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4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1017A2-6FA3-4BE2-983D-F5C97EF1DAD6}" type="datetimeFigureOut">
              <a:rPr lang="en-US" smtClean="0"/>
              <a:pPr/>
              <a:t>4/21/2015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53EF81-385B-4E08-82FD-DA17153A0753}" type="slidenum">
              <a:rPr lang="en-US" smtClean="0"/>
              <a:pPr/>
              <a:t>‹#›</a:t>
            </a:fld>
            <a:endParaRPr lang="en-US"/>
          </a:p>
        </p:txBody>
      </p:sp>
    </p:spTree>
    <p:extLst>
      <p:ext uri="{BB962C8B-B14F-4D97-AF65-F5344CB8AC3E}">
        <p14:creationId xmlns:p14="http://schemas.microsoft.com/office/powerpoint/2010/main" val="3763856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noFill/>
          <a:ln/>
        </p:spPr>
        <p:txBody>
          <a:bodyPr/>
          <a:lstStyle/>
          <a:p>
            <a:r>
              <a:rPr lang="en-US"/>
              <a:t>What you might have thought</a:t>
            </a:r>
          </a:p>
          <a:p>
            <a:r>
              <a:rPr lang="en-US"/>
              <a:t>1. 4 stages of instruction executino</a:t>
            </a:r>
          </a:p>
          <a:p>
            <a:r>
              <a:rPr lang="en-US"/>
              <a:t>2.Status of FU:  Normal things to keep track of (RAW &amp; structura for busyl):</a:t>
            </a:r>
          </a:p>
          <a:p>
            <a:r>
              <a:rPr lang="en-US"/>
              <a:t>Fi from instruction format of the mahine (Fi is dest)</a:t>
            </a:r>
          </a:p>
          <a:p>
            <a:r>
              <a:rPr lang="en-US"/>
              <a:t>Add unit can Add or Sub</a:t>
            </a:r>
          </a:p>
          <a:p>
            <a:r>
              <a:rPr lang="en-US"/>
              <a:t>Rj, Rk - status of registers (Yes means ready)</a:t>
            </a:r>
          </a:p>
          <a:p>
            <a:r>
              <a:rPr lang="en-US"/>
              <a:t>Qj,Qk - If a no in Rj, Rk, means waiting for a FU to write result; Qj, Qk means wihch FU waiting for it</a:t>
            </a:r>
          </a:p>
          <a:p>
            <a:r>
              <a:rPr lang="en-US"/>
              <a:t>3.Status of register result (WAW &amp;WAR)s:</a:t>
            </a:r>
          </a:p>
          <a:p>
            <a:r>
              <a:rPr lang="en-US"/>
              <a:t>which FU is going to write into registers</a:t>
            </a:r>
          </a:p>
          <a:p>
            <a:r>
              <a:rPr lang="en-US"/>
              <a:t>Scoreboard on 6600 = size of FU</a:t>
            </a:r>
          </a:p>
          <a:p>
            <a:r>
              <a:rPr lang="en-US"/>
              <a:t>6.7, 6.8, 6.9, 6.12, 6.13, 6.16, 6.17</a:t>
            </a:r>
          </a:p>
          <a:p>
            <a:r>
              <a:rPr lang="en-US"/>
              <a:t>FU latencies: Add 2, Mult 10, Div 40 clocks</a:t>
            </a:r>
          </a:p>
        </p:txBody>
      </p:sp>
      <p:sp>
        <p:nvSpPr>
          <p:cNvPr id="48131" name="Rectangle 3"/>
          <p:cNvSpPr>
            <a:spLocks noGrp="1" noRot="1" noChangeAspect="1" noChangeArrowheads="1" noTextEdit="1"/>
          </p:cNvSpPr>
          <p:nvPr>
            <p:ph type="sldImg"/>
          </p:nvPr>
        </p:nvSpPr>
        <p:spPr>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noFill/>
          <a:ln/>
        </p:spPr>
        <p:txBody>
          <a:bodyPr/>
          <a:lstStyle/>
          <a:p>
            <a:r>
              <a:rPr lang="en-US" dirty="0"/>
              <a:t>1.Issue - if no structural </a:t>
            </a:r>
            <a:r>
              <a:rPr lang="en-US" dirty="0" err="1"/>
              <a:t>haards</a:t>
            </a:r>
            <a:r>
              <a:rPr lang="en-US" dirty="0"/>
              <a:t> AND non </a:t>
            </a:r>
            <a:r>
              <a:rPr lang="en-US" dirty="0" err="1"/>
              <a:t>wAW</a:t>
            </a:r>
            <a:r>
              <a:rPr lang="en-US" dirty="0"/>
              <a:t> (no </a:t>
            </a:r>
            <a:r>
              <a:rPr lang="en-US" dirty="0" err="1"/>
              <a:t>Funtional</a:t>
            </a:r>
            <a:r>
              <a:rPr lang="en-US" dirty="0"/>
              <a:t> Unit is going to write this destination register; 1 per clock cycle</a:t>
            </a:r>
          </a:p>
          <a:p>
            <a:r>
              <a:rPr lang="en-US" dirty="0"/>
              <a:t>2. Read -(RAW)  if no instructions is going to write a source register of this instruction (alternatively, no write signal this clock cycle) +&gt; </a:t>
            </a:r>
            <a:r>
              <a:rPr lang="en-US" dirty="0" err="1"/>
              <a:t>gein</a:t>
            </a:r>
            <a:r>
              <a:rPr lang="en-US" dirty="0"/>
              <a:t> </a:t>
            </a:r>
            <a:r>
              <a:rPr lang="en-US" dirty="0" err="1"/>
              <a:t>exection</a:t>
            </a:r>
            <a:r>
              <a:rPr lang="en-US" dirty="0"/>
              <a:t> of the instruction; many read ports, so can read many times</a:t>
            </a:r>
          </a:p>
          <a:p>
            <a:r>
              <a:rPr lang="en-US" dirty="0"/>
              <a:t>3. Execution Complete; multiple during clock </a:t>
            </a:r>
            <a:r>
              <a:rPr lang="en-US" dirty="0" err="1"/>
              <a:t>cyle</a:t>
            </a:r>
            <a:endParaRPr lang="en-US" dirty="0"/>
          </a:p>
          <a:p>
            <a:r>
              <a:rPr lang="en-US" dirty="0"/>
              <a:t>4. Write result - (WAR) If no </a:t>
            </a:r>
            <a:r>
              <a:rPr lang="en-US" dirty="0" err="1"/>
              <a:t>instructiion</a:t>
            </a:r>
            <a:r>
              <a:rPr lang="en-US" dirty="0"/>
              <a:t> is </a:t>
            </a:r>
            <a:r>
              <a:rPr lang="en-US" dirty="0" err="1"/>
              <a:t>watiing</a:t>
            </a:r>
            <a:r>
              <a:rPr lang="en-US" dirty="0"/>
              <a:t> to read the destination register; assume multiple </a:t>
            </a:r>
            <a:r>
              <a:rPr lang="en-US" dirty="0" err="1"/>
              <a:t>wriite</a:t>
            </a:r>
            <a:r>
              <a:rPr lang="en-US" dirty="0"/>
              <a:t> ports; wait for clock cycle to write and </a:t>
            </a:r>
            <a:r>
              <a:rPr lang="en-US" dirty="0" err="1"/>
              <a:t>tehn</a:t>
            </a:r>
            <a:r>
              <a:rPr lang="en-US" dirty="0"/>
              <a:t> read the results; assume can </a:t>
            </a:r>
            <a:r>
              <a:rPr lang="en-US" dirty="0" err="1"/>
              <a:t>oerlap</a:t>
            </a:r>
            <a:r>
              <a:rPr lang="en-US" dirty="0"/>
              <a:t> issue &amp; write</a:t>
            </a:r>
          </a:p>
          <a:p>
            <a:r>
              <a:rPr lang="en-US" dirty="0"/>
              <a:t>show clock </a:t>
            </a:r>
            <a:r>
              <a:rPr lang="en-US" dirty="0" err="1"/>
              <a:t>cyclesneed</a:t>
            </a:r>
            <a:r>
              <a:rPr lang="en-US" dirty="0"/>
              <a:t> 20 or so</a:t>
            </a:r>
          </a:p>
          <a:p>
            <a:r>
              <a:rPr lang="en-US" dirty="0"/>
              <a:t>Latency: minimum is 4 through 4 stages</a:t>
            </a:r>
          </a:p>
        </p:txBody>
      </p:sp>
      <p:sp>
        <p:nvSpPr>
          <p:cNvPr id="50179" name="Rectangle 3"/>
          <p:cNvSpPr>
            <a:spLocks noGrp="1" noRot="1" noChangeAspect="1" noChangeArrowheads="1" noTextEdit="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body" idx="1"/>
          </p:nvPr>
        </p:nvSpPr>
        <p:spPr>
          <a:noFill/>
          <a:ln/>
        </p:spPr>
        <p:txBody>
          <a:bodyPr/>
          <a:lstStyle/>
          <a:p>
            <a:r>
              <a:rPr lang="en-US"/>
              <a:t>Resolve RAW memory conflict? (address in memory buffers)</a:t>
            </a:r>
          </a:p>
          <a:p>
            <a:r>
              <a:rPr lang="en-US"/>
              <a:t>Integer unit executes in parallel</a:t>
            </a:r>
          </a:p>
        </p:txBody>
      </p:sp>
      <p:sp>
        <p:nvSpPr>
          <p:cNvPr id="227331" name="Rectangle 3"/>
          <p:cNvSpPr>
            <a:spLocks noGrp="1" noRot="1" noChangeAspect="1" noChangeArrowheads="1" noTextEdit="1"/>
          </p:cNvSpPr>
          <p:nvPr>
            <p:ph type="sldImg"/>
          </p:nvPr>
        </p:nvSpPr>
        <p:spPr>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body" idx="1"/>
          </p:nvPr>
        </p:nvSpPr>
        <p:spPr>
          <a:noFill/>
          <a:ln/>
        </p:spPr>
        <p:txBody>
          <a:bodyPr/>
          <a:lstStyle/>
          <a:p>
            <a:r>
              <a:rPr lang="en-US"/>
              <a:t>Resolve RAW memory conflict? (address in memory buffers)</a:t>
            </a:r>
          </a:p>
          <a:p>
            <a:r>
              <a:rPr lang="en-US"/>
              <a:t>Integer unit executes in parallel</a:t>
            </a:r>
          </a:p>
        </p:txBody>
      </p:sp>
      <p:sp>
        <p:nvSpPr>
          <p:cNvPr id="227331" name="Rectangle 3"/>
          <p:cNvSpPr>
            <a:spLocks noGrp="1" noRot="1" noChangeAspect="1" noChangeArrowheads="1" noTextEdit="1"/>
          </p:cNvSpPr>
          <p:nvPr>
            <p:ph type="sldImg"/>
          </p:nvPr>
        </p:nvSpPr>
        <p:spPr>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body" idx="1"/>
          </p:nvPr>
        </p:nvSpPr>
        <p:spPr>
          <a:noFill/>
          <a:ln/>
        </p:spPr>
        <p:txBody>
          <a:bodyPr/>
          <a:lstStyle/>
          <a:p>
            <a:r>
              <a:rPr lang="en-US"/>
              <a:t>What you might have thought</a:t>
            </a:r>
          </a:p>
          <a:p>
            <a:r>
              <a:rPr lang="en-US"/>
              <a:t>1. 4 stages of instruction executino</a:t>
            </a:r>
          </a:p>
          <a:p>
            <a:r>
              <a:rPr lang="en-US"/>
              <a:t>2.Status of FU:  Normal things to keep track of (RAW &amp; structura for busyl):</a:t>
            </a:r>
          </a:p>
          <a:p>
            <a:r>
              <a:rPr lang="en-US"/>
              <a:t>Fi from instruction format of the mahine (Fi is dest)</a:t>
            </a:r>
          </a:p>
          <a:p>
            <a:r>
              <a:rPr lang="en-US"/>
              <a:t>Add unit can Add or Sub</a:t>
            </a:r>
          </a:p>
          <a:p>
            <a:r>
              <a:rPr lang="en-US"/>
              <a:t>Rj, Rk - status of registers (Yes means ready)</a:t>
            </a:r>
          </a:p>
          <a:p>
            <a:r>
              <a:rPr lang="en-US"/>
              <a:t>Qj,Qk - If a no in Rj, Rk, means waiting for a FU to write result; Qj, Qk means wihch FU waiting for it</a:t>
            </a:r>
          </a:p>
          <a:p>
            <a:r>
              <a:rPr lang="en-US"/>
              <a:t>3.Status of register result (WAW &amp;WAR)s:</a:t>
            </a:r>
          </a:p>
          <a:p>
            <a:r>
              <a:rPr lang="en-US"/>
              <a:t>which FU is going to write into registers</a:t>
            </a:r>
          </a:p>
          <a:p>
            <a:r>
              <a:rPr lang="en-US"/>
              <a:t>Scoreboard on 6600 = size of FU</a:t>
            </a:r>
          </a:p>
          <a:p>
            <a:r>
              <a:rPr lang="en-US"/>
              <a:t>6.7, 6.8, 6.9, 6.12, 6.13, 6.16, 6.17</a:t>
            </a:r>
          </a:p>
          <a:p>
            <a:r>
              <a:rPr lang="en-US"/>
              <a:t>FU latencies: Add 2, Mult 10, Div 40 clocks</a:t>
            </a:r>
          </a:p>
        </p:txBody>
      </p:sp>
      <p:sp>
        <p:nvSpPr>
          <p:cNvPr id="171011" name="Rectangle 3"/>
          <p:cNvSpPr>
            <a:spLocks noGrp="1" noRot="1" noChangeAspect="1" noChangeArrowheads="1" noTextEdit="1"/>
          </p:cNvSpPr>
          <p:nvPr>
            <p:ph type="sldImg"/>
          </p:nvPr>
        </p:nvSpPr>
        <p:spPr>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A08FF5-FF63-4BF9-9F15-6C6F516D8E6A}" type="datetimeFigureOut">
              <a:rPr lang="en-US" smtClean="0"/>
              <a:pPr/>
              <a:t>4/21/2015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A08FF5-FF63-4BF9-9F15-6C6F516D8E6A}" type="datetimeFigureOut">
              <a:rPr lang="en-US" smtClean="0"/>
              <a:pPr/>
              <a:t>4/21/2015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A08FF5-FF63-4BF9-9F15-6C6F516D8E6A}" type="datetimeFigureOut">
              <a:rPr lang="en-US" smtClean="0"/>
              <a:pPr/>
              <a:t>4/21/2015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A08FF5-FF63-4BF9-9F15-6C6F516D8E6A}" type="datetimeFigureOut">
              <a:rPr lang="en-US" smtClean="0"/>
              <a:pPr/>
              <a:t>4/21/2015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A08FF5-FF63-4BF9-9F15-6C6F516D8E6A}" type="datetimeFigureOut">
              <a:rPr lang="en-US" smtClean="0"/>
              <a:pPr/>
              <a:t>4/21/2015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A08FF5-FF63-4BF9-9F15-6C6F516D8E6A}" type="datetimeFigureOut">
              <a:rPr lang="en-US" smtClean="0"/>
              <a:pPr/>
              <a:t>4/21/2015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A08FF5-FF63-4BF9-9F15-6C6F516D8E6A}" type="datetimeFigureOut">
              <a:rPr lang="en-US" smtClean="0"/>
              <a:pPr/>
              <a:t>4/21/2015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A08FF5-FF63-4BF9-9F15-6C6F516D8E6A}" type="datetimeFigureOut">
              <a:rPr lang="en-US" smtClean="0"/>
              <a:pPr/>
              <a:t>4/21/2015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A08FF5-FF63-4BF9-9F15-6C6F516D8E6A}" type="datetimeFigureOut">
              <a:rPr lang="en-US" smtClean="0"/>
              <a:pPr/>
              <a:t>4/21/2015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A08FF5-FF63-4BF9-9F15-6C6F516D8E6A}" type="datetimeFigureOut">
              <a:rPr lang="en-US" smtClean="0"/>
              <a:pPr/>
              <a:t>4/21/2015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A08FF5-FF63-4BF9-9F15-6C6F516D8E6A}" type="datetimeFigureOut">
              <a:rPr lang="en-US" smtClean="0"/>
              <a:pPr/>
              <a:t>4/21/2015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DFA3BB-B045-4AD4-89C2-19D30736E0D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A08FF5-FF63-4BF9-9F15-6C6F516D8E6A}" type="datetimeFigureOut">
              <a:rPr lang="en-US" smtClean="0"/>
              <a:pPr/>
              <a:t>4/21/2015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DFA3BB-B045-4AD4-89C2-19D30736E0D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Microsoft_Excel_97-2003_Worksheet2.xls"/><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Excel_97-2003_Worksheet3.xls"/><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Microsoft_Excel_97-2003_Worksheet4.xls"/><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Microsoft_Excel_97-2003_Worksheet5.xls"/><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Microsoft_Excel_97-2003_Worksheet6.xls"/><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Microsoft_Excel_97-2003_Worksheet7.xls"/><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7.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Microsoft_Excel_97-2003_Worksheet8.xls"/><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8.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Microsoft_Excel_97-2003_Worksheet9.xls"/><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9.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Excel_97-2003_Worksheet10.xls"/><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0.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Microsoft_Excel_97-2003_Worksheet11.xls"/><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1.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Microsoft_Excel_97-2003_Worksheet12.xls"/><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2.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Microsoft_Excel_97-2003_Worksheet13.xls"/><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3.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Microsoft_Excel_97-2003_Worksheet14.xls"/><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4.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Microsoft_Excel_97-2003_Worksheet15.xls"/><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15.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Microsoft_Excel_97-2003_Worksheet16.xls"/><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16.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Microsoft_Excel_97-2003_Worksheet17.xls"/><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17.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Microsoft_Excel_97-2003_Worksheet18.xls"/><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18.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Microsoft_Excel_97-2003_Worksheet19.xls"/><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19.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Microsoft_Excel_97-2003_Worksheet20.xls"/><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20.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Microsoft_Excel_97-2003_Worksheet21.xls"/><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21.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Microsoft_Excel_97-2003_Worksheet22.xls"/><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22.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Microsoft_Excel_97-2003_Worksheet23.xls"/><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23.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Microsoft_Excel_97-2003_Worksheet24.xls"/><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24.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Microsoft_Excel_97-2003_Worksheet25.xls"/><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image" Target="../media/image25.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Microsoft_Excel_97-2003_Worksheet26.xls"/><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26.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Microsoft_Excel_97-2003_Worksheet27.xls"/><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26.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Microsoft_Excel_97-2003_Worksheet28.xls"/><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27.emf"/></Relationships>
</file>

<file path=ppt/slides/_rels/slide54.xml.rels><?xml version="1.0" encoding="UTF-8" standalone="yes"?>
<Relationships xmlns="http://schemas.openxmlformats.org/package/2006/relationships"><Relationship Id="rId3" Type="http://schemas.openxmlformats.org/officeDocument/2006/relationships/oleObject" Target="../embeddings/Microsoft_Excel_97-2003_Worksheet29.xls"/><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image" Target="../media/image28.emf"/></Relationships>
</file>

<file path=ppt/slides/_rels/slide55.xml.rels><?xml version="1.0" encoding="UTF-8" standalone="yes"?>
<Relationships xmlns="http://schemas.openxmlformats.org/package/2006/relationships"><Relationship Id="rId3" Type="http://schemas.openxmlformats.org/officeDocument/2006/relationships/oleObject" Target="../embeddings/Microsoft_Excel_97-2003_Worksheet30.xls"/><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image" Target="../media/image29.emf"/></Relationships>
</file>

<file path=ppt/slides/_rels/slide56.xml.rels><?xml version="1.0" encoding="UTF-8" standalone="yes"?>
<Relationships xmlns="http://schemas.openxmlformats.org/package/2006/relationships"><Relationship Id="rId3" Type="http://schemas.openxmlformats.org/officeDocument/2006/relationships/oleObject" Target="../embeddings/Microsoft_Excel_97-2003_Worksheet31.xls"/><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image" Target="../media/image30.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Microsoft_Excel_97-2003_Worksheet32.xls"/><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image" Target="../media/image31.emf"/></Relationships>
</file>

<file path=ppt/slides/_rels/slide58.xml.rels><?xml version="1.0" encoding="UTF-8" standalone="yes"?>
<Relationships xmlns="http://schemas.openxmlformats.org/package/2006/relationships"><Relationship Id="rId3" Type="http://schemas.openxmlformats.org/officeDocument/2006/relationships/oleObject" Target="../embeddings/Microsoft_Excel_97-2003_Worksheet33.xls"/><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image" Target="../media/image32.emf"/></Relationships>
</file>

<file path=ppt/slides/_rels/slide59.xml.rels><?xml version="1.0" encoding="UTF-8" standalone="yes"?>
<Relationships xmlns="http://schemas.openxmlformats.org/package/2006/relationships"><Relationship Id="rId3" Type="http://schemas.openxmlformats.org/officeDocument/2006/relationships/oleObject" Target="../embeddings/Microsoft_Excel_97-2003_Worksheet34.xls"/><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image" Target="../media/image33.emf"/></Relationships>
</file>

<file path=ppt/slides/_rels/slide60.xml.rels><?xml version="1.0" encoding="UTF-8" standalone="yes"?>
<Relationships xmlns="http://schemas.openxmlformats.org/package/2006/relationships"><Relationship Id="rId3" Type="http://schemas.openxmlformats.org/officeDocument/2006/relationships/oleObject" Target="../embeddings/Microsoft_Excel_97-2003_Worksheet35.xls"/><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image" Target="../media/image34.emf"/></Relationships>
</file>

<file path=ppt/slides/_rels/slide61.xml.rels><?xml version="1.0" encoding="UTF-8" standalone="yes"?>
<Relationships xmlns="http://schemas.openxmlformats.org/package/2006/relationships"><Relationship Id="rId3" Type="http://schemas.openxmlformats.org/officeDocument/2006/relationships/oleObject" Target="../embeddings/Microsoft_Excel_97-2003_Worksheet36.xls"/><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image" Target="../media/image35.emf"/></Relationships>
</file>

<file path=ppt/slides/_rels/slide62.xml.rels><?xml version="1.0" encoding="UTF-8" standalone="yes"?>
<Relationships xmlns="http://schemas.openxmlformats.org/package/2006/relationships"><Relationship Id="rId3" Type="http://schemas.openxmlformats.org/officeDocument/2006/relationships/oleObject" Target="../embeddings/Microsoft_Excel_97-2003_Worksheet37.xls"/><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image" Target="../media/image36.emf"/></Relationships>
</file>

<file path=ppt/slides/_rels/slide63.xml.rels><?xml version="1.0" encoding="UTF-8" standalone="yes"?>
<Relationships xmlns="http://schemas.openxmlformats.org/package/2006/relationships"><Relationship Id="rId3" Type="http://schemas.openxmlformats.org/officeDocument/2006/relationships/oleObject" Target="../embeddings/Microsoft_Excel_97-2003_Worksheet38.xls"/><Relationship Id="rId2" Type="http://schemas.openxmlformats.org/officeDocument/2006/relationships/slideLayout" Target="../slideLayouts/slideLayout2.xml"/><Relationship Id="rId1" Type="http://schemas.openxmlformats.org/officeDocument/2006/relationships/vmlDrawing" Target="../drawings/vmlDrawing38.vml"/><Relationship Id="rId4" Type="http://schemas.openxmlformats.org/officeDocument/2006/relationships/image" Target="../media/image37.emf"/></Relationships>
</file>

<file path=ppt/slides/_rels/slide64.xml.rels><?xml version="1.0" encoding="UTF-8" standalone="yes"?>
<Relationships xmlns="http://schemas.openxmlformats.org/package/2006/relationships"><Relationship Id="rId3" Type="http://schemas.openxmlformats.org/officeDocument/2006/relationships/oleObject" Target="../embeddings/Microsoft_Excel_97-2003_Worksheet39.xls"/><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38.emf"/></Relationships>
</file>

<file path=ppt/slides/_rels/slide65.xml.rels><?xml version="1.0" encoding="UTF-8" standalone="yes"?>
<Relationships xmlns="http://schemas.openxmlformats.org/package/2006/relationships"><Relationship Id="rId3" Type="http://schemas.openxmlformats.org/officeDocument/2006/relationships/oleObject" Target="../embeddings/Microsoft_Excel_97-2003_Worksheet40.xls"/><Relationship Id="rId2" Type="http://schemas.openxmlformats.org/officeDocument/2006/relationships/slideLayout" Target="../slideLayouts/slideLayout2.xml"/><Relationship Id="rId1" Type="http://schemas.openxmlformats.org/officeDocument/2006/relationships/vmlDrawing" Target="../drawings/vmlDrawing40.vml"/><Relationship Id="rId4" Type="http://schemas.openxmlformats.org/officeDocument/2006/relationships/image" Target="../media/image39.emf"/></Relationships>
</file>

<file path=ppt/slides/_rels/slide66.xml.rels><?xml version="1.0" encoding="UTF-8" standalone="yes"?>
<Relationships xmlns="http://schemas.openxmlformats.org/package/2006/relationships"><Relationship Id="rId3" Type="http://schemas.openxmlformats.org/officeDocument/2006/relationships/oleObject" Target="../embeddings/Microsoft_Excel_97-2003_Worksheet41.xls"/><Relationship Id="rId2" Type="http://schemas.openxmlformats.org/officeDocument/2006/relationships/slideLayout" Target="../slideLayouts/slideLayout2.xml"/><Relationship Id="rId1" Type="http://schemas.openxmlformats.org/officeDocument/2006/relationships/vmlDrawing" Target="../drawings/vmlDrawing41.vml"/><Relationship Id="rId4" Type="http://schemas.openxmlformats.org/officeDocument/2006/relationships/image" Target="../media/image40.emf"/></Relationships>
</file>

<file path=ppt/slides/_rels/slide67.xml.rels><?xml version="1.0" encoding="UTF-8" standalone="yes"?>
<Relationships xmlns="http://schemas.openxmlformats.org/package/2006/relationships"><Relationship Id="rId3" Type="http://schemas.openxmlformats.org/officeDocument/2006/relationships/oleObject" Target="../embeddings/Microsoft_Excel_97-2003_Worksheet42.xls"/><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41.emf"/></Relationships>
</file>

<file path=ppt/slides/_rels/slide68.xml.rels><?xml version="1.0" encoding="UTF-8" standalone="yes"?>
<Relationships xmlns="http://schemas.openxmlformats.org/package/2006/relationships"><Relationship Id="rId3" Type="http://schemas.openxmlformats.org/officeDocument/2006/relationships/oleObject" Target="../embeddings/Microsoft_Excel_97-2003_Worksheet43.xls"/><Relationship Id="rId2" Type="http://schemas.openxmlformats.org/officeDocument/2006/relationships/slideLayout" Target="../slideLayouts/slideLayout2.xml"/><Relationship Id="rId1" Type="http://schemas.openxmlformats.org/officeDocument/2006/relationships/vmlDrawing" Target="../drawings/vmlDrawing43.vml"/><Relationship Id="rId4" Type="http://schemas.openxmlformats.org/officeDocument/2006/relationships/image" Target="../media/image42.emf"/></Relationships>
</file>

<file path=ppt/slides/_rels/slide69.xml.rels><?xml version="1.0" encoding="UTF-8" standalone="yes"?>
<Relationships xmlns="http://schemas.openxmlformats.org/package/2006/relationships"><Relationship Id="rId3" Type="http://schemas.openxmlformats.org/officeDocument/2006/relationships/oleObject" Target="../embeddings/Microsoft_Excel_97-2003_Worksheet44.xls"/><Relationship Id="rId2" Type="http://schemas.openxmlformats.org/officeDocument/2006/relationships/slideLayout" Target="../slideLayouts/slideLayout2.xml"/><Relationship Id="rId1" Type="http://schemas.openxmlformats.org/officeDocument/2006/relationships/vmlDrawing" Target="../drawings/vmlDrawing44.vml"/><Relationship Id="rId4" Type="http://schemas.openxmlformats.org/officeDocument/2006/relationships/image" Target="../media/image43.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Microsoft_Excel_97-2003_Worksheet45.xls"/><Relationship Id="rId2" Type="http://schemas.openxmlformats.org/officeDocument/2006/relationships/slideLayout" Target="../slideLayouts/slideLayout2.xml"/><Relationship Id="rId1" Type="http://schemas.openxmlformats.org/officeDocument/2006/relationships/vmlDrawing" Target="../drawings/vmlDrawing45.vml"/><Relationship Id="rId4" Type="http://schemas.openxmlformats.org/officeDocument/2006/relationships/image" Target="../media/image44.emf"/></Relationships>
</file>

<file path=ppt/slides/_rels/slide72.xml.rels><?xml version="1.0" encoding="UTF-8" standalone="yes"?>
<Relationships xmlns="http://schemas.openxmlformats.org/package/2006/relationships"><Relationship Id="rId3" Type="http://schemas.openxmlformats.org/officeDocument/2006/relationships/oleObject" Target="../embeddings/Microsoft_Excel_97-2003_Worksheet46.xls"/><Relationship Id="rId2" Type="http://schemas.openxmlformats.org/officeDocument/2006/relationships/slideLayout" Target="../slideLayouts/slideLayout2.xml"/><Relationship Id="rId1" Type="http://schemas.openxmlformats.org/officeDocument/2006/relationships/vmlDrawing" Target="../drawings/vmlDrawing46.vml"/><Relationship Id="rId4" Type="http://schemas.openxmlformats.org/officeDocument/2006/relationships/image" Target="../media/image45.emf"/></Relationships>
</file>

<file path=ppt/slides/_rels/slide73.xml.rels><?xml version="1.0" encoding="UTF-8" standalone="yes"?>
<Relationships xmlns="http://schemas.openxmlformats.org/package/2006/relationships"><Relationship Id="rId3" Type="http://schemas.openxmlformats.org/officeDocument/2006/relationships/oleObject" Target="../embeddings/Microsoft_Excel_97-2003_Worksheet47.xls"/><Relationship Id="rId2" Type="http://schemas.openxmlformats.org/officeDocument/2006/relationships/slideLayout" Target="../slideLayouts/slideLayout2.xml"/><Relationship Id="rId1" Type="http://schemas.openxmlformats.org/officeDocument/2006/relationships/vmlDrawing" Target="../drawings/vmlDrawing47.vml"/><Relationship Id="rId4" Type="http://schemas.openxmlformats.org/officeDocument/2006/relationships/image" Target="../media/image46.emf"/></Relationships>
</file>

<file path=ppt/slides/_rels/slide74.xml.rels><?xml version="1.0" encoding="UTF-8" standalone="yes"?>
<Relationships xmlns="http://schemas.openxmlformats.org/package/2006/relationships"><Relationship Id="rId3" Type="http://schemas.openxmlformats.org/officeDocument/2006/relationships/oleObject" Target="../embeddings/Microsoft_Excel_97-2003_Worksheet48.xls"/><Relationship Id="rId2" Type="http://schemas.openxmlformats.org/officeDocument/2006/relationships/slideLayout" Target="../slideLayouts/slideLayout2.xml"/><Relationship Id="rId1" Type="http://schemas.openxmlformats.org/officeDocument/2006/relationships/vmlDrawing" Target="../drawings/vmlDrawing48.vml"/><Relationship Id="rId4" Type="http://schemas.openxmlformats.org/officeDocument/2006/relationships/image" Target="../media/image47.e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RS" dirty="0" smtClean="0"/>
              <a:t>Scoreboarding i Tomasulo algoritam</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Scoreboard</a:t>
            </a:r>
            <a:endParaRPr lang="en-US" dirty="0"/>
          </a:p>
        </p:txBody>
      </p:sp>
      <p:sp>
        <p:nvSpPr>
          <p:cNvPr id="3" name="Content Placeholder 2"/>
          <p:cNvSpPr>
            <a:spLocks noGrp="1"/>
          </p:cNvSpPr>
          <p:nvPr>
            <p:ph idx="1"/>
          </p:nvPr>
        </p:nvSpPr>
        <p:spPr/>
        <p:txBody>
          <a:bodyPr>
            <a:normAutofit fontScale="77500" lnSpcReduction="20000"/>
          </a:bodyPr>
          <a:lstStyle/>
          <a:p>
            <a:r>
              <a:rPr lang="sr-Latn-RS" dirty="0" smtClean="0"/>
              <a:t>Instrukcije slati ka funkcionalnim jedinicama na osnovu tipa instrukcija i </a:t>
            </a:r>
            <a:r>
              <a:rPr lang="en-US" dirty="0" smtClean="0"/>
              <a:t>da </a:t>
            </a:r>
            <a:r>
              <a:rPr lang="sr-Latn-RS" dirty="0" smtClean="0"/>
              <a:t>tamo </a:t>
            </a:r>
            <a:r>
              <a:rPr lang="sr-Latn-RS" dirty="0" smtClean="0"/>
              <a:t>čekaju argumente</a:t>
            </a:r>
          </a:p>
          <a:p>
            <a:r>
              <a:rPr lang="sr-Latn-RS" dirty="0" smtClean="0"/>
              <a:t>Za svaku funcionalnu jedinicu postoji samo jedna instrukcija koja može da se rasporedi na nju u jednom trenutku – bilo da je spremna ili ne (inicijalna pretpostavka je da nema pipeline-a i tako je u primeru, a samo je različito trajanje izvršavanja na različitim funkcionalnim jedinicama)</a:t>
            </a:r>
          </a:p>
          <a:p>
            <a:r>
              <a:rPr lang="sr-Latn-RS" dirty="0" smtClean="0"/>
              <a:t>Dokle slati instrukcije (izdavati – issue) – ograničen broj mesta za instrukcije koje potencijalno mogu da se </a:t>
            </a:r>
            <a:r>
              <a:rPr lang="sr-Latn-RS" dirty="0" smtClean="0"/>
              <a:t>izvrše</a:t>
            </a:r>
            <a:r>
              <a:rPr lang="en-US" dirty="0" smtClean="0"/>
              <a:t> </a:t>
            </a:r>
            <a:r>
              <a:rPr lang="sr-Cyrl-RS" dirty="0" smtClean="0"/>
              <a:t>(</a:t>
            </a:r>
            <a:r>
              <a:rPr lang="sr-Latn-CS" dirty="0" smtClean="0"/>
              <a:t>zbog ograničenog broja funkcionalnih jedinica)</a:t>
            </a:r>
            <a:r>
              <a:rPr lang="sr-Latn-RS" dirty="0" smtClean="0"/>
              <a:t> </a:t>
            </a:r>
            <a:r>
              <a:rPr lang="sr-Latn-RS" dirty="0" smtClean="0"/>
              <a:t>– mašinsko ograničenje veličine data-flow prozora</a:t>
            </a:r>
          </a:p>
          <a:p>
            <a:r>
              <a:rPr lang="en-US" dirty="0" smtClean="0"/>
              <a:t>K</a:t>
            </a:r>
            <a:r>
              <a:rPr lang="sr-Latn-RS" dirty="0" smtClean="0"/>
              <a:t>ontrola zavisnosti po podacima i ugrađene dataflow mašine </a:t>
            </a:r>
            <a:r>
              <a:rPr lang="sr-Latn-RS" dirty="0" smtClean="0"/>
              <a:t>radi skup statusnih tabela - </a:t>
            </a:r>
            <a:r>
              <a:rPr lang="sr-Latn-RS" dirty="0" smtClean="0"/>
              <a:t>Scoreboard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439" name="Freeform 87"/>
          <p:cNvSpPr>
            <a:spLocks/>
          </p:cNvSpPr>
          <p:nvPr/>
        </p:nvSpPr>
        <p:spPr bwMode="auto">
          <a:xfrm>
            <a:off x="6400800" y="2133600"/>
            <a:ext cx="457200" cy="3810000"/>
          </a:xfrm>
          <a:custGeom>
            <a:avLst/>
            <a:gdLst/>
            <a:ahLst/>
            <a:cxnLst>
              <a:cxn ang="0">
                <a:pos x="0" y="2400"/>
              </a:cxn>
              <a:cxn ang="0">
                <a:pos x="240" y="2400"/>
              </a:cxn>
              <a:cxn ang="0">
                <a:pos x="240" y="0"/>
              </a:cxn>
            </a:cxnLst>
            <a:rect l="0" t="0" r="r" b="b"/>
            <a:pathLst>
              <a:path w="240" h="2400">
                <a:moveTo>
                  <a:pt x="0" y="2400"/>
                </a:moveTo>
                <a:lnTo>
                  <a:pt x="240" y="2400"/>
                </a:lnTo>
                <a:lnTo>
                  <a:pt x="240" y="0"/>
                </a:lnTo>
              </a:path>
            </a:pathLst>
          </a:custGeom>
          <a:noFill/>
          <a:ln w="76200" cap="flat" cmpd="sng">
            <a:solidFill>
              <a:schemeClr val="accent2"/>
            </a:solidFill>
            <a:prstDash val="solid"/>
            <a:round/>
            <a:headEnd type="none" w="med" len="med"/>
            <a:tailEnd type="triangle" w="med" len="med"/>
          </a:ln>
          <a:effectLst/>
        </p:spPr>
        <p:txBody>
          <a:bodyPr wrap="none" anchor="ctr"/>
          <a:lstStyle/>
          <a:p>
            <a:endParaRPr lang="en-US"/>
          </a:p>
        </p:txBody>
      </p:sp>
      <p:sp>
        <p:nvSpPr>
          <p:cNvPr id="228354" name="Rectangle 2"/>
          <p:cNvSpPr>
            <a:spLocks noGrp="1" noChangeArrowheads="1"/>
          </p:cNvSpPr>
          <p:nvPr>
            <p:ph type="title"/>
          </p:nvPr>
        </p:nvSpPr>
        <p:spPr>
          <a:xfrm>
            <a:off x="990600" y="228600"/>
            <a:ext cx="7162800" cy="1143000"/>
          </a:xfrm>
        </p:spPr>
        <p:txBody>
          <a:bodyPr>
            <a:normAutofit fontScale="90000"/>
          </a:bodyPr>
          <a:lstStyle/>
          <a:p>
            <a:r>
              <a:rPr lang="en-US"/>
              <a:t>Scoreboard Architecture</a:t>
            </a:r>
            <a:br>
              <a:rPr lang="en-US"/>
            </a:br>
            <a:r>
              <a:rPr lang="en-US"/>
              <a:t>(CDC 6600)</a:t>
            </a:r>
          </a:p>
        </p:txBody>
      </p:sp>
      <p:sp>
        <p:nvSpPr>
          <p:cNvPr id="228392" name="Text Box 40"/>
          <p:cNvSpPr txBox="1">
            <a:spLocks noChangeArrowheads="1"/>
          </p:cNvSpPr>
          <p:nvPr/>
        </p:nvSpPr>
        <p:spPr bwMode="auto">
          <a:xfrm rot="-5400000">
            <a:off x="6957219" y="3024981"/>
            <a:ext cx="2930525" cy="519113"/>
          </a:xfrm>
          <a:prstGeom prst="rect">
            <a:avLst/>
          </a:prstGeom>
          <a:noFill/>
          <a:ln w="28575">
            <a:noFill/>
            <a:miter lim="800000"/>
            <a:headEnd/>
            <a:tailEnd/>
          </a:ln>
          <a:effectLst/>
        </p:spPr>
        <p:txBody>
          <a:bodyPr wrap="none" anchor="ctr">
            <a:spAutoFit/>
          </a:bodyPr>
          <a:lstStyle/>
          <a:p>
            <a:r>
              <a:rPr lang="en-US" sz="2800"/>
              <a:t>Functional Units</a:t>
            </a:r>
          </a:p>
        </p:txBody>
      </p:sp>
      <p:sp>
        <p:nvSpPr>
          <p:cNvPr id="228431" name="Text Box 79"/>
          <p:cNvSpPr txBox="1">
            <a:spLocks noChangeArrowheads="1"/>
          </p:cNvSpPr>
          <p:nvPr/>
        </p:nvSpPr>
        <p:spPr bwMode="auto">
          <a:xfrm rot="-5400000">
            <a:off x="-465138" y="3022601"/>
            <a:ext cx="1782763" cy="519112"/>
          </a:xfrm>
          <a:prstGeom prst="rect">
            <a:avLst/>
          </a:prstGeom>
          <a:noFill/>
          <a:ln w="28575">
            <a:noFill/>
            <a:miter lim="800000"/>
            <a:headEnd/>
            <a:tailEnd/>
          </a:ln>
          <a:effectLst/>
        </p:spPr>
        <p:txBody>
          <a:bodyPr wrap="none" anchor="ctr">
            <a:spAutoFit/>
          </a:bodyPr>
          <a:lstStyle/>
          <a:p>
            <a:r>
              <a:rPr lang="en-US" sz="2800"/>
              <a:t>Registers</a:t>
            </a:r>
          </a:p>
        </p:txBody>
      </p:sp>
      <p:grpSp>
        <p:nvGrpSpPr>
          <p:cNvPr id="2" name="Group 84"/>
          <p:cNvGrpSpPr>
            <a:grpSpLocks/>
          </p:cNvGrpSpPr>
          <p:nvPr/>
        </p:nvGrpSpPr>
        <p:grpSpPr bwMode="auto">
          <a:xfrm>
            <a:off x="923925" y="1189038"/>
            <a:ext cx="7010400" cy="4191000"/>
            <a:chOff x="582" y="749"/>
            <a:chExt cx="4416" cy="2640"/>
          </a:xfrm>
        </p:grpSpPr>
        <p:grpSp>
          <p:nvGrpSpPr>
            <p:cNvPr id="3" name="Group 29"/>
            <p:cNvGrpSpPr>
              <a:grpSpLocks/>
            </p:cNvGrpSpPr>
            <p:nvPr/>
          </p:nvGrpSpPr>
          <p:grpSpPr bwMode="auto">
            <a:xfrm>
              <a:off x="582" y="749"/>
              <a:ext cx="864" cy="660"/>
              <a:chOff x="768" y="816"/>
              <a:chExt cx="576" cy="256"/>
            </a:xfrm>
          </p:grpSpPr>
          <p:sp>
            <p:nvSpPr>
              <p:cNvPr id="228357" name="Rectangle 5"/>
              <p:cNvSpPr>
                <a:spLocks noChangeArrowheads="1"/>
              </p:cNvSpPr>
              <p:nvPr/>
            </p:nvSpPr>
            <p:spPr bwMode="auto">
              <a:xfrm>
                <a:off x="768" y="816"/>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8358" name="Rectangle 6"/>
              <p:cNvSpPr>
                <a:spLocks noChangeArrowheads="1"/>
              </p:cNvSpPr>
              <p:nvPr/>
            </p:nvSpPr>
            <p:spPr bwMode="auto">
              <a:xfrm>
                <a:off x="768" y="944"/>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4" name="Group 30"/>
            <p:cNvGrpSpPr>
              <a:grpSpLocks/>
            </p:cNvGrpSpPr>
            <p:nvPr/>
          </p:nvGrpSpPr>
          <p:grpSpPr bwMode="auto">
            <a:xfrm>
              <a:off x="582" y="1409"/>
              <a:ext cx="864" cy="660"/>
              <a:chOff x="768" y="816"/>
              <a:chExt cx="576" cy="256"/>
            </a:xfrm>
          </p:grpSpPr>
          <p:sp>
            <p:nvSpPr>
              <p:cNvPr id="228383" name="Rectangle 31"/>
              <p:cNvSpPr>
                <a:spLocks noChangeArrowheads="1"/>
              </p:cNvSpPr>
              <p:nvPr/>
            </p:nvSpPr>
            <p:spPr bwMode="auto">
              <a:xfrm>
                <a:off x="768" y="816"/>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8384" name="Rectangle 32"/>
              <p:cNvSpPr>
                <a:spLocks noChangeArrowheads="1"/>
              </p:cNvSpPr>
              <p:nvPr/>
            </p:nvSpPr>
            <p:spPr bwMode="auto">
              <a:xfrm>
                <a:off x="768" y="944"/>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5" name="Group 33"/>
            <p:cNvGrpSpPr>
              <a:grpSpLocks/>
            </p:cNvGrpSpPr>
            <p:nvPr/>
          </p:nvGrpSpPr>
          <p:grpSpPr bwMode="auto">
            <a:xfrm>
              <a:off x="582" y="2069"/>
              <a:ext cx="864" cy="660"/>
              <a:chOff x="768" y="816"/>
              <a:chExt cx="576" cy="256"/>
            </a:xfrm>
          </p:grpSpPr>
          <p:sp>
            <p:nvSpPr>
              <p:cNvPr id="228386" name="Rectangle 34"/>
              <p:cNvSpPr>
                <a:spLocks noChangeArrowheads="1"/>
              </p:cNvSpPr>
              <p:nvPr/>
            </p:nvSpPr>
            <p:spPr bwMode="auto">
              <a:xfrm>
                <a:off x="768" y="816"/>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8387" name="Rectangle 35"/>
              <p:cNvSpPr>
                <a:spLocks noChangeArrowheads="1"/>
              </p:cNvSpPr>
              <p:nvPr/>
            </p:nvSpPr>
            <p:spPr bwMode="auto">
              <a:xfrm>
                <a:off x="768" y="944"/>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6" name="Group 36"/>
            <p:cNvGrpSpPr>
              <a:grpSpLocks/>
            </p:cNvGrpSpPr>
            <p:nvPr/>
          </p:nvGrpSpPr>
          <p:grpSpPr bwMode="auto">
            <a:xfrm>
              <a:off x="582" y="2729"/>
              <a:ext cx="864" cy="660"/>
              <a:chOff x="768" y="816"/>
              <a:chExt cx="576" cy="256"/>
            </a:xfrm>
          </p:grpSpPr>
          <p:sp>
            <p:nvSpPr>
              <p:cNvPr id="228389" name="Rectangle 37"/>
              <p:cNvSpPr>
                <a:spLocks noChangeArrowheads="1"/>
              </p:cNvSpPr>
              <p:nvPr/>
            </p:nvSpPr>
            <p:spPr bwMode="auto">
              <a:xfrm>
                <a:off x="768" y="816"/>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8390" name="Rectangle 38"/>
              <p:cNvSpPr>
                <a:spLocks noChangeArrowheads="1"/>
              </p:cNvSpPr>
              <p:nvPr/>
            </p:nvSpPr>
            <p:spPr bwMode="auto">
              <a:xfrm>
                <a:off x="768" y="944"/>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sp>
          <p:nvSpPr>
            <p:cNvPr id="228396" name="Rectangle 44"/>
            <p:cNvSpPr>
              <a:spLocks noChangeArrowheads="1"/>
            </p:cNvSpPr>
            <p:nvPr/>
          </p:nvSpPr>
          <p:spPr bwMode="auto">
            <a:xfrm>
              <a:off x="3906" y="893"/>
              <a:ext cx="816" cy="216"/>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Mult</a:t>
              </a:r>
            </a:p>
          </p:txBody>
        </p:sp>
        <p:sp>
          <p:nvSpPr>
            <p:cNvPr id="228397" name="Rectangle 45"/>
            <p:cNvSpPr>
              <a:spLocks noChangeArrowheads="1"/>
            </p:cNvSpPr>
            <p:nvPr/>
          </p:nvSpPr>
          <p:spPr bwMode="auto">
            <a:xfrm>
              <a:off x="3906" y="1109"/>
              <a:ext cx="816" cy="216"/>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Mult</a:t>
              </a:r>
            </a:p>
          </p:txBody>
        </p:sp>
        <p:sp>
          <p:nvSpPr>
            <p:cNvPr id="228407" name="Rectangle 55"/>
            <p:cNvSpPr>
              <a:spLocks noChangeArrowheads="1"/>
            </p:cNvSpPr>
            <p:nvPr/>
          </p:nvSpPr>
          <p:spPr bwMode="auto">
            <a:xfrm>
              <a:off x="3906" y="1709"/>
              <a:ext cx="816" cy="216"/>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Divide</a:t>
              </a:r>
            </a:p>
          </p:txBody>
        </p:sp>
        <p:sp>
          <p:nvSpPr>
            <p:cNvPr id="228408" name="Rectangle 56"/>
            <p:cNvSpPr>
              <a:spLocks noChangeArrowheads="1"/>
            </p:cNvSpPr>
            <p:nvPr/>
          </p:nvSpPr>
          <p:spPr bwMode="auto">
            <a:xfrm>
              <a:off x="3906" y="2237"/>
              <a:ext cx="816" cy="216"/>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Add</a:t>
              </a:r>
            </a:p>
          </p:txBody>
        </p:sp>
        <p:sp>
          <p:nvSpPr>
            <p:cNvPr id="228409" name="Rectangle 57"/>
            <p:cNvSpPr>
              <a:spLocks noChangeArrowheads="1"/>
            </p:cNvSpPr>
            <p:nvPr/>
          </p:nvSpPr>
          <p:spPr bwMode="auto">
            <a:xfrm>
              <a:off x="3906" y="2861"/>
              <a:ext cx="816" cy="216"/>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Integer</a:t>
              </a:r>
            </a:p>
          </p:txBody>
        </p:sp>
        <p:sp>
          <p:nvSpPr>
            <p:cNvPr id="228410" name="Line 58"/>
            <p:cNvSpPr>
              <a:spLocks noChangeShapeType="1"/>
            </p:cNvSpPr>
            <p:nvPr/>
          </p:nvSpPr>
          <p:spPr bwMode="auto">
            <a:xfrm>
              <a:off x="1514" y="931"/>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11" name="Line 59"/>
            <p:cNvSpPr>
              <a:spLocks noChangeShapeType="1"/>
            </p:cNvSpPr>
            <p:nvPr/>
          </p:nvSpPr>
          <p:spPr bwMode="auto">
            <a:xfrm>
              <a:off x="1514" y="1037"/>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14" name="Line 62"/>
            <p:cNvSpPr>
              <a:spLocks noChangeShapeType="1"/>
            </p:cNvSpPr>
            <p:nvPr/>
          </p:nvSpPr>
          <p:spPr bwMode="auto">
            <a:xfrm>
              <a:off x="1514" y="1757"/>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15" name="Line 63"/>
            <p:cNvSpPr>
              <a:spLocks noChangeShapeType="1"/>
            </p:cNvSpPr>
            <p:nvPr/>
          </p:nvSpPr>
          <p:spPr bwMode="auto">
            <a:xfrm>
              <a:off x="1514" y="1863"/>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17" name="Line 65"/>
            <p:cNvSpPr>
              <a:spLocks noChangeShapeType="1"/>
            </p:cNvSpPr>
            <p:nvPr/>
          </p:nvSpPr>
          <p:spPr bwMode="auto">
            <a:xfrm>
              <a:off x="1515" y="2295"/>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18" name="Line 66"/>
            <p:cNvSpPr>
              <a:spLocks noChangeShapeType="1"/>
            </p:cNvSpPr>
            <p:nvPr/>
          </p:nvSpPr>
          <p:spPr bwMode="auto">
            <a:xfrm>
              <a:off x="1515" y="2401"/>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20" name="Line 68"/>
            <p:cNvSpPr>
              <a:spLocks noChangeShapeType="1"/>
            </p:cNvSpPr>
            <p:nvPr/>
          </p:nvSpPr>
          <p:spPr bwMode="auto">
            <a:xfrm>
              <a:off x="1514" y="2895"/>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21" name="Line 69"/>
            <p:cNvSpPr>
              <a:spLocks noChangeShapeType="1"/>
            </p:cNvSpPr>
            <p:nvPr/>
          </p:nvSpPr>
          <p:spPr bwMode="auto">
            <a:xfrm>
              <a:off x="1514" y="3001"/>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22" name="Freeform 70"/>
            <p:cNvSpPr>
              <a:spLocks/>
            </p:cNvSpPr>
            <p:nvPr/>
          </p:nvSpPr>
          <p:spPr bwMode="auto">
            <a:xfrm>
              <a:off x="3654" y="941"/>
              <a:ext cx="240" cy="223"/>
            </a:xfrm>
            <a:custGeom>
              <a:avLst/>
              <a:gdLst/>
              <a:ahLst/>
              <a:cxnLst>
                <a:cxn ang="0">
                  <a:pos x="0" y="0"/>
                </a:cxn>
                <a:cxn ang="0">
                  <a:pos x="0" y="240"/>
                </a:cxn>
                <a:cxn ang="0">
                  <a:pos x="240" y="240"/>
                </a:cxn>
              </a:cxnLst>
              <a:rect l="0" t="0" r="r" b="b"/>
              <a:pathLst>
                <a:path w="240" h="240">
                  <a:moveTo>
                    <a:pt x="0" y="0"/>
                  </a:moveTo>
                  <a:lnTo>
                    <a:pt x="0" y="240"/>
                  </a:lnTo>
                  <a:lnTo>
                    <a:pt x="240" y="240"/>
                  </a:lnTo>
                </a:path>
              </a:pathLst>
            </a:custGeom>
            <a:noFill/>
            <a:ln w="57150" cap="flat" cmpd="sng">
              <a:solidFill>
                <a:schemeClr val="tx1"/>
              </a:solidFill>
              <a:prstDash val="solid"/>
              <a:round/>
              <a:headEnd type="none" w="med" len="med"/>
              <a:tailEnd type="triangle" w="med" len="med"/>
            </a:ln>
            <a:effectLst/>
          </p:spPr>
          <p:txBody>
            <a:bodyPr wrap="none" anchor="ctr"/>
            <a:lstStyle/>
            <a:p>
              <a:endParaRPr lang="en-US"/>
            </a:p>
          </p:txBody>
        </p:sp>
        <p:sp>
          <p:nvSpPr>
            <p:cNvPr id="228424" name="Freeform 72"/>
            <p:cNvSpPr>
              <a:spLocks/>
            </p:cNvSpPr>
            <p:nvPr/>
          </p:nvSpPr>
          <p:spPr bwMode="auto">
            <a:xfrm>
              <a:off x="3572" y="1054"/>
              <a:ext cx="322" cy="203"/>
            </a:xfrm>
            <a:custGeom>
              <a:avLst/>
              <a:gdLst/>
              <a:ahLst/>
              <a:cxnLst>
                <a:cxn ang="0">
                  <a:pos x="0" y="0"/>
                </a:cxn>
                <a:cxn ang="0">
                  <a:pos x="0" y="240"/>
                </a:cxn>
                <a:cxn ang="0">
                  <a:pos x="240" y="240"/>
                </a:cxn>
              </a:cxnLst>
              <a:rect l="0" t="0" r="r" b="b"/>
              <a:pathLst>
                <a:path w="240" h="240">
                  <a:moveTo>
                    <a:pt x="0" y="0"/>
                  </a:moveTo>
                  <a:lnTo>
                    <a:pt x="0" y="240"/>
                  </a:lnTo>
                  <a:lnTo>
                    <a:pt x="240" y="240"/>
                  </a:lnTo>
                </a:path>
              </a:pathLst>
            </a:custGeom>
            <a:noFill/>
            <a:ln w="57150" cap="flat" cmpd="sng">
              <a:solidFill>
                <a:schemeClr val="tx1"/>
              </a:solidFill>
              <a:prstDash val="solid"/>
              <a:round/>
              <a:headEnd type="none" w="med" len="med"/>
              <a:tailEnd type="triangle" w="med" len="med"/>
            </a:ln>
            <a:effectLst/>
          </p:spPr>
          <p:txBody>
            <a:bodyPr wrap="none" anchor="ctr"/>
            <a:lstStyle/>
            <a:p>
              <a:endParaRPr lang="en-US"/>
            </a:p>
          </p:txBody>
        </p:sp>
        <p:sp>
          <p:nvSpPr>
            <p:cNvPr id="228425" name="Freeform 73"/>
            <p:cNvSpPr>
              <a:spLocks/>
            </p:cNvSpPr>
            <p:nvPr/>
          </p:nvSpPr>
          <p:spPr bwMode="auto">
            <a:xfrm>
              <a:off x="1494" y="1181"/>
              <a:ext cx="3504" cy="240"/>
            </a:xfrm>
            <a:custGeom>
              <a:avLst/>
              <a:gdLst/>
              <a:ahLst/>
              <a:cxnLst>
                <a:cxn ang="0">
                  <a:pos x="3216" y="0"/>
                </a:cxn>
                <a:cxn ang="0">
                  <a:pos x="3504" y="0"/>
                </a:cxn>
                <a:cxn ang="0">
                  <a:pos x="3504" y="240"/>
                </a:cxn>
                <a:cxn ang="0">
                  <a:pos x="0" y="240"/>
                </a:cxn>
              </a:cxnLst>
              <a:rect l="0" t="0" r="r" b="b"/>
              <a:pathLst>
                <a:path w="3504" h="240">
                  <a:moveTo>
                    <a:pt x="3216" y="0"/>
                  </a:moveTo>
                  <a:lnTo>
                    <a:pt x="3504" y="0"/>
                  </a:lnTo>
                  <a:lnTo>
                    <a:pt x="3504" y="240"/>
                  </a:lnTo>
                  <a:lnTo>
                    <a:pt x="0" y="240"/>
                  </a:ln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228426" name="Freeform 74"/>
            <p:cNvSpPr>
              <a:spLocks/>
            </p:cNvSpPr>
            <p:nvPr/>
          </p:nvSpPr>
          <p:spPr bwMode="auto">
            <a:xfrm>
              <a:off x="1494" y="1805"/>
              <a:ext cx="3504" cy="240"/>
            </a:xfrm>
            <a:custGeom>
              <a:avLst/>
              <a:gdLst/>
              <a:ahLst/>
              <a:cxnLst>
                <a:cxn ang="0">
                  <a:pos x="3216" y="0"/>
                </a:cxn>
                <a:cxn ang="0">
                  <a:pos x="3504" y="0"/>
                </a:cxn>
                <a:cxn ang="0">
                  <a:pos x="3504" y="240"/>
                </a:cxn>
                <a:cxn ang="0">
                  <a:pos x="0" y="240"/>
                </a:cxn>
              </a:cxnLst>
              <a:rect l="0" t="0" r="r" b="b"/>
              <a:pathLst>
                <a:path w="3504" h="240">
                  <a:moveTo>
                    <a:pt x="3216" y="0"/>
                  </a:moveTo>
                  <a:lnTo>
                    <a:pt x="3504" y="0"/>
                  </a:lnTo>
                  <a:lnTo>
                    <a:pt x="3504" y="240"/>
                  </a:lnTo>
                  <a:lnTo>
                    <a:pt x="0" y="240"/>
                  </a:ln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228427" name="Freeform 75"/>
            <p:cNvSpPr>
              <a:spLocks/>
            </p:cNvSpPr>
            <p:nvPr/>
          </p:nvSpPr>
          <p:spPr bwMode="auto">
            <a:xfrm>
              <a:off x="1494" y="2957"/>
              <a:ext cx="3504" cy="240"/>
            </a:xfrm>
            <a:custGeom>
              <a:avLst/>
              <a:gdLst/>
              <a:ahLst/>
              <a:cxnLst>
                <a:cxn ang="0">
                  <a:pos x="3216" y="0"/>
                </a:cxn>
                <a:cxn ang="0">
                  <a:pos x="3504" y="0"/>
                </a:cxn>
                <a:cxn ang="0">
                  <a:pos x="3504" y="240"/>
                </a:cxn>
                <a:cxn ang="0">
                  <a:pos x="0" y="240"/>
                </a:cxn>
              </a:cxnLst>
              <a:rect l="0" t="0" r="r" b="b"/>
              <a:pathLst>
                <a:path w="3504" h="240">
                  <a:moveTo>
                    <a:pt x="3216" y="0"/>
                  </a:moveTo>
                  <a:lnTo>
                    <a:pt x="3504" y="0"/>
                  </a:lnTo>
                  <a:lnTo>
                    <a:pt x="3504" y="240"/>
                  </a:lnTo>
                  <a:lnTo>
                    <a:pt x="0" y="240"/>
                  </a:ln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228428" name="Freeform 76"/>
            <p:cNvSpPr>
              <a:spLocks/>
            </p:cNvSpPr>
            <p:nvPr/>
          </p:nvSpPr>
          <p:spPr bwMode="auto">
            <a:xfrm>
              <a:off x="1494" y="2333"/>
              <a:ext cx="3504" cy="240"/>
            </a:xfrm>
            <a:custGeom>
              <a:avLst/>
              <a:gdLst/>
              <a:ahLst/>
              <a:cxnLst>
                <a:cxn ang="0">
                  <a:pos x="3216" y="0"/>
                </a:cxn>
                <a:cxn ang="0">
                  <a:pos x="3504" y="0"/>
                </a:cxn>
                <a:cxn ang="0">
                  <a:pos x="3504" y="240"/>
                </a:cxn>
                <a:cxn ang="0">
                  <a:pos x="0" y="240"/>
                </a:cxn>
              </a:cxnLst>
              <a:rect l="0" t="0" r="r" b="b"/>
              <a:pathLst>
                <a:path w="3504" h="240">
                  <a:moveTo>
                    <a:pt x="3216" y="0"/>
                  </a:moveTo>
                  <a:lnTo>
                    <a:pt x="3504" y="0"/>
                  </a:lnTo>
                  <a:lnTo>
                    <a:pt x="3504" y="240"/>
                  </a:lnTo>
                  <a:lnTo>
                    <a:pt x="0" y="240"/>
                  </a:ln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228429" name="Freeform 77"/>
            <p:cNvSpPr>
              <a:spLocks/>
            </p:cNvSpPr>
            <p:nvPr/>
          </p:nvSpPr>
          <p:spPr bwMode="auto">
            <a:xfrm>
              <a:off x="4710" y="989"/>
              <a:ext cx="288" cy="192"/>
            </a:xfrm>
            <a:custGeom>
              <a:avLst/>
              <a:gdLst/>
              <a:ahLst/>
              <a:cxnLst>
                <a:cxn ang="0">
                  <a:pos x="0" y="0"/>
                </a:cxn>
                <a:cxn ang="0">
                  <a:pos x="288" y="0"/>
                </a:cxn>
                <a:cxn ang="0">
                  <a:pos x="288" y="192"/>
                </a:cxn>
              </a:cxnLst>
              <a:rect l="0" t="0" r="r" b="b"/>
              <a:pathLst>
                <a:path w="288" h="192">
                  <a:moveTo>
                    <a:pt x="0" y="0"/>
                  </a:moveTo>
                  <a:lnTo>
                    <a:pt x="288" y="0"/>
                  </a:lnTo>
                  <a:lnTo>
                    <a:pt x="288" y="192"/>
                  </a:lnTo>
                </a:path>
              </a:pathLst>
            </a:custGeom>
            <a:noFill/>
            <a:ln w="57150" cap="flat" cmpd="sng">
              <a:solidFill>
                <a:schemeClr val="hlink"/>
              </a:solidFill>
              <a:prstDash val="solid"/>
              <a:round/>
              <a:headEnd type="none" w="med" len="med"/>
              <a:tailEnd type="none" w="med" len="med"/>
            </a:ln>
            <a:effectLst/>
          </p:spPr>
          <p:txBody>
            <a:bodyPr wrap="none" anchor="ctr"/>
            <a:lstStyle/>
            <a:p>
              <a:endParaRPr lang="en-US"/>
            </a:p>
          </p:txBody>
        </p:sp>
      </p:grpSp>
      <p:sp>
        <p:nvSpPr>
          <p:cNvPr id="228432" name="Line 80"/>
          <p:cNvSpPr>
            <a:spLocks noChangeShapeType="1"/>
          </p:cNvSpPr>
          <p:nvPr/>
        </p:nvSpPr>
        <p:spPr bwMode="auto">
          <a:xfrm>
            <a:off x="7400925" y="4922838"/>
            <a:ext cx="600075" cy="639762"/>
          </a:xfrm>
          <a:prstGeom prst="line">
            <a:avLst/>
          </a:prstGeom>
          <a:noFill/>
          <a:ln w="57150">
            <a:solidFill>
              <a:schemeClr val="tx1"/>
            </a:solidFill>
            <a:round/>
            <a:headEnd type="triangle" w="med" len="med"/>
            <a:tailEnd type="triangle" w="med" len="med"/>
          </a:ln>
          <a:effectLst/>
        </p:spPr>
        <p:txBody>
          <a:bodyPr wrap="none" anchor="ctr"/>
          <a:lstStyle/>
          <a:p>
            <a:endParaRPr lang="en-US"/>
          </a:p>
        </p:txBody>
      </p:sp>
      <p:sp>
        <p:nvSpPr>
          <p:cNvPr id="228433" name="Text Box 81"/>
          <p:cNvSpPr txBox="1">
            <a:spLocks noChangeArrowheads="1"/>
          </p:cNvSpPr>
          <p:nvPr/>
        </p:nvSpPr>
        <p:spPr bwMode="auto">
          <a:xfrm>
            <a:off x="7467600" y="5638800"/>
            <a:ext cx="1141413" cy="396875"/>
          </a:xfrm>
          <a:prstGeom prst="rect">
            <a:avLst/>
          </a:prstGeom>
          <a:noFill/>
          <a:ln w="28575">
            <a:noFill/>
            <a:miter lim="800000"/>
            <a:headEnd/>
            <a:tailEnd/>
          </a:ln>
          <a:effectLst/>
        </p:spPr>
        <p:txBody>
          <a:bodyPr wrap="none" anchor="ctr">
            <a:spAutoFit/>
          </a:bodyPr>
          <a:lstStyle/>
          <a:p>
            <a:r>
              <a:rPr lang="en-US" sz="2000"/>
              <a:t>Memory</a:t>
            </a:r>
          </a:p>
        </p:txBody>
      </p:sp>
      <p:sp>
        <p:nvSpPr>
          <p:cNvPr id="228437" name="Rectangle 85"/>
          <p:cNvSpPr>
            <a:spLocks noChangeArrowheads="1"/>
          </p:cNvSpPr>
          <p:nvPr/>
        </p:nvSpPr>
        <p:spPr bwMode="auto">
          <a:xfrm>
            <a:off x="2895600" y="5410200"/>
            <a:ext cx="3505200" cy="1066800"/>
          </a:xfrm>
          <a:prstGeom prst="rect">
            <a:avLst/>
          </a:prstGeom>
          <a:solidFill>
            <a:schemeClr val="accent2"/>
          </a:solidFill>
          <a:ln w="28575">
            <a:solidFill>
              <a:schemeClr val="tx1"/>
            </a:solidFill>
            <a:miter lim="800000"/>
            <a:headEnd/>
            <a:tailEnd/>
          </a:ln>
          <a:effectLst>
            <a:outerShdw dist="107763" dir="2700000" algn="ctr" rotWithShape="0">
              <a:schemeClr val="bg2"/>
            </a:outerShdw>
          </a:effectLst>
        </p:spPr>
        <p:txBody>
          <a:bodyPr wrap="none" anchor="ctr"/>
          <a:lstStyle/>
          <a:p>
            <a:r>
              <a:rPr lang="en-US" sz="2400"/>
              <a:t>SCOREBOARD</a:t>
            </a:r>
          </a:p>
        </p:txBody>
      </p:sp>
      <p:sp>
        <p:nvSpPr>
          <p:cNvPr id="228440" name="Freeform 88"/>
          <p:cNvSpPr>
            <a:spLocks/>
          </p:cNvSpPr>
          <p:nvPr/>
        </p:nvSpPr>
        <p:spPr bwMode="auto">
          <a:xfrm>
            <a:off x="1676400" y="5410200"/>
            <a:ext cx="1219200" cy="533400"/>
          </a:xfrm>
          <a:custGeom>
            <a:avLst/>
            <a:gdLst/>
            <a:ahLst/>
            <a:cxnLst>
              <a:cxn ang="0">
                <a:pos x="816" y="336"/>
              </a:cxn>
              <a:cxn ang="0">
                <a:pos x="0" y="336"/>
              </a:cxn>
              <a:cxn ang="0">
                <a:pos x="0" y="0"/>
              </a:cxn>
            </a:cxnLst>
            <a:rect l="0" t="0" r="r" b="b"/>
            <a:pathLst>
              <a:path w="816" h="336">
                <a:moveTo>
                  <a:pt x="816" y="336"/>
                </a:moveTo>
                <a:lnTo>
                  <a:pt x="0" y="336"/>
                </a:lnTo>
                <a:lnTo>
                  <a:pt x="0" y="0"/>
                </a:lnTo>
              </a:path>
            </a:pathLst>
          </a:custGeom>
          <a:noFill/>
          <a:ln w="76200" cap="flat" cmpd="sng">
            <a:solidFill>
              <a:schemeClr val="accent2"/>
            </a:solidFill>
            <a:prstDash val="solid"/>
            <a:round/>
            <a:headEnd type="none" w="med" len="med"/>
            <a:tailEnd type="triangle" w="med" len="me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Dinamički raspoređivati – kako?</a:t>
            </a:r>
            <a:endParaRPr lang="en-US" dirty="0"/>
          </a:p>
        </p:txBody>
      </p:sp>
      <p:sp>
        <p:nvSpPr>
          <p:cNvPr id="3" name="Content Placeholder 2"/>
          <p:cNvSpPr>
            <a:spLocks noGrp="1"/>
          </p:cNvSpPr>
          <p:nvPr>
            <p:ph idx="1"/>
          </p:nvPr>
        </p:nvSpPr>
        <p:spPr/>
        <p:txBody>
          <a:bodyPr>
            <a:normAutofit fontScale="92500"/>
          </a:bodyPr>
          <a:lstStyle/>
          <a:p>
            <a:r>
              <a:rPr lang="sr-Latn-RS" dirty="0" smtClean="0"/>
              <a:t>Na slici – prozor je maksimalno 5 instrukcija i to dva FP množenja, po jedno FP deljenje i sabiranje i jedna jedinica load/store koja se zove integer</a:t>
            </a:r>
          </a:p>
          <a:p>
            <a:r>
              <a:rPr lang="en-US" dirty="0" smtClean="0"/>
              <a:t>K</a:t>
            </a:r>
            <a:r>
              <a:rPr lang="sr-Latn-RS" dirty="0" smtClean="0"/>
              <a:t>ako argumente? Ne dozvoliti dve instrukcije izdate za izvršavanje, a koje upisuju u isti registar da bi jednoznačno odredili argumente. Zadržava se </a:t>
            </a:r>
            <a:r>
              <a:rPr lang="sr-Latn-RS" dirty="0" smtClean="0"/>
              <a:t>in-</a:t>
            </a:r>
            <a:r>
              <a:rPr lang="sr-Latn-RS" dirty="0" err="1" smtClean="0"/>
              <a:t>order</a:t>
            </a:r>
            <a:r>
              <a:rPr lang="sr-Latn-RS" dirty="0" smtClean="0"/>
              <a:t> redosled </a:t>
            </a:r>
            <a:r>
              <a:rPr lang="sr-Latn-RS" dirty="0" smtClean="0"/>
              <a:t>upisa u sve registre – izlazne zavisnosti (WAW) se poštuju na račun smanjenja paralelizma!!</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Čekanje argumenata</a:t>
            </a:r>
            <a:endParaRPr lang="en-US" dirty="0"/>
          </a:p>
        </p:txBody>
      </p:sp>
      <p:sp>
        <p:nvSpPr>
          <p:cNvPr id="3" name="Content Placeholder 2"/>
          <p:cNvSpPr>
            <a:spLocks noGrp="1"/>
          </p:cNvSpPr>
          <p:nvPr>
            <p:ph idx="1"/>
          </p:nvPr>
        </p:nvSpPr>
        <p:spPr/>
        <p:txBody>
          <a:bodyPr>
            <a:normAutofit fontScale="92500"/>
          </a:bodyPr>
          <a:lstStyle/>
          <a:p>
            <a:r>
              <a:rPr lang="sr-Latn-RS" dirty="0" smtClean="0"/>
              <a:t>Argument je spreman ako nijedna izdata, a nezavršena, instrukcija ne upisuje u registar za argument  ili se upravo upisuje rezultat u registar za argument od strane neke instrukcije</a:t>
            </a:r>
          </a:p>
          <a:p>
            <a:r>
              <a:rPr lang="sr-Latn-RS" dirty="0" smtClean="0"/>
              <a:t>Kada oba argumenta postanu spremna – može izvršavanje – prave zavisnosti (RAW)</a:t>
            </a:r>
          </a:p>
          <a:p>
            <a:r>
              <a:rPr lang="sr-Latn-RS" dirty="0" smtClean="0"/>
              <a:t>Da su bile dozvoljene dve instrukcije koje upisuju, ne bi znali koji je upis relevantan za </a:t>
            </a:r>
            <a:r>
              <a:rPr lang="sr-Latn-RS" dirty="0" smtClean="0"/>
              <a:t>argument naše </a:t>
            </a:r>
            <a:r>
              <a:rPr lang="sr-Latn-RS" dirty="0" smtClean="0"/>
              <a:t>instrukciju, jer nema preimenovanja</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Izvršavanje i upis rezultata</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N</a:t>
            </a:r>
            <a:r>
              <a:rPr lang="sr-Latn-RS" dirty="0" smtClean="0"/>
              <a:t>a kraju izvršavanja se mora zabeležiti da je gotovo izvršavanje</a:t>
            </a:r>
          </a:p>
          <a:p>
            <a:r>
              <a:rPr lang="sr-Latn-RS" dirty="0" smtClean="0"/>
              <a:t>Upis – da li smemo bezuslovno da upisujemo?</a:t>
            </a:r>
          </a:p>
          <a:p>
            <a:r>
              <a:rPr lang="sr-Latn-RS" dirty="0" smtClean="0"/>
              <a:t>NE – jer neka instrukcija koja koristi taj registar kao argument, možda nije očitala registar, jer još čeka drugi argument – ovo je ograničenje paralelizma zbog antizavisnosti (WAR)</a:t>
            </a:r>
          </a:p>
          <a:p>
            <a:r>
              <a:rPr lang="en-US" dirty="0" smtClean="0"/>
              <a:t>Z</a:t>
            </a:r>
            <a:r>
              <a:rPr lang="sr-Latn-RS" dirty="0" smtClean="0"/>
              <a:t>a taj slučaj treba zakočiti funkcionalnu jedinicu (FJ)!!!</a:t>
            </a:r>
          </a:p>
          <a:p>
            <a:r>
              <a:rPr lang="sr-Latn-RS" dirty="0" smtClean="0"/>
              <a:t>Čim poslednja instrukcija koja je čitala taj registar pročita taj argument, upis kreće i odkoči se zakočena FJ</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dirty="0" smtClean="0"/>
              <a:t>Kako voditi evidenciju - Scoreboard</a:t>
            </a:r>
            <a:endParaRPr lang="en-US" dirty="0"/>
          </a:p>
        </p:txBody>
      </p:sp>
      <p:sp>
        <p:nvSpPr>
          <p:cNvPr id="3" name="Content Placeholder 2"/>
          <p:cNvSpPr>
            <a:spLocks noGrp="1"/>
          </p:cNvSpPr>
          <p:nvPr>
            <p:ph idx="1"/>
          </p:nvPr>
        </p:nvSpPr>
        <p:spPr/>
        <p:txBody>
          <a:bodyPr>
            <a:normAutofit fontScale="92500" lnSpcReduction="20000"/>
          </a:bodyPr>
          <a:lstStyle/>
          <a:p>
            <a:r>
              <a:rPr lang="sr-Latn-RS" dirty="0" smtClean="0"/>
              <a:t>Tri statusne tabele</a:t>
            </a:r>
          </a:p>
          <a:p>
            <a:pPr lvl="1"/>
            <a:r>
              <a:rPr lang="en-US" b="1" dirty="0" smtClean="0"/>
              <a:t>S</a:t>
            </a:r>
            <a:r>
              <a:rPr lang="sr-Latn-RS" b="1" dirty="0" smtClean="0"/>
              <a:t>tatus svih izdatih instrukcija SII </a:t>
            </a:r>
            <a:r>
              <a:rPr lang="sr-Latn-RS" dirty="0" smtClean="0"/>
              <a:t>– faza u izvršavanju (Izdavanje uz popunjavanje scoreboarda, </a:t>
            </a:r>
            <a:r>
              <a:rPr lang="sr-Latn-RS" dirty="0"/>
              <a:t>č</a:t>
            </a:r>
            <a:r>
              <a:rPr lang="sr-Latn-RS" dirty="0" smtClean="0"/>
              <a:t>ekanje i čitanje argumenata, izvršavanje, upis)</a:t>
            </a:r>
          </a:p>
          <a:p>
            <a:pPr lvl="1"/>
            <a:r>
              <a:rPr lang="sr-Latn-RS" b="1" dirty="0" smtClean="0"/>
              <a:t>Status svake funkcionalne jedinice SFJ</a:t>
            </a:r>
            <a:r>
              <a:rPr lang="sr-Latn-RS" dirty="0" smtClean="0"/>
              <a:t>(da li je zauzeta, koja se operacija izvršava, odredišni registar, registri za čitanje argumenata i upis, funkcionalne jedinice koje upisuju argumente, ako nije već izračunat argument i ready flagovi za argumente)</a:t>
            </a:r>
          </a:p>
          <a:p>
            <a:pPr lvl="1"/>
            <a:r>
              <a:rPr lang="sr-Latn-RS" b="1" dirty="0" smtClean="0"/>
              <a:t>Status svih registara – SR </a:t>
            </a:r>
            <a:r>
              <a:rPr lang="sr-Latn-RS" dirty="0" smtClean="0"/>
              <a:t>koje jedinice će da upišu rezultat u svaki registar, ako ima izdatih instrukcija koje će da upišu u taj registar</a:t>
            </a:r>
          </a:p>
          <a:p>
            <a:pPr lvl="1"/>
            <a:endParaRPr lang="sr-Latn-R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Zašto svaka statusna tabela (DDG)</a:t>
            </a:r>
            <a:endParaRPr lang="en-US" dirty="0"/>
          </a:p>
        </p:txBody>
      </p:sp>
      <p:sp>
        <p:nvSpPr>
          <p:cNvPr id="3" name="Content Placeholder 2"/>
          <p:cNvSpPr>
            <a:spLocks noGrp="1"/>
          </p:cNvSpPr>
          <p:nvPr>
            <p:ph idx="1"/>
          </p:nvPr>
        </p:nvSpPr>
        <p:spPr>
          <a:xfrm>
            <a:off x="323528" y="1600200"/>
            <a:ext cx="8568952" cy="4997152"/>
          </a:xfrm>
        </p:spPr>
        <p:txBody>
          <a:bodyPr>
            <a:normAutofit fontScale="70000" lnSpcReduction="20000"/>
          </a:bodyPr>
          <a:lstStyle/>
          <a:p>
            <a:pPr marL="0" indent="0">
              <a:buNone/>
            </a:pPr>
            <a:r>
              <a:rPr lang="en-US" b="1" dirty="0" smtClean="0"/>
              <a:t>S</a:t>
            </a:r>
            <a:r>
              <a:rPr lang="sr-Latn-RS" b="1" dirty="0" smtClean="0"/>
              <a:t>tatus svih izdatih instrukcija</a:t>
            </a:r>
          </a:p>
          <a:p>
            <a:pPr marL="514350" indent="-457200">
              <a:buFont typeface="Wingdings" panose="05000000000000000000" pitchFamily="2" charset="2"/>
              <a:buChar char="§"/>
            </a:pPr>
            <a:r>
              <a:rPr lang="en-US" dirty="0" smtClean="0"/>
              <a:t>A</a:t>
            </a:r>
            <a:r>
              <a:rPr lang="sr-Latn-RS" dirty="0" smtClean="0"/>
              <a:t>ko je pročitala argumente, ne zadržava prepisivanje registara, ako je poslednja koja koristi argument. (smanji kašnjenje zbog </a:t>
            </a:r>
            <a:r>
              <a:rPr lang="sr-Latn-RS" dirty="0" err="1" smtClean="0"/>
              <a:t>antizavisnosti</a:t>
            </a:r>
            <a:r>
              <a:rPr lang="sr-Latn-RS" dirty="0" smtClean="0"/>
              <a:t>)</a:t>
            </a:r>
          </a:p>
          <a:p>
            <a:pPr marL="514350" indent="-457200">
              <a:buFont typeface="Wingdings" panose="05000000000000000000" pitchFamily="2" charset="2"/>
              <a:buChar char="§"/>
            </a:pPr>
            <a:r>
              <a:rPr lang="en-US" dirty="0" smtClean="0"/>
              <a:t>K</a:t>
            </a:r>
            <a:r>
              <a:rPr lang="sr-Latn-RS" dirty="0" smtClean="0"/>
              <a:t>ada vrši upis rezultata u neki registar, sve instrukcije u prozoru koje čekaju taj rezultat ga mogu čitati od narednog ciklusa (argumenti postaju data ready)</a:t>
            </a:r>
          </a:p>
          <a:p>
            <a:pPr marL="0" indent="0">
              <a:buNone/>
            </a:pPr>
            <a:r>
              <a:rPr lang="sr-Latn-RS" b="1" dirty="0" smtClean="0"/>
              <a:t>Status svake funkcionalne jedinice </a:t>
            </a:r>
          </a:p>
          <a:p>
            <a:pPr marL="514350" indent="-457200"/>
            <a:r>
              <a:rPr lang="en-US" dirty="0" smtClean="0"/>
              <a:t>Z</a:t>
            </a:r>
            <a:r>
              <a:rPr lang="sr-Latn-RS" dirty="0" smtClean="0"/>
              <a:t>auzetost (od ovoga zavisi da li neku instrukciju možemo da ubacimo u prozor)</a:t>
            </a:r>
          </a:p>
          <a:p>
            <a:pPr marL="514350" indent="-457200"/>
            <a:r>
              <a:rPr lang="sr-Latn-RS" dirty="0" smtClean="0"/>
              <a:t>Registri argumenata i rezultata (zbog formiranja grafa zavisnosti)</a:t>
            </a:r>
          </a:p>
          <a:p>
            <a:pPr marL="514350" indent="-457200"/>
            <a:r>
              <a:rPr lang="en-US" dirty="0" smtClean="0"/>
              <a:t>K</a:t>
            </a:r>
            <a:r>
              <a:rPr lang="sr-Latn-RS" dirty="0" smtClean="0"/>
              <a:t>oje jedinice generišu argumente (da preslikamo graf na funkcionalne jedinice)</a:t>
            </a:r>
          </a:p>
          <a:p>
            <a:pPr marL="514350" indent="-457200"/>
            <a:r>
              <a:rPr lang="en-US" dirty="0" smtClean="0"/>
              <a:t>D</a:t>
            </a:r>
            <a:r>
              <a:rPr lang="sr-Latn-RS" dirty="0" smtClean="0"/>
              <a:t>a li su argumenti spremni (dinamički data ready skup)</a:t>
            </a:r>
          </a:p>
          <a:p>
            <a:pPr marL="0" indent="0">
              <a:buNone/>
            </a:pPr>
            <a:r>
              <a:rPr lang="sr-Latn-RS" b="1" dirty="0" smtClean="0"/>
              <a:t> Status svih registara </a:t>
            </a:r>
            <a:r>
              <a:rPr lang="sr-Latn-RS" dirty="0" smtClean="0"/>
              <a:t>(da se spreči izdavanje dve instrukcije koje upisuju u isti registar - WAW)</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t>Koliko ima vrednosti za arhitekturalne registre</a:t>
            </a:r>
            <a:endParaRPr lang="en-US" dirty="0"/>
          </a:p>
        </p:txBody>
      </p:sp>
      <p:sp>
        <p:nvSpPr>
          <p:cNvPr id="3" name="Content Placeholder 2"/>
          <p:cNvSpPr>
            <a:spLocks noGrp="1"/>
          </p:cNvSpPr>
          <p:nvPr>
            <p:ph idx="1"/>
          </p:nvPr>
        </p:nvSpPr>
        <p:spPr>
          <a:xfrm>
            <a:off x="457200" y="1600200"/>
            <a:ext cx="8229600" cy="4829196"/>
          </a:xfrm>
        </p:spPr>
        <p:txBody>
          <a:bodyPr>
            <a:normAutofit fontScale="85000" lnSpcReduction="20000"/>
          </a:bodyPr>
          <a:lstStyle/>
          <a:p>
            <a:r>
              <a:rPr lang="en-US" dirty="0" smtClean="0"/>
              <a:t>J</a:t>
            </a:r>
            <a:r>
              <a:rPr lang="sr-Latn-RS" dirty="0" smtClean="0"/>
              <a:t>edna u svakom registru koja se koristi dok nije pročitana od strane poslednje instrukcije koja je koristi.</a:t>
            </a:r>
          </a:p>
          <a:p>
            <a:r>
              <a:rPr lang="sr-Latn-RS" dirty="0" smtClean="0"/>
              <a:t>Kako znamo koja je poslednja – dolazi novi upis u taj arhitekturalni registar, pa mora biti ili u instrukcijskom prozora, ili su sve završene</a:t>
            </a:r>
          </a:p>
          <a:p>
            <a:r>
              <a:rPr lang="en-US" dirty="0" smtClean="0"/>
              <a:t>J</a:t>
            </a:r>
            <a:r>
              <a:rPr lang="sr-Latn-RS" dirty="0" smtClean="0"/>
              <a:t>edna može biti zakočena na izlazu. Ta zakočena se prosleđuje do svih instrukcija koje čekaju preko registra, ali tek kada je prethodna očitana od svih WAR</a:t>
            </a:r>
          </a:p>
          <a:p>
            <a:r>
              <a:rPr lang="en-US" dirty="0" smtClean="0"/>
              <a:t>P</a:t>
            </a:r>
            <a:r>
              <a:rPr lang="sr-Latn-RS" dirty="0" smtClean="0"/>
              <a:t>raktično nema preimenovanja, ali je dozvoljeno napredovanje instrukcije koja prepisuje registar do upisa, kada prethodna vrednost nije očitana od svih</a:t>
            </a:r>
          </a:p>
          <a:p>
            <a:r>
              <a:rPr lang="sr-Latn-RS" dirty="0" smtClean="0"/>
              <a:t>Nadalje primer sa kursa na Berkley, prozor max 5 instrukcija</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439" name="Freeform 87"/>
          <p:cNvSpPr>
            <a:spLocks/>
          </p:cNvSpPr>
          <p:nvPr/>
        </p:nvSpPr>
        <p:spPr bwMode="auto">
          <a:xfrm>
            <a:off x="6400800" y="2133600"/>
            <a:ext cx="457200" cy="3810000"/>
          </a:xfrm>
          <a:custGeom>
            <a:avLst/>
            <a:gdLst/>
            <a:ahLst/>
            <a:cxnLst>
              <a:cxn ang="0">
                <a:pos x="0" y="2400"/>
              </a:cxn>
              <a:cxn ang="0">
                <a:pos x="240" y="2400"/>
              </a:cxn>
              <a:cxn ang="0">
                <a:pos x="240" y="0"/>
              </a:cxn>
            </a:cxnLst>
            <a:rect l="0" t="0" r="r" b="b"/>
            <a:pathLst>
              <a:path w="240" h="2400">
                <a:moveTo>
                  <a:pt x="0" y="2400"/>
                </a:moveTo>
                <a:lnTo>
                  <a:pt x="240" y="2400"/>
                </a:lnTo>
                <a:lnTo>
                  <a:pt x="240" y="0"/>
                </a:lnTo>
              </a:path>
            </a:pathLst>
          </a:custGeom>
          <a:noFill/>
          <a:ln w="76200" cap="flat" cmpd="sng">
            <a:solidFill>
              <a:schemeClr val="accent2"/>
            </a:solidFill>
            <a:prstDash val="solid"/>
            <a:round/>
            <a:headEnd type="none" w="med" len="med"/>
            <a:tailEnd type="triangle" w="med" len="med"/>
          </a:ln>
          <a:effectLst/>
        </p:spPr>
        <p:txBody>
          <a:bodyPr wrap="none" anchor="ctr"/>
          <a:lstStyle/>
          <a:p>
            <a:endParaRPr lang="en-US"/>
          </a:p>
        </p:txBody>
      </p:sp>
      <p:sp>
        <p:nvSpPr>
          <p:cNvPr id="228354" name="Rectangle 2"/>
          <p:cNvSpPr>
            <a:spLocks noGrp="1" noChangeArrowheads="1"/>
          </p:cNvSpPr>
          <p:nvPr>
            <p:ph type="title"/>
          </p:nvPr>
        </p:nvSpPr>
        <p:spPr>
          <a:xfrm>
            <a:off x="990600" y="228600"/>
            <a:ext cx="7162800" cy="1143000"/>
          </a:xfrm>
        </p:spPr>
        <p:txBody>
          <a:bodyPr>
            <a:normAutofit fontScale="90000"/>
          </a:bodyPr>
          <a:lstStyle/>
          <a:p>
            <a:r>
              <a:rPr lang="en-US"/>
              <a:t>Scoreboard Architecture</a:t>
            </a:r>
            <a:br>
              <a:rPr lang="en-US"/>
            </a:br>
            <a:r>
              <a:rPr lang="en-US"/>
              <a:t>(CDC 6600)</a:t>
            </a:r>
          </a:p>
        </p:txBody>
      </p:sp>
      <p:sp>
        <p:nvSpPr>
          <p:cNvPr id="228392" name="Text Box 40"/>
          <p:cNvSpPr txBox="1">
            <a:spLocks noChangeArrowheads="1"/>
          </p:cNvSpPr>
          <p:nvPr/>
        </p:nvSpPr>
        <p:spPr bwMode="auto">
          <a:xfrm rot="-5400000">
            <a:off x="6957219" y="3024981"/>
            <a:ext cx="2930525" cy="519113"/>
          </a:xfrm>
          <a:prstGeom prst="rect">
            <a:avLst/>
          </a:prstGeom>
          <a:noFill/>
          <a:ln w="28575">
            <a:noFill/>
            <a:miter lim="800000"/>
            <a:headEnd/>
            <a:tailEnd/>
          </a:ln>
          <a:effectLst/>
        </p:spPr>
        <p:txBody>
          <a:bodyPr wrap="none" anchor="ctr">
            <a:spAutoFit/>
          </a:bodyPr>
          <a:lstStyle/>
          <a:p>
            <a:r>
              <a:rPr lang="en-US" sz="2800"/>
              <a:t>Functional Units</a:t>
            </a:r>
          </a:p>
        </p:txBody>
      </p:sp>
      <p:sp>
        <p:nvSpPr>
          <p:cNvPr id="228431" name="Text Box 79"/>
          <p:cNvSpPr txBox="1">
            <a:spLocks noChangeArrowheads="1"/>
          </p:cNvSpPr>
          <p:nvPr/>
        </p:nvSpPr>
        <p:spPr bwMode="auto">
          <a:xfrm rot="-5400000">
            <a:off x="-465138" y="3022601"/>
            <a:ext cx="1782763" cy="519112"/>
          </a:xfrm>
          <a:prstGeom prst="rect">
            <a:avLst/>
          </a:prstGeom>
          <a:noFill/>
          <a:ln w="28575">
            <a:noFill/>
            <a:miter lim="800000"/>
            <a:headEnd/>
            <a:tailEnd/>
          </a:ln>
          <a:effectLst/>
        </p:spPr>
        <p:txBody>
          <a:bodyPr wrap="none" anchor="ctr">
            <a:spAutoFit/>
          </a:bodyPr>
          <a:lstStyle/>
          <a:p>
            <a:r>
              <a:rPr lang="en-US" sz="2800"/>
              <a:t>Registers</a:t>
            </a:r>
          </a:p>
        </p:txBody>
      </p:sp>
      <p:grpSp>
        <p:nvGrpSpPr>
          <p:cNvPr id="2" name="Group 84"/>
          <p:cNvGrpSpPr>
            <a:grpSpLocks/>
          </p:cNvGrpSpPr>
          <p:nvPr/>
        </p:nvGrpSpPr>
        <p:grpSpPr bwMode="auto">
          <a:xfrm>
            <a:off x="923925" y="1189038"/>
            <a:ext cx="7010400" cy="4191000"/>
            <a:chOff x="582" y="749"/>
            <a:chExt cx="4416" cy="2640"/>
          </a:xfrm>
        </p:grpSpPr>
        <p:grpSp>
          <p:nvGrpSpPr>
            <p:cNvPr id="3" name="Group 29"/>
            <p:cNvGrpSpPr>
              <a:grpSpLocks/>
            </p:cNvGrpSpPr>
            <p:nvPr/>
          </p:nvGrpSpPr>
          <p:grpSpPr bwMode="auto">
            <a:xfrm>
              <a:off x="582" y="749"/>
              <a:ext cx="864" cy="660"/>
              <a:chOff x="768" y="816"/>
              <a:chExt cx="576" cy="256"/>
            </a:xfrm>
          </p:grpSpPr>
          <p:sp>
            <p:nvSpPr>
              <p:cNvPr id="228357" name="Rectangle 5"/>
              <p:cNvSpPr>
                <a:spLocks noChangeArrowheads="1"/>
              </p:cNvSpPr>
              <p:nvPr/>
            </p:nvSpPr>
            <p:spPr bwMode="auto">
              <a:xfrm>
                <a:off x="768" y="816"/>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8358" name="Rectangle 6"/>
              <p:cNvSpPr>
                <a:spLocks noChangeArrowheads="1"/>
              </p:cNvSpPr>
              <p:nvPr/>
            </p:nvSpPr>
            <p:spPr bwMode="auto">
              <a:xfrm>
                <a:off x="768" y="944"/>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4" name="Group 30"/>
            <p:cNvGrpSpPr>
              <a:grpSpLocks/>
            </p:cNvGrpSpPr>
            <p:nvPr/>
          </p:nvGrpSpPr>
          <p:grpSpPr bwMode="auto">
            <a:xfrm>
              <a:off x="582" y="1409"/>
              <a:ext cx="864" cy="660"/>
              <a:chOff x="768" y="816"/>
              <a:chExt cx="576" cy="256"/>
            </a:xfrm>
          </p:grpSpPr>
          <p:sp>
            <p:nvSpPr>
              <p:cNvPr id="228383" name="Rectangle 31"/>
              <p:cNvSpPr>
                <a:spLocks noChangeArrowheads="1"/>
              </p:cNvSpPr>
              <p:nvPr/>
            </p:nvSpPr>
            <p:spPr bwMode="auto">
              <a:xfrm>
                <a:off x="768" y="816"/>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8384" name="Rectangle 32"/>
              <p:cNvSpPr>
                <a:spLocks noChangeArrowheads="1"/>
              </p:cNvSpPr>
              <p:nvPr/>
            </p:nvSpPr>
            <p:spPr bwMode="auto">
              <a:xfrm>
                <a:off x="768" y="944"/>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5" name="Group 33"/>
            <p:cNvGrpSpPr>
              <a:grpSpLocks/>
            </p:cNvGrpSpPr>
            <p:nvPr/>
          </p:nvGrpSpPr>
          <p:grpSpPr bwMode="auto">
            <a:xfrm>
              <a:off x="582" y="2069"/>
              <a:ext cx="864" cy="660"/>
              <a:chOff x="768" y="816"/>
              <a:chExt cx="576" cy="256"/>
            </a:xfrm>
          </p:grpSpPr>
          <p:sp>
            <p:nvSpPr>
              <p:cNvPr id="228386" name="Rectangle 34"/>
              <p:cNvSpPr>
                <a:spLocks noChangeArrowheads="1"/>
              </p:cNvSpPr>
              <p:nvPr/>
            </p:nvSpPr>
            <p:spPr bwMode="auto">
              <a:xfrm>
                <a:off x="768" y="816"/>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8387" name="Rectangle 35"/>
              <p:cNvSpPr>
                <a:spLocks noChangeArrowheads="1"/>
              </p:cNvSpPr>
              <p:nvPr/>
            </p:nvSpPr>
            <p:spPr bwMode="auto">
              <a:xfrm>
                <a:off x="768" y="944"/>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6" name="Group 36"/>
            <p:cNvGrpSpPr>
              <a:grpSpLocks/>
            </p:cNvGrpSpPr>
            <p:nvPr/>
          </p:nvGrpSpPr>
          <p:grpSpPr bwMode="auto">
            <a:xfrm>
              <a:off x="582" y="2729"/>
              <a:ext cx="864" cy="660"/>
              <a:chOff x="768" y="816"/>
              <a:chExt cx="576" cy="256"/>
            </a:xfrm>
          </p:grpSpPr>
          <p:sp>
            <p:nvSpPr>
              <p:cNvPr id="228389" name="Rectangle 37"/>
              <p:cNvSpPr>
                <a:spLocks noChangeArrowheads="1"/>
              </p:cNvSpPr>
              <p:nvPr/>
            </p:nvSpPr>
            <p:spPr bwMode="auto">
              <a:xfrm>
                <a:off x="768" y="816"/>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8390" name="Rectangle 38"/>
              <p:cNvSpPr>
                <a:spLocks noChangeArrowheads="1"/>
              </p:cNvSpPr>
              <p:nvPr/>
            </p:nvSpPr>
            <p:spPr bwMode="auto">
              <a:xfrm>
                <a:off x="768" y="944"/>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sp>
          <p:nvSpPr>
            <p:cNvPr id="228396" name="Rectangle 44"/>
            <p:cNvSpPr>
              <a:spLocks noChangeArrowheads="1"/>
            </p:cNvSpPr>
            <p:nvPr/>
          </p:nvSpPr>
          <p:spPr bwMode="auto">
            <a:xfrm>
              <a:off x="3906" y="893"/>
              <a:ext cx="816" cy="216"/>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Mult</a:t>
              </a:r>
            </a:p>
          </p:txBody>
        </p:sp>
        <p:sp>
          <p:nvSpPr>
            <p:cNvPr id="228397" name="Rectangle 45"/>
            <p:cNvSpPr>
              <a:spLocks noChangeArrowheads="1"/>
            </p:cNvSpPr>
            <p:nvPr/>
          </p:nvSpPr>
          <p:spPr bwMode="auto">
            <a:xfrm>
              <a:off x="3906" y="1109"/>
              <a:ext cx="816" cy="216"/>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Mult</a:t>
              </a:r>
            </a:p>
          </p:txBody>
        </p:sp>
        <p:sp>
          <p:nvSpPr>
            <p:cNvPr id="228407" name="Rectangle 55"/>
            <p:cNvSpPr>
              <a:spLocks noChangeArrowheads="1"/>
            </p:cNvSpPr>
            <p:nvPr/>
          </p:nvSpPr>
          <p:spPr bwMode="auto">
            <a:xfrm>
              <a:off x="3906" y="1709"/>
              <a:ext cx="816" cy="216"/>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Divide</a:t>
              </a:r>
            </a:p>
          </p:txBody>
        </p:sp>
        <p:sp>
          <p:nvSpPr>
            <p:cNvPr id="228408" name="Rectangle 56"/>
            <p:cNvSpPr>
              <a:spLocks noChangeArrowheads="1"/>
            </p:cNvSpPr>
            <p:nvPr/>
          </p:nvSpPr>
          <p:spPr bwMode="auto">
            <a:xfrm>
              <a:off x="3906" y="2237"/>
              <a:ext cx="816" cy="216"/>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Add</a:t>
              </a:r>
            </a:p>
          </p:txBody>
        </p:sp>
        <p:sp>
          <p:nvSpPr>
            <p:cNvPr id="228409" name="Rectangle 57"/>
            <p:cNvSpPr>
              <a:spLocks noChangeArrowheads="1"/>
            </p:cNvSpPr>
            <p:nvPr/>
          </p:nvSpPr>
          <p:spPr bwMode="auto">
            <a:xfrm>
              <a:off x="3906" y="2861"/>
              <a:ext cx="816" cy="216"/>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Integer</a:t>
              </a:r>
            </a:p>
          </p:txBody>
        </p:sp>
        <p:sp>
          <p:nvSpPr>
            <p:cNvPr id="228410" name="Line 58"/>
            <p:cNvSpPr>
              <a:spLocks noChangeShapeType="1"/>
            </p:cNvSpPr>
            <p:nvPr/>
          </p:nvSpPr>
          <p:spPr bwMode="auto">
            <a:xfrm>
              <a:off x="1514" y="931"/>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11" name="Line 59"/>
            <p:cNvSpPr>
              <a:spLocks noChangeShapeType="1"/>
            </p:cNvSpPr>
            <p:nvPr/>
          </p:nvSpPr>
          <p:spPr bwMode="auto">
            <a:xfrm>
              <a:off x="1514" y="1037"/>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14" name="Line 62"/>
            <p:cNvSpPr>
              <a:spLocks noChangeShapeType="1"/>
            </p:cNvSpPr>
            <p:nvPr/>
          </p:nvSpPr>
          <p:spPr bwMode="auto">
            <a:xfrm>
              <a:off x="1514" y="1757"/>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15" name="Line 63"/>
            <p:cNvSpPr>
              <a:spLocks noChangeShapeType="1"/>
            </p:cNvSpPr>
            <p:nvPr/>
          </p:nvSpPr>
          <p:spPr bwMode="auto">
            <a:xfrm>
              <a:off x="1514" y="1863"/>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17" name="Line 65"/>
            <p:cNvSpPr>
              <a:spLocks noChangeShapeType="1"/>
            </p:cNvSpPr>
            <p:nvPr/>
          </p:nvSpPr>
          <p:spPr bwMode="auto">
            <a:xfrm>
              <a:off x="1515" y="2295"/>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18" name="Line 66"/>
            <p:cNvSpPr>
              <a:spLocks noChangeShapeType="1"/>
            </p:cNvSpPr>
            <p:nvPr/>
          </p:nvSpPr>
          <p:spPr bwMode="auto">
            <a:xfrm>
              <a:off x="1515" y="2401"/>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20" name="Line 68"/>
            <p:cNvSpPr>
              <a:spLocks noChangeShapeType="1"/>
            </p:cNvSpPr>
            <p:nvPr/>
          </p:nvSpPr>
          <p:spPr bwMode="auto">
            <a:xfrm>
              <a:off x="1514" y="2895"/>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21" name="Line 69"/>
            <p:cNvSpPr>
              <a:spLocks noChangeShapeType="1"/>
            </p:cNvSpPr>
            <p:nvPr/>
          </p:nvSpPr>
          <p:spPr bwMode="auto">
            <a:xfrm>
              <a:off x="1514" y="3001"/>
              <a:ext cx="2400" cy="1"/>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8422" name="Freeform 70"/>
            <p:cNvSpPr>
              <a:spLocks/>
            </p:cNvSpPr>
            <p:nvPr/>
          </p:nvSpPr>
          <p:spPr bwMode="auto">
            <a:xfrm>
              <a:off x="3654" y="941"/>
              <a:ext cx="240" cy="223"/>
            </a:xfrm>
            <a:custGeom>
              <a:avLst/>
              <a:gdLst/>
              <a:ahLst/>
              <a:cxnLst>
                <a:cxn ang="0">
                  <a:pos x="0" y="0"/>
                </a:cxn>
                <a:cxn ang="0">
                  <a:pos x="0" y="240"/>
                </a:cxn>
                <a:cxn ang="0">
                  <a:pos x="240" y="240"/>
                </a:cxn>
              </a:cxnLst>
              <a:rect l="0" t="0" r="r" b="b"/>
              <a:pathLst>
                <a:path w="240" h="240">
                  <a:moveTo>
                    <a:pt x="0" y="0"/>
                  </a:moveTo>
                  <a:lnTo>
                    <a:pt x="0" y="240"/>
                  </a:lnTo>
                  <a:lnTo>
                    <a:pt x="240" y="240"/>
                  </a:lnTo>
                </a:path>
              </a:pathLst>
            </a:custGeom>
            <a:noFill/>
            <a:ln w="57150" cap="flat" cmpd="sng">
              <a:solidFill>
                <a:schemeClr val="tx1"/>
              </a:solidFill>
              <a:prstDash val="solid"/>
              <a:round/>
              <a:headEnd type="none" w="med" len="med"/>
              <a:tailEnd type="triangle" w="med" len="med"/>
            </a:ln>
            <a:effectLst/>
          </p:spPr>
          <p:txBody>
            <a:bodyPr wrap="none" anchor="ctr"/>
            <a:lstStyle/>
            <a:p>
              <a:endParaRPr lang="en-US"/>
            </a:p>
          </p:txBody>
        </p:sp>
        <p:sp>
          <p:nvSpPr>
            <p:cNvPr id="228424" name="Freeform 72"/>
            <p:cNvSpPr>
              <a:spLocks/>
            </p:cNvSpPr>
            <p:nvPr/>
          </p:nvSpPr>
          <p:spPr bwMode="auto">
            <a:xfrm>
              <a:off x="3572" y="1054"/>
              <a:ext cx="322" cy="203"/>
            </a:xfrm>
            <a:custGeom>
              <a:avLst/>
              <a:gdLst/>
              <a:ahLst/>
              <a:cxnLst>
                <a:cxn ang="0">
                  <a:pos x="0" y="0"/>
                </a:cxn>
                <a:cxn ang="0">
                  <a:pos x="0" y="240"/>
                </a:cxn>
                <a:cxn ang="0">
                  <a:pos x="240" y="240"/>
                </a:cxn>
              </a:cxnLst>
              <a:rect l="0" t="0" r="r" b="b"/>
              <a:pathLst>
                <a:path w="240" h="240">
                  <a:moveTo>
                    <a:pt x="0" y="0"/>
                  </a:moveTo>
                  <a:lnTo>
                    <a:pt x="0" y="240"/>
                  </a:lnTo>
                  <a:lnTo>
                    <a:pt x="240" y="240"/>
                  </a:lnTo>
                </a:path>
              </a:pathLst>
            </a:custGeom>
            <a:noFill/>
            <a:ln w="57150" cap="flat" cmpd="sng">
              <a:solidFill>
                <a:schemeClr val="tx1"/>
              </a:solidFill>
              <a:prstDash val="solid"/>
              <a:round/>
              <a:headEnd type="none" w="med" len="med"/>
              <a:tailEnd type="triangle" w="med" len="med"/>
            </a:ln>
            <a:effectLst/>
          </p:spPr>
          <p:txBody>
            <a:bodyPr wrap="none" anchor="ctr"/>
            <a:lstStyle/>
            <a:p>
              <a:endParaRPr lang="en-US"/>
            </a:p>
          </p:txBody>
        </p:sp>
        <p:sp>
          <p:nvSpPr>
            <p:cNvPr id="228425" name="Freeform 73"/>
            <p:cNvSpPr>
              <a:spLocks/>
            </p:cNvSpPr>
            <p:nvPr/>
          </p:nvSpPr>
          <p:spPr bwMode="auto">
            <a:xfrm>
              <a:off x="1494" y="1181"/>
              <a:ext cx="3504" cy="240"/>
            </a:xfrm>
            <a:custGeom>
              <a:avLst/>
              <a:gdLst/>
              <a:ahLst/>
              <a:cxnLst>
                <a:cxn ang="0">
                  <a:pos x="3216" y="0"/>
                </a:cxn>
                <a:cxn ang="0">
                  <a:pos x="3504" y="0"/>
                </a:cxn>
                <a:cxn ang="0">
                  <a:pos x="3504" y="240"/>
                </a:cxn>
                <a:cxn ang="0">
                  <a:pos x="0" y="240"/>
                </a:cxn>
              </a:cxnLst>
              <a:rect l="0" t="0" r="r" b="b"/>
              <a:pathLst>
                <a:path w="3504" h="240">
                  <a:moveTo>
                    <a:pt x="3216" y="0"/>
                  </a:moveTo>
                  <a:lnTo>
                    <a:pt x="3504" y="0"/>
                  </a:lnTo>
                  <a:lnTo>
                    <a:pt x="3504" y="240"/>
                  </a:lnTo>
                  <a:lnTo>
                    <a:pt x="0" y="240"/>
                  </a:ln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228426" name="Freeform 74"/>
            <p:cNvSpPr>
              <a:spLocks/>
            </p:cNvSpPr>
            <p:nvPr/>
          </p:nvSpPr>
          <p:spPr bwMode="auto">
            <a:xfrm>
              <a:off x="1494" y="1805"/>
              <a:ext cx="3504" cy="240"/>
            </a:xfrm>
            <a:custGeom>
              <a:avLst/>
              <a:gdLst/>
              <a:ahLst/>
              <a:cxnLst>
                <a:cxn ang="0">
                  <a:pos x="3216" y="0"/>
                </a:cxn>
                <a:cxn ang="0">
                  <a:pos x="3504" y="0"/>
                </a:cxn>
                <a:cxn ang="0">
                  <a:pos x="3504" y="240"/>
                </a:cxn>
                <a:cxn ang="0">
                  <a:pos x="0" y="240"/>
                </a:cxn>
              </a:cxnLst>
              <a:rect l="0" t="0" r="r" b="b"/>
              <a:pathLst>
                <a:path w="3504" h="240">
                  <a:moveTo>
                    <a:pt x="3216" y="0"/>
                  </a:moveTo>
                  <a:lnTo>
                    <a:pt x="3504" y="0"/>
                  </a:lnTo>
                  <a:lnTo>
                    <a:pt x="3504" y="240"/>
                  </a:lnTo>
                  <a:lnTo>
                    <a:pt x="0" y="240"/>
                  </a:ln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228427" name="Freeform 75"/>
            <p:cNvSpPr>
              <a:spLocks/>
            </p:cNvSpPr>
            <p:nvPr/>
          </p:nvSpPr>
          <p:spPr bwMode="auto">
            <a:xfrm>
              <a:off x="1494" y="2957"/>
              <a:ext cx="3504" cy="240"/>
            </a:xfrm>
            <a:custGeom>
              <a:avLst/>
              <a:gdLst/>
              <a:ahLst/>
              <a:cxnLst>
                <a:cxn ang="0">
                  <a:pos x="3216" y="0"/>
                </a:cxn>
                <a:cxn ang="0">
                  <a:pos x="3504" y="0"/>
                </a:cxn>
                <a:cxn ang="0">
                  <a:pos x="3504" y="240"/>
                </a:cxn>
                <a:cxn ang="0">
                  <a:pos x="0" y="240"/>
                </a:cxn>
              </a:cxnLst>
              <a:rect l="0" t="0" r="r" b="b"/>
              <a:pathLst>
                <a:path w="3504" h="240">
                  <a:moveTo>
                    <a:pt x="3216" y="0"/>
                  </a:moveTo>
                  <a:lnTo>
                    <a:pt x="3504" y="0"/>
                  </a:lnTo>
                  <a:lnTo>
                    <a:pt x="3504" y="240"/>
                  </a:lnTo>
                  <a:lnTo>
                    <a:pt x="0" y="240"/>
                  </a:ln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228428" name="Freeform 76"/>
            <p:cNvSpPr>
              <a:spLocks/>
            </p:cNvSpPr>
            <p:nvPr/>
          </p:nvSpPr>
          <p:spPr bwMode="auto">
            <a:xfrm>
              <a:off x="1494" y="2333"/>
              <a:ext cx="3504" cy="240"/>
            </a:xfrm>
            <a:custGeom>
              <a:avLst/>
              <a:gdLst/>
              <a:ahLst/>
              <a:cxnLst>
                <a:cxn ang="0">
                  <a:pos x="3216" y="0"/>
                </a:cxn>
                <a:cxn ang="0">
                  <a:pos x="3504" y="0"/>
                </a:cxn>
                <a:cxn ang="0">
                  <a:pos x="3504" y="240"/>
                </a:cxn>
                <a:cxn ang="0">
                  <a:pos x="0" y="240"/>
                </a:cxn>
              </a:cxnLst>
              <a:rect l="0" t="0" r="r" b="b"/>
              <a:pathLst>
                <a:path w="3504" h="240">
                  <a:moveTo>
                    <a:pt x="3216" y="0"/>
                  </a:moveTo>
                  <a:lnTo>
                    <a:pt x="3504" y="0"/>
                  </a:lnTo>
                  <a:lnTo>
                    <a:pt x="3504" y="240"/>
                  </a:lnTo>
                  <a:lnTo>
                    <a:pt x="0" y="240"/>
                  </a:ln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228429" name="Freeform 77"/>
            <p:cNvSpPr>
              <a:spLocks/>
            </p:cNvSpPr>
            <p:nvPr/>
          </p:nvSpPr>
          <p:spPr bwMode="auto">
            <a:xfrm>
              <a:off x="4710" y="989"/>
              <a:ext cx="288" cy="192"/>
            </a:xfrm>
            <a:custGeom>
              <a:avLst/>
              <a:gdLst/>
              <a:ahLst/>
              <a:cxnLst>
                <a:cxn ang="0">
                  <a:pos x="0" y="0"/>
                </a:cxn>
                <a:cxn ang="0">
                  <a:pos x="288" y="0"/>
                </a:cxn>
                <a:cxn ang="0">
                  <a:pos x="288" y="192"/>
                </a:cxn>
              </a:cxnLst>
              <a:rect l="0" t="0" r="r" b="b"/>
              <a:pathLst>
                <a:path w="288" h="192">
                  <a:moveTo>
                    <a:pt x="0" y="0"/>
                  </a:moveTo>
                  <a:lnTo>
                    <a:pt x="288" y="0"/>
                  </a:lnTo>
                  <a:lnTo>
                    <a:pt x="288" y="192"/>
                  </a:lnTo>
                </a:path>
              </a:pathLst>
            </a:custGeom>
            <a:noFill/>
            <a:ln w="57150" cap="flat" cmpd="sng">
              <a:solidFill>
                <a:schemeClr val="hlink"/>
              </a:solidFill>
              <a:prstDash val="solid"/>
              <a:round/>
              <a:headEnd type="none" w="med" len="med"/>
              <a:tailEnd type="none" w="med" len="med"/>
            </a:ln>
            <a:effectLst/>
          </p:spPr>
          <p:txBody>
            <a:bodyPr wrap="none" anchor="ctr"/>
            <a:lstStyle/>
            <a:p>
              <a:endParaRPr lang="en-US"/>
            </a:p>
          </p:txBody>
        </p:sp>
      </p:grpSp>
      <p:sp>
        <p:nvSpPr>
          <p:cNvPr id="228432" name="Line 80"/>
          <p:cNvSpPr>
            <a:spLocks noChangeShapeType="1"/>
          </p:cNvSpPr>
          <p:nvPr/>
        </p:nvSpPr>
        <p:spPr bwMode="auto">
          <a:xfrm>
            <a:off x="7400925" y="4922838"/>
            <a:ext cx="600075" cy="639762"/>
          </a:xfrm>
          <a:prstGeom prst="line">
            <a:avLst/>
          </a:prstGeom>
          <a:noFill/>
          <a:ln w="57150">
            <a:solidFill>
              <a:schemeClr val="tx1"/>
            </a:solidFill>
            <a:round/>
            <a:headEnd type="triangle" w="med" len="med"/>
            <a:tailEnd type="triangle" w="med" len="med"/>
          </a:ln>
          <a:effectLst/>
        </p:spPr>
        <p:txBody>
          <a:bodyPr wrap="none" anchor="ctr"/>
          <a:lstStyle/>
          <a:p>
            <a:endParaRPr lang="en-US"/>
          </a:p>
        </p:txBody>
      </p:sp>
      <p:sp>
        <p:nvSpPr>
          <p:cNvPr id="228433" name="Text Box 81"/>
          <p:cNvSpPr txBox="1">
            <a:spLocks noChangeArrowheads="1"/>
          </p:cNvSpPr>
          <p:nvPr/>
        </p:nvSpPr>
        <p:spPr bwMode="auto">
          <a:xfrm>
            <a:off x="7467600" y="5638800"/>
            <a:ext cx="1141413" cy="396875"/>
          </a:xfrm>
          <a:prstGeom prst="rect">
            <a:avLst/>
          </a:prstGeom>
          <a:noFill/>
          <a:ln w="28575">
            <a:noFill/>
            <a:miter lim="800000"/>
            <a:headEnd/>
            <a:tailEnd/>
          </a:ln>
          <a:effectLst/>
        </p:spPr>
        <p:txBody>
          <a:bodyPr wrap="none" anchor="ctr">
            <a:spAutoFit/>
          </a:bodyPr>
          <a:lstStyle/>
          <a:p>
            <a:r>
              <a:rPr lang="en-US" sz="2000"/>
              <a:t>Memory</a:t>
            </a:r>
          </a:p>
        </p:txBody>
      </p:sp>
      <p:sp>
        <p:nvSpPr>
          <p:cNvPr id="228437" name="Rectangle 85"/>
          <p:cNvSpPr>
            <a:spLocks noChangeArrowheads="1"/>
          </p:cNvSpPr>
          <p:nvPr/>
        </p:nvSpPr>
        <p:spPr bwMode="auto">
          <a:xfrm>
            <a:off x="2895600" y="5410200"/>
            <a:ext cx="3505200" cy="1066800"/>
          </a:xfrm>
          <a:prstGeom prst="rect">
            <a:avLst/>
          </a:prstGeom>
          <a:solidFill>
            <a:schemeClr val="accent2"/>
          </a:solidFill>
          <a:ln w="28575">
            <a:solidFill>
              <a:schemeClr val="tx1"/>
            </a:solidFill>
            <a:miter lim="800000"/>
            <a:headEnd/>
            <a:tailEnd/>
          </a:ln>
          <a:effectLst>
            <a:outerShdw dist="107763" dir="2700000" algn="ctr" rotWithShape="0">
              <a:schemeClr val="bg2"/>
            </a:outerShdw>
          </a:effectLst>
        </p:spPr>
        <p:txBody>
          <a:bodyPr wrap="none" anchor="ctr"/>
          <a:lstStyle/>
          <a:p>
            <a:r>
              <a:rPr lang="en-US" sz="2400"/>
              <a:t>SCOREBOARD</a:t>
            </a:r>
          </a:p>
        </p:txBody>
      </p:sp>
      <p:sp>
        <p:nvSpPr>
          <p:cNvPr id="228440" name="Freeform 88"/>
          <p:cNvSpPr>
            <a:spLocks/>
          </p:cNvSpPr>
          <p:nvPr/>
        </p:nvSpPr>
        <p:spPr bwMode="auto">
          <a:xfrm>
            <a:off x="1676400" y="5410200"/>
            <a:ext cx="1219200" cy="533400"/>
          </a:xfrm>
          <a:custGeom>
            <a:avLst/>
            <a:gdLst/>
            <a:ahLst/>
            <a:cxnLst>
              <a:cxn ang="0">
                <a:pos x="816" y="336"/>
              </a:cxn>
              <a:cxn ang="0">
                <a:pos x="0" y="336"/>
              </a:cxn>
              <a:cxn ang="0">
                <a:pos x="0" y="0"/>
              </a:cxn>
            </a:cxnLst>
            <a:rect l="0" t="0" r="r" b="b"/>
            <a:pathLst>
              <a:path w="816" h="336">
                <a:moveTo>
                  <a:pt x="816" y="336"/>
                </a:moveTo>
                <a:lnTo>
                  <a:pt x="0" y="336"/>
                </a:lnTo>
                <a:lnTo>
                  <a:pt x="0" y="0"/>
                </a:lnTo>
              </a:path>
            </a:pathLst>
          </a:custGeom>
          <a:noFill/>
          <a:ln w="76200" cap="flat" cmpd="sng">
            <a:solidFill>
              <a:schemeClr val="accent2"/>
            </a:solidFill>
            <a:prstDash val="solid"/>
            <a:round/>
            <a:headEnd type="none" w="med" len="med"/>
            <a:tailEnd type="triangle" w="med" len="me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990600" y="152400"/>
            <a:ext cx="7162800" cy="1143000"/>
          </a:xfrm>
          <a:noFill/>
          <a:ln/>
        </p:spPr>
        <p:txBody>
          <a:bodyPr/>
          <a:lstStyle/>
          <a:p>
            <a:r>
              <a:rPr lang="en-US"/>
              <a:t>Scoreboard Implications</a:t>
            </a:r>
          </a:p>
        </p:txBody>
      </p:sp>
      <p:sp>
        <p:nvSpPr>
          <p:cNvPr id="44035" name="Rectangle 3"/>
          <p:cNvSpPr>
            <a:spLocks noGrp="1" noChangeArrowheads="1"/>
          </p:cNvSpPr>
          <p:nvPr>
            <p:ph type="body" idx="1"/>
          </p:nvPr>
        </p:nvSpPr>
        <p:spPr>
          <a:xfrm>
            <a:off x="533400" y="990600"/>
            <a:ext cx="8210550" cy="5486400"/>
          </a:xfrm>
          <a:noFill/>
          <a:ln/>
        </p:spPr>
        <p:txBody>
          <a:bodyPr>
            <a:normAutofit fontScale="85000" lnSpcReduction="20000"/>
          </a:bodyPr>
          <a:lstStyle/>
          <a:p>
            <a:r>
              <a:rPr lang="en-US" dirty="0"/>
              <a:t>Out-of-order completion =&gt; WAR, WAW hazards?</a:t>
            </a:r>
          </a:p>
          <a:p>
            <a:r>
              <a:rPr lang="en-US" dirty="0"/>
              <a:t>Solutions for WAR:</a:t>
            </a:r>
          </a:p>
          <a:p>
            <a:pPr lvl="1"/>
            <a:r>
              <a:rPr lang="en-US" dirty="0"/>
              <a:t>Stall </a:t>
            </a:r>
            <a:r>
              <a:rPr lang="en-US" dirty="0" err="1"/>
              <a:t>writeback</a:t>
            </a:r>
            <a:r>
              <a:rPr lang="en-US" dirty="0"/>
              <a:t> until registers have been read</a:t>
            </a:r>
          </a:p>
          <a:p>
            <a:pPr lvl="1"/>
            <a:r>
              <a:rPr lang="en-US" dirty="0"/>
              <a:t>Read registers only during Read Operands stage</a:t>
            </a:r>
            <a:endParaRPr lang="en-US" sz="2400" dirty="0"/>
          </a:p>
          <a:p>
            <a:r>
              <a:rPr lang="en-US" dirty="0"/>
              <a:t>Solution for WAW:</a:t>
            </a:r>
          </a:p>
          <a:p>
            <a:pPr lvl="1"/>
            <a:r>
              <a:rPr lang="en-US" dirty="0"/>
              <a:t>Detect hazard and stall issue of new instruction until other instruction completes</a:t>
            </a:r>
          </a:p>
          <a:p>
            <a:r>
              <a:rPr lang="en-US" dirty="0"/>
              <a:t>No register renaming!</a:t>
            </a:r>
          </a:p>
          <a:p>
            <a:r>
              <a:rPr lang="en-US" dirty="0"/>
              <a:t>Need to have multiple instructions in execution phase =&gt; multiple execution units or pipelined execution units</a:t>
            </a:r>
          </a:p>
          <a:p>
            <a:r>
              <a:rPr lang="en-US" dirty="0"/>
              <a:t>Scoreboard keeps track of dependencies between instructions that have already issued.</a:t>
            </a:r>
          </a:p>
          <a:p>
            <a:r>
              <a:rPr lang="en-US" dirty="0"/>
              <a:t>Scoreboard replaces ID, EX, WB with 4 stages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 calcmode="lin" valueType="num">
                                      <p:cBhvr additive="base">
                                        <p:cTn id="7" dur="500" fill="hold"/>
                                        <p:tgtEl>
                                          <p:spTgt spid="4403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40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4035">
                                            <p:txEl>
                                              <p:pRg st="1" end="1"/>
                                            </p:txEl>
                                          </p:spTgt>
                                        </p:tgtEl>
                                        <p:attrNameLst>
                                          <p:attrName>style.visibility</p:attrName>
                                        </p:attrNameLst>
                                      </p:cBhvr>
                                      <p:to>
                                        <p:strVal val="visible"/>
                                      </p:to>
                                    </p:set>
                                    <p:anim calcmode="lin" valueType="num">
                                      <p:cBhvr additive="base">
                                        <p:cTn id="13" dur="500" fill="hold"/>
                                        <p:tgtEl>
                                          <p:spTgt spid="4403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4035">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 calcmode="lin" valueType="num">
                                      <p:cBhvr additive="base">
                                        <p:cTn id="17" dur="500" fill="hold"/>
                                        <p:tgtEl>
                                          <p:spTgt spid="44035">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44035">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44035">
                                            <p:txEl>
                                              <p:pRg st="3" end="3"/>
                                            </p:txEl>
                                          </p:spTgt>
                                        </p:tgtEl>
                                        <p:attrNameLst>
                                          <p:attrName>style.visibility</p:attrName>
                                        </p:attrNameLst>
                                      </p:cBhvr>
                                      <p:to>
                                        <p:strVal val="visible"/>
                                      </p:to>
                                    </p:set>
                                    <p:anim calcmode="lin" valueType="num">
                                      <p:cBhvr additive="base">
                                        <p:cTn id="21" dur="500" fill="hold"/>
                                        <p:tgtEl>
                                          <p:spTgt spid="44035">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440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44035">
                                            <p:txEl>
                                              <p:pRg st="4" end="4"/>
                                            </p:txEl>
                                          </p:spTgt>
                                        </p:tgtEl>
                                        <p:attrNameLst>
                                          <p:attrName>style.visibility</p:attrName>
                                        </p:attrNameLst>
                                      </p:cBhvr>
                                      <p:to>
                                        <p:strVal val="visible"/>
                                      </p:to>
                                    </p:set>
                                    <p:anim calcmode="lin" valueType="num">
                                      <p:cBhvr additive="base">
                                        <p:cTn id="27" dur="500" fill="hold"/>
                                        <p:tgtEl>
                                          <p:spTgt spid="44035">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4035">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44035">
                                            <p:txEl>
                                              <p:pRg st="5" end="5"/>
                                            </p:txEl>
                                          </p:spTgt>
                                        </p:tgtEl>
                                        <p:attrNameLst>
                                          <p:attrName>style.visibility</p:attrName>
                                        </p:attrNameLst>
                                      </p:cBhvr>
                                      <p:to>
                                        <p:strVal val="visible"/>
                                      </p:to>
                                    </p:set>
                                    <p:anim calcmode="lin" valueType="num">
                                      <p:cBhvr additive="base">
                                        <p:cTn id="31" dur="500" fill="hold"/>
                                        <p:tgtEl>
                                          <p:spTgt spid="44035">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403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44035">
                                            <p:txEl>
                                              <p:pRg st="6" end="6"/>
                                            </p:txEl>
                                          </p:spTgt>
                                        </p:tgtEl>
                                        <p:attrNameLst>
                                          <p:attrName>style.visibility</p:attrName>
                                        </p:attrNameLst>
                                      </p:cBhvr>
                                      <p:to>
                                        <p:strVal val="visible"/>
                                      </p:to>
                                    </p:set>
                                    <p:anim calcmode="lin" valueType="num">
                                      <p:cBhvr additive="base">
                                        <p:cTn id="37" dur="500" fill="hold"/>
                                        <p:tgtEl>
                                          <p:spTgt spid="44035">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4403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44035">
                                            <p:txEl>
                                              <p:pRg st="7" end="7"/>
                                            </p:txEl>
                                          </p:spTgt>
                                        </p:tgtEl>
                                        <p:attrNameLst>
                                          <p:attrName>style.visibility</p:attrName>
                                        </p:attrNameLst>
                                      </p:cBhvr>
                                      <p:to>
                                        <p:strVal val="visible"/>
                                      </p:to>
                                    </p:set>
                                    <p:anim calcmode="lin" valueType="num">
                                      <p:cBhvr additive="base">
                                        <p:cTn id="43" dur="500" fill="hold"/>
                                        <p:tgtEl>
                                          <p:spTgt spid="44035">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4403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44035">
                                            <p:txEl>
                                              <p:pRg st="8" end="8"/>
                                            </p:txEl>
                                          </p:spTgt>
                                        </p:tgtEl>
                                        <p:attrNameLst>
                                          <p:attrName>style.visibility</p:attrName>
                                        </p:attrNameLst>
                                      </p:cBhvr>
                                      <p:to>
                                        <p:strVal val="visible"/>
                                      </p:to>
                                    </p:set>
                                    <p:anim calcmode="lin" valueType="num">
                                      <p:cBhvr additive="base">
                                        <p:cTn id="49" dur="500" fill="hold"/>
                                        <p:tgtEl>
                                          <p:spTgt spid="44035">
                                            <p:txEl>
                                              <p:pRg st="8" end="8"/>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4403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44035">
                                            <p:txEl>
                                              <p:pRg st="9" end="9"/>
                                            </p:txEl>
                                          </p:spTgt>
                                        </p:tgtEl>
                                        <p:attrNameLst>
                                          <p:attrName>style.visibility</p:attrName>
                                        </p:attrNameLst>
                                      </p:cBhvr>
                                      <p:to>
                                        <p:strVal val="visible"/>
                                      </p:to>
                                    </p:set>
                                    <p:anim calcmode="lin" valueType="num">
                                      <p:cBhvr additive="base">
                                        <p:cTn id="55" dur="500" fill="hold"/>
                                        <p:tgtEl>
                                          <p:spTgt spid="44035">
                                            <p:txEl>
                                              <p:pRg st="9" end="9"/>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44035">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42900" y="292100"/>
            <a:ext cx="8382000" cy="1143000"/>
          </a:xfrm>
          <a:noFill/>
          <a:ln/>
        </p:spPr>
        <p:txBody>
          <a:bodyPr/>
          <a:lstStyle/>
          <a:p>
            <a:r>
              <a:rPr lang="en-US"/>
              <a:t>Four Stages of Scoreboard Control</a:t>
            </a:r>
          </a:p>
        </p:txBody>
      </p:sp>
      <p:sp>
        <p:nvSpPr>
          <p:cNvPr id="45059" name="Rectangle 3"/>
          <p:cNvSpPr>
            <a:spLocks noGrp="1" noChangeArrowheads="1"/>
          </p:cNvSpPr>
          <p:nvPr>
            <p:ph type="body" idx="1"/>
          </p:nvPr>
        </p:nvSpPr>
        <p:spPr>
          <a:xfrm>
            <a:off x="304800" y="1571612"/>
            <a:ext cx="8339166" cy="5072098"/>
          </a:xfrm>
          <a:noFill/>
          <a:ln/>
        </p:spPr>
        <p:txBody>
          <a:bodyPr>
            <a:normAutofit fontScale="77500" lnSpcReduction="20000"/>
          </a:bodyPr>
          <a:lstStyle/>
          <a:p>
            <a:r>
              <a:rPr lang="en-US" dirty="0">
                <a:solidFill>
                  <a:schemeClr val="hlink"/>
                </a:solidFill>
                <a:latin typeface="Helvetica" pitchFamily="34" charset="0"/>
              </a:rPr>
              <a:t>Issue</a:t>
            </a:r>
            <a:r>
              <a:rPr lang="en-US" dirty="0"/>
              <a:t>—decode instructions &amp; check for structural hazards (ID1)</a:t>
            </a:r>
          </a:p>
          <a:p>
            <a:pPr lvl="1"/>
            <a:r>
              <a:rPr lang="en-US" dirty="0"/>
              <a:t>Instructions issued in program order (for hazard checking)</a:t>
            </a:r>
          </a:p>
          <a:p>
            <a:pPr lvl="1"/>
            <a:r>
              <a:rPr lang="en-US" dirty="0"/>
              <a:t>Don’t issue if </a:t>
            </a:r>
            <a:r>
              <a:rPr lang="en-US" dirty="0">
                <a:solidFill>
                  <a:schemeClr val="hlink"/>
                </a:solidFill>
              </a:rPr>
              <a:t>structural </a:t>
            </a:r>
            <a:r>
              <a:rPr lang="en-US" dirty="0" smtClean="0">
                <a:solidFill>
                  <a:schemeClr val="hlink"/>
                </a:solidFill>
              </a:rPr>
              <a:t>hazard</a:t>
            </a:r>
            <a:r>
              <a:rPr lang="sr-Latn-RS" dirty="0" smtClean="0">
                <a:solidFill>
                  <a:schemeClr val="hlink"/>
                </a:solidFill>
              </a:rPr>
              <a:t> </a:t>
            </a:r>
            <a:r>
              <a:rPr lang="sr-Latn-RS" i="1" dirty="0" smtClean="0">
                <a:solidFill>
                  <a:schemeClr val="hlink"/>
                </a:solidFill>
              </a:rPr>
              <a:t>(busy u SFJ)</a:t>
            </a:r>
            <a:endParaRPr lang="en-US" i="1" dirty="0"/>
          </a:p>
          <a:p>
            <a:pPr lvl="1"/>
            <a:r>
              <a:rPr lang="en-US" dirty="0"/>
              <a:t>Don’t issue if instruction is </a:t>
            </a:r>
            <a:r>
              <a:rPr lang="en-US" dirty="0">
                <a:solidFill>
                  <a:schemeClr val="hlink"/>
                </a:solidFill>
              </a:rPr>
              <a:t>output dependent</a:t>
            </a:r>
            <a:r>
              <a:rPr lang="en-US" dirty="0"/>
              <a:t> on any previously issued but uncompleted instruction (no WAW hazards</a:t>
            </a:r>
            <a:r>
              <a:rPr lang="en-US" dirty="0" smtClean="0"/>
              <a:t>)</a:t>
            </a:r>
            <a:r>
              <a:rPr lang="sr-Latn-RS" dirty="0" smtClean="0"/>
              <a:t> </a:t>
            </a:r>
            <a:r>
              <a:rPr lang="sr-Latn-RS" i="1" dirty="0" smtClean="0"/>
              <a:t>(destinacioni registar u SR ima nezavršen upis)</a:t>
            </a:r>
            <a:r>
              <a:rPr lang="en-US" i="1" dirty="0" smtClean="0"/>
              <a:t> </a:t>
            </a:r>
            <a:r>
              <a:rPr lang="en-US" dirty="0"/>
              <a:t>	</a:t>
            </a:r>
          </a:p>
          <a:p>
            <a:r>
              <a:rPr lang="en-US" dirty="0">
                <a:solidFill>
                  <a:schemeClr val="hlink"/>
                </a:solidFill>
                <a:latin typeface="Helvetica" pitchFamily="34" charset="0"/>
              </a:rPr>
              <a:t>Read operands</a:t>
            </a:r>
            <a:r>
              <a:rPr lang="en-US" dirty="0"/>
              <a:t>—wait until no data hazards, then read operands (ID2)</a:t>
            </a:r>
          </a:p>
          <a:p>
            <a:pPr lvl="1"/>
            <a:r>
              <a:rPr lang="en-US" dirty="0"/>
              <a:t> All real dependencies (RAW hazards) resolved in this stage, since we wait for instructions to write back data</a:t>
            </a:r>
            <a:r>
              <a:rPr lang="en-US" dirty="0" smtClean="0"/>
              <a:t>.</a:t>
            </a:r>
            <a:r>
              <a:rPr lang="sr-Latn-RS" dirty="0" smtClean="0"/>
              <a:t> </a:t>
            </a:r>
            <a:r>
              <a:rPr lang="sr-Latn-RS" i="1" dirty="0" smtClean="0"/>
              <a:t>(čekaju se ready bitovi oba argumenta u SFJ)</a:t>
            </a:r>
            <a:endParaRPr lang="en-US" i="1" dirty="0"/>
          </a:p>
          <a:p>
            <a:pPr lvl="1"/>
            <a:r>
              <a:rPr lang="en-US" dirty="0">
                <a:solidFill>
                  <a:schemeClr val="hlink"/>
                </a:solidFill>
              </a:rPr>
              <a:t>No forwarding of data</a:t>
            </a:r>
            <a:r>
              <a:rPr lang="en-US" dirty="0"/>
              <a:t> in this model</a:t>
            </a:r>
            <a:r>
              <a:rPr lang="en-US" dirty="0" smtClean="0"/>
              <a:t>!</a:t>
            </a:r>
            <a:r>
              <a:rPr lang="sr-Latn-RS" dirty="0" smtClean="0"/>
              <a:t> </a:t>
            </a:r>
            <a:r>
              <a:rPr lang="sr-Latn-RS" i="1" dirty="0" smtClean="0"/>
              <a:t>(svaki rezultat se prvo upiše u registar, pre korišćenja kao argument)</a:t>
            </a:r>
            <a:endParaRPr lang="en-US" sz="1400" i="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 calcmode="lin" valueType="num">
                                      <p:cBhvr additive="base">
                                        <p:cTn id="7" dur="500" fill="hold"/>
                                        <p:tgtEl>
                                          <p:spTgt spid="450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505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5059">
                                            <p:txEl>
                                              <p:pRg st="1" end="1"/>
                                            </p:txEl>
                                          </p:spTgt>
                                        </p:tgtEl>
                                        <p:attrNameLst>
                                          <p:attrName>style.visibility</p:attrName>
                                        </p:attrNameLst>
                                      </p:cBhvr>
                                      <p:to>
                                        <p:strVal val="visible"/>
                                      </p:to>
                                    </p:set>
                                    <p:anim calcmode="lin" valueType="num">
                                      <p:cBhvr additive="base">
                                        <p:cTn id="11" dur="500" fill="hold"/>
                                        <p:tgtEl>
                                          <p:spTgt spid="45059">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4505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5059">
                                            <p:txEl>
                                              <p:pRg st="2" end="2"/>
                                            </p:txEl>
                                          </p:spTgt>
                                        </p:tgtEl>
                                        <p:attrNameLst>
                                          <p:attrName>style.visibility</p:attrName>
                                        </p:attrNameLst>
                                      </p:cBhvr>
                                      <p:to>
                                        <p:strVal val="visible"/>
                                      </p:to>
                                    </p:set>
                                    <p:anim calcmode="lin" valueType="num">
                                      <p:cBhvr additive="base">
                                        <p:cTn id="15" dur="500" fill="hold"/>
                                        <p:tgtEl>
                                          <p:spTgt spid="45059">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45059">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5059">
                                            <p:txEl>
                                              <p:pRg st="3" end="3"/>
                                            </p:txEl>
                                          </p:spTgt>
                                        </p:tgtEl>
                                        <p:attrNameLst>
                                          <p:attrName>style.visibility</p:attrName>
                                        </p:attrNameLst>
                                      </p:cBhvr>
                                      <p:to>
                                        <p:strVal val="visible"/>
                                      </p:to>
                                    </p:set>
                                    <p:anim calcmode="lin" valueType="num">
                                      <p:cBhvr additive="base">
                                        <p:cTn id="19" dur="500" fill="hold"/>
                                        <p:tgtEl>
                                          <p:spTgt spid="45059">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5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45059">
                                            <p:txEl>
                                              <p:pRg st="4" end="4"/>
                                            </p:txEl>
                                          </p:spTgt>
                                        </p:tgtEl>
                                        <p:attrNameLst>
                                          <p:attrName>style.visibility</p:attrName>
                                        </p:attrNameLst>
                                      </p:cBhvr>
                                      <p:to>
                                        <p:strVal val="visible"/>
                                      </p:to>
                                    </p:set>
                                    <p:anim calcmode="lin" valueType="num">
                                      <p:cBhvr additive="base">
                                        <p:cTn id="25" dur="500" fill="hold"/>
                                        <p:tgtEl>
                                          <p:spTgt spid="45059">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5059">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5059">
                                            <p:txEl>
                                              <p:pRg st="5" end="5"/>
                                            </p:txEl>
                                          </p:spTgt>
                                        </p:tgtEl>
                                        <p:attrNameLst>
                                          <p:attrName>style.visibility</p:attrName>
                                        </p:attrNameLst>
                                      </p:cBhvr>
                                      <p:to>
                                        <p:strVal val="visible"/>
                                      </p:to>
                                    </p:set>
                                    <p:anim calcmode="lin" valueType="num">
                                      <p:cBhvr additive="base">
                                        <p:cTn id="29" dur="500" fill="hold"/>
                                        <p:tgtEl>
                                          <p:spTgt spid="45059">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45059">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45059">
                                            <p:txEl>
                                              <p:pRg st="6" end="6"/>
                                            </p:txEl>
                                          </p:spTgt>
                                        </p:tgtEl>
                                        <p:attrNameLst>
                                          <p:attrName>style.visibility</p:attrName>
                                        </p:attrNameLst>
                                      </p:cBhvr>
                                      <p:to>
                                        <p:strVal val="visible"/>
                                      </p:to>
                                    </p:set>
                                    <p:anim calcmode="lin" valueType="num">
                                      <p:cBhvr additive="base">
                                        <p:cTn id="33" dur="500" fill="hold"/>
                                        <p:tgtEl>
                                          <p:spTgt spid="45059">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4505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81000" y="228600"/>
            <a:ext cx="8286750" cy="1143000"/>
          </a:xfrm>
          <a:noFill/>
          <a:ln/>
        </p:spPr>
        <p:txBody>
          <a:bodyPr/>
          <a:lstStyle/>
          <a:p>
            <a:r>
              <a:rPr lang="en-US"/>
              <a:t>Four Stages of Scoreboard Control</a:t>
            </a:r>
          </a:p>
        </p:txBody>
      </p:sp>
      <p:sp>
        <p:nvSpPr>
          <p:cNvPr id="46083" name="Rectangle 3"/>
          <p:cNvSpPr>
            <a:spLocks noGrp="1" noChangeArrowheads="1"/>
          </p:cNvSpPr>
          <p:nvPr>
            <p:ph type="body" idx="1"/>
          </p:nvPr>
        </p:nvSpPr>
        <p:spPr>
          <a:xfrm>
            <a:off x="304800" y="1600200"/>
            <a:ext cx="8305800" cy="4953000"/>
          </a:xfrm>
          <a:noFill/>
          <a:ln/>
        </p:spPr>
        <p:txBody>
          <a:bodyPr>
            <a:normAutofit fontScale="92500" lnSpcReduction="20000"/>
          </a:bodyPr>
          <a:lstStyle/>
          <a:p>
            <a:r>
              <a:rPr lang="en-US" dirty="0">
                <a:solidFill>
                  <a:schemeClr val="hlink"/>
                </a:solidFill>
                <a:latin typeface="Helvetica" pitchFamily="34" charset="0"/>
              </a:rPr>
              <a:t>Execution</a:t>
            </a:r>
            <a:r>
              <a:rPr lang="en-US" dirty="0"/>
              <a:t>—operate on operands (EX)</a:t>
            </a:r>
          </a:p>
          <a:p>
            <a:pPr lvl="1"/>
            <a:r>
              <a:rPr lang="en-US" dirty="0"/>
              <a:t>The functional unit begins execution upon receiving operands. When the result is ready, it notifies the scoreboard that it has completed execution. </a:t>
            </a:r>
          </a:p>
          <a:p>
            <a:r>
              <a:rPr lang="en-US" dirty="0">
                <a:solidFill>
                  <a:schemeClr val="hlink"/>
                </a:solidFill>
                <a:latin typeface="Helvetica" pitchFamily="34" charset="0"/>
              </a:rPr>
              <a:t>Write result</a:t>
            </a:r>
            <a:r>
              <a:rPr lang="en-US" dirty="0"/>
              <a:t>—finish execution (WB)</a:t>
            </a:r>
          </a:p>
          <a:p>
            <a:pPr lvl="1"/>
            <a:r>
              <a:rPr lang="en-US" dirty="0"/>
              <a:t>Stall until no WAR hazards with previous instructions:</a:t>
            </a:r>
            <a:br>
              <a:rPr lang="en-US" dirty="0"/>
            </a:br>
            <a:r>
              <a:rPr lang="en-US" dirty="0"/>
              <a:t/>
            </a:r>
            <a:br>
              <a:rPr lang="en-US" dirty="0"/>
            </a:br>
            <a:r>
              <a:rPr lang="en-US" dirty="0"/>
              <a:t>Example:		</a:t>
            </a:r>
            <a:r>
              <a:rPr lang="en-US" dirty="0">
                <a:latin typeface="Courier New" pitchFamily="49" charset="0"/>
              </a:rPr>
              <a:t>DIVD	F0,F2,F4</a:t>
            </a:r>
            <a:br>
              <a:rPr lang="en-US" dirty="0">
                <a:latin typeface="Courier New" pitchFamily="49" charset="0"/>
              </a:rPr>
            </a:br>
            <a:r>
              <a:rPr lang="en-US" dirty="0">
                <a:latin typeface="Courier New" pitchFamily="49" charset="0"/>
              </a:rPr>
              <a:t> 			ADDD	F10,F0,</a:t>
            </a:r>
            <a:r>
              <a:rPr lang="en-US" dirty="0">
                <a:solidFill>
                  <a:schemeClr val="hlink"/>
                </a:solidFill>
                <a:latin typeface="Courier New" pitchFamily="49" charset="0"/>
              </a:rPr>
              <a:t>F8</a:t>
            </a:r>
            <a:r>
              <a:rPr lang="en-US" dirty="0">
                <a:latin typeface="Courier New" pitchFamily="49" charset="0"/>
              </a:rPr>
              <a:t/>
            </a:r>
            <a:br>
              <a:rPr lang="en-US" dirty="0">
                <a:latin typeface="Courier New" pitchFamily="49" charset="0"/>
              </a:rPr>
            </a:br>
            <a:r>
              <a:rPr lang="en-US" dirty="0">
                <a:latin typeface="Courier New" pitchFamily="49" charset="0"/>
              </a:rPr>
              <a:t> 			SUBD	</a:t>
            </a:r>
            <a:r>
              <a:rPr lang="en-US" dirty="0">
                <a:solidFill>
                  <a:schemeClr val="hlink"/>
                </a:solidFill>
                <a:latin typeface="Courier New" pitchFamily="49" charset="0"/>
              </a:rPr>
              <a:t>F8</a:t>
            </a:r>
            <a:r>
              <a:rPr lang="en-US" dirty="0">
                <a:latin typeface="Courier New" pitchFamily="49" charset="0"/>
              </a:rPr>
              <a:t>,F8,F14</a:t>
            </a:r>
            <a:r>
              <a:rPr lang="en-US" dirty="0"/>
              <a:t/>
            </a:r>
            <a:br>
              <a:rPr lang="en-US" dirty="0"/>
            </a:br>
            <a:r>
              <a:rPr lang="en-US" dirty="0"/>
              <a:t/>
            </a:r>
            <a:br>
              <a:rPr lang="en-US" dirty="0"/>
            </a:br>
            <a:r>
              <a:rPr lang="en-US" dirty="0" smtClean="0"/>
              <a:t>scoreboard </a:t>
            </a:r>
            <a:r>
              <a:rPr lang="en-US" dirty="0"/>
              <a:t>would stall SUBD until ADDD reads operands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 calcmode="lin" valueType="num">
                                      <p:cBhvr additive="base">
                                        <p:cTn id="7" dur="500" fill="hold"/>
                                        <p:tgtEl>
                                          <p:spTgt spid="460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608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 calcmode="lin" valueType="num">
                                      <p:cBhvr additive="base">
                                        <p:cTn id="11" dur="500" fill="hold"/>
                                        <p:tgtEl>
                                          <p:spTgt spid="4608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460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 calcmode="lin" valueType="num">
                                      <p:cBhvr additive="base">
                                        <p:cTn id="17" dur="500" fill="hold"/>
                                        <p:tgtEl>
                                          <p:spTgt spid="4608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4608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46083">
                                            <p:txEl>
                                              <p:pRg st="3" end="3"/>
                                            </p:txEl>
                                          </p:spTgt>
                                        </p:tgtEl>
                                        <p:attrNameLst>
                                          <p:attrName>style.visibility</p:attrName>
                                        </p:attrNameLst>
                                      </p:cBhvr>
                                      <p:to>
                                        <p:strVal val="visible"/>
                                      </p:to>
                                    </p:set>
                                    <p:anim calcmode="lin" valueType="num">
                                      <p:cBhvr additive="base">
                                        <p:cTn id="21" dur="500" fill="hold"/>
                                        <p:tgtEl>
                                          <p:spTgt spid="4608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4608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90600" y="228600"/>
            <a:ext cx="7162800" cy="1143000"/>
          </a:xfrm>
          <a:noFill/>
          <a:ln/>
        </p:spPr>
        <p:txBody>
          <a:bodyPr/>
          <a:lstStyle/>
          <a:p>
            <a:r>
              <a:rPr lang="en-US"/>
              <a:t>Three Parts of the Scoreboard</a:t>
            </a:r>
          </a:p>
        </p:txBody>
      </p:sp>
      <p:sp>
        <p:nvSpPr>
          <p:cNvPr id="47107" name="Rectangle 3"/>
          <p:cNvSpPr>
            <a:spLocks noGrp="1" noChangeArrowheads="1"/>
          </p:cNvSpPr>
          <p:nvPr>
            <p:ph type="body" idx="1"/>
          </p:nvPr>
        </p:nvSpPr>
        <p:spPr>
          <a:xfrm>
            <a:off x="228600" y="1371600"/>
            <a:ext cx="8718550" cy="4114800"/>
          </a:xfrm>
          <a:noFill/>
          <a:ln/>
        </p:spPr>
        <p:txBody>
          <a:bodyPr>
            <a:noAutofit/>
          </a:bodyPr>
          <a:lstStyle/>
          <a:p>
            <a:r>
              <a:rPr lang="en-US" sz="2000" dirty="0">
                <a:solidFill>
                  <a:schemeClr val="hlink"/>
                </a:solidFill>
              </a:rPr>
              <a:t>Instruction status:</a:t>
            </a:r>
            <a:r>
              <a:rPr lang="en-US" sz="2000" dirty="0"/>
              <a:t/>
            </a:r>
            <a:br>
              <a:rPr lang="en-US" sz="2000" dirty="0"/>
            </a:br>
            <a:r>
              <a:rPr lang="en-US" sz="2000" dirty="0"/>
              <a:t>Which of 4 steps the instruction is in</a:t>
            </a:r>
            <a:br>
              <a:rPr lang="en-US" sz="2000" dirty="0"/>
            </a:br>
            <a:endParaRPr lang="en-US" sz="2000" dirty="0"/>
          </a:p>
          <a:p>
            <a:r>
              <a:rPr lang="en-US" sz="2000" dirty="0">
                <a:solidFill>
                  <a:schemeClr val="hlink"/>
                </a:solidFill>
              </a:rPr>
              <a:t>Functional unit status:</a:t>
            </a:r>
            <a:r>
              <a:rPr lang="en-US" sz="2000" dirty="0"/>
              <a:t>—Indicates the state of the functional unit (FU). 9 fields for each functional unit		</a:t>
            </a:r>
            <a:endParaRPr lang="sr-Latn-RS" sz="2000" dirty="0" smtClean="0"/>
          </a:p>
          <a:p>
            <a:pPr>
              <a:buNone/>
            </a:pPr>
            <a:r>
              <a:rPr lang="sr-Latn-RS" sz="2000" dirty="0">
                <a:solidFill>
                  <a:schemeClr val="accent1"/>
                </a:solidFill>
              </a:rPr>
              <a:t>	</a:t>
            </a:r>
            <a:r>
              <a:rPr lang="sr-Latn-RS" sz="2000" dirty="0" smtClean="0">
                <a:solidFill>
                  <a:schemeClr val="accent1"/>
                </a:solidFill>
              </a:rPr>
              <a:t>	</a:t>
            </a:r>
            <a:r>
              <a:rPr lang="en-US" sz="2000" dirty="0" smtClean="0">
                <a:solidFill>
                  <a:schemeClr val="accent1"/>
                </a:solidFill>
              </a:rPr>
              <a:t>Busy</a:t>
            </a:r>
            <a:r>
              <a:rPr lang="en-US" sz="2000" dirty="0">
                <a:solidFill>
                  <a:schemeClr val="accent1"/>
                </a:solidFill>
              </a:rPr>
              <a:t>:</a:t>
            </a:r>
            <a:r>
              <a:rPr lang="en-US" sz="2000" dirty="0"/>
              <a:t>	Indicates whether the unit is busy or not</a:t>
            </a:r>
            <a:br>
              <a:rPr lang="en-US" sz="2000" dirty="0"/>
            </a:br>
            <a:r>
              <a:rPr lang="en-US" sz="2000" dirty="0"/>
              <a:t>	</a:t>
            </a:r>
            <a:r>
              <a:rPr lang="en-US" sz="2000" dirty="0">
                <a:solidFill>
                  <a:schemeClr val="accent1"/>
                </a:solidFill>
              </a:rPr>
              <a:t>Op:</a:t>
            </a:r>
            <a:r>
              <a:rPr lang="en-US" sz="2000" dirty="0"/>
              <a:t>	Operation to perform in the unit (e.g., + or –)</a:t>
            </a:r>
            <a:br>
              <a:rPr lang="en-US" sz="2000" dirty="0"/>
            </a:br>
            <a:r>
              <a:rPr lang="en-US" sz="2000" dirty="0"/>
              <a:t>	</a:t>
            </a:r>
            <a:r>
              <a:rPr lang="en-US" sz="2000" dirty="0" err="1">
                <a:solidFill>
                  <a:schemeClr val="accent1"/>
                </a:solidFill>
              </a:rPr>
              <a:t>Fi</a:t>
            </a:r>
            <a:r>
              <a:rPr lang="en-US" sz="2000" dirty="0">
                <a:solidFill>
                  <a:schemeClr val="accent1"/>
                </a:solidFill>
              </a:rPr>
              <a:t>:</a:t>
            </a:r>
            <a:r>
              <a:rPr lang="en-US" sz="2000" dirty="0"/>
              <a:t>	Destination register</a:t>
            </a:r>
            <a:br>
              <a:rPr lang="en-US" sz="2000" dirty="0"/>
            </a:br>
            <a:r>
              <a:rPr lang="en-US" sz="2000" dirty="0"/>
              <a:t>	</a:t>
            </a:r>
            <a:r>
              <a:rPr lang="en-US" sz="2000" dirty="0" err="1">
                <a:solidFill>
                  <a:schemeClr val="accent1"/>
                </a:solidFill>
              </a:rPr>
              <a:t>Fj,Fk</a:t>
            </a:r>
            <a:r>
              <a:rPr lang="en-US" sz="2000" dirty="0">
                <a:solidFill>
                  <a:schemeClr val="accent1"/>
                </a:solidFill>
              </a:rPr>
              <a:t>:	</a:t>
            </a:r>
            <a:r>
              <a:rPr lang="en-US" sz="2000" dirty="0"/>
              <a:t>Source-register numbers</a:t>
            </a:r>
            <a:br>
              <a:rPr lang="en-US" sz="2000" dirty="0"/>
            </a:br>
            <a:r>
              <a:rPr lang="en-US" sz="2000" dirty="0"/>
              <a:t>	</a:t>
            </a:r>
            <a:r>
              <a:rPr lang="en-US" sz="2000" dirty="0" err="1">
                <a:solidFill>
                  <a:schemeClr val="accent1"/>
                </a:solidFill>
              </a:rPr>
              <a:t>Qj,Qk</a:t>
            </a:r>
            <a:r>
              <a:rPr lang="en-US" sz="2000" dirty="0">
                <a:solidFill>
                  <a:schemeClr val="accent1"/>
                </a:solidFill>
              </a:rPr>
              <a:t>:	</a:t>
            </a:r>
            <a:r>
              <a:rPr lang="en-US" sz="2000" dirty="0"/>
              <a:t>Functional units producing source registers </a:t>
            </a:r>
            <a:r>
              <a:rPr lang="en-US" sz="2000" dirty="0" err="1"/>
              <a:t>Fj</a:t>
            </a:r>
            <a:r>
              <a:rPr lang="en-US" sz="2000" dirty="0"/>
              <a:t>, </a:t>
            </a:r>
            <a:r>
              <a:rPr lang="en-US" sz="2000" dirty="0" err="1"/>
              <a:t>Fk</a:t>
            </a:r>
            <a:r>
              <a:rPr lang="en-US" sz="2000" dirty="0"/>
              <a:t/>
            </a:r>
            <a:br>
              <a:rPr lang="en-US" sz="2000" dirty="0"/>
            </a:br>
            <a:r>
              <a:rPr lang="en-US" sz="2000" dirty="0"/>
              <a:t>	</a:t>
            </a:r>
            <a:r>
              <a:rPr lang="en-US" sz="2000" dirty="0" err="1">
                <a:solidFill>
                  <a:schemeClr val="accent1"/>
                </a:solidFill>
              </a:rPr>
              <a:t>Rj,Rk</a:t>
            </a:r>
            <a:r>
              <a:rPr lang="en-US" sz="2000" dirty="0">
                <a:solidFill>
                  <a:schemeClr val="accent1"/>
                </a:solidFill>
              </a:rPr>
              <a:t>:	</a:t>
            </a:r>
            <a:r>
              <a:rPr lang="en-US" sz="2000" dirty="0"/>
              <a:t>Flags indicating when </a:t>
            </a:r>
            <a:r>
              <a:rPr lang="en-US" sz="2000" dirty="0" err="1"/>
              <a:t>Fj</a:t>
            </a:r>
            <a:r>
              <a:rPr lang="en-US" sz="2000" dirty="0"/>
              <a:t>, </a:t>
            </a:r>
            <a:r>
              <a:rPr lang="en-US" sz="2000" dirty="0" err="1"/>
              <a:t>Fk</a:t>
            </a:r>
            <a:r>
              <a:rPr lang="en-US" sz="2000" dirty="0"/>
              <a:t> are ready</a:t>
            </a:r>
            <a:br>
              <a:rPr lang="en-US" sz="2000" dirty="0"/>
            </a:br>
            <a:endParaRPr lang="en-US" sz="2000" dirty="0"/>
          </a:p>
          <a:p>
            <a:r>
              <a:rPr lang="en-US" sz="2000" dirty="0">
                <a:solidFill>
                  <a:schemeClr val="hlink"/>
                </a:solidFill>
              </a:rPr>
              <a:t>Register result status</a:t>
            </a:r>
            <a:r>
              <a:rPr lang="en-US" sz="2000" dirty="0"/>
              <a:t>—Indicates which functional unit will write each register, if one exists. Blank when no pending instructions will write that register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 calcmode="lin" valueType="num">
                                      <p:cBhvr additive="base">
                                        <p:cTn id="7" dur="500" fill="hold"/>
                                        <p:tgtEl>
                                          <p:spTgt spid="471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71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7107">
                                            <p:txEl>
                                              <p:pRg st="1" end="1"/>
                                            </p:txEl>
                                          </p:spTgt>
                                        </p:tgtEl>
                                        <p:attrNameLst>
                                          <p:attrName>style.visibility</p:attrName>
                                        </p:attrNameLst>
                                      </p:cBhvr>
                                      <p:to>
                                        <p:strVal val="visible"/>
                                      </p:to>
                                    </p:set>
                                    <p:anim calcmode="lin" valueType="num">
                                      <p:cBhvr additive="base">
                                        <p:cTn id="13" dur="500" fill="hold"/>
                                        <p:tgtEl>
                                          <p:spTgt spid="4710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71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7107">
                                            <p:txEl>
                                              <p:pRg st="2" end="2"/>
                                            </p:txEl>
                                          </p:spTgt>
                                        </p:tgtEl>
                                        <p:attrNameLst>
                                          <p:attrName>style.visibility</p:attrName>
                                        </p:attrNameLst>
                                      </p:cBhvr>
                                      <p:to>
                                        <p:strVal val="visible"/>
                                      </p:to>
                                    </p:set>
                                    <p:anim calcmode="lin" valueType="num">
                                      <p:cBhvr additive="base">
                                        <p:cTn id="19" dur="500" fill="hold"/>
                                        <p:tgtEl>
                                          <p:spTgt spid="4710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71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47107">
                                            <p:txEl>
                                              <p:pRg st="3" end="3"/>
                                            </p:txEl>
                                          </p:spTgt>
                                        </p:tgtEl>
                                        <p:attrNameLst>
                                          <p:attrName>style.visibility</p:attrName>
                                        </p:attrNameLst>
                                      </p:cBhvr>
                                      <p:to>
                                        <p:strVal val="visible"/>
                                      </p:to>
                                    </p:set>
                                    <p:anim calcmode="lin" valueType="num">
                                      <p:cBhvr additive="base">
                                        <p:cTn id="25" dur="500" fill="hold"/>
                                        <p:tgtEl>
                                          <p:spTgt spid="4710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710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143000" y="0"/>
            <a:ext cx="7162800" cy="838200"/>
          </a:xfrm>
          <a:noFill/>
          <a:ln/>
        </p:spPr>
        <p:txBody>
          <a:bodyPr/>
          <a:lstStyle/>
          <a:p>
            <a:r>
              <a:rPr lang="en-US"/>
              <a:t>Scoreboard Example</a:t>
            </a:r>
          </a:p>
        </p:txBody>
      </p:sp>
      <p:graphicFrame>
        <p:nvGraphicFramePr>
          <p:cNvPr id="51203" name="Object 3"/>
          <p:cNvGraphicFramePr>
            <a:graphicFrameLocks/>
          </p:cNvGraphicFramePr>
          <p:nvPr/>
        </p:nvGraphicFramePr>
        <p:xfrm>
          <a:off x="382588" y="766763"/>
          <a:ext cx="8575675" cy="5819775"/>
        </p:xfrm>
        <a:graphic>
          <a:graphicData uri="http://schemas.openxmlformats.org/presentationml/2006/ole">
            <mc:AlternateContent xmlns:mc="http://schemas.openxmlformats.org/markup-compatibility/2006">
              <mc:Choice xmlns:v="urn:schemas-microsoft-com:vml" Requires="v">
                <p:oleObj spid="_x0000_s22534" name="Worksheet" r:id="rId3" imgW="9477443" imgH="6362790" progId="Excel.Sheet.8">
                  <p:embed/>
                </p:oleObj>
              </mc:Choice>
              <mc:Fallback>
                <p:oleObj name="Worksheet" r:id="rId3" imgW="9477443" imgH="636279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8" y="766763"/>
                        <a:ext cx="8575675" cy="5819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092200" y="381000"/>
            <a:ext cx="7162800" cy="1143000"/>
          </a:xfrm>
          <a:noFill/>
          <a:ln/>
        </p:spPr>
        <p:txBody>
          <a:bodyPr>
            <a:normAutofit fontScale="90000"/>
          </a:bodyPr>
          <a:lstStyle/>
          <a:p>
            <a:r>
              <a:rPr lang="en-US"/>
              <a:t>Detailed Scoreboard Pipeline Control</a:t>
            </a:r>
          </a:p>
        </p:txBody>
      </p:sp>
      <p:grpSp>
        <p:nvGrpSpPr>
          <p:cNvPr id="2" name="Group 8"/>
          <p:cNvGrpSpPr>
            <a:grpSpLocks/>
          </p:cNvGrpSpPr>
          <p:nvPr/>
        </p:nvGrpSpPr>
        <p:grpSpPr bwMode="auto">
          <a:xfrm>
            <a:off x="762000" y="1695450"/>
            <a:ext cx="1447800" cy="4559300"/>
            <a:chOff x="480" y="1068"/>
            <a:chExt cx="912" cy="2872"/>
          </a:xfrm>
        </p:grpSpPr>
        <p:sp>
          <p:nvSpPr>
            <p:cNvPr id="49155" name="Rectangle 3"/>
            <p:cNvSpPr>
              <a:spLocks noChangeArrowheads="1"/>
            </p:cNvSpPr>
            <p:nvPr/>
          </p:nvSpPr>
          <p:spPr bwMode="auto">
            <a:xfrm>
              <a:off x="488" y="2227"/>
              <a:ext cx="904" cy="369"/>
            </a:xfrm>
            <a:prstGeom prst="rect">
              <a:avLst/>
            </a:prstGeom>
            <a:solidFill>
              <a:schemeClr val="accent2"/>
            </a:solidFill>
            <a:ln w="12700">
              <a:solidFill>
                <a:srgbClr val="000000"/>
              </a:solidFill>
              <a:miter lim="800000"/>
              <a:headEnd/>
              <a:tailEnd/>
            </a:ln>
            <a:effectLst/>
          </p:spPr>
          <p:txBody>
            <a:bodyPr lIns="90487" tIns="44450" rIns="90487" bIns="44450" anchor="ctr"/>
            <a:lstStyle/>
            <a:p>
              <a:pPr>
                <a:lnSpc>
                  <a:spcPct val="90000"/>
                </a:lnSpc>
              </a:pPr>
              <a:r>
                <a:rPr lang="en-US">
                  <a:solidFill>
                    <a:srgbClr val="000000"/>
                  </a:solidFill>
                </a:rPr>
                <a:t>Read operands</a:t>
              </a:r>
            </a:p>
          </p:txBody>
        </p:sp>
        <p:sp>
          <p:nvSpPr>
            <p:cNvPr id="49156" name="Rectangle 4"/>
            <p:cNvSpPr>
              <a:spLocks noChangeArrowheads="1"/>
            </p:cNvSpPr>
            <p:nvPr/>
          </p:nvSpPr>
          <p:spPr bwMode="auto">
            <a:xfrm>
              <a:off x="488" y="2601"/>
              <a:ext cx="904" cy="403"/>
            </a:xfrm>
            <a:prstGeom prst="rect">
              <a:avLst/>
            </a:prstGeom>
            <a:solidFill>
              <a:schemeClr val="accent2"/>
            </a:solidFill>
            <a:ln w="12700">
              <a:solidFill>
                <a:srgbClr val="000000"/>
              </a:solidFill>
              <a:miter lim="800000"/>
              <a:headEnd/>
              <a:tailEnd/>
            </a:ln>
            <a:effectLst/>
          </p:spPr>
          <p:txBody>
            <a:bodyPr lIns="90487" tIns="44450" rIns="90487" bIns="44450" anchor="ctr"/>
            <a:lstStyle/>
            <a:p>
              <a:pPr>
                <a:lnSpc>
                  <a:spcPct val="90000"/>
                </a:lnSpc>
              </a:pPr>
              <a:r>
                <a:rPr lang="en-US">
                  <a:solidFill>
                    <a:srgbClr val="000000"/>
                  </a:solidFill>
                </a:rPr>
                <a:t>Execution complete</a:t>
              </a:r>
            </a:p>
          </p:txBody>
        </p:sp>
        <p:sp>
          <p:nvSpPr>
            <p:cNvPr id="49157" name="Rectangle 5"/>
            <p:cNvSpPr>
              <a:spLocks noChangeArrowheads="1"/>
            </p:cNvSpPr>
            <p:nvPr/>
          </p:nvSpPr>
          <p:spPr bwMode="auto">
            <a:xfrm>
              <a:off x="480" y="1068"/>
              <a:ext cx="904" cy="328"/>
            </a:xfrm>
            <a:prstGeom prst="rect">
              <a:avLst/>
            </a:prstGeom>
            <a:solidFill>
              <a:schemeClr val="accent2"/>
            </a:solidFill>
            <a:ln w="12700">
              <a:solidFill>
                <a:srgbClr val="000000"/>
              </a:solidFill>
              <a:miter lim="800000"/>
              <a:headEnd/>
              <a:tailEnd/>
            </a:ln>
            <a:effectLst/>
          </p:spPr>
          <p:txBody>
            <a:bodyPr lIns="90487" tIns="44450" rIns="90487" bIns="44450" anchor="ctr"/>
            <a:lstStyle/>
            <a:p>
              <a:pPr>
                <a:lnSpc>
                  <a:spcPct val="90000"/>
                </a:lnSpc>
              </a:pPr>
              <a:r>
                <a:rPr lang="en-US">
                  <a:solidFill>
                    <a:srgbClr val="000000"/>
                  </a:solidFill>
                </a:rPr>
                <a:t>Instruction status</a:t>
              </a:r>
            </a:p>
          </p:txBody>
        </p:sp>
        <p:sp>
          <p:nvSpPr>
            <p:cNvPr id="49158" name="Rectangle 6"/>
            <p:cNvSpPr>
              <a:spLocks noChangeArrowheads="1"/>
            </p:cNvSpPr>
            <p:nvPr/>
          </p:nvSpPr>
          <p:spPr bwMode="auto">
            <a:xfrm>
              <a:off x="488" y="3012"/>
              <a:ext cx="904" cy="928"/>
            </a:xfrm>
            <a:prstGeom prst="rect">
              <a:avLst/>
            </a:prstGeom>
            <a:solidFill>
              <a:schemeClr val="accent2"/>
            </a:solidFill>
            <a:ln w="12700">
              <a:solidFill>
                <a:srgbClr val="000000"/>
              </a:solidFill>
              <a:miter lim="800000"/>
              <a:headEnd/>
              <a:tailEnd/>
            </a:ln>
            <a:effectLst/>
          </p:spPr>
          <p:txBody>
            <a:bodyPr lIns="90487" tIns="44450" rIns="90487" bIns="44450" anchor="ctr"/>
            <a:lstStyle/>
            <a:p>
              <a:pPr>
                <a:lnSpc>
                  <a:spcPct val="90000"/>
                </a:lnSpc>
              </a:pPr>
              <a:r>
                <a:rPr lang="en-US">
                  <a:solidFill>
                    <a:srgbClr val="000000"/>
                  </a:solidFill>
                </a:rPr>
                <a:t>Write result</a:t>
              </a:r>
            </a:p>
          </p:txBody>
        </p:sp>
        <p:sp>
          <p:nvSpPr>
            <p:cNvPr id="49159" name="Rectangle 7"/>
            <p:cNvSpPr>
              <a:spLocks noChangeArrowheads="1"/>
            </p:cNvSpPr>
            <p:nvPr/>
          </p:nvSpPr>
          <p:spPr bwMode="auto">
            <a:xfrm>
              <a:off x="488" y="1412"/>
              <a:ext cx="904" cy="808"/>
            </a:xfrm>
            <a:prstGeom prst="rect">
              <a:avLst/>
            </a:prstGeom>
            <a:solidFill>
              <a:schemeClr val="accent2"/>
            </a:solidFill>
            <a:ln w="12700">
              <a:solidFill>
                <a:srgbClr val="000000"/>
              </a:solidFill>
              <a:miter lim="800000"/>
              <a:headEnd/>
              <a:tailEnd/>
            </a:ln>
            <a:effectLst/>
          </p:spPr>
          <p:txBody>
            <a:bodyPr lIns="90487" tIns="44450" rIns="90487" bIns="44450" anchor="ctr"/>
            <a:lstStyle/>
            <a:p>
              <a:pPr>
                <a:lnSpc>
                  <a:spcPct val="90000"/>
                </a:lnSpc>
              </a:pPr>
              <a:r>
                <a:rPr lang="en-US">
                  <a:solidFill>
                    <a:srgbClr val="000000"/>
                  </a:solidFill>
                </a:rPr>
                <a:t>Issue</a:t>
              </a:r>
            </a:p>
          </p:txBody>
        </p:sp>
      </p:grpSp>
      <p:grpSp>
        <p:nvGrpSpPr>
          <p:cNvPr id="3" name="Group 14"/>
          <p:cNvGrpSpPr>
            <a:grpSpLocks/>
          </p:cNvGrpSpPr>
          <p:nvPr/>
        </p:nvGrpSpPr>
        <p:grpSpPr bwMode="auto">
          <a:xfrm>
            <a:off x="4214810" y="1701800"/>
            <a:ext cx="4040190" cy="4559300"/>
            <a:chOff x="2512" y="1072"/>
            <a:chExt cx="2688" cy="2872"/>
          </a:xfrm>
        </p:grpSpPr>
        <p:sp>
          <p:nvSpPr>
            <p:cNvPr id="49161" name="Rectangle 9"/>
            <p:cNvSpPr>
              <a:spLocks noChangeArrowheads="1"/>
            </p:cNvSpPr>
            <p:nvPr/>
          </p:nvSpPr>
          <p:spPr bwMode="auto">
            <a:xfrm>
              <a:off x="2512" y="1072"/>
              <a:ext cx="2680" cy="328"/>
            </a:xfrm>
            <a:prstGeom prst="rect">
              <a:avLst/>
            </a:prstGeom>
            <a:solidFill>
              <a:schemeClr val="accent2"/>
            </a:solidFill>
            <a:ln w="12700">
              <a:solidFill>
                <a:srgbClr val="000000"/>
              </a:solidFill>
              <a:miter lim="800000"/>
              <a:headEnd/>
              <a:tailEnd/>
            </a:ln>
            <a:effectLst/>
          </p:spPr>
          <p:txBody>
            <a:bodyPr lIns="90487" tIns="44450" rIns="90487" bIns="44450" anchor="ctr"/>
            <a:lstStyle/>
            <a:p>
              <a:pPr>
                <a:lnSpc>
                  <a:spcPct val="90000"/>
                </a:lnSpc>
              </a:pPr>
              <a:r>
                <a:rPr lang="en-US">
                  <a:solidFill>
                    <a:srgbClr val="000000"/>
                  </a:solidFill>
                </a:rPr>
                <a:t>Bookkeeping</a:t>
              </a:r>
            </a:p>
          </p:txBody>
        </p:sp>
        <p:sp>
          <p:nvSpPr>
            <p:cNvPr id="49162" name="Rectangle 10"/>
            <p:cNvSpPr>
              <a:spLocks noChangeArrowheads="1"/>
            </p:cNvSpPr>
            <p:nvPr/>
          </p:nvSpPr>
          <p:spPr bwMode="auto">
            <a:xfrm>
              <a:off x="2520" y="2231"/>
              <a:ext cx="2680" cy="369"/>
            </a:xfrm>
            <a:prstGeom prst="rect">
              <a:avLst/>
            </a:prstGeom>
            <a:solidFill>
              <a:srgbClr val="FFFFFF"/>
            </a:solidFill>
            <a:ln w="12700">
              <a:solidFill>
                <a:srgbClr val="000000"/>
              </a:solidFill>
              <a:miter lim="800000"/>
              <a:headEnd/>
              <a:tailEnd/>
            </a:ln>
            <a:effectLst/>
          </p:spPr>
          <p:txBody>
            <a:bodyPr lIns="90487" tIns="44450" rIns="90487" bIns="44450" anchor="ctr"/>
            <a:lstStyle/>
            <a:p>
              <a:pPr>
                <a:lnSpc>
                  <a:spcPct val="90000"/>
                </a:lnSpc>
              </a:pPr>
              <a:r>
                <a:rPr lang="en-US" b="0">
                  <a:solidFill>
                    <a:srgbClr val="000000"/>
                  </a:solidFill>
                </a:rPr>
                <a:t>Rj</a:t>
              </a:r>
              <a:r>
                <a:rPr lang="en-US" b="0">
                  <a:solidFill>
                    <a:srgbClr val="000000"/>
                  </a:solidFill>
                  <a:latin typeface="Symbol" pitchFamily="18" charset="2"/>
                </a:rPr>
                <a:t></a:t>
              </a:r>
              <a:r>
                <a:rPr lang="en-US" b="0">
                  <a:solidFill>
                    <a:srgbClr val="000000"/>
                  </a:solidFill>
                </a:rPr>
                <a:t> No; Rk</a:t>
              </a:r>
              <a:r>
                <a:rPr lang="en-US" b="0">
                  <a:solidFill>
                    <a:srgbClr val="000000"/>
                  </a:solidFill>
                  <a:latin typeface="Symbol" pitchFamily="18" charset="2"/>
                </a:rPr>
                <a:t></a:t>
              </a:r>
              <a:r>
                <a:rPr lang="en-US" b="0">
                  <a:solidFill>
                    <a:srgbClr val="000000"/>
                  </a:solidFill>
                </a:rPr>
                <a:t> No</a:t>
              </a:r>
            </a:p>
          </p:txBody>
        </p:sp>
        <p:sp>
          <p:nvSpPr>
            <p:cNvPr id="49163" name="Rectangle 11"/>
            <p:cNvSpPr>
              <a:spLocks noChangeArrowheads="1"/>
            </p:cNvSpPr>
            <p:nvPr/>
          </p:nvSpPr>
          <p:spPr bwMode="auto">
            <a:xfrm>
              <a:off x="2520" y="2605"/>
              <a:ext cx="2680" cy="403"/>
            </a:xfrm>
            <a:prstGeom prst="rect">
              <a:avLst/>
            </a:prstGeom>
            <a:solidFill>
              <a:srgbClr val="FFFFFF"/>
            </a:solidFill>
            <a:ln w="12700">
              <a:solidFill>
                <a:srgbClr val="000000"/>
              </a:solidFill>
              <a:miter lim="800000"/>
              <a:headEnd/>
              <a:tailEnd/>
            </a:ln>
            <a:effectLst/>
          </p:spPr>
          <p:txBody>
            <a:bodyPr wrap="none" anchor="ctr"/>
            <a:lstStyle/>
            <a:p>
              <a:endParaRPr lang="en-US"/>
            </a:p>
          </p:txBody>
        </p:sp>
        <p:sp>
          <p:nvSpPr>
            <p:cNvPr id="49164" name="Rectangle 12"/>
            <p:cNvSpPr>
              <a:spLocks noChangeArrowheads="1"/>
            </p:cNvSpPr>
            <p:nvPr/>
          </p:nvSpPr>
          <p:spPr bwMode="auto">
            <a:xfrm>
              <a:off x="2520" y="3016"/>
              <a:ext cx="2680" cy="928"/>
            </a:xfrm>
            <a:prstGeom prst="rect">
              <a:avLst/>
            </a:prstGeom>
            <a:solidFill>
              <a:srgbClr val="FFFFFF"/>
            </a:solidFill>
            <a:ln w="12700">
              <a:solidFill>
                <a:srgbClr val="000000"/>
              </a:solidFill>
              <a:miter lim="800000"/>
              <a:headEnd/>
              <a:tailEnd/>
            </a:ln>
            <a:effectLst/>
          </p:spPr>
          <p:txBody>
            <a:bodyPr lIns="90487" tIns="44450" rIns="90487" bIns="44450" anchor="ctr"/>
            <a:lstStyle/>
            <a:p>
              <a:pPr>
                <a:lnSpc>
                  <a:spcPct val="90000"/>
                </a:lnSpc>
              </a:pPr>
              <a:r>
                <a:rPr lang="en-US" b="0">
                  <a:solidFill>
                    <a:srgbClr val="000000"/>
                  </a:solidFill>
                  <a:latin typeface="Symbol" pitchFamily="18" charset="2"/>
                </a:rPr>
                <a:t></a:t>
              </a:r>
              <a:r>
                <a:rPr lang="en-US" b="0">
                  <a:solidFill>
                    <a:srgbClr val="000000"/>
                  </a:solidFill>
                </a:rPr>
                <a:t>f(if Qj(f)=FU then Rj(f)</a:t>
              </a:r>
              <a:r>
                <a:rPr lang="en-US" b="0">
                  <a:solidFill>
                    <a:srgbClr val="000000"/>
                  </a:solidFill>
                  <a:latin typeface="Symbol" pitchFamily="18" charset="2"/>
                </a:rPr>
                <a:t></a:t>
              </a:r>
              <a:r>
                <a:rPr lang="en-US" b="0">
                  <a:solidFill>
                    <a:srgbClr val="000000"/>
                  </a:solidFill>
                </a:rPr>
                <a:t> Yes);</a:t>
              </a:r>
              <a:br>
                <a:rPr lang="en-US" b="0">
                  <a:solidFill>
                    <a:srgbClr val="000000"/>
                  </a:solidFill>
                </a:rPr>
              </a:br>
              <a:r>
                <a:rPr lang="en-US" b="0">
                  <a:solidFill>
                    <a:srgbClr val="000000"/>
                  </a:solidFill>
                  <a:latin typeface="Symbol" pitchFamily="18" charset="2"/>
                </a:rPr>
                <a:t></a:t>
              </a:r>
              <a:r>
                <a:rPr lang="en-US" b="0">
                  <a:solidFill>
                    <a:srgbClr val="000000"/>
                  </a:solidFill>
                </a:rPr>
                <a:t>f(if Qk(f)=FU then Rj(f)</a:t>
              </a:r>
              <a:r>
                <a:rPr lang="en-US" b="0">
                  <a:solidFill>
                    <a:srgbClr val="000000"/>
                  </a:solidFill>
                  <a:latin typeface="Symbol" pitchFamily="18" charset="2"/>
                </a:rPr>
                <a:t></a:t>
              </a:r>
              <a:r>
                <a:rPr lang="en-US" b="0">
                  <a:solidFill>
                    <a:srgbClr val="000000"/>
                  </a:solidFill>
                </a:rPr>
                <a:t> Yes); Result(Fi(FU))</a:t>
              </a:r>
              <a:r>
                <a:rPr lang="en-US" b="0">
                  <a:solidFill>
                    <a:srgbClr val="000000"/>
                  </a:solidFill>
                  <a:latin typeface="Symbol" pitchFamily="18" charset="2"/>
                </a:rPr>
                <a:t></a:t>
              </a:r>
              <a:r>
                <a:rPr lang="en-US" b="0">
                  <a:solidFill>
                    <a:srgbClr val="000000"/>
                  </a:solidFill>
                </a:rPr>
                <a:t> 0; Busy(FU)</a:t>
              </a:r>
              <a:r>
                <a:rPr lang="en-US" b="0">
                  <a:solidFill>
                    <a:srgbClr val="000000"/>
                  </a:solidFill>
                  <a:latin typeface="Symbol" pitchFamily="18" charset="2"/>
                </a:rPr>
                <a:t></a:t>
              </a:r>
              <a:r>
                <a:rPr lang="en-US" b="0">
                  <a:solidFill>
                    <a:srgbClr val="000000"/>
                  </a:solidFill>
                </a:rPr>
                <a:t> No</a:t>
              </a:r>
            </a:p>
          </p:txBody>
        </p:sp>
        <p:sp>
          <p:nvSpPr>
            <p:cNvPr id="49165" name="Rectangle 13"/>
            <p:cNvSpPr>
              <a:spLocks noChangeArrowheads="1"/>
            </p:cNvSpPr>
            <p:nvPr/>
          </p:nvSpPr>
          <p:spPr bwMode="auto">
            <a:xfrm>
              <a:off x="2520" y="1416"/>
              <a:ext cx="2680" cy="808"/>
            </a:xfrm>
            <a:prstGeom prst="rect">
              <a:avLst/>
            </a:prstGeom>
            <a:solidFill>
              <a:srgbClr val="FFFFFF"/>
            </a:solidFill>
            <a:ln w="12700">
              <a:solidFill>
                <a:srgbClr val="000000"/>
              </a:solidFill>
              <a:miter lim="800000"/>
              <a:headEnd/>
              <a:tailEnd/>
            </a:ln>
            <a:effectLst/>
          </p:spPr>
          <p:txBody>
            <a:bodyPr lIns="90487" tIns="44450" rIns="90487" bIns="44450" anchor="ctr"/>
            <a:lstStyle/>
            <a:p>
              <a:pPr>
                <a:lnSpc>
                  <a:spcPct val="90000"/>
                </a:lnSpc>
              </a:pPr>
              <a:r>
                <a:rPr lang="en-US" b="0" dirty="0">
                  <a:solidFill>
                    <a:srgbClr val="000000"/>
                  </a:solidFill>
                </a:rPr>
                <a:t>Busy(FU)</a:t>
              </a:r>
              <a:r>
                <a:rPr lang="en-US" b="0" dirty="0">
                  <a:solidFill>
                    <a:srgbClr val="000000"/>
                  </a:solidFill>
                  <a:latin typeface="Symbol" pitchFamily="18" charset="2"/>
                </a:rPr>
                <a:t></a:t>
              </a:r>
              <a:r>
                <a:rPr lang="en-US" b="0" dirty="0">
                  <a:solidFill>
                    <a:srgbClr val="000000"/>
                  </a:solidFill>
                </a:rPr>
                <a:t> yes; Op(FU)</a:t>
              </a:r>
              <a:r>
                <a:rPr lang="en-US" b="0" dirty="0">
                  <a:solidFill>
                    <a:srgbClr val="000000"/>
                  </a:solidFill>
                  <a:latin typeface="Symbol" pitchFamily="18" charset="2"/>
                </a:rPr>
                <a:t></a:t>
              </a:r>
              <a:r>
                <a:rPr lang="en-US" b="0" dirty="0">
                  <a:solidFill>
                    <a:srgbClr val="000000"/>
                  </a:solidFill>
                </a:rPr>
                <a:t> op; </a:t>
              </a:r>
              <a:br>
                <a:rPr lang="en-US" b="0" dirty="0">
                  <a:solidFill>
                    <a:srgbClr val="000000"/>
                  </a:solidFill>
                </a:rPr>
              </a:br>
              <a:r>
                <a:rPr lang="en-US" b="0" dirty="0" err="1">
                  <a:solidFill>
                    <a:srgbClr val="000000"/>
                  </a:solidFill>
                </a:rPr>
                <a:t>Fi</a:t>
              </a:r>
              <a:r>
                <a:rPr lang="en-US" b="0" dirty="0">
                  <a:solidFill>
                    <a:srgbClr val="000000"/>
                  </a:solidFill>
                </a:rPr>
                <a:t>(FU)</a:t>
              </a:r>
              <a:r>
                <a:rPr lang="en-US" b="0" dirty="0">
                  <a:solidFill>
                    <a:srgbClr val="000000"/>
                  </a:solidFill>
                  <a:latin typeface="Symbol" pitchFamily="18" charset="2"/>
                </a:rPr>
                <a:t></a:t>
              </a:r>
              <a:r>
                <a:rPr lang="en-US" b="0" dirty="0">
                  <a:solidFill>
                    <a:srgbClr val="000000"/>
                  </a:solidFill>
                </a:rPr>
                <a:t> `D’; </a:t>
              </a:r>
              <a:r>
                <a:rPr lang="en-US" b="0" dirty="0" err="1">
                  <a:solidFill>
                    <a:srgbClr val="000000"/>
                  </a:solidFill>
                </a:rPr>
                <a:t>Fj</a:t>
              </a:r>
              <a:r>
                <a:rPr lang="en-US" b="0" dirty="0">
                  <a:solidFill>
                    <a:srgbClr val="000000"/>
                  </a:solidFill>
                </a:rPr>
                <a:t>(FU)</a:t>
              </a:r>
              <a:r>
                <a:rPr lang="en-US" b="0" dirty="0">
                  <a:solidFill>
                    <a:srgbClr val="000000"/>
                  </a:solidFill>
                  <a:latin typeface="Symbol" pitchFamily="18" charset="2"/>
                </a:rPr>
                <a:t></a:t>
              </a:r>
              <a:r>
                <a:rPr lang="en-US" b="0" dirty="0">
                  <a:solidFill>
                    <a:srgbClr val="000000"/>
                  </a:solidFill>
                </a:rPr>
                <a:t> `S1’; </a:t>
              </a:r>
              <a:br>
                <a:rPr lang="en-US" b="0" dirty="0">
                  <a:solidFill>
                    <a:srgbClr val="000000"/>
                  </a:solidFill>
                </a:rPr>
              </a:br>
              <a:r>
                <a:rPr lang="en-US" b="0" dirty="0" err="1">
                  <a:solidFill>
                    <a:srgbClr val="000000"/>
                  </a:solidFill>
                </a:rPr>
                <a:t>Fk</a:t>
              </a:r>
              <a:r>
                <a:rPr lang="en-US" b="0" dirty="0">
                  <a:solidFill>
                    <a:srgbClr val="000000"/>
                  </a:solidFill>
                </a:rPr>
                <a:t>(FU)</a:t>
              </a:r>
              <a:r>
                <a:rPr lang="en-US" b="0" dirty="0">
                  <a:solidFill>
                    <a:srgbClr val="000000"/>
                  </a:solidFill>
                  <a:latin typeface="Symbol" pitchFamily="18" charset="2"/>
                </a:rPr>
                <a:t></a:t>
              </a:r>
              <a:r>
                <a:rPr lang="en-US" b="0" dirty="0">
                  <a:solidFill>
                    <a:srgbClr val="000000"/>
                  </a:solidFill>
                </a:rPr>
                <a:t> `S2’; </a:t>
              </a:r>
              <a:r>
                <a:rPr lang="en-US" b="0" dirty="0" err="1">
                  <a:solidFill>
                    <a:srgbClr val="000000"/>
                  </a:solidFill>
                </a:rPr>
                <a:t>Qj</a:t>
              </a:r>
              <a:r>
                <a:rPr lang="en-US" b="0" dirty="0">
                  <a:solidFill>
                    <a:srgbClr val="000000"/>
                  </a:solidFill>
                  <a:latin typeface="Symbol" pitchFamily="18" charset="2"/>
                </a:rPr>
                <a:t></a:t>
              </a:r>
              <a:r>
                <a:rPr lang="en-US" b="0" dirty="0">
                  <a:solidFill>
                    <a:srgbClr val="000000"/>
                  </a:solidFill>
                </a:rPr>
                <a:t> Result(‘S1’); </a:t>
              </a:r>
              <a:br>
                <a:rPr lang="en-US" b="0" dirty="0">
                  <a:solidFill>
                    <a:srgbClr val="000000"/>
                  </a:solidFill>
                </a:rPr>
              </a:br>
              <a:r>
                <a:rPr lang="en-US" b="0" dirty="0" err="1">
                  <a:solidFill>
                    <a:srgbClr val="000000"/>
                  </a:solidFill>
                </a:rPr>
                <a:t>Qk</a:t>
              </a:r>
              <a:r>
                <a:rPr lang="en-US" b="0" dirty="0">
                  <a:solidFill>
                    <a:srgbClr val="000000"/>
                  </a:solidFill>
                  <a:latin typeface="Symbol" pitchFamily="18" charset="2"/>
                </a:rPr>
                <a:t></a:t>
              </a:r>
              <a:r>
                <a:rPr lang="en-US" b="0" dirty="0">
                  <a:solidFill>
                    <a:srgbClr val="000000"/>
                  </a:solidFill>
                </a:rPr>
                <a:t>  Result(`S2’);  </a:t>
              </a:r>
              <a:r>
                <a:rPr lang="en-US" b="0" dirty="0" err="1">
                  <a:solidFill>
                    <a:srgbClr val="000000"/>
                  </a:solidFill>
                </a:rPr>
                <a:t>Rj</a:t>
              </a:r>
              <a:r>
                <a:rPr lang="en-US" b="0" dirty="0">
                  <a:solidFill>
                    <a:srgbClr val="000000"/>
                  </a:solidFill>
                  <a:latin typeface="Symbol" pitchFamily="18" charset="2"/>
                </a:rPr>
                <a:t></a:t>
              </a:r>
              <a:r>
                <a:rPr lang="en-US" b="0" dirty="0">
                  <a:solidFill>
                    <a:srgbClr val="000000"/>
                  </a:solidFill>
                </a:rPr>
                <a:t> not </a:t>
              </a:r>
              <a:r>
                <a:rPr lang="en-US" b="0" dirty="0" err="1">
                  <a:solidFill>
                    <a:srgbClr val="000000"/>
                  </a:solidFill>
                </a:rPr>
                <a:t>Qj</a:t>
              </a:r>
              <a:r>
                <a:rPr lang="en-US" b="0" dirty="0">
                  <a:solidFill>
                    <a:srgbClr val="000000"/>
                  </a:solidFill>
                </a:rPr>
                <a:t>; </a:t>
              </a:r>
              <a:br>
                <a:rPr lang="en-US" b="0" dirty="0">
                  <a:solidFill>
                    <a:srgbClr val="000000"/>
                  </a:solidFill>
                </a:rPr>
              </a:br>
              <a:r>
                <a:rPr lang="en-US" b="0" dirty="0" err="1">
                  <a:solidFill>
                    <a:srgbClr val="000000"/>
                  </a:solidFill>
                </a:rPr>
                <a:t>Rk</a:t>
              </a:r>
              <a:r>
                <a:rPr lang="en-US" b="0" dirty="0">
                  <a:solidFill>
                    <a:srgbClr val="000000"/>
                  </a:solidFill>
                  <a:latin typeface="Symbol" pitchFamily="18" charset="2"/>
                </a:rPr>
                <a:t></a:t>
              </a:r>
              <a:r>
                <a:rPr lang="en-US" b="0" dirty="0">
                  <a:solidFill>
                    <a:srgbClr val="000000"/>
                  </a:solidFill>
                </a:rPr>
                <a:t> not </a:t>
              </a:r>
              <a:r>
                <a:rPr lang="en-US" b="0" dirty="0" err="1">
                  <a:solidFill>
                    <a:srgbClr val="000000"/>
                  </a:solidFill>
                </a:rPr>
                <a:t>Qk</a:t>
              </a:r>
              <a:r>
                <a:rPr lang="en-US" b="0" dirty="0">
                  <a:solidFill>
                    <a:srgbClr val="000000"/>
                  </a:solidFill>
                </a:rPr>
                <a:t>; Result(‘D’)</a:t>
              </a:r>
              <a:r>
                <a:rPr lang="en-US" b="0" dirty="0">
                  <a:solidFill>
                    <a:srgbClr val="000000"/>
                  </a:solidFill>
                  <a:latin typeface="Symbol" pitchFamily="18" charset="2"/>
                </a:rPr>
                <a:t></a:t>
              </a:r>
              <a:r>
                <a:rPr lang="en-US" b="0" dirty="0">
                  <a:solidFill>
                    <a:srgbClr val="000000"/>
                  </a:solidFill>
                </a:rPr>
                <a:t> FU;</a:t>
              </a:r>
            </a:p>
          </p:txBody>
        </p:sp>
      </p:grpSp>
      <p:grpSp>
        <p:nvGrpSpPr>
          <p:cNvPr id="4" name="Group 20"/>
          <p:cNvGrpSpPr>
            <a:grpSpLocks/>
          </p:cNvGrpSpPr>
          <p:nvPr/>
        </p:nvGrpSpPr>
        <p:grpSpPr bwMode="auto">
          <a:xfrm>
            <a:off x="2222500" y="1701800"/>
            <a:ext cx="2038350" cy="4552950"/>
            <a:chOff x="1400" y="1072"/>
            <a:chExt cx="1284" cy="2868"/>
          </a:xfrm>
        </p:grpSpPr>
        <p:sp>
          <p:nvSpPr>
            <p:cNvPr id="49167" name="Rectangle 15"/>
            <p:cNvSpPr>
              <a:spLocks noChangeArrowheads="1"/>
            </p:cNvSpPr>
            <p:nvPr/>
          </p:nvSpPr>
          <p:spPr bwMode="auto">
            <a:xfrm>
              <a:off x="1409" y="2229"/>
              <a:ext cx="1275" cy="367"/>
            </a:xfrm>
            <a:prstGeom prst="rect">
              <a:avLst/>
            </a:prstGeom>
            <a:solidFill>
              <a:srgbClr val="FFFFFF"/>
            </a:solidFill>
            <a:ln w="12700">
              <a:solidFill>
                <a:srgbClr val="000000"/>
              </a:solidFill>
              <a:miter lim="800000"/>
              <a:headEnd/>
              <a:tailEnd/>
            </a:ln>
            <a:effectLst/>
          </p:spPr>
          <p:txBody>
            <a:bodyPr lIns="90487" tIns="44450" rIns="90487" bIns="44450" anchor="ctr"/>
            <a:lstStyle/>
            <a:p>
              <a:pPr>
                <a:lnSpc>
                  <a:spcPct val="90000"/>
                </a:lnSpc>
              </a:pPr>
              <a:r>
                <a:rPr lang="en-US" b="0">
                  <a:solidFill>
                    <a:srgbClr val="000000"/>
                  </a:solidFill>
                </a:rPr>
                <a:t>Rj and Rk</a:t>
              </a:r>
            </a:p>
          </p:txBody>
        </p:sp>
        <p:sp>
          <p:nvSpPr>
            <p:cNvPr id="49168" name="Rectangle 16"/>
            <p:cNvSpPr>
              <a:spLocks noChangeArrowheads="1"/>
            </p:cNvSpPr>
            <p:nvPr/>
          </p:nvSpPr>
          <p:spPr bwMode="auto">
            <a:xfrm>
              <a:off x="1409" y="2602"/>
              <a:ext cx="1275" cy="401"/>
            </a:xfrm>
            <a:prstGeom prst="rect">
              <a:avLst/>
            </a:prstGeom>
            <a:solidFill>
              <a:srgbClr val="FFFFFF"/>
            </a:solidFill>
            <a:ln w="12700">
              <a:solidFill>
                <a:srgbClr val="000000"/>
              </a:solidFill>
              <a:miter lim="800000"/>
              <a:headEnd/>
              <a:tailEnd/>
            </a:ln>
            <a:effectLst/>
          </p:spPr>
          <p:txBody>
            <a:bodyPr lIns="90487" tIns="44450" rIns="90487" bIns="44450" anchor="ctr"/>
            <a:lstStyle/>
            <a:p>
              <a:pPr>
                <a:lnSpc>
                  <a:spcPct val="90000"/>
                </a:lnSpc>
              </a:pPr>
              <a:r>
                <a:rPr lang="en-US" b="0">
                  <a:solidFill>
                    <a:srgbClr val="000000"/>
                  </a:solidFill>
                </a:rPr>
                <a:t>Functional unit done</a:t>
              </a:r>
            </a:p>
          </p:txBody>
        </p:sp>
        <p:sp>
          <p:nvSpPr>
            <p:cNvPr id="49169" name="Rectangle 17"/>
            <p:cNvSpPr>
              <a:spLocks noChangeArrowheads="1"/>
            </p:cNvSpPr>
            <p:nvPr/>
          </p:nvSpPr>
          <p:spPr bwMode="auto">
            <a:xfrm>
              <a:off x="1400" y="1072"/>
              <a:ext cx="1275" cy="327"/>
            </a:xfrm>
            <a:prstGeom prst="rect">
              <a:avLst/>
            </a:prstGeom>
            <a:solidFill>
              <a:schemeClr val="accent2"/>
            </a:solidFill>
            <a:ln w="12700">
              <a:solidFill>
                <a:srgbClr val="000000"/>
              </a:solidFill>
              <a:miter lim="800000"/>
              <a:headEnd/>
              <a:tailEnd/>
            </a:ln>
            <a:effectLst/>
          </p:spPr>
          <p:txBody>
            <a:bodyPr lIns="90487" tIns="44450" rIns="90487" bIns="44450" anchor="ctr"/>
            <a:lstStyle/>
            <a:p>
              <a:pPr>
                <a:lnSpc>
                  <a:spcPct val="90000"/>
                </a:lnSpc>
              </a:pPr>
              <a:r>
                <a:rPr lang="en-US">
                  <a:solidFill>
                    <a:srgbClr val="000000"/>
                  </a:solidFill>
                </a:rPr>
                <a:t>Wait until</a:t>
              </a:r>
            </a:p>
          </p:txBody>
        </p:sp>
        <p:sp>
          <p:nvSpPr>
            <p:cNvPr id="49170" name="Rectangle 18"/>
            <p:cNvSpPr>
              <a:spLocks noChangeArrowheads="1"/>
            </p:cNvSpPr>
            <p:nvPr/>
          </p:nvSpPr>
          <p:spPr bwMode="auto">
            <a:xfrm>
              <a:off x="1409" y="3015"/>
              <a:ext cx="1275" cy="925"/>
            </a:xfrm>
            <a:prstGeom prst="rect">
              <a:avLst/>
            </a:prstGeom>
            <a:solidFill>
              <a:srgbClr val="FFFFFF"/>
            </a:solidFill>
            <a:ln w="12700">
              <a:solidFill>
                <a:srgbClr val="000000"/>
              </a:solidFill>
              <a:miter lim="800000"/>
              <a:headEnd/>
              <a:tailEnd/>
            </a:ln>
            <a:effectLst/>
          </p:spPr>
          <p:txBody>
            <a:bodyPr lIns="90487" tIns="44450" rIns="90487" bIns="44450" anchor="ctr"/>
            <a:lstStyle/>
            <a:p>
              <a:pPr>
                <a:lnSpc>
                  <a:spcPct val="90000"/>
                </a:lnSpc>
              </a:pPr>
              <a:r>
                <a:rPr lang="en-US" b="0">
                  <a:solidFill>
                    <a:srgbClr val="000000"/>
                  </a:solidFill>
                  <a:latin typeface="Symbol" pitchFamily="18" charset="2"/>
                </a:rPr>
                <a:t></a:t>
              </a:r>
              <a:r>
                <a:rPr lang="en-US" b="0">
                  <a:solidFill>
                    <a:srgbClr val="000000"/>
                  </a:solidFill>
                </a:rPr>
                <a:t>f((Fj(f)≠Fi(FU) </a:t>
              </a:r>
              <a:br>
                <a:rPr lang="en-US" b="0">
                  <a:solidFill>
                    <a:srgbClr val="000000"/>
                  </a:solidFill>
                </a:rPr>
              </a:br>
              <a:r>
                <a:rPr lang="en-US" b="0">
                  <a:solidFill>
                    <a:srgbClr val="000000"/>
                  </a:solidFill>
                </a:rPr>
                <a:t>or Rj(f)=No) &amp; (Fk(f) ≠Fi(FU) or </a:t>
              </a:r>
              <a:br>
                <a:rPr lang="en-US" b="0">
                  <a:solidFill>
                    <a:srgbClr val="000000"/>
                  </a:solidFill>
                </a:rPr>
              </a:br>
              <a:r>
                <a:rPr lang="en-US" b="0">
                  <a:solidFill>
                    <a:srgbClr val="000000"/>
                  </a:solidFill>
                </a:rPr>
                <a:t>Rk( f )=No))</a:t>
              </a:r>
            </a:p>
          </p:txBody>
        </p:sp>
        <p:sp>
          <p:nvSpPr>
            <p:cNvPr id="49171" name="Rectangle 19"/>
            <p:cNvSpPr>
              <a:spLocks noChangeArrowheads="1"/>
            </p:cNvSpPr>
            <p:nvPr/>
          </p:nvSpPr>
          <p:spPr bwMode="auto">
            <a:xfrm>
              <a:off x="1409" y="1415"/>
              <a:ext cx="1275" cy="805"/>
            </a:xfrm>
            <a:prstGeom prst="rect">
              <a:avLst/>
            </a:prstGeom>
            <a:solidFill>
              <a:srgbClr val="FFFFFF"/>
            </a:solidFill>
            <a:ln w="12700">
              <a:solidFill>
                <a:srgbClr val="000000"/>
              </a:solidFill>
              <a:miter lim="800000"/>
              <a:headEnd/>
              <a:tailEnd/>
            </a:ln>
            <a:effectLst/>
          </p:spPr>
          <p:txBody>
            <a:bodyPr lIns="90487" tIns="44450" rIns="90487" bIns="44450" anchor="ctr"/>
            <a:lstStyle/>
            <a:p>
              <a:pPr>
                <a:lnSpc>
                  <a:spcPct val="90000"/>
                </a:lnSpc>
              </a:pPr>
              <a:r>
                <a:rPr lang="en-US" b="0">
                  <a:solidFill>
                    <a:srgbClr val="000000"/>
                  </a:solidFill>
                </a:rPr>
                <a:t>Not busy (FU) and not result(D)</a:t>
              </a:r>
            </a:p>
          </p:txBody>
        </p:sp>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1143000" y="0"/>
            <a:ext cx="7162800" cy="838200"/>
          </a:xfrm>
          <a:noFill/>
          <a:ln/>
        </p:spPr>
        <p:txBody>
          <a:bodyPr/>
          <a:lstStyle/>
          <a:p>
            <a:r>
              <a:rPr lang="en-US"/>
              <a:t>Scoreboard Example: Cycle 1</a:t>
            </a:r>
          </a:p>
        </p:txBody>
      </p:sp>
      <p:graphicFrame>
        <p:nvGraphicFramePr>
          <p:cNvPr id="118787"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23558"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788" name="AutoShape 4"/>
          <p:cNvSpPr>
            <a:spLocks noChangeArrowheads="1"/>
          </p:cNvSpPr>
          <p:nvPr/>
        </p:nvSpPr>
        <p:spPr bwMode="auto">
          <a:xfrm>
            <a:off x="2814638" y="1068388"/>
            <a:ext cx="758825" cy="758825"/>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18790" name="AutoShape 6"/>
          <p:cNvSpPr>
            <a:spLocks noChangeArrowheads="1"/>
          </p:cNvSpPr>
          <p:nvPr/>
        </p:nvSpPr>
        <p:spPr bwMode="auto">
          <a:xfrm>
            <a:off x="730250" y="5110163"/>
            <a:ext cx="758825" cy="758825"/>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18791" name="AutoShape 7"/>
          <p:cNvSpPr>
            <a:spLocks noChangeArrowheads="1"/>
          </p:cNvSpPr>
          <p:nvPr/>
        </p:nvSpPr>
        <p:spPr bwMode="auto">
          <a:xfrm>
            <a:off x="4724400" y="5105400"/>
            <a:ext cx="758825" cy="758825"/>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18792" name="AutoShape 8"/>
          <p:cNvSpPr>
            <a:spLocks noChangeArrowheads="1"/>
          </p:cNvSpPr>
          <p:nvPr/>
        </p:nvSpPr>
        <p:spPr bwMode="auto">
          <a:xfrm>
            <a:off x="2743200" y="3352800"/>
            <a:ext cx="6019800" cy="530225"/>
          </a:xfrm>
          <a:prstGeom prst="roundRect">
            <a:avLst>
              <a:gd name="adj" fmla="val 16667"/>
            </a:avLst>
          </a:prstGeom>
          <a:noFill/>
          <a:ln w="57150">
            <a:solidFill>
              <a:schemeClr val="hlink"/>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1143000" y="0"/>
            <a:ext cx="7162800" cy="838200"/>
          </a:xfrm>
          <a:noFill/>
          <a:ln/>
        </p:spPr>
        <p:txBody>
          <a:bodyPr/>
          <a:lstStyle/>
          <a:p>
            <a:r>
              <a:rPr lang="en-US"/>
              <a:t>Scoreboard Example: Cycle 2</a:t>
            </a:r>
          </a:p>
        </p:txBody>
      </p:sp>
      <p:graphicFrame>
        <p:nvGraphicFramePr>
          <p:cNvPr id="119811"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24582"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9812" name="Rectangle 4"/>
          <p:cNvSpPr>
            <a:spLocks noChangeArrowheads="1"/>
          </p:cNvSpPr>
          <p:nvPr/>
        </p:nvSpPr>
        <p:spPr bwMode="auto">
          <a:xfrm>
            <a:off x="304800" y="6189663"/>
            <a:ext cx="69215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Issue 2nd LD?</a:t>
            </a:r>
          </a:p>
        </p:txBody>
      </p:sp>
      <p:sp>
        <p:nvSpPr>
          <p:cNvPr id="119813" name="AutoShape 5"/>
          <p:cNvSpPr>
            <a:spLocks noChangeArrowheads="1"/>
          </p:cNvSpPr>
          <p:nvPr/>
        </p:nvSpPr>
        <p:spPr bwMode="auto">
          <a:xfrm>
            <a:off x="3389313" y="722313"/>
            <a:ext cx="758825" cy="1071562"/>
          </a:xfrm>
          <a:prstGeom prst="roundRect">
            <a:avLst>
              <a:gd name="adj" fmla="val 16667"/>
            </a:avLst>
          </a:prstGeom>
          <a:noFill/>
          <a:ln w="57150">
            <a:solidFill>
              <a:schemeClr val="hlink"/>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9812"/>
                                        </p:tgtEl>
                                        <p:attrNameLst>
                                          <p:attrName>style.visibility</p:attrName>
                                        </p:attrNameLst>
                                      </p:cBhvr>
                                      <p:to>
                                        <p:strVal val="visible"/>
                                      </p:to>
                                    </p:set>
                                    <p:anim calcmode="lin" valueType="num">
                                      <p:cBhvr additive="base">
                                        <p:cTn id="7" dur="500" fill="hold"/>
                                        <p:tgtEl>
                                          <p:spTgt spid="119812"/>
                                        </p:tgtEl>
                                        <p:attrNameLst>
                                          <p:attrName>ppt_x</p:attrName>
                                        </p:attrNameLst>
                                      </p:cBhvr>
                                      <p:tavLst>
                                        <p:tav tm="0">
                                          <p:val>
                                            <p:strVal val="1+#ppt_w/2"/>
                                          </p:val>
                                        </p:tav>
                                        <p:tav tm="100000">
                                          <p:val>
                                            <p:strVal val="#ppt_x"/>
                                          </p:val>
                                        </p:tav>
                                      </p:tavLst>
                                    </p:anim>
                                    <p:anim calcmode="lin" valueType="num">
                                      <p:cBhvr additive="base">
                                        <p:cTn id="8" dur="500" fill="hold"/>
                                        <p:tgtEl>
                                          <p:spTgt spid="1198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1143000" y="0"/>
            <a:ext cx="7162800" cy="838200"/>
          </a:xfrm>
          <a:noFill/>
          <a:ln/>
        </p:spPr>
        <p:txBody>
          <a:bodyPr/>
          <a:lstStyle/>
          <a:p>
            <a:r>
              <a:rPr lang="en-US"/>
              <a:t>Scoreboard Example: Cycle 3</a:t>
            </a:r>
          </a:p>
        </p:txBody>
      </p:sp>
      <p:graphicFrame>
        <p:nvGraphicFramePr>
          <p:cNvPr id="133123"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25606"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124" name="Rectangle 4"/>
          <p:cNvSpPr>
            <a:spLocks noChangeArrowheads="1"/>
          </p:cNvSpPr>
          <p:nvPr/>
        </p:nvSpPr>
        <p:spPr bwMode="auto">
          <a:xfrm>
            <a:off x="304800" y="6189663"/>
            <a:ext cx="69215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Issue MULT?</a:t>
            </a:r>
          </a:p>
        </p:txBody>
      </p:sp>
      <p:sp>
        <p:nvSpPr>
          <p:cNvPr id="133125" name="AutoShape 5"/>
          <p:cNvSpPr>
            <a:spLocks noChangeArrowheads="1"/>
          </p:cNvSpPr>
          <p:nvPr/>
        </p:nvSpPr>
        <p:spPr bwMode="auto">
          <a:xfrm>
            <a:off x="4029075" y="722313"/>
            <a:ext cx="758825" cy="1071562"/>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33126" name="AutoShape 6"/>
          <p:cNvSpPr>
            <a:spLocks noChangeArrowheads="1"/>
          </p:cNvSpPr>
          <p:nvPr/>
        </p:nvSpPr>
        <p:spPr bwMode="auto">
          <a:xfrm>
            <a:off x="7772400" y="2819400"/>
            <a:ext cx="758825" cy="1071563"/>
          </a:xfrm>
          <a:prstGeom prst="roundRect">
            <a:avLst>
              <a:gd name="adj" fmla="val 16667"/>
            </a:avLst>
          </a:prstGeom>
          <a:noFill/>
          <a:ln w="57150">
            <a:solidFill>
              <a:schemeClr val="hlink"/>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3124"/>
                                        </p:tgtEl>
                                        <p:attrNameLst>
                                          <p:attrName>style.visibility</p:attrName>
                                        </p:attrNameLst>
                                      </p:cBhvr>
                                      <p:to>
                                        <p:strVal val="visible"/>
                                      </p:to>
                                    </p:set>
                                    <p:anim calcmode="lin" valueType="num">
                                      <p:cBhvr additive="base">
                                        <p:cTn id="7" dur="500" fill="hold"/>
                                        <p:tgtEl>
                                          <p:spTgt spid="133124"/>
                                        </p:tgtEl>
                                        <p:attrNameLst>
                                          <p:attrName>ppt_x</p:attrName>
                                        </p:attrNameLst>
                                      </p:cBhvr>
                                      <p:tavLst>
                                        <p:tav tm="0">
                                          <p:val>
                                            <p:strVal val="1+#ppt_w/2"/>
                                          </p:val>
                                        </p:tav>
                                        <p:tav tm="100000">
                                          <p:val>
                                            <p:strVal val="#ppt_x"/>
                                          </p:val>
                                        </p:tav>
                                      </p:tavLst>
                                    </p:anim>
                                    <p:anim calcmode="lin" valueType="num">
                                      <p:cBhvr additive="base">
                                        <p:cTn id="8" dur="500" fill="hold"/>
                                        <p:tgtEl>
                                          <p:spTgt spid="133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4"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143000" y="0"/>
            <a:ext cx="7162800" cy="838200"/>
          </a:xfrm>
          <a:noFill/>
          <a:ln/>
        </p:spPr>
        <p:txBody>
          <a:bodyPr/>
          <a:lstStyle/>
          <a:p>
            <a:r>
              <a:rPr lang="en-US"/>
              <a:t>Scoreboard Example: Cycle 4</a:t>
            </a:r>
          </a:p>
        </p:txBody>
      </p:sp>
      <p:graphicFrame>
        <p:nvGraphicFramePr>
          <p:cNvPr id="134147"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26630"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4151" name="AutoShape 7"/>
          <p:cNvSpPr>
            <a:spLocks noChangeArrowheads="1"/>
          </p:cNvSpPr>
          <p:nvPr/>
        </p:nvSpPr>
        <p:spPr bwMode="auto">
          <a:xfrm>
            <a:off x="4652963" y="722313"/>
            <a:ext cx="758825" cy="1071562"/>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34152" name="AutoShape 8"/>
          <p:cNvSpPr>
            <a:spLocks noChangeArrowheads="1"/>
          </p:cNvSpPr>
          <p:nvPr/>
        </p:nvSpPr>
        <p:spPr bwMode="auto">
          <a:xfrm>
            <a:off x="2743200" y="3352800"/>
            <a:ext cx="6019800" cy="530225"/>
          </a:xfrm>
          <a:prstGeom prst="roundRect">
            <a:avLst>
              <a:gd name="adj" fmla="val 16667"/>
            </a:avLst>
          </a:prstGeom>
          <a:noFill/>
          <a:ln w="57150">
            <a:solidFill>
              <a:schemeClr val="hlink"/>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1143000" y="0"/>
            <a:ext cx="7162800" cy="838200"/>
          </a:xfrm>
          <a:noFill/>
          <a:ln/>
        </p:spPr>
        <p:txBody>
          <a:bodyPr/>
          <a:lstStyle/>
          <a:p>
            <a:r>
              <a:rPr lang="en-US"/>
              <a:t>Scoreboard Example: Cycle 5</a:t>
            </a:r>
          </a:p>
        </p:txBody>
      </p:sp>
      <p:graphicFrame>
        <p:nvGraphicFramePr>
          <p:cNvPr id="135171"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27654"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5172" name="AutoShape 4"/>
          <p:cNvSpPr>
            <a:spLocks noChangeArrowheads="1"/>
          </p:cNvSpPr>
          <p:nvPr/>
        </p:nvSpPr>
        <p:spPr bwMode="auto">
          <a:xfrm>
            <a:off x="2743200" y="3352800"/>
            <a:ext cx="6019800" cy="530225"/>
          </a:xfrm>
          <a:prstGeom prst="roundRect">
            <a:avLst>
              <a:gd name="adj" fmla="val 16667"/>
            </a:avLst>
          </a:prstGeom>
          <a:noFill/>
          <a:ln w="57150">
            <a:solidFill>
              <a:schemeClr val="hlink"/>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1143000" y="0"/>
            <a:ext cx="7162800" cy="838200"/>
          </a:xfrm>
          <a:noFill/>
          <a:ln/>
        </p:spPr>
        <p:txBody>
          <a:bodyPr/>
          <a:lstStyle/>
          <a:p>
            <a:r>
              <a:rPr lang="en-US"/>
              <a:t>Scoreboard Example: Cycle 6</a:t>
            </a:r>
          </a:p>
        </p:txBody>
      </p:sp>
      <p:graphicFrame>
        <p:nvGraphicFramePr>
          <p:cNvPr id="136195"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28678"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6196" name="AutoShape 4"/>
          <p:cNvSpPr>
            <a:spLocks noChangeArrowheads="1"/>
          </p:cNvSpPr>
          <p:nvPr/>
        </p:nvSpPr>
        <p:spPr bwMode="auto">
          <a:xfrm>
            <a:off x="2725738" y="3632200"/>
            <a:ext cx="6019800" cy="530225"/>
          </a:xfrm>
          <a:prstGeom prst="roundRect">
            <a:avLst>
              <a:gd name="adj" fmla="val 16667"/>
            </a:avLst>
          </a:prstGeom>
          <a:noFill/>
          <a:ln w="57150">
            <a:solidFill>
              <a:schemeClr val="hlink"/>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1143000" y="0"/>
            <a:ext cx="7162800" cy="838200"/>
          </a:xfrm>
          <a:noFill/>
          <a:ln/>
        </p:spPr>
        <p:txBody>
          <a:bodyPr/>
          <a:lstStyle/>
          <a:p>
            <a:r>
              <a:rPr lang="en-US"/>
              <a:t>Scoreboard Example: Cycle 7</a:t>
            </a:r>
          </a:p>
        </p:txBody>
      </p:sp>
      <p:graphicFrame>
        <p:nvGraphicFramePr>
          <p:cNvPr id="137219"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29702"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7220" name="Rectangle 4"/>
          <p:cNvSpPr>
            <a:spLocks noChangeArrowheads="1"/>
          </p:cNvSpPr>
          <p:nvPr/>
        </p:nvSpPr>
        <p:spPr bwMode="auto">
          <a:xfrm>
            <a:off x="304800" y="6189663"/>
            <a:ext cx="69215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Read multiply operands?</a:t>
            </a:r>
          </a:p>
        </p:txBody>
      </p:sp>
      <p:sp>
        <p:nvSpPr>
          <p:cNvPr id="137221" name="AutoShape 5"/>
          <p:cNvSpPr>
            <a:spLocks noChangeArrowheads="1"/>
          </p:cNvSpPr>
          <p:nvPr/>
        </p:nvSpPr>
        <p:spPr bwMode="auto">
          <a:xfrm>
            <a:off x="2667000" y="4114800"/>
            <a:ext cx="6019800" cy="530225"/>
          </a:xfrm>
          <a:prstGeom prst="roundRect">
            <a:avLst>
              <a:gd name="adj" fmla="val 16667"/>
            </a:avLst>
          </a:prstGeom>
          <a:noFill/>
          <a:ln w="57150">
            <a:solidFill>
              <a:schemeClr val="hlink"/>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7220"/>
                                        </p:tgtEl>
                                        <p:attrNameLst>
                                          <p:attrName>style.visibility</p:attrName>
                                        </p:attrNameLst>
                                      </p:cBhvr>
                                      <p:to>
                                        <p:strVal val="visible"/>
                                      </p:to>
                                    </p:set>
                                    <p:anim calcmode="lin" valueType="num">
                                      <p:cBhvr additive="base">
                                        <p:cTn id="7" dur="500" fill="hold"/>
                                        <p:tgtEl>
                                          <p:spTgt spid="137220"/>
                                        </p:tgtEl>
                                        <p:attrNameLst>
                                          <p:attrName>ppt_x</p:attrName>
                                        </p:attrNameLst>
                                      </p:cBhvr>
                                      <p:tavLst>
                                        <p:tav tm="0">
                                          <p:val>
                                            <p:strVal val="1+#ppt_w/2"/>
                                          </p:val>
                                        </p:tav>
                                        <p:tav tm="100000">
                                          <p:val>
                                            <p:strVal val="#ppt_x"/>
                                          </p:val>
                                        </p:tav>
                                      </p:tavLst>
                                    </p:anim>
                                    <p:anim calcmode="lin" valueType="num">
                                      <p:cBhvr additive="base">
                                        <p:cTn id="8" dur="500" fill="hold"/>
                                        <p:tgtEl>
                                          <p:spTgt spid="1372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0"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1143000" y="0"/>
            <a:ext cx="7162800" cy="838200"/>
          </a:xfrm>
          <a:noFill/>
          <a:ln/>
        </p:spPr>
        <p:txBody>
          <a:bodyPr>
            <a:normAutofit fontScale="90000"/>
          </a:bodyPr>
          <a:lstStyle/>
          <a:p>
            <a:r>
              <a:rPr lang="en-US"/>
              <a:t>Scoreboard Example: Cycle 8a</a:t>
            </a:r>
            <a:br>
              <a:rPr lang="en-US"/>
            </a:br>
            <a:r>
              <a:rPr lang="en-US" sz="2800"/>
              <a:t>(First half of clock cycle)</a:t>
            </a:r>
            <a:endParaRPr lang="en-US"/>
          </a:p>
        </p:txBody>
      </p:sp>
      <p:graphicFrame>
        <p:nvGraphicFramePr>
          <p:cNvPr id="138243"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30726"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1143000" y="0"/>
            <a:ext cx="7162800" cy="838200"/>
          </a:xfrm>
          <a:noFill/>
          <a:ln/>
        </p:spPr>
        <p:txBody>
          <a:bodyPr>
            <a:normAutofit fontScale="90000"/>
          </a:bodyPr>
          <a:lstStyle/>
          <a:p>
            <a:r>
              <a:rPr lang="en-US"/>
              <a:t>Scoreboard Example: Cycle 8b</a:t>
            </a:r>
            <a:br>
              <a:rPr lang="en-US"/>
            </a:br>
            <a:r>
              <a:rPr lang="en-US" sz="2800"/>
              <a:t>(Second half of clock cycle)</a:t>
            </a:r>
            <a:endParaRPr lang="en-US"/>
          </a:p>
        </p:txBody>
      </p:sp>
      <p:graphicFrame>
        <p:nvGraphicFramePr>
          <p:cNvPr id="139267"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31750"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1143000" y="0"/>
            <a:ext cx="7162800" cy="838200"/>
          </a:xfrm>
          <a:noFill/>
          <a:ln/>
        </p:spPr>
        <p:txBody>
          <a:bodyPr/>
          <a:lstStyle/>
          <a:p>
            <a:r>
              <a:rPr lang="en-US"/>
              <a:t>Scoreboard Example: Cycle 9</a:t>
            </a:r>
          </a:p>
        </p:txBody>
      </p:sp>
      <p:graphicFrame>
        <p:nvGraphicFramePr>
          <p:cNvPr id="140291"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32774"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0292" name="Rectangle 4"/>
          <p:cNvSpPr>
            <a:spLocks noChangeArrowheads="1"/>
          </p:cNvSpPr>
          <p:nvPr/>
        </p:nvSpPr>
        <p:spPr bwMode="auto">
          <a:xfrm>
            <a:off x="304800" y="6189663"/>
            <a:ext cx="77724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Read operands for MULT &amp; SUB?  Issue ADDD?</a:t>
            </a:r>
          </a:p>
        </p:txBody>
      </p:sp>
      <p:sp>
        <p:nvSpPr>
          <p:cNvPr id="140295" name="Text Box 7"/>
          <p:cNvSpPr txBox="1">
            <a:spLocks noChangeArrowheads="1"/>
          </p:cNvSpPr>
          <p:nvPr/>
        </p:nvSpPr>
        <p:spPr bwMode="auto">
          <a:xfrm>
            <a:off x="228600" y="3657600"/>
            <a:ext cx="1233488" cy="641350"/>
          </a:xfrm>
          <a:prstGeom prst="rect">
            <a:avLst/>
          </a:prstGeom>
          <a:noFill/>
          <a:ln w="57150">
            <a:noFill/>
            <a:miter lim="800000"/>
            <a:headEnd/>
            <a:tailEnd/>
          </a:ln>
          <a:effectLst/>
        </p:spPr>
        <p:txBody>
          <a:bodyPr wrap="none">
            <a:spAutoFit/>
          </a:bodyPr>
          <a:lstStyle/>
          <a:p>
            <a:pPr algn="l"/>
            <a:r>
              <a:rPr lang="en-US" b="0">
                <a:solidFill>
                  <a:schemeClr val="hlink"/>
                </a:solidFill>
              </a:rPr>
              <a:t>Note </a:t>
            </a:r>
          </a:p>
          <a:p>
            <a:pPr algn="l"/>
            <a:r>
              <a:rPr lang="en-US" b="0">
                <a:solidFill>
                  <a:schemeClr val="hlink"/>
                </a:solidFill>
              </a:rPr>
              <a:t>Remaining</a:t>
            </a:r>
            <a:endParaRPr lang="en-US" b="0"/>
          </a:p>
        </p:txBody>
      </p:sp>
      <p:sp>
        <p:nvSpPr>
          <p:cNvPr id="140296" name="Line 8"/>
          <p:cNvSpPr>
            <a:spLocks noChangeShapeType="1"/>
          </p:cNvSpPr>
          <p:nvPr/>
        </p:nvSpPr>
        <p:spPr bwMode="auto">
          <a:xfrm>
            <a:off x="990600" y="3886200"/>
            <a:ext cx="685800" cy="0"/>
          </a:xfrm>
          <a:prstGeom prst="line">
            <a:avLst/>
          </a:prstGeom>
          <a:noFill/>
          <a:ln w="76200">
            <a:solidFill>
              <a:schemeClr val="hlink"/>
            </a:solidFill>
            <a:round/>
            <a:headEnd/>
            <a:tailEnd type="triangle" w="med" len="me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0292"/>
                                        </p:tgtEl>
                                        <p:attrNameLst>
                                          <p:attrName>style.visibility</p:attrName>
                                        </p:attrNameLst>
                                      </p:cBhvr>
                                      <p:to>
                                        <p:strVal val="visible"/>
                                      </p:to>
                                    </p:set>
                                    <p:anim calcmode="lin" valueType="num">
                                      <p:cBhvr additive="base">
                                        <p:cTn id="7" dur="500" fill="hold"/>
                                        <p:tgtEl>
                                          <p:spTgt spid="140292"/>
                                        </p:tgtEl>
                                        <p:attrNameLst>
                                          <p:attrName>ppt_x</p:attrName>
                                        </p:attrNameLst>
                                      </p:cBhvr>
                                      <p:tavLst>
                                        <p:tav tm="0">
                                          <p:val>
                                            <p:strVal val="1+#ppt_w/2"/>
                                          </p:val>
                                        </p:tav>
                                        <p:tav tm="100000">
                                          <p:val>
                                            <p:strVal val="#ppt_x"/>
                                          </p:val>
                                        </p:tav>
                                      </p:tavLst>
                                    </p:anim>
                                    <p:anim calcmode="lin" valueType="num">
                                      <p:cBhvr additive="base">
                                        <p:cTn id="8" dur="500" fill="hold"/>
                                        <p:tgtEl>
                                          <p:spTgt spid="1402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1143000" y="0"/>
            <a:ext cx="7162800" cy="838200"/>
          </a:xfrm>
          <a:noFill/>
          <a:ln/>
        </p:spPr>
        <p:txBody>
          <a:bodyPr/>
          <a:lstStyle/>
          <a:p>
            <a:r>
              <a:rPr lang="en-US"/>
              <a:t>Scoreboard Example: Cycle 10</a:t>
            </a:r>
          </a:p>
        </p:txBody>
      </p:sp>
      <p:graphicFrame>
        <p:nvGraphicFramePr>
          <p:cNvPr id="142339"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33798"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1143000" y="0"/>
            <a:ext cx="7467600" cy="838200"/>
          </a:xfrm>
          <a:noFill/>
          <a:ln/>
        </p:spPr>
        <p:txBody>
          <a:bodyPr/>
          <a:lstStyle/>
          <a:p>
            <a:r>
              <a:rPr lang="en-US"/>
              <a:t>Scoreboard Example: Cycle 11</a:t>
            </a:r>
          </a:p>
        </p:txBody>
      </p:sp>
      <p:graphicFrame>
        <p:nvGraphicFramePr>
          <p:cNvPr id="144387"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34822"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1143000" y="0"/>
            <a:ext cx="7162800" cy="838200"/>
          </a:xfrm>
          <a:noFill/>
          <a:ln/>
        </p:spPr>
        <p:txBody>
          <a:bodyPr/>
          <a:lstStyle/>
          <a:p>
            <a:r>
              <a:rPr lang="en-US"/>
              <a:t>Scoreboard Example: Cycle 12</a:t>
            </a:r>
          </a:p>
        </p:txBody>
      </p:sp>
      <p:graphicFrame>
        <p:nvGraphicFramePr>
          <p:cNvPr id="145411"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35846"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5412" name="Rectangle 4"/>
          <p:cNvSpPr>
            <a:spLocks noChangeArrowheads="1"/>
          </p:cNvSpPr>
          <p:nvPr/>
        </p:nvSpPr>
        <p:spPr bwMode="auto">
          <a:xfrm>
            <a:off x="304800" y="6189663"/>
            <a:ext cx="77724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Read operands for DIVD?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5412"/>
                                        </p:tgtEl>
                                        <p:attrNameLst>
                                          <p:attrName>style.visibility</p:attrName>
                                        </p:attrNameLst>
                                      </p:cBhvr>
                                      <p:to>
                                        <p:strVal val="visible"/>
                                      </p:to>
                                    </p:set>
                                    <p:anim calcmode="lin" valueType="num">
                                      <p:cBhvr additive="base">
                                        <p:cTn id="7" dur="500" fill="hold"/>
                                        <p:tgtEl>
                                          <p:spTgt spid="145412"/>
                                        </p:tgtEl>
                                        <p:attrNameLst>
                                          <p:attrName>ppt_x</p:attrName>
                                        </p:attrNameLst>
                                      </p:cBhvr>
                                      <p:tavLst>
                                        <p:tav tm="0">
                                          <p:val>
                                            <p:strVal val="1+#ppt_w/2"/>
                                          </p:val>
                                        </p:tav>
                                        <p:tav tm="100000">
                                          <p:val>
                                            <p:strVal val="#ppt_x"/>
                                          </p:val>
                                        </p:tav>
                                      </p:tavLst>
                                    </p:anim>
                                    <p:anim calcmode="lin" valueType="num">
                                      <p:cBhvr additive="base">
                                        <p:cTn id="8" dur="500" fill="hold"/>
                                        <p:tgtEl>
                                          <p:spTgt spid="1454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2"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1143000" y="0"/>
            <a:ext cx="7162800" cy="838200"/>
          </a:xfrm>
          <a:noFill/>
          <a:ln/>
        </p:spPr>
        <p:txBody>
          <a:bodyPr/>
          <a:lstStyle/>
          <a:p>
            <a:r>
              <a:rPr lang="en-US"/>
              <a:t>Scoreboard Example: Cycle 13</a:t>
            </a:r>
          </a:p>
        </p:txBody>
      </p:sp>
      <p:graphicFrame>
        <p:nvGraphicFramePr>
          <p:cNvPr id="146435"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36870"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1143000" y="0"/>
            <a:ext cx="7162800" cy="838200"/>
          </a:xfrm>
          <a:noFill/>
          <a:ln/>
        </p:spPr>
        <p:txBody>
          <a:bodyPr/>
          <a:lstStyle/>
          <a:p>
            <a:r>
              <a:rPr lang="en-US"/>
              <a:t>Scoreboard Example: Cycle 14</a:t>
            </a:r>
          </a:p>
        </p:txBody>
      </p:sp>
      <p:graphicFrame>
        <p:nvGraphicFramePr>
          <p:cNvPr id="147459"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37894"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1143000" y="0"/>
            <a:ext cx="7162800" cy="838200"/>
          </a:xfrm>
          <a:noFill/>
          <a:ln/>
        </p:spPr>
        <p:txBody>
          <a:bodyPr/>
          <a:lstStyle/>
          <a:p>
            <a:r>
              <a:rPr lang="en-US"/>
              <a:t>Scoreboard Example: Cycle 15</a:t>
            </a:r>
          </a:p>
        </p:txBody>
      </p:sp>
      <p:graphicFrame>
        <p:nvGraphicFramePr>
          <p:cNvPr id="148483"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38918"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1143000" y="0"/>
            <a:ext cx="7162800" cy="838200"/>
          </a:xfrm>
          <a:noFill/>
          <a:ln/>
        </p:spPr>
        <p:txBody>
          <a:bodyPr/>
          <a:lstStyle/>
          <a:p>
            <a:r>
              <a:rPr lang="en-US"/>
              <a:t>Scoreboard Example: Cycle 16</a:t>
            </a:r>
          </a:p>
        </p:txBody>
      </p:sp>
      <p:graphicFrame>
        <p:nvGraphicFramePr>
          <p:cNvPr id="149507"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39942"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1143000" y="0"/>
            <a:ext cx="7162800" cy="838200"/>
          </a:xfrm>
          <a:noFill/>
          <a:ln/>
        </p:spPr>
        <p:txBody>
          <a:bodyPr/>
          <a:lstStyle/>
          <a:p>
            <a:r>
              <a:rPr lang="en-US"/>
              <a:t>Scoreboard Example: Cycle 17</a:t>
            </a:r>
          </a:p>
        </p:txBody>
      </p:sp>
      <p:graphicFrame>
        <p:nvGraphicFramePr>
          <p:cNvPr id="150531"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40966"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0532" name="Rectangle 4"/>
          <p:cNvSpPr>
            <a:spLocks noChangeArrowheads="1"/>
          </p:cNvSpPr>
          <p:nvPr/>
        </p:nvSpPr>
        <p:spPr bwMode="auto">
          <a:xfrm>
            <a:off x="304800" y="6189663"/>
            <a:ext cx="77724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Why not write result of ADD??? </a:t>
            </a:r>
          </a:p>
        </p:txBody>
      </p:sp>
      <p:grpSp>
        <p:nvGrpSpPr>
          <p:cNvPr id="2" name="Group 14"/>
          <p:cNvGrpSpPr>
            <a:grpSpLocks/>
          </p:cNvGrpSpPr>
          <p:nvPr/>
        </p:nvGrpSpPr>
        <p:grpSpPr bwMode="auto">
          <a:xfrm>
            <a:off x="4186238" y="2209800"/>
            <a:ext cx="4189412" cy="2667000"/>
            <a:chOff x="2637" y="1392"/>
            <a:chExt cx="2639" cy="1680"/>
          </a:xfrm>
        </p:grpSpPr>
        <p:sp>
          <p:nvSpPr>
            <p:cNvPr id="150535" name="AutoShape 7"/>
            <p:cNvSpPr>
              <a:spLocks noChangeArrowheads="1"/>
            </p:cNvSpPr>
            <p:nvPr/>
          </p:nvSpPr>
          <p:spPr bwMode="auto">
            <a:xfrm>
              <a:off x="4940" y="2736"/>
              <a:ext cx="336" cy="336"/>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50533" name="AutoShape 5"/>
            <p:cNvSpPr>
              <a:spLocks noChangeArrowheads="1"/>
            </p:cNvSpPr>
            <p:nvPr/>
          </p:nvSpPr>
          <p:spPr bwMode="auto">
            <a:xfrm>
              <a:off x="3402" y="2736"/>
              <a:ext cx="336" cy="336"/>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50534" name="AutoShape 6"/>
            <p:cNvSpPr>
              <a:spLocks noChangeArrowheads="1"/>
            </p:cNvSpPr>
            <p:nvPr/>
          </p:nvSpPr>
          <p:spPr bwMode="auto">
            <a:xfrm>
              <a:off x="2637" y="2595"/>
              <a:ext cx="336" cy="336"/>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50536" name="Line 8"/>
            <p:cNvSpPr>
              <a:spLocks noChangeShapeType="1"/>
            </p:cNvSpPr>
            <p:nvPr/>
          </p:nvSpPr>
          <p:spPr bwMode="auto">
            <a:xfrm>
              <a:off x="3744" y="2880"/>
              <a:ext cx="1248" cy="0"/>
            </a:xfrm>
            <a:prstGeom prst="line">
              <a:avLst/>
            </a:prstGeom>
            <a:noFill/>
            <a:ln w="57150">
              <a:solidFill>
                <a:schemeClr val="hlink"/>
              </a:solidFill>
              <a:round/>
              <a:headEnd type="triangle" w="med" len="med"/>
              <a:tailEnd type="triangle" w="med" len="med"/>
            </a:ln>
            <a:effectLst/>
          </p:spPr>
          <p:txBody>
            <a:bodyPr wrap="none" anchor="ctr"/>
            <a:lstStyle/>
            <a:p>
              <a:endParaRPr lang="en-US"/>
            </a:p>
          </p:txBody>
        </p:sp>
        <p:sp>
          <p:nvSpPr>
            <p:cNvPr id="150538" name="Freeform 10"/>
            <p:cNvSpPr>
              <a:spLocks/>
            </p:cNvSpPr>
            <p:nvPr/>
          </p:nvSpPr>
          <p:spPr bwMode="auto">
            <a:xfrm>
              <a:off x="2976" y="2272"/>
              <a:ext cx="1488" cy="608"/>
            </a:xfrm>
            <a:custGeom>
              <a:avLst/>
              <a:gdLst/>
              <a:ahLst/>
              <a:cxnLst>
                <a:cxn ang="0">
                  <a:pos x="0" y="368"/>
                </a:cxn>
                <a:cxn ang="0">
                  <a:pos x="576" y="32"/>
                </a:cxn>
                <a:cxn ang="0">
                  <a:pos x="1200" y="176"/>
                </a:cxn>
                <a:cxn ang="0">
                  <a:pos x="1488" y="608"/>
                </a:cxn>
              </a:cxnLst>
              <a:rect l="0" t="0" r="r" b="b"/>
              <a:pathLst>
                <a:path w="1488" h="608">
                  <a:moveTo>
                    <a:pt x="0" y="368"/>
                  </a:moveTo>
                  <a:cubicBezTo>
                    <a:pt x="188" y="216"/>
                    <a:pt x="376" y="64"/>
                    <a:pt x="576" y="32"/>
                  </a:cubicBezTo>
                  <a:cubicBezTo>
                    <a:pt x="776" y="0"/>
                    <a:pt x="1048" y="80"/>
                    <a:pt x="1200" y="176"/>
                  </a:cubicBezTo>
                  <a:cubicBezTo>
                    <a:pt x="1352" y="272"/>
                    <a:pt x="1420" y="440"/>
                    <a:pt x="1488" y="608"/>
                  </a:cubicBez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150541" name="Text Box 13"/>
            <p:cNvSpPr txBox="1">
              <a:spLocks noChangeArrowheads="1"/>
            </p:cNvSpPr>
            <p:nvPr/>
          </p:nvSpPr>
          <p:spPr bwMode="auto">
            <a:xfrm>
              <a:off x="3673" y="1392"/>
              <a:ext cx="1377" cy="288"/>
            </a:xfrm>
            <a:prstGeom prst="rect">
              <a:avLst/>
            </a:prstGeom>
            <a:noFill/>
            <a:ln w="57150">
              <a:noFill/>
              <a:miter lim="800000"/>
              <a:headEnd/>
              <a:tailEnd/>
            </a:ln>
            <a:effectLst/>
          </p:spPr>
          <p:txBody>
            <a:bodyPr wrap="none" anchor="ctr">
              <a:spAutoFit/>
            </a:bodyPr>
            <a:lstStyle/>
            <a:p>
              <a:r>
                <a:rPr lang="en-US" sz="2400">
                  <a:solidFill>
                    <a:schemeClr val="hlink"/>
                  </a:solidFill>
                </a:rPr>
                <a:t>WAR Hazard!</a:t>
              </a:r>
              <a:endParaRPr lang="en-US" b="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0532"/>
                                        </p:tgtEl>
                                        <p:attrNameLst>
                                          <p:attrName>style.visibility</p:attrName>
                                        </p:attrNameLst>
                                      </p:cBhvr>
                                      <p:to>
                                        <p:strVal val="visible"/>
                                      </p:to>
                                    </p:set>
                                    <p:anim calcmode="lin" valueType="num">
                                      <p:cBhvr additive="base">
                                        <p:cTn id="7" dur="500" fill="hold"/>
                                        <p:tgtEl>
                                          <p:spTgt spid="150532"/>
                                        </p:tgtEl>
                                        <p:attrNameLst>
                                          <p:attrName>ppt_x</p:attrName>
                                        </p:attrNameLst>
                                      </p:cBhvr>
                                      <p:tavLst>
                                        <p:tav tm="0">
                                          <p:val>
                                            <p:strVal val="1+#ppt_w/2"/>
                                          </p:val>
                                        </p:tav>
                                        <p:tav tm="100000">
                                          <p:val>
                                            <p:strVal val="#ppt_x"/>
                                          </p:val>
                                        </p:tav>
                                      </p:tavLst>
                                    </p:anim>
                                    <p:anim calcmode="lin" valueType="num">
                                      <p:cBhvr additive="base">
                                        <p:cTn id="8" dur="500" fill="hold"/>
                                        <p:tgtEl>
                                          <p:spTgt spid="15053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52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1143000" y="0"/>
            <a:ext cx="7162800" cy="838200"/>
          </a:xfrm>
          <a:noFill/>
          <a:ln/>
        </p:spPr>
        <p:txBody>
          <a:bodyPr/>
          <a:lstStyle/>
          <a:p>
            <a:r>
              <a:rPr lang="en-US"/>
              <a:t>Scoreboard Example: Cycle 18</a:t>
            </a:r>
          </a:p>
        </p:txBody>
      </p:sp>
      <p:graphicFrame>
        <p:nvGraphicFramePr>
          <p:cNvPr id="151555"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41990"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1143000" y="0"/>
            <a:ext cx="7162800" cy="838200"/>
          </a:xfrm>
          <a:noFill/>
          <a:ln/>
        </p:spPr>
        <p:txBody>
          <a:bodyPr/>
          <a:lstStyle/>
          <a:p>
            <a:r>
              <a:rPr lang="en-US"/>
              <a:t>Scoreboard Example: Cycle 19</a:t>
            </a:r>
          </a:p>
        </p:txBody>
      </p:sp>
      <p:graphicFrame>
        <p:nvGraphicFramePr>
          <p:cNvPr id="152579"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43014"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1143000" y="0"/>
            <a:ext cx="7162800" cy="838200"/>
          </a:xfrm>
          <a:noFill/>
          <a:ln/>
        </p:spPr>
        <p:txBody>
          <a:bodyPr/>
          <a:lstStyle/>
          <a:p>
            <a:r>
              <a:rPr lang="en-US"/>
              <a:t>Scoreboard Example: Cycle 20</a:t>
            </a:r>
          </a:p>
        </p:txBody>
      </p:sp>
      <p:graphicFrame>
        <p:nvGraphicFramePr>
          <p:cNvPr id="153603"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44038"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1143000" y="0"/>
            <a:ext cx="7391400" cy="838200"/>
          </a:xfrm>
          <a:noFill/>
          <a:ln/>
        </p:spPr>
        <p:txBody>
          <a:bodyPr/>
          <a:lstStyle/>
          <a:p>
            <a:r>
              <a:rPr lang="en-US"/>
              <a:t>Scoreboard Example: Cycle 21</a:t>
            </a:r>
          </a:p>
        </p:txBody>
      </p:sp>
      <p:graphicFrame>
        <p:nvGraphicFramePr>
          <p:cNvPr id="154627"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45062"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4628" name="Rectangle 4"/>
          <p:cNvSpPr>
            <a:spLocks noChangeArrowheads="1"/>
          </p:cNvSpPr>
          <p:nvPr/>
        </p:nvSpPr>
        <p:spPr bwMode="auto">
          <a:xfrm>
            <a:off x="304800" y="6189663"/>
            <a:ext cx="77724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WAR Hazard is now gone...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4628"/>
                                        </p:tgtEl>
                                        <p:attrNameLst>
                                          <p:attrName>style.visibility</p:attrName>
                                        </p:attrNameLst>
                                      </p:cBhvr>
                                      <p:to>
                                        <p:strVal val="visible"/>
                                      </p:to>
                                    </p:set>
                                    <p:anim calcmode="lin" valueType="num">
                                      <p:cBhvr additive="base">
                                        <p:cTn id="7" dur="500" fill="hold"/>
                                        <p:tgtEl>
                                          <p:spTgt spid="154628"/>
                                        </p:tgtEl>
                                        <p:attrNameLst>
                                          <p:attrName>ppt_x</p:attrName>
                                        </p:attrNameLst>
                                      </p:cBhvr>
                                      <p:tavLst>
                                        <p:tav tm="0">
                                          <p:val>
                                            <p:strVal val="1+#ppt_w/2"/>
                                          </p:val>
                                        </p:tav>
                                        <p:tav tm="100000">
                                          <p:val>
                                            <p:strVal val="#ppt_x"/>
                                          </p:val>
                                        </p:tav>
                                      </p:tavLst>
                                    </p:anim>
                                    <p:anim calcmode="lin" valueType="num">
                                      <p:cBhvr additive="base">
                                        <p:cTn id="8" dur="500" fill="hold"/>
                                        <p:tgtEl>
                                          <p:spTgt spid="1546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8"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1143000" y="0"/>
            <a:ext cx="7162800" cy="838200"/>
          </a:xfrm>
          <a:noFill/>
          <a:ln/>
        </p:spPr>
        <p:txBody>
          <a:bodyPr/>
          <a:lstStyle/>
          <a:p>
            <a:r>
              <a:rPr lang="en-US"/>
              <a:t>Scoreboard Example: Cycle 22</a:t>
            </a:r>
          </a:p>
        </p:txBody>
      </p:sp>
      <p:graphicFrame>
        <p:nvGraphicFramePr>
          <p:cNvPr id="155651"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46086" name="Worksheet" r:id="rId3" imgW="8478000" imgH="5636160" progId="Excel.Sheet.8">
                  <p:embed/>
                </p:oleObj>
              </mc:Choice>
              <mc:Fallback>
                <p:oleObj name="Worksheet" r:id="rId3" imgW="8478000" imgH="56361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1143000" y="0"/>
            <a:ext cx="7162800" cy="838200"/>
          </a:xfrm>
          <a:noFill/>
          <a:ln/>
        </p:spPr>
        <p:txBody>
          <a:bodyPr/>
          <a:lstStyle/>
          <a:p>
            <a:r>
              <a:rPr lang="en-US"/>
              <a:t>Scoreboard Example: Cycle 61</a:t>
            </a:r>
          </a:p>
        </p:txBody>
      </p:sp>
      <p:graphicFrame>
        <p:nvGraphicFramePr>
          <p:cNvPr id="157699"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47110"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1143000" y="0"/>
            <a:ext cx="7162800" cy="838200"/>
          </a:xfrm>
          <a:noFill/>
          <a:ln/>
        </p:spPr>
        <p:txBody>
          <a:bodyPr/>
          <a:lstStyle/>
          <a:p>
            <a:r>
              <a:rPr lang="en-US"/>
              <a:t>Scoreboard Example: Cycle 62</a:t>
            </a:r>
          </a:p>
        </p:txBody>
      </p:sp>
      <p:graphicFrame>
        <p:nvGraphicFramePr>
          <p:cNvPr id="158723"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48134"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76200" y="0"/>
            <a:ext cx="8915400" cy="838200"/>
          </a:xfrm>
          <a:noFill/>
          <a:ln/>
        </p:spPr>
        <p:txBody>
          <a:bodyPr/>
          <a:lstStyle/>
          <a:p>
            <a:r>
              <a:rPr lang="en-US"/>
              <a:t>Review: Scoreboard Example: Cycle 62</a:t>
            </a:r>
          </a:p>
        </p:txBody>
      </p:sp>
      <p:graphicFrame>
        <p:nvGraphicFramePr>
          <p:cNvPr id="160771" name="Object 3"/>
          <p:cNvGraphicFramePr>
            <a:graphicFrameLocks/>
          </p:cNvGraphicFramePr>
          <p:nvPr/>
        </p:nvGraphicFramePr>
        <p:xfrm>
          <a:off x="381000" y="762000"/>
          <a:ext cx="8096250" cy="5208588"/>
        </p:xfrm>
        <a:graphic>
          <a:graphicData uri="http://schemas.openxmlformats.org/presentationml/2006/ole">
            <mc:AlternateContent xmlns:mc="http://schemas.openxmlformats.org/markup-compatibility/2006">
              <mc:Choice xmlns:v="urn:schemas-microsoft-com:vml" Requires="v">
                <p:oleObj spid="_x0000_s49158" name="Worksheet" r:id="rId3" imgW="8944200" imgH="6332760" progId="Excel.Sheet.8">
                  <p:embed/>
                </p:oleObj>
              </mc:Choice>
              <mc:Fallback>
                <p:oleObj name="Worksheet" r:id="rId3" imgW="8944200" imgH="633276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762000"/>
                        <a:ext cx="8096250" cy="5208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0772" name="AutoShape 4"/>
          <p:cNvSpPr>
            <a:spLocks noChangeArrowheads="1"/>
          </p:cNvSpPr>
          <p:nvPr/>
        </p:nvSpPr>
        <p:spPr bwMode="auto">
          <a:xfrm>
            <a:off x="2971800" y="1295400"/>
            <a:ext cx="461963" cy="1522413"/>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60773" name="AutoShape 5"/>
          <p:cNvSpPr>
            <a:spLocks noChangeArrowheads="1"/>
          </p:cNvSpPr>
          <p:nvPr/>
        </p:nvSpPr>
        <p:spPr bwMode="auto">
          <a:xfrm>
            <a:off x="3581400" y="1828800"/>
            <a:ext cx="1066800" cy="989013"/>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60774" name="AutoShape 6"/>
          <p:cNvSpPr>
            <a:spLocks noChangeArrowheads="1"/>
          </p:cNvSpPr>
          <p:nvPr/>
        </p:nvSpPr>
        <p:spPr bwMode="auto">
          <a:xfrm>
            <a:off x="4800600" y="1295400"/>
            <a:ext cx="461963" cy="1522413"/>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160775" name="Rectangle 7"/>
          <p:cNvSpPr>
            <a:spLocks noChangeArrowheads="1"/>
          </p:cNvSpPr>
          <p:nvPr/>
        </p:nvSpPr>
        <p:spPr bwMode="auto">
          <a:xfrm>
            <a:off x="304800" y="6189663"/>
            <a:ext cx="77724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In-order issue; out-of-order execute &amp; commit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0775"/>
                                        </p:tgtEl>
                                        <p:attrNameLst>
                                          <p:attrName>style.visibility</p:attrName>
                                        </p:attrNameLst>
                                      </p:cBhvr>
                                      <p:to>
                                        <p:strVal val="visible"/>
                                      </p:to>
                                    </p:set>
                                    <p:anim calcmode="lin" valueType="num">
                                      <p:cBhvr additive="base">
                                        <p:cTn id="7" dur="500" fill="hold"/>
                                        <p:tgtEl>
                                          <p:spTgt spid="160775"/>
                                        </p:tgtEl>
                                        <p:attrNameLst>
                                          <p:attrName>ppt_x</p:attrName>
                                        </p:attrNameLst>
                                      </p:cBhvr>
                                      <p:tavLst>
                                        <p:tav tm="0">
                                          <p:val>
                                            <p:strVal val="1+#ppt_w/2"/>
                                          </p:val>
                                        </p:tav>
                                        <p:tav tm="100000">
                                          <p:val>
                                            <p:strVal val="#ppt_x"/>
                                          </p:val>
                                        </p:tav>
                                      </p:tavLst>
                                    </p:anim>
                                    <p:anim calcmode="lin" valueType="num">
                                      <p:cBhvr additive="base">
                                        <p:cTn id="8" dur="500" fill="hold"/>
                                        <p:tgtEl>
                                          <p:spTgt spid="1607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5"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Tomasulo algoritam</a:t>
            </a:r>
            <a:endParaRPr lang="en-US" dirty="0"/>
          </a:p>
        </p:txBody>
      </p:sp>
      <p:sp>
        <p:nvSpPr>
          <p:cNvPr id="3" name="Content Placeholder 2"/>
          <p:cNvSpPr>
            <a:spLocks noGrp="1"/>
          </p:cNvSpPr>
          <p:nvPr>
            <p:ph idx="1"/>
          </p:nvPr>
        </p:nvSpPr>
        <p:spPr>
          <a:xfrm>
            <a:off x="457200" y="1600200"/>
            <a:ext cx="8229600" cy="4972072"/>
          </a:xfrm>
        </p:spPr>
        <p:txBody>
          <a:bodyPr>
            <a:normAutofit fontScale="92500" lnSpcReduction="20000"/>
          </a:bodyPr>
          <a:lstStyle/>
          <a:p>
            <a:r>
              <a:rPr lang="sr-Latn-RS" dirty="0" smtClean="0"/>
              <a:t>Kako da se izbegnu izlazne zavisnosti i antizavisnosti kao ograničenje scoreboardinga, eksplicitno ili implicitno preimenovanje?</a:t>
            </a:r>
          </a:p>
          <a:p>
            <a:r>
              <a:rPr lang="sr-Latn-RS" dirty="0" smtClean="0"/>
              <a:t>Neka se instrukcije odmah vezuju za funkcionalne jedinice koje mogu da ih izvrše, ali dozvoliti veći broj instrukcija </a:t>
            </a:r>
            <a:r>
              <a:rPr lang="sr-Latn-RS" b="1" dirty="0" smtClean="0"/>
              <a:t>da se poveća instrukcijski prozor</a:t>
            </a:r>
          </a:p>
          <a:p>
            <a:r>
              <a:rPr lang="sr-Latn-RS" dirty="0" smtClean="0"/>
              <a:t>Neka se za sve </a:t>
            </a:r>
            <a:r>
              <a:rPr lang="sr-Latn-RS" b="1" dirty="0" smtClean="0"/>
              <a:t>izdate instrukcije rezervišu pozicije </a:t>
            </a:r>
            <a:r>
              <a:rPr lang="sr-Latn-RS" dirty="0" smtClean="0"/>
              <a:t>za funkcionalne jedinice potrebne za njihovo izvršavanje (</a:t>
            </a:r>
            <a:r>
              <a:rPr lang="sr-Latn-RS" b="1" dirty="0" smtClean="0"/>
              <a:t>rezervacione stanice – RS </a:t>
            </a:r>
            <a:r>
              <a:rPr lang="sr-Latn-RS" dirty="0" smtClean="0"/>
              <a:t>za svaku novu instrukciju izdatu po redosledu)</a:t>
            </a:r>
          </a:p>
          <a:p>
            <a:r>
              <a:rPr lang="en-US" dirty="0" smtClean="0"/>
              <a:t>A</a:t>
            </a:r>
            <a:r>
              <a:rPr lang="sr-Latn-RS" dirty="0" smtClean="0"/>
              <a:t>ko </a:t>
            </a:r>
            <a:r>
              <a:rPr lang="sr-Latn-RS" b="1" dirty="0" smtClean="0"/>
              <a:t>nema slobodne odgovarajuće rezervacione stanice</a:t>
            </a:r>
            <a:r>
              <a:rPr lang="sr-Latn-RS" dirty="0" smtClean="0"/>
              <a:t>, zaustavlja se izdavanje instrukcija</a:t>
            </a:r>
          </a:p>
          <a:p>
            <a:endParaRPr lang="sr-Latn-RS" dirty="0" smtClean="0"/>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14" name="Rectangle 10"/>
          <p:cNvSpPr>
            <a:spLocks noGrp="1" noChangeArrowheads="1"/>
          </p:cNvSpPr>
          <p:nvPr>
            <p:ph type="title"/>
          </p:nvPr>
        </p:nvSpPr>
        <p:spPr>
          <a:xfrm>
            <a:off x="971550" y="0"/>
            <a:ext cx="7162800" cy="1143000"/>
          </a:xfrm>
          <a:noFill/>
          <a:ln/>
        </p:spPr>
        <p:txBody>
          <a:bodyPr/>
          <a:lstStyle/>
          <a:p>
            <a:r>
              <a:rPr lang="en-US"/>
              <a:t>Tomasulo Organization</a:t>
            </a:r>
          </a:p>
        </p:txBody>
      </p:sp>
      <p:grpSp>
        <p:nvGrpSpPr>
          <p:cNvPr id="2" name="Group 25"/>
          <p:cNvGrpSpPr>
            <a:grpSpLocks/>
          </p:cNvGrpSpPr>
          <p:nvPr/>
        </p:nvGrpSpPr>
        <p:grpSpPr bwMode="auto">
          <a:xfrm>
            <a:off x="725488" y="2225675"/>
            <a:ext cx="914400" cy="1219200"/>
            <a:chOff x="1872" y="1584"/>
            <a:chExt cx="576" cy="864"/>
          </a:xfrm>
        </p:grpSpPr>
        <p:sp>
          <p:nvSpPr>
            <p:cNvPr id="226323" name="Rectangle 19"/>
            <p:cNvSpPr>
              <a:spLocks noChangeArrowheads="1"/>
            </p:cNvSpPr>
            <p:nvPr/>
          </p:nvSpPr>
          <p:spPr bwMode="auto">
            <a:xfrm>
              <a:off x="1872" y="1584"/>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24" name="Rectangle 20"/>
            <p:cNvSpPr>
              <a:spLocks noChangeArrowheads="1"/>
            </p:cNvSpPr>
            <p:nvPr/>
          </p:nvSpPr>
          <p:spPr bwMode="auto">
            <a:xfrm>
              <a:off x="1872" y="1728"/>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25" name="Rectangle 21"/>
            <p:cNvSpPr>
              <a:spLocks noChangeArrowheads="1"/>
            </p:cNvSpPr>
            <p:nvPr/>
          </p:nvSpPr>
          <p:spPr bwMode="auto">
            <a:xfrm>
              <a:off x="1872" y="1872"/>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26" name="Rectangle 22"/>
            <p:cNvSpPr>
              <a:spLocks noChangeArrowheads="1"/>
            </p:cNvSpPr>
            <p:nvPr/>
          </p:nvSpPr>
          <p:spPr bwMode="auto">
            <a:xfrm>
              <a:off x="1872" y="2016"/>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27" name="Rectangle 23"/>
            <p:cNvSpPr>
              <a:spLocks noChangeArrowheads="1"/>
            </p:cNvSpPr>
            <p:nvPr/>
          </p:nvSpPr>
          <p:spPr bwMode="auto">
            <a:xfrm>
              <a:off x="1872" y="2160"/>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28" name="Rectangle 24"/>
            <p:cNvSpPr>
              <a:spLocks noChangeArrowheads="1"/>
            </p:cNvSpPr>
            <p:nvPr/>
          </p:nvSpPr>
          <p:spPr bwMode="auto">
            <a:xfrm>
              <a:off x="1872" y="2304"/>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sp>
        <p:nvSpPr>
          <p:cNvPr id="226330" name="Line 26"/>
          <p:cNvSpPr>
            <a:spLocks noChangeShapeType="1"/>
          </p:cNvSpPr>
          <p:nvPr/>
        </p:nvSpPr>
        <p:spPr bwMode="auto">
          <a:xfrm>
            <a:off x="1106488" y="1616075"/>
            <a:ext cx="0" cy="609600"/>
          </a:xfrm>
          <a:prstGeom prst="line">
            <a:avLst/>
          </a:prstGeom>
          <a:noFill/>
          <a:ln w="57150">
            <a:solidFill>
              <a:schemeClr val="tx1"/>
            </a:solidFill>
            <a:round/>
            <a:headEnd/>
            <a:tailEnd type="triangle" w="med" len="med"/>
          </a:ln>
          <a:effectLst/>
        </p:spPr>
        <p:txBody>
          <a:bodyPr wrap="none" anchor="ctr"/>
          <a:lstStyle/>
          <a:p>
            <a:endParaRPr lang="en-US"/>
          </a:p>
        </p:txBody>
      </p:sp>
      <p:grpSp>
        <p:nvGrpSpPr>
          <p:cNvPr id="3" name="Group 27"/>
          <p:cNvGrpSpPr>
            <a:grpSpLocks/>
          </p:cNvGrpSpPr>
          <p:nvPr/>
        </p:nvGrpSpPr>
        <p:grpSpPr bwMode="auto">
          <a:xfrm>
            <a:off x="3340100" y="1246188"/>
            <a:ext cx="914400" cy="1219200"/>
            <a:chOff x="1872" y="1584"/>
            <a:chExt cx="576" cy="864"/>
          </a:xfrm>
        </p:grpSpPr>
        <p:sp>
          <p:nvSpPr>
            <p:cNvPr id="226332" name="Rectangle 28"/>
            <p:cNvSpPr>
              <a:spLocks noChangeArrowheads="1"/>
            </p:cNvSpPr>
            <p:nvPr/>
          </p:nvSpPr>
          <p:spPr bwMode="auto">
            <a:xfrm>
              <a:off x="1872" y="1584"/>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33" name="Rectangle 29"/>
            <p:cNvSpPr>
              <a:spLocks noChangeArrowheads="1"/>
            </p:cNvSpPr>
            <p:nvPr/>
          </p:nvSpPr>
          <p:spPr bwMode="auto">
            <a:xfrm>
              <a:off x="1872" y="1728"/>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34" name="Rectangle 30"/>
            <p:cNvSpPr>
              <a:spLocks noChangeArrowheads="1"/>
            </p:cNvSpPr>
            <p:nvPr/>
          </p:nvSpPr>
          <p:spPr bwMode="auto">
            <a:xfrm>
              <a:off x="1872" y="1872"/>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35" name="Rectangle 31"/>
            <p:cNvSpPr>
              <a:spLocks noChangeArrowheads="1"/>
            </p:cNvSpPr>
            <p:nvPr/>
          </p:nvSpPr>
          <p:spPr bwMode="auto">
            <a:xfrm>
              <a:off x="1872" y="2016"/>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36" name="Rectangle 32"/>
            <p:cNvSpPr>
              <a:spLocks noChangeArrowheads="1"/>
            </p:cNvSpPr>
            <p:nvPr/>
          </p:nvSpPr>
          <p:spPr bwMode="auto">
            <a:xfrm>
              <a:off x="1872" y="2160"/>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37" name="Rectangle 33"/>
            <p:cNvSpPr>
              <a:spLocks noChangeArrowheads="1"/>
            </p:cNvSpPr>
            <p:nvPr/>
          </p:nvSpPr>
          <p:spPr bwMode="auto">
            <a:xfrm>
              <a:off x="1872" y="2304"/>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4" name="Group 49"/>
          <p:cNvGrpSpPr>
            <a:grpSpLocks/>
          </p:cNvGrpSpPr>
          <p:nvPr/>
        </p:nvGrpSpPr>
        <p:grpSpPr bwMode="auto">
          <a:xfrm>
            <a:off x="5168900" y="1474788"/>
            <a:ext cx="2209800" cy="812800"/>
            <a:chOff x="3456" y="1200"/>
            <a:chExt cx="1392" cy="512"/>
          </a:xfrm>
        </p:grpSpPr>
        <p:sp>
          <p:nvSpPr>
            <p:cNvPr id="226339" name="Rectangle 35"/>
            <p:cNvSpPr>
              <a:spLocks noChangeArrowheads="1"/>
            </p:cNvSpPr>
            <p:nvPr/>
          </p:nvSpPr>
          <p:spPr bwMode="auto">
            <a:xfrm>
              <a:off x="3456" y="1200"/>
              <a:ext cx="1392"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40" name="Rectangle 36"/>
            <p:cNvSpPr>
              <a:spLocks noChangeArrowheads="1"/>
            </p:cNvSpPr>
            <p:nvPr/>
          </p:nvSpPr>
          <p:spPr bwMode="auto">
            <a:xfrm>
              <a:off x="3456" y="1328"/>
              <a:ext cx="1392"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41" name="Rectangle 37"/>
            <p:cNvSpPr>
              <a:spLocks noChangeArrowheads="1"/>
            </p:cNvSpPr>
            <p:nvPr/>
          </p:nvSpPr>
          <p:spPr bwMode="auto">
            <a:xfrm>
              <a:off x="3456" y="1456"/>
              <a:ext cx="1392"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42" name="Rectangle 38"/>
            <p:cNvSpPr>
              <a:spLocks noChangeArrowheads="1"/>
            </p:cNvSpPr>
            <p:nvPr/>
          </p:nvSpPr>
          <p:spPr bwMode="auto">
            <a:xfrm>
              <a:off x="3456" y="1584"/>
              <a:ext cx="1392"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5" name="Group 48"/>
          <p:cNvGrpSpPr>
            <a:grpSpLocks/>
          </p:cNvGrpSpPr>
          <p:nvPr/>
        </p:nvGrpSpPr>
        <p:grpSpPr bwMode="auto">
          <a:xfrm>
            <a:off x="7583488" y="3368675"/>
            <a:ext cx="914400" cy="609600"/>
            <a:chOff x="3888" y="2064"/>
            <a:chExt cx="576" cy="384"/>
          </a:xfrm>
        </p:grpSpPr>
        <p:sp>
          <p:nvSpPr>
            <p:cNvPr id="226346" name="Rectangle 42"/>
            <p:cNvSpPr>
              <a:spLocks noChangeArrowheads="1"/>
            </p:cNvSpPr>
            <p:nvPr/>
          </p:nvSpPr>
          <p:spPr bwMode="auto">
            <a:xfrm>
              <a:off x="3888" y="2064"/>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47" name="Rectangle 43"/>
            <p:cNvSpPr>
              <a:spLocks noChangeArrowheads="1"/>
            </p:cNvSpPr>
            <p:nvPr/>
          </p:nvSpPr>
          <p:spPr bwMode="auto">
            <a:xfrm>
              <a:off x="3888" y="2192"/>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48" name="Rectangle 44"/>
            <p:cNvSpPr>
              <a:spLocks noChangeArrowheads="1"/>
            </p:cNvSpPr>
            <p:nvPr/>
          </p:nvSpPr>
          <p:spPr bwMode="auto">
            <a:xfrm>
              <a:off x="3888" y="2320"/>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6" name="Group 68"/>
          <p:cNvGrpSpPr>
            <a:grpSpLocks/>
          </p:cNvGrpSpPr>
          <p:nvPr/>
        </p:nvGrpSpPr>
        <p:grpSpPr bwMode="auto">
          <a:xfrm>
            <a:off x="1677988" y="3913188"/>
            <a:ext cx="2209800" cy="609600"/>
            <a:chOff x="1536" y="2736"/>
            <a:chExt cx="1392" cy="384"/>
          </a:xfrm>
        </p:grpSpPr>
        <p:sp>
          <p:nvSpPr>
            <p:cNvPr id="226355" name="Rectangle 51"/>
            <p:cNvSpPr>
              <a:spLocks noChangeArrowheads="1"/>
            </p:cNvSpPr>
            <p:nvPr/>
          </p:nvSpPr>
          <p:spPr bwMode="auto">
            <a:xfrm>
              <a:off x="1536" y="2736"/>
              <a:ext cx="1392" cy="128"/>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56" name="Rectangle 52"/>
            <p:cNvSpPr>
              <a:spLocks noChangeArrowheads="1"/>
            </p:cNvSpPr>
            <p:nvPr/>
          </p:nvSpPr>
          <p:spPr bwMode="auto">
            <a:xfrm>
              <a:off x="1536" y="2864"/>
              <a:ext cx="1392" cy="128"/>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57" name="Rectangle 53"/>
            <p:cNvSpPr>
              <a:spLocks noChangeArrowheads="1"/>
            </p:cNvSpPr>
            <p:nvPr/>
          </p:nvSpPr>
          <p:spPr bwMode="auto">
            <a:xfrm>
              <a:off x="1536" y="2992"/>
              <a:ext cx="1392" cy="128"/>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sp>
        <p:nvSpPr>
          <p:cNvPr id="226359" name="Rectangle 55"/>
          <p:cNvSpPr>
            <a:spLocks noChangeArrowheads="1"/>
          </p:cNvSpPr>
          <p:nvPr/>
        </p:nvSpPr>
        <p:spPr bwMode="auto">
          <a:xfrm>
            <a:off x="1982788" y="3913188"/>
            <a:ext cx="762000" cy="609600"/>
          </a:xfrm>
          <a:prstGeom prst="rect">
            <a:avLst/>
          </a:prstGeom>
          <a:noFill/>
          <a:ln w="28575">
            <a:solidFill>
              <a:schemeClr val="tx1"/>
            </a:solidFill>
            <a:miter lim="800000"/>
            <a:headEnd/>
            <a:tailEnd/>
          </a:ln>
          <a:effectLst/>
        </p:spPr>
        <p:txBody>
          <a:bodyPr wrap="none" anchor="ctr"/>
          <a:lstStyle/>
          <a:p>
            <a:endParaRPr lang="en-US"/>
          </a:p>
        </p:txBody>
      </p:sp>
      <p:sp>
        <p:nvSpPr>
          <p:cNvPr id="226369" name="Rectangle 65"/>
          <p:cNvSpPr>
            <a:spLocks noChangeArrowheads="1"/>
          </p:cNvSpPr>
          <p:nvPr/>
        </p:nvSpPr>
        <p:spPr bwMode="auto">
          <a:xfrm>
            <a:off x="2249488" y="5056188"/>
            <a:ext cx="1066800" cy="304800"/>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adders</a:t>
            </a:r>
          </a:p>
        </p:txBody>
      </p:sp>
      <p:sp>
        <p:nvSpPr>
          <p:cNvPr id="226375" name="Text Box 71"/>
          <p:cNvSpPr txBox="1">
            <a:spLocks noChangeArrowheads="1"/>
          </p:cNvSpPr>
          <p:nvPr/>
        </p:nvSpPr>
        <p:spPr bwMode="auto">
          <a:xfrm>
            <a:off x="1095375" y="3841750"/>
            <a:ext cx="631825" cy="709613"/>
          </a:xfrm>
          <a:prstGeom prst="rect">
            <a:avLst/>
          </a:prstGeom>
          <a:noFill/>
          <a:ln w="28575">
            <a:noFill/>
            <a:miter lim="800000"/>
            <a:headEnd/>
            <a:tailEnd/>
          </a:ln>
          <a:effectLst/>
        </p:spPr>
        <p:txBody>
          <a:bodyPr wrap="none" anchor="ctr">
            <a:spAutoFit/>
          </a:bodyPr>
          <a:lstStyle/>
          <a:p>
            <a:r>
              <a:rPr lang="en-US" sz="1400">
                <a:solidFill>
                  <a:schemeClr val="hlink"/>
                </a:solidFill>
              </a:rPr>
              <a:t>Add1</a:t>
            </a:r>
          </a:p>
          <a:p>
            <a:r>
              <a:rPr lang="en-US" sz="1400">
                <a:solidFill>
                  <a:schemeClr val="hlink"/>
                </a:solidFill>
              </a:rPr>
              <a:t>Add2</a:t>
            </a:r>
          </a:p>
          <a:p>
            <a:pPr>
              <a:lnSpc>
                <a:spcPct val="90000"/>
              </a:lnSpc>
            </a:pPr>
            <a:r>
              <a:rPr lang="en-US" sz="1400">
                <a:solidFill>
                  <a:schemeClr val="hlink"/>
                </a:solidFill>
              </a:rPr>
              <a:t>Add3</a:t>
            </a:r>
          </a:p>
        </p:txBody>
      </p:sp>
      <p:grpSp>
        <p:nvGrpSpPr>
          <p:cNvPr id="7" name="Group 62"/>
          <p:cNvGrpSpPr>
            <a:grpSpLocks/>
          </p:cNvGrpSpPr>
          <p:nvPr/>
        </p:nvGrpSpPr>
        <p:grpSpPr bwMode="auto">
          <a:xfrm>
            <a:off x="4864100" y="4065588"/>
            <a:ext cx="2209800" cy="381000"/>
            <a:chOff x="3312" y="2688"/>
            <a:chExt cx="1392" cy="256"/>
          </a:xfrm>
        </p:grpSpPr>
        <p:sp>
          <p:nvSpPr>
            <p:cNvPr id="226362" name="Rectangle 58"/>
            <p:cNvSpPr>
              <a:spLocks noChangeArrowheads="1"/>
            </p:cNvSpPr>
            <p:nvPr/>
          </p:nvSpPr>
          <p:spPr bwMode="auto">
            <a:xfrm>
              <a:off x="3312" y="2688"/>
              <a:ext cx="1392" cy="128"/>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63" name="Rectangle 59"/>
            <p:cNvSpPr>
              <a:spLocks noChangeArrowheads="1"/>
            </p:cNvSpPr>
            <p:nvPr/>
          </p:nvSpPr>
          <p:spPr bwMode="auto">
            <a:xfrm>
              <a:off x="3312" y="2816"/>
              <a:ext cx="1392" cy="128"/>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sp>
        <p:nvSpPr>
          <p:cNvPr id="226367" name="Rectangle 63"/>
          <p:cNvSpPr>
            <a:spLocks noChangeArrowheads="1"/>
          </p:cNvSpPr>
          <p:nvPr/>
        </p:nvSpPr>
        <p:spPr bwMode="auto">
          <a:xfrm>
            <a:off x="5168900" y="4065588"/>
            <a:ext cx="762000" cy="381000"/>
          </a:xfrm>
          <a:prstGeom prst="rect">
            <a:avLst/>
          </a:prstGeom>
          <a:noFill/>
          <a:ln w="28575">
            <a:solidFill>
              <a:schemeClr val="tx1"/>
            </a:solidFill>
            <a:miter lim="800000"/>
            <a:headEnd/>
            <a:tailEnd/>
          </a:ln>
          <a:effectLst/>
        </p:spPr>
        <p:txBody>
          <a:bodyPr wrap="none" anchor="ctr"/>
          <a:lstStyle/>
          <a:p>
            <a:endParaRPr lang="en-US"/>
          </a:p>
        </p:txBody>
      </p:sp>
      <p:sp>
        <p:nvSpPr>
          <p:cNvPr id="226370" name="Rectangle 66"/>
          <p:cNvSpPr>
            <a:spLocks noChangeArrowheads="1"/>
          </p:cNvSpPr>
          <p:nvPr/>
        </p:nvSpPr>
        <p:spPr bwMode="auto">
          <a:xfrm>
            <a:off x="5321300" y="5056188"/>
            <a:ext cx="1447800" cy="304800"/>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multipliers</a:t>
            </a:r>
          </a:p>
        </p:txBody>
      </p:sp>
      <p:sp>
        <p:nvSpPr>
          <p:cNvPr id="226378" name="Text Box 74"/>
          <p:cNvSpPr txBox="1">
            <a:spLocks noChangeArrowheads="1"/>
          </p:cNvSpPr>
          <p:nvPr/>
        </p:nvSpPr>
        <p:spPr bwMode="auto">
          <a:xfrm>
            <a:off x="4230688" y="4054475"/>
            <a:ext cx="674687" cy="476250"/>
          </a:xfrm>
          <a:prstGeom prst="rect">
            <a:avLst/>
          </a:prstGeom>
          <a:noFill/>
          <a:ln w="28575">
            <a:noFill/>
            <a:miter lim="800000"/>
            <a:headEnd/>
            <a:tailEnd/>
          </a:ln>
          <a:effectLst/>
        </p:spPr>
        <p:txBody>
          <a:bodyPr wrap="none" anchor="ctr">
            <a:spAutoFit/>
          </a:bodyPr>
          <a:lstStyle/>
          <a:p>
            <a:pPr>
              <a:lnSpc>
                <a:spcPct val="90000"/>
              </a:lnSpc>
            </a:pPr>
            <a:r>
              <a:rPr lang="en-US" sz="1400">
                <a:solidFill>
                  <a:schemeClr val="hlink"/>
                </a:solidFill>
              </a:rPr>
              <a:t>Mult1</a:t>
            </a:r>
          </a:p>
          <a:p>
            <a:pPr>
              <a:lnSpc>
                <a:spcPct val="90000"/>
              </a:lnSpc>
            </a:pPr>
            <a:r>
              <a:rPr lang="en-US" sz="1400">
                <a:solidFill>
                  <a:schemeClr val="hlink"/>
                </a:solidFill>
              </a:rPr>
              <a:t>Mult2</a:t>
            </a:r>
          </a:p>
        </p:txBody>
      </p:sp>
      <p:sp>
        <p:nvSpPr>
          <p:cNvPr id="226383" name="Line 79"/>
          <p:cNvSpPr>
            <a:spLocks noChangeShapeType="1"/>
          </p:cNvSpPr>
          <p:nvPr/>
        </p:nvSpPr>
        <p:spPr bwMode="auto">
          <a:xfrm>
            <a:off x="2425700" y="4522788"/>
            <a:ext cx="0" cy="5334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84" name="Line 80"/>
          <p:cNvSpPr>
            <a:spLocks noChangeShapeType="1"/>
          </p:cNvSpPr>
          <p:nvPr/>
        </p:nvSpPr>
        <p:spPr bwMode="auto">
          <a:xfrm>
            <a:off x="3111500" y="4522788"/>
            <a:ext cx="0" cy="5334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85" name="Line 81"/>
          <p:cNvSpPr>
            <a:spLocks noChangeShapeType="1"/>
          </p:cNvSpPr>
          <p:nvPr/>
        </p:nvSpPr>
        <p:spPr bwMode="auto">
          <a:xfrm>
            <a:off x="5549900" y="4446588"/>
            <a:ext cx="0" cy="6096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86" name="Line 82"/>
          <p:cNvSpPr>
            <a:spLocks noChangeShapeType="1"/>
          </p:cNvSpPr>
          <p:nvPr/>
        </p:nvSpPr>
        <p:spPr bwMode="auto">
          <a:xfrm>
            <a:off x="6464300" y="4446588"/>
            <a:ext cx="0" cy="6096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87" name="Freeform 83"/>
          <p:cNvSpPr>
            <a:spLocks/>
          </p:cNvSpPr>
          <p:nvPr/>
        </p:nvSpPr>
        <p:spPr bwMode="auto">
          <a:xfrm>
            <a:off x="1816100" y="2465388"/>
            <a:ext cx="1981200" cy="1447800"/>
          </a:xfrm>
          <a:custGeom>
            <a:avLst/>
            <a:gdLst/>
            <a:ahLst/>
            <a:cxnLst>
              <a:cxn ang="0">
                <a:pos x="1248" y="0"/>
              </a:cxn>
              <a:cxn ang="0">
                <a:pos x="1248" y="672"/>
              </a:cxn>
              <a:cxn ang="0">
                <a:pos x="0" y="672"/>
              </a:cxn>
              <a:cxn ang="0">
                <a:pos x="0" y="912"/>
              </a:cxn>
            </a:cxnLst>
            <a:rect l="0" t="0" r="r" b="b"/>
            <a:pathLst>
              <a:path w="1248" h="912">
                <a:moveTo>
                  <a:pt x="1248" y="0"/>
                </a:moveTo>
                <a:lnTo>
                  <a:pt x="1248" y="672"/>
                </a:lnTo>
                <a:lnTo>
                  <a:pt x="0" y="672"/>
                </a:lnTo>
                <a:lnTo>
                  <a:pt x="0" y="912"/>
                </a:lnTo>
              </a:path>
            </a:pathLst>
          </a:custGeom>
          <a:noFill/>
          <a:ln w="28575" cap="flat" cmpd="sng">
            <a:solidFill>
              <a:schemeClr val="tx1"/>
            </a:solidFill>
            <a:prstDash val="solid"/>
            <a:round/>
            <a:headEnd type="none" w="med" len="med"/>
            <a:tailEnd type="triangle" w="med" len="med"/>
          </a:ln>
          <a:effectLst/>
        </p:spPr>
        <p:txBody>
          <a:bodyPr wrap="none" anchor="ctr"/>
          <a:lstStyle/>
          <a:p>
            <a:endParaRPr lang="en-US"/>
          </a:p>
        </p:txBody>
      </p:sp>
      <p:sp>
        <p:nvSpPr>
          <p:cNvPr id="226388" name="Freeform 84"/>
          <p:cNvSpPr>
            <a:spLocks/>
          </p:cNvSpPr>
          <p:nvPr/>
        </p:nvSpPr>
        <p:spPr bwMode="auto">
          <a:xfrm>
            <a:off x="3797300" y="3532188"/>
            <a:ext cx="1219200" cy="533400"/>
          </a:xfrm>
          <a:custGeom>
            <a:avLst/>
            <a:gdLst/>
            <a:ahLst/>
            <a:cxnLst>
              <a:cxn ang="0">
                <a:pos x="0" y="0"/>
              </a:cxn>
              <a:cxn ang="0">
                <a:pos x="768" y="0"/>
              </a:cxn>
              <a:cxn ang="0">
                <a:pos x="768" y="336"/>
              </a:cxn>
            </a:cxnLst>
            <a:rect l="0" t="0" r="r" b="b"/>
            <a:pathLst>
              <a:path w="768" h="336">
                <a:moveTo>
                  <a:pt x="0" y="0"/>
                </a:moveTo>
                <a:lnTo>
                  <a:pt x="768" y="0"/>
                </a:lnTo>
                <a:lnTo>
                  <a:pt x="768" y="336"/>
                </a:lnTo>
              </a:path>
            </a:pathLst>
          </a:custGeom>
          <a:noFill/>
          <a:ln w="28575" cap="flat" cmpd="sng">
            <a:solidFill>
              <a:schemeClr val="tx1"/>
            </a:solidFill>
            <a:prstDash val="solid"/>
            <a:round/>
            <a:headEnd type="none" w="med" len="med"/>
            <a:tailEnd type="triangle" w="med" len="med"/>
          </a:ln>
          <a:effectLst/>
        </p:spPr>
        <p:txBody>
          <a:bodyPr wrap="none" anchor="ctr"/>
          <a:lstStyle/>
          <a:p>
            <a:endParaRPr lang="en-US"/>
          </a:p>
        </p:txBody>
      </p:sp>
      <p:sp>
        <p:nvSpPr>
          <p:cNvPr id="226389" name="Freeform 85"/>
          <p:cNvSpPr>
            <a:spLocks/>
          </p:cNvSpPr>
          <p:nvPr/>
        </p:nvSpPr>
        <p:spPr bwMode="auto">
          <a:xfrm>
            <a:off x="2349500" y="2312988"/>
            <a:ext cx="3124200" cy="1600200"/>
          </a:xfrm>
          <a:custGeom>
            <a:avLst/>
            <a:gdLst/>
            <a:ahLst/>
            <a:cxnLst>
              <a:cxn ang="0">
                <a:pos x="1968" y="0"/>
              </a:cxn>
              <a:cxn ang="0">
                <a:pos x="1968" y="528"/>
              </a:cxn>
              <a:cxn ang="0">
                <a:pos x="0" y="528"/>
              </a:cxn>
              <a:cxn ang="0">
                <a:pos x="0" y="1008"/>
              </a:cxn>
            </a:cxnLst>
            <a:rect l="0" t="0" r="r" b="b"/>
            <a:pathLst>
              <a:path w="1968" h="1008">
                <a:moveTo>
                  <a:pt x="1968" y="0"/>
                </a:moveTo>
                <a:lnTo>
                  <a:pt x="1968" y="528"/>
                </a:lnTo>
                <a:lnTo>
                  <a:pt x="0" y="528"/>
                </a:lnTo>
                <a:lnTo>
                  <a:pt x="0" y="1008"/>
                </a:lnTo>
              </a:path>
            </a:pathLst>
          </a:custGeom>
          <a:noFill/>
          <a:ln w="28575" cap="flat" cmpd="sng">
            <a:solidFill>
              <a:schemeClr val="tx1"/>
            </a:solidFill>
            <a:prstDash val="solid"/>
            <a:round/>
            <a:headEnd type="none" w="med" len="med"/>
            <a:tailEnd type="triangle" w="med" len="med"/>
          </a:ln>
          <a:effectLst/>
        </p:spPr>
        <p:txBody>
          <a:bodyPr wrap="none" anchor="ctr"/>
          <a:lstStyle/>
          <a:p>
            <a:endParaRPr lang="en-US"/>
          </a:p>
        </p:txBody>
      </p:sp>
      <p:sp>
        <p:nvSpPr>
          <p:cNvPr id="226390" name="Line 86"/>
          <p:cNvSpPr>
            <a:spLocks noChangeShapeType="1"/>
          </p:cNvSpPr>
          <p:nvPr/>
        </p:nvSpPr>
        <p:spPr bwMode="auto">
          <a:xfrm>
            <a:off x="5473700" y="3151188"/>
            <a:ext cx="1588" cy="9144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92" name="Line 88"/>
          <p:cNvSpPr>
            <a:spLocks noChangeShapeType="1"/>
          </p:cNvSpPr>
          <p:nvPr/>
        </p:nvSpPr>
        <p:spPr bwMode="auto">
          <a:xfrm>
            <a:off x="6311900" y="2312988"/>
            <a:ext cx="0" cy="17526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93" name="Freeform 89"/>
          <p:cNvSpPr>
            <a:spLocks/>
          </p:cNvSpPr>
          <p:nvPr/>
        </p:nvSpPr>
        <p:spPr bwMode="auto">
          <a:xfrm>
            <a:off x="3263900" y="3303588"/>
            <a:ext cx="3048000" cy="609600"/>
          </a:xfrm>
          <a:custGeom>
            <a:avLst/>
            <a:gdLst/>
            <a:ahLst/>
            <a:cxnLst>
              <a:cxn ang="0">
                <a:pos x="1920" y="0"/>
              </a:cxn>
              <a:cxn ang="0">
                <a:pos x="0" y="0"/>
              </a:cxn>
              <a:cxn ang="0">
                <a:pos x="0" y="384"/>
              </a:cxn>
            </a:cxnLst>
            <a:rect l="0" t="0" r="r" b="b"/>
            <a:pathLst>
              <a:path w="1920" h="384">
                <a:moveTo>
                  <a:pt x="1920" y="0"/>
                </a:moveTo>
                <a:lnTo>
                  <a:pt x="0" y="0"/>
                </a:lnTo>
                <a:lnTo>
                  <a:pt x="0" y="384"/>
                </a:lnTo>
              </a:path>
            </a:pathLst>
          </a:custGeom>
          <a:noFill/>
          <a:ln w="28575" cap="flat" cmpd="sng">
            <a:solidFill>
              <a:schemeClr val="tx1"/>
            </a:solidFill>
            <a:prstDash val="solid"/>
            <a:round/>
            <a:headEnd type="none" w="med" len="med"/>
            <a:tailEnd type="triangle" w="med" len="med"/>
          </a:ln>
          <a:effectLst/>
        </p:spPr>
        <p:txBody>
          <a:bodyPr wrap="none" anchor="ctr"/>
          <a:lstStyle/>
          <a:p>
            <a:endParaRPr lang="en-US"/>
          </a:p>
        </p:txBody>
      </p:sp>
      <p:sp>
        <p:nvSpPr>
          <p:cNvPr id="226394" name="Freeform 90"/>
          <p:cNvSpPr>
            <a:spLocks/>
          </p:cNvSpPr>
          <p:nvPr/>
        </p:nvSpPr>
        <p:spPr bwMode="auto">
          <a:xfrm>
            <a:off x="6288088" y="2835275"/>
            <a:ext cx="1752600" cy="533400"/>
          </a:xfrm>
          <a:custGeom>
            <a:avLst/>
            <a:gdLst/>
            <a:ahLst/>
            <a:cxnLst>
              <a:cxn ang="0">
                <a:pos x="0" y="0"/>
              </a:cxn>
              <a:cxn ang="0">
                <a:pos x="1008" y="0"/>
              </a:cxn>
              <a:cxn ang="0">
                <a:pos x="1008" y="144"/>
              </a:cxn>
            </a:cxnLst>
            <a:rect l="0" t="0" r="r" b="b"/>
            <a:pathLst>
              <a:path w="1008" h="144">
                <a:moveTo>
                  <a:pt x="0" y="0"/>
                </a:moveTo>
                <a:lnTo>
                  <a:pt x="1008" y="0"/>
                </a:lnTo>
                <a:lnTo>
                  <a:pt x="1008" y="144"/>
                </a:lnTo>
              </a:path>
            </a:pathLst>
          </a:custGeom>
          <a:noFill/>
          <a:ln w="28575" cap="flat" cmpd="sng">
            <a:solidFill>
              <a:schemeClr val="tx1"/>
            </a:solidFill>
            <a:prstDash val="solid"/>
            <a:round/>
            <a:headEnd type="none" w="med" len="med"/>
            <a:tailEnd type="triangle" w="med" len="med"/>
          </a:ln>
          <a:effectLst/>
        </p:spPr>
        <p:txBody>
          <a:bodyPr wrap="none" anchor="ctr"/>
          <a:lstStyle/>
          <a:p>
            <a:endParaRPr lang="en-US"/>
          </a:p>
        </p:txBody>
      </p:sp>
      <p:sp>
        <p:nvSpPr>
          <p:cNvPr id="226400" name="Line 96"/>
          <p:cNvSpPr>
            <a:spLocks noChangeShapeType="1"/>
          </p:cNvSpPr>
          <p:nvPr/>
        </p:nvSpPr>
        <p:spPr bwMode="auto">
          <a:xfrm>
            <a:off x="719138" y="6035675"/>
            <a:ext cx="8310562" cy="0"/>
          </a:xfrm>
          <a:prstGeom prst="line">
            <a:avLst/>
          </a:prstGeom>
          <a:noFill/>
          <a:ln w="57150">
            <a:solidFill>
              <a:schemeClr val="hlink"/>
            </a:solidFill>
            <a:round/>
            <a:headEnd/>
            <a:tailEnd/>
          </a:ln>
          <a:effectLst/>
        </p:spPr>
        <p:txBody>
          <a:bodyPr wrap="none" anchor="ctr"/>
          <a:lstStyle/>
          <a:p>
            <a:endParaRPr lang="en-US"/>
          </a:p>
        </p:txBody>
      </p:sp>
      <p:sp>
        <p:nvSpPr>
          <p:cNvPr id="226396" name="Line 92"/>
          <p:cNvSpPr>
            <a:spLocks noChangeShapeType="1"/>
          </p:cNvSpPr>
          <p:nvPr/>
        </p:nvSpPr>
        <p:spPr bwMode="auto">
          <a:xfrm flipH="1">
            <a:off x="8497888" y="3673475"/>
            <a:ext cx="381000" cy="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02" name="Freeform 98"/>
          <p:cNvSpPr>
            <a:spLocks/>
          </p:cNvSpPr>
          <p:nvPr/>
        </p:nvSpPr>
        <p:spPr bwMode="auto">
          <a:xfrm>
            <a:off x="7354888" y="1844675"/>
            <a:ext cx="1524000" cy="4191000"/>
          </a:xfrm>
          <a:custGeom>
            <a:avLst/>
            <a:gdLst/>
            <a:ahLst/>
            <a:cxnLst>
              <a:cxn ang="0">
                <a:pos x="960" y="2448"/>
              </a:cxn>
              <a:cxn ang="0">
                <a:pos x="960" y="0"/>
              </a:cxn>
              <a:cxn ang="0">
                <a:pos x="0" y="0"/>
              </a:cxn>
            </a:cxnLst>
            <a:rect l="0" t="0" r="r" b="b"/>
            <a:pathLst>
              <a:path w="960" h="2448">
                <a:moveTo>
                  <a:pt x="960" y="2448"/>
                </a:moveTo>
                <a:lnTo>
                  <a:pt x="960" y="0"/>
                </a:lnTo>
                <a:lnTo>
                  <a:pt x="0" y="0"/>
                </a:ln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226403" name="Line 99"/>
          <p:cNvSpPr>
            <a:spLocks noChangeShapeType="1"/>
          </p:cNvSpPr>
          <p:nvPr/>
        </p:nvSpPr>
        <p:spPr bwMode="auto">
          <a:xfrm>
            <a:off x="1106488" y="3444875"/>
            <a:ext cx="0" cy="259080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05" name="Line 101"/>
          <p:cNvSpPr>
            <a:spLocks noChangeShapeType="1"/>
          </p:cNvSpPr>
          <p:nvPr/>
        </p:nvSpPr>
        <p:spPr bwMode="auto">
          <a:xfrm>
            <a:off x="6059488" y="5349875"/>
            <a:ext cx="0" cy="68580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06" name="Line 102"/>
          <p:cNvSpPr>
            <a:spLocks noChangeShapeType="1"/>
          </p:cNvSpPr>
          <p:nvPr/>
        </p:nvSpPr>
        <p:spPr bwMode="auto">
          <a:xfrm>
            <a:off x="2782888" y="5349875"/>
            <a:ext cx="0" cy="68580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07" name="Line 103"/>
          <p:cNvSpPr>
            <a:spLocks noChangeShapeType="1"/>
          </p:cNvSpPr>
          <p:nvPr/>
        </p:nvSpPr>
        <p:spPr bwMode="auto">
          <a:xfrm>
            <a:off x="8040688" y="3978275"/>
            <a:ext cx="0" cy="609600"/>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6408" name="Text Box 104"/>
          <p:cNvSpPr txBox="1">
            <a:spLocks noChangeArrowheads="1"/>
          </p:cNvSpPr>
          <p:nvPr/>
        </p:nvSpPr>
        <p:spPr bwMode="auto">
          <a:xfrm>
            <a:off x="347663" y="1235075"/>
            <a:ext cx="1336675" cy="366713"/>
          </a:xfrm>
          <a:prstGeom prst="rect">
            <a:avLst/>
          </a:prstGeom>
          <a:noFill/>
          <a:ln w="28575">
            <a:noFill/>
            <a:miter lim="800000"/>
            <a:headEnd/>
            <a:tailEnd/>
          </a:ln>
          <a:effectLst/>
        </p:spPr>
        <p:txBody>
          <a:bodyPr wrap="none" anchor="ctr">
            <a:spAutoFit/>
          </a:bodyPr>
          <a:lstStyle/>
          <a:p>
            <a:r>
              <a:rPr lang="en-US"/>
              <a:t>From Mem</a:t>
            </a:r>
          </a:p>
        </p:txBody>
      </p:sp>
      <p:sp>
        <p:nvSpPr>
          <p:cNvPr id="226409" name="Text Box 105"/>
          <p:cNvSpPr txBox="1">
            <a:spLocks noChangeArrowheads="1"/>
          </p:cNvSpPr>
          <p:nvPr/>
        </p:nvSpPr>
        <p:spPr bwMode="auto">
          <a:xfrm>
            <a:off x="5429250" y="1158875"/>
            <a:ext cx="1570038" cy="366713"/>
          </a:xfrm>
          <a:prstGeom prst="rect">
            <a:avLst/>
          </a:prstGeom>
          <a:noFill/>
          <a:ln w="28575">
            <a:noFill/>
            <a:miter lim="800000"/>
            <a:headEnd/>
            <a:tailEnd/>
          </a:ln>
          <a:effectLst/>
        </p:spPr>
        <p:txBody>
          <a:bodyPr wrap="none" anchor="ctr">
            <a:spAutoFit/>
          </a:bodyPr>
          <a:lstStyle/>
          <a:p>
            <a:r>
              <a:rPr lang="en-US"/>
              <a:t>FP Registers</a:t>
            </a:r>
          </a:p>
        </p:txBody>
      </p:sp>
      <p:sp>
        <p:nvSpPr>
          <p:cNvPr id="226410" name="Text Box 106"/>
          <p:cNvSpPr txBox="1">
            <a:spLocks noChangeArrowheads="1"/>
          </p:cNvSpPr>
          <p:nvPr/>
        </p:nvSpPr>
        <p:spPr bwMode="auto">
          <a:xfrm>
            <a:off x="3724275" y="4549775"/>
            <a:ext cx="1555750" cy="641350"/>
          </a:xfrm>
          <a:prstGeom prst="rect">
            <a:avLst/>
          </a:prstGeom>
          <a:noFill/>
          <a:ln w="28575">
            <a:noFill/>
            <a:miter lim="800000"/>
            <a:headEnd/>
            <a:tailEnd/>
          </a:ln>
          <a:effectLst/>
        </p:spPr>
        <p:txBody>
          <a:bodyPr wrap="none" anchor="ctr">
            <a:spAutoFit/>
          </a:bodyPr>
          <a:lstStyle/>
          <a:p>
            <a:r>
              <a:rPr lang="en-US"/>
              <a:t>Reservation </a:t>
            </a:r>
          </a:p>
          <a:p>
            <a:r>
              <a:rPr lang="en-US"/>
              <a:t>Stations</a:t>
            </a:r>
          </a:p>
        </p:txBody>
      </p:sp>
      <p:sp>
        <p:nvSpPr>
          <p:cNvPr id="226411" name="Line 107"/>
          <p:cNvSpPr>
            <a:spLocks noChangeShapeType="1"/>
          </p:cNvSpPr>
          <p:nvPr/>
        </p:nvSpPr>
        <p:spPr bwMode="auto">
          <a:xfrm flipV="1">
            <a:off x="3544888" y="4511675"/>
            <a:ext cx="0" cy="1219200"/>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226412" name="Line 108"/>
          <p:cNvSpPr>
            <a:spLocks noChangeShapeType="1"/>
          </p:cNvSpPr>
          <p:nvPr/>
        </p:nvSpPr>
        <p:spPr bwMode="auto">
          <a:xfrm flipV="1">
            <a:off x="3544888" y="4511675"/>
            <a:ext cx="0" cy="152400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13" name="Line 109"/>
          <p:cNvSpPr>
            <a:spLocks noChangeShapeType="1"/>
          </p:cNvSpPr>
          <p:nvPr/>
        </p:nvSpPr>
        <p:spPr bwMode="auto">
          <a:xfrm flipV="1">
            <a:off x="6897688" y="4435475"/>
            <a:ext cx="0" cy="160020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14" name="Text Box 110"/>
          <p:cNvSpPr txBox="1">
            <a:spLocks noChangeArrowheads="1"/>
          </p:cNvSpPr>
          <p:nvPr/>
        </p:nvSpPr>
        <p:spPr bwMode="auto">
          <a:xfrm>
            <a:off x="2954338" y="6188075"/>
            <a:ext cx="2857500" cy="366713"/>
          </a:xfrm>
          <a:prstGeom prst="rect">
            <a:avLst/>
          </a:prstGeom>
          <a:noFill/>
          <a:ln w="28575">
            <a:noFill/>
            <a:miter lim="800000"/>
            <a:headEnd/>
            <a:tailEnd/>
          </a:ln>
          <a:effectLst/>
        </p:spPr>
        <p:txBody>
          <a:bodyPr wrap="none" anchor="ctr">
            <a:spAutoFit/>
          </a:bodyPr>
          <a:lstStyle/>
          <a:p>
            <a:r>
              <a:rPr lang="en-US"/>
              <a:t>Common Data Bus (CDB)</a:t>
            </a:r>
          </a:p>
        </p:txBody>
      </p:sp>
      <p:sp>
        <p:nvSpPr>
          <p:cNvPr id="226415" name="Text Box 111"/>
          <p:cNvSpPr txBox="1">
            <a:spLocks noChangeArrowheads="1"/>
          </p:cNvSpPr>
          <p:nvPr/>
        </p:nvSpPr>
        <p:spPr bwMode="auto">
          <a:xfrm>
            <a:off x="7470775" y="4587875"/>
            <a:ext cx="1069975" cy="366713"/>
          </a:xfrm>
          <a:prstGeom prst="rect">
            <a:avLst/>
          </a:prstGeom>
          <a:noFill/>
          <a:ln w="28575">
            <a:noFill/>
            <a:miter lim="800000"/>
            <a:headEnd/>
            <a:tailEnd/>
          </a:ln>
          <a:effectLst/>
        </p:spPr>
        <p:txBody>
          <a:bodyPr wrap="none" anchor="ctr">
            <a:spAutoFit/>
          </a:bodyPr>
          <a:lstStyle/>
          <a:p>
            <a:r>
              <a:rPr lang="en-US"/>
              <a:t>To Mem</a:t>
            </a:r>
          </a:p>
        </p:txBody>
      </p:sp>
      <p:sp>
        <p:nvSpPr>
          <p:cNvPr id="226416" name="Text Box 112"/>
          <p:cNvSpPr txBox="1">
            <a:spLocks noChangeArrowheads="1"/>
          </p:cNvSpPr>
          <p:nvPr/>
        </p:nvSpPr>
        <p:spPr bwMode="auto">
          <a:xfrm>
            <a:off x="2401888" y="1235075"/>
            <a:ext cx="879475" cy="641350"/>
          </a:xfrm>
          <a:prstGeom prst="rect">
            <a:avLst/>
          </a:prstGeom>
          <a:noFill/>
          <a:ln w="28575">
            <a:noFill/>
            <a:miter lim="800000"/>
            <a:headEnd/>
            <a:tailEnd/>
          </a:ln>
          <a:effectLst/>
        </p:spPr>
        <p:txBody>
          <a:bodyPr wrap="none" anchor="ctr">
            <a:spAutoFit/>
          </a:bodyPr>
          <a:lstStyle/>
          <a:p>
            <a:r>
              <a:rPr lang="en-US"/>
              <a:t>FP Op</a:t>
            </a:r>
          </a:p>
          <a:p>
            <a:r>
              <a:rPr lang="en-US"/>
              <a:t>Queue</a:t>
            </a:r>
          </a:p>
        </p:txBody>
      </p:sp>
      <p:sp>
        <p:nvSpPr>
          <p:cNvPr id="226417" name="Text Box 113"/>
          <p:cNvSpPr txBox="1">
            <a:spLocks noChangeArrowheads="1"/>
          </p:cNvSpPr>
          <p:nvPr/>
        </p:nvSpPr>
        <p:spPr bwMode="auto">
          <a:xfrm>
            <a:off x="1335088" y="1768475"/>
            <a:ext cx="1635125" cy="366713"/>
          </a:xfrm>
          <a:prstGeom prst="rect">
            <a:avLst/>
          </a:prstGeom>
          <a:noFill/>
          <a:ln w="28575">
            <a:noFill/>
            <a:miter lim="800000"/>
            <a:headEnd/>
            <a:tailEnd/>
          </a:ln>
          <a:effectLst/>
        </p:spPr>
        <p:txBody>
          <a:bodyPr wrap="none" anchor="ctr">
            <a:spAutoFit/>
          </a:bodyPr>
          <a:lstStyle/>
          <a:p>
            <a:r>
              <a:rPr lang="en-US"/>
              <a:t>Load Buffers</a:t>
            </a:r>
          </a:p>
        </p:txBody>
      </p:sp>
      <p:sp>
        <p:nvSpPr>
          <p:cNvPr id="226418" name="Text Box 114"/>
          <p:cNvSpPr txBox="1">
            <a:spLocks noChangeArrowheads="1"/>
          </p:cNvSpPr>
          <p:nvPr/>
        </p:nvSpPr>
        <p:spPr bwMode="auto">
          <a:xfrm>
            <a:off x="6592888" y="2987675"/>
            <a:ext cx="1028700" cy="641350"/>
          </a:xfrm>
          <a:prstGeom prst="rect">
            <a:avLst/>
          </a:prstGeom>
          <a:noFill/>
          <a:ln w="28575">
            <a:noFill/>
            <a:miter lim="800000"/>
            <a:headEnd/>
            <a:tailEnd/>
          </a:ln>
          <a:effectLst/>
        </p:spPr>
        <p:txBody>
          <a:bodyPr wrap="none" anchor="ctr">
            <a:spAutoFit/>
          </a:bodyPr>
          <a:lstStyle/>
          <a:p>
            <a:r>
              <a:rPr lang="en-US"/>
              <a:t>Store </a:t>
            </a:r>
          </a:p>
          <a:p>
            <a:r>
              <a:rPr lang="en-US"/>
              <a:t>Buffers</a:t>
            </a:r>
          </a:p>
        </p:txBody>
      </p:sp>
      <p:sp>
        <p:nvSpPr>
          <p:cNvPr id="226420" name="Text Box 116"/>
          <p:cNvSpPr txBox="1">
            <a:spLocks noChangeArrowheads="1"/>
          </p:cNvSpPr>
          <p:nvPr/>
        </p:nvSpPr>
        <p:spPr bwMode="auto">
          <a:xfrm>
            <a:off x="85725" y="2209800"/>
            <a:ext cx="687388" cy="1244600"/>
          </a:xfrm>
          <a:prstGeom prst="rect">
            <a:avLst/>
          </a:prstGeom>
          <a:noFill/>
          <a:ln w="28575">
            <a:noFill/>
            <a:miter lim="800000"/>
            <a:headEnd/>
            <a:tailEnd/>
          </a:ln>
          <a:effectLst/>
        </p:spPr>
        <p:txBody>
          <a:bodyPr wrap="none" anchor="ctr">
            <a:spAutoFit/>
          </a:bodyPr>
          <a:lstStyle/>
          <a:p>
            <a:pPr>
              <a:lnSpc>
                <a:spcPct val="90000"/>
              </a:lnSpc>
            </a:pPr>
            <a:r>
              <a:rPr lang="en-US" sz="1400">
                <a:solidFill>
                  <a:schemeClr val="hlink"/>
                </a:solidFill>
              </a:rPr>
              <a:t>Load1</a:t>
            </a:r>
          </a:p>
          <a:p>
            <a:pPr>
              <a:lnSpc>
                <a:spcPct val="90000"/>
              </a:lnSpc>
            </a:pPr>
            <a:r>
              <a:rPr lang="en-US" sz="1400">
                <a:solidFill>
                  <a:schemeClr val="hlink"/>
                </a:solidFill>
              </a:rPr>
              <a:t>Load2</a:t>
            </a:r>
          </a:p>
          <a:p>
            <a:pPr>
              <a:lnSpc>
                <a:spcPct val="90000"/>
              </a:lnSpc>
            </a:pPr>
            <a:r>
              <a:rPr lang="en-US" sz="1400">
                <a:solidFill>
                  <a:schemeClr val="hlink"/>
                </a:solidFill>
              </a:rPr>
              <a:t>Load3</a:t>
            </a:r>
          </a:p>
          <a:p>
            <a:pPr>
              <a:lnSpc>
                <a:spcPct val="90000"/>
              </a:lnSpc>
            </a:pPr>
            <a:r>
              <a:rPr lang="en-US" sz="1400">
                <a:solidFill>
                  <a:schemeClr val="hlink"/>
                </a:solidFill>
              </a:rPr>
              <a:t>Load4</a:t>
            </a:r>
          </a:p>
          <a:p>
            <a:pPr>
              <a:lnSpc>
                <a:spcPct val="90000"/>
              </a:lnSpc>
            </a:pPr>
            <a:r>
              <a:rPr lang="en-US" sz="1400">
                <a:solidFill>
                  <a:schemeClr val="hlink"/>
                </a:solidFill>
              </a:rPr>
              <a:t>Load5</a:t>
            </a:r>
          </a:p>
          <a:p>
            <a:pPr>
              <a:lnSpc>
                <a:spcPct val="90000"/>
              </a:lnSpc>
            </a:pPr>
            <a:r>
              <a:rPr lang="en-US" sz="1400">
                <a:solidFill>
                  <a:schemeClr val="hlink"/>
                </a:solidFill>
              </a:rPr>
              <a:t>Load6</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t>Tomasulo implicitno preimenovanje</a:t>
            </a:r>
            <a:endParaRPr lang="en-US" dirty="0"/>
          </a:p>
        </p:txBody>
      </p:sp>
      <p:sp>
        <p:nvSpPr>
          <p:cNvPr id="3" name="Content Placeholder 2"/>
          <p:cNvSpPr>
            <a:spLocks noGrp="1"/>
          </p:cNvSpPr>
          <p:nvPr>
            <p:ph idx="1"/>
          </p:nvPr>
        </p:nvSpPr>
        <p:spPr>
          <a:xfrm>
            <a:off x="457200" y="1600200"/>
            <a:ext cx="8229600" cy="4757758"/>
          </a:xfrm>
        </p:spPr>
        <p:txBody>
          <a:bodyPr>
            <a:normAutofit fontScale="85000" lnSpcReduction="20000"/>
          </a:bodyPr>
          <a:lstStyle/>
          <a:p>
            <a:r>
              <a:rPr lang="en-US" dirty="0" smtClean="0"/>
              <a:t>D</a:t>
            </a:r>
            <a:r>
              <a:rPr lang="sr-Latn-RS" dirty="0" smtClean="0"/>
              <a:t>a li nekako može da se izvede </a:t>
            </a:r>
            <a:r>
              <a:rPr lang="sr-Latn-RS" b="1" dirty="0" smtClean="0"/>
              <a:t>implicitno preimenovanje argumenata i rezultata </a:t>
            </a:r>
            <a:r>
              <a:rPr lang="sr-Latn-RS" dirty="0" smtClean="0"/>
              <a:t>na osnovu mesta – rezervacione stanice operacija koje generišu taj </a:t>
            </a:r>
            <a:r>
              <a:rPr lang="en-US" dirty="0" err="1" smtClean="0"/>
              <a:t>rezultat</a:t>
            </a:r>
            <a:r>
              <a:rPr lang="en-US" dirty="0" smtClean="0"/>
              <a:t> </a:t>
            </a:r>
            <a:endParaRPr lang="sr-Latn-RS" dirty="0" smtClean="0"/>
          </a:p>
          <a:p>
            <a:r>
              <a:rPr lang="en-US" dirty="0" smtClean="0"/>
              <a:t>T</a:t>
            </a:r>
            <a:r>
              <a:rPr lang="sr-Latn-RS" dirty="0" smtClean="0"/>
              <a:t>ada je preimenovani argument pokazivač na mesto u rezervacionim stanicama funkcionalne jedinice koja generiše argument!!!</a:t>
            </a:r>
          </a:p>
          <a:p>
            <a:r>
              <a:rPr lang="sr-Latn-RS" dirty="0" smtClean="0"/>
              <a:t>Implicitna preimenovanja – ako sva korišćenja nekog rezultata vežemo za odgovarajuću rezervacionu stanicu </a:t>
            </a:r>
            <a:r>
              <a:rPr lang="en-US" dirty="0" smtClean="0">
                <a:sym typeface="Wingdings" pitchFamily="2" charset="2"/>
              </a:rPr>
              <a:t></a:t>
            </a:r>
            <a:r>
              <a:rPr lang="sr-Latn-RS" dirty="0" smtClean="0"/>
              <a:t> mest</a:t>
            </a:r>
            <a:r>
              <a:rPr lang="en-US" dirty="0" smtClean="0"/>
              <a:t>u</a:t>
            </a:r>
            <a:r>
              <a:rPr lang="sr-Latn-RS" dirty="0" smtClean="0"/>
              <a:t> operacije koja vrši upis </a:t>
            </a:r>
            <a:r>
              <a:rPr lang="en-US" dirty="0" smtClean="0"/>
              <a:t>”s</a:t>
            </a:r>
            <a:r>
              <a:rPr lang="sr-Latn-RS" dirty="0" smtClean="0"/>
              <a:t>amo jednom</a:t>
            </a:r>
            <a:r>
              <a:rPr lang="en-US" dirty="0" smtClean="0"/>
              <a:t>”</a:t>
            </a:r>
            <a:endParaRPr lang="sr-Latn-RS" dirty="0" smtClean="0"/>
          </a:p>
          <a:p>
            <a:r>
              <a:rPr lang="sr-Latn-RS" dirty="0" smtClean="0"/>
              <a:t>Argument je jednoznačno vezan za rezultat operacije</a:t>
            </a:r>
            <a:r>
              <a:rPr lang="en-US" dirty="0" smtClean="0"/>
              <a:t> </a:t>
            </a:r>
            <a:r>
              <a:rPr lang="sr-Latn-RS" dirty="0" smtClean="0"/>
              <a:t>sa</a:t>
            </a:r>
            <a:r>
              <a:rPr lang="en-US" dirty="0" smtClean="0"/>
              <a:t> </a:t>
            </a:r>
            <a:r>
              <a:rPr lang="en-US" dirty="0" err="1" smtClean="0"/>
              <a:t>odgovaraju</a:t>
            </a:r>
            <a:r>
              <a:rPr lang="sr-Latn-RS" dirty="0" smtClean="0"/>
              <a:t>ći</a:t>
            </a:r>
            <a:r>
              <a:rPr lang="en-US" dirty="0" smtClean="0"/>
              <a:t>m</a:t>
            </a:r>
            <a:r>
              <a:rPr lang="sr-Latn-RS" dirty="0" smtClean="0"/>
              <a:t> mestom u rezervacionoj stanici – Obezbediti distribuciju </a:t>
            </a:r>
            <a:r>
              <a:rPr lang="sr-Latn-RS" dirty="0" smtClean="0"/>
              <a:t>rezultata </a:t>
            </a:r>
            <a:r>
              <a:rPr lang="sr-Latn-RS" dirty="0" smtClean="0"/>
              <a:t>do svih argumenata!!!</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t>Tomasulo implicitno preimenovanje (2)</a:t>
            </a:r>
            <a:endParaRPr lang="en-US" dirty="0"/>
          </a:p>
        </p:txBody>
      </p:sp>
      <p:sp>
        <p:nvSpPr>
          <p:cNvPr id="3" name="Content Placeholder 2"/>
          <p:cNvSpPr>
            <a:spLocks noGrp="1"/>
          </p:cNvSpPr>
          <p:nvPr>
            <p:ph idx="1"/>
          </p:nvPr>
        </p:nvSpPr>
        <p:spPr>
          <a:xfrm>
            <a:off x="457200" y="1600200"/>
            <a:ext cx="8229600" cy="4829196"/>
          </a:xfrm>
        </p:spPr>
        <p:txBody>
          <a:bodyPr>
            <a:normAutofit fontScale="85000" lnSpcReduction="20000"/>
          </a:bodyPr>
          <a:lstStyle/>
          <a:p>
            <a:r>
              <a:rPr lang="sr-Latn-RS" dirty="0" smtClean="0"/>
              <a:t>Neka </a:t>
            </a:r>
            <a:r>
              <a:rPr lang="sr-Latn-RS" b="1" dirty="0" smtClean="0"/>
              <a:t>reference za argumente </a:t>
            </a:r>
            <a:r>
              <a:rPr lang="sr-Latn-RS" dirty="0" smtClean="0"/>
              <a:t>svake nove instrukcije budu </a:t>
            </a:r>
            <a:r>
              <a:rPr lang="sr-Latn-RS" b="1" dirty="0" smtClean="0"/>
              <a:t>rezervacione stanice instrukcija koje generišu rezultate za argumente</a:t>
            </a:r>
            <a:r>
              <a:rPr lang="sr-Latn-RS" dirty="0" smtClean="0"/>
              <a:t>, ako </a:t>
            </a:r>
            <a:r>
              <a:rPr lang="en-US" dirty="0" err="1" smtClean="0"/>
              <a:t>neka</a:t>
            </a:r>
            <a:r>
              <a:rPr lang="en-US" dirty="0" smtClean="0"/>
              <a:t> </a:t>
            </a:r>
            <a:r>
              <a:rPr lang="sr-Latn-RS" dirty="0" smtClean="0"/>
              <a:t>nedovršena instrukcija treba da prosledi argument</a:t>
            </a:r>
          </a:p>
          <a:p>
            <a:r>
              <a:rPr lang="sr-Latn-RS" dirty="0" smtClean="0"/>
              <a:t>U suprotnom, rezultat je već upisan u registar i </a:t>
            </a:r>
            <a:r>
              <a:rPr lang="sr-Latn-RS" b="1" dirty="0" smtClean="0"/>
              <a:t>ODMAH</a:t>
            </a:r>
            <a:r>
              <a:rPr lang="sr-Latn-RS" dirty="0" smtClean="0"/>
              <a:t> se uzima </a:t>
            </a:r>
            <a:r>
              <a:rPr lang="sr-Latn-RS" sz="5200" b="1" dirty="0" smtClean="0"/>
              <a:t>vrednost</a:t>
            </a:r>
            <a:r>
              <a:rPr lang="sr-Latn-RS" dirty="0" smtClean="0"/>
              <a:t> iz arhitekturalnog registra (upisana ranije) – tada preimenovanje nije ni potrebno</a:t>
            </a:r>
          </a:p>
          <a:p>
            <a:r>
              <a:rPr lang="sr-Latn-RS" dirty="0" smtClean="0"/>
              <a:t>Kada kod izdavanja instrukcija naiđe novi upis u neki arhitekturalni registar, njegov trenutni sadržaj nije više potreban, jer su sve rezervacione stanice koje su trebale da koriste prethodnu vrednost iz tog registra već uzele tu </a:t>
            </a:r>
            <a:r>
              <a:rPr lang="sr-Latn-RS" b="1" dirty="0" smtClean="0"/>
              <a:t>vrednost</a:t>
            </a:r>
            <a:r>
              <a:rPr lang="sr-Latn-RS" dirty="0" smtClean="0"/>
              <a:t> i zapamtile kod sebe u RS!!!! </a:t>
            </a:r>
          </a:p>
          <a:p>
            <a:endParaRPr lang="en-US" dirty="0" smtClean="0"/>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dirty="0" smtClean="0"/>
              <a:t>Tomasulo distribucija rezultata</a:t>
            </a:r>
            <a:endParaRPr lang="en-US" dirty="0"/>
          </a:p>
        </p:txBody>
      </p:sp>
      <p:sp>
        <p:nvSpPr>
          <p:cNvPr id="3" name="Content Placeholder 2"/>
          <p:cNvSpPr>
            <a:spLocks noGrp="1"/>
          </p:cNvSpPr>
          <p:nvPr>
            <p:ph idx="1"/>
          </p:nvPr>
        </p:nvSpPr>
        <p:spPr>
          <a:xfrm>
            <a:off x="500034" y="1357298"/>
            <a:ext cx="8472518" cy="5257800"/>
          </a:xfrm>
        </p:spPr>
        <p:txBody>
          <a:bodyPr>
            <a:normAutofit fontScale="77500" lnSpcReduction="20000"/>
          </a:bodyPr>
          <a:lstStyle/>
          <a:p>
            <a:r>
              <a:rPr lang="en-US" dirty="0" smtClean="0"/>
              <a:t>N</a:t>
            </a:r>
            <a:r>
              <a:rPr lang="sr-Latn-RS" dirty="0" smtClean="0"/>
              <a:t>eka postoji </a:t>
            </a:r>
            <a:r>
              <a:rPr lang="sr-Latn-RS" b="1" dirty="0" smtClean="0"/>
              <a:t>zajednički data bus </a:t>
            </a:r>
            <a:r>
              <a:rPr lang="sr-Latn-RS" dirty="0" smtClean="0"/>
              <a:t>kojim se distribuira </a:t>
            </a:r>
            <a:r>
              <a:rPr lang="sr-Latn-RS" b="1" dirty="0" smtClean="0"/>
              <a:t>jedan rezultat </a:t>
            </a:r>
            <a:r>
              <a:rPr lang="sr-Latn-RS" dirty="0" smtClean="0"/>
              <a:t>sa izlaza neke rezervacione stanice </a:t>
            </a:r>
            <a:r>
              <a:rPr lang="sr-Latn-RS" b="1" dirty="0" smtClean="0"/>
              <a:t>po ciklusu</a:t>
            </a:r>
          </a:p>
          <a:p>
            <a:r>
              <a:rPr lang="sr-Latn-RS" dirty="0" smtClean="0"/>
              <a:t>Neka sve ostale rezervacione stanice osluškuju zajednički data bus (koji pored podataka šalje i kod rezervacione stanice čiji je to rezultat) i neka preuzimaju poslate VREDNOSTI za svoje instrukcije koje traže argument sa </a:t>
            </a:r>
            <a:r>
              <a:rPr lang="sr-Latn-RS" b="1" dirty="0" smtClean="0"/>
              <a:t>TE REZERVACIONE STANICE EMITERA </a:t>
            </a:r>
            <a:r>
              <a:rPr lang="sr-Latn-RS" b="1" dirty="0" smtClean="0"/>
              <a:t>REZULTATA (</a:t>
            </a:r>
            <a:r>
              <a:rPr lang="sr-Latn-RS" b="1" dirty="0" err="1" smtClean="0"/>
              <a:t>Forwarding</a:t>
            </a:r>
            <a:r>
              <a:rPr lang="sr-Latn-RS" b="1" smtClean="0"/>
              <a:t>!!!)</a:t>
            </a:r>
            <a:endParaRPr lang="sr-Latn-RS" b="1" dirty="0" smtClean="0"/>
          </a:p>
          <a:p>
            <a:r>
              <a:rPr lang="sr-Latn-RS" dirty="0" smtClean="0"/>
              <a:t>Sada instrukcije koje su čekale taj rezultat u svojim RS umesto reference čuvaju </a:t>
            </a:r>
            <a:r>
              <a:rPr lang="sr-Latn-RS" b="1" cap="all" dirty="0" smtClean="0"/>
              <a:t>vrednost</a:t>
            </a:r>
            <a:r>
              <a:rPr lang="sr-Latn-RS" cap="all" dirty="0" smtClean="0"/>
              <a:t> </a:t>
            </a:r>
            <a:r>
              <a:rPr lang="sr-Latn-RS" dirty="0" smtClean="0"/>
              <a:t>preimenovanog registra preuzetu sa zajedničkog data bus-a, pa može biti više implicitnih preimenovanja za isti registar</a:t>
            </a:r>
          </a:p>
          <a:p>
            <a:r>
              <a:rPr lang="sr-Latn-RS" dirty="0" smtClean="0"/>
              <a:t>Sa zajedničkog data bus-a ide i u odgovarajući registar, samo poslednja vrednost upisa u arhitekturalni registar po originalnom redosledu. Za </a:t>
            </a:r>
            <a:r>
              <a:rPr lang="sr-Latn-RS" b="1" dirty="0" smtClean="0"/>
              <a:t>SVE</a:t>
            </a:r>
            <a:r>
              <a:rPr lang="sr-Latn-RS" dirty="0" smtClean="0"/>
              <a:t> </a:t>
            </a:r>
            <a:r>
              <a:rPr lang="sr-Latn-RS" b="1" dirty="0" smtClean="0"/>
              <a:t>prethodne nezavršene upise </a:t>
            </a:r>
            <a:r>
              <a:rPr lang="sr-Latn-RS" dirty="0" smtClean="0"/>
              <a:t>u isti arhitekturalni registar će se čitanje VREDNOSTI svih argumenta raditi </a:t>
            </a:r>
            <a:r>
              <a:rPr lang="sr-Latn-RS" b="1" dirty="0" smtClean="0"/>
              <a:t>sa zajedničkog data bus-a</a:t>
            </a:r>
            <a:endParaRPr lang="en-US"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Tomasulo distribucija rezultata (2)</a:t>
            </a:r>
            <a:endParaRPr lang="en-US" dirty="0"/>
          </a:p>
        </p:txBody>
      </p:sp>
      <p:sp>
        <p:nvSpPr>
          <p:cNvPr id="3" name="Content Placeholder 2"/>
          <p:cNvSpPr>
            <a:spLocks noGrp="1"/>
          </p:cNvSpPr>
          <p:nvPr>
            <p:ph idx="1"/>
          </p:nvPr>
        </p:nvSpPr>
        <p:spPr/>
        <p:txBody>
          <a:bodyPr>
            <a:normAutofit fontScale="77500" lnSpcReduction="20000"/>
          </a:bodyPr>
          <a:lstStyle/>
          <a:p>
            <a:r>
              <a:rPr lang="sr-Latn-RS" dirty="0" smtClean="0"/>
              <a:t>Ako nijedna instrukcija u rezervacionim stanicama ne upisuje u neki registar argumenta neke instrukcije </a:t>
            </a:r>
            <a:r>
              <a:rPr lang="sr-Latn-RS" i="1" dirty="0" smtClean="0"/>
              <a:t>I</a:t>
            </a:r>
            <a:r>
              <a:rPr lang="sr-Latn-RS" dirty="0" smtClean="0"/>
              <a:t>, po izdavanju instrukcije </a:t>
            </a:r>
            <a:r>
              <a:rPr lang="sr-Latn-RS" i="1" dirty="0" smtClean="0"/>
              <a:t>I</a:t>
            </a:r>
            <a:r>
              <a:rPr lang="sr-Latn-RS" dirty="0" smtClean="0"/>
              <a:t> se povlači vrednost iz registra tog argumenta u rezervacionu stanicu instrukcije </a:t>
            </a:r>
            <a:r>
              <a:rPr lang="sr-Latn-RS" i="1" dirty="0" smtClean="0"/>
              <a:t>I</a:t>
            </a:r>
            <a:r>
              <a:rPr lang="sr-Latn-RS" dirty="0" smtClean="0"/>
              <a:t> i odmah </a:t>
            </a:r>
            <a:r>
              <a:rPr lang="sr-Latn-RS" smtClean="0"/>
              <a:t>je taj argument ready</a:t>
            </a:r>
            <a:endParaRPr lang="sr-Latn-RS" dirty="0" smtClean="0"/>
          </a:p>
          <a:p>
            <a:r>
              <a:rPr lang="sr-Latn-RS" dirty="0" smtClean="0"/>
              <a:t>Registri treba da znaju koja lokacija rezervacione stanice kod izbacivanja rezultata na zajednički data bus upisuje u koji registar – zato postoji tabela za registarski status</a:t>
            </a:r>
          </a:p>
          <a:p>
            <a:r>
              <a:rPr lang="en-US" dirty="0" smtClean="0"/>
              <a:t>P</a:t>
            </a:r>
            <a:r>
              <a:rPr lang="sr-Latn-RS" dirty="0" smtClean="0"/>
              <a:t>razno polje u toj tabeli – znači da nijedna izdata instrukcija ne prepisuje staru vrednost</a:t>
            </a:r>
          </a:p>
          <a:p>
            <a:r>
              <a:rPr lang="en-US" dirty="0" smtClean="0"/>
              <a:t>V</a:t>
            </a:r>
            <a:r>
              <a:rPr lang="sr-Latn-RS" dirty="0" smtClean="0"/>
              <a:t>rednost polja za registar u tabeli registarskog statusa određuje da li treba da se ubacuje vrednost sa zajedničkog data bus-a u registar, a na osnovu izvora</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t>Uloga registarskog statusa u uspostavljanju zavisnosti</a:t>
            </a:r>
            <a:endParaRPr lang="en-US" dirty="0"/>
          </a:p>
        </p:txBody>
      </p:sp>
      <p:sp>
        <p:nvSpPr>
          <p:cNvPr id="3" name="Content Placeholder 2"/>
          <p:cNvSpPr>
            <a:spLocks noGrp="1"/>
          </p:cNvSpPr>
          <p:nvPr>
            <p:ph idx="1"/>
          </p:nvPr>
        </p:nvSpPr>
        <p:spPr/>
        <p:txBody>
          <a:bodyPr>
            <a:normAutofit fontScale="85000" lnSpcReduction="20000"/>
          </a:bodyPr>
          <a:lstStyle/>
          <a:p>
            <a:r>
              <a:rPr lang="sr-Latn-RS" b="1" dirty="0"/>
              <a:t>Č</a:t>
            </a:r>
            <a:r>
              <a:rPr lang="sr-Latn-RS" b="1" dirty="0" smtClean="0"/>
              <a:t>uva sve poslednje upise </a:t>
            </a:r>
            <a:r>
              <a:rPr lang="sr-Latn-RS" dirty="0" smtClean="0"/>
              <a:t>koji treba da se odigraju </a:t>
            </a:r>
            <a:r>
              <a:rPr lang="sr-Latn-RS" b="1" dirty="0" smtClean="0"/>
              <a:t>u svakom arhitekturalnom registru, </a:t>
            </a:r>
            <a:r>
              <a:rPr lang="sr-Latn-RS" dirty="0" smtClean="0"/>
              <a:t>a nema ulaza ako je vrednost u registarskom fajlu jedina za arhitekturalni registar</a:t>
            </a:r>
          </a:p>
          <a:p>
            <a:r>
              <a:rPr lang="sr-Latn-RS" dirty="0" smtClean="0"/>
              <a:t>Referisanje ovog statusa definiše šta se upisuje u argumente novih izdatih instrukcija i odmah se zna da li je rezultat ready.</a:t>
            </a:r>
          </a:p>
          <a:p>
            <a:r>
              <a:rPr lang="sr-Latn-RS" dirty="0" smtClean="0"/>
              <a:t>Ready je ako nema funkcionalne jedinice koja upisuje u registar argumenta ni u jednoj rezervacionoj stanici</a:t>
            </a:r>
          </a:p>
          <a:p>
            <a:r>
              <a:rPr lang="sr-Latn-RS" dirty="0" smtClean="0"/>
              <a:t>Svako ubacivanje nove instrukcije u rezervacione stanice (izuzev store) dovodi do novog upisa u registarski status</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14" name="Rectangle 10"/>
          <p:cNvSpPr>
            <a:spLocks noGrp="1" noChangeArrowheads="1"/>
          </p:cNvSpPr>
          <p:nvPr>
            <p:ph type="title"/>
          </p:nvPr>
        </p:nvSpPr>
        <p:spPr>
          <a:xfrm>
            <a:off x="971550" y="0"/>
            <a:ext cx="7162800" cy="1143000"/>
          </a:xfrm>
          <a:noFill/>
          <a:ln/>
        </p:spPr>
        <p:txBody>
          <a:bodyPr/>
          <a:lstStyle/>
          <a:p>
            <a:r>
              <a:rPr lang="en-US"/>
              <a:t>Tomasulo Organization</a:t>
            </a:r>
          </a:p>
        </p:txBody>
      </p:sp>
      <p:grpSp>
        <p:nvGrpSpPr>
          <p:cNvPr id="2" name="Group 25"/>
          <p:cNvGrpSpPr>
            <a:grpSpLocks/>
          </p:cNvGrpSpPr>
          <p:nvPr/>
        </p:nvGrpSpPr>
        <p:grpSpPr bwMode="auto">
          <a:xfrm>
            <a:off x="725488" y="2225675"/>
            <a:ext cx="914400" cy="1219200"/>
            <a:chOff x="1872" y="1584"/>
            <a:chExt cx="576" cy="864"/>
          </a:xfrm>
        </p:grpSpPr>
        <p:sp>
          <p:nvSpPr>
            <p:cNvPr id="226323" name="Rectangle 19"/>
            <p:cNvSpPr>
              <a:spLocks noChangeArrowheads="1"/>
            </p:cNvSpPr>
            <p:nvPr/>
          </p:nvSpPr>
          <p:spPr bwMode="auto">
            <a:xfrm>
              <a:off x="1872" y="1584"/>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24" name="Rectangle 20"/>
            <p:cNvSpPr>
              <a:spLocks noChangeArrowheads="1"/>
            </p:cNvSpPr>
            <p:nvPr/>
          </p:nvSpPr>
          <p:spPr bwMode="auto">
            <a:xfrm>
              <a:off x="1872" y="1728"/>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25" name="Rectangle 21"/>
            <p:cNvSpPr>
              <a:spLocks noChangeArrowheads="1"/>
            </p:cNvSpPr>
            <p:nvPr/>
          </p:nvSpPr>
          <p:spPr bwMode="auto">
            <a:xfrm>
              <a:off x="1872" y="1872"/>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26" name="Rectangle 22"/>
            <p:cNvSpPr>
              <a:spLocks noChangeArrowheads="1"/>
            </p:cNvSpPr>
            <p:nvPr/>
          </p:nvSpPr>
          <p:spPr bwMode="auto">
            <a:xfrm>
              <a:off x="1872" y="2016"/>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27" name="Rectangle 23"/>
            <p:cNvSpPr>
              <a:spLocks noChangeArrowheads="1"/>
            </p:cNvSpPr>
            <p:nvPr/>
          </p:nvSpPr>
          <p:spPr bwMode="auto">
            <a:xfrm>
              <a:off x="1872" y="2160"/>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28" name="Rectangle 24"/>
            <p:cNvSpPr>
              <a:spLocks noChangeArrowheads="1"/>
            </p:cNvSpPr>
            <p:nvPr/>
          </p:nvSpPr>
          <p:spPr bwMode="auto">
            <a:xfrm>
              <a:off x="1872" y="2304"/>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sp>
        <p:nvSpPr>
          <p:cNvPr id="226330" name="Line 26"/>
          <p:cNvSpPr>
            <a:spLocks noChangeShapeType="1"/>
          </p:cNvSpPr>
          <p:nvPr/>
        </p:nvSpPr>
        <p:spPr bwMode="auto">
          <a:xfrm>
            <a:off x="1106488" y="1616075"/>
            <a:ext cx="0" cy="609600"/>
          </a:xfrm>
          <a:prstGeom prst="line">
            <a:avLst/>
          </a:prstGeom>
          <a:noFill/>
          <a:ln w="57150">
            <a:solidFill>
              <a:schemeClr val="tx1"/>
            </a:solidFill>
            <a:round/>
            <a:headEnd/>
            <a:tailEnd type="triangle" w="med" len="med"/>
          </a:ln>
          <a:effectLst/>
        </p:spPr>
        <p:txBody>
          <a:bodyPr wrap="none" anchor="ctr"/>
          <a:lstStyle/>
          <a:p>
            <a:endParaRPr lang="en-US"/>
          </a:p>
        </p:txBody>
      </p:sp>
      <p:grpSp>
        <p:nvGrpSpPr>
          <p:cNvPr id="3" name="Group 27"/>
          <p:cNvGrpSpPr>
            <a:grpSpLocks/>
          </p:cNvGrpSpPr>
          <p:nvPr/>
        </p:nvGrpSpPr>
        <p:grpSpPr bwMode="auto">
          <a:xfrm>
            <a:off x="3340100" y="1246188"/>
            <a:ext cx="914400" cy="1219200"/>
            <a:chOff x="1872" y="1584"/>
            <a:chExt cx="576" cy="864"/>
          </a:xfrm>
        </p:grpSpPr>
        <p:sp>
          <p:nvSpPr>
            <p:cNvPr id="226332" name="Rectangle 28"/>
            <p:cNvSpPr>
              <a:spLocks noChangeArrowheads="1"/>
            </p:cNvSpPr>
            <p:nvPr/>
          </p:nvSpPr>
          <p:spPr bwMode="auto">
            <a:xfrm>
              <a:off x="1872" y="1584"/>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33" name="Rectangle 29"/>
            <p:cNvSpPr>
              <a:spLocks noChangeArrowheads="1"/>
            </p:cNvSpPr>
            <p:nvPr/>
          </p:nvSpPr>
          <p:spPr bwMode="auto">
            <a:xfrm>
              <a:off x="1872" y="1728"/>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34" name="Rectangle 30"/>
            <p:cNvSpPr>
              <a:spLocks noChangeArrowheads="1"/>
            </p:cNvSpPr>
            <p:nvPr/>
          </p:nvSpPr>
          <p:spPr bwMode="auto">
            <a:xfrm>
              <a:off x="1872" y="1872"/>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35" name="Rectangle 31"/>
            <p:cNvSpPr>
              <a:spLocks noChangeArrowheads="1"/>
            </p:cNvSpPr>
            <p:nvPr/>
          </p:nvSpPr>
          <p:spPr bwMode="auto">
            <a:xfrm>
              <a:off x="1872" y="2016"/>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36" name="Rectangle 32"/>
            <p:cNvSpPr>
              <a:spLocks noChangeArrowheads="1"/>
            </p:cNvSpPr>
            <p:nvPr/>
          </p:nvSpPr>
          <p:spPr bwMode="auto">
            <a:xfrm>
              <a:off x="1872" y="2160"/>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37" name="Rectangle 33"/>
            <p:cNvSpPr>
              <a:spLocks noChangeArrowheads="1"/>
            </p:cNvSpPr>
            <p:nvPr/>
          </p:nvSpPr>
          <p:spPr bwMode="auto">
            <a:xfrm>
              <a:off x="1872" y="2304"/>
              <a:ext cx="576" cy="144"/>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4" name="Group 49"/>
          <p:cNvGrpSpPr>
            <a:grpSpLocks/>
          </p:cNvGrpSpPr>
          <p:nvPr/>
        </p:nvGrpSpPr>
        <p:grpSpPr bwMode="auto">
          <a:xfrm>
            <a:off x="5168900" y="1474788"/>
            <a:ext cx="2209800" cy="812800"/>
            <a:chOff x="3456" y="1200"/>
            <a:chExt cx="1392" cy="512"/>
          </a:xfrm>
        </p:grpSpPr>
        <p:sp>
          <p:nvSpPr>
            <p:cNvPr id="226339" name="Rectangle 35"/>
            <p:cNvSpPr>
              <a:spLocks noChangeArrowheads="1"/>
            </p:cNvSpPr>
            <p:nvPr/>
          </p:nvSpPr>
          <p:spPr bwMode="auto">
            <a:xfrm>
              <a:off x="3456" y="1200"/>
              <a:ext cx="1392"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40" name="Rectangle 36"/>
            <p:cNvSpPr>
              <a:spLocks noChangeArrowheads="1"/>
            </p:cNvSpPr>
            <p:nvPr/>
          </p:nvSpPr>
          <p:spPr bwMode="auto">
            <a:xfrm>
              <a:off x="3456" y="1328"/>
              <a:ext cx="1392"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41" name="Rectangle 37"/>
            <p:cNvSpPr>
              <a:spLocks noChangeArrowheads="1"/>
            </p:cNvSpPr>
            <p:nvPr/>
          </p:nvSpPr>
          <p:spPr bwMode="auto">
            <a:xfrm>
              <a:off x="3456" y="1456"/>
              <a:ext cx="1392"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42" name="Rectangle 38"/>
            <p:cNvSpPr>
              <a:spLocks noChangeArrowheads="1"/>
            </p:cNvSpPr>
            <p:nvPr/>
          </p:nvSpPr>
          <p:spPr bwMode="auto">
            <a:xfrm>
              <a:off x="3456" y="1584"/>
              <a:ext cx="1392"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5" name="Group 48"/>
          <p:cNvGrpSpPr>
            <a:grpSpLocks/>
          </p:cNvGrpSpPr>
          <p:nvPr/>
        </p:nvGrpSpPr>
        <p:grpSpPr bwMode="auto">
          <a:xfrm>
            <a:off x="7583488" y="3368675"/>
            <a:ext cx="914400" cy="609600"/>
            <a:chOff x="3888" y="2064"/>
            <a:chExt cx="576" cy="384"/>
          </a:xfrm>
        </p:grpSpPr>
        <p:sp>
          <p:nvSpPr>
            <p:cNvPr id="226346" name="Rectangle 42"/>
            <p:cNvSpPr>
              <a:spLocks noChangeArrowheads="1"/>
            </p:cNvSpPr>
            <p:nvPr/>
          </p:nvSpPr>
          <p:spPr bwMode="auto">
            <a:xfrm>
              <a:off x="3888" y="2064"/>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47" name="Rectangle 43"/>
            <p:cNvSpPr>
              <a:spLocks noChangeArrowheads="1"/>
            </p:cNvSpPr>
            <p:nvPr/>
          </p:nvSpPr>
          <p:spPr bwMode="auto">
            <a:xfrm>
              <a:off x="3888" y="2192"/>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48" name="Rectangle 44"/>
            <p:cNvSpPr>
              <a:spLocks noChangeArrowheads="1"/>
            </p:cNvSpPr>
            <p:nvPr/>
          </p:nvSpPr>
          <p:spPr bwMode="auto">
            <a:xfrm>
              <a:off x="3888" y="2320"/>
              <a:ext cx="576" cy="12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grpSp>
        <p:nvGrpSpPr>
          <p:cNvPr id="6" name="Group 68"/>
          <p:cNvGrpSpPr>
            <a:grpSpLocks/>
          </p:cNvGrpSpPr>
          <p:nvPr/>
        </p:nvGrpSpPr>
        <p:grpSpPr bwMode="auto">
          <a:xfrm>
            <a:off x="1677988" y="3913188"/>
            <a:ext cx="2209800" cy="609600"/>
            <a:chOff x="1536" y="2736"/>
            <a:chExt cx="1392" cy="384"/>
          </a:xfrm>
        </p:grpSpPr>
        <p:sp>
          <p:nvSpPr>
            <p:cNvPr id="226355" name="Rectangle 51"/>
            <p:cNvSpPr>
              <a:spLocks noChangeArrowheads="1"/>
            </p:cNvSpPr>
            <p:nvPr/>
          </p:nvSpPr>
          <p:spPr bwMode="auto">
            <a:xfrm>
              <a:off x="1536" y="2736"/>
              <a:ext cx="1392" cy="128"/>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56" name="Rectangle 52"/>
            <p:cNvSpPr>
              <a:spLocks noChangeArrowheads="1"/>
            </p:cNvSpPr>
            <p:nvPr/>
          </p:nvSpPr>
          <p:spPr bwMode="auto">
            <a:xfrm>
              <a:off x="1536" y="2864"/>
              <a:ext cx="1392" cy="128"/>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57" name="Rectangle 53"/>
            <p:cNvSpPr>
              <a:spLocks noChangeArrowheads="1"/>
            </p:cNvSpPr>
            <p:nvPr/>
          </p:nvSpPr>
          <p:spPr bwMode="auto">
            <a:xfrm>
              <a:off x="1536" y="2992"/>
              <a:ext cx="1392" cy="128"/>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sp>
        <p:nvSpPr>
          <p:cNvPr id="226359" name="Rectangle 55"/>
          <p:cNvSpPr>
            <a:spLocks noChangeArrowheads="1"/>
          </p:cNvSpPr>
          <p:nvPr/>
        </p:nvSpPr>
        <p:spPr bwMode="auto">
          <a:xfrm>
            <a:off x="1982788" y="3913188"/>
            <a:ext cx="762000" cy="609600"/>
          </a:xfrm>
          <a:prstGeom prst="rect">
            <a:avLst/>
          </a:prstGeom>
          <a:noFill/>
          <a:ln w="28575">
            <a:solidFill>
              <a:schemeClr val="tx1"/>
            </a:solidFill>
            <a:miter lim="800000"/>
            <a:headEnd/>
            <a:tailEnd/>
          </a:ln>
          <a:effectLst/>
        </p:spPr>
        <p:txBody>
          <a:bodyPr wrap="none" anchor="ctr"/>
          <a:lstStyle/>
          <a:p>
            <a:endParaRPr lang="en-US"/>
          </a:p>
        </p:txBody>
      </p:sp>
      <p:sp>
        <p:nvSpPr>
          <p:cNvPr id="226369" name="Rectangle 65"/>
          <p:cNvSpPr>
            <a:spLocks noChangeArrowheads="1"/>
          </p:cNvSpPr>
          <p:nvPr/>
        </p:nvSpPr>
        <p:spPr bwMode="auto">
          <a:xfrm>
            <a:off x="2249488" y="5056188"/>
            <a:ext cx="1066800" cy="304800"/>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adders</a:t>
            </a:r>
          </a:p>
        </p:txBody>
      </p:sp>
      <p:sp>
        <p:nvSpPr>
          <p:cNvPr id="226375" name="Text Box 71"/>
          <p:cNvSpPr txBox="1">
            <a:spLocks noChangeArrowheads="1"/>
          </p:cNvSpPr>
          <p:nvPr/>
        </p:nvSpPr>
        <p:spPr bwMode="auto">
          <a:xfrm>
            <a:off x="1095375" y="3841750"/>
            <a:ext cx="631825" cy="709613"/>
          </a:xfrm>
          <a:prstGeom prst="rect">
            <a:avLst/>
          </a:prstGeom>
          <a:noFill/>
          <a:ln w="28575">
            <a:noFill/>
            <a:miter lim="800000"/>
            <a:headEnd/>
            <a:tailEnd/>
          </a:ln>
          <a:effectLst/>
        </p:spPr>
        <p:txBody>
          <a:bodyPr wrap="none" anchor="ctr">
            <a:spAutoFit/>
          </a:bodyPr>
          <a:lstStyle/>
          <a:p>
            <a:r>
              <a:rPr lang="en-US" sz="1400">
                <a:solidFill>
                  <a:schemeClr val="hlink"/>
                </a:solidFill>
              </a:rPr>
              <a:t>Add1</a:t>
            </a:r>
          </a:p>
          <a:p>
            <a:r>
              <a:rPr lang="en-US" sz="1400">
                <a:solidFill>
                  <a:schemeClr val="hlink"/>
                </a:solidFill>
              </a:rPr>
              <a:t>Add2</a:t>
            </a:r>
          </a:p>
          <a:p>
            <a:pPr>
              <a:lnSpc>
                <a:spcPct val="90000"/>
              </a:lnSpc>
            </a:pPr>
            <a:r>
              <a:rPr lang="en-US" sz="1400">
                <a:solidFill>
                  <a:schemeClr val="hlink"/>
                </a:solidFill>
              </a:rPr>
              <a:t>Add3</a:t>
            </a:r>
          </a:p>
        </p:txBody>
      </p:sp>
      <p:grpSp>
        <p:nvGrpSpPr>
          <p:cNvPr id="7" name="Group 62"/>
          <p:cNvGrpSpPr>
            <a:grpSpLocks/>
          </p:cNvGrpSpPr>
          <p:nvPr/>
        </p:nvGrpSpPr>
        <p:grpSpPr bwMode="auto">
          <a:xfrm>
            <a:off x="4864100" y="4065588"/>
            <a:ext cx="2209800" cy="381000"/>
            <a:chOff x="3312" y="2688"/>
            <a:chExt cx="1392" cy="256"/>
          </a:xfrm>
        </p:grpSpPr>
        <p:sp>
          <p:nvSpPr>
            <p:cNvPr id="226362" name="Rectangle 58"/>
            <p:cNvSpPr>
              <a:spLocks noChangeArrowheads="1"/>
            </p:cNvSpPr>
            <p:nvPr/>
          </p:nvSpPr>
          <p:spPr bwMode="auto">
            <a:xfrm>
              <a:off x="3312" y="2688"/>
              <a:ext cx="1392" cy="128"/>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226363" name="Rectangle 59"/>
            <p:cNvSpPr>
              <a:spLocks noChangeArrowheads="1"/>
            </p:cNvSpPr>
            <p:nvPr/>
          </p:nvSpPr>
          <p:spPr bwMode="auto">
            <a:xfrm>
              <a:off x="3312" y="2816"/>
              <a:ext cx="1392" cy="128"/>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endParaRPr lang="en-US"/>
            </a:p>
          </p:txBody>
        </p:sp>
      </p:grpSp>
      <p:sp>
        <p:nvSpPr>
          <p:cNvPr id="226367" name="Rectangle 63"/>
          <p:cNvSpPr>
            <a:spLocks noChangeArrowheads="1"/>
          </p:cNvSpPr>
          <p:nvPr/>
        </p:nvSpPr>
        <p:spPr bwMode="auto">
          <a:xfrm>
            <a:off x="5168900" y="4065588"/>
            <a:ext cx="762000" cy="381000"/>
          </a:xfrm>
          <a:prstGeom prst="rect">
            <a:avLst/>
          </a:prstGeom>
          <a:noFill/>
          <a:ln w="28575">
            <a:solidFill>
              <a:schemeClr val="tx1"/>
            </a:solidFill>
            <a:miter lim="800000"/>
            <a:headEnd/>
            <a:tailEnd/>
          </a:ln>
          <a:effectLst/>
        </p:spPr>
        <p:txBody>
          <a:bodyPr wrap="none" anchor="ctr"/>
          <a:lstStyle/>
          <a:p>
            <a:endParaRPr lang="en-US"/>
          </a:p>
        </p:txBody>
      </p:sp>
      <p:sp>
        <p:nvSpPr>
          <p:cNvPr id="226370" name="Rectangle 66"/>
          <p:cNvSpPr>
            <a:spLocks noChangeArrowheads="1"/>
          </p:cNvSpPr>
          <p:nvPr/>
        </p:nvSpPr>
        <p:spPr bwMode="auto">
          <a:xfrm>
            <a:off x="5321300" y="5056188"/>
            <a:ext cx="1447800" cy="304800"/>
          </a:xfrm>
          <a:prstGeom prst="rect">
            <a:avLst/>
          </a:prstGeom>
          <a:solidFill>
            <a:schemeClr val="accent1"/>
          </a:solidFill>
          <a:ln w="28575">
            <a:solidFill>
              <a:schemeClr val="tx1"/>
            </a:solidFill>
            <a:miter lim="800000"/>
            <a:headEnd/>
            <a:tailEnd/>
          </a:ln>
          <a:effectLst>
            <a:outerShdw dist="107763" dir="2700000" algn="ctr" rotWithShape="0">
              <a:schemeClr val="bg2"/>
            </a:outerShdw>
          </a:effectLst>
        </p:spPr>
        <p:txBody>
          <a:bodyPr wrap="none" anchor="ctr"/>
          <a:lstStyle/>
          <a:p>
            <a:r>
              <a:rPr lang="en-US"/>
              <a:t>FP multipliers</a:t>
            </a:r>
          </a:p>
        </p:txBody>
      </p:sp>
      <p:sp>
        <p:nvSpPr>
          <p:cNvPr id="226378" name="Text Box 74"/>
          <p:cNvSpPr txBox="1">
            <a:spLocks noChangeArrowheads="1"/>
          </p:cNvSpPr>
          <p:nvPr/>
        </p:nvSpPr>
        <p:spPr bwMode="auto">
          <a:xfrm>
            <a:off x="4230688" y="4054475"/>
            <a:ext cx="674687" cy="476250"/>
          </a:xfrm>
          <a:prstGeom prst="rect">
            <a:avLst/>
          </a:prstGeom>
          <a:noFill/>
          <a:ln w="28575">
            <a:noFill/>
            <a:miter lim="800000"/>
            <a:headEnd/>
            <a:tailEnd/>
          </a:ln>
          <a:effectLst/>
        </p:spPr>
        <p:txBody>
          <a:bodyPr wrap="none" anchor="ctr">
            <a:spAutoFit/>
          </a:bodyPr>
          <a:lstStyle/>
          <a:p>
            <a:pPr>
              <a:lnSpc>
                <a:spcPct val="90000"/>
              </a:lnSpc>
            </a:pPr>
            <a:r>
              <a:rPr lang="en-US" sz="1400">
                <a:solidFill>
                  <a:schemeClr val="hlink"/>
                </a:solidFill>
              </a:rPr>
              <a:t>Mult1</a:t>
            </a:r>
          </a:p>
          <a:p>
            <a:pPr>
              <a:lnSpc>
                <a:spcPct val="90000"/>
              </a:lnSpc>
            </a:pPr>
            <a:r>
              <a:rPr lang="en-US" sz="1400">
                <a:solidFill>
                  <a:schemeClr val="hlink"/>
                </a:solidFill>
              </a:rPr>
              <a:t>Mult2</a:t>
            </a:r>
          </a:p>
        </p:txBody>
      </p:sp>
      <p:sp>
        <p:nvSpPr>
          <p:cNvPr id="226383" name="Line 79"/>
          <p:cNvSpPr>
            <a:spLocks noChangeShapeType="1"/>
          </p:cNvSpPr>
          <p:nvPr/>
        </p:nvSpPr>
        <p:spPr bwMode="auto">
          <a:xfrm>
            <a:off x="2425700" y="4522788"/>
            <a:ext cx="0" cy="5334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84" name="Line 80"/>
          <p:cNvSpPr>
            <a:spLocks noChangeShapeType="1"/>
          </p:cNvSpPr>
          <p:nvPr/>
        </p:nvSpPr>
        <p:spPr bwMode="auto">
          <a:xfrm>
            <a:off x="3111500" y="4522788"/>
            <a:ext cx="0" cy="5334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85" name="Line 81"/>
          <p:cNvSpPr>
            <a:spLocks noChangeShapeType="1"/>
          </p:cNvSpPr>
          <p:nvPr/>
        </p:nvSpPr>
        <p:spPr bwMode="auto">
          <a:xfrm>
            <a:off x="5549900" y="4446588"/>
            <a:ext cx="0" cy="6096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86" name="Line 82"/>
          <p:cNvSpPr>
            <a:spLocks noChangeShapeType="1"/>
          </p:cNvSpPr>
          <p:nvPr/>
        </p:nvSpPr>
        <p:spPr bwMode="auto">
          <a:xfrm>
            <a:off x="6464300" y="4446588"/>
            <a:ext cx="0" cy="6096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87" name="Freeform 83"/>
          <p:cNvSpPr>
            <a:spLocks/>
          </p:cNvSpPr>
          <p:nvPr/>
        </p:nvSpPr>
        <p:spPr bwMode="auto">
          <a:xfrm>
            <a:off x="1816100" y="2465388"/>
            <a:ext cx="1981200" cy="1447800"/>
          </a:xfrm>
          <a:custGeom>
            <a:avLst/>
            <a:gdLst/>
            <a:ahLst/>
            <a:cxnLst>
              <a:cxn ang="0">
                <a:pos x="1248" y="0"/>
              </a:cxn>
              <a:cxn ang="0">
                <a:pos x="1248" y="672"/>
              </a:cxn>
              <a:cxn ang="0">
                <a:pos x="0" y="672"/>
              </a:cxn>
              <a:cxn ang="0">
                <a:pos x="0" y="912"/>
              </a:cxn>
            </a:cxnLst>
            <a:rect l="0" t="0" r="r" b="b"/>
            <a:pathLst>
              <a:path w="1248" h="912">
                <a:moveTo>
                  <a:pt x="1248" y="0"/>
                </a:moveTo>
                <a:lnTo>
                  <a:pt x="1248" y="672"/>
                </a:lnTo>
                <a:lnTo>
                  <a:pt x="0" y="672"/>
                </a:lnTo>
                <a:lnTo>
                  <a:pt x="0" y="912"/>
                </a:lnTo>
              </a:path>
            </a:pathLst>
          </a:custGeom>
          <a:noFill/>
          <a:ln w="28575" cap="flat" cmpd="sng">
            <a:solidFill>
              <a:schemeClr val="tx1"/>
            </a:solidFill>
            <a:prstDash val="solid"/>
            <a:round/>
            <a:headEnd type="none" w="med" len="med"/>
            <a:tailEnd type="triangle" w="med" len="med"/>
          </a:ln>
          <a:effectLst/>
        </p:spPr>
        <p:txBody>
          <a:bodyPr wrap="none" anchor="ctr"/>
          <a:lstStyle/>
          <a:p>
            <a:endParaRPr lang="en-US"/>
          </a:p>
        </p:txBody>
      </p:sp>
      <p:sp>
        <p:nvSpPr>
          <p:cNvPr id="226388" name="Freeform 84"/>
          <p:cNvSpPr>
            <a:spLocks/>
          </p:cNvSpPr>
          <p:nvPr/>
        </p:nvSpPr>
        <p:spPr bwMode="auto">
          <a:xfrm>
            <a:off x="3797300" y="3532188"/>
            <a:ext cx="1219200" cy="533400"/>
          </a:xfrm>
          <a:custGeom>
            <a:avLst/>
            <a:gdLst/>
            <a:ahLst/>
            <a:cxnLst>
              <a:cxn ang="0">
                <a:pos x="0" y="0"/>
              </a:cxn>
              <a:cxn ang="0">
                <a:pos x="768" y="0"/>
              </a:cxn>
              <a:cxn ang="0">
                <a:pos x="768" y="336"/>
              </a:cxn>
            </a:cxnLst>
            <a:rect l="0" t="0" r="r" b="b"/>
            <a:pathLst>
              <a:path w="768" h="336">
                <a:moveTo>
                  <a:pt x="0" y="0"/>
                </a:moveTo>
                <a:lnTo>
                  <a:pt x="768" y="0"/>
                </a:lnTo>
                <a:lnTo>
                  <a:pt x="768" y="336"/>
                </a:lnTo>
              </a:path>
            </a:pathLst>
          </a:custGeom>
          <a:noFill/>
          <a:ln w="28575" cap="flat" cmpd="sng">
            <a:solidFill>
              <a:schemeClr val="tx1"/>
            </a:solidFill>
            <a:prstDash val="solid"/>
            <a:round/>
            <a:headEnd type="none" w="med" len="med"/>
            <a:tailEnd type="triangle" w="med" len="med"/>
          </a:ln>
          <a:effectLst/>
        </p:spPr>
        <p:txBody>
          <a:bodyPr wrap="none" anchor="ctr"/>
          <a:lstStyle/>
          <a:p>
            <a:endParaRPr lang="en-US"/>
          </a:p>
        </p:txBody>
      </p:sp>
      <p:sp>
        <p:nvSpPr>
          <p:cNvPr id="226389" name="Freeform 85"/>
          <p:cNvSpPr>
            <a:spLocks/>
          </p:cNvSpPr>
          <p:nvPr/>
        </p:nvSpPr>
        <p:spPr bwMode="auto">
          <a:xfrm>
            <a:off x="2349500" y="2312988"/>
            <a:ext cx="3124200" cy="1600200"/>
          </a:xfrm>
          <a:custGeom>
            <a:avLst/>
            <a:gdLst/>
            <a:ahLst/>
            <a:cxnLst>
              <a:cxn ang="0">
                <a:pos x="1968" y="0"/>
              </a:cxn>
              <a:cxn ang="0">
                <a:pos x="1968" y="528"/>
              </a:cxn>
              <a:cxn ang="0">
                <a:pos x="0" y="528"/>
              </a:cxn>
              <a:cxn ang="0">
                <a:pos x="0" y="1008"/>
              </a:cxn>
            </a:cxnLst>
            <a:rect l="0" t="0" r="r" b="b"/>
            <a:pathLst>
              <a:path w="1968" h="1008">
                <a:moveTo>
                  <a:pt x="1968" y="0"/>
                </a:moveTo>
                <a:lnTo>
                  <a:pt x="1968" y="528"/>
                </a:lnTo>
                <a:lnTo>
                  <a:pt x="0" y="528"/>
                </a:lnTo>
                <a:lnTo>
                  <a:pt x="0" y="1008"/>
                </a:lnTo>
              </a:path>
            </a:pathLst>
          </a:custGeom>
          <a:noFill/>
          <a:ln w="28575" cap="flat" cmpd="sng">
            <a:solidFill>
              <a:schemeClr val="tx1"/>
            </a:solidFill>
            <a:prstDash val="solid"/>
            <a:round/>
            <a:headEnd type="none" w="med" len="med"/>
            <a:tailEnd type="triangle" w="med" len="med"/>
          </a:ln>
          <a:effectLst/>
        </p:spPr>
        <p:txBody>
          <a:bodyPr wrap="none" anchor="ctr"/>
          <a:lstStyle/>
          <a:p>
            <a:endParaRPr lang="en-US"/>
          </a:p>
        </p:txBody>
      </p:sp>
      <p:sp>
        <p:nvSpPr>
          <p:cNvPr id="226390" name="Line 86"/>
          <p:cNvSpPr>
            <a:spLocks noChangeShapeType="1"/>
          </p:cNvSpPr>
          <p:nvPr/>
        </p:nvSpPr>
        <p:spPr bwMode="auto">
          <a:xfrm>
            <a:off x="5473700" y="3151188"/>
            <a:ext cx="1588" cy="9144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92" name="Line 88"/>
          <p:cNvSpPr>
            <a:spLocks noChangeShapeType="1"/>
          </p:cNvSpPr>
          <p:nvPr/>
        </p:nvSpPr>
        <p:spPr bwMode="auto">
          <a:xfrm>
            <a:off x="6311900" y="2312988"/>
            <a:ext cx="0" cy="17526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26393" name="Freeform 89"/>
          <p:cNvSpPr>
            <a:spLocks/>
          </p:cNvSpPr>
          <p:nvPr/>
        </p:nvSpPr>
        <p:spPr bwMode="auto">
          <a:xfrm>
            <a:off x="3263900" y="3303588"/>
            <a:ext cx="3048000" cy="609600"/>
          </a:xfrm>
          <a:custGeom>
            <a:avLst/>
            <a:gdLst/>
            <a:ahLst/>
            <a:cxnLst>
              <a:cxn ang="0">
                <a:pos x="1920" y="0"/>
              </a:cxn>
              <a:cxn ang="0">
                <a:pos x="0" y="0"/>
              </a:cxn>
              <a:cxn ang="0">
                <a:pos x="0" y="384"/>
              </a:cxn>
            </a:cxnLst>
            <a:rect l="0" t="0" r="r" b="b"/>
            <a:pathLst>
              <a:path w="1920" h="384">
                <a:moveTo>
                  <a:pt x="1920" y="0"/>
                </a:moveTo>
                <a:lnTo>
                  <a:pt x="0" y="0"/>
                </a:lnTo>
                <a:lnTo>
                  <a:pt x="0" y="384"/>
                </a:lnTo>
              </a:path>
            </a:pathLst>
          </a:custGeom>
          <a:noFill/>
          <a:ln w="28575" cap="flat" cmpd="sng">
            <a:solidFill>
              <a:schemeClr val="tx1"/>
            </a:solidFill>
            <a:prstDash val="solid"/>
            <a:round/>
            <a:headEnd type="none" w="med" len="med"/>
            <a:tailEnd type="triangle" w="med" len="med"/>
          </a:ln>
          <a:effectLst/>
        </p:spPr>
        <p:txBody>
          <a:bodyPr wrap="none" anchor="ctr"/>
          <a:lstStyle/>
          <a:p>
            <a:endParaRPr lang="en-US"/>
          </a:p>
        </p:txBody>
      </p:sp>
      <p:sp>
        <p:nvSpPr>
          <p:cNvPr id="226394" name="Freeform 90"/>
          <p:cNvSpPr>
            <a:spLocks/>
          </p:cNvSpPr>
          <p:nvPr/>
        </p:nvSpPr>
        <p:spPr bwMode="auto">
          <a:xfrm>
            <a:off x="6288088" y="2835275"/>
            <a:ext cx="1752600" cy="533400"/>
          </a:xfrm>
          <a:custGeom>
            <a:avLst/>
            <a:gdLst/>
            <a:ahLst/>
            <a:cxnLst>
              <a:cxn ang="0">
                <a:pos x="0" y="0"/>
              </a:cxn>
              <a:cxn ang="0">
                <a:pos x="1008" y="0"/>
              </a:cxn>
              <a:cxn ang="0">
                <a:pos x="1008" y="144"/>
              </a:cxn>
            </a:cxnLst>
            <a:rect l="0" t="0" r="r" b="b"/>
            <a:pathLst>
              <a:path w="1008" h="144">
                <a:moveTo>
                  <a:pt x="0" y="0"/>
                </a:moveTo>
                <a:lnTo>
                  <a:pt x="1008" y="0"/>
                </a:lnTo>
                <a:lnTo>
                  <a:pt x="1008" y="144"/>
                </a:lnTo>
              </a:path>
            </a:pathLst>
          </a:custGeom>
          <a:noFill/>
          <a:ln w="28575" cap="flat" cmpd="sng">
            <a:solidFill>
              <a:schemeClr val="tx1"/>
            </a:solidFill>
            <a:prstDash val="solid"/>
            <a:round/>
            <a:headEnd type="none" w="med" len="med"/>
            <a:tailEnd type="triangle" w="med" len="med"/>
          </a:ln>
          <a:effectLst/>
        </p:spPr>
        <p:txBody>
          <a:bodyPr wrap="none" anchor="ctr"/>
          <a:lstStyle/>
          <a:p>
            <a:endParaRPr lang="en-US"/>
          </a:p>
        </p:txBody>
      </p:sp>
      <p:sp>
        <p:nvSpPr>
          <p:cNvPr id="226400" name="Line 96"/>
          <p:cNvSpPr>
            <a:spLocks noChangeShapeType="1"/>
          </p:cNvSpPr>
          <p:nvPr/>
        </p:nvSpPr>
        <p:spPr bwMode="auto">
          <a:xfrm>
            <a:off x="719138" y="6035675"/>
            <a:ext cx="8310562" cy="0"/>
          </a:xfrm>
          <a:prstGeom prst="line">
            <a:avLst/>
          </a:prstGeom>
          <a:noFill/>
          <a:ln w="57150">
            <a:solidFill>
              <a:schemeClr val="hlink"/>
            </a:solidFill>
            <a:round/>
            <a:headEnd/>
            <a:tailEnd/>
          </a:ln>
          <a:effectLst/>
        </p:spPr>
        <p:txBody>
          <a:bodyPr wrap="none" anchor="ctr"/>
          <a:lstStyle/>
          <a:p>
            <a:endParaRPr lang="en-US"/>
          </a:p>
        </p:txBody>
      </p:sp>
      <p:sp>
        <p:nvSpPr>
          <p:cNvPr id="226396" name="Line 92"/>
          <p:cNvSpPr>
            <a:spLocks noChangeShapeType="1"/>
          </p:cNvSpPr>
          <p:nvPr/>
        </p:nvSpPr>
        <p:spPr bwMode="auto">
          <a:xfrm flipH="1">
            <a:off x="8497888" y="3673475"/>
            <a:ext cx="381000" cy="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02" name="Freeform 98"/>
          <p:cNvSpPr>
            <a:spLocks/>
          </p:cNvSpPr>
          <p:nvPr/>
        </p:nvSpPr>
        <p:spPr bwMode="auto">
          <a:xfrm>
            <a:off x="7354888" y="1844675"/>
            <a:ext cx="1524000" cy="4191000"/>
          </a:xfrm>
          <a:custGeom>
            <a:avLst/>
            <a:gdLst/>
            <a:ahLst/>
            <a:cxnLst>
              <a:cxn ang="0">
                <a:pos x="960" y="2448"/>
              </a:cxn>
              <a:cxn ang="0">
                <a:pos x="960" y="0"/>
              </a:cxn>
              <a:cxn ang="0">
                <a:pos x="0" y="0"/>
              </a:cxn>
            </a:cxnLst>
            <a:rect l="0" t="0" r="r" b="b"/>
            <a:pathLst>
              <a:path w="960" h="2448">
                <a:moveTo>
                  <a:pt x="960" y="2448"/>
                </a:moveTo>
                <a:lnTo>
                  <a:pt x="960" y="0"/>
                </a:lnTo>
                <a:lnTo>
                  <a:pt x="0" y="0"/>
                </a:lnTo>
              </a:path>
            </a:pathLst>
          </a:custGeom>
          <a:noFill/>
          <a:ln w="57150" cap="flat" cmpd="sng">
            <a:solidFill>
              <a:schemeClr val="hlink"/>
            </a:solidFill>
            <a:prstDash val="solid"/>
            <a:round/>
            <a:headEnd type="none" w="med" len="med"/>
            <a:tailEnd type="triangle" w="med" len="med"/>
          </a:ln>
          <a:effectLst/>
        </p:spPr>
        <p:txBody>
          <a:bodyPr wrap="none" anchor="ctr"/>
          <a:lstStyle/>
          <a:p>
            <a:endParaRPr lang="en-US"/>
          </a:p>
        </p:txBody>
      </p:sp>
      <p:sp>
        <p:nvSpPr>
          <p:cNvPr id="226403" name="Line 99"/>
          <p:cNvSpPr>
            <a:spLocks noChangeShapeType="1"/>
          </p:cNvSpPr>
          <p:nvPr/>
        </p:nvSpPr>
        <p:spPr bwMode="auto">
          <a:xfrm>
            <a:off x="1106488" y="3444875"/>
            <a:ext cx="0" cy="259080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05" name="Line 101"/>
          <p:cNvSpPr>
            <a:spLocks noChangeShapeType="1"/>
          </p:cNvSpPr>
          <p:nvPr/>
        </p:nvSpPr>
        <p:spPr bwMode="auto">
          <a:xfrm>
            <a:off x="6059488" y="5349875"/>
            <a:ext cx="0" cy="68580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06" name="Line 102"/>
          <p:cNvSpPr>
            <a:spLocks noChangeShapeType="1"/>
          </p:cNvSpPr>
          <p:nvPr/>
        </p:nvSpPr>
        <p:spPr bwMode="auto">
          <a:xfrm>
            <a:off x="2782888" y="5349875"/>
            <a:ext cx="0" cy="68580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07" name="Line 103"/>
          <p:cNvSpPr>
            <a:spLocks noChangeShapeType="1"/>
          </p:cNvSpPr>
          <p:nvPr/>
        </p:nvSpPr>
        <p:spPr bwMode="auto">
          <a:xfrm>
            <a:off x="8040688" y="3978275"/>
            <a:ext cx="0" cy="609600"/>
          </a:xfrm>
          <a:prstGeom prst="line">
            <a:avLst/>
          </a:prstGeom>
          <a:noFill/>
          <a:ln w="57150">
            <a:solidFill>
              <a:schemeClr val="tx1"/>
            </a:solidFill>
            <a:round/>
            <a:headEnd/>
            <a:tailEnd type="triangle" w="med" len="med"/>
          </a:ln>
          <a:effectLst/>
        </p:spPr>
        <p:txBody>
          <a:bodyPr wrap="none" anchor="ctr"/>
          <a:lstStyle/>
          <a:p>
            <a:endParaRPr lang="en-US"/>
          </a:p>
        </p:txBody>
      </p:sp>
      <p:sp>
        <p:nvSpPr>
          <p:cNvPr id="226408" name="Text Box 104"/>
          <p:cNvSpPr txBox="1">
            <a:spLocks noChangeArrowheads="1"/>
          </p:cNvSpPr>
          <p:nvPr/>
        </p:nvSpPr>
        <p:spPr bwMode="auto">
          <a:xfrm>
            <a:off x="347663" y="1235075"/>
            <a:ext cx="1336675" cy="366713"/>
          </a:xfrm>
          <a:prstGeom prst="rect">
            <a:avLst/>
          </a:prstGeom>
          <a:noFill/>
          <a:ln w="28575">
            <a:noFill/>
            <a:miter lim="800000"/>
            <a:headEnd/>
            <a:tailEnd/>
          </a:ln>
          <a:effectLst/>
        </p:spPr>
        <p:txBody>
          <a:bodyPr wrap="none" anchor="ctr">
            <a:spAutoFit/>
          </a:bodyPr>
          <a:lstStyle/>
          <a:p>
            <a:r>
              <a:rPr lang="en-US"/>
              <a:t>From Mem</a:t>
            </a:r>
          </a:p>
        </p:txBody>
      </p:sp>
      <p:sp>
        <p:nvSpPr>
          <p:cNvPr id="226409" name="Text Box 105"/>
          <p:cNvSpPr txBox="1">
            <a:spLocks noChangeArrowheads="1"/>
          </p:cNvSpPr>
          <p:nvPr/>
        </p:nvSpPr>
        <p:spPr bwMode="auto">
          <a:xfrm>
            <a:off x="5429250" y="1158875"/>
            <a:ext cx="1570038" cy="366713"/>
          </a:xfrm>
          <a:prstGeom prst="rect">
            <a:avLst/>
          </a:prstGeom>
          <a:noFill/>
          <a:ln w="28575">
            <a:noFill/>
            <a:miter lim="800000"/>
            <a:headEnd/>
            <a:tailEnd/>
          </a:ln>
          <a:effectLst/>
        </p:spPr>
        <p:txBody>
          <a:bodyPr wrap="none" anchor="ctr">
            <a:spAutoFit/>
          </a:bodyPr>
          <a:lstStyle/>
          <a:p>
            <a:r>
              <a:rPr lang="en-US"/>
              <a:t>FP Registers</a:t>
            </a:r>
          </a:p>
        </p:txBody>
      </p:sp>
      <p:sp>
        <p:nvSpPr>
          <p:cNvPr id="226410" name="Text Box 106"/>
          <p:cNvSpPr txBox="1">
            <a:spLocks noChangeArrowheads="1"/>
          </p:cNvSpPr>
          <p:nvPr/>
        </p:nvSpPr>
        <p:spPr bwMode="auto">
          <a:xfrm>
            <a:off x="3724275" y="4549775"/>
            <a:ext cx="1555750" cy="641350"/>
          </a:xfrm>
          <a:prstGeom prst="rect">
            <a:avLst/>
          </a:prstGeom>
          <a:noFill/>
          <a:ln w="28575">
            <a:noFill/>
            <a:miter lim="800000"/>
            <a:headEnd/>
            <a:tailEnd/>
          </a:ln>
          <a:effectLst/>
        </p:spPr>
        <p:txBody>
          <a:bodyPr wrap="none" anchor="ctr">
            <a:spAutoFit/>
          </a:bodyPr>
          <a:lstStyle/>
          <a:p>
            <a:r>
              <a:rPr lang="en-US"/>
              <a:t>Reservation </a:t>
            </a:r>
          </a:p>
          <a:p>
            <a:r>
              <a:rPr lang="en-US"/>
              <a:t>Stations</a:t>
            </a:r>
          </a:p>
        </p:txBody>
      </p:sp>
      <p:sp>
        <p:nvSpPr>
          <p:cNvPr id="226411" name="Line 107"/>
          <p:cNvSpPr>
            <a:spLocks noChangeShapeType="1"/>
          </p:cNvSpPr>
          <p:nvPr/>
        </p:nvSpPr>
        <p:spPr bwMode="auto">
          <a:xfrm flipV="1">
            <a:off x="3544888" y="4511675"/>
            <a:ext cx="0" cy="1219200"/>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226412" name="Line 108"/>
          <p:cNvSpPr>
            <a:spLocks noChangeShapeType="1"/>
          </p:cNvSpPr>
          <p:nvPr/>
        </p:nvSpPr>
        <p:spPr bwMode="auto">
          <a:xfrm flipV="1">
            <a:off x="3544888" y="4511675"/>
            <a:ext cx="0" cy="152400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13" name="Line 109"/>
          <p:cNvSpPr>
            <a:spLocks noChangeShapeType="1"/>
          </p:cNvSpPr>
          <p:nvPr/>
        </p:nvSpPr>
        <p:spPr bwMode="auto">
          <a:xfrm flipV="1">
            <a:off x="6897688" y="4435475"/>
            <a:ext cx="0" cy="1600200"/>
          </a:xfrm>
          <a:prstGeom prst="line">
            <a:avLst/>
          </a:prstGeom>
          <a:noFill/>
          <a:ln w="57150">
            <a:solidFill>
              <a:schemeClr val="hlink"/>
            </a:solidFill>
            <a:round/>
            <a:headEnd/>
            <a:tailEnd type="triangle" w="med" len="med"/>
          </a:ln>
          <a:effectLst/>
        </p:spPr>
        <p:txBody>
          <a:bodyPr wrap="none" anchor="ctr"/>
          <a:lstStyle/>
          <a:p>
            <a:endParaRPr lang="en-US"/>
          </a:p>
        </p:txBody>
      </p:sp>
      <p:sp>
        <p:nvSpPr>
          <p:cNvPr id="226414" name="Text Box 110"/>
          <p:cNvSpPr txBox="1">
            <a:spLocks noChangeArrowheads="1"/>
          </p:cNvSpPr>
          <p:nvPr/>
        </p:nvSpPr>
        <p:spPr bwMode="auto">
          <a:xfrm>
            <a:off x="2954338" y="6188075"/>
            <a:ext cx="2857500" cy="366713"/>
          </a:xfrm>
          <a:prstGeom prst="rect">
            <a:avLst/>
          </a:prstGeom>
          <a:noFill/>
          <a:ln w="28575">
            <a:noFill/>
            <a:miter lim="800000"/>
            <a:headEnd/>
            <a:tailEnd/>
          </a:ln>
          <a:effectLst/>
        </p:spPr>
        <p:txBody>
          <a:bodyPr wrap="none" anchor="ctr">
            <a:spAutoFit/>
          </a:bodyPr>
          <a:lstStyle/>
          <a:p>
            <a:r>
              <a:rPr lang="en-US"/>
              <a:t>Common Data Bus (CDB)</a:t>
            </a:r>
          </a:p>
        </p:txBody>
      </p:sp>
      <p:sp>
        <p:nvSpPr>
          <p:cNvPr id="226415" name="Text Box 111"/>
          <p:cNvSpPr txBox="1">
            <a:spLocks noChangeArrowheads="1"/>
          </p:cNvSpPr>
          <p:nvPr/>
        </p:nvSpPr>
        <p:spPr bwMode="auto">
          <a:xfrm>
            <a:off x="7470775" y="4587875"/>
            <a:ext cx="1069975" cy="366713"/>
          </a:xfrm>
          <a:prstGeom prst="rect">
            <a:avLst/>
          </a:prstGeom>
          <a:noFill/>
          <a:ln w="28575">
            <a:noFill/>
            <a:miter lim="800000"/>
            <a:headEnd/>
            <a:tailEnd/>
          </a:ln>
          <a:effectLst/>
        </p:spPr>
        <p:txBody>
          <a:bodyPr wrap="none" anchor="ctr">
            <a:spAutoFit/>
          </a:bodyPr>
          <a:lstStyle/>
          <a:p>
            <a:r>
              <a:rPr lang="en-US"/>
              <a:t>To Mem</a:t>
            </a:r>
          </a:p>
        </p:txBody>
      </p:sp>
      <p:sp>
        <p:nvSpPr>
          <p:cNvPr id="226416" name="Text Box 112"/>
          <p:cNvSpPr txBox="1">
            <a:spLocks noChangeArrowheads="1"/>
          </p:cNvSpPr>
          <p:nvPr/>
        </p:nvSpPr>
        <p:spPr bwMode="auto">
          <a:xfrm>
            <a:off x="2401888" y="1235075"/>
            <a:ext cx="879475" cy="641350"/>
          </a:xfrm>
          <a:prstGeom prst="rect">
            <a:avLst/>
          </a:prstGeom>
          <a:noFill/>
          <a:ln w="28575">
            <a:noFill/>
            <a:miter lim="800000"/>
            <a:headEnd/>
            <a:tailEnd/>
          </a:ln>
          <a:effectLst/>
        </p:spPr>
        <p:txBody>
          <a:bodyPr wrap="none" anchor="ctr">
            <a:spAutoFit/>
          </a:bodyPr>
          <a:lstStyle/>
          <a:p>
            <a:r>
              <a:rPr lang="en-US"/>
              <a:t>FP Op</a:t>
            </a:r>
          </a:p>
          <a:p>
            <a:r>
              <a:rPr lang="en-US"/>
              <a:t>Queue</a:t>
            </a:r>
          </a:p>
        </p:txBody>
      </p:sp>
      <p:sp>
        <p:nvSpPr>
          <p:cNvPr id="226417" name="Text Box 113"/>
          <p:cNvSpPr txBox="1">
            <a:spLocks noChangeArrowheads="1"/>
          </p:cNvSpPr>
          <p:nvPr/>
        </p:nvSpPr>
        <p:spPr bwMode="auto">
          <a:xfrm>
            <a:off x="1335088" y="1768475"/>
            <a:ext cx="1635125" cy="366713"/>
          </a:xfrm>
          <a:prstGeom prst="rect">
            <a:avLst/>
          </a:prstGeom>
          <a:noFill/>
          <a:ln w="28575">
            <a:noFill/>
            <a:miter lim="800000"/>
            <a:headEnd/>
            <a:tailEnd/>
          </a:ln>
          <a:effectLst/>
        </p:spPr>
        <p:txBody>
          <a:bodyPr wrap="none" anchor="ctr">
            <a:spAutoFit/>
          </a:bodyPr>
          <a:lstStyle/>
          <a:p>
            <a:r>
              <a:rPr lang="en-US"/>
              <a:t>Load Buffers</a:t>
            </a:r>
          </a:p>
        </p:txBody>
      </p:sp>
      <p:sp>
        <p:nvSpPr>
          <p:cNvPr id="226418" name="Text Box 114"/>
          <p:cNvSpPr txBox="1">
            <a:spLocks noChangeArrowheads="1"/>
          </p:cNvSpPr>
          <p:nvPr/>
        </p:nvSpPr>
        <p:spPr bwMode="auto">
          <a:xfrm>
            <a:off x="6592888" y="2987675"/>
            <a:ext cx="1028700" cy="641350"/>
          </a:xfrm>
          <a:prstGeom prst="rect">
            <a:avLst/>
          </a:prstGeom>
          <a:noFill/>
          <a:ln w="28575">
            <a:noFill/>
            <a:miter lim="800000"/>
            <a:headEnd/>
            <a:tailEnd/>
          </a:ln>
          <a:effectLst/>
        </p:spPr>
        <p:txBody>
          <a:bodyPr wrap="none" anchor="ctr">
            <a:spAutoFit/>
          </a:bodyPr>
          <a:lstStyle/>
          <a:p>
            <a:r>
              <a:rPr lang="en-US"/>
              <a:t>Store </a:t>
            </a:r>
          </a:p>
          <a:p>
            <a:r>
              <a:rPr lang="en-US"/>
              <a:t>Buffers</a:t>
            </a:r>
          </a:p>
        </p:txBody>
      </p:sp>
      <p:sp>
        <p:nvSpPr>
          <p:cNvPr id="226420" name="Text Box 116"/>
          <p:cNvSpPr txBox="1">
            <a:spLocks noChangeArrowheads="1"/>
          </p:cNvSpPr>
          <p:nvPr/>
        </p:nvSpPr>
        <p:spPr bwMode="auto">
          <a:xfrm>
            <a:off x="85725" y="2209800"/>
            <a:ext cx="687388" cy="1244600"/>
          </a:xfrm>
          <a:prstGeom prst="rect">
            <a:avLst/>
          </a:prstGeom>
          <a:noFill/>
          <a:ln w="28575">
            <a:noFill/>
            <a:miter lim="800000"/>
            <a:headEnd/>
            <a:tailEnd/>
          </a:ln>
          <a:effectLst/>
        </p:spPr>
        <p:txBody>
          <a:bodyPr wrap="none" anchor="ctr">
            <a:spAutoFit/>
          </a:bodyPr>
          <a:lstStyle/>
          <a:p>
            <a:pPr>
              <a:lnSpc>
                <a:spcPct val="90000"/>
              </a:lnSpc>
            </a:pPr>
            <a:r>
              <a:rPr lang="en-US" sz="1400">
                <a:solidFill>
                  <a:schemeClr val="hlink"/>
                </a:solidFill>
              </a:rPr>
              <a:t>Load1</a:t>
            </a:r>
          </a:p>
          <a:p>
            <a:pPr>
              <a:lnSpc>
                <a:spcPct val="90000"/>
              </a:lnSpc>
            </a:pPr>
            <a:r>
              <a:rPr lang="en-US" sz="1400">
                <a:solidFill>
                  <a:schemeClr val="hlink"/>
                </a:solidFill>
              </a:rPr>
              <a:t>Load2</a:t>
            </a:r>
          </a:p>
          <a:p>
            <a:pPr>
              <a:lnSpc>
                <a:spcPct val="90000"/>
              </a:lnSpc>
            </a:pPr>
            <a:r>
              <a:rPr lang="en-US" sz="1400">
                <a:solidFill>
                  <a:schemeClr val="hlink"/>
                </a:solidFill>
              </a:rPr>
              <a:t>Load3</a:t>
            </a:r>
          </a:p>
          <a:p>
            <a:pPr>
              <a:lnSpc>
                <a:spcPct val="90000"/>
              </a:lnSpc>
            </a:pPr>
            <a:r>
              <a:rPr lang="en-US" sz="1400">
                <a:solidFill>
                  <a:schemeClr val="hlink"/>
                </a:solidFill>
              </a:rPr>
              <a:t>Load4</a:t>
            </a:r>
          </a:p>
          <a:p>
            <a:pPr>
              <a:lnSpc>
                <a:spcPct val="90000"/>
              </a:lnSpc>
            </a:pPr>
            <a:r>
              <a:rPr lang="en-US" sz="1400">
                <a:solidFill>
                  <a:schemeClr val="hlink"/>
                </a:solidFill>
              </a:rPr>
              <a:t>Load5</a:t>
            </a:r>
          </a:p>
          <a:p>
            <a:pPr>
              <a:lnSpc>
                <a:spcPct val="90000"/>
              </a:lnSpc>
            </a:pPr>
            <a:r>
              <a:rPr lang="en-US" sz="1400">
                <a:solidFill>
                  <a:schemeClr val="hlink"/>
                </a:solidFill>
              </a:rPr>
              <a:t>Load6</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57200" y="304800"/>
            <a:ext cx="8305800" cy="1143000"/>
          </a:xfrm>
          <a:noFill/>
          <a:ln/>
        </p:spPr>
        <p:txBody>
          <a:bodyPr/>
          <a:lstStyle/>
          <a:p>
            <a:r>
              <a:rPr lang="en-US"/>
              <a:t>Reservation Station Components</a:t>
            </a:r>
          </a:p>
        </p:txBody>
      </p:sp>
      <p:sp>
        <p:nvSpPr>
          <p:cNvPr id="169987" name="Rectangle 3"/>
          <p:cNvSpPr>
            <a:spLocks noGrp="1" noChangeArrowheads="1"/>
          </p:cNvSpPr>
          <p:nvPr>
            <p:ph type="body" idx="1"/>
          </p:nvPr>
        </p:nvSpPr>
        <p:spPr>
          <a:xfrm>
            <a:off x="152400" y="1524000"/>
            <a:ext cx="8534400" cy="4762520"/>
          </a:xfrm>
          <a:noFill/>
          <a:ln/>
        </p:spPr>
        <p:txBody>
          <a:bodyPr>
            <a:normAutofit fontScale="85000" lnSpcReduction="20000"/>
          </a:bodyPr>
          <a:lstStyle/>
          <a:p>
            <a:pPr>
              <a:buFontTx/>
              <a:buNone/>
            </a:pPr>
            <a:r>
              <a:rPr lang="en-US" dirty="0"/>
              <a:t>	</a:t>
            </a:r>
            <a:r>
              <a:rPr lang="en-US" dirty="0">
                <a:solidFill>
                  <a:schemeClr val="accent1"/>
                </a:solidFill>
              </a:rPr>
              <a:t>Op:	</a:t>
            </a:r>
            <a:r>
              <a:rPr lang="en-US" dirty="0"/>
              <a:t>Operation to perform in the unit (e.g., + or –)</a:t>
            </a:r>
          </a:p>
          <a:p>
            <a:pPr>
              <a:buFontTx/>
              <a:buNone/>
            </a:pPr>
            <a:r>
              <a:rPr lang="en-US" dirty="0"/>
              <a:t>	</a:t>
            </a:r>
            <a:r>
              <a:rPr lang="en-US" dirty="0" err="1">
                <a:solidFill>
                  <a:schemeClr val="accent1"/>
                </a:solidFill>
              </a:rPr>
              <a:t>Vj</a:t>
            </a:r>
            <a:r>
              <a:rPr lang="en-US" dirty="0">
                <a:solidFill>
                  <a:schemeClr val="accent1"/>
                </a:solidFill>
              </a:rPr>
              <a:t>, </a:t>
            </a:r>
            <a:r>
              <a:rPr lang="en-US" dirty="0" err="1">
                <a:solidFill>
                  <a:schemeClr val="accent1"/>
                </a:solidFill>
              </a:rPr>
              <a:t>Vk</a:t>
            </a:r>
            <a:r>
              <a:rPr lang="en-US" dirty="0">
                <a:solidFill>
                  <a:schemeClr val="accent1"/>
                </a:solidFill>
              </a:rPr>
              <a:t>: </a:t>
            </a:r>
            <a:r>
              <a:rPr lang="en-US" dirty="0">
                <a:solidFill>
                  <a:schemeClr val="hlink"/>
                </a:solidFill>
              </a:rPr>
              <a:t>Value</a:t>
            </a:r>
            <a:r>
              <a:rPr lang="en-US" dirty="0"/>
              <a:t> of Source operands</a:t>
            </a:r>
          </a:p>
          <a:p>
            <a:pPr lvl="1"/>
            <a:r>
              <a:rPr lang="en-US" dirty="0"/>
              <a:t>Store buffers has V field, result to be stored</a:t>
            </a:r>
          </a:p>
          <a:p>
            <a:pPr>
              <a:buFontTx/>
              <a:buNone/>
            </a:pPr>
            <a:r>
              <a:rPr lang="en-US" dirty="0">
                <a:solidFill>
                  <a:schemeClr val="accent1"/>
                </a:solidFill>
              </a:rPr>
              <a:t>	</a:t>
            </a:r>
            <a:r>
              <a:rPr lang="en-US" dirty="0" err="1">
                <a:solidFill>
                  <a:schemeClr val="accent1"/>
                </a:solidFill>
              </a:rPr>
              <a:t>Qj</a:t>
            </a:r>
            <a:r>
              <a:rPr lang="en-US" dirty="0">
                <a:solidFill>
                  <a:schemeClr val="accent1"/>
                </a:solidFill>
              </a:rPr>
              <a:t>, </a:t>
            </a:r>
            <a:r>
              <a:rPr lang="en-US" dirty="0" err="1">
                <a:solidFill>
                  <a:schemeClr val="accent1"/>
                </a:solidFill>
              </a:rPr>
              <a:t>Qk</a:t>
            </a:r>
            <a:r>
              <a:rPr lang="en-US" dirty="0">
                <a:solidFill>
                  <a:schemeClr val="accent1"/>
                </a:solidFill>
              </a:rPr>
              <a:t>: </a:t>
            </a:r>
            <a:r>
              <a:rPr lang="en-US" dirty="0"/>
              <a:t>Reservation stations producing source registers (value to be written)</a:t>
            </a:r>
          </a:p>
          <a:p>
            <a:pPr lvl="1"/>
            <a:r>
              <a:rPr lang="en-US" sz="2000" dirty="0"/>
              <a:t>Note: No ready flags as in Scoreboard; </a:t>
            </a:r>
            <a:r>
              <a:rPr lang="en-US" sz="2000" dirty="0" err="1"/>
              <a:t>Qj,Qk</a:t>
            </a:r>
            <a:r>
              <a:rPr lang="en-US" sz="2000" dirty="0"/>
              <a:t>=0 =&gt; ready</a:t>
            </a:r>
            <a:endParaRPr lang="en-US" dirty="0">
              <a:solidFill>
                <a:schemeClr val="accent1"/>
              </a:solidFill>
            </a:endParaRPr>
          </a:p>
          <a:p>
            <a:pPr lvl="1"/>
            <a:r>
              <a:rPr lang="en-US" dirty="0"/>
              <a:t>Store buffers only have </a:t>
            </a:r>
            <a:r>
              <a:rPr lang="en-US" dirty="0" err="1"/>
              <a:t>Qi</a:t>
            </a:r>
            <a:r>
              <a:rPr lang="en-US" dirty="0"/>
              <a:t> for RS producing result</a:t>
            </a:r>
          </a:p>
          <a:p>
            <a:pPr>
              <a:buFontTx/>
              <a:buNone/>
            </a:pPr>
            <a:r>
              <a:rPr lang="en-US" dirty="0">
                <a:solidFill>
                  <a:schemeClr val="accent1"/>
                </a:solidFill>
              </a:rPr>
              <a:t> 	Busy: </a:t>
            </a:r>
            <a:r>
              <a:rPr lang="en-US" dirty="0"/>
              <a:t>Indicates reservation station or FU is busy</a:t>
            </a:r>
          </a:p>
          <a:p>
            <a:pPr>
              <a:buFontTx/>
              <a:buNone/>
            </a:pPr>
            <a:r>
              <a:rPr lang="en-US" dirty="0"/>
              <a:t>		</a:t>
            </a:r>
          </a:p>
          <a:p>
            <a:pPr>
              <a:buFontTx/>
              <a:buNone/>
            </a:pPr>
            <a:r>
              <a:rPr lang="en-US" dirty="0">
                <a:solidFill>
                  <a:schemeClr val="hlink"/>
                </a:solidFill>
              </a:rPr>
              <a:t>	Register result status</a:t>
            </a:r>
            <a:r>
              <a:rPr lang="en-US" dirty="0"/>
              <a:t>—Indicates which functional unit will </a:t>
            </a:r>
            <a:r>
              <a:rPr lang="sr-Latn-RS" dirty="0" smtClean="0"/>
              <a:t>last </a:t>
            </a:r>
            <a:r>
              <a:rPr lang="en-US" dirty="0" smtClean="0"/>
              <a:t>write </a:t>
            </a:r>
            <a:r>
              <a:rPr lang="en-US" dirty="0"/>
              <a:t>each register, if one exists. Blank when no pending instructions that will write that register. </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76250" y="609600"/>
            <a:ext cx="8191500" cy="1143000"/>
          </a:xfrm>
          <a:noFill/>
          <a:ln/>
        </p:spPr>
        <p:txBody>
          <a:bodyPr>
            <a:normAutofit fontScale="90000"/>
          </a:bodyPr>
          <a:lstStyle/>
          <a:p>
            <a:r>
              <a:rPr lang="en-US"/>
              <a:t>Three Stages of Tomasulo Algorithm</a:t>
            </a:r>
          </a:p>
        </p:txBody>
      </p:sp>
      <p:sp>
        <p:nvSpPr>
          <p:cNvPr id="172035" name="Rectangle 3"/>
          <p:cNvSpPr>
            <a:spLocks noGrp="1" noChangeArrowheads="1"/>
          </p:cNvSpPr>
          <p:nvPr>
            <p:ph type="body" idx="1"/>
          </p:nvPr>
        </p:nvSpPr>
        <p:spPr>
          <a:xfrm>
            <a:off x="654050" y="1612900"/>
            <a:ext cx="8261350" cy="4316430"/>
          </a:xfrm>
          <a:noFill/>
          <a:ln/>
        </p:spPr>
        <p:txBody>
          <a:bodyPr>
            <a:normAutofit fontScale="70000" lnSpcReduction="20000"/>
          </a:bodyPr>
          <a:lstStyle/>
          <a:p>
            <a:pPr>
              <a:buFontTx/>
              <a:buNone/>
            </a:pPr>
            <a:r>
              <a:rPr lang="en-US" dirty="0">
                <a:solidFill>
                  <a:schemeClr val="hlink"/>
                </a:solidFill>
                <a:latin typeface="Helvetica" pitchFamily="34" charset="0"/>
              </a:rPr>
              <a:t>1.	Issue</a:t>
            </a:r>
            <a:r>
              <a:rPr lang="en-US" dirty="0"/>
              <a:t>—get instruction from FP Op Queue</a:t>
            </a:r>
          </a:p>
          <a:p>
            <a:pPr lvl="1">
              <a:buFontTx/>
              <a:buNone/>
            </a:pPr>
            <a:r>
              <a:rPr lang="en-US" dirty="0"/>
              <a:t> 	If reservation station free (no structural hazard), </a:t>
            </a:r>
            <a:br>
              <a:rPr lang="en-US" dirty="0"/>
            </a:br>
            <a:r>
              <a:rPr lang="en-US" dirty="0"/>
              <a:t>control issues </a:t>
            </a:r>
            <a:r>
              <a:rPr lang="en-US" dirty="0" err="1"/>
              <a:t>instr</a:t>
            </a:r>
            <a:r>
              <a:rPr lang="en-US" dirty="0"/>
              <a:t> &amp; sends operands (renames registers).</a:t>
            </a:r>
          </a:p>
          <a:p>
            <a:pPr>
              <a:buFontTx/>
              <a:buNone/>
            </a:pPr>
            <a:r>
              <a:rPr lang="en-US" dirty="0">
                <a:solidFill>
                  <a:schemeClr val="hlink"/>
                </a:solidFill>
                <a:latin typeface="Helvetica" pitchFamily="34" charset="0"/>
              </a:rPr>
              <a:t>2.	Execution</a:t>
            </a:r>
            <a:r>
              <a:rPr lang="en-US" dirty="0"/>
              <a:t>—operate on operands (EX)</a:t>
            </a:r>
          </a:p>
          <a:p>
            <a:pPr lvl="1">
              <a:buFontTx/>
              <a:buNone/>
            </a:pPr>
            <a:r>
              <a:rPr lang="en-US" dirty="0"/>
              <a:t> 	When both operands ready then execute;</a:t>
            </a:r>
            <a:br>
              <a:rPr lang="en-US" dirty="0"/>
            </a:br>
            <a:r>
              <a:rPr lang="en-US" dirty="0"/>
              <a:t> if not ready, watch Common Data Bus for result</a:t>
            </a:r>
          </a:p>
          <a:p>
            <a:pPr>
              <a:buFontTx/>
              <a:buNone/>
            </a:pPr>
            <a:r>
              <a:rPr lang="en-US" dirty="0">
                <a:solidFill>
                  <a:schemeClr val="hlink"/>
                </a:solidFill>
                <a:latin typeface="Helvetica" pitchFamily="34" charset="0"/>
              </a:rPr>
              <a:t>3.	Write result</a:t>
            </a:r>
            <a:r>
              <a:rPr lang="en-US" dirty="0"/>
              <a:t>—finish execution (WB)</a:t>
            </a:r>
          </a:p>
          <a:p>
            <a:pPr lvl="1">
              <a:buFontTx/>
              <a:buNone/>
            </a:pPr>
            <a:r>
              <a:rPr lang="en-US" dirty="0"/>
              <a:t> 	Write on Common Data Bus to all awaiting units; </a:t>
            </a:r>
            <a:br>
              <a:rPr lang="en-US" dirty="0"/>
            </a:br>
            <a:r>
              <a:rPr lang="en-US" dirty="0"/>
              <a:t>mark reservation station available</a:t>
            </a:r>
          </a:p>
          <a:p>
            <a:r>
              <a:rPr lang="en-US" dirty="0"/>
              <a:t>Normal data bus:    data + destination    (“go to” bus)</a:t>
            </a:r>
          </a:p>
          <a:p>
            <a:r>
              <a:rPr lang="en-US" u="sng" dirty="0">
                <a:solidFill>
                  <a:schemeClr val="hlink"/>
                </a:solidFill>
              </a:rPr>
              <a:t>Common data bus</a:t>
            </a:r>
            <a:r>
              <a:rPr lang="en-US" dirty="0"/>
              <a:t>: data + </a:t>
            </a:r>
            <a:r>
              <a:rPr lang="en-US" u="sng" dirty="0">
                <a:solidFill>
                  <a:schemeClr val="hlink"/>
                </a:solidFill>
              </a:rPr>
              <a:t>source</a:t>
            </a:r>
            <a:r>
              <a:rPr lang="en-US" dirty="0"/>
              <a:t>  (“</a:t>
            </a:r>
            <a:r>
              <a:rPr lang="en-US" u="sng" dirty="0">
                <a:solidFill>
                  <a:schemeClr val="hlink"/>
                </a:solidFill>
              </a:rPr>
              <a:t>come from</a:t>
            </a:r>
            <a:r>
              <a:rPr lang="en-US" dirty="0"/>
              <a:t>” bus)</a:t>
            </a:r>
          </a:p>
          <a:p>
            <a:pPr lvl="1"/>
            <a:r>
              <a:rPr lang="en-US" dirty="0"/>
              <a:t>64 bits of data + 4 bits of Functional Unit  </a:t>
            </a:r>
            <a:r>
              <a:rPr lang="en-US" u="sng" dirty="0">
                <a:solidFill>
                  <a:schemeClr val="hlink"/>
                </a:solidFill>
              </a:rPr>
              <a:t>source</a:t>
            </a:r>
            <a:r>
              <a:rPr lang="en-US" dirty="0"/>
              <a:t> address</a:t>
            </a:r>
          </a:p>
          <a:p>
            <a:pPr lvl="1"/>
            <a:r>
              <a:rPr lang="en-US" dirty="0"/>
              <a:t>Write if matches expected Functional Unit (produces result)</a:t>
            </a:r>
          </a:p>
          <a:p>
            <a:pPr lvl="1"/>
            <a:r>
              <a:rPr lang="en-US" dirty="0"/>
              <a:t>Does the broadcast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anim calcmode="lin" valueType="num">
                                      <p:cBhvr additive="base">
                                        <p:cTn id="7" dur="500" fill="hold"/>
                                        <p:tgtEl>
                                          <p:spTgt spid="1720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203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2035">
                                            <p:txEl>
                                              <p:pRg st="1" end="1"/>
                                            </p:txEl>
                                          </p:spTgt>
                                        </p:tgtEl>
                                        <p:attrNameLst>
                                          <p:attrName>style.visibility</p:attrName>
                                        </p:attrNameLst>
                                      </p:cBhvr>
                                      <p:to>
                                        <p:strVal val="visible"/>
                                      </p:to>
                                    </p:set>
                                    <p:anim calcmode="lin" valueType="num">
                                      <p:cBhvr additive="base">
                                        <p:cTn id="11" dur="500" fill="hold"/>
                                        <p:tgtEl>
                                          <p:spTgt spid="17203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720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72035">
                                            <p:txEl>
                                              <p:pRg st="2" end="2"/>
                                            </p:txEl>
                                          </p:spTgt>
                                        </p:tgtEl>
                                        <p:attrNameLst>
                                          <p:attrName>style.visibility</p:attrName>
                                        </p:attrNameLst>
                                      </p:cBhvr>
                                      <p:to>
                                        <p:strVal val="visible"/>
                                      </p:to>
                                    </p:set>
                                    <p:anim calcmode="lin" valueType="num">
                                      <p:cBhvr additive="base">
                                        <p:cTn id="17" dur="500" fill="hold"/>
                                        <p:tgtEl>
                                          <p:spTgt spid="172035">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72035">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72035">
                                            <p:txEl>
                                              <p:pRg st="3" end="3"/>
                                            </p:txEl>
                                          </p:spTgt>
                                        </p:tgtEl>
                                        <p:attrNameLst>
                                          <p:attrName>style.visibility</p:attrName>
                                        </p:attrNameLst>
                                      </p:cBhvr>
                                      <p:to>
                                        <p:strVal val="visible"/>
                                      </p:to>
                                    </p:set>
                                    <p:anim calcmode="lin" valueType="num">
                                      <p:cBhvr additive="base">
                                        <p:cTn id="21" dur="500" fill="hold"/>
                                        <p:tgtEl>
                                          <p:spTgt spid="172035">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720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72035">
                                            <p:txEl>
                                              <p:pRg st="4" end="4"/>
                                            </p:txEl>
                                          </p:spTgt>
                                        </p:tgtEl>
                                        <p:attrNameLst>
                                          <p:attrName>style.visibility</p:attrName>
                                        </p:attrNameLst>
                                      </p:cBhvr>
                                      <p:to>
                                        <p:strVal val="visible"/>
                                      </p:to>
                                    </p:set>
                                    <p:anim calcmode="lin" valueType="num">
                                      <p:cBhvr additive="base">
                                        <p:cTn id="27" dur="500" fill="hold"/>
                                        <p:tgtEl>
                                          <p:spTgt spid="172035">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72035">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72035">
                                            <p:txEl>
                                              <p:pRg st="5" end="5"/>
                                            </p:txEl>
                                          </p:spTgt>
                                        </p:tgtEl>
                                        <p:attrNameLst>
                                          <p:attrName>style.visibility</p:attrName>
                                        </p:attrNameLst>
                                      </p:cBhvr>
                                      <p:to>
                                        <p:strVal val="visible"/>
                                      </p:to>
                                    </p:set>
                                    <p:anim calcmode="lin" valueType="num">
                                      <p:cBhvr additive="base">
                                        <p:cTn id="31" dur="500" fill="hold"/>
                                        <p:tgtEl>
                                          <p:spTgt spid="172035">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7203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2035">
                                            <p:txEl>
                                              <p:pRg st="6" end="6"/>
                                            </p:txEl>
                                          </p:spTgt>
                                        </p:tgtEl>
                                        <p:attrNameLst>
                                          <p:attrName>style.visibility</p:attrName>
                                        </p:attrNameLst>
                                      </p:cBhvr>
                                      <p:to>
                                        <p:strVal val="visible"/>
                                      </p:to>
                                    </p:set>
                                    <p:anim calcmode="lin" valueType="num">
                                      <p:cBhvr additive="base">
                                        <p:cTn id="37" dur="500" fill="hold"/>
                                        <p:tgtEl>
                                          <p:spTgt spid="172035">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7203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2035">
                                            <p:txEl>
                                              <p:pRg st="7" end="7"/>
                                            </p:txEl>
                                          </p:spTgt>
                                        </p:tgtEl>
                                        <p:attrNameLst>
                                          <p:attrName>style.visibility</p:attrName>
                                        </p:attrNameLst>
                                      </p:cBhvr>
                                      <p:to>
                                        <p:strVal val="visible"/>
                                      </p:to>
                                    </p:set>
                                    <p:anim calcmode="lin" valueType="num">
                                      <p:cBhvr additive="base">
                                        <p:cTn id="43" dur="500" fill="hold"/>
                                        <p:tgtEl>
                                          <p:spTgt spid="172035">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72035">
                                            <p:txEl>
                                              <p:pRg st="7" end="7"/>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72035">
                                            <p:txEl>
                                              <p:pRg st="8" end="8"/>
                                            </p:txEl>
                                          </p:spTgt>
                                        </p:tgtEl>
                                        <p:attrNameLst>
                                          <p:attrName>style.visibility</p:attrName>
                                        </p:attrNameLst>
                                      </p:cBhvr>
                                      <p:to>
                                        <p:strVal val="visible"/>
                                      </p:to>
                                    </p:set>
                                    <p:anim calcmode="lin" valueType="num">
                                      <p:cBhvr additive="base">
                                        <p:cTn id="47" dur="500" fill="hold"/>
                                        <p:tgtEl>
                                          <p:spTgt spid="172035">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172035">
                                            <p:txEl>
                                              <p:pRg st="8" end="8"/>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72035">
                                            <p:txEl>
                                              <p:pRg st="9" end="9"/>
                                            </p:txEl>
                                          </p:spTgt>
                                        </p:tgtEl>
                                        <p:attrNameLst>
                                          <p:attrName>style.visibility</p:attrName>
                                        </p:attrNameLst>
                                      </p:cBhvr>
                                      <p:to>
                                        <p:strVal val="visible"/>
                                      </p:to>
                                    </p:set>
                                    <p:anim calcmode="lin" valueType="num">
                                      <p:cBhvr additive="base">
                                        <p:cTn id="51" dur="500" fill="hold"/>
                                        <p:tgtEl>
                                          <p:spTgt spid="172035">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172035">
                                            <p:txEl>
                                              <p:pRg st="9" end="9"/>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72035">
                                            <p:txEl>
                                              <p:pRg st="10" end="10"/>
                                            </p:txEl>
                                          </p:spTgt>
                                        </p:tgtEl>
                                        <p:attrNameLst>
                                          <p:attrName>style.visibility</p:attrName>
                                        </p:attrNameLst>
                                      </p:cBhvr>
                                      <p:to>
                                        <p:strVal val="visible"/>
                                      </p:to>
                                    </p:set>
                                    <p:anim calcmode="lin" valueType="num">
                                      <p:cBhvr additive="base">
                                        <p:cTn id="55" dur="500" fill="hold"/>
                                        <p:tgtEl>
                                          <p:spTgt spid="172035">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72035">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1066800" y="76200"/>
            <a:ext cx="7162800" cy="1143000"/>
          </a:xfrm>
          <a:noFill/>
          <a:ln/>
        </p:spPr>
        <p:txBody>
          <a:bodyPr/>
          <a:lstStyle/>
          <a:p>
            <a:r>
              <a:rPr lang="en-US"/>
              <a:t>Tomasulo Example</a:t>
            </a:r>
          </a:p>
        </p:txBody>
      </p:sp>
      <p:graphicFrame>
        <p:nvGraphicFramePr>
          <p:cNvPr id="173059"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030"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1066800" y="76200"/>
            <a:ext cx="7162800" cy="1143000"/>
          </a:xfrm>
          <a:noFill/>
          <a:ln/>
        </p:spPr>
        <p:txBody>
          <a:bodyPr/>
          <a:lstStyle/>
          <a:p>
            <a:r>
              <a:rPr lang="en-US"/>
              <a:t>Tomasulo Example Cycle 1</a:t>
            </a:r>
          </a:p>
        </p:txBody>
      </p:sp>
      <p:graphicFrame>
        <p:nvGraphicFramePr>
          <p:cNvPr id="230403"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2054"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0404" name="AutoShape 4"/>
          <p:cNvSpPr>
            <a:spLocks noChangeArrowheads="1"/>
          </p:cNvSpPr>
          <p:nvPr/>
        </p:nvSpPr>
        <p:spPr bwMode="auto">
          <a:xfrm>
            <a:off x="3124200" y="1371600"/>
            <a:ext cx="533400" cy="4572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30405" name="AutoShape 5"/>
          <p:cNvSpPr>
            <a:spLocks noChangeArrowheads="1"/>
          </p:cNvSpPr>
          <p:nvPr/>
        </p:nvSpPr>
        <p:spPr bwMode="auto">
          <a:xfrm>
            <a:off x="6248400" y="1371600"/>
            <a:ext cx="1676400" cy="4572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30406" name="AutoShape 6"/>
          <p:cNvSpPr>
            <a:spLocks noChangeArrowheads="1"/>
          </p:cNvSpPr>
          <p:nvPr/>
        </p:nvSpPr>
        <p:spPr bwMode="auto">
          <a:xfrm>
            <a:off x="4876800" y="5181600"/>
            <a:ext cx="762000" cy="457200"/>
          </a:xfrm>
          <a:prstGeom prst="roundRect">
            <a:avLst>
              <a:gd name="adj" fmla="val 16667"/>
            </a:avLst>
          </a:prstGeom>
          <a:noFill/>
          <a:ln w="57150">
            <a:solidFill>
              <a:schemeClr val="hlink"/>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1066800" y="76200"/>
            <a:ext cx="7162800" cy="1143000"/>
          </a:xfrm>
          <a:noFill/>
          <a:ln/>
        </p:spPr>
        <p:txBody>
          <a:bodyPr/>
          <a:lstStyle/>
          <a:p>
            <a:r>
              <a:rPr lang="en-US"/>
              <a:t>Tomasulo Example Cycle 2</a:t>
            </a:r>
          </a:p>
        </p:txBody>
      </p:sp>
      <p:graphicFrame>
        <p:nvGraphicFramePr>
          <p:cNvPr id="232451"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3078"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2452" name="AutoShape 4"/>
          <p:cNvSpPr>
            <a:spLocks noChangeArrowheads="1"/>
          </p:cNvSpPr>
          <p:nvPr/>
        </p:nvSpPr>
        <p:spPr bwMode="auto">
          <a:xfrm>
            <a:off x="3124200" y="1676400"/>
            <a:ext cx="533400" cy="3048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32453" name="AutoShape 5"/>
          <p:cNvSpPr>
            <a:spLocks noChangeArrowheads="1"/>
          </p:cNvSpPr>
          <p:nvPr/>
        </p:nvSpPr>
        <p:spPr bwMode="auto">
          <a:xfrm>
            <a:off x="6248400" y="1600200"/>
            <a:ext cx="1676400" cy="4572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32454" name="AutoShape 6"/>
          <p:cNvSpPr>
            <a:spLocks noChangeArrowheads="1"/>
          </p:cNvSpPr>
          <p:nvPr/>
        </p:nvSpPr>
        <p:spPr bwMode="auto">
          <a:xfrm>
            <a:off x="3633788" y="5132388"/>
            <a:ext cx="762000" cy="4572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32455" name="Rectangle 7"/>
          <p:cNvSpPr>
            <a:spLocks noChangeArrowheads="1"/>
          </p:cNvSpPr>
          <p:nvPr/>
        </p:nvSpPr>
        <p:spPr bwMode="auto">
          <a:xfrm>
            <a:off x="360363" y="5865813"/>
            <a:ext cx="8407400" cy="454025"/>
          </a:xfrm>
          <a:prstGeom prst="rect">
            <a:avLst/>
          </a:prstGeom>
          <a:noFill/>
          <a:ln w="12700">
            <a:noFill/>
            <a:miter lim="800000"/>
            <a:headEnd/>
            <a:tailEnd/>
          </a:ln>
          <a:effectLst/>
        </p:spPr>
        <p:txBody>
          <a:bodyPr wrap="none" lIns="90487" tIns="44450" rIns="90487" bIns="44450">
            <a:spAutoFit/>
          </a:bodyPr>
          <a:lstStyle/>
          <a:p>
            <a:pPr algn="l"/>
            <a:r>
              <a:rPr lang="en-US" sz="2400" u="sng">
                <a:solidFill>
                  <a:schemeClr val="hlink"/>
                </a:solidFill>
              </a:rPr>
              <a:t>Note: Unlike 6600, can have multiple loads outstanding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2455"/>
                                        </p:tgtEl>
                                        <p:attrNameLst>
                                          <p:attrName>style.visibility</p:attrName>
                                        </p:attrNameLst>
                                      </p:cBhvr>
                                      <p:to>
                                        <p:strVal val="visible"/>
                                      </p:to>
                                    </p:set>
                                    <p:anim calcmode="lin" valueType="num">
                                      <p:cBhvr additive="base">
                                        <p:cTn id="7" dur="500" fill="hold"/>
                                        <p:tgtEl>
                                          <p:spTgt spid="232455"/>
                                        </p:tgtEl>
                                        <p:attrNameLst>
                                          <p:attrName>ppt_x</p:attrName>
                                        </p:attrNameLst>
                                      </p:cBhvr>
                                      <p:tavLst>
                                        <p:tav tm="0">
                                          <p:val>
                                            <p:strVal val="1+#ppt_w/2"/>
                                          </p:val>
                                        </p:tav>
                                        <p:tav tm="100000">
                                          <p:val>
                                            <p:strVal val="#ppt_x"/>
                                          </p:val>
                                        </p:tav>
                                      </p:tavLst>
                                    </p:anim>
                                    <p:anim calcmode="lin" valueType="num">
                                      <p:cBhvr additive="base">
                                        <p:cTn id="8" dur="500" fill="hold"/>
                                        <p:tgtEl>
                                          <p:spTgt spid="2324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5"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1066800" y="76200"/>
            <a:ext cx="7162800" cy="1143000"/>
          </a:xfrm>
          <a:noFill/>
          <a:ln/>
        </p:spPr>
        <p:txBody>
          <a:bodyPr/>
          <a:lstStyle/>
          <a:p>
            <a:r>
              <a:rPr lang="en-US"/>
              <a:t>Tomasulo Example Cycle 3</a:t>
            </a:r>
          </a:p>
        </p:txBody>
      </p:sp>
      <p:graphicFrame>
        <p:nvGraphicFramePr>
          <p:cNvPr id="233475"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4102"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3477" name="AutoShape 5"/>
          <p:cNvSpPr>
            <a:spLocks noChangeArrowheads="1"/>
          </p:cNvSpPr>
          <p:nvPr/>
        </p:nvSpPr>
        <p:spPr bwMode="auto">
          <a:xfrm>
            <a:off x="2438400" y="4038600"/>
            <a:ext cx="3962400" cy="4572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33478" name="AutoShape 6"/>
          <p:cNvSpPr>
            <a:spLocks noChangeArrowheads="1"/>
          </p:cNvSpPr>
          <p:nvPr/>
        </p:nvSpPr>
        <p:spPr bwMode="auto">
          <a:xfrm>
            <a:off x="2965450" y="5132388"/>
            <a:ext cx="762000" cy="4572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33479" name="Rectangle 7"/>
          <p:cNvSpPr>
            <a:spLocks noChangeArrowheads="1"/>
          </p:cNvSpPr>
          <p:nvPr/>
        </p:nvSpPr>
        <p:spPr bwMode="auto">
          <a:xfrm>
            <a:off x="311150" y="5659438"/>
            <a:ext cx="84963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Note: registers names are removed (“renamed”) in Reservation Stations; MULT issued vs. scoreboard</a:t>
            </a:r>
          </a:p>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Load1 completing; what is waiting for Load1?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3479"/>
                                        </p:tgtEl>
                                        <p:attrNameLst>
                                          <p:attrName>style.visibility</p:attrName>
                                        </p:attrNameLst>
                                      </p:cBhvr>
                                      <p:to>
                                        <p:strVal val="visible"/>
                                      </p:to>
                                    </p:set>
                                    <p:anim calcmode="lin" valueType="num">
                                      <p:cBhvr additive="base">
                                        <p:cTn id="7" dur="500" fill="hold"/>
                                        <p:tgtEl>
                                          <p:spTgt spid="233479"/>
                                        </p:tgtEl>
                                        <p:attrNameLst>
                                          <p:attrName>ppt_x</p:attrName>
                                        </p:attrNameLst>
                                      </p:cBhvr>
                                      <p:tavLst>
                                        <p:tav tm="0">
                                          <p:val>
                                            <p:strVal val="1+#ppt_w/2"/>
                                          </p:val>
                                        </p:tav>
                                        <p:tav tm="100000">
                                          <p:val>
                                            <p:strVal val="#ppt_x"/>
                                          </p:val>
                                        </p:tav>
                                      </p:tavLst>
                                    </p:anim>
                                    <p:anim calcmode="lin" valueType="num">
                                      <p:cBhvr additive="base">
                                        <p:cTn id="8" dur="500" fill="hold"/>
                                        <p:tgtEl>
                                          <p:spTgt spid="2334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9"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1066800" y="76200"/>
            <a:ext cx="7162800" cy="1143000"/>
          </a:xfrm>
          <a:noFill/>
          <a:ln/>
        </p:spPr>
        <p:txBody>
          <a:bodyPr/>
          <a:lstStyle/>
          <a:p>
            <a:r>
              <a:rPr lang="en-US"/>
              <a:t>Tomasulo Example Cycle 4</a:t>
            </a:r>
          </a:p>
        </p:txBody>
      </p:sp>
      <p:graphicFrame>
        <p:nvGraphicFramePr>
          <p:cNvPr id="234499"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5126"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4502" name="Rectangle 6"/>
          <p:cNvSpPr>
            <a:spLocks noChangeArrowheads="1"/>
          </p:cNvSpPr>
          <p:nvPr/>
        </p:nvSpPr>
        <p:spPr bwMode="auto">
          <a:xfrm>
            <a:off x="304800" y="5943600"/>
            <a:ext cx="84963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Load2 completing; what is waiting for Load1?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4502"/>
                                        </p:tgtEl>
                                        <p:attrNameLst>
                                          <p:attrName>style.visibility</p:attrName>
                                        </p:attrNameLst>
                                      </p:cBhvr>
                                      <p:to>
                                        <p:strVal val="visible"/>
                                      </p:to>
                                    </p:set>
                                    <p:anim calcmode="lin" valueType="num">
                                      <p:cBhvr additive="base">
                                        <p:cTn id="7" dur="500" fill="hold"/>
                                        <p:tgtEl>
                                          <p:spTgt spid="234502"/>
                                        </p:tgtEl>
                                        <p:attrNameLst>
                                          <p:attrName>ppt_x</p:attrName>
                                        </p:attrNameLst>
                                      </p:cBhvr>
                                      <p:tavLst>
                                        <p:tav tm="0">
                                          <p:val>
                                            <p:strVal val="1+#ppt_w/2"/>
                                          </p:val>
                                        </p:tav>
                                        <p:tav tm="100000">
                                          <p:val>
                                            <p:strVal val="#ppt_x"/>
                                          </p:val>
                                        </p:tav>
                                      </p:tavLst>
                                    </p:anim>
                                    <p:anim calcmode="lin" valueType="num">
                                      <p:cBhvr additive="base">
                                        <p:cTn id="8" dur="500" fill="hold"/>
                                        <p:tgtEl>
                                          <p:spTgt spid="2345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502"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1066800" y="76200"/>
            <a:ext cx="7162800" cy="1143000"/>
          </a:xfrm>
          <a:noFill/>
          <a:ln/>
        </p:spPr>
        <p:txBody>
          <a:bodyPr/>
          <a:lstStyle/>
          <a:p>
            <a:r>
              <a:rPr lang="en-US"/>
              <a:t>Tomasulo Example Cycle 5</a:t>
            </a:r>
          </a:p>
        </p:txBody>
      </p:sp>
      <p:graphicFrame>
        <p:nvGraphicFramePr>
          <p:cNvPr id="235523"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6150"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1066800" y="76200"/>
            <a:ext cx="7162800" cy="1143000"/>
          </a:xfrm>
          <a:noFill/>
          <a:ln/>
        </p:spPr>
        <p:txBody>
          <a:bodyPr/>
          <a:lstStyle/>
          <a:p>
            <a:r>
              <a:rPr lang="en-US"/>
              <a:t>Tomasulo Example Cycle 6</a:t>
            </a:r>
          </a:p>
        </p:txBody>
      </p:sp>
      <p:graphicFrame>
        <p:nvGraphicFramePr>
          <p:cNvPr id="236547"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7174"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6548" name="Rectangle 4"/>
          <p:cNvSpPr>
            <a:spLocks noChangeArrowheads="1"/>
          </p:cNvSpPr>
          <p:nvPr/>
        </p:nvSpPr>
        <p:spPr bwMode="auto">
          <a:xfrm>
            <a:off x="304800" y="5943600"/>
            <a:ext cx="84963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dirty="0">
                <a:solidFill>
                  <a:schemeClr val="hlink"/>
                </a:solidFill>
              </a:rPr>
              <a:t>Issue ADDD here vs. scoreboard</a:t>
            </a:r>
            <a:r>
              <a:rPr lang="en-US" sz="2400" dirty="0" smtClean="0">
                <a:solidFill>
                  <a:schemeClr val="hlink"/>
                </a:solidFill>
              </a:rPr>
              <a:t>?</a:t>
            </a:r>
            <a:r>
              <a:rPr lang="sr-Latn-RS" sz="2400" dirty="0" smtClean="0">
                <a:solidFill>
                  <a:schemeClr val="hlink"/>
                </a:solidFill>
              </a:rPr>
              <a:t> </a:t>
            </a:r>
            <a:r>
              <a:rPr lang="sr-Latn-RS" sz="2400" i="1" dirty="0" smtClean="0">
                <a:solidFill>
                  <a:schemeClr val="hlink"/>
                </a:solidFill>
              </a:rPr>
              <a:t>Da, preimenovano je implicitno</a:t>
            </a:r>
            <a:r>
              <a:rPr lang="en-US" sz="2400" i="1" dirty="0" smtClean="0">
                <a:solidFill>
                  <a:schemeClr val="hlink"/>
                </a:solidFill>
              </a:rPr>
              <a:t> </a:t>
            </a:r>
            <a:endParaRPr lang="en-US" sz="2400" i="1" dirty="0">
              <a:solidFill>
                <a:schemeClr val="hlink"/>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6548"/>
                                        </p:tgtEl>
                                        <p:attrNameLst>
                                          <p:attrName>style.visibility</p:attrName>
                                        </p:attrNameLst>
                                      </p:cBhvr>
                                      <p:to>
                                        <p:strVal val="visible"/>
                                      </p:to>
                                    </p:set>
                                    <p:anim calcmode="lin" valueType="num">
                                      <p:cBhvr additive="base">
                                        <p:cTn id="7" dur="500" fill="hold"/>
                                        <p:tgtEl>
                                          <p:spTgt spid="236548"/>
                                        </p:tgtEl>
                                        <p:attrNameLst>
                                          <p:attrName>ppt_x</p:attrName>
                                        </p:attrNameLst>
                                      </p:cBhvr>
                                      <p:tavLst>
                                        <p:tav tm="0">
                                          <p:val>
                                            <p:strVal val="1+#ppt_w/2"/>
                                          </p:val>
                                        </p:tav>
                                        <p:tav tm="100000">
                                          <p:val>
                                            <p:strVal val="#ppt_x"/>
                                          </p:val>
                                        </p:tav>
                                      </p:tavLst>
                                    </p:anim>
                                    <p:anim calcmode="lin" valueType="num">
                                      <p:cBhvr additive="base">
                                        <p:cTn id="8" dur="500" fill="hold"/>
                                        <p:tgtEl>
                                          <p:spTgt spid="2365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8"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1066800" y="76200"/>
            <a:ext cx="7162800" cy="1143000"/>
          </a:xfrm>
          <a:noFill/>
          <a:ln/>
        </p:spPr>
        <p:txBody>
          <a:bodyPr/>
          <a:lstStyle/>
          <a:p>
            <a:r>
              <a:rPr lang="en-US"/>
              <a:t>Tomasulo Example Cycle 7</a:t>
            </a:r>
          </a:p>
        </p:txBody>
      </p:sp>
      <p:graphicFrame>
        <p:nvGraphicFramePr>
          <p:cNvPr id="237571"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8198"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7572" name="Rectangle 4"/>
          <p:cNvSpPr>
            <a:spLocks noChangeArrowheads="1"/>
          </p:cNvSpPr>
          <p:nvPr/>
        </p:nvSpPr>
        <p:spPr bwMode="auto">
          <a:xfrm>
            <a:off x="304800" y="5943600"/>
            <a:ext cx="84963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Add1 completing; what is waiting for it?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7572"/>
                                        </p:tgtEl>
                                        <p:attrNameLst>
                                          <p:attrName>style.visibility</p:attrName>
                                        </p:attrNameLst>
                                      </p:cBhvr>
                                      <p:to>
                                        <p:strVal val="visible"/>
                                      </p:to>
                                    </p:set>
                                    <p:anim calcmode="lin" valueType="num">
                                      <p:cBhvr additive="base">
                                        <p:cTn id="7" dur="500" fill="hold"/>
                                        <p:tgtEl>
                                          <p:spTgt spid="237572"/>
                                        </p:tgtEl>
                                        <p:attrNameLst>
                                          <p:attrName>ppt_x</p:attrName>
                                        </p:attrNameLst>
                                      </p:cBhvr>
                                      <p:tavLst>
                                        <p:tav tm="0">
                                          <p:val>
                                            <p:strVal val="1+#ppt_w/2"/>
                                          </p:val>
                                        </p:tav>
                                        <p:tav tm="100000">
                                          <p:val>
                                            <p:strVal val="#ppt_x"/>
                                          </p:val>
                                        </p:tav>
                                      </p:tavLst>
                                    </p:anim>
                                    <p:anim calcmode="lin" valueType="num">
                                      <p:cBhvr additive="base">
                                        <p:cTn id="8" dur="500" fill="hold"/>
                                        <p:tgtEl>
                                          <p:spTgt spid="2375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2"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1066800" y="76200"/>
            <a:ext cx="7162800" cy="1143000"/>
          </a:xfrm>
          <a:noFill/>
          <a:ln/>
        </p:spPr>
        <p:txBody>
          <a:bodyPr/>
          <a:lstStyle/>
          <a:p>
            <a:r>
              <a:rPr lang="en-US"/>
              <a:t>Tomasulo Example Cycle 8</a:t>
            </a:r>
          </a:p>
        </p:txBody>
      </p:sp>
      <p:graphicFrame>
        <p:nvGraphicFramePr>
          <p:cNvPr id="238595"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9222"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1066800" y="76200"/>
            <a:ext cx="7162800" cy="1143000"/>
          </a:xfrm>
          <a:noFill/>
          <a:ln/>
        </p:spPr>
        <p:txBody>
          <a:bodyPr/>
          <a:lstStyle/>
          <a:p>
            <a:r>
              <a:rPr lang="en-US"/>
              <a:t>Tomasulo Example Cycle 9</a:t>
            </a:r>
          </a:p>
        </p:txBody>
      </p:sp>
      <p:graphicFrame>
        <p:nvGraphicFramePr>
          <p:cNvPr id="239619"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0246"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1066800" y="76200"/>
            <a:ext cx="7162800" cy="1143000"/>
          </a:xfrm>
          <a:noFill/>
          <a:ln/>
        </p:spPr>
        <p:txBody>
          <a:bodyPr/>
          <a:lstStyle/>
          <a:p>
            <a:r>
              <a:rPr lang="en-US"/>
              <a:t>Tomasulo Example Cycle 10</a:t>
            </a:r>
          </a:p>
        </p:txBody>
      </p:sp>
      <p:graphicFrame>
        <p:nvGraphicFramePr>
          <p:cNvPr id="240643"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1270"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0644" name="Rectangle 4"/>
          <p:cNvSpPr>
            <a:spLocks noChangeArrowheads="1"/>
          </p:cNvSpPr>
          <p:nvPr/>
        </p:nvSpPr>
        <p:spPr bwMode="auto">
          <a:xfrm>
            <a:off x="304800" y="5943600"/>
            <a:ext cx="84963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Add2 completing; what is waiting for it?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0644"/>
                                        </p:tgtEl>
                                        <p:attrNameLst>
                                          <p:attrName>style.visibility</p:attrName>
                                        </p:attrNameLst>
                                      </p:cBhvr>
                                      <p:to>
                                        <p:strVal val="visible"/>
                                      </p:to>
                                    </p:set>
                                    <p:anim calcmode="lin" valueType="num">
                                      <p:cBhvr additive="base">
                                        <p:cTn id="7" dur="500" fill="hold"/>
                                        <p:tgtEl>
                                          <p:spTgt spid="240644"/>
                                        </p:tgtEl>
                                        <p:attrNameLst>
                                          <p:attrName>ppt_x</p:attrName>
                                        </p:attrNameLst>
                                      </p:cBhvr>
                                      <p:tavLst>
                                        <p:tav tm="0">
                                          <p:val>
                                            <p:strVal val="1+#ppt_w/2"/>
                                          </p:val>
                                        </p:tav>
                                        <p:tav tm="100000">
                                          <p:val>
                                            <p:strVal val="#ppt_x"/>
                                          </p:val>
                                        </p:tav>
                                      </p:tavLst>
                                    </p:anim>
                                    <p:anim calcmode="lin" valueType="num">
                                      <p:cBhvr additive="base">
                                        <p:cTn id="8" dur="500" fill="hold"/>
                                        <p:tgtEl>
                                          <p:spTgt spid="2406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4"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1066800" y="76200"/>
            <a:ext cx="7162800" cy="1143000"/>
          </a:xfrm>
          <a:noFill/>
          <a:ln/>
        </p:spPr>
        <p:txBody>
          <a:bodyPr/>
          <a:lstStyle/>
          <a:p>
            <a:r>
              <a:rPr lang="en-US"/>
              <a:t>Tomasulo Example Cycle 11</a:t>
            </a:r>
          </a:p>
        </p:txBody>
      </p:sp>
      <p:graphicFrame>
        <p:nvGraphicFramePr>
          <p:cNvPr id="241667"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2294"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1668" name="Rectangle 4"/>
          <p:cNvSpPr>
            <a:spLocks noChangeArrowheads="1"/>
          </p:cNvSpPr>
          <p:nvPr/>
        </p:nvSpPr>
        <p:spPr bwMode="auto">
          <a:xfrm>
            <a:off x="212725" y="5781674"/>
            <a:ext cx="8496300" cy="719159"/>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dirty="0">
                <a:solidFill>
                  <a:schemeClr val="hlink"/>
                </a:solidFill>
              </a:rPr>
              <a:t>Write result of ADDD here vs. scoreboard</a:t>
            </a:r>
            <a:r>
              <a:rPr lang="en-US" sz="2400" dirty="0" smtClean="0">
                <a:solidFill>
                  <a:schemeClr val="hlink"/>
                </a:solidFill>
              </a:rPr>
              <a:t>?</a:t>
            </a:r>
            <a:r>
              <a:rPr lang="sr-Latn-RS" sz="2400" dirty="0" smtClean="0">
                <a:solidFill>
                  <a:schemeClr val="hlink"/>
                </a:solidFill>
              </a:rPr>
              <a:t> R</a:t>
            </a:r>
            <a:r>
              <a:rPr lang="sr-Latn-RS" sz="2400" i="1" dirty="0" smtClean="0">
                <a:solidFill>
                  <a:schemeClr val="hlink"/>
                </a:solidFill>
              </a:rPr>
              <a:t>S  Mult 2 je već pokupila argument iz F6</a:t>
            </a:r>
            <a:endParaRPr lang="en-US" sz="2400" i="1" dirty="0">
              <a:solidFill>
                <a:schemeClr val="hlink"/>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1668"/>
                                        </p:tgtEl>
                                        <p:attrNameLst>
                                          <p:attrName>style.visibility</p:attrName>
                                        </p:attrNameLst>
                                      </p:cBhvr>
                                      <p:to>
                                        <p:strVal val="visible"/>
                                      </p:to>
                                    </p:set>
                                    <p:anim calcmode="lin" valueType="num">
                                      <p:cBhvr additive="base">
                                        <p:cTn id="7" dur="500" fill="hold"/>
                                        <p:tgtEl>
                                          <p:spTgt spid="241668"/>
                                        </p:tgtEl>
                                        <p:attrNameLst>
                                          <p:attrName>ppt_x</p:attrName>
                                        </p:attrNameLst>
                                      </p:cBhvr>
                                      <p:tavLst>
                                        <p:tav tm="0">
                                          <p:val>
                                            <p:strVal val="1+#ppt_w/2"/>
                                          </p:val>
                                        </p:tav>
                                        <p:tav tm="100000">
                                          <p:val>
                                            <p:strVal val="#ppt_x"/>
                                          </p:val>
                                        </p:tav>
                                      </p:tavLst>
                                    </p:anim>
                                    <p:anim calcmode="lin" valueType="num">
                                      <p:cBhvr additive="base">
                                        <p:cTn id="8" dur="500" fill="hold"/>
                                        <p:tgtEl>
                                          <p:spTgt spid="2416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8"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1066800" y="76200"/>
            <a:ext cx="7162800" cy="1143000"/>
          </a:xfrm>
          <a:noFill/>
          <a:ln/>
        </p:spPr>
        <p:txBody>
          <a:bodyPr/>
          <a:lstStyle/>
          <a:p>
            <a:r>
              <a:rPr lang="en-US"/>
              <a:t>Tomasulo Example Cycle 12</a:t>
            </a:r>
          </a:p>
        </p:txBody>
      </p:sp>
      <p:graphicFrame>
        <p:nvGraphicFramePr>
          <p:cNvPr id="242691"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3318"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1066800" y="76200"/>
            <a:ext cx="7162800" cy="1143000"/>
          </a:xfrm>
          <a:noFill/>
          <a:ln/>
        </p:spPr>
        <p:txBody>
          <a:bodyPr/>
          <a:lstStyle/>
          <a:p>
            <a:r>
              <a:rPr lang="en-US"/>
              <a:t>Tomasulo Example Cycle 13</a:t>
            </a:r>
          </a:p>
        </p:txBody>
      </p:sp>
      <p:graphicFrame>
        <p:nvGraphicFramePr>
          <p:cNvPr id="243715"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4342"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1066800" y="76200"/>
            <a:ext cx="7162800" cy="1143000"/>
          </a:xfrm>
          <a:noFill/>
          <a:ln/>
        </p:spPr>
        <p:txBody>
          <a:bodyPr/>
          <a:lstStyle/>
          <a:p>
            <a:r>
              <a:rPr lang="en-US"/>
              <a:t>Tomasulo Example Cycle 14</a:t>
            </a:r>
          </a:p>
        </p:txBody>
      </p:sp>
      <p:graphicFrame>
        <p:nvGraphicFramePr>
          <p:cNvPr id="244739"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5366"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1066800" y="76200"/>
            <a:ext cx="7162800" cy="1143000"/>
          </a:xfrm>
          <a:noFill/>
          <a:ln/>
        </p:spPr>
        <p:txBody>
          <a:bodyPr/>
          <a:lstStyle/>
          <a:p>
            <a:r>
              <a:rPr lang="en-US"/>
              <a:t>Tomasulo Example Cycle 15</a:t>
            </a:r>
          </a:p>
        </p:txBody>
      </p:sp>
      <p:graphicFrame>
        <p:nvGraphicFramePr>
          <p:cNvPr id="245763"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6390"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a:xfrm>
            <a:off x="1066800" y="76200"/>
            <a:ext cx="7162800" cy="1143000"/>
          </a:xfrm>
          <a:noFill/>
          <a:ln/>
        </p:spPr>
        <p:txBody>
          <a:bodyPr/>
          <a:lstStyle/>
          <a:p>
            <a:r>
              <a:rPr lang="en-US"/>
              <a:t>Tomasulo Example Cycle 16</a:t>
            </a:r>
          </a:p>
        </p:txBody>
      </p:sp>
      <p:graphicFrame>
        <p:nvGraphicFramePr>
          <p:cNvPr id="246787"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7414"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838200" y="1981200"/>
            <a:ext cx="7162800" cy="1143000"/>
          </a:xfrm>
        </p:spPr>
        <p:txBody>
          <a:bodyPr>
            <a:normAutofit/>
          </a:bodyPr>
          <a:lstStyle/>
          <a:p>
            <a:r>
              <a:rPr lang="en-US" dirty="0" smtClean="0"/>
              <a:t>P</a:t>
            </a:r>
            <a:r>
              <a:rPr lang="sr-Latn-RS" dirty="0" smtClean="0"/>
              <a:t>reskočeno niz ciklusa</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066800" y="76200"/>
            <a:ext cx="7162800" cy="1143000"/>
          </a:xfrm>
          <a:noFill/>
          <a:ln/>
        </p:spPr>
        <p:txBody>
          <a:bodyPr/>
          <a:lstStyle/>
          <a:p>
            <a:r>
              <a:rPr lang="en-US"/>
              <a:t>Tomasulo Example Cycle 55</a:t>
            </a:r>
          </a:p>
        </p:txBody>
      </p:sp>
      <p:graphicFrame>
        <p:nvGraphicFramePr>
          <p:cNvPr id="247811"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8438"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xfrm>
            <a:off x="1066800" y="76200"/>
            <a:ext cx="7162800" cy="1143000"/>
          </a:xfrm>
          <a:noFill/>
          <a:ln/>
        </p:spPr>
        <p:txBody>
          <a:bodyPr/>
          <a:lstStyle/>
          <a:p>
            <a:r>
              <a:rPr lang="en-US"/>
              <a:t>Tomasulo Example Cycle 56</a:t>
            </a:r>
          </a:p>
        </p:txBody>
      </p:sp>
      <p:graphicFrame>
        <p:nvGraphicFramePr>
          <p:cNvPr id="249859"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19462"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9860" name="Rectangle 4"/>
          <p:cNvSpPr>
            <a:spLocks noChangeArrowheads="1"/>
          </p:cNvSpPr>
          <p:nvPr/>
        </p:nvSpPr>
        <p:spPr bwMode="auto">
          <a:xfrm>
            <a:off x="304800" y="5943600"/>
            <a:ext cx="84963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Mult2 is completing; what is waiting for it?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9860"/>
                                        </p:tgtEl>
                                        <p:attrNameLst>
                                          <p:attrName>style.visibility</p:attrName>
                                        </p:attrNameLst>
                                      </p:cBhvr>
                                      <p:to>
                                        <p:strVal val="visible"/>
                                      </p:to>
                                    </p:set>
                                    <p:anim calcmode="lin" valueType="num">
                                      <p:cBhvr additive="base">
                                        <p:cTn id="7" dur="500" fill="hold"/>
                                        <p:tgtEl>
                                          <p:spTgt spid="249860"/>
                                        </p:tgtEl>
                                        <p:attrNameLst>
                                          <p:attrName>ppt_x</p:attrName>
                                        </p:attrNameLst>
                                      </p:cBhvr>
                                      <p:tavLst>
                                        <p:tav tm="0">
                                          <p:val>
                                            <p:strVal val="1+#ppt_w/2"/>
                                          </p:val>
                                        </p:tav>
                                        <p:tav tm="100000">
                                          <p:val>
                                            <p:strVal val="#ppt_x"/>
                                          </p:val>
                                        </p:tav>
                                      </p:tavLst>
                                    </p:anim>
                                    <p:anim calcmode="lin" valueType="num">
                                      <p:cBhvr additive="base">
                                        <p:cTn id="8" dur="500" fill="hold"/>
                                        <p:tgtEl>
                                          <p:spTgt spid="2498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60"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066800" y="76200"/>
            <a:ext cx="7162800" cy="1143000"/>
          </a:xfrm>
          <a:noFill/>
          <a:ln/>
        </p:spPr>
        <p:txBody>
          <a:bodyPr/>
          <a:lstStyle/>
          <a:p>
            <a:r>
              <a:rPr lang="en-US"/>
              <a:t>Tomasulo Example Cycle 57</a:t>
            </a:r>
          </a:p>
        </p:txBody>
      </p:sp>
      <p:graphicFrame>
        <p:nvGraphicFramePr>
          <p:cNvPr id="250883" name="Object 3"/>
          <p:cNvGraphicFramePr>
            <a:graphicFrameLocks/>
          </p:cNvGraphicFramePr>
          <p:nvPr/>
        </p:nvGraphicFramePr>
        <p:xfrm>
          <a:off x="212725" y="952500"/>
          <a:ext cx="8774113" cy="4995863"/>
        </p:xfrm>
        <a:graphic>
          <a:graphicData uri="http://schemas.openxmlformats.org/presentationml/2006/ole">
            <mc:AlternateContent xmlns:mc="http://schemas.openxmlformats.org/markup-compatibility/2006">
              <mc:Choice xmlns:v="urn:schemas-microsoft-com:vml" Requires="v">
                <p:oleObj spid="_x0000_s20486" name="Worksheet" r:id="rId3" imgW="9666000" imgH="6607440" progId="Excel.Sheet.8">
                  <p:embed/>
                </p:oleObj>
              </mc:Choice>
              <mc:Fallback>
                <p:oleObj name="Worksheet" r:id="rId3" imgW="9666000" imgH="660744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952500"/>
                        <a:ext cx="8774113" cy="49958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0884" name="Rectangle 4"/>
          <p:cNvSpPr>
            <a:spLocks noChangeArrowheads="1"/>
          </p:cNvSpPr>
          <p:nvPr/>
        </p:nvSpPr>
        <p:spPr bwMode="auto">
          <a:xfrm>
            <a:off x="304800" y="5943600"/>
            <a:ext cx="8496300" cy="52070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a:solidFill>
                  <a:schemeClr val="hlink"/>
                </a:solidFill>
              </a:rPr>
              <a:t>Once again: In-order issue, out-of-order execution and completion.</a:t>
            </a:r>
          </a:p>
        </p:txBody>
      </p:sp>
      <p:sp>
        <p:nvSpPr>
          <p:cNvPr id="250885" name="AutoShape 5"/>
          <p:cNvSpPr>
            <a:spLocks noChangeArrowheads="1"/>
          </p:cNvSpPr>
          <p:nvPr/>
        </p:nvSpPr>
        <p:spPr bwMode="auto">
          <a:xfrm>
            <a:off x="3124200" y="1295400"/>
            <a:ext cx="457200" cy="16764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50886" name="AutoShape 6"/>
          <p:cNvSpPr>
            <a:spLocks noChangeArrowheads="1"/>
          </p:cNvSpPr>
          <p:nvPr/>
        </p:nvSpPr>
        <p:spPr bwMode="auto">
          <a:xfrm>
            <a:off x="3124200" y="1295400"/>
            <a:ext cx="457200" cy="16764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50887" name="AutoShape 7"/>
          <p:cNvSpPr>
            <a:spLocks noChangeArrowheads="1"/>
          </p:cNvSpPr>
          <p:nvPr/>
        </p:nvSpPr>
        <p:spPr bwMode="auto">
          <a:xfrm>
            <a:off x="3810000" y="1905000"/>
            <a:ext cx="457200" cy="10668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50888" name="AutoShape 8"/>
          <p:cNvSpPr>
            <a:spLocks noChangeArrowheads="1"/>
          </p:cNvSpPr>
          <p:nvPr/>
        </p:nvSpPr>
        <p:spPr bwMode="auto">
          <a:xfrm>
            <a:off x="4419600" y="1295400"/>
            <a:ext cx="457200" cy="1676400"/>
          </a:xfrm>
          <a:prstGeom prst="roundRect">
            <a:avLst>
              <a:gd name="adj" fmla="val 16667"/>
            </a:avLst>
          </a:prstGeom>
          <a:noFill/>
          <a:ln w="57150">
            <a:solidFill>
              <a:schemeClr val="hlink"/>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50884"/>
                                        </p:tgtEl>
                                        <p:attrNameLst>
                                          <p:attrName>style.visibility</p:attrName>
                                        </p:attrNameLst>
                                      </p:cBhvr>
                                      <p:to>
                                        <p:strVal val="visible"/>
                                      </p:to>
                                    </p:set>
                                    <p:anim calcmode="lin" valueType="num">
                                      <p:cBhvr additive="base">
                                        <p:cTn id="7" dur="500" fill="hold"/>
                                        <p:tgtEl>
                                          <p:spTgt spid="250884"/>
                                        </p:tgtEl>
                                        <p:attrNameLst>
                                          <p:attrName>ppt_x</p:attrName>
                                        </p:attrNameLst>
                                      </p:cBhvr>
                                      <p:tavLst>
                                        <p:tav tm="0">
                                          <p:val>
                                            <p:strVal val="1+#ppt_w/2"/>
                                          </p:val>
                                        </p:tav>
                                        <p:tav tm="100000">
                                          <p:val>
                                            <p:strVal val="#ppt_x"/>
                                          </p:val>
                                        </p:tav>
                                      </p:tavLst>
                                    </p:anim>
                                    <p:anim calcmode="lin" valueType="num">
                                      <p:cBhvr additive="base">
                                        <p:cTn id="8" dur="500" fill="hold"/>
                                        <p:tgtEl>
                                          <p:spTgt spid="2508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4"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76200" y="0"/>
            <a:ext cx="8915400" cy="838200"/>
          </a:xfrm>
          <a:noFill/>
          <a:ln/>
        </p:spPr>
        <p:txBody>
          <a:bodyPr/>
          <a:lstStyle/>
          <a:p>
            <a:r>
              <a:rPr lang="en-US"/>
              <a:t>Compare to Scoreboard Cycle 62</a:t>
            </a:r>
          </a:p>
        </p:txBody>
      </p:sp>
      <p:graphicFrame>
        <p:nvGraphicFramePr>
          <p:cNvPr id="229379" name="Object 3"/>
          <p:cNvGraphicFramePr>
            <a:graphicFrameLocks/>
          </p:cNvGraphicFramePr>
          <p:nvPr/>
        </p:nvGraphicFramePr>
        <p:xfrm>
          <a:off x="457200" y="1600200"/>
          <a:ext cx="8031163" cy="2217738"/>
        </p:xfrm>
        <a:graphic>
          <a:graphicData uri="http://schemas.openxmlformats.org/presentationml/2006/ole">
            <mc:AlternateContent xmlns:mc="http://schemas.openxmlformats.org/markup-compatibility/2006">
              <mc:Choice xmlns:v="urn:schemas-microsoft-com:vml" Requires="v">
                <p:oleObj spid="_x0000_s21510" name="Worksheet" r:id="rId3" imgW="8944200" imgH="2464920" progId="Excel.Sheet.8">
                  <p:embed/>
                </p:oleObj>
              </mc:Choice>
              <mc:Fallback>
                <p:oleObj name="Worksheet" r:id="rId3" imgW="8944200" imgH="2464920" progId="Excel.Shee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00200"/>
                        <a:ext cx="8031163" cy="22177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9380" name="AutoShape 4"/>
          <p:cNvSpPr>
            <a:spLocks noChangeArrowheads="1"/>
          </p:cNvSpPr>
          <p:nvPr/>
        </p:nvSpPr>
        <p:spPr bwMode="auto">
          <a:xfrm>
            <a:off x="3048000" y="2209800"/>
            <a:ext cx="461963" cy="16002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29381" name="AutoShape 5"/>
          <p:cNvSpPr>
            <a:spLocks noChangeArrowheads="1"/>
          </p:cNvSpPr>
          <p:nvPr/>
        </p:nvSpPr>
        <p:spPr bwMode="auto">
          <a:xfrm>
            <a:off x="3657600" y="2743200"/>
            <a:ext cx="1066800" cy="10668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29382" name="AutoShape 6"/>
          <p:cNvSpPr>
            <a:spLocks noChangeArrowheads="1"/>
          </p:cNvSpPr>
          <p:nvPr/>
        </p:nvSpPr>
        <p:spPr bwMode="auto">
          <a:xfrm>
            <a:off x="4876800" y="2209800"/>
            <a:ext cx="461963" cy="16002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29383" name="Rectangle 7"/>
          <p:cNvSpPr>
            <a:spLocks noChangeArrowheads="1"/>
          </p:cNvSpPr>
          <p:nvPr/>
        </p:nvSpPr>
        <p:spPr bwMode="auto">
          <a:xfrm>
            <a:off x="533400" y="4267200"/>
            <a:ext cx="7772400" cy="2019320"/>
          </a:xfrm>
          <a:prstGeom prst="rect">
            <a:avLst/>
          </a:prstGeom>
          <a:noFill/>
          <a:ln w="12700">
            <a:noFill/>
            <a:miter lim="800000"/>
            <a:headEnd/>
            <a:tailEnd/>
          </a:ln>
          <a:effectLst/>
        </p:spPr>
        <p:txBody>
          <a:bodyPr lIns="90487" tIns="44450" rIns="90487" bIns="44450"/>
          <a:lstStyle/>
          <a:p>
            <a:pPr marL="285750" indent="-285750" algn="l">
              <a:lnSpc>
                <a:spcPct val="90000"/>
              </a:lnSpc>
              <a:spcBef>
                <a:spcPct val="30000"/>
              </a:spcBef>
              <a:buFontTx/>
              <a:buChar char="•"/>
              <a:tabLst>
                <a:tab pos="914400" algn="l"/>
                <a:tab pos="1657350" algn="l"/>
                <a:tab pos="3028950" algn="l"/>
              </a:tabLst>
            </a:pPr>
            <a:r>
              <a:rPr lang="en-US" sz="2400" dirty="0">
                <a:solidFill>
                  <a:schemeClr val="hlink"/>
                </a:solidFill>
              </a:rPr>
              <a:t>Why take longer on scoreboard/6600?</a:t>
            </a:r>
          </a:p>
          <a:p>
            <a:pPr marL="685800" lvl="1" indent="-228600" algn="l">
              <a:lnSpc>
                <a:spcPct val="90000"/>
              </a:lnSpc>
              <a:spcBef>
                <a:spcPct val="30000"/>
              </a:spcBef>
              <a:buFontTx/>
              <a:buChar char="•"/>
              <a:tabLst>
                <a:tab pos="914400" algn="l"/>
                <a:tab pos="1657350" algn="l"/>
                <a:tab pos="3028950" algn="l"/>
              </a:tabLst>
            </a:pPr>
            <a:r>
              <a:rPr lang="en-US" sz="2400" dirty="0">
                <a:solidFill>
                  <a:schemeClr val="hlink"/>
                </a:solidFill>
              </a:rPr>
              <a:t>Structural </a:t>
            </a:r>
            <a:r>
              <a:rPr lang="en-US" sz="2400" dirty="0" smtClean="0">
                <a:solidFill>
                  <a:schemeClr val="hlink"/>
                </a:solidFill>
              </a:rPr>
              <a:t>Hazards</a:t>
            </a:r>
            <a:r>
              <a:rPr lang="sr-Latn-RS" sz="2400" dirty="0" smtClean="0">
                <a:solidFill>
                  <a:schemeClr val="hlink"/>
                </a:solidFill>
              </a:rPr>
              <a:t> </a:t>
            </a:r>
            <a:r>
              <a:rPr lang="sr-Latn-RS" sz="2400" i="1" dirty="0" smtClean="0">
                <a:solidFill>
                  <a:schemeClr val="hlink"/>
                </a:solidFill>
              </a:rPr>
              <a:t>(vezano za  RS, a ne FJ)</a:t>
            </a:r>
            <a:endParaRPr lang="en-US" sz="2400" i="1" dirty="0">
              <a:solidFill>
                <a:schemeClr val="hlink"/>
              </a:solidFill>
            </a:endParaRPr>
          </a:p>
          <a:p>
            <a:pPr marL="685800" lvl="1" indent="-228600" algn="l">
              <a:lnSpc>
                <a:spcPct val="90000"/>
              </a:lnSpc>
              <a:spcBef>
                <a:spcPct val="30000"/>
              </a:spcBef>
              <a:buFontTx/>
              <a:buChar char="•"/>
              <a:tabLst>
                <a:tab pos="914400" algn="l"/>
                <a:tab pos="1657350" algn="l"/>
                <a:tab pos="3028950" algn="l"/>
              </a:tabLst>
            </a:pPr>
            <a:r>
              <a:rPr lang="en-US" sz="2400" dirty="0">
                <a:solidFill>
                  <a:schemeClr val="hlink"/>
                </a:solidFill>
              </a:rPr>
              <a:t>Lack of </a:t>
            </a:r>
            <a:r>
              <a:rPr lang="en-US" sz="2400" dirty="0" smtClean="0">
                <a:solidFill>
                  <a:schemeClr val="hlink"/>
                </a:solidFill>
              </a:rPr>
              <a:t>forwarding</a:t>
            </a:r>
            <a:r>
              <a:rPr lang="sr-Latn-RS" sz="2400" dirty="0" smtClean="0">
                <a:solidFill>
                  <a:schemeClr val="hlink"/>
                </a:solidFill>
              </a:rPr>
              <a:t> </a:t>
            </a:r>
            <a:r>
              <a:rPr lang="sr-Latn-RS" sz="2400" i="1" dirty="0" smtClean="0">
                <a:solidFill>
                  <a:schemeClr val="hlink"/>
                </a:solidFill>
              </a:rPr>
              <a:t>(forwarding štedi ciklus)</a:t>
            </a:r>
          </a:p>
          <a:p>
            <a:pPr marL="685800" lvl="1" indent="-228600" algn="l">
              <a:lnSpc>
                <a:spcPct val="90000"/>
              </a:lnSpc>
              <a:spcBef>
                <a:spcPct val="30000"/>
              </a:spcBef>
              <a:buFontTx/>
              <a:buChar char="•"/>
              <a:tabLst>
                <a:tab pos="914400" algn="l"/>
                <a:tab pos="1657350" algn="l"/>
                <a:tab pos="3028950" algn="l"/>
              </a:tabLst>
            </a:pPr>
            <a:r>
              <a:rPr lang="sr-Latn-RS" sz="2400" i="1" dirty="0" smtClean="0">
                <a:solidFill>
                  <a:schemeClr val="hlink"/>
                </a:solidFill>
              </a:rPr>
              <a:t>Prozor je veći jer može da ima mnogo više RS od FJ</a:t>
            </a:r>
            <a:r>
              <a:rPr lang="en-US" sz="2400" i="1" dirty="0" smtClean="0">
                <a:solidFill>
                  <a:schemeClr val="hlink"/>
                </a:solidFill>
              </a:rPr>
              <a:t> </a:t>
            </a:r>
            <a:endParaRPr lang="en-US" sz="2400" i="1" dirty="0">
              <a:solidFill>
                <a:schemeClr val="hlink"/>
              </a:solidFill>
            </a:endParaRPr>
          </a:p>
        </p:txBody>
      </p:sp>
      <p:sp>
        <p:nvSpPr>
          <p:cNvPr id="229385" name="AutoShape 9"/>
          <p:cNvSpPr>
            <a:spLocks noChangeArrowheads="1"/>
          </p:cNvSpPr>
          <p:nvPr/>
        </p:nvSpPr>
        <p:spPr bwMode="auto">
          <a:xfrm>
            <a:off x="6019800" y="2209800"/>
            <a:ext cx="461963" cy="16002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29386" name="AutoShape 10"/>
          <p:cNvSpPr>
            <a:spLocks noChangeArrowheads="1"/>
          </p:cNvSpPr>
          <p:nvPr/>
        </p:nvSpPr>
        <p:spPr bwMode="auto">
          <a:xfrm>
            <a:off x="7315200" y="2209800"/>
            <a:ext cx="461963" cy="1600200"/>
          </a:xfrm>
          <a:prstGeom prst="roundRect">
            <a:avLst>
              <a:gd name="adj" fmla="val 16667"/>
            </a:avLst>
          </a:prstGeom>
          <a:noFill/>
          <a:ln w="57150">
            <a:solidFill>
              <a:schemeClr val="hlink"/>
            </a:solidFill>
            <a:round/>
            <a:headEnd/>
            <a:tailEnd/>
          </a:ln>
          <a:effectLst/>
        </p:spPr>
        <p:txBody>
          <a:bodyPr wrap="none" anchor="ctr"/>
          <a:lstStyle/>
          <a:p>
            <a:endParaRPr lang="en-US"/>
          </a:p>
        </p:txBody>
      </p:sp>
      <p:sp>
        <p:nvSpPr>
          <p:cNvPr id="229388" name="AutoShape 12"/>
          <p:cNvSpPr>
            <a:spLocks noChangeArrowheads="1"/>
          </p:cNvSpPr>
          <p:nvPr/>
        </p:nvSpPr>
        <p:spPr bwMode="auto">
          <a:xfrm>
            <a:off x="6705600" y="2743200"/>
            <a:ext cx="461963" cy="1066800"/>
          </a:xfrm>
          <a:prstGeom prst="roundRect">
            <a:avLst>
              <a:gd name="adj" fmla="val 16667"/>
            </a:avLst>
          </a:prstGeom>
          <a:noFill/>
          <a:ln w="57150">
            <a:solidFill>
              <a:schemeClr val="hlink"/>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9383"/>
                                        </p:tgtEl>
                                        <p:attrNameLst>
                                          <p:attrName>style.visibility</p:attrName>
                                        </p:attrNameLst>
                                      </p:cBhvr>
                                      <p:to>
                                        <p:strVal val="visible"/>
                                      </p:to>
                                    </p:set>
                                    <p:anim calcmode="lin" valueType="num">
                                      <p:cBhvr additive="base">
                                        <p:cTn id="7" dur="500" fill="hold"/>
                                        <p:tgtEl>
                                          <p:spTgt spid="229383"/>
                                        </p:tgtEl>
                                        <p:attrNameLst>
                                          <p:attrName>ppt_x</p:attrName>
                                        </p:attrNameLst>
                                      </p:cBhvr>
                                      <p:tavLst>
                                        <p:tav tm="0">
                                          <p:val>
                                            <p:strVal val="1+#ppt_w/2"/>
                                          </p:val>
                                        </p:tav>
                                        <p:tav tm="100000">
                                          <p:val>
                                            <p:strVal val="#ppt_x"/>
                                          </p:val>
                                        </p:tav>
                                      </p:tavLst>
                                    </p:anim>
                                    <p:anim calcmode="lin" valueType="num">
                                      <p:cBhvr additive="base">
                                        <p:cTn id="8" dur="500" fill="hold"/>
                                        <p:tgtEl>
                                          <p:spTgt spid="2293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83"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noFill/>
          <a:ln/>
        </p:spPr>
        <p:txBody>
          <a:bodyPr>
            <a:normAutofit fontScale="90000"/>
          </a:bodyPr>
          <a:lstStyle/>
          <a:p>
            <a:r>
              <a:rPr lang="en-US"/>
              <a:t>Tomasulo v. Scoreboard</a:t>
            </a:r>
            <a:br>
              <a:rPr lang="en-US"/>
            </a:br>
            <a:r>
              <a:rPr lang="en-US"/>
              <a:t>(IBM 360/91 v. CDC 6600)</a:t>
            </a:r>
          </a:p>
        </p:txBody>
      </p:sp>
      <p:sp>
        <p:nvSpPr>
          <p:cNvPr id="198659" name="Rectangle 3"/>
          <p:cNvSpPr>
            <a:spLocks noGrp="1" noChangeArrowheads="1"/>
          </p:cNvSpPr>
          <p:nvPr>
            <p:ph type="body" idx="1"/>
          </p:nvPr>
        </p:nvSpPr>
        <p:spPr>
          <a:xfrm>
            <a:off x="152400" y="1981200"/>
            <a:ext cx="8686800" cy="4114800"/>
          </a:xfrm>
          <a:noFill/>
          <a:ln/>
        </p:spPr>
        <p:txBody>
          <a:bodyPr>
            <a:normAutofit fontScale="92500" lnSpcReduction="20000"/>
          </a:bodyPr>
          <a:lstStyle/>
          <a:p>
            <a:pPr marL="0" indent="0">
              <a:buFontTx/>
              <a:buNone/>
              <a:tabLst>
                <a:tab pos="2286000" algn="ctr"/>
                <a:tab pos="6515100" algn="ctr"/>
              </a:tabLst>
            </a:pPr>
            <a:r>
              <a:rPr lang="en-US"/>
              <a:t>	Pipelined Functional Units 	Multiple Functional Units</a:t>
            </a:r>
          </a:p>
          <a:p>
            <a:pPr marL="0" indent="0">
              <a:buFontTx/>
              <a:buNone/>
              <a:tabLst>
                <a:tab pos="2286000" algn="ctr"/>
                <a:tab pos="6515100" algn="ctr"/>
              </a:tabLst>
            </a:pPr>
            <a:r>
              <a:rPr lang="en-US"/>
              <a:t>	(6 load, 3 store, 3 +, 2 x/÷) 	(1 load/store, 1 + , 2 x, 1 ÷) </a:t>
            </a:r>
          </a:p>
          <a:p>
            <a:pPr marL="0" indent="0">
              <a:buFontTx/>
              <a:buNone/>
              <a:tabLst>
                <a:tab pos="2286000" algn="ctr"/>
                <a:tab pos="6515100" algn="ctr"/>
              </a:tabLst>
            </a:pPr>
            <a:r>
              <a:rPr lang="en-US"/>
              <a:t>	window size: ≤ 14 instructions	 ≤ 5 instructions 	</a:t>
            </a:r>
          </a:p>
          <a:p>
            <a:pPr marL="0" indent="0">
              <a:buFontTx/>
              <a:buNone/>
              <a:tabLst>
                <a:tab pos="2286000" algn="ctr"/>
                <a:tab pos="6515100" algn="ctr"/>
              </a:tabLst>
            </a:pPr>
            <a:r>
              <a:rPr lang="en-US"/>
              <a:t>	No issue on structural hazard	same</a:t>
            </a:r>
          </a:p>
          <a:p>
            <a:pPr marL="0" indent="0">
              <a:buFontTx/>
              <a:buNone/>
              <a:tabLst>
                <a:tab pos="2286000" algn="ctr"/>
                <a:tab pos="6515100" algn="ctr"/>
              </a:tabLst>
            </a:pPr>
            <a:r>
              <a:rPr lang="en-US"/>
              <a:t>	WAR: renaming avoids	stall completion</a:t>
            </a:r>
          </a:p>
          <a:p>
            <a:pPr marL="0" indent="0">
              <a:buFontTx/>
              <a:buNone/>
              <a:tabLst>
                <a:tab pos="2286000" algn="ctr"/>
                <a:tab pos="6515100" algn="ctr"/>
              </a:tabLst>
            </a:pPr>
            <a:r>
              <a:rPr lang="en-US"/>
              <a:t>	WAW: renaming avoids	stall issue</a:t>
            </a:r>
          </a:p>
          <a:p>
            <a:pPr marL="0" indent="0">
              <a:buFontTx/>
              <a:buNone/>
              <a:tabLst>
                <a:tab pos="2286000" algn="ctr"/>
                <a:tab pos="6515100" algn="ctr"/>
              </a:tabLst>
            </a:pPr>
            <a:r>
              <a:rPr lang="en-US"/>
              <a:t>	Broadcast results from FU	Write/read registers</a:t>
            </a:r>
          </a:p>
          <a:p>
            <a:pPr marL="0" indent="0">
              <a:buFontTx/>
              <a:buNone/>
              <a:tabLst>
                <a:tab pos="2286000" algn="ctr"/>
                <a:tab pos="6515100" algn="ctr"/>
              </a:tabLst>
            </a:pPr>
            <a:r>
              <a:rPr lang="en-US"/>
              <a:t>	Control: reservation stations	central scoreboard	</a:t>
            </a:r>
          </a:p>
          <a:p>
            <a:pPr marL="0" indent="0">
              <a:tabLst>
                <a:tab pos="2286000" algn="ctr"/>
                <a:tab pos="6515100" algn="ctr"/>
              </a:tabLst>
            </a:pPr>
            <a:endParaRPr lang="en-US"/>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noFill/>
          <a:ln/>
        </p:spPr>
        <p:txBody>
          <a:bodyPr>
            <a:normAutofit/>
          </a:bodyPr>
          <a:lstStyle/>
          <a:p>
            <a:r>
              <a:rPr lang="sr-Latn-RS" dirty="0" smtClean="0"/>
              <a:t>Mane Tomasulo algoritma</a:t>
            </a:r>
            <a:endParaRPr lang="en-US" dirty="0"/>
          </a:p>
        </p:txBody>
      </p:sp>
      <p:sp>
        <p:nvSpPr>
          <p:cNvPr id="199683" name="Rectangle 3"/>
          <p:cNvSpPr>
            <a:spLocks noGrp="1" noChangeArrowheads="1"/>
          </p:cNvSpPr>
          <p:nvPr>
            <p:ph type="body" idx="1"/>
          </p:nvPr>
        </p:nvSpPr>
        <p:spPr>
          <a:noFill/>
          <a:ln/>
        </p:spPr>
        <p:txBody>
          <a:bodyPr>
            <a:normAutofit/>
          </a:bodyPr>
          <a:lstStyle/>
          <a:p>
            <a:r>
              <a:rPr lang="sr-Latn-RS" dirty="0" smtClean="0"/>
              <a:t>Kompleksnost</a:t>
            </a:r>
            <a:endParaRPr lang="en-US" dirty="0"/>
          </a:p>
          <a:p>
            <a:r>
              <a:rPr lang="sr-Latn-RS" dirty="0" smtClean="0"/>
              <a:t>Puno brzih asocijativnih memorija vezanih za zajednički data bus</a:t>
            </a:r>
          </a:p>
          <a:p>
            <a:r>
              <a:rPr lang="sr-Latn-RS" dirty="0" smtClean="0"/>
              <a:t>Performanse ograničene zajedničkim data bus-om</a:t>
            </a:r>
          </a:p>
          <a:p>
            <a:r>
              <a:rPr lang="en-US" dirty="0" smtClean="0"/>
              <a:t>R</a:t>
            </a:r>
            <a:r>
              <a:rPr lang="sr-Latn-RS" dirty="0" smtClean="0"/>
              <a:t>ešenje sa više zajedničkih data bus-ova, ali to podiže kompleksnost – paralelno asocijativno pretraživanje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anim calcmode="lin" valueType="num">
                                      <p:cBhvr additive="base">
                                        <p:cTn id="7" dur="500" fill="hold"/>
                                        <p:tgtEl>
                                          <p:spTgt spid="1996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96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9683">
                                            <p:txEl>
                                              <p:pRg st="1" end="1"/>
                                            </p:txEl>
                                          </p:spTgt>
                                        </p:tgtEl>
                                        <p:attrNameLst>
                                          <p:attrName>style.visibility</p:attrName>
                                        </p:attrNameLst>
                                      </p:cBhvr>
                                      <p:to>
                                        <p:strVal val="visible"/>
                                      </p:to>
                                    </p:set>
                                    <p:anim calcmode="lin" valueType="num">
                                      <p:cBhvr additive="base">
                                        <p:cTn id="13" dur="500" fill="hold"/>
                                        <p:tgtEl>
                                          <p:spTgt spid="19968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96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9683">
                                            <p:txEl>
                                              <p:pRg st="2" end="2"/>
                                            </p:txEl>
                                          </p:spTgt>
                                        </p:tgtEl>
                                        <p:attrNameLst>
                                          <p:attrName>style.visibility</p:attrName>
                                        </p:attrNameLst>
                                      </p:cBhvr>
                                      <p:to>
                                        <p:strVal val="visible"/>
                                      </p:to>
                                    </p:set>
                                    <p:anim calcmode="lin" valueType="num">
                                      <p:cBhvr additive="base">
                                        <p:cTn id="19" dur="500" fill="hold"/>
                                        <p:tgtEl>
                                          <p:spTgt spid="1996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96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9683">
                                            <p:txEl>
                                              <p:pRg st="3" end="3"/>
                                            </p:txEl>
                                          </p:spTgt>
                                        </p:tgtEl>
                                        <p:attrNameLst>
                                          <p:attrName>style.visibility</p:attrName>
                                        </p:attrNameLst>
                                      </p:cBhvr>
                                      <p:to>
                                        <p:strVal val="visible"/>
                                      </p:to>
                                    </p:set>
                                    <p:anim calcmode="lin" valueType="num">
                                      <p:cBhvr additive="base">
                                        <p:cTn id="25" dur="500" fill="hold"/>
                                        <p:tgtEl>
                                          <p:spTgt spid="19968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9968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914400" y="152400"/>
            <a:ext cx="7162800" cy="1143000"/>
          </a:xfrm>
          <a:noFill/>
          <a:ln/>
        </p:spPr>
        <p:txBody>
          <a:bodyPr/>
          <a:lstStyle/>
          <a:p>
            <a:r>
              <a:rPr lang="sr-Latn-RS" dirty="0" smtClean="0"/>
              <a:t>Zaključci</a:t>
            </a:r>
            <a:endParaRPr lang="en-US" dirty="0"/>
          </a:p>
        </p:txBody>
      </p:sp>
      <p:sp>
        <p:nvSpPr>
          <p:cNvPr id="225283" name="Rectangle 3"/>
          <p:cNvSpPr>
            <a:spLocks noGrp="1" noChangeArrowheads="1"/>
          </p:cNvSpPr>
          <p:nvPr>
            <p:ph type="body" idx="1"/>
          </p:nvPr>
        </p:nvSpPr>
        <p:spPr>
          <a:xfrm>
            <a:off x="533400" y="1066800"/>
            <a:ext cx="8001000" cy="5076844"/>
          </a:xfrm>
          <a:noFill/>
          <a:ln/>
        </p:spPr>
        <p:txBody>
          <a:bodyPr>
            <a:normAutofit fontScale="92500" lnSpcReduction="20000"/>
          </a:bodyPr>
          <a:lstStyle/>
          <a:p>
            <a:r>
              <a:rPr lang="en-US" dirty="0"/>
              <a:t>HW </a:t>
            </a:r>
            <a:r>
              <a:rPr lang="sr-Latn-RS" dirty="0" smtClean="0"/>
              <a:t>koristi paralelizam na nivou instrukcija</a:t>
            </a:r>
          </a:p>
          <a:p>
            <a:r>
              <a:rPr lang="en-US" dirty="0" smtClean="0"/>
              <a:t>Z</a:t>
            </a:r>
            <a:r>
              <a:rPr lang="sr-Latn-RS" dirty="0" smtClean="0"/>
              <a:t>avisnosti se egzaktno određuju u izvršavanju</a:t>
            </a:r>
          </a:p>
          <a:p>
            <a:r>
              <a:rPr lang="en-US" dirty="0" smtClean="0"/>
              <a:t>T</a:t>
            </a:r>
            <a:r>
              <a:rPr lang="sr-Latn-RS" dirty="0" smtClean="0"/>
              <a:t>abele pomažu u implicitnom preimenovanju  - umesto registara, rezultati se jednoznačno vezuju za rezervacionu stanicu instrukcije koja je generisala rezultat</a:t>
            </a:r>
          </a:p>
          <a:p>
            <a:r>
              <a:rPr lang="sr-Latn-RS" dirty="0" smtClean="0"/>
              <a:t>referenca izvora podataka na zajedničkom data bus-u pomaže da sve instrukcije u RS istovremeno učitaju odgovarajuće argumente, ako je izdata instrukcija koja radi novi upis u taj arhitekturalni registar</a:t>
            </a:r>
          </a:p>
          <a:p>
            <a:r>
              <a:rPr lang="en-US" dirty="0" smtClean="0"/>
              <a:t>I</a:t>
            </a:r>
            <a:r>
              <a:rPr lang="sr-Latn-RS" dirty="0" smtClean="0"/>
              <a:t>mplicitno preimenovanje</a:t>
            </a:r>
          </a:p>
          <a:p>
            <a:endParaRPr lang="sr-Latn-RS" dirty="0" smtClean="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anim calcmode="lin" valueType="num">
                                      <p:cBhvr additive="base">
                                        <p:cTn id="7" dur="500" fill="hold"/>
                                        <p:tgtEl>
                                          <p:spTgt spid="2252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2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5283">
                                            <p:txEl>
                                              <p:pRg st="1" end="1"/>
                                            </p:txEl>
                                          </p:spTgt>
                                        </p:tgtEl>
                                        <p:attrNameLst>
                                          <p:attrName>style.visibility</p:attrName>
                                        </p:attrNameLst>
                                      </p:cBhvr>
                                      <p:to>
                                        <p:strVal val="visible"/>
                                      </p:to>
                                    </p:set>
                                    <p:anim calcmode="lin" valueType="num">
                                      <p:cBhvr additive="base">
                                        <p:cTn id="13" dur="500" fill="hold"/>
                                        <p:tgtEl>
                                          <p:spTgt spid="22528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2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5283">
                                            <p:txEl>
                                              <p:pRg st="2" end="2"/>
                                            </p:txEl>
                                          </p:spTgt>
                                        </p:tgtEl>
                                        <p:attrNameLst>
                                          <p:attrName>style.visibility</p:attrName>
                                        </p:attrNameLst>
                                      </p:cBhvr>
                                      <p:to>
                                        <p:strVal val="visible"/>
                                      </p:to>
                                    </p:set>
                                    <p:anim calcmode="lin" valueType="num">
                                      <p:cBhvr additive="base">
                                        <p:cTn id="19" dur="500" fill="hold"/>
                                        <p:tgtEl>
                                          <p:spTgt spid="2252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2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5283">
                                            <p:txEl>
                                              <p:pRg st="3" end="3"/>
                                            </p:txEl>
                                          </p:spTgt>
                                        </p:tgtEl>
                                        <p:attrNameLst>
                                          <p:attrName>style.visibility</p:attrName>
                                        </p:attrNameLst>
                                      </p:cBhvr>
                                      <p:to>
                                        <p:strVal val="visible"/>
                                      </p:to>
                                    </p:set>
                                    <p:anim calcmode="lin" valueType="num">
                                      <p:cBhvr additive="base">
                                        <p:cTn id="25" dur="500" fill="hold"/>
                                        <p:tgtEl>
                                          <p:spTgt spid="22528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2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5283">
                                            <p:txEl>
                                              <p:pRg st="4" end="4"/>
                                            </p:txEl>
                                          </p:spTgt>
                                        </p:tgtEl>
                                        <p:attrNameLst>
                                          <p:attrName>style.visibility</p:attrName>
                                        </p:attrNameLst>
                                      </p:cBhvr>
                                      <p:to>
                                        <p:strVal val="visible"/>
                                      </p:to>
                                    </p:set>
                                    <p:anim calcmode="lin" valueType="num">
                                      <p:cBhvr additive="base">
                                        <p:cTn id="31" dur="500" fill="hold"/>
                                        <p:tgtEl>
                                          <p:spTgt spid="22528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28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Zaključci (2)</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a:t>
            </a:r>
            <a:r>
              <a:rPr lang="sr-Latn-RS" dirty="0" smtClean="0"/>
              <a:t>n-order issue, </a:t>
            </a:r>
            <a:r>
              <a:rPr lang="en-US" dirty="0" smtClean="0"/>
              <a:t>out-of-order execution =&gt; out-of-order completion</a:t>
            </a:r>
            <a:endParaRPr lang="sr-Latn-RS" dirty="0" smtClean="0"/>
          </a:p>
          <a:p>
            <a:r>
              <a:rPr lang="sr-Latn-RS" dirty="0" smtClean="0"/>
              <a:t>Prilikom dekodovanja se određuje da li postoje resursi (rezervaciona stanica) za zahtevanu funkcionalnu jedinicu, ali se odmah određuju reference na argumente ili se učitavaju vrednosti  samih argumenata, ako su već izračunati</a:t>
            </a:r>
          </a:p>
          <a:p>
            <a:r>
              <a:rPr lang="sr-Latn-RS" dirty="0" smtClean="0"/>
              <a:t>Ključni doprinosi</a:t>
            </a:r>
          </a:p>
          <a:p>
            <a:pPr lvl="1"/>
            <a:r>
              <a:rPr lang="sr-Latn-RS" sz="3300" dirty="0" smtClean="0"/>
              <a:t>Dinamičko raspoređivanje većih DDG (max veličina instrukcijskog prozora ugrađene data flow mašine je = broju rezervacionih stanica</a:t>
            </a:r>
            <a:endParaRPr lang="en-US" sz="3300" dirty="0" smtClean="0"/>
          </a:p>
          <a:p>
            <a:pPr lvl="1"/>
            <a:r>
              <a:rPr lang="sr-Latn-RS" sz="3300" dirty="0" smtClean="0"/>
              <a:t>Implicitno preimenovanje registara</a:t>
            </a:r>
            <a:endParaRPr lang="en-US" sz="3300"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1856</TotalTime>
  <Words>2754</Words>
  <Application>Microsoft Office PowerPoint</Application>
  <PresentationFormat>On-screen Show (4:3)</PresentationFormat>
  <Paragraphs>339</Paragraphs>
  <Slides>78</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78</vt:i4>
      </vt:variant>
    </vt:vector>
  </HeadingPairs>
  <TitlesOfParts>
    <vt:vector size="80" baseType="lpstr">
      <vt:lpstr>Office Theme</vt:lpstr>
      <vt:lpstr>Worksheet</vt:lpstr>
      <vt:lpstr>Scoreboarding i Tomasulo algoritam</vt:lpstr>
      <vt:lpstr>Scoreboard</vt:lpstr>
      <vt:lpstr>Scoreboard Architecture (CDC 6600)</vt:lpstr>
      <vt:lpstr>Dinamički raspoređivati – kako?</vt:lpstr>
      <vt:lpstr>Čekanje argumenata</vt:lpstr>
      <vt:lpstr>Izvršavanje i upis rezultata</vt:lpstr>
      <vt:lpstr>Kako voditi evidenciju - Scoreboard</vt:lpstr>
      <vt:lpstr>Zašto svaka statusna tabela (DDG)</vt:lpstr>
      <vt:lpstr>Koliko ima vrednosti za arhitekturalne registre</vt:lpstr>
      <vt:lpstr>Scoreboard Architecture (CDC 6600)</vt:lpstr>
      <vt:lpstr>Scoreboard Implications</vt:lpstr>
      <vt:lpstr>Four Stages of Scoreboard Control</vt:lpstr>
      <vt:lpstr>Four Stages of Scoreboard Control</vt:lpstr>
      <vt:lpstr>Three Parts of the Scoreboard</vt:lpstr>
      <vt:lpstr>Scoreboard Example</vt:lpstr>
      <vt:lpstr>Detailed Scoreboard Pipeline Control</vt:lpstr>
      <vt:lpstr>Scoreboard Example: Cycle 1</vt:lpstr>
      <vt:lpstr>Scoreboard Example: Cycle 2</vt:lpstr>
      <vt:lpstr>Scoreboard Example: Cycle 3</vt:lpstr>
      <vt:lpstr>Scoreboard Example: Cycle 4</vt:lpstr>
      <vt:lpstr>Scoreboard Example: Cycle 5</vt:lpstr>
      <vt:lpstr>Scoreboard Example: Cycle 6</vt:lpstr>
      <vt:lpstr>Scoreboard Example: Cycle 7</vt:lpstr>
      <vt:lpstr>Scoreboard Example: Cycle 8a (First half of clock cycle)</vt:lpstr>
      <vt:lpstr>Scoreboard Example: Cycle 8b (Second half of clock cycle)</vt:lpstr>
      <vt:lpstr>Scoreboard Example: Cycle 9</vt:lpstr>
      <vt:lpstr>Scoreboard Example: Cycle 10</vt:lpstr>
      <vt:lpstr>Scoreboard Example: Cycle 11</vt:lpstr>
      <vt:lpstr>Scoreboard Example: Cycle 12</vt:lpstr>
      <vt:lpstr>Scoreboard Example: Cycle 13</vt:lpstr>
      <vt:lpstr>Scoreboard Example: Cycle 14</vt:lpstr>
      <vt:lpstr>Scoreboard Example: Cycle 15</vt:lpstr>
      <vt:lpstr>Scoreboard Example: Cycle 16</vt:lpstr>
      <vt:lpstr>Scoreboard Example: Cycle 17</vt:lpstr>
      <vt:lpstr>Scoreboard Example: Cycle 18</vt:lpstr>
      <vt:lpstr>Scoreboard Example: Cycle 19</vt:lpstr>
      <vt:lpstr>Scoreboard Example: Cycle 20</vt:lpstr>
      <vt:lpstr>Scoreboard Example: Cycle 21</vt:lpstr>
      <vt:lpstr>Scoreboard Example: Cycle 22</vt:lpstr>
      <vt:lpstr>Scoreboard Example: Cycle 61</vt:lpstr>
      <vt:lpstr>Scoreboard Example: Cycle 62</vt:lpstr>
      <vt:lpstr>Review: Scoreboard Example: Cycle 62</vt:lpstr>
      <vt:lpstr>Tomasulo algoritam</vt:lpstr>
      <vt:lpstr>Tomasulo Organization</vt:lpstr>
      <vt:lpstr>Tomasulo implicitno preimenovanje</vt:lpstr>
      <vt:lpstr>Tomasulo implicitno preimenovanje (2)</vt:lpstr>
      <vt:lpstr>Tomasulo distribucija rezultata</vt:lpstr>
      <vt:lpstr>Tomasulo distribucija rezultata (2)</vt:lpstr>
      <vt:lpstr>Uloga registarskog statusa u uspostavljanju zavisnosti</vt:lpstr>
      <vt:lpstr>Tomasulo Organization</vt:lpstr>
      <vt:lpstr>Reservation Station Components</vt:lpstr>
      <vt:lpstr>Three Stages of Tomasulo Algorithm</vt:lpstr>
      <vt:lpstr>Tomasulo Example</vt:lpstr>
      <vt:lpstr>Tomasulo Example Cycle 1</vt:lpstr>
      <vt:lpstr>Tomasulo Example Cycle 2</vt:lpstr>
      <vt:lpstr>Tomasulo Example Cycle 3</vt:lpstr>
      <vt:lpstr>Tomasulo Example Cycle 4</vt:lpstr>
      <vt:lpstr>Tomasulo Example Cycle 5</vt:lpstr>
      <vt:lpstr>Tomasulo Example Cycle 6</vt:lpstr>
      <vt:lpstr>Tomasulo Example Cycle 7</vt:lpstr>
      <vt:lpstr>Tomasulo Example Cycle 8</vt:lpstr>
      <vt:lpstr>Tomasulo Example Cycle 9</vt:lpstr>
      <vt:lpstr>Tomasulo Example Cycle 10</vt:lpstr>
      <vt:lpstr>Tomasulo Example Cycle 11</vt:lpstr>
      <vt:lpstr>Tomasulo Example Cycle 12</vt:lpstr>
      <vt:lpstr>Tomasulo Example Cycle 13</vt:lpstr>
      <vt:lpstr>Tomasulo Example Cycle 14</vt:lpstr>
      <vt:lpstr>Tomasulo Example Cycle 15</vt:lpstr>
      <vt:lpstr>Tomasulo Example Cycle 16</vt:lpstr>
      <vt:lpstr>Preskočeno niz ciklusa</vt:lpstr>
      <vt:lpstr>Tomasulo Example Cycle 55</vt:lpstr>
      <vt:lpstr>Tomasulo Example Cycle 56</vt:lpstr>
      <vt:lpstr>Tomasulo Example Cycle 57</vt:lpstr>
      <vt:lpstr>Compare to Scoreboard Cycle 62</vt:lpstr>
      <vt:lpstr>Tomasulo v. Scoreboard (IBM 360/91 v. CDC 6600)</vt:lpstr>
      <vt:lpstr>Mane Tomasulo algoritma</vt:lpstr>
      <vt:lpstr>Zaključci</vt:lpstr>
      <vt:lpstr>Zaključci (2)</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Scoreboarding i Tomasulo algoritam</dc:title>
  <dc:creator>Ida</dc:creator>
  <cp:lastModifiedBy>Zoran Jovanovic</cp:lastModifiedBy>
  <cp:revision>10</cp:revision>
  <dcterms:created xsi:type="dcterms:W3CDTF">2014-03-24T06:39:57Z</dcterms:created>
  <dcterms:modified xsi:type="dcterms:W3CDTF">2015-04-21T09:16:27Z</dcterms:modified>
</cp:coreProperties>
</file>