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9" r:id="rId3"/>
    <p:sldId id="280" r:id="rId4"/>
    <p:sldId id="281" r:id="rId5"/>
    <p:sldId id="282" r:id="rId6"/>
    <p:sldId id="270" r:id="rId7"/>
    <p:sldId id="320" r:id="rId8"/>
    <p:sldId id="271" r:id="rId9"/>
    <p:sldId id="283" r:id="rId10"/>
    <p:sldId id="287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5" r:id="rId19"/>
    <p:sldId id="318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5" r:id="rId45"/>
    <p:sldId id="317" r:id="rId46"/>
    <p:sldId id="31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EF6D0-B6B2-473B-B29D-F8F7A69D9516}" type="datetimeFigureOut">
              <a:rPr lang="en-US" smtClean="0"/>
              <a:pPr/>
              <a:t>5/5/2015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ACDDE-A392-4704-AA96-8FB4875B16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850CF5-6D7B-C144-9983-6BAB44BE7EEC}" type="slidenum">
              <a:rPr lang="en-US"/>
              <a:pPr/>
              <a:t>12</a:t>
            </a:fld>
            <a:endParaRPr lang="en-US"/>
          </a:p>
        </p:txBody>
      </p:sp>
      <p:sp>
        <p:nvSpPr>
          <p:cNvPr id="195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05C3A9-1420-1347-8269-F305BFD4AAF7}" type="slidenum">
              <a:rPr lang="en-US"/>
              <a:pPr/>
              <a:t>13</a:t>
            </a:fld>
            <a:endParaRPr lang="en-US"/>
          </a:p>
        </p:txBody>
      </p:sp>
      <p:sp>
        <p:nvSpPr>
          <p:cNvPr id="195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8BC6B9-A0EE-724C-8B8A-91EFBFEA71BB}" type="slidenum">
              <a:rPr lang="en-US"/>
              <a:pPr/>
              <a:t>14</a:t>
            </a:fld>
            <a:endParaRPr lang="en-US"/>
          </a:p>
        </p:txBody>
      </p:sp>
      <p:sp>
        <p:nvSpPr>
          <p:cNvPr id="194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351908-8877-334C-94E8-EDFEA180F254}" type="slidenum">
              <a:rPr lang="en-US"/>
              <a:pPr/>
              <a:t>15</a:t>
            </a:fld>
            <a:endParaRPr lang="en-US"/>
          </a:p>
        </p:txBody>
      </p:sp>
      <p:sp>
        <p:nvSpPr>
          <p:cNvPr id="194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D9EE36-B02B-C341-BF5F-39E554B007F5}" type="slidenum">
              <a:rPr lang="en-US"/>
              <a:pPr/>
              <a:t>16</a:t>
            </a:fld>
            <a:endParaRPr lang="en-US"/>
          </a:p>
        </p:txBody>
      </p:sp>
      <p:sp>
        <p:nvSpPr>
          <p:cNvPr id="194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CS252 S05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42AD90-1503-8A46-89B7-3A4B69E8A419}" type="slidenum">
              <a:rPr lang="en-US"/>
              <a:pPr/>
              <a:t>17</a:t>
            </a:fld>
            <a:endParaRPr lang="en-US"/>
          </a:p>
        </p:txBody>
      </p:sp>
      <p:sp>
        <p:nvSpPr>
          <p:cNvPr id="194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175" y="879475"/>
            <a:ext cx="4057650" cy="3043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5" y="4342191"/>
            <a:ext cx="5030391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BBF41-E5ED-4AB8-847A-E2540C068754}" type="slidenum">
              <a:rPr lang="en-US" altLang="en-US" smtClean="0">
                <a:latin typeface="Arial" pitchFamily="34" charset="0"/>
              </a:rPr>
              <a:pPr/>
              <a:t>27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937685-AF9F-4EC0-B4C6-B71926FCD745}" type="slidenum">
              <a:rPr lang="en-US" altLang="en-US" smtClean="0">
                <a:latin typeface="Arial" pitchFamily="34" charset="0"/>
              </a:rPr>
              <a:pPr/>
              <a:t>28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18" charset="0"/>
                <a:ea typeface="MS PGothic" pitchFamily="34" charset="-128"/>
              </a:rPr>
              <a:t>CS267 Lecture 2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61CF98-AD6D-483A-9088-251524DFEC1D}" type="slidenum">
              <a:rPr lang="en-US" smtClean="0">
                <a:latin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 New Roman" pitchFamily="18" charset="0"/>
                <a:ea typeface="MS PGothic" pitchFamily="34" charset="-128"/>
              </a:rPr>
              <a:t>CS267 Lecture 2</a:t>
            </a:r>
          </a:p>
        </p:txBody>
      </p:sp>
      <p:sp>
        <p:nvSpPr>
          <p:cNvPr id="3789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622EA-0B82-46EF-84EF-7AA7192B12FF}" type="slidenum">
              <a:rPr lang="en-US" smtClean="0">
                <a:latin typeface="Arial" pitchFamily="34" charset="0"/>
              </a:rPr>
              <a:pPr/>
              <a:t>38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587375"/>
            <a:ext cx="4556125" cy="3417888"/>
          </a:xfrm>
          <a:solidFill>
            <a:srgbClr val="FFFFFF"/>
          </a:solidFill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ea typeface="MS PGothic" pitchFamily="34" charset="-128"/>
              </a:rPr>
              <a:t>Original slide noted 16byte cache line, but I didn</a:t>
            </a:r>
            <a:r>
              <a:rPr lang="ja-JP" altLang="en-US" smtClean="0">
                <a:latin typeface="Arial" pitchFamily="34" charset="0"/>
              </a:rPr>
              <a:t>’</a:t>
            </a:r>
            <a:r>
              <a:rPr lang="en-US" altLang="ja-JP" smtClean="0">
                <a:latin typeface="Arial" pitchFamily="34" charset="0"/>
              </a:rPr>
              <a:t>t use that in this calculation</a:t>
            </a:r>
          </a:p>
          <a:p>
            <a:pPr eaLnBrk="1" hangingPunct="1"/>
            <a:r>
              <a:rPr lang="en-US" smtClean="0">
                <a:latin typeface="Arial" pitchFamily="34" charset="0"/>
                <a:ea typeface="MS PGothic" pitchFamily="34" charset="-128"/>
              </a:rPr>
              <a:t>Actual bw requirements would be higher if we take this into account</a:t>
            </a:r>
          </a:p>
          <a:p>
            <a:pPr eaLnBrk="1" hangingPunct="1"/>
            <a:r>
              <a:rPr lang="en-US" smtClean="0">
                <a:latin typeface="Arial" pitchFamily="34" charset="0"/>
                <a:ea typeface="MS PGothic" pitchFamily="34" charset="-128"/>
              </a:rPr>
              <a:t>Earlier slide assumed caches were shared too, so had higher BW requirements shared part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E6A9A-E6A7-46DA-8D3D-7B1B386CA5A4}" type="slidenum">
              <a:rPr lang="en-US" smtClean="0">
                <a:latin typeface="Arial" pitchFamily="34" charset="0"/>
              </a:rPr>
              <a:pPr/>
              <a:t>40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12.06.02</a:t>
            </a:r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0CE3E-A2E1-4733-98FF-6096B2DF3CD5}" type="slidenum">
              <a:rPr lang="en-US" smtClean="0">
                <a:latin typeface="Arial" pitchFamily="34" charset="0"/>
              </a:rPr>
              <a:pPr/>
              <a:t>41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12.06.02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D5F8F-361A-469A-BF9C-F89646CCD1BB}" type="slidenum">
              <a:rPr lang="en-US" smtClean="0">
                <a:latin typeface="Arial" pitchFamily="34" charset="0"/>
              </a:rPr>
              <a:pPr/>
              <a:t>42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12.06.02</a:t>
            </a:r>
          </a:p>
        </p:txBody>
      </p:sp>
      <p:sp>
        <p:nvSpPr>
          <p:cNvPr id="419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009C8-AD92-48C8-809B-373A23DC93EA}" type="slidenum">
              <a:rPr lang="en-US" smtClean="0">
                <a:latin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12.06.02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D29AE-3972-44C2-80E2-D3B050F0C1CB}" type="slidenum">
              <a:rPr lang="en-US" smtClean="0">
                <a:latin typeface="Arial" pitchFamily="34" charset="0"/>
              </a:rPr>
              <a:pPr/>
              <a:t>44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878F58-A698-4054-85B8-77700143B014}" type="slidenum">
              <a:rPr lang="en-US" smtClean="0">
                <a:latin typeface="Arial" pitchFamily="34" charset="0"/>
              </a:rPr>
              <a:pPr/>
              <a:t>45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78A51-76C0-461A-810F-7321F8CE7434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F4F-36F0-4D8B-8E1B-C776F490AA35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1122-C34F-43A4-B2B4-A71748E20C0E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43A80-6424-4770-9CDD-CAC42FF1A1CB}" type="datetime1">
              <a:rPr lang="en-US" smtClean="0"/>
              <a:t>5/5/2015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32719-055D-4E60-A931-13823C3DFFB1}" type="datetime1">
              <a:rPr lang="en-US" smtClean="0"/>
              <a:t>5/5/2015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E30B8-ABD5-4933-B932-D171FEFDE40E}" type="datetime1">
              <a:rPr lang="en-US" smtClean="0"/>
              <a:t>5/5/2015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E05A6-963B-4339-91A0-FD3BA044821C}" type="datetime1">
              <a:rPr lang="en-US" smtClean="0"/>
              <a:t>5/5/2015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37B42-E21C-4F59-8547-A27D2B617899}" type="datetime1">
              <a:rPr lang="en-US" smtClean="0"/>
              <a:t>5/5/2015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1ED2-71BE-436C-B240-50B3BF86105E}" type="datetime1">
              <a:rPr lang="en-US" smtClean="0"/>
              <a:t>5/5/2015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79FE4-1D09-43B4-83A6-A8773DF33288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9732-0059-49B2-AEC0-128A49C3A9D4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CS267 Lecture 6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4D124-387C-410E-A668-E731AA2F6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93EE4-0386-4F2E-809F-695A9C0F08A1}" type="datetime1">
              <a:rPr lang="en-US" smtClean="0"/>
              <a:t>5/5/2015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2B286-FCAF-4651-9421-396AD1EE9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8126D-64E0-4A07-9E38-A4E504931E66}" type="datetime1">
              <a:rPr lang="en-US" smtClean="0"/>
              <a:t>5/5/2015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CADCE-1613-4F7E-A243-D353B5DB9226}" type="datetime1">
              <a:rPr lang="en-US" smtClean="0"/>
              <a:t>5/5/2015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CS267 Lecture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FB2D-E3CE-422D-95CB-F89719D3B8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</a:t>
            </a:r>
            <a:r>
              <a:rPr lang="sr-Latn-RS" dirty="0" smtClean="0"/>
              <a:t>stale teme za </a:t>
            </a:r>
            <a:r>
              <a:rPr lang="sr-Latn-RS" dirty="0" err="1" smtClean="0"/>
              <a:t>superskalare</a:t>
            </a:r>
            <a:r>
              <a:rPr lang="sr-Latn-RS" dirty="0" smtClean="0"/>
              <a:t> i </a:t>
            </a:r>
            <a:r>
              <a:rPr lang="sr-Latn-RS" dirty="0" err="1" smtClean="0"/>
              <a:t>chip</a:t>
            </a:r>
            <a:r>
              <a:rPr lang="sr-Latn-RS" dirty="0" smtClean="0"/>
              <a:t> multiprocesore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Ubacivanje instrukcija u prozor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511256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</a:t>
            </a:r>
            <a:r>
              <a:rPr lang="sr-Latn-RS" dirty="0" smtClean="0"/>
              <a:t>n order, pa to radi programski brojač, ako se nije skočilo</a:t>
            </a:r>
          </a:p>
          <a:p>
            <a:r>
              <a:rPr lang="en-US" dirty="0" smtClean="0"/>
              <a:t>S</a:t>
            </a:r>
            <a:r>
              <a:rPr lang="sr-Latn-RS" dirty="0" smtClean="0"/>
              <a:t>kakanje – na osnovu predikcije!</a:t>
            </a:r>
          </a:p>
          <a:p>
            <a:r>
              <a:rPr lang="en-US" dirty="0" smtClean="0"/>
              <a:t>Š</a:t>
            </a:r>
            <a:r>
              <a:rPr lang="sr-Latn-RS" dirty="0" err="1" smtClean="0"/>
              <a:t>irina</a:t>
            </a:r>
            <a:r>
              <a:rPr lang="sr-Latn-RS" dirty="0" smtClean="0"/>
              <a:t> reči </a:t>
            </a:r>
            <a:r>
              <a:rPr lang="sr-Latn-RS" dirty="0" err="1" smtClean="0"/>
              <a:t>instrukcijskog</a:t>
            </a:r>
            <a:r>
              <a:rPr lang="sr-Latn-RS" dirty="0" smtClean="0"/>
              <a:t> keša danas – 128 do 192 bita – tipično nekoliko instrukcija</a:t>
            </a:r>
          </a:p>
          <a:p>
            <a:r>
              <a:rPr lang="en-US" dirty="0" smtClean="0"/>
              <a:t>U</a:t>
            </a:r>
            <a:r>
              <a:rPr lang="sr-Latn-RS" dirty="0" smtClean="0"/>
              <a:t> slučaju da je RISC, tada su cele instrukcije u reči (bloku)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ko je CISC tada ne moraju instrukcije na početku i na kraju široke reči da budu cele!!!</a:t>
            </a:r>
          </a:p>
          <a:p>
            <a:r>
              <a:rPr lang="sr-Latn-RS" dirty="0" smtClean="0"/>
              <a:t>Moramo da znamo granice instrukcija, a to se može uraditi tek nakon bar delimičnog dekodovanja!!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Šta se ubacuje po ciklusu u prozor - </a:t>
            </a:r>
            <a:r>
              <a:rPr lang="sr-Latn-RS" b="1" dirty="0" smtClean="0"/>
              <a:t>RISC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P</a:t>
            </a:r>
            <a:r>
              <a:rPr lang="sr-Latn-RS" dirty="0" smtClean="0"/>
              <a:t>ravila:</a:t>
            </a:r>
          </a:p>
          <a:p>
            <a:pPr>
              <a:buNone/>
            </a:pPr>
            <a:r>
              <a:rPr lang="sr-Latn-RS" dirty="0" smtClean="0"/>
              <a:t>1. </a:t>
            </a:r>
            <a:r>
              <a:rPr lang="en-US" dirty="0" smtClean="0"/>
              <a:t>A</a:t>
            </a:r>
            <a:r>
              <a:rPr lang="sr-Latn-RS" dirty="0" smtClean="0"/>
              <a:t>ko je PC pokazao na početak bloka i nema skokova, učitavaju se dalje sve </a:t>
            </a:r>
            <a:r>
              <a:rPr lang="sr-Latn-RS" dirty="0" smtClean="0"/>
              <a:t>instrukcije iz bloka </a:t>
            </a:r>
            <a:r>
              <a:rPr lang="sr-Latn-RS" dirty="0" smtClean="0"/>
              <a:t>i šalju na paralelno dekodovanje</a:t>
            </a:r>
          </a:p>
          <a:p>
            <a:pPr>
              <a:buNone/>
            </a:pPr>
            <a:r>
              <a:rPr lang="sr-Latn-RS" dirty="0" smtClean="0"/>
              <a:t>2. </a:t>
            </a:r>
            <a:r>
              <a:rPr lang="en-US" dirty="0" smtClean="0"/>
              <a:t>A</a:t>
            </a:r>
            <a:r>
              <a:rPr lang="sr-Latn-RS" dirty="0" smtClean="0"/>
              <a:t>ko je PC pokazao početak bloka, a u bloku je 1 instrukcija skoka =</a:t>
            </a:r>
            <a:r>
              <a:rPr lang="en-US" dirty="0" smtClean="0"/>
              <a:t>&gt; </a:t>
            </a:r>
            <a:r>
              <a:rPr lang="en-US" dirty="0" err="1" smtClean="0"/>
              <a:t>ako</a:t>
            </a:r>
            <a:r>
              <a:rPr lang="en-US" dirty="0" smtClean="0"/>
              <a:t>  </a:t>
            </a:r>
            <a:r>
              <a:rPr lang="sr-Latn-RS" dirty="0" smtClean="0"/>
              <a:t>je predikcija da </a:t>
            </a:r>
            <a:r>
              <a:rPr lang="en-US" dirty="0" err="1" smtClean="0"/>
              <a:t>nema</a:t>
            </a:r>
            <a:r>
              <a:rPr lang="en-US" dirty="0" smtClean="0"/>
              <a:t> </a:t>
            </a:r>
            <a:r>
              <a:rPr lang="en-US" dirty="0" err="1" smtClean="0"/>
              <a:t>skoka</a:t>
            </a:r>
            <a:r>
              <a:rPr lang="en-US" dirty="0" smtClean="0"/>
              <a:t> </a:t>
            </a:r>
            <a:r>
              <a:rPr lang="sr-Latn-RS" dirty="0" smtClean="0"/>
              <a:t>učitavaju se sve instrukcije,</a:t>
            </a:r>
            <a:r>
              <a:rPr lang="en-US" dirty="0" smtClean="0"/>
              <a:t> a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sr-Latn-RS" dirty="0" smtClean="0"/>
              <a:t>je predikcija da </a:t>
            </a:r>
            <a:r>
              <a:rPr lang="en-US" dirty="0" err="1" smtClean="0"/>
              <a:t>ima</a:t>
            </a:r>
            <a:r>
              <a:rPr lang="en-US" dirty="0" smtClean="0"/>
              <a:t>, u</a:t>
            </a:r>
            <a:r>
              <a:rPr lang="sr-Latn-RS" dirty="0" smtClean="0"/>
              <a:t>č</a:t>
            </a:r>
            <a:r>
              <a:rPr lang="en-US" dirty="0" err="1" smtClean="0"/>
              <a:t>itavaju</a:t>
            </a:r>
            <a:r>
              <a:rPr lang="en-US" dirty="0" smtClean="0"/>
              <a:t> se </a:t>
            </a:r>
            <a:r>
              <a:rPr lang="sr-Latn-RS" dirty="0" smtClean="0"/>
              <a:t>sve instrukcije do instrukcije skoka i instrukcija skoka, a ostale ne ulaze u prozor</a:t>
            </a:r>
          </a:p>
          <a:p>
            <a:pPr>
              <a:buNone/>
            </a:pPr>
            <a:r>
              <a:rPr lang="sr-Latn-RS" dirty="0" smtClean="0"/>
              <a:t>3. Ako je doskakanje negde u sredinu bloka, ne učitava se deo do tačke uskakanja, a za ostatak važi 2., ali od tačke uskakanja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Dva skoka u bloku?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</a:t>
            </a:r>
            <a:r>
              <a:rPr lang="sr-Latn-RS" dirty="0" smtClean="0"/>
              <a:t>ompajler može da pravi razmak između instrukcija skoka </a:t>
            </a:r>
            <a:r>
              <a:rPr lang="sr-Latn-RS" dirty="0" smtClean="0"/>
              <a:t>(selidbe operacija) od </a:t>
            </a:r>
            <a:r>
              <a:rPr lang="sr-Latn-RS" dirty="0" smtClean="0"/>
              <a:t>najmanje onoliko instrukcija koliko ih ima u bloku</a:t>
            </a:r>
          </a:p>
          <a:p>
            <a:r>
              <a:rPr lang="sr-Latn-RS" dirty="0" smtClean="0"/>
              <a:t>Limit – zbog jedne predikcije po ciklusu, maksimalni instrukcijski paralelizam je 6-9 instrukcija </a:t>
            </a:r>
            <a:r>
              <a:rPr lang="sr-Latn-RS" b="1" dirty="0" smtClean="0"/>
              <a:t>po ciklusu</a:t>
            </a:r>
            <a:r>
              <a:rPr lang="sr-Latn-RS" dirty="0" smtClean="0"/>
              <a:t>! (Samo </a:t>
            </a:r>
            <a:r>
              <a:rPr lang="sr-Latn-RS" dirty="0" err="1" smtClean="0"/>
              <a:t>DoAll</a:t>
            </a:r>
            <a:r>
              <a:rPr lang="sr-Latn-RS" dirty="0" smtClean="0"/>
              <a:t> traže više)</a:t>
            </a:r>
          </a:p>
          <a:p>
            <a:r>
              <a:rPr lang="sr-Latn-RS" dirty="0" smtClean="0"/>
              <a:t>Eksperimenti sa prediktorima koji rade dve predikcije po ciklusu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Šta raditi sa CISC?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</a:t>
            </a:r>
            <a:r>
              <a:rPr lang="sr-Latn-RS" dirty="0" smtClean="0"/>
              <a:t>epiti delove instrukcija iz susednih blokova, jer zauzimaju 1-17 bajta!</a:t>
            </a:r>
          </a:p>
          <a:p>
            <a:r>
              <a:rPr lang="en-US" dirty="0" smtClean="0"/>
              <a:t>R</a:t>
            </a:r>
            <a:r>
              <a:rPr lang="sr-Latn-RS" dirty="0" smtClean="0"/>
              <a:t>aditi paralelno određivanje granica instrukcija u blokovima</a:t>
            </a:r>
          </a:p>
          <a:p>
            <a:r>
              <a:rPr lang="sr-Latn-RS" dirty="0" smtClean="0"/>
              <a:t>Kako to uraditi? Prediktor nam dozvoljava da se zalećemo i da radimo prefetching i delimično dekodovanje većeg broja reči </a:t>
            </a:r>
            <a:r>
              <a:rPr lang="sr-Latn-RS" dirty="0" err="1" smtClean="0"/>
              <a:t>instrukcijskog</a:t>
            </a:r>
            <a:r>
              <a:rPr lang="sr-Latn-RS" dirty="0" smtClean="0"/>
              <a:t> keša u kompleksni FIFO (in </a:t>
            </a:r>
            <a:r>
              <a:rPr lang="sr-Latn-RS" dirty="0" err="1" smtClean="0"/>
              <a:t>order</a:t>
            </a:r>
            <a:r>
              <a:rPr lang="sr-Latn-RS" dirty="0" smtClean="0"/>
              <a:t> </a:t>
            </a:r>
            <a:r>
              <a:rPr lang="sr-Latn-RS" dirty="0" err="1" smtClean="0"/>
              <a:t>issue</a:t>
            </a:r>
            <a:r>
              <a:rPr lang="sr-Latn-RS" dirty="0" smtClean="0"/>
              <a:t>) zbog paralelnog određivanja </a:t>
            </a:r>
            <a:r>
              <a:rPr lang="sr-Latn-RS" sz="4200" dirty="0" smtClean="0"/>
              <a:t>granica instrukcija</a:t>
            </a:r>
          </a:p>
          <a:p>
            <a:r>
              <a:rPr lang="sr-Latn-RS" dirty="0"/>
              <a:t>R</a:t>
            </a:r>
            <a:r>
              <a:rPr lang="sr-Latn-RS" dirty="0" smtClean="0"/>
              <a:t>adimo </a:t>
            </a:r>
            <a:r>
              <a:rPr lang="sr-Latn-RS" dirty="0" err="1" smtClean="0"/>
              <a:t>prefetching</a:t>
            </a:r>
            <a:r>
              <a:rPr lang="sr-Latn-RS" dirty="0" smtClean="0"/>
              <a:t> većeg broja bazičnih blokova na dinamičkom tragu još pre </a:t>
            </a:r>
            <a:r>
              <a:rPr lang="sr-Latn-RS" dirty="0" err="1" smtClean="0"/>
              <a:t>instrukcijskog</a:t>
            </a:r>
            <a:r>
              <a:rPr lang="sr-Latn-RS" dirty="0" smtClean="0"/>
              <a:t> prozora!!!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Posledice dohvatanja većeg broja bazičnih blokova </a:t>
            </a:r>
            <a:endParaRPr lang="en-US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</a:t>
            </a:r>
            <a:r>
              <a:rPr lang="sr-Latn-RS" dirty="0" smtClean="0"/>
              <a:t>otreban je </a:t>
            </a:r>
            <a:r>
              <a:rPr lang="sr-Latn-RS" dirty="0" err="1" smtClean="0"/>
              <a:t>trace</a:t>
            </a:r>
            <a:r>
              <a:rPr lang="sr-Latn-RS" dirty="0" smtClean="0"/>
              <a:t> mu</a:t>
            </a:r>
            <a:r>
              <a:rPr lang="en-US" dirty="0" err="1" smtClean="0"/>
              <a:t>ltiport</a:t>
            </a:r>
            <a:r>
              <a:rPr lang="sr-Latn-RS" dirty="0" smtClean="0"/>
              <a:t>ni </a:t>
            </a:r>
            <a:r>
              <a:rPr lang="en-US" dirty="0" smtClean="0"/>
              <a:t>cache</a:t>
            </a:r>
            <a:r>
              <a:rPr lang="sr-Latn-RS" dirty="0" smtClean="0"/>
              <a:t> za pamćenje dinamičkog traga unapred</a:t>
            </a:r>
          </a:p>
          <a:p>
            <a:r>
              <a:rPr lang="sr-Latn-RS" dirty="0" err="1" smtClean="0"/>
              <a:t>Multiportni</a:t>
            </a:r>
            <a:r>
              <a:rPr lang="sr-Latn-RS" dirty="0" smtClean="0"/>
              <a:t>, jer se paralelno čita na više dekodera da bi se dobile </a:t>
            </a:r>
            <a:r>
              <a:rPr lang="sr-Latn-RS" dirty="0" err="1" smtClean="0"/>
              <a:t>mikrooperacije</a:t>
            </a:r>
            <a:endParaRPr lang="sr-Latn-RS" dirty="0"/>
          </a:p>
          <a:p>
            <a:r>
              <a:rPr lang="sr-Latn-RS" dirty="0" smtClean="0"/>
              <a:t>to </a:t>
            </a:r>
            <a:r>
              <a:rPr lang="sr-Latn-RS" dirty="0" smtClean="0"/>
              <a:t>dodaje </a:t>
            </a:r>
            <a:r>
              <a:rPr lang="sr-Latn-RS" dirty="0" smtClean="0"/>
              <a:t>protočne stepene </a:t>
            </a:r>
            <a:r>
              <a:rPr lang="sr-Latn-RS" dirty="0" smtClean="0"/>
              <a:t>i povećava kaznu zbog greške u predikciji – nije previše značajno</a:t>
            </a:r>
          </a:p>
          <a:p>
            <a:r>
              <a:rPr lang="sr-Latn-RS" dirty="0" smtClean="0"/>
              <a:t>Imamo ograničenje u propusnosti zbog grananja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err="1" smtClean="0"/>
              <a:t>Predobrada</a:t>
            </a:r>
            <a:r>
              <a:rPr lang="sr-Latn-RS" dirty="0" smtClean="0"/>
              <a:t> za </a:t>
            </a:r>
            <a:r>
              <a:rPr lang="sr-Latn-RS" dirty="0" err="1" smtClean="0"/>
              <a:t>instrukcijski</a:t>
            </a:r>
            <a:r>
              <a:rPr lang="sr-Latn-RS" dirty="0" smtClean="0"/>
              <a:t> prozor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</a:t>
            </a:r>
            <a:r>
              <a:rPr lang="sr-Latn-RS" dirty="0" err="1"/>
              <a:t>ešenje</a:t>
            </a:r>
            <a:r>
              <a:rPr lang="sr-Latn-RS" dirty="0"/>
              <a:t>: dohvatati reči sa instrukcijama unapred nekoliko bazičnih blokova i obezbediti brže određivanje granica instrukcija nego što će se </a:t>
            </a:r>
            <a:r>
              <a:rPr lang="sr-Latn-RS" dirty="0" smtClean="0"/>
              <a:t>na kraju ubacivati </a:t>
            </a:r>
            <a:r>
              <a:rPr lang="sr-Latn-RS" dirty="0"/>
              <a:t>u prozor – Intel 50% više</a:t>
            </a:r>
            <a:endParaRPr lang="en-US" dirty="0"/>
          </a:p>
          <a:p>
            <a:r>
              <a:rPr lang="sr-Latn-RS" dirty="0" smtClean="0"/>
              <a:t>Sve se to radi u </a:t>
            </a:r>
            <a:r>
              <a:rPr lang="sr-Latn-RS" dirty="0" err="1" smtClean="0"/>
              <a:t>pipeline</a:t>
            </a:r>
            <a:r>
              <a:rPr lang="sr-Latn-RS" dirty="0" smtClean="0"/>
              <a:t>-u: </a:t>
            </a:r>
            <a:r>
              <a:rPr lang="sr-Latn-RS" dirty="0" err="1" smtClean="0"/>
              <a:t>prediktor</a:t>
            </a:r>
            <a:r>
              <a:rPr lang="sr-Latn-RS" dirty="0" smtClean="0"/>
              <a:t> određuje šta se ubacuje, u </a:t>
            </a:r>
            <a:r>
              <a:rPr lang="sr-Latn-RS" dirty="0" err="1" smtClean="0"/>
              <a:t>pipeline</a:t>
            </a:r>
            <a:r>
              <a:rPr lang="sr-Latn-RS" dirty="0" smtClean="0"/>
              <a:t>-u se određuju granice instrukcija i zatim radi dekodovanje, a na kraju postoji i </a:t>
            </a:r>
            <a:r>
              <a:rPr lang="sr-Latn-RS" dirty="0" err="1" smtClean="0"/>
              <a:t>queue</a:t>
            </a:r>
            <a:r>
              <a:rPr lang="sr-Latn-RS" dirty="0" smtClean="0"/>
              <a:t> </a:t>
            </a:r>
            <a:r>
              <a:rPr lang="sr-Latn-RS" dirty="0" err="1" smtClean="0"/>
              <a:t>mikroinstrukcija</a:t>
            </a:r>
            <a:r>
              <a:rPr lang="sr-Latn-RS" dirty="0" smtClean="0"/>
              <a:t> koje se </a:t>
            </a:r>
            <a:r>
              <a:rPr lang="sr-Latn-RS" dirty="0" smtClean="0"/>
              <a:t>tek onda ubacuju </a:t>
            </a:r>
            <a:r>
              <a:rPr lang="sr-Latn-RS" dirty="0" smtClean="0"/>
              <a:t>u ROB, odnosno </a:t>
            </a:r>
            <a:r>
              <a:rPr lang="sr-Latn-RS" dirty="0" err="1" smtClean="0"/>
              <a:t>instrukcijski</a:t>
            </a:r>
            <a:r>
              <a:rPr lang="sr-Latn-RS" dirty="0" smtClean="0"/>
              <a:t> prozor (ugrađenu </a:t>
            </a:r>
            <a:r>
              <a:rPr lang="sr-Latn-RS" dirty="0" err="1" smtClean="0"/>
              <a:t>dataflow</a:t>
            </a:r>
            <a:r>
              <a:rPr lang="sr-Latn-RS" dirty="0" smtClean="0"/>
              <a:t> mašinu)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48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en-US" dirty="0" smtClean="0"/>
              <a:t>Trace Cache</a:t>
            </a:r>
            <a:endParaRPr lang="en-US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840" y="1207282"/>
            <a:ext cx="8229600" cy="4697427"/>
          </a:xfrm>
        </p:spPr>
        <p:txBody>
          <a:bodyPr/>
          <a:lstStyle/>
          <a:p>
            <a:r>
              <a:rPr lang="sr-Latn-RS" dirty="0" smtClean="0"/>
              <a:t>Ključna ideja</a:t>
            </a:r>
            <a:r>
              <a:rPr lang="en-US" dirty="0" smtClean="0"/>
              <a:t>: </a:t>
            </a:r>
            <a:r>
              <a:rPr lang="sr-Latn-RS" dirty="0" smtClean="0"/>
              <a:t>Pakovati više nesusednih bazičnih blokova u jednu susednu keš reč</a:t>
            </a:r>
            <a:endParaRPr lang="en-US" dirty="0"/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auto">
          <a:xfrm>
            <a:off x="1152960" y="2389778"/>
            <a:ext cx="290053" cy="241300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04" name="Rectangle 8"/>
          <p:cNvSpPr>
            <a:spLocks noChangeArrowheads="1"/>
          </p:cNvSpPr>
          <p:nvPr/>
        </p:nvSpPr>
        <p:spPr bwMode="auto">
          <a:xfrm>
            <a:off x="1457760" y="2389778"/>
            <a:ext cx="290053" cy="241300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05" name="Rectangle 9"/>
          <p:cNvSpPr>
            <a:spLocks noChangeArrowheads="1"/>
          </p:cNvSpPr>
          <p:nvPr/>
        </p:nvSpPr>
        <p:spPr bwMode="auto">
          <a:xfrm>
            <a:off x="1762560" y="2389778"/>
            <a:ext cx="290053" cy="241300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06" name="Rectangle 10"/>
          <p:cNvSpPr>
            <a:spLocks noChangeArrowheads="1"/>
          </p:cNvSpPr>
          <p:nvPr/>
        </p:nvSpPr>
        <p:spPr bwMode="auto">
          <a:xfrm>
            <a:off x="2067360" y="2389778"/>
            <a:ext cx="290053" cy="241300"/>
          </a:xfrm>
          <a:prstGeom prst="rect">
            <a:avLst/>
          </a:prstGeom>
          <a:solidFill>
            <a:srgbClr val="FF99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dirty="0"/>
              <a:t>BR</a:t>
            </a:r>
          </a:p>
        </p:txBody>
      </p:sp>
      <p:sp>
        <p:nvSpPr>
          <p:cNvPr id="183307" name="Rectangle 11"/>
          <p:cNvSpPr>
            <a:spLocks noChangeArrowheads="1"/>
          </p:cNvSpPr>
          <p:nvPr/>
        </p:nvSpPr>
        <p:spPr bwMode="auto">
          <a:xfrm>
            <a:off x="30579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08" name="Rectangle 12"/>
          <p:cNvSpPr>
            <a:spLocks noChangeArrowheads="1"/>
          </p:cNvSpPr>
          <p:nvPr/>
        </p:nvSpPr>
        <p:spPr bwMode="auto">
          <a:xfrm>
            <a:off x="33627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09" name="Rectangle 13"/>
          <p:cNvSpPr>
            <a:spLocks noChangeArrowheads="1"/>
          </p:cNvSpPr>
          <p:nvPr/>
        </p:nvSpPr>
        <p:spPr bwMode="auto">
          <a:xfrm>
            <a:off x="36675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0" name="Rectangle 14"/>
          <p:cNvSpPr>
            <a:spLocks noChangeArrowheads="1"/>
          </p:cNvSpPr>
          <p:nvPr/>
        </p:nvSpPr>
        <p:spPr bwMode="auto">
          <a:xfrm>
            <a:off x="39723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1" name="Rectangle 15"/>
          <p:cNvSpPr>
            <a:spLocks noChangeArrowheads="1"/>
          </p:cNvSpPr>
          <p:nvPr/>
        </p:nvSpPr>
        <p:spPr bwMode="auto">
          <a:xfrm>
            <a:off x="42771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2" name="Rectangle 16"/>
          <p:cNvSpPr>
            <a:spLocks noChangeArrowheads="1"/>
          </p:cNvSpPr>
          <p:nvPr/>
        </p:nvSpPr>
        <p:spPr bwMode="auto">
          <a:xfrm>
            <a:off x="4581960" y="2389778"/>
            <a:ext cx="290053" cy="241300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/>
              <a:t>BR</a:t>
            </a:r>
          </a:p>
        </p:txBody>
      </p:sp>
      <p:sp>
        <p:nvSpPr>
          <p:cNvPr id="183313" name="Rectangle 17"/>
          <p:cNvSpPr>
            <a:spLocks noChangeArrowheads="1"/>
          </p:cNvSpPr>
          <p:nvPr/>
        </p:nvSpPr>
        <p:spPr bwMode="auto">
          <a:xfrm>
            <a:off x="5648760" y="2389778"/>
            <a:ext cx="290053" cy="2413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4" name="Rectangle 18"/>
          <p:cNvSpPr>
            <a:spLocks noChangeArrowheads="1"/>
          </p:cNvSpPr>
          <p:nvPr/>
        </p:nvSpPr>
        <p:spPr bwMode="auto">
          <a:xfrm>
            <a:off x="5953560" y="2389778"/>
            <a:ext cx="290053" cy="2413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5" name="Rectangle 19"/>
          <p:cNvSpPr>
            <a:spLocks noChangeArrowheads="1"/>
          </p:cNvSpPr>
          <p:nvPr/>
        </p:nvSpPr>
        <p:spPr bwMode="auto">
          <a:xfrm>
            <a:off x="6258360" y="2389778"/>
            <a:ext cx="290053" cy="2413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6" name="Rectangle 20"/>
          <p:cNvSpPr>
            <a:spLocks noChangeArrowheads="1"/>
          </p:cNvSpPr>
          <p:nvPr/>
        </p:nvSpPr>
        <p:spPr bwMode="auto">
          <a:xfrm>
            <a:off x="6563160" y="2389778"/>
            <a:ext cx="290053" cy="2413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17" name="Rectangle 21"/>
          <p:cNvSpPr>
            <a:spLocks noChangeArrowheads="1"/>
          </p:cNvSpPr>
          <p:nvPr/>
        </p:nvSpPr>
        <p:spPr bwMode="auto">
          <a:xfrm>
            <a:off x="6867960" y="2389778"/>
            <a:ext cx="290053" cy="2413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/>
              <a:t>BR</a:t>
            </a:r>
          </a:p>
        </p:txBody>
      </p:sp>
      <p:sp>
        <p:nvSpPr>
          <p:cNvPr id="183321" name="Freeform 25"/>
          <p:cNvSpPr>
            <a:spLocks/>
          </p:cNvSpPr>
          <p:nvPr/>
        </p:nvSpPr>
        <p:spPr bwMode="auto">
          <a:xfrm>
            <a:off x="4753947" y="2680291"/>
            <a:ext cx="956267" cy="297855"/>
          </a:xfrm>
          <a:custGeom>
            <a:avLst/>
            <a:gdLst>
              <a:gd name="T0" fmla="*/ 0 w 585"/>
              <a:gd name="T1" fmla="*/ 0 h 237"/>
              <a:gd name="T2" fmla="*/ 278 w 585"/>
              <a:gd name="T3" fmla="*/ 237 h 237"/>
              <a:gd name="T4" fmla="*/ 522 w 585"/>
              <a:gd name="T5" fmla="*/ 122 h 237"/>
              <a:gd name="T6" fmla="*/ 578 w 585"/>
              <a:gd name="T7" fmla="*/ 27 h 237"/>
              <a:gd name="T8" fmla="*/ 559 w 585"/>
              <a:gd name="T9" fmla="*/ 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5" h="237">
                <a:moveTo>
                  <a:pt x="0" y="0"/>
                </a:moveTo>
                <a:cubicBezTo>
                  <a:pt x="107" y="165"/>
                  <a:pt x="82" y="199"/>
                  <a:pt x="278" y="237"/>
                </a:cubicBezTo>
                <a:cubicBezTo>
                  <a:pt x="408" y="204"/>
                  <a:pt x="463" y="231"/>
                  <a:pt x="522" y="122"/>
                </a:cubicBezTo>
                <a:cubicBezTo>
                  <a:pt x="520" y="90"/>
                  <a:pt x="585" y="58"/>
                  <a:pt x="578" y="27"/>
                </a:cubicBezTo>
                <a:cubicBezTo>
                  <a:pt x="576" y="18"/>
                  <a:pt x="559" y="7"/>
                  <a:pt x="559" y="7"/>
                </a:cubicBez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22" name="Freeform 26"/>
          <p:cNvSpPr>
            <a:spLocks/>
          </p:cNvSpPr>
          <p:nvPr/>
        </p:nvSpPr>
        <p:spPr bwMode="auto">
          <a:xfrm>
            <a:off x="2261060" y="2680291"/>
            <a:ext cx="790092" cy="196056"/>
          </a:xfrm>
          <a:custGeom>
            <a:avLst/>
            <a:gdLst>
              <a:gd name="T0" fmla="*/ 0 w 523"/>
              <a:gd name="T1" fmla="*/ 0 h 156"/>
              <a:gd name="T2" fmla="*/ 155 w 523"/>
              <a:gd name="T3" fmla="*/ 115 h 156"/>
              <a:gd name="T4" fmla="*/ 467 w 523"/>
              <a:gd name="T5" fmla="*/ 108 h 156"/>
              <a:gd name="T6" fmla="*/ 501 w 523"/>
              <a:gd name="T7" fmla="*/ 34 h 156"/>
              <a:gd name="T8" fmla="*/ 521 w 523"/>
              <a:gd name="T9" fmla="*/ 7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3" h="156">
                <a:moveTo>
                  <a:pt x="0" y="0"/>
                </a:moveTo>
                <a:cubicBezTo>
                  <a:pt x="52" y="38"/>
                  <a:pt x="94" y="93"/>
                  <a:pt x="155" y="115"/>
                </a:cubicBezTo>
                <a:cubicBezTo>
                  <a:pt x="269" y="156"/>
                  <a:pt x="360" y="129"/>
                  <a:pt x="467" y="108"/>
                </a:cubicBezTo>
                <a:cubicBezTo>
                  <a:pt x="474" y="74"/>
                  <a:pt x="472" y="63"/>
                  <a:pt x="501" y="34"/>
                </a:cubicBezTo>
                <a:cubicBezTo>
                  <a:pt x="523" y="12"/>
                  <a:pt x="521" y="23"/>
                  <a:pt x="521" y="7"/>
                </a:cubicBez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3346" name="Text Box 50"/>
          <p:cNvSpPr txBox="1">
            <a:spLocks noChangeArrowheads="1"/>
          </p:cNvSpPr>
          <p:nvPr/>
        </p:nvSpPr>
        <p:spPr bwMode="auto">
          <a:xfrm>
            <a:off x="497886" y="3933056"/>
            <a:ext cx="825057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sr-Latn-RS" dirty="0" smtClean="0">
                <a:latin typeface="Calibri"/>
                <a:cs typeface="Calibri"/>
              </a:rPr>
              <a:t>Jedno dohvatanje je dohvatanje više bazičnih </a:t>
            </a:r>
            <a:r>
              <a:rPr lang="sr-Latn-RS" dirty="0" smtClean="0">
                <a:latin typeface="Calibri"/>
                <a:cs typeface="Calibri"/>
              </a:rPr>
              <a:t>blokova – gube se granice bazičnih blokova</a:t>
            </a:r>
            <a:endParaRPr lang="en-US" dirty="0">
              <a:latin typeface="Calibri"/>
              <a:cs typeface="Calibri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dirty="0">
                <a:latin typeface="Calibri"/>
                <a:cs typeface="Calibri"/>
              </a:rPr>
              <a:t>Trace cache </a:t>
            </a:r>
            <a:r>
              <a:rPr lang="en-US" dirty="0" err="1" smtClean="0">
                <a:latin typeface="Calibri"/>
                <a:cs typeface="Calibri"/>
              </a:rPr>
              <a:t>inde</a:t>
            </a:r>
            <a:r>
              <a:rPr lang="sr-Latn-RS" dirty="0" smtClean="0">
                <a:latin typeface="Calibri"/>
                <a:cs typeface="Calibri"/>
              </a:rPr>
              <a:t>ksira na osnovu startne adrese i sledećih n predikcija grananja</a:t>
            </a:r>
            <a:endParaRPr lang="en-US" dirty="0">
              <a:latin typeface="Calibri"/>
              <a:cs typeface="Calibri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sr-Latn-RS" dirty="0" smtClean="0">
                <a:latin typeface="Calibri"/>
                <a:cs typeface="Calibri"/>
              </a:rPr>
              <a:t>Korišćeno od Pentium 4 procesora za čuvanje dekodovanih mikrooperacija</a:t>
            </a:r>
            <a:endParaRPr lang="en-US" dirty="0">
              <a:latin typeface="Calibri"/>
              <a:cs typeface="Calibri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2128798" y="2846978"/>
            <a:ext cx="4495816" cy="904876"/>
            <a:chOff x="1296" y="1680"/>
            <a:chExt cx="2976" cy="720"/>
          </a:xfrm>
        </p:grpSpPr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1392" y="2208"/>
              <a:ext cx="2880" cy="192"/>
              <a:chOff x="1392" y="2208"/>
              <a:chExt cx="2880" cy="192"/>
            </a:xfrm>
          </p:grpSpPr>
          <p:sp>
            <p:nvSpPr>
              <p:cNvPr id="183323" name="Rectangle 27"/>
              <p:cNvSpPr>
                <a:spLocks noChangeArrowheads="1"/>
              </p:cNvSpPr>
              <p:nvPr/>
            </p:nvSpPr>
            <p:spPr bwMode="auto">
              <a:xfrm>
                <a:off x="1392" y="2208"/>
                <a:ext cx="192" cy="192"/>
              </a:xfrm>
              <a:prstGeom prst="rect">
                <a:avLst/>
              </a:prstGeom>
              <a:solidFill>
                <a:srgbClr val="FF99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24" name="Rectangle 28"/>
              <p:cNvSpPr>
                <a:spLocks noChangeArrowheads="1"/>
              </p:cNvSpPr>
              <p:nvPr/>
            </p:nvSpPr>
            <p:spPr bwMode="auto">
              <a:xfrm>
                <a:off x="1584" y="2208"/>
                <a:ext cx="192" cy="192"/>
              </a:xfrm>
              <a:prstGeom prst="rect">
                <a:avLst/>
              </a:prstGeom>
              <a:solidFill>
                <a:srgbClr val="FF99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25" name="Rectangle 29"/>
              <p:cNvSpPr>
                <a:spLocks noChangeArrowheads="1"/>
              </p:cNvSpPr>
              <p:nvPr/>
            </p:nvSpPr>
            <p:spPr bwMode="auto">
              <a:xfrm>
                <a:off x="1776" y="2208"/>
                <a:ext cx="192" cy="192"/>
              </a:xfrm>
              <a:prstGeom prst="rect">
                <a:avLst/>
              </a:prstGeom>
              <a:solidFill>
                <a:srgbClr val="FF99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27" name="Rectangle 31"/>
              <p:cNvSpPr>
                <a:spLocks noChangeArrowheads="1"/>
              </p:cNvSpPr>
              <p:nvPr/>
            </p:nvSpPr>
            <p:spPr bwMode="auto">
              <a:xfrm>
                <a:off x="2160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28" name="Rectangle 32"/>
              <p:cNvSpPr>
                <a:spLocks noChangeArrowheads="1"/>
              </p:cNvSpPr>
              <p:nvPr/>
            </p:nvSpPr>
            <p:spPr bwMode="auto">
              <a:xfrm>
                <a:off x="2352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29" name="Rectangle 33"/>
              <p:cNvSpPr>
                <a:spLocks noChangeArrowheads="1"/>
              </p:cNvSpPr>
              <p:nvPr/>
            </p:nvSpPr>
            <p:spPr bwMode="auto">
              <a:xfrm>
                <a:off x="2544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0" name="Rectangle 34"/>
              <p:cNvSpPr>
                <a:spLocks noChangeArrowheads="1"/>
              </p:cNvSpPr>
              <p:nvPr/>
            </p:nvSpPr>
            <p:spPr bwMode="auto">
              <a:xfrm>
                <a:off x="2736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1" name="Rectangle 35"/>
              <p:cNvSpPr>
                <a:spLocks noChangeArrowheads="1"/>
              </p:cNvSpPr>
              <p:nvPr/>
            </p:nvSpPr>
            <p:spPr bwMode="auto">
              <a:xfrm>
                <a:off x="2928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3" name="Rectangle 37"/>
              <p:cNvSpPr>
                <a:spLocks noChangeArrowheads="1"/>
              </p:cNvSpPr>
              <p:nvPr/>
            </p:nvSpPr>
            <p:spPr bwMode="auto">
              <a:xfrm>
                <a:off x="3312" y="2208"/>
                <a:ext cx="192" cy="192"/>
              </a:xfrm>
              <a:prstGeom prst="rect">
                <a:avLst/>
              </a:prstGeom>
              <a:solidFill>
                <a:srgbClr val="CCECFF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4" name="Rectangle 38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192" cy="192"/>
              </a:xfrm>
              <a:prstGeom prst="rect">
                <a:avLst/>
              </a:prstGeom>
              <a:solidFill>
                <a:srgbClr val="CCECFF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5" name="Rectangle 39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192" cy="192"/>
              </a:xfrm>
              <a:prstGeom prst="rect">
                <a:avLst/>
              </a:prstGeom>
              <a:solidFill>
                <a:srgbClr val="CCECFF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36" name="Rectangle 40"/>
              <p:cNvSpPr>
                <a:spLocks noChangeArrowheads="1"/>
              </p:cNvSpPr>
              <p:nvPr/>
            </p:nvSpPr>
            <p:spPr bwMode="auto">
              <a:xfrm>
                <a:off x="3888" y="2208"/>
                <a:ext cx="192" cy="192"/>
              </a:xfrm>
              <a:prstGeom prst="rect">
                <a:avLst/>
              </a:prstGeom>
              <a:solidFill>
                <a:srgbClr val="CCECFF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42" name="Rectangle 46"/>
              <p:cNvSpPr>
                <a:spLocks noChangeArrowheads="1"/>
              </p:cNvSpPr>
              <p:nvPr/>
            </p:nvSpPr>
            <p:spPr bwMode="auto">
              <a:xfrm>
                <a:off x="4080" y="2208"/>
                <a:ext cx="192" cy="192"/>
              </a:xfrm>
              <a:prstGeom prst="rect">
                <a:avLst/>
              </a:prstGeom>
              <a:solidFill>
                <a:srgbClr val="CCECFF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 dirty="0"/>
                  <a:t>BR</a:t>
                </a:r>
              </a:p>
            </p:txBody>
          </p:sp>
          <p:sp>
            <p:nvSpPr>
              <p:cNvPr id="183343" name="Rectangle 47"/>
              <p:cNvSpPr>
                <a:spLocks noChangeArrowheads="1"/>
              </p:cNvSpPr>
              <p:nvPr/>
            </p:nvSpPr>
            <p:spPr bwMode="auto">
              <a:xfrm>
                <a:off x="3120" y="2208"/>
                <a:ext cx="192" cy="192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BR</a:t>
                </a:r>
              </a:p>
            </p:txBody>
          </p:sp>
          <p:sp>
            <p:nvSpPr>
              <p:cNvPr id="183345" name="Rectangle 49"/>
              <p:cNvSpPr>
                <a:spLocks noChangeArrowheads="1"/>
              </p:cNvSpPr>
              <p:nvPr/>
            </p:nvSpPr>
            <p:spPr bwMode="auto">
              <a:xfrm>
                <a:off x="1968" y="2208"/>
                <a:ext cx="192" cy="192"/>
              </a:xfrm>
              <a:prstGeom prst="rect">
                <a:avLst/>
              </a:prstGeom>
              <a:solidFill>
                <a:srgbClr val="FF9999"/>
              </a:solidFill>
              <a:ln w="1905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400"/>
                  <a:t>BR</a:t>
                </a:r>
              </a:p>
            </p:txBody>
          </p:sp>
        </p:grpSp>
        <p:grpSp>
          <p:nvGrpSpPr>
            <p:cNvPr id="4" name="Group 55"/>
            <p:cNvGrpSpPr>
              <a:grpSpLocks/>
            </p:cNvGrpSpPr>
            <p:nvPr/>
          </p:nvGrpSpPr>
          <p:grpSpPr bwMode="auto">
            <a:xfrm>
              <a:off x="1296" y="1680"/>
              <a:ext cx="2736" cy="432"/>
              <a:chOff x="1296" y="1680"/>
              <a:chExt cx="2736" cy="432"/>
            </a:xfrm>
          </p:grpSpPr>
          <p:sp>
            <p:nvSpPr>
              <p:cNvPr id="183347" name="Line 51"/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384" cy="384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48" name="Line 52"/>
              <p:cNvSpPr>
                <a:spLocks noChangeShapeType="1"/>
              </p:cNvSpPr>
              <p:nvPr/>
            </p:nvSpPr>
            <p:spPr bwMode="auto">
              <a:xfrm>
                <a:off x="2640" y="1680"/>
                <a:ext cx="0" cy="432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  <p:sp>
            <p:nvSpPr>
              <p:cNvPr id="183349" name="Line 53"/>
              <p:cNvSpPr>
                <a:spLocks noChangeShapeType="1"/>
              </p:cNvSpPr>
              <p:nvPr/>
            </p:nvSpPr>
            <p:spPr bwMode="auto">
              <a:xfrm flipH="1">
                <a:off x="3744" y="1680"/>
                <a:ext cx="288" cy="432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</p:grp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4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Trace Cache za Haswell</a:t>
            </a:r>
            <a:endParaRPr lang="en-US" dirty="0"/>
          </a:p>
        </p:txBody>
      </p:sp>
      <p:pic>
        <p:nvPicPr>
          <p:cNvPr id="3" name="Picture 2" descr="haswell-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357298"/>
            <a:ext cx="7643866" cy="232688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3571876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r>
              <a:rPr lang="sr-Latn-RS" dirty="0" smtClean="0"/>
              <a:t>tkrivanje granica instrukcija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00298" y="3929066"/>
            <a:ext cx="2575758" cy="220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5786" y="535782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Trace cache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071670" y="5643578"/>
            <a:ext cx="2571768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047532" y="4581128"/>
            <a:ext cx="2417311" cy="849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Zavisnosti po podacima preko memorije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Prave zavisnosti, antizavisnosti i izlazne </a:t>
            </a:r>
            <a:r>
              <a:rPr lang="sr-Latn-RS" dirty="0" smtClean="0"/>
              <a:t>zavisnosti, jer nema dinamičkog preimenovanja za memoriju</a:t>
            </a:r>
            <a:endParaRPr lang="sr-Latn-RS" dirty="0" smtClean="0"/>
          </a:p>
          <a:p>
            <a:r>
              <a:rPr lang="sr-Latn-RS" dirty="0" smtClean="0"/>
              <a:t>Store instrukcije treba po originalnom redosledu izvršavati i tek kada su in order (commit) – mali ROB za store, pa zbog redosleda nema izlaznih zavisnosti</a:t>
            </a:r>
          </a:p>
          <a:p>
            <a:r>
              <a:rPr lang="en-US" dirty="0" smtClean="0"/>
              <a:t>A</a:t>
            </a:r>
            <a:r>
              <a:rPr lang="sr-Latn-RS" dirty="0" smtClean="0"/>
              <a:t>ntizavisnosti praktično ne mogu nastati, ako postoji load buffer (load nije zavisan po podacima iz registara, pa kreće odmah u izvršavanje ako nema pravih zavisnosti preko memorije) </a:t>
            </a:r>
          </a:p>
          <a:p>
            <a:r>
              <a:rPr lang="sr-Latn-RS" dirty="0" smtClean="0"/>
              <a:t>Ali tada imamo store – load – store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Load-Store </a:t>
            </a:r>
            <a:r>
              <a:rPr lang="sr-Latn-RS" dirty="0" smtClean="0"/>
              <a:t>redovi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Zavisnosti preko memorije bi mogli da značajno ograniče performanse, zbog velike dužine </a:t>
            </a:r>
            <a:r>
              <a:rPr lang="sr-Latn-RS" dirty="0" err="1" smtClean="0"/>
              <a:t>pipelina</a:t>
            </a:r>
            <a:r>
              <a:rPr lang="sr-Latn-RS" dirty="0" smtClean="0"/>
              <a:t> </a:t>
            </a:r>
            <a:r>
              <a:rPr lang="sr-Latn-RS" dirty="0" smtClean="0"/>
              <a:t>za </a:t>
            </a:r>
            <a:r>
              <a:rPr lang="sr-Latn-RS" dirty="0" err="1" smtClean="0"/>
              <a:t>Load</a:t>
            </a:r>
            <a:r>
              <a:rPr lang="sr-Latn-RS" dirty="0" smtClean="0"/>
              <a:t> </a:t>
            </a:r>
            <a:r>
              <a:rPr lang="sr-Latn-RS" dirty="0" smtClean="0"/>
              <a:t>i Store, upisa tek kada je </a:t>
            </a:r>
            <a:r>
              <a:rPr lang="sr-Latn-RS" dirty="0" err="1" smtClean="0"/>
              <a:t>commit</a:t>
            </a:r>
            <a:r>
              <a:rPr lang="sr-Latn-RS" dirty="0" smtClean="0"/>
              <a:t> Store instrukcije </a:t>
            </a:r>
            <a:r>
              <a:rPr lang="sr-Latn-RS" dirty="0" smtClean="0"/>
              <a:t>i sporosti memorije</a:t>
            </a:r>
          </a:p>
          <a:p>
            <a:r>
              <a:rPr lang="sr-Latn-RS" dirty="0" smtClean="0"/>
              <a:t>Mora se ugraditi kompleksna </a:t>
            </a:r>
            <a:r>
              <a:rPr lang="en-US" dirty="0" smtClean="0"/>
              <a:t>load-store reordering </a:t>
            </a:r>
            <a:r>
              <a:rPr lang="en-US" dirty="0" err="1" smtClean="0"/>
              <a:t>te</a:t>
            </a:r>
            <a:r>
              <a:rPr lang="sr-Latn-RS" dirty="0" smtClean="0"/>
              <a:t>hnika da se smanji efektivno kašnjenje memorije dozvoljavanjem spekulativnih load-a </a:t>
            </a:r>
          </a:p>
          <a:p>
            <a:r>
              <a:rPr lang="sr-Latn-RS" dirty="0" smtClean="0"/>
              <a:t>Zašto su spekulativni? – ne znamo da li neka ranija store instrukcija ne menja sadržaj lokacije, jer može još da se izračunava adresa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A75C8-C148-D646-81FC-1D13FFF086F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7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86116" y="274638"/>
            <a:ext cx="5400684" cy="58259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Spe</a:t>
            </a:r>
            <a:r>
              <a:rPr lang="sr-Latn-RS" dirty="0" smtClean="0"/>
              <a:t>kulativni </a:t>
            </a:r>
            <a:r>
              <a:rPr lang="en-US" dirty="0" smtClean="0"/>
              <a:t>Store Buffer</a:t>
            </a:r>
            <a:endParaRPr lang="en-US" dirty="0"/>
          </a:p>
        </p:txBody>
      </p:sp>
      <p:sp>
        <p:nvSpPr>
          <p:cNvPr id="1954819" name="Rectangle 3"/>
          <p:cNvSpPr>
            <a:spLocks noGrp="1" noChangeArrowheads="1"/>
          </p:cNvSpPr>
          <p:nvPr>
            <p:ph idx="1"/>
          </p:nvPr>
        </p:nvSpPr>
        <p:spPr>
          <a:xfrm>
            <a:off x="3000364" y="857232"/>
            <a:ext cx="6143636" cy="6000768"/>
          </a:xfrm>
        </p:spPr>
        <p:txBody>
          <a:bodyPr>
            <a:noAutofit/>
          </a:bodyPr>
          <a:lstStyle/>
          <a:p>
            <a:pPr defTabSz="731520">
              <a:spcBef>
                <a:spcPts val="0"/>
              </a:spcBef>
            </a:pPr>
            <a:r>
              <a:rPr lang="sr-Latn-RS" sz="2200" dirty="0" smtClean="0"/>
              <a:t>Ne sme se menjati sadržaj memorije dok store instrukcija nije komitovana. Zato </a:t>
            </a:r>
            <a:r>
              <a:rPr lang="en-US" sz="2200" dirty="0" err="1" smtClean="0"/>
              <a:t>spe</a:t>
            </a:r>
            <a:r>
              <a:rPr lang="sr-Latn-RS" sz="2200" dirty="0" smtClean="0"/>
              <a:t>kulativni </a:t>
            </a:r>
            <a:r>
              <a:rPr lang="en-US" sz="2200" dirty="0" smtClean="0"/>
              <a:t>store buffer </a:t>
            </a:r>
            <a:r>
              <a:rPr lang="sr-Latn-RS" sz="2200" dirty="0" smtClean="0"/>
              <a:t>čuva podatke spekulativnih store podataka</a:t>
            </a:r>
            <a:endParaRPr lang="en-US" sz="2200" dirty="0" smtClean="0"/>
          </a:p>
          <a:p>
            <a:pPr defTabSz="731520">
              <a:spcBef>
                <a:spcPts val="0"/>
              </a:spcBef>
            </a:pPr>
            <a:r>
              <a:rPr lang="sr-Latn-RS" sz="2200" dirty="0" smtClean="0"/>
              <a:t>Tokom dekodovanja se redom zauzimaju ulazi (lokacije) po programskom redosledu</a:t>
            </a:r>
            <a:endParaRPr lang="en-US" sz="2200" dirty="0" smtClean="0"/>
          </a:p>
          <a:p>
            <a:pPr defTabSz="731520">
              <a:spcBef>
                <a:spcPts val="0"/>
              </a:spcBef>
            </a:pPr>
            <a:r>
              <a:rPr lang="en-US" sz="2200" dirty="0" smtClean="0"/>
              <a:t>Store</a:t>
            </a:r>
            <a:r>
              <a:rPr lang="sr-Latn-RS" sz="2200" dirty="0" smtClean="0"/>
              <a:t> operacija se deli na </a:t>
            </a:r>
            <a:r>
              <a:rPr lang="en-US" sz="2200" dirty="0" smtClean="0"/>
              <a:t>“store address” </a:t>
            </a:r>
            <a:r>
              <a:rPr lang="sr-Latn-RS" sz="2200" dirty="0" smtClean="0"/>
              <a:t>i</a:t>
            </a:r>
            <a:r>
              <a:rPr lang="en-US" sz="2200" dirty="0" smtClean="0"/>
              <a:t> “store data” mi</a:t>
            </a:r>
            <a:r>
              <a:rPr lang="sr-Latn-RS" sz="2200" dirty="0" smtClean="0"/>
              <a:t>k</a:t>
            </a:r>
            <a:r>
              <a:rPr lang="en-US" sz="2200" dirty="0" err="1" smtClean="0"/>
              <a:t>ro</a:t>
            </a:r>
            <a:r>
              <a:rPr lang="en-US" sz="2200" dirty="0" smtClean="0"/>
              <a:t>-opera</a:t>
            </a:r>
            <a:r>
              <a:rPr lang="sr-Latn-RS" sz="2200" dirty="0" smtClean="0"/>
              <a:t>cije - </a:t>
            </a:r>
            <a:r>
              <a:rPr lang="en-US" sz="2200" dirty="0" smtClean="0"/>
              <a:t>“Store address” </a:t>
            </a:r>
            <a:r>
              <a:rPr lang="sr-Latn-RS" sz="2200" dirty="0" smtClean="0"/>
              <a:t>izvršavanje upisuje tag, a </a:t>
            </a:r>
            <a:r>
              <a:rPr lang="en-US" sz="2200" dirty="0" smtClean="0"/>
              <a:t>“Store data” </a:t>
            </a:r>
            <a:r>
              <a:rPr lang="sr-Latn-RS" sz="2200" dirty="0" smtClean="0"/>
              <a:t>izvršavanje upisuje podatke</a:t>
            </a:r>
            <a:endParaRPr lang="en-US" sz="2200" dirty="0" smtClean="0"/>
          </a:p>
          <a:p>
            <a:pPr defTabSz="731520">
              <a:spcBef>
                <a:spcPts val="0"/>
              </a:spcBef>
            </a:pPr>
            <a:r>
              <a:rPr lang="en-US" sz="2200" dirty="0" smtClean="0"/>
              <a:t>Store </a:t>
            </a:r>
            <a:r>
              <a:rPr lang="sr-Latn-RS" sz="2200" dirty="0" smtClean="0"/>
              <a:t>se komituje kada se podaci i adresa za najstariji store upišu i instrukcija je komitovana (ROB)</a:t>
            </a:r>
            <a:r>
              <a:rPr lang="en-US" sz="2200" dirty="0" smtClean="0"/>
              <a:t>: </a:t>
            </a:r>
          </a:p>
          <a:p>
            <a:pPr lvl="1" defTabSz="731520">
              <a:spcBef>
                <a:spcPts val="0"/>
              </a:spcBef>
            </a:pPr>
            <a:r>
              <a:rPr lang="en-US" sz="2200" dirty="0" smtClean="0"/>
              <a:t>U</a:t>
            </a:r>
            <a:r>
              <a:rPr lang="sr-Latn-RS" sz="2200" dirty="0" smtClean="0"/>
              <a:t>kloni se 1 za spekulativni bit S i </a:t>
            </a:r>
            <a:r>
              <a:rPr lang="sr-Latn-RS" sz="2200" dirty="0" err="1" smtClean="0"/>
              <a:t>komitovani</a:t>
            </a:r>
            <a:r>
              <a:rPr lang="sr-Latn-RS" sz="2200" dirty="0" smtClean="0"/>
              <a:t> podaci se upisuju u cache</a:t>
            </a:r>
            <a:endParaRPr lang="en-US" sz="2200" dirty="0" smtClean="0"/>
          </a:p>
          <a:p>
            <a:pPr defTabSz="731520">
              <a:spcBef>
                <a:spcPts val="0"/>
              </a:spcBef>
            </a:pPr>
            <a:r>
              <a:rPr lang="sr-Latn-RS" sz="2200" dirty="0" smtClean="0"/>
              <a:t>Moguć </a:t>
            </a:r>
            <a:r>
              <a:rPr lang="en-US" sz="2200" dirty="0" smtClean="0"/>
              <a:t>store abort </a:t>
            </a:r>
            <a:r>
              <a:rPr lang="sr-Latn-RS" sz="2200" dirty="0" smtClean="0"/>
              <a:t>reset </a:t>
            </a:r>
            <a:r>
              <a:rPr lang="en-US" sz="2200" dirty="0" smtClean="0"/>
              <a:t>valid bit</a:t>
            </a:r>
            <a:r>
              <a:rPr lang="sr-Latn-RS" sz="2200" dirty="0" smtClean="0"/>
              <a:t>a V</a:t>
            </a:r>
            <a:endParaRPr lang="en-US" sz="2200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619875"/>
            <a:ext cx="838200" cy="238125"/>
          </a:xfrm>
        </p:spPr>
        <p:txBody>
          <a:bodyPr/>
          <a:lstStyle/>
          <a:p>
            <a:fld id="{31BE9F2E-1839-0B45-91D6-2CCA0E9C191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954820" name="Rectangle 4"/>
          <p:cNvSpPr>
            <a:spLocks noChangeArrowheads="1"/>
          </p:cNvSpPr>
          <p:nvPr/>
        </p:nvSpPr>
        <p:spPr bwMode="auto">
          <a:xfrm>
            <a:off x="1552534" y="4714884"/>
            <a:ext cx="1507298" cy="79951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954822" name="Rectangle 6"/>
          <p:cNvSpPr>
            <a:spLocks noChangeArrowheads="1"/>
          </p:cNvSpPr>
          <p:nvPr/>
        </p:nvSpPr>
        <p:spPr bwMode="auto">
          <a:xfrm>
            <a:off x="766716" y="4714884"/>
            <a:ext cx="695804" cy="79951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Tags</a:t>
            </a:r>
          </a:p>
        </p:txBody>
      </p:sp>
      <p:sp>
        <p:nvSpPr>
          <p:cNvPr id="1954826" name="Text Box 10"/>
          <p:cNvSpPr txBox="1">
            <a:spLocks noChangeArrowheads="1"/>
          </p:cNvSpPr>
          <p:nvPr/>
        </p:nvSpPr>
        <p:spPr bwMode="auto">
          <a:xfrm>
            <a:off x="1409658" y="3786190"/>
            <a:ext cx="1193764" cy="9233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Calibri"/>
                <a:cs typeface="Calibri"/>
              </a:rPr>
              <a:t>Store Commit Path</a:t>
            </a:r>
          </a:p>
        </p:txBody>
      </p:sp>
      <p:sp>
        <p:nvSpPr>
          <p:cNvPr id="1954827" name="Text Box 11"/>
          <p:cNvSpPr txBox="1">
            <a:spLocks noChangeArrowheads="1"/>
          </p:cNvSpPr>
          <p:nvPr/>
        </p:nvSpPr>
        <p:spPr bwMode="auto">
          <a:xfrm>
            <a:off x="-19071" y="1447800"/>
            <a:ext cx="1531938" cy="7078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latin typeface="Calibri"/>
                <a:cs typeface="Calibri"/>
              </a:rPr>
              <a:t>Speculative Store Buffer</a:t>
            </a:r>
          </a:p>
        </p:txBody>
      </p:sp>
      <p:sp>
        <p:nvSpPr>
          <p:cNvPr id="1954828" name="Text Box 12"/>
          <p:cNvSpPr txBox="1">
            <a:spLocks noChangeArrowheads="1"/>
          </p:cNvSpPr>
          <p:nvPr/>
        </p:nvSpPr>
        <p:spPr bwMode="auto">
          <a:xfrm>
            <a:off x="1352530" y="5943600"/>
            <a:ext cx="1343011" cy="7078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latin typeface="Calibri"/>
                <a:cs typeface="Calibri"/>
              </a:rPr>
              <a:t>L1 Data Cache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480963" y="3143248"/>
            <a:ext cx="2192302" cy="293649"/>
            <a:chOff x="0" y="2640"/>
            <a:chExt cx="2112" cy="192"/>
          </a:xfrm>
        </p:grpSpPr>
        <p:sp>
          <p:nvSpPr>
            <p:cNvPr id="1954833" name="Rectangle 17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dirty="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4834" name="Rectangle 18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4835" name="Rectangle 19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4836" name="Rectangle 20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480963" y="2786058"/>
            <a:ext cx="2188172" cy="353266"/>
            <a:chOff x="0" y="2640"/>
            <a:chExt cx="2112" cy="192"/>
          </a:xfrm>
        </p:grpSpPr>
        <p:sp>
          <p:nvSpPr>
            <p:cNvPr id="1954843" name="Rectangle 27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4844" name="Rectangle 28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4845" name="Rectangle 29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4846" name="Rectangle 30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dirty="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480963" y="2500307"/>
            <a:ext cx="2192302" cy="284234"/>
            <a:chOff x="0" y="2640"/>
            <a:chExt cx="2112" cy="192"/>
          </a:xfrm>
        </p:grpSpPr>
        <p:sp>
          <p:nvSpPr>
            <p:cNvPr id="1954848" name="Rectangle 32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4849" name="Rectangle 33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4850" name="Rectangle 34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4851" name="Rectangle 35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480963" y="2214555"/>
            <a:ext cx="2192302" cy="298304"/>
            <a:chOff x="0" y="2640"/>
            <a:chExt cx="2112" cy="192"/>
          </a:xfrm>
        </p:grpSpPr>
        <p:sp>
          <p:nvSpPr>
            <p:cNvPr id="1954858" name="Rectangle 42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4859" name="Rectangle 43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4860" name="Rectangle 44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4861" name="Rectangle 45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971529" y="762000"/>
            <a:ext cx="1143871" cy="7078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i="1" dirty="0" smtClean="0">
                <a:latin typeface="Calibri"/>
                <a:cs typeface="Calibri"/>
              </a:rPr>
              <a:t>Store Address</a:t>
            </a:r>
            <a:endParaRPr lang="en-US" sz="2000" i="1" dirty="0">
              <a:latin typeface="Calibri"/>
              <a:cs typeface="Calibri"/>
            </a:endParaRP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2266914" y="857232"/>
            <a:ext cx="739664" cy="7078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i="1" dirty="0" smtClean="0">
                <a:latin typeface="Calibri"/>
                <a:cs typeface="Calibri"/>
              </a:rPr>
              <a:t>Store Data</a:t>
            </a:r>
            <a:endParaRPr lang="en-US" sz="2000" i="1" dirty="0">
              <a:latin typeface="Calibri"/>
              <a:cs typeface="Calibri"/>
            </a:endParaRPr>
          </a:p>
        </p:txBody>
      </p:sp>
      <p:cxnSp>
        <p:nvCxnSpPr>
          <p:cNvPr id="9" name="Straight Arrow Connector 8"/>
          <p:cNvCxnSpPr>
            <a:stCxn id="1954833" idx="2"/>
            <a:endCxn id="1954822" idx="0"/>
          </p:cNvCxnSpPr>
          <p:nvPr/>
        </p:nvCxnSpPr>
        <p:spPr bwMode="auto">
          <a:xfrm rot="5400000">
            <a:off x="507573" y="4043942"/>
            <a:ext cx="1277987" cy="6389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>
            <a:stCxn id="1954834" idx="2"/>
            <a:endCxn id="1954820" idx="0"/>
          </p:cNvCxnSpPr>
          <p:nvPr/>
        </p:nvCxnSpPr>
        <p:spPr bwMode="auto">
          <a:xfrm rot="16200000" flipH="1">
            <a:off x="1576693" y="3985393"/>
            <a:ext cx="1277987" cy="180993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>
            <a:stCxn id="49" idx="2"/>
            <a:endCxn id="1954858" idx="0"/>
          </p:cNvCxnSpPr>
          <p:nvPr/>
        </p:nvCxnSpPr>
        <p:spPr bwMode="auto">
          <a:xfrm rot="5400000">
            <a:off x="988656" y="1659745"/>
            <a:ext cx="744669" cy="364951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Straight Arrow Connector 64"/>
          <p:cNvCxnSpPr>
            <a:stCxn id="51" idx="2"/>
            <a:endCxn id="1954859" idx="0"/>
          </p:cNvCxnSpPr>
          <p:nvPr/>
        </p:nvCxnSpPr>
        <p:spPr bwMode="auto">
          <a:xfrm rot="5400000">
            <a:off x="2056250" y="1634058"/>
            <a:ext cx="649437" cy="51155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2993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Load bypass </a:t>
            </a:r>
            <a:r>
              <a:rPr lang="sr-Latn-RS" dirty="0" smtClean="0"/>
              <a:t>iz spekulativnog </a:t>
            </a:r>
            <a:r>
              <a:rPr lang="en-US" dirty="0" smtClean="0"/>
              <a:t>store buffer</a:t>
            </a:r>
            <a:r>
              <a:rPr lang="sr-Latn-RS" dirty="0" smtClean="0"/>
              <a:t>a</a:t>
            </a:r>
            <a:endParaRPr lang="en-US" dirty="0"/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EEFB-8B7A-BD4E-95F3-AC54587BE23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9568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4267200"/>
            <a:ext cx="8763000" cy="19050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342900" indent="-342900"/>
            <a:r>
              <a:rPr lang="sr-Latn-RS" sz="2400" dirty="0" smtClean="0"/>
              <a:t>Ako i </a:t>
            </a:r>
            <a:r>
              <a:rPr lang="en-US" sz="2400" dirty="0" smtClean="0"/>
              <a:t>store </a:t>
            </a:r>
            <a:r>
              <a:rPr lang="en-US" sz="2400" dirty="0"/>
              <a:t>buffer </a:t>
            </a:r>
            <a:r>
              <a:rPr lang="sr-Latn-RS" sz="2400" dirty="0" smtClean="0"/>
              <a:t>i</a:t>
            </a:r>
            <a:r>
              <a:rPr lang="en-US" sz="2400" dirty="0" smtClean="0"/>
              <a:t> cache</a:t>
            </a:r>
            <a:r>
              <a:rPr lang="sr-Latn-RS" sz="2400" dirty="0" smtClean="0"/>
              <a:t> imaju podatak</a:t>
            </a:r>
            <a:r>
              <a:rPr lang="en-US" sz="2400" dirty="0" smtClean="0"/>
              <a:t>, </a:t>
            </a:r>
            <a:r>
              <a:rPr lang="sr-Latn-RS" sz="2400" dirty="0" smtClean="0"/>
              <a:t>koji uzeti</a:t>
            </a:r>
            <a:r>
              <a:rPr lang="en-US" sz="2400" dirty="0" smtClean="0"/>
              <a:t>?</a:t>
            </a:r>
            <a:endParaRPr lang="en-US" sz="2400" dirty="0"/>
          </a:p>
          <a:p>
            <a:pPr marL="742950" lvl="1" indent="-285750">
              <a:buFontTx/>
              <a:buNone/>
            </a:pPr>
            <a:r>
              <a:rPr lang="en-US" sz="2000" dirty="0"/>
              <a:t>	</a:t>
            </a:r>
            <a:r>
              <a:rPr lang="en-US" sz="2400" dirty="0" err="1" smtClean="0">
                <a:solidFill>
                  <a:srgbClr val="FF0000"/>
                </a:solidFill>
              </a:rPr>
              <a:t>Spe</a:t>
            </a:r>
            <a:r>
              <a:rPr lang="sr-Latn-RS" sz="2400" dirty="0" smtClean="0">
                <a:solidFill>
                  <a:srgbClr val="FF0000"/>
                </a:solidFill>
              </a:rPr>
              <a:t>k</a:t>
            </a:r>
            <a:r>
              <a:rPr lang="en-US" sz="2400" dirty="0" err="1" smtClean="0">
                <a:solidFill>
                  <a:srgbClr val="FF0000"/>
                </a:solidFill>
              </a:rPr>
              <a:t>ulativ</a:t>
            </a:r>
            <a:r>
              <a:rPr lang="sr-Latn-RS" sz="2400" dirty="0" smtClean="0">
                <a:solidFill>
                  <a:srgbClr val="FF0000"/>
                </a:solidFill>
              </a:rPr>
              <a:t>ni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store buffer</a:t>
            </a:r>
          </a:p>
          <a:p>
            <a:pPr marL="342900" indent="-342900"/>
            <a:r>
              <a:rPr lang="sr-Latn-RS" sz="2400" dirty="0" smtClean="0"/>
              <a:t>Ako je dva puta ista adresa u store bufferu, koji upis uraditi?</a:t>
            </a:r>
            <a:endParaRPr lang="en-US" sz="2400" dirty="0"/>
          </a:p>
          <a:p>
            <a:pPr marL="742950" lvl="1" indent="-285750">
              <a:buFontTx/>
              <a:buNone/>
            </a:pPr>
            <a:r>
              <a:rPr lang="en-US" sz="2000" dirty="0"/>
              <a:t>	</a:t>
            </a:r>
            <a:r>
              <a:rPr lang="sr-Latn-RS" sz="2400" dirty="0" smtClean="0">
                <a:solidFill>
                  <a:srgbClr val="FF0000"/>
                </a:solidFill>
              </a:rPr>
              <a:t>Najnoviji </a:t>
            </a:r>
            <a:r>
              <a:rPr lang="sr-Latn-RS" sz="2400" dirty="0" smtClean="0">
                <a:solidFill>
                  <a:srgbClr val="FF0000"/>
                </a:solidFill>
              </a:rPr>
              <a:t>store (jer je podatak ranije store operacije pokupljen iz spekulativnog store </a:t>
            </a:r>
            <a:r>
              <a:rPr lang="sr-Latn-RS" sz="2400" dirty="0" err="1" smtClean="0">
                <a:solidFill>
                  <a:srgbClr val="FF0000"/>
                </a:solidFill>
              </a:rPr>
              <a:t>buffer</a:t>
            </a:r>
            <a:r>
              <a:rPr lang="sr-Latn-RS" sz="2400" dirty="0" smtClean="0">
                <a:solidFill>
                  <a:srgbClr val="FF0000"/>
                </a:solidFill>
              </a:rPr>
              <a:t>-a)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56868" name="Rectangle 4"/>
          <p:cNvSpPr>
            <a:spLocks noChangeArrowheads="1"/>
          </p:cNvSpPr>
          <p:nvPr/>
        </p:nvSpPr>
        <p:spPr bwMode="auto">
          <a:xfrm>
            <a:off x="5503862" y="2428868"/>
            <a:ext cx="2663825" cy="114141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latin typeface="Calibri"/>
                <a:cs typeface="Calibri"/>
              </a:rPr>
              <a:t>Data</a:t>
            </a:r>
          </a:p>
        </p:txBody>
      </p:sp>
      <p:sp>
        <p:nvSpPr>
          <p:cNvPr id="1956869" name="Rectangle 5"/>
          <p:cNvSpPr>
            <a:spLocks noChangeArrowheads="1"/>
          </p:cNvSpPr>
          <p:nvPr/>
        </p:nvSpPr>
        <p:spPr bwMode="auto">
          <a:xfrm>
            <a:off x="2108200" y="1449380"/>
            <a:ext cx="2663825" cy="32702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Load Address</a:t>
            </a:r>
          </a:p>
        </p:txBody>
      </p:sp>
      <p:sp>
        <p:nvSpPr>
          <p:cNvPr id="1956870" name="Rectangle 6"/>
          <p:cNvSpPr>
            <a:spLocks noChangeArrowheads="1"/>
          </p:cNvSpPr>
          <p:nvPr/>
        </p:nvSpPr>
        <p:spPr bwMode="auto">
          <a:xfrm>
            <a:off x="4572000" y="2428868"/>
            <a:ext cx="931862" cy="114141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800">
                <a:latin typeface="Calibri"/>
                <a:cs typeface="Calibri"/>
              </a:rPr>
              <a:t>Tags</a:t>
            </a:r>
          </a:p>
        </p:txBody>
      </p:sp>
      <p:sp>
        <p:nvSpPr>
          <p:cNvPr id="1956872" name="Freeform 8"/>
          <p:cNvSpPr>
            <a:spLocks/>
          </p:cNvSpPr>
          <p:nvPr/>
        </p:nvSpPr>
        <p:spPr bwMode="auto">
          <a:xfrm>
            <a:off x="3506787" y="1776405"/>
            <a:ext cx="1465263" cy="6524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4"/>
              </a:cxn>
              <a:cxn ang="0">
                <a:pos x="1056" y="144"/>
              </a:cxn>
              <a:cxn ang="0">
                <a:pos x="1056" y="576"/>
              </a:cxn>
            </a:cxnLst>
            <a:rect l="0" t="0" r="r" b="b"/>
            <a:pathLst>
              <a:path w="1056" h="576">
                <a:moveTo>
                  <a:pt x="0" y="0"/>
                </a:moveTo>
                <a:lnTo>
                  <a:pt x="0" y="144"/>
                </a:lnTo>
                <a:lnTo>
                  <a:pt x="1056" y="144"/>
                </a:lnTo>
                <a:lnTo>
                  <a:pt x="1056" y="576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>
              <a:latin typeface="Calibri"/>
              <a:cs typeface="Calibri"/>
            </a:endParaRPr>
          </a:p>
        </p:txBody>
      </p:sp>
      <p:sp>
        <p:nvSpPr>
          <p:cNvPr id="1956873" name="Freeform 9"/>
          <p:cNvSpPr>
            <a:spLocks/>
          </p:cNvSpPr>
          <p:nvPr/>
        </p:nvSpPr>
        <p:spPr bwMode="auto">
          <a:xfrm>
            <a:off x="1974850" y="1938330"/>
            <a:ext cx="1531937" cy="490538"/>
          </a:xfrm>
          <a:custGeom>
            <a:avLst/>
            <a:gdLst/>
            <a:ahLst/>
            <a:cxnLst>
              <a:cxn ang="0">
                <a:pos x="1440" y="0"/>
              </a:cxn>
              <a:cxn ang="0">
                <a:pos x="0" y="0"/>
              </a:cxn>
              <a:cxn ang="0">
                <a:pos x="0" y="432"/>
              </a:cxn>
            </a:cxnLst>
            <a:rect l="0" t="0" r="r" b="b"/>
            <a:pathLst>
              <a:path w="1440" h="432">
                <a:moveTo>
                  <a:pt x="1440" y="0"/>
                </a:moveTo>
                <a:lnTo>
                  <a:pt x="0" y="0"/>
                </a:lnTo>
                <a:lnTo>
                  <a:pt x="0" y="432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>
              <a:latin typeface="Calibri"/>
              <a:cs typeface="Calibri"/>
            </a:endParaRPr>
          </a:p>
        </p:txBody>
      </p:sp>
      <p:sp>
        <p:nvSpPr>
          <p:cNvPr id="1956875" name="Text Box 11"/>
          <p:cNvSpPr txBox="1">
            <a:spLocks noChangeArrowheads="1"/>
          </p:cNvSpPr>
          <p:nvPr/>
        </p:nvSpPr>
        <p:spPr bwMode="auto">
          <a:xfrm>
            <a:off x="214312" y="1449380"/>
            <a:ext cx="1531938" cy="70788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latin typeface="Calibri"/>
                <a:cs typeface="Calibri"/>
              </a:rPr>
              <a:t>Speculative Store Buffer</a:t>
            </a:r>
          </a:p>
        </p:txBody>
      </p:sp>
      <p:sp>
        <p:nvSpPr>
          <p:cNvPr id="1956876" name="Text Box 12"/>
          <p:cNvSpPr txBox="1">
            <a:spLocks noChangeArrowheads="1"/>
          </p:cNvSpPr>
          <p:nvPr/>
        </p:nvSpPr>
        <p:spPr bwMode="auto">
          <a:xfrm>
            <a:off x="6081712" y="1830380"/>
            <a:ext cx="1798638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latin typeface="Calibri"/>
                <a:cs typeface="Calibri"/>
              </a:rPr>
              <a:t>L1 Data Cache</a:t>
            </a:r>
          </a:p>
        </p:txBody>
      </p:sp>
      <p:sp>
        <p:nvSpPr>
          <p:cNvPr id="1956877" name="Freeform 13"/>
          <p:cNvSpPr>
            <a:spLocks/>
          </p:cNvSpPr>
          <p:nvPr/>
        </p:nvSpPr>
        <p:spPr bwMode="auto">
          <a:xfrm>
            <a:off x="2728911" y="3735380"/>
            <a:ext cx="5572125" cy="487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92"/>
              </a:cxn>
              <a:cxn ang="0">
                <a:pos x="4032" y="192"/>
              </a:cxn>
            </a:cxnLst>
            <a:rect l="0" t="0" r="r" b="b"/>
            <a:pathLst>
              <a:path w="4032" h="192">
                <a:moveTo>
                  <a:pt x="0" y="0"/>
                </a:moveTo>
                <a:lnTo>
                  <a:pt x="0" y="192"/>
                </a:lnTo>
                <a:lnTo>
                  <a:pt x="4032" y="192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>
              <a:latin typeface="Calibri"/>
              <a:cs typeface="Calibri"/>
            </a:endParaRPr>
          </a:p>
        </p:txBody>
      </p:sp>
      <p:sp>
        <p:nvSpPr>
          <p:cNvPr id="1956878" name="Line 14"/>
          <p:cNvSpPr>
            <a:spLocks noChangeShapeType="1"/>
          </p:cNvSpPr>
          <p:nvPr/>
        </p:nvSpPr>
        <p:spPr bwMode="auto">
          <a:xfrm>
            <a:off x="6502400" y="3570280"/>
            <a:ext cx="0" cy="65246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800">
              <a:latin typeface="Calibri"/>
              <a:cs typeface="Calibri"/>
            </a:endParaRPr>
          </a:p>
        </p:txBody>
      </p:sp>
      <p:sp>
        <p:nvSpPr>
          <p:cNvPr id="1956879" name="Text Box 15"/>
          <p:cNvSpPr txBox="1">
            <a:spLocks noChangeArrowheads="1"/>
          </p:cNvSpPr>
          <p:nvPr/>
        </p:nvSpPr>
        <p:spPr bwMode="auto">
          <a:xfrm>
            <a:off x="6891721" y="3887780"/>
            <a:ext cx="1127946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Calibri"/>
                <a:cs typeface="Calibri"/>
              </a:rPr>
              <a:t>Load Data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76287" y="3516305"/>
            <a:ext cx="2930525" cy="217488"/>
            <a:chOff x="0" y="2640"/>
            <a:chExt cx="2112" cy="192"/>
          </a:xfrm>
        </p:grpSpPr>
        <p:sp>
          <p:nvSpPr>
            <p:cNvPr id="1956881" name="Rectangle 17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882" name="Rectangle 18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883" name="Rectangle 19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884" name="Rectangle 20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776287" y="3298818"/>
            <a:ext cx="2930525" cy="217487"/>
            <a:chOff x="0" y="2640"/>
            <a:chExt cx="2112" cy="192"/>
          </a:xfrm>
        </p:grpSpPr>
        <p:sp>
          <p:nvSpPr>
            <p:cNvPr id="1956886" name="Rectangle 22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887" name="Rectangle 23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888" name="Rectangle 24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889" name="Rectangle 25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776287" y="3081330"/>
            <a:ext cx="2930525" cy="217488"/>
            <a:chOff x="0" y="2640"/>
            <a:chExt cx="2112" cy="192"/>
          </a:xfrm>
        </p:grpSpPr>
        <p:sp>
          <p:nvSpPr>
            <p:cNvPr id="1956891" name="Rectangle 27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892" name="Rectangle 28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893" name="Rectangle 29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894" name="Rectangle 30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776287" y="2863843"/>
            <a:ext cx="2930525" cy="217487"/>
            <a:chOff x="0" y="2640"/>
            <a:chExt cx="2112" cy="192"/>
          </a:xfrm>
        </p:grpSpPr>
        <p:sp>
          <p:nvSpPr>
            <p:cNvPr id="1956896" name="Rectangle 32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897" name="Rectangle 33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898" name="Rectangle 34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899" name="Rectangle 35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776287" y="2646355"/>
            <a:ext cx="2930525" cy="217488"/>
            <a:chOff x="0" y="2640"/>
            <a:chExt cx="2112" cy="192"/>
          </a:xfrm>
        </p:grpSpPr>
        <p:sp>
          <p:nvSpPr>
            <p:cNvPr id="1956901" name="Rectangle 37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902" name="Rectangle 38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903" name="Rectangle 39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904" name="Rectangle 40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776287" y="2428868"/>
            <a:ext cx="2930525" cy="217487"/>
            <a:chOff x="0" y="2640"/>
            <a:chExt cx="2112" cy="192"/>
          </a:xfrm>
        </p:grpSpPr>
        <p:sp>
          <p:nvSpPr>
            <p:cNvPr id="1956906" name="Rectangle 42"/>
            <p:cNvSpPr>
              <a:spLocks noChangeArrowheads="1"/>
            </p:cNvSpPr>
            <p:nvPr/>
          </p:nvSpPr>
          <p:spPr bwMode="auto">
            <a:xfrm>
              <a:off x="288" y="2640"/>
              <a:ext cx="768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Tag</a:t>
              </a:r>
            </a:p>
          </p:txBody>
        </p:sp>
        <p:sp>
          <p:nvSpPr>
            <p:cNvPr id="1956907" name="Rectangle 43"/>
            <p:cNvSpPr>
              <a:spLocks noChangeArrowheads="1"/>
            </p:cNvSpPr>
            <p:nvPr/>
          </p:nvSpPr>
          <p:spPr bwMode="auto">
            <a:xfrm>
              <a:off x="1056" y="2640"/>
              <a:ext cx="1056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Data</a:t>
              </a:r>
            </a:p>
          </p:txBody>
        </p:sp>
        <p:sp>
          <p:nvSpPr>
            <p:cNvPr id="1956908" name="Rectangle 44"/>
            <p:cNvSpPr>
              <a:spLocks noChangeArrowheads="1"/>
            </p:cNvSpPr>
            <p:nvPr/>
          </p:nvSpPr>
          <p:spPr bwMode="auto">
            <a:xfrm>
              <a:off x="144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956909" name="Rectangle 45"/>
            <p:cNvSpPr>
              <a:spLocks noChangeArrowheads="1"/>
            </p:cNvSpPr>
            <p:nvPr/>
          </p:nvSpPr>
          <p:spPr bwMode="auto">
            <a:xfrm>
              <a:off x="0" y="2640"/>
              <a:ext cx="144" cy="1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>
                  <a:latin typeface="Calibri"/>
                  <a:cs typeface="Calibri"/>
                </a:rPr>
                <a:t>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10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53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Memor</a:t>
            </a:r>
            <a:r>
              <a:rPr lang="sr-Latn-RS" dirty="0" smtClean="0"/>
              <a:t>ijske zavisnosti</a:t>
            </a:r>
            <a:endParaRPr lang="en-US" dirty="0"/>
          </a:p>
        </p:txBody>
      </p:sp>
      <p:sp>
        <p:nvSpPr>
          <p:cNvPr id="194253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>
                <a:latin typeface="Courier New"/>
                <a:cs typeface="Courier New"/>
              </a:rPr>
              <a:t>sd</a:t>
            </a:r>
            <a:r>
              <a:rPr lang="en-US" b="1" dirty="0">
                <a:latin typeface="Courier New"/>
                <a:cs typeface="Courier New"/>
              </a:rPr>
              <a:t> x1</a:t>
            </a:r>
            <a:r>
              <a:rPr lang="en-US" b="1" dirty="0" smtClean="0">
                <a:latin typeface="Courier New"/>
                <a:cs typeface="Courier New"/>
              </a:rPr>
              <a:t>, (</a:t>
            </a:r>
            <a:r>
              <a:rPr lang="en-US" b="1" dirty="0">
                <a:latin typeface="Courier New"/>
                <a:cs typeface="Courier New"/>
              </a:rPr>
              <a:t>x2)</a:t>
            </a:r>
          </a:p>
          <a:p>
            <a:pPr marL="0" indent="0" algn="ctr">
              <a:buNone/>
            </a:pP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err="1">
                <a:latin typeface="Courier New"/>
                <a:cs typeface="Courier New"/>
              </a:rPr>
              <a:t>ld</a:t>
            </a:r>
            <a:r>
              <a:rPr lang="en-US" b="1" dirty="0">
                <a:latin typeface="Courier New"/>
                <a:cs typeface="Courier New"/>
              </a:rPr>
              <a:t> x3</a:t>
            </a:r>
            <a:r>
              <a:rPr lang="en-US" b="1" dirty="0" smtClean="0">
                <a:latin typeface="Courier New"/>
                <a:cs typeface="Courier New"/>
              </a:rPr>
              <a:t>, (</a:t>
            </a:r>
            <a:r>
              <a:rPr lang="en-US" b="1" dirty="0">
                <a:latin typeface="Courier New"/>
                <a:cs typeface="Courier New"/>
              </a:rPr>
              <a:t>x4) </a:t>
            </a:r>
            <a:br>
              <a:rPr lang="en-US" b="1" dirty="0">
                <a:latin typeface="Courier New"/>
                <a:cs typeface="Courier New"/>
              </a:rPr>
            </a:br>
            <a:endParaRPr lang="en-US" dirty="0" smtClean="0"/>
          </a:p>
          <a:p>
            <a:r>
              <a:rPr lang="en-US" dirty="0" smtClean="0"/>
              <a:t>K</a:t>
            </a:r>
            <a:r>
              <a:rPr lang="sr-Latn-RS" dirty="0" smtClean="0"/>
              <a:t>ada se može raditi load?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619875"/>
            <a:ext cx="838200" cy="238125"/>
          </a:xfrm>
        </p:spPr>
        <p:txBody>
          <a:bodyPr/>
          <a:lstStyle/>
          <a:p>
            <a:fld id="{7AA34FCE-080A-5542-9764-1CC6CF51B83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5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In-Order Memory Queue</a:t>
            </a:r>
            <a:endParaRPr lang="en-US" dirty="0"/>
          </a:p>
        </p:txBody>
      </p:sp>
      <p:sp>
        <p:nvSpPr>
          <p:cNvPr id="194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Sve Load i Store operacije moraju po programskom redosledu</a:t>
            </a:r>
            <a:endParaRPr lang="en-US" dirty="0" smtClean="0"/>
          </a:p>
          <a:p>
            <a:r>
              <a:rPr lang="en-US" dirty="0" smtClean="0"/>
              <a:t>=&gt; Load </a:t>
            </a:r>
            <a:r>
              <a:rPr lang="sr-Latn-RS" dirty="0" smtClean="0"/>
              <a:t>i</a:t>
            </a:r>
            <a:r>
              <a:rPr lang="en-US" dirty="0" smtClean="0"/>
              <a:t> </a:t>
            </a:r>
            <a:r>
              <a:rPr lang="sr-Latn-RS" dirty="0" smtClean="0"/>
              <a:t>S</a:t>
            </a:r>
            <a:r>
              <a:rPr lang="en-US" dirty="0" smtClean="0"/>
              <a:t>tore </a:t>
            </a:r>
            <a:r>
              <a:rPr lang="sr-Latn-RS" dirty="0" smtClean="0"/>
              <a:t>ne mogu da napuste ROB dok sve prethodne Load i Store operacije ne završe izvršavanje</a:t>
            </a:r>
            <a:endParaRPr lang="en-US" dirty="0" smtClean="0"/>
          </a:p>
          <a:p>
            <a:r>
              <a:rPr lang="sr-Latn-RS" dirty="0" smtClean="0"/>
              <a:t>Load i Store mogu spekulativno u odnosu na ostale instrukcije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619875"/>
            <a:ext cx="838200" cy="238125"/>
          </a:xfrm>
        </p:spPr>
        <p:txBody>
          <a:bodyPr/>
          <a:lstStyle/>
          <a:p>
            <a:fld id="{63DD75B6-B568-5F4C-A2EA-1CC88F23902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9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Konzervativno</a:t>
            </a:r>
            <a:r>
              <a:rPr lang="en-US" dirty="0" smtClean="0"/>
              <a:t> O-o-O Load </a:t>
            </a:r>
            <a:r>
              <a:rPr lang="sr-Latn-RS" dirty="0" smtClean="0"/>
              <a:t>Izvršavanje</a:t>
            </a:r>
            <a:endParaRPr lang="en-US" dirty="0"/>
          </a:p>
        </p:txBody>
      </p:sp>
      <p:sp>
        <p:nvSpPr>
          <p:cNvPr id="194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err="1" smtClean="0">
                <a:latin typeface="Courier New"/>
                <a:cs typeface="Courier New"/>
              </a:rPr>
              <a:t>sd</a:t>
            </a:r>
            <a:r>
              <a:rPr lang="en-US" b="1" dirty="0" smtClean="0">
                <a:latin typeface="Courier New"/>
                <a:cs typeface="Courier New"/>
              </a:rPr>
              <a:t> x1, (x2)</a:t>
            </a:r>
          </a:p>
          <a:p>
            <a:pPr marL="0" indent="0" algn="ctr">
              <a:buNone/>
            </a:pP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err="1" smtClean="0">
                <a:latin typeface="Courier New"/>
                <a:cs typeface="Courier New"/>
              </a:rPr>
              <a:t>ld</a:t>
            </a:r>
            <a:r>
              <a:rPr lang="en-US" b="1" dirty="0" smtClean="0">
                <a:latin typeface="Courier New"/>
                <a:cs typeface="Courier New"/>
              </a:rPr>
              <a:t> x3, (x4) </a:t>
            </a:r>
            <a:br>
              <a:rPr lang="en-US" b="1" dirty="0" smtClean="0">
                <a:latin typeface="Courier New"/>
                <a:cs typeface="Courier New"/>
              </a:rPr>
            </a:br>
            <a:endParaRPr lang="en-US" b="1" dirty="0" smtClean="0">
              <a:latin typeface="Courier New"/>
              <a:cs typeface="Courier New"/>
            </a:endParaRPr>
          </a:p>
          <a:p>
            <a:r>
              <a:rPr lang="en-US" dirty="0" smtClean="0"/>
              <a:t>M</a:t>
            </a:r>
            <a:r>
              <a:rPr lang="sr-Latn-RS" dirty="0" smtClean="0"/>
              <a:t>ože load pre store-a ako se za adrese zna da je </a:t>
            </a:r>
            <a:r>
              <a:rPr lang="en-US" b="1" dirty="0" smtClean="0">
                <a:latin typeface="Courier New"/>
                <a:cs typeface="Courier New"/>
              </a:rPr>
              <a:t>x4</a:t>
            </a:r>
            <a:r>
              <a:rPr lang="en-US" dirty="0" smtClean="0"/>
              <a:t> != </a:t>
            </a:r>
            <a:r>
              <a:rPr lang="en-US" b="1" dirty="0" smtClean="0">
                <a:latin typeface="Courier New"/>
                <a:cs typeface="Courier New"/>
              </a:rPr>
              <a:t>x2</a:t>
            </a:r>
          </a:p>
          <a:p>
            <a:r>
              <a:rPr lang="sr-Latn-RS" dirty="0" smtClean="0"/>
              <a:t>Svaka load adresa se poredi sa adresama svih prethodno nekomitovanih store operacija </a:t>
            </a:r>
          </a:p>
          <a:p>
            <a:r>
              <a:rPr lang="sr-Latn-RS" dirty="0" smtClean="0"/>
              <a:t>Ne raditi load, ako je bilo koja od prethodnih adresa store-a nepoznata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619875"/>
            <a:ext cx="838200" cy="238125"/>
          </a:xfrm>
        </p:spPr>
        <p:txBody>
          <a:bodyPr/>
          <a:lstStyle/>
          <a:p>
            <a:fld id="{B339497E-4FB2-414C-8378-0FEE1DF14B3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9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Adres</a:t>
            </a:r>
            <a:r>
              <a:rPr lang="sr-Latn-RS" dirty="0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Spe</a:t>
            </a:r>
            <a:r>
              <a:rPr lang="sr-Latn-RS" dirty="0" smtClean="0"/>
              <a:t>kulacija</a:t>
            </a:r>
            <a:endParaRPr lang="en-US" dirty="0"/>
          </a:p>
        </p:txBody>
      </p:sp>
      <p:sp>
        <p:nvSpPr>
          <p:cNvPr id="194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err="1">
                <a:latin typeface="Courier New"/>
                <a:cs typeface="Courier New"/>
              </a:rPr>
              <a:t>sd</a:t>
            </a:r>
            <a:r>
              <a:rPr lang="en-US" b="1" dirty="0">
                <a:latin typeface="Courier New"/>
                <a:cs typeface="Courier New"/>
              </a:rPr>
              <a:t> x1, (x2)</a:t>
            </a:r>
          </a:p>
          <a:p>
            <a:pPr marL="0" indent="0" algn="ctr">
              <a:buNone/>
            </a:pPr>
            <a:r>
              <a:rPr lang="en-US" b="1" dirty="0">
                <a:latin typeface="Courier New"/>
                <a:cs typeface="Courier New"/>
              </a:rPr>
              <a:t> </a:t>
            </a:r>
            <a:r>
              <a:rPr lang="en-US" b="1" dirty="0" err="1">
                <a:latin typeface="Courier New"/>
                <a:cs typeface="Courier New"/>
              </a:rPr>
              <a:t>ld</a:t>
            </a:r>
            <a:r>
              <a:rPr lang="en-US" b="1" dirty="0">
                <a:latin typeface="Courier New"/>
                <a:cs typeface="Courier New"/>
              </a:rPr>
              <a:t> x3, (x4) </a:t>
            </a:r>
            <a:br>
              <a:rPr lang="en-US" b="1" dirty="0">
                <a:latin typeface="Courier New"/>
                <a:cs typeface="Courier New"/>
              </a:rPr>
            </a:br>
            <a:endParaRPr lang="en-US" dirty="0"/>
          </a:p>
          <a:p>
            <a:r>
              <a:rPr lang="sr-Latn-RS" dirty="0" smtClean="0"/>
              <a:t>Pretpostavimo da je </a:t>
            </a:r>
            <a:r>
              <a:rPr lang="en-US" b="1" dirty="0" smtClean="0">
                <a:latin typeface="Courier New"/>
                <a:cs typeface="Courier New"/>
              </a:rPr>
              <a:t>x4</a:t>
            </a:r>
            <a:r>
              <a:rPr lang="en-US" dirty="0" smtClean="0"/>
              <a:t> != </a:t>
            </a:r>
            <a:r>
              <a:rPr lang="en-US" b="1" dirty="0" smtClean="0">
                <a:latin typeface="Courier New"/>
                <a:cs typeface="Courier New"/>
              </a:rPr>
              <a:t>x2</a:t>
            </a:r>
          </a:p>
          <a:p>
            <a:r>
              <a:rPr lang="sr-Latn-RS" dirty="0" smtClean="0"/>
              <a:t>Izvrši se load pre nego što je poznata store adresa</a:t>
            </a:r>
            <a:endParaRPr lang="en-US" dirty="0" smtClean="0"/>
          </a:p>
          <a:p>
            <a:r>
              <a:rPr lang="sr-Latn-RS" dirty="0" smtClean="0"/>
              <a:t>Moraju se čuvati sve nekomitovane load/store adrese u programskom redosledu</a:t>
            </a:r>
            <a:endParaRPr lang="en-US" dirty="0" smtClean="0"/>
          </a:p>
          <a:p>
            <a:r>
              <a:rPr lang="sr-Latn-RS" dirty="0" smtClean="0"/>
              <a:t>Ako se dogodi da je </a:t>
            </a:r>
            <a:r>
              <a:rPr lang="en-US" b="1" dirty="0" smtClean="0">
                <a:latin typeface="Courier New"/>
                <a:cs typeface="Courier New"/>
              </a:rPr>
              <a:t>x4</a:t>
            </a:r>
            <a:r>
              <a:rPr lang="en-US" b="1" dirty="0" smtClean="0">
                <a:cs typeface="Calibri"/>
              </a:rPr>
              <a:t>==</a:t>
            </a:r>
            <a:r>
              <a:rPr lang="en-US" b="1" dirty="0" smtClean="0">
                <a:latin typeface="Courier New"/>
                <a:cs typeface="Courier New"/>
              </a:rPr>
              <a:t>x2</a:t>
            </a:r>
            <a:r>
              <a:rPr lang="en-US" dirty="0" smtClean="0"/>
              <a:t>, </a:t>
            </a:r>
            <a:r>
              <a:rPr lang="sr-Latn-RS" dirty="0" smtClean="0"/>
              <a:t>obustavi load i sve prateće instrukcije (load exception)</a:t>
            </a:r>
            <a:endParaRPr lang="en-US" dirty="0" smtClean="0"/>
          </a:p>
          <a:p>
            <a:r>
              <a:rPr lang="en-US" dirty="0" smtClean="0"/>
              <a:t>   =&gt; </a:t>
            </a:r>
            <a:r>
              <a:rPr lang="sr-Latn-RS" dirty="0" smtClean="0"/>
              <a:t>Velika kazna za grešku zbog netačne pretpostavke o različitosti adresa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05800" y="6619875"/>
            <a:ext cx="838200" cy="238125"/>
          </a:xfrm>
        </p:spPr>
        <p:txBody>
          <a:bodyPr/>
          <a:lstStyle/>
          <a:p>
            <a:fld id="{9C7183C1-5C81-9847-B05E-8F147BE80CA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5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6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Load – Store kod Haswell</a:t>
            </a:r>
            <a:endParaRPr lang="en-US" dirty="0"/>
          </a:p>
        </p:txBody>
      </p:sp>
      <p:pic>
        <p:nvPicPr>
          <p:cNvPr id="1026" name="Picture 2" descr="Haswell and Sandy Bridge Memory Hierarch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00174"/>
            <a:ext cx="9512875" cy="535782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72198" y="1428736"/>
            <a:ext cx="4786346" cy="542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4348" y="3286124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sr-Latn-RS" dirty="0" smtClean="0"/>
              <a:t>ri jedinice adresnih generatora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43702" y="2500306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4 porta za memoriju u instrukcijskom prozoru!!!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swell-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-2857544"/>
            <a:ext cx="7072362" cy="211913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-142900"/>
            <a:ext cx="742955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Haswell prozor, registri i FJ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43372" y="1714488"/>
            <a:ext cx="5715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357298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r>
              <a:rPr lang="sr-Latn-RS" dirty="0" smtClean="0"/>
              <a:t>ektorski registri AVX i vektorske ALU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81200" y="1828800"/>
            <a:ext cx="7010400" cy="2209800"/>
          </a:xfrm>
        </p:spPr>
        <p:txBody>
          <a:bodyPr/>
          <a:lstStyle/>
          <a:p>
            <a:r>
              <a:rPr lang="sr-Latn-RS" dirty="0" smtClean="0"/>
              <a:t>Multithreading i Multicore</a:t>
            </a:r>
            <a:endParaRPr 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DE3CEA0-E59E-4FA6-9656-0F804BCD3624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RS" dirty="0" smtClean="0"/>
              <a:t>Šta razmatramo kod </a:t>
            </a:r>
            <a:r>
              <a:rPr lang="en-US" dirty="0" smtClean="0"/>
              <a:t>Multithreading</a:t>
            </a:r>
            <a:r>
              <a:rPr lang="sr-Latn-RS" dirty="0" smtClean="0"/>
              <a:t>-a</a:t>
            </a:r>
            <a:endParaRPr lang="en-US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267200"/>
          </a:xfrm>
        </p:spPr>
        <p:txBody>
          <a:bodyPr/>
          <a:lstStyle/>
          <a:p>
            <a:pPr eaLnBrk="1" hangingPunct="1"/>
            <a:r>
              <a:rPr lang="sr-Latn-RS" dirty="0" smtClean="0"/>
              <a:t>Pregled </a:t>
            </a:r>
            <a:r>
              <a:rPr lang="en-US" dirty="0" smtClean="0"/>
              <a:t>Threading </a:t>
            </a:r>
            <a:r>
              <a:rPr lang="en-US" dirty="0" err="1" smtClean="0"/>
              <a:t>Algorit</a:t>
            </a:r>
            <a:r>
              <a:rPr lang="sr-Latn-RS" dirty="0" smtClean="0"/>
              <a:t>ama</a:t>
            </a:r>
            <a:endParaRPr lang="en-US" dirty="0" smtClean="0"/>
          </a:p>
          <a:p>
            <a:pPr eaLnBrk="1" hangingPunct="1"/>
            <a:r>
              <a:rPr lang="en-US" dirty="0" smtClean="0"/>
              <a:t>Hyper-Threading </a:t>
            </a:r>
            <a:r>
              <a:rPr lang="sr-Latn-RS" dirty="0" smtClean="0"/>
              <a:t>Koncepti</a:t>
            </a:r>
            <a:endParaRPr lang="en-US" dirty="0" smtClean="0"/>
          </a:p>
          <a:p>
            <a:pPr eaLnBrk="1" hangingPunct="1"/>
            <a:r>
              <a:rPr lang="en-US" dirty="0" smtClean="0"/>
              <a:t>Hyper-Threading </a:t>
            </a:r>
            <a:r>
              <a:rPr lang="en-US" dirty="0" err="1" smtClean="0"/>
              <a:t>Ar</a:t>
            </a:r>
            <a:r>
              <a:rPr lang="sr-Latn-RS" dirty="0" smtClean="0"/>
              <a:t>hitektura</a:t>
            </a:r>
          </a:p>
          <a:p>
            <a:pPr eaLnBrk="1" hangingPunct="1"/>
            <a:r>
              <a:rPr lang="sr-Latn-RS" dirty="0" smtClean="0"/>
              <a:t>Prednosti i mane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995AB4B-A724-4E26-ACBA-CDAF6408FA6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Threading </a:t>
            </a:r>
            <a:r>
              <a:rPr lang="en-US" dirty="0" err="1" smtClean="0"/>
              <a:t>Algori</a:t>
            </a:r>
            <a:r>
              <a:rPr lang="sr-Latn-RS" dirty="0" smtClean="0"/>
              <a:t>tmi</a:t>
            </a:r>
            <a:endParaRPr lang="en-US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Time-slicing</a:t>
            </a:r>
          </a:p>
          <a:p>
            <a:pPr lvl="1" eaLnBrk="1" hangingPunct="1"/>
            <a:r>
              <a:rPr lang="en-US" dirty="0" smtClean="0"/>
              <a:t>P</a:t>
            </a:r>
            <a:r>
              <a:rPr lang="sr-Latn-RS" dirty="0" smtClean="0"/>
              <a:t>rocesor se prebacuje između niti u fiksnim vremenskim intervalima</a:t>
            </a:r>
            <a:r>
              <a:rPr lang="en-US" dirty="0" smtClean="0"/>
              <a:t>.</a:t>
            </a:r>
          </a:p>
          <a:p>
            <a:pPr lvl="1" eaLnBrk="1" hangingPunct="1"/>
            <a:r>
              <a:rPr lang="en-US" dirty="0" smtClean="0"/>
              <a:t>V</a:t>
            </a:r>
            <a:r>
              <a:rPr lang="sr-Latn-RS" dirty="0" smtClean="0"/>
              <a:t>isoka cena, naročito ako je jedan od procesa u stanju čekanja. </a:t>
            </a:r>
            <a:r>
              <a:rPr lang="en-US" b="1" dirty="0" smtClean="0"/>
              <a:t>Fine grain</a:t>
            </a:r>
          </a:p>
          <a:p>
            <a:pPr eaLnBrk="1" hangingPunct="1"/>
            <a:r>
              <a:rPr lang="en-US" dirty="0" smtClean="0"/>
              <a:t>Switch-on-event</a:t>
            </a:r>
          </a:p>
          <a:p>
            <a:pPr lvl="1" eaLnBrk="1" hangingPunct="1"/>
            <a:r>
              <a:rPr lang="sr-Latn-RS" dirty="0" smtClean="0"/>
              <a:t>Niti se menjaju u slučaju da se događa bilo koje čekanje u niti koji se izvršava</a:t>
            </a:r>
            <a:endParaRPr lang="en-US" dirty="0" smtClean="0"/>
          </a:p>
          <a:p>
            <a:pPr lvl="1" eaLnBrk="1" hangingPunct="1"/>
            <a:r>
              <a:rPr lang="sr-Latn-RS" dirty="0" smtClean="0"/>
              <a:t>Ako se čekaju podaci sa sporog izvora, CPU se predaje nekom od drugih procesa (ne OS)</a:t>
            </a:r>
            <a:r>
              <a:rPr lang="en-US" dirty="0" smtClean="0"/>
              <a:t>. </a:t>
            </a:r>
            <a:r>
              <a:rPr lang="en-US" b="1" dirty="0" smtClean="0"/>
              <a:t>Coarse grain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0C2561D-5D33-40BE-B5A2-20753676901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Threading </a:t>
            </a:r>
            <a:r>
              <a:rPr lang="en-US" dirty="0" err="1" smtClean="0"/>
              <a:t>Algorit</a:t>
            </a:r>
            <a:r>
              <a:rPr lang="sr-Latn-RS" dirty="0" smtClean="0"/>
              <a:t>mi</a:t>
            </a:r>
            <a:r>
              <a:rPr lang="en-US" dirty="0" smtClean="0"/>
              <a:t> (</a:t>
            </a:r>
            <a:r>
              <a:rPr lang="sr-Latn-RS" dirty="0" smtClean="0"/>
              <a:t>2</a:t>
            </a:r>
            <a:r>
              <a:rPr lang="en-US" dirty="0" smtClean="0"/>
              <a:t>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Multiprocesi</a:t>
            </a:r>
            <a:r>
              <a:rPr lang="sr-Latn-RS" dirty="0" smtClean="0"/>
              <a:t>ranje</a:t>
            </a:r>
            <a:endParaRPr lang="en-US" dirty="0" smtClean="0"/>
          </a:p>
          <a:p>
            <a:pPr lvl="1" eaLnBrk="1" hangingPunct="1"/>
            <a:r>
              <a:rPr lang="en-US" dirty="0" smtClean="0"/>
              <a:t>U</a:t>
            </a:r>
            <a:r>
              <a:rPr lang="sr-Latn-RS" dirty="0" smtClean="0"/>
              <a:t>kupan posao se distribuira na više procesora</a:t>
            </a:r>
            <a:endParaRPr lang="en-US" dirty="0" smtClean="0"/>
          </a:p>
          <a:p>
            <a:pPr lvl="1" eaLnBrk="1" hangingPunct="1"/>
            <a:r>
              <a:rPr lang="sr-Latn-RS" dirty="0" smtClean="0"/>
              <a:t>Značajan dodatni trošak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Simultaneous </a:t>
            </a:r>
            <a:r>
              <a:rPr lang="sr-Latn-RS" dirty="0" smtClean="0"/>
              <a:t>M</a:t>
            </a:r>
            <a:r>
              <a:rPr lang="en-US" dirty="0" err="1" smtClean="0"/>
              <a:t>ulti</a:t>
            </a:r>
            <a:r>
              <a:rPr lang="en-US" dirty="0" smtClean="0"/>
              <a:t>-</a:t>
            </a:r>
            <a:r>
              <a:rPr lang="sr-Latn-RS" dirty="0" smtClean="0"/>
              <a:t>T</a:t>
            </a:r>
            <a:r>
              <a:rPr lang="en-US" dirty="0" err="1" smtClean="0"/>
              <a:t>hreading</a:t>
            </a:r>
            <a:r>
              <a:rPr lang="sr-Latn-RS" dirty="0" smtClean="0"/>
              <a:t> (SMT)</a:t>
            </a:r>
            <a:endParaRPr lang="en-US" dirty="0" smtClean="0"/>
          </a:p>
          <a:p>
            <a:pPr lvl="1" eaLnBrk="1" hangingPunct="1"/>
            <a:r>
              <a:rPr lang="sr-Latn-RS" dirty="0" smtClean="0"/>
              <a:t>Više niti se izvršavaju na jednom procesoru bez izmene konteksta</a:t>
            </a:r>
          </a:p>
          <a:p>
            <a:pPr lvl="1" eaLnBrk="1" hangingPunct="1"/>
            <a:r>
              <a:rPr lang="sr-Latn-RS" dirty="0" smtClean="0"/>
              <a:t>Osnova za</a:t>
            </a:r>
            <a:r>
              <a:rPr lang="en-US" dirty="0" smtClean="0"/>
              <a:t> Intel</a:t>
            </a:r>
            <a:r>
              <a:rPr lang="sr-Latn-RS" dirty="0" smtClean="0"/>
              <a:t>ovu</a:t>
            </a:r>
            <a:r>
              <a:rPr lang="en-US" dirty="0" smtClean="0"/>
              <a:t> Hyper-Threading </a:t>
            </a:r>
            <a:r>
              <a:rPr lang="en-US" dirty="0" err="1" smtClean="0"/>
              <a:t>te</a:t>
            </a:r>
            <a:r>
              <a:rPr lang="sr-Latn-RS" dirty="0" smtClean="0"/>
              <a:t>hnologiju.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B9C452F-4DAC-4EF9-AD7B-83AF9A32BDF0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/>
              <a:t>Hyper-Threading Concept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pPr eaLnBrk="1" hangingPunct="1"/>
            <a:r>
              <a:rPr lang="sr-Latn-RS" dirty="0" smtClean="0"/>
              <a:t>U svakom trenutku u vremenu, samo deo procesorskih resursa se koristi za izvršavanje programskog </a:t>
            </a:r>
            <a:r>
              <a:rPr lang="sr-Latn-RS" dirty="0" smtClean="0"/>
              <a:t>kôda </a:t>
            </a:r>
            <a:r>
              <a:rPr lang="sr-Latn-RS" dirty="0" smtClean="0"/>
              <a:t>niti</a:t>
            </a:r>
            <a:endParaRPr lang="en-US" dirty="0" smtClean="0"/>
          </a:p>
          <a:p>
            <a:pPr eaLnBrk="1" hangingPunct="1"/>
            <a:r>
              <a:rPr lang="sr-Latn-RS" dirty="0" smtClean="0"/>
              <a:t>Neiskorišćeni resursi mogu biti istovremeno iskorišćeni za paralelno izvršavanje druge niti/aplikacije</a:t>
            </a:r>
            <a:endParaRPr lang="en-US" dirty="0" smtClean="0"/>
          </a:p>
          <a:p>
            <a:pPr eaLnBrk="1" hangingPunct="1"/>
            <a:r>
              <a:rPr lang="sr-Latn-RS" dirty="0" smtClean="0"/>
              <a:t>Kod servera ili klijentskih računara često postoji puno niti, pa je veoma korisno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46038"/>
            <a:ext cx="8001000" cy="731838"/>
          </a:xfrm>
        </p:spPr>
        <p:txBody>
          <a:bodyPr>
            <a:normAutofit fontScale="90000"/>
          </a:bodyPr>
          <a:lstStyle/>
          <a:p>
            <a:pPr marL="25400" eaLnBrk="1" hangingPunct="1">
              <a:tabLst>
                <a:tab pos="317500" algn="l"/>
                <a:tab pos="1231900" algn="l"/>
                <a:tab pos="2146300" algn="l"/>
                <a:tab pos="3060700" algn="l"/>
                <a:tab pos="3975100" algn="l"/>
                <a:tab pos="4889500" algn="l"/>
                <a:tab pos="5803900" algn="l"/>
              </a:tabLst>
            </a:pPr>
            <a:r>
              <a:rPr lang="en-US" smtClean="0">
                <a:ea typeface="MS PGothic" pitchFamily="34" charset="-128"/>
              </a:rPr>
              <a:t>Quick Recall: Many Resources IDLE!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0925" y="914400"/>
            <a:ext cx="6035675" cy="6019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573713" y="5029200"/>
            <a:ext cx="1817687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22325" eaLnBrk="1" hangingPunct="1">
              <a:tabLst>
                <a:tab pos="320675" algn="l"/>
                <a:tab pos="639763" algn="l"/>
                <a:tab pos="960438" algn="l"/>
                <a:tab pos="1279525" algn="l"/>
                <a:tab pos="1600200" algn="l"/>
                <a:tab pos="1920875" algn="l"/>
                <a:tab pos="2239963" algn="l"/>
                <a:tab pos="2560638" algn="l"/>
                <a:tab pos="2879725" algn="l"/>
                <a:tab pos="3200400" algn="l"/>
                <a:tab pos="3521075" algn="l"/>
                <a:tab pos="3840163" algn="l"/>
              </a:tabLst>
            </a:pPr>
            <a:r>
              <a:rPr lang="en-US" sz="1600">
                <a:solidFill>
                  <a:srgbClr val="053DE8"/>
                </a:solidFill>
                <a:latin typeface="Helvetica" pitchFamily="34" charset="0"/>
              </a:rPr>
              <a:t>From: Tullsen, Eggers, and Levy,</a:t>
            </a:r>
          </a:p>
          <a:p>
            <a:pPr defTabSz="822325" eaLnBrk="1" hangingPunct="1">
              <a:tabLst>
                <a:tab pos="320675" algn="l"/>
                <a:tab pos="639763" algn="l"/>
                <a:tab pos="960438" algn="l"/>
                <a:tab pos="1279525" algn="l"/>
                <a:tab pos="1600200" algn="l"/>
                <a:tab pos="1920875" algn="l"/>
                <a:tab pos="2239963" algn="l"/>
                <a:tab pos="2560638" algn="l"/>
                <a:tab pos="2879725" algn="l"/>
                <a:tab pos="3200400" algn="l"/>
                <a:tab pos="3521075" algn="l"/>
                <a:tab pos="3840163" algn="l"/>
              </a:tabLst>
            </a:pPr>
            <a:r>
              <a:rPr lang="ja-JP" altLang="en-US" sz="1600">
                <a:solidFill>
                  <a:srgbClr val="053DE8"/>
                </a:solidFill>
                <a:latin typeface="Helvetica" pitchFamily="34" charset="0"/>
                <a:ea typeface="MS PGothic" pitchFamily="34" charset="-128"/>
              </a:rPr>
              <a:t>“</a:t>
            </a:r>
            <a:r>
              <a:rPr lang="en-US" altLang="ja-JP" sz="1600">
                <a:solidFill>
                  <a:srgbClr val="053DE8"/>
                </a:solidFill>
                <a:latin typeface="Helvetica" pitchFamily="34" charset="0"/>
                <a:ea typeface="MS PGothic" pitchFamily="34" charset="-128"/>
              </a:rPr>
              <a:t>Simultaneous Multithreading: Maximizing On-chip Parallelism, ISCA 1995.</a:t>
            </a:r>
            <a:endParaRPr lang="en-US" sz="1600">
              <a:solidFill>
                <a:srgbClr val="053DE8"/>
              </a:solidFill>
              <a:latin typeface="Helvetica" pitchFamily="34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353050" y="762000"/>
            <a:ext cx="18859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22325" eaLnBrk="1" hangingPunct="1">
              <a:tabLst>
                <a:tab pos="320675" algn="l"/>
                <a:tab pos="639763" algn="l"/>
                <a:tab pos="960438" algn="l"/>
                <a:tab pos="1279525" algn="l"/>
                <a:tab pos="1600200" algn="l"/>
                <a:tab pos="1920875" algn="l"/>
                <a:tab pos="2239963" algn="l"/>
                <a:tab pos="2560638" algn="l"/>
                <a:tab pos="2879725" algn="l"/>
                <a:tab pos="3200400" algn="l"/>
                <a:tab pos="3521075" algn="l"/>
                <a:tab pos="3840163" algn="l"/>
              </a:tabLst>
            </a:pPr>
            <a:r>
              <a:rPr lang="en-US" sz="1900">
                <a:solidFill>
                  <a:srgbClr val="053DE8"/>
                </a:solidFill>
                <a:latin typeface="Helvetica" pitchFamily="34" charset="0"/>
              </a:rPr>
              <a:t>For an 8-way superscalar.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33BD05B-32A1-44C7-BAC3-15BEF52AD118}" type="slidenum">
              <a:rPr lang="en-US" smtClean="0"/>
              <a:pPr/>
              <a:t>26</a:t>
            </a:fld>
            <a:endParaRPr lang="en-US" smtClean="0"/>
          </a:p>
        </p:txBody>
      </p:sp>
      <p:pic>
        <p:nvPicPr>
          <p:cNvPr id="9219" name="Picture 6" descr="pic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450" y="758825"/>
            <a:ext cx="6229350" cy="571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124200" y="6248400"/>
            <a:ext cx="2895600" cy="457200"/>
          </a:xfrm>
          <a:noFill/>
        </p:spPr>
        <p:txBody>
          <a:bodyPr/>
          <a:lstStyle/>
          <a:p>
            <a:pPr algn="ctr"/>
            <a:fld id="{2EC86197-4B0E-441B-8202-F8A7438C0ADE}" type="slidenum">
              <a:rPr lang="en-US" altLang="en-US" smtClean="0">
                <a:latin typeface="Arial" pitchFamily="34" charset="0"/>
              </a:rPr>
              <a:pPr algn="ctr"/>
              <a:t>27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0"/>
            <a:ext cx="9144000" cy="2232025"/>
          </a:xfrm>
        </p:spPr>
        <p:txBody>
          <a:bodyPr>
            <a:normAutofit/>
          </a:bodyPr>
          <a:lstStyle/>
          <a:p>
            <a:pPr marL="1295400" lvl="2" indent="-381000" eaLnBrk="1" hangingPunct="1">
              <a:buFont typeface="Wingdings" pitchFamily="2" charset="2"/>
              <a:buAutoNum type="alphaLcParenBoth"/>
            </a:pPr>
            <a:r>
              <a:rPr lang="sr-Latn-RS" dirty="0" smtClean="0"/>
              <a:t>S</a:t>
            </a:r>
            <a:r>
              <a:rPr lang="en-US" dirty="0" err="1" smtClean="0"/>
              <a:t>upers</a:t>
            </a:r>
            <a:r>
              <a:rPr lang="sr-Latn-RS" dirty="0" smtClean="0"/>
              <a:t>k</a:t>
            </a:r>
            <a:r>
              <a:rPr lang="en-US" dirty="0" err="1" smtClean="0"/>
              <a:t>alar</a:t>
            </a:r>
            <a:r>
              <a:rPr lang="sr-Latn-RS" dirty="0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procesor</a:t>
            </a:r>
            <a:r>
              <a:rPr lang="en-US" dirty="0" smtClean="0"/>
              <a:t> </a:t>
            </a:r>
            <a:r>
              <a:rPr lang="sr-Latn-RS" dirty="0" smtClean="0"/>
              <a:t>bez </a:t>
            </a:r>
            <a:r>
              <a:rPr lang="en-US" dirty="0" smtClean="0"/>
              <a:t>multithreading</a:t>
            </a:r>
            <a:r>
              <a:rPr lang="sr-Latn-RS" dirty="0" smtClean="0"/>
              <a:t>-a</a:t>
            </a:r>
            <a:endParaRPr lang="en-US" dirty="0" smtClean="0"/>
          </a:p>
          <a:p>
            <a:pPr marL="1295400" lvl="2" indent="-381000">
              <a:buFont typeface="Wingdings" pitchFamily="2" charset="2"/>
              <a:buAutoNum type="alphaLcParenBoth"/>
            </a:pPr>
            <a:r>
              <a:rPr lang="sr-Latn-RS" dirty="0" smtClean="0"/>
              <a:t>S</a:t>
            </a:r>
            <a:r>
              <a:rPr lang="en-US" dirty="0" err="1" smtClean="0"/>
              <a:t>upers</a:t>
            </a:r>
            <a:r>
              <a:rPr lang="sr-Latn-RS" dirty="0" smtClean="0"/>
              <a:t>k</a:t>
            </a:r>
            <a:r>
              <a:rPr lang="en-US" dirty="0" err="1" smtClean="0"/>
              <a:t>alar</a:t>
            </a:r>
            <a:r>
              <a:rPr lang="sr-Latn-RS" dirty="0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procesor</a:t>
            </a:r>
            <a:r>
              <a:rPr lang="en-US" dirty="0" smtClean="0"/>
              <a:t> </a:t>
            </a:r>
            <a:r>
              <a:rPr lang="sr-Latn-RS" dirty="0" smtClean="0"/>
              <a:t>sa </a:t>
            </a:r>
            <a:r>
              <a:rPr lang="en-US" dirty="0" smtClean="0"/>
              <a:t>coarse-grain multithreading</a:t>
            </a:r>
            <a:r>
              <a:rPr lang="sr-Latn-RS" dirty="0" smtClean="0"/>
              <a:t>-om</a:t>
            </a:r>
            <a:endParaRPr lang="en-US" dirty="0" smtClean="0"/>
          </a:p>
          <a:p>
            <a:pPr marL="1295400" lvl="2" indent="-381000">
              <a:buFont typeface="Wingdings" pitchFamily="2" charset="2"/>
              <a:buAutoNum type="alphaLcParenBoth"/>
            </a:pPr>
            <a:r>
              <a:rPr lang="sr-Latn-RS" dirty="0" smtClean="0"/>
              <a:t>S</a:t>
            </a:r>
            <a:r>
              <a:rPr lang="en-US" dirty="0" err="1" smtClean="0"/>
              <a:t>upers</a:t>
            </a:r>
            <a:r>
              <a:rPr lang="sr-Latn-RS" dirty="0" smtClean="0"/>
              <a:t>k</a:t>
            </a:r>
            <a:r>
              <a:rPr lang="en-US" dirty="0" err="1" smtClean="0"/>
              <a:t>alar</a:t>
            </a:r>
            <a:r>
              <a:rPr lang="sr-Latn-RS" dirty="0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procesor</a:t>
            </a:r>
            <a:r>
              <a:rPr lang="en-US" dirty="0" smtClean="0"/>
              <a:t> </a:t>
            </a:r>
            <a:r>
              <a:rPr lang="sr-Latn-RS" dirty="0" smtClean="0"/>
              <a:t>sa fine</a:t>
            </a:r>
            <a:r>
              <a:rPr lang="en-US" dirty="0" smtClean="0"/>
              <a:t>-grain multithreading</a:t>
            </a:r>
            <a:r>
              <a:rPr lang="sr-Latn-RS" dirty="0" smtClean="0"/>
              <a:t>-om</a:t>
            </a:r>
            <a:endParaRPr lang="en-US" dirty="0" smtClean="0"/>
          </a:p>
          <a:p>
            <a:pPr marL="1295400" lvl="2" indent="-381000">
              <a:buFont typeface="Wingdings" pitchFamily="2" charset="2"/>
              <a:buAutoNum type="alphaLcParenBoth"/>
            </a:pPr>
            <a:r>
              <a:rPr lang="sr-Latn-RS" dirty="0" smtClean="0"/>
              <a:t>S</a:t>
            </a:r>
            <a:r>
              <a:rPr lang="en-US" dirty="0" err="1" smtClean="0"/>
              <a:t>upers</a:t>
            </a:r>
            <a:r>
              <a:rPr lang="sr-Latn-RS" dirty="0" smtClean="0"/>
              <a:t>k</a:t>
            </a:r>
            <a:r>
              <a:rPr lang="en-US" dirty="0" err="1" smtClean="0"/>
              <a:t>alar</a:t>
            </a:r>
            <a:r>
              <a:rPr lang="sr-Latn-RS" dirty="0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procesor</a:t>
            </a:r>
            <a:r>
              <a:rPr lang="en-US" dirty="0" smtClean="0"/>
              <a:t> </a:t>
            </a:r>
            <a:r>
              <a:rPr lang="sr-Latn-RS" dirty="0" smtClean="0"/>
              <a:t>sa </a:t>
            </a:r>
            <a:r>
              <a:rPr lang="en-US" dirty="0" smtClean="0"/>
              <a:t>simultaneous multithreading</a:t>
            </a:r>
            <a:r>
              <a:rPr lang="sr-Latn-RS" dirty="0" smtClean="0"/>
              <a:t>-om </a:t>
            </a:r>
            <a:r>
              <a:rPr lang="en-US" dirty="0" smtClean="0"/>
              <a:t>(SMT)</a:t>
            </a:r>
          </a:p>
          <a:p>
            <a:pPr marL="533400" indent="-533400" eaLnBrk="1" hangingPunct="1"/>
            <a:endParaRPr lang="en-US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3000" y="533400"/>
            <a:ext cx="6629400" cy="3048000"/>
            <a:chOff x="720" y="1994"/>
            <a:chExt cx="4176" cy="192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20" y="1994"/>
              <a:ext cx="864" cy="1594"/>
              <a:chOff x="877" y="1824"/>
              <a:chExt cx="864" cy="1594"/>
            </a:xfrm>
          </p:grpSpPr>
          <p:sp>
            <p:nvSpPr>
              <p:cNvPr id="10350" name="Rectangle 6"/>
              <p:cNvSpPr>
                <a:spLocks noChangeArrowheads="1"/>
              </p:cNvSpPr>
              <p:nvPr/>
            </p:nvSpPr>
            <p:spPr bwMode="auto">
              <a:xfrm>
                <a:off x="877" y="18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1" name="Rectangle 7"/>
              <p:cNvSpPr>
                <a:spLocks noChangeArrowheads="1"/>
              </p:cNvSpPr>
              <p:nvPr/>
            </p:nvSpPr>
            <p:spPr bwMode="auto">
              <a:xfrm>
                <a:off x="1093" y="18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2" name="Rectangle 8"/>
              <p:cNvSpPr>
                <a:spLocks noChangeArrowheads="1"/>
              </p:cNvSpPr>
              <p:nvPr/>
            </p:nvSpPr>
            <p:spPr bwMode="auto">
              <a:xfrm>
                <a:off x="1525" y="18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3" name="Rectangle 9"/>
              <p:cNvSpPr>
                <a:spLocks noChangeArrowheads="1"/>
              </p:cNvSpPr>
              <p:nvPr/>
            </p:nvSpPr>
            <p:spPr bwMode="auto">
              <a:xfrm>
                <a:off x="1309" y="18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4" name="Rectangle 10"/>
              <p:cNvSpPr>
                <a:spLocks noChangeArrowheads="1"/>
              </p:cNvSpPr>
              <p:nvPr/>
            </p:nvSpPr>
            <p:spPr bwMode="auto">
              <a:xfrm>
                <a:off x="877" y="20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5" name="Rectangle 11"/>
              <p:cNvSpPr>
                <a:spLocks noChangeArrowheads="1"/>
              </p:cNvSpPr>
              <p:nvPr/>
            </p:nvSpPr>
            <p:spPr bwMode="auto">
              <a:xfrm>
                <a:off x="1093" y="20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6" name="Rectangle 12"/>
              <p:cNvSpPr>
                <a:spLocks noChangeArrowheads="1"/>
              </p:cNvSpPr>
              <p:nvPr/>
            </p:nvSpPr>
            <p:spPr bwMode="auto">
              <a:xfrm>
                <a:off x="1525" y="20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7" name="Rectangle 13"/>
              <p:cNvSpPr>
                <a:spLocks noChangeArrowheads="1"/>
              </p:cNvSpPr>
              <p:nvPr/>
            </p:nvSpPr>
            <p:spPr bwMode="auto">
              <a:xfrm>
                <a:off x="1309" y="20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8" name="Rectangle 14"/>
              <p:cNvSpPr>
                <a:spLocks noChangeArrowheads="1"/>
              </p:cNvSpPr>
              <p:nvPr/>
            </p:nvSpPr>
            <p:spPr bwMode="auto">
              <a:xfrm>
                <a:off x="877" y="22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59" name="Rectangle 15"/>
              <p:cNvSpPr>
                <a:spLocks noChangeArrowheads="1"/>
              </p:cNvSpPr>
              <p:nvPr/>
            </p:nvSpPr>
            <p:spPr bwMode="auto">
              <a:xfrm>
                <a:off x="1093" y="22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0" name="Rectangle 16"/>
              <p:cNvSpPr>
                <a:spLocks noChangeArrowheads="1"/>
              </p:cNvSpPr>
              <p:nvPr/>
            </p:nvSpPr>
            <p:spPr bwMode="auto">
              <a:xfrm>
                <a:off x="1525" y="22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1" name="Rectangle 17"/>
              <p:cNvSpPr>
                <a:spLocks noChangeArrowheads="1"/>
              </p:cNvSpPr>
              <p:nvPr/>
            </p:nvSpPr>
            <p:spPr bwMode="auto">
              <a:xfrm>
                <a:off x="1309" y="22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2" name="Rectangle 18"/>
              <p:cNvSpPr>
                <a:spLocks noChangeArrowheads="1"/>
              </p:cNvSpPr>
              <p:nvPr/>
            </p:nvSpPr>
            <p:spPr bwMode="auto">
              <a:xfrm>
                <a:off x="877" y="24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3" name="Rectangle 19"/>
              <p:cNvSpPr>
                <a:spLocks noChangeArrowheads="1"/>
              </p:cNvSpPr>
              <p:nvPr/>
            </p:nvSpPr>
            <p:spPr bwMode="auto">
              <a:xfrm>
                <a:off x="1093" y="24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4" name="Rectangle 20"/>
              <p:cNvSpPr>
                <a:spLocks noChangeArrowheads="1"/>
              </p:cNvSpPr>
              <p:nvPr/>
            </p:nvSpPr>
            <p:spPr bwMode="auto">
              <a:xfrm>
                <a:off x="1525" y="2421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5" name="Rectangle 21"/>
              <p:cNvSpPr>
                <a:spLocks noChangeArrowheads="1"/>
              </p:cNvSpPr>
              <p:nvPr/>
            </p:nvSpPr>
            <p:spPr bwMode="auto">
              <a:xfrm>
                <a:off x="1309" y="24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6" name="Rectangle 22"/>
              <p:cNvSpPr>
                <a:spLocks noChangeArrowheads="1"/>
              </p:cNvSpPr>
              <p:nvPr/>
            </p:nvSpPr>
            <p:spPr bwMode="auto">
              <a:xfrm>
                <a:off x="877" y="26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7" name="Rectangle 23"/>
              <p:cNvSpPr>
                <a:spLocks noChangeArrowheads="1"/>
              </p:cNvSpPr>
              <p:nvPr/>
            </p:nvSpPr>
            <p:spPr bwMode="auto">
              <a:xfrm>
                <a:off x="1093" y="26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8" name="Rectangle 24"/>
              <p:cNvSpPr>
                <a:spLocks noChangeArrowheads="1"/>
              </p:cNvSpPr>
              <p:nvPr/>
            </p:nvSpPr>
            <p:spPr bwMode="auto">
              <a:xfrm>
                <a:off x="1525" y="26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69" name="Rectangle 25"/>
              <p:cNvSpPr>
                <a:spLocks noChangeArrowheads="1"/>
              </p:cNvSpPr>
              <p:nvPr/>
            </p:nvSpPr>
            <p:spPr bwMode="auto">
              <a:xfrm>
                <a:off x="1309" y="26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0" name="Rectangle 26"/>
              <p:cNvSpPr>
                <a:spLocks noChangeArrowheads="1"/>
              </p:cNvSpPr>
              <p:nvPr/>
            </p:nvSpPr>
            <p:spPr bwMode="auto">
              <a:xfrm>
                <a:off x="877" y="28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1" name="Rectangle 27"/>
              <p:cNvSpPr>
                <a:spLocks noChangeArrowheads="1"/>
              </p:cNvSpPr>
              <p:nvPr/>
            </p:nvSpPr>
            <p:spPr bwMode="auto">
              <a:xfrm>
                <a:off x="1093" y="28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2" name="Rectangle 28"/>
              <p:cNvSpPr>
                <a:spLocks noChangeArrowheads="1"/>
              </p:cNvSpPr>
              <p:nvPr/>
            </p:nvSpPr>
            <p:spPr bwMode="auto">
              <a:xfrm>
                <a:off x="1525" y="28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3" name="Rectangle 29"/>
              <p:cNvSpPr>
                <a:spLocks noChangeArrowheads="1"/>
              </p:cNvSpPr>
              <p:nvPr/>
            </p:nvSpPr>
            <p:spPr bwMode="auto">
              <a:xfrm>
                <a:off x="1309" y="28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4" name="Rectangle 30"/>
              <p:cNvSpPr>
                <a:spLocks noChangeArrowheads="1"/>
              </p:cNvSpPr>
              <p:nvPr/>
            </p:nvSpPr>
            <p:spPr bwMode="auto">
              <a:xfrm>
                <a:off x="877" y="30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5" name="Rectangle 31"/>
              <p:cNvSpPr>
                <a:spLocks noChangeArrowheads="1"/>
              </p:cNvSpPr>
              <p:nvPr/>
            </p:nvSpPr>
            <p:spPr bwMode="auto">
              <a:xfrm>
                <a:off x="1093" y="30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6" name="Rectangle 32"/>
              <p:cNvSpPr>
                <a:spLocks noChangeArrowheads="1"/>
              </p:cNvSpPr>
              <p:nvPr/>
            </p:nvSpPr>
            <p:spPr bwMode="auto">
              <a:xfrm>
                <a:off x="1525" y="3018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7" name="Rectangle 33"/>
              <p:cNvSpPr>
                <a:spLocks noChangeArrowheads="1"/>
              </p:cNvSpPr>
              <p:nvPr/>
            </p:nvSpPr>
            <p:spPr bwMode="auto">
              <a:xfrm>
                <a:off x="1309" y="30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8" name="Rectangle 34"/>
              <p:cNvSpPr>
                <a:spLocks noChangeArrowheads="1"/>
              </p:cNvSpPr>
              <p:nvPr/>
            </p:nvSpPr>
            <p:spPr bwMode="auto">
              <a:xfrm>
                <a:off x="877" y="3221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79" name="Rectangle 35"/>
              <p:cNvSpPr>
                <a:spLocks noChangeArrowheads="1"/>
              </p:cNvSpPr>
              <p:nvPr/>
            </p:nvSpPr>
            <p:spPr bwMode="auto">
              <a:xfrm>
                <a:off x="1093" y="3221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80" name="Rectangle 36"/>
              <p:cNvSpPr>
                <a:spLocks noChangeArrowheads="1"/>
              </p:cNvSpPr>
              <p:nvPr/>
            </p:nvSpPr>
            <p:spPr bwMode="auto">
              <a:xfrm>
                <a:off x="1525" y="3218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81" name="Rectangle 37"/>
              <p:cNvSpPr>
                <a:spLocks noChangeArrowheads="1"/>
              </p:cNvSpPr>
              <p:nvPr/>
            </p:nvSpPr>
            <p:spPr bwMode="auto">
              <a:xfrm>
                <a:off x="1309" y="3221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38"/>
            <p:cNvGrpSpPr>
              <a:grpSpLocks/>
            </p:cNvGrpSpPr>
            <p:nvPr/>
          </p:nvGrpSpPr>
          <p:grpSpPr bwMode="auto">
            <a:xfrm>
              <a:off x="1824" y="1997"/>
              <a:ext cx="864" cy="1594"/>
              <a:chOff x="1920" y="1827"/>
              <a:chExt cx="864" cy="1594"/>
            </a:xfrm>
          </p:grpSpPr>
          <p:sp>
            <p:nvSpPr>
              <p:cNvPr id="10318" name="Rectangle 39"/>
              <p:cNvSpPr>
                <a:spLocks noChangeArrowheads="1"/>
              </p:cNvSpPr>
              <p:nvPr/>
            </p:nvSpPr>
            <p:spPr bwMode="auto">
              <a:xfrm>
                <a:off x="1920" y="18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9" name="Rectangle 40"/>
              <p:cNvSpPr>
                <a:spLocks noChangeArrowheads="1"/>
              </p:cNvSpPr>
              <p:nvPr/>
            </p:nvSpPr>
            <p:spPr bwMode="auto">
              <a:xfrm>
                <a:off x="2136" y="18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0" name="Rectangle 41"/>
              <p:cNvSpPr>
                <a:spLocks noChangeArrowheads="1"/>
              </p:cNvSpPr>
              <p:nvPr/>
            </p:nvSpPr>
            <p:spPr bwMode="auto">
              <a:xfrm>
                <a:off x="2568" y="18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1" name="Rectangle 42"/>
              <p:cNvSpPr>
                <a:spLocks noChangeArrowheads="1"/>
              </p:cNvSpPr>
              <p:nvPr/>
            </p:nvSpPr>
            <p:spPr bwMode="auto">
              <a:xfrm>
                <a:off x="2352" y="18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2" name="Rectangle 43"/>
              <p:cNvSpPr>
                <a:spLocks noChangeArrowheads="1"/>
              </p:cNvSpPr>
              <p:nvPr/>
            </p:nvSpPr>
            <p:spPr bwMode="auto">
              <a:xfrm>
                <a:off x="1920" y="20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3" name="Rectangle 44"/>
              <p:cNvSpPr>
                <a:spLocks noChangeArrowheads="1"/>
              </p:cNvSpPr>
              <p:nvPr/>
            </p:nvSpPr>
            <p:spPr bwMode="auto">
              <a:xfrm>
                <a:off x="2136" y="20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4" name="Rectangle 45"/>
              <p:cNvSpPr>
                <a:spLocks noChangeArrowheads="1"/>
              </p:cNvSpPr>
              <p:nvPr/>
            </p:nvSpPr>
            <p:spPr bwMode="auto">
              <a:xfrm>
                <a:off x="2568" y="20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5" name="Rectangle 46"/>
              <p:cNvSpPr>
                <a:spLocks noChangeArrowheads="1"/>
              </p:cNvSpPr>
              <p:nvPr/>
            </p:nvSpPr>
            <p:spPr bwMode="auto">
              <a:xfrm>
                <a:off x="2352" y="20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6" name="Rectangle 47"/>
              <p:cNvSpPr>
                <a:spLocks noChangeArrowheads="1"/>
              </p:cNvSpPr>
              <p:nvPr/>
            </p:nvSpPr>
            <p:spPr bwMode="auto">
              <a:xfrm>
                <a:off x="1920" y="22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7" name="Rectangle 48"/>
              <p:cNvSpPr>
                <a:spLocks noChangeArrowheads="1"/>
              </p:cNvSpPr>
              <p:nvPr/>
            </p:nvSpPr>
            <p:spPr bwMode="auto">
              <a:xfrm>
                <a:off x="2136" y="22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8" name="Rectangle 49"/>
              <p:cNvSpPr>
                <a:spLocks noChangeArrowheads="1"/>
              </p:cNvSpPr>
              <p:nvPr/>
            </p:nvSpPr>
            <p:spPr bwMode="auto">
              <a:xfrm>
                <a:off x="2568" y="22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29" name="Rectangle 50"/>
              <p:cNvSpPr>
                <a:spLocks noChangeArrowheads="1"/>
              </p:cNvSpPr>
              <p:nvPr/>
            </p:nvSpPr>
            <p:spPr bwMode="auto">
              <a:xfrm>
                <a:off x="2352" y="22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0" name="Rectangle 51"/>
              <p:cNvSpPr>
                <a:spLocks noChangeArrowheads="1"/>
              </p:cNvSpPr>
              <p:nvPr/>
            </p:nvSpPr>
            <p:spPr bwMode="auto">
              <a:xfrm>
                <a:off x="1920" y="24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1" name="Rectangle 52"/>
              <p:cNvSpPr>
                <a:spLocks noChangeArrowheads="1"/>
              </p:cNvSpPr>
              <p:nvPr/>
            </p:nvSpPr>
            <p:spPr bwMode="auto">
              <a:xfrm>
                <a:off x="2136" y="24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2" name="Rectangle 53"/>
              <p:cNvSpPr>
                <a:spLocks noChangeArrowheads="1"/>
              </p:cNvSpPr>
              <p:nvPr/>
            </p:nvSpPr>
            <p:spPr bwMode="auto">
              <a:xfrm>
                <a:off x="2568" y="24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3" name="Rectangle 54"/>
              <p:cNvSpPr>
                <a:spLocks noChangeArrowheads="1"/>
              </p:cNvSpPr>
              <p:nvPr/>
            </p:nvSpPr>
            <p:spPr bwMode="auto">
              <a:xfrm>
                <a:off x="2352" y="2427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4" name="Rectangle 55"/>
              <p:cNvSpPr>
                <a:spLocks noChangeArrowheads="1"/>
              </p:cNvSpPr>
              <p:nvPr/>
            </p:nvSpPr>
            <p:spPr bwMode="auto">
              <a:xfrm>
                <a:off x="1920" y="2627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5" name="Rectangle 56"/>
              <p:cNvSpPr>
                <a:spLocks noChangeArrowheads="1"/>
              </p:cNvSpPr>
              <p:nvPr/>
            </p:nvSpPr>
            <p:spPr bwMode="auto">
              <a:xfrm>
                <a:off x="2136" y="2627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6" name="Rectangle 57"/>
              <p:cNvSpPr>
                <a:spLocks noChangeArrowheads="1"/>
              </p:cNvSpPr>
              <p:nvPr/>
            </p:nvSpPr>
            <p:spPr bwMode="auto">
              <a:xfrm>
                <a:off x="2568" y="26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7" name="Rectangle 58"/>
              <p:cNvSpPr>
                <a:spLocks noChangeArrowheads="1"/>
              </p:cNvSpPr>
              <p:nvPr/>
            </p:nvSpPr>
            <p:spPr bwMode="auto">
              <a:xfrm>
                <a:off x="2352" y="2627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8" name="Rectangle 59"/>
              <p:cNvSpPr>
                <a:spLocks noChangeArrowheads="1"/>
              </p:cNvSpPr>
              <p:nvPr/>
            </p:nvSpPr>
            <p:spPr bwMode="auto">
              <a:xfrm>
                <a:off x="1920" y="2827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39" name="Rectangle 60"/>
              <p:cNvSpPr>
                <a:spLocks noChangeArrowheads="1"/>
              </p:cNvSpPr>
              <p:nvPr/>
            </p:nvSpPr>
            <p:spPr bwMode="auto">
              <a:xfrm>
                <a:off x="2136" y="2827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0" name="Rectangle 61"/>
              <p:cNvSpPr>
                <a:spLocks noChangeArrowheads="1"/>
              </p:cNvSpPr>
              <p:nvPr/>
            </p:nvSpPr>
            <p:spPr bwMode="auto">
              <a:xfrm>
                <a:off x="2568" y="28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1" name="Rectangle 62"/>
              <p:cNvSpPr>
                <a:spLocks noChangeArrowheads="1"/>
              </p:cNvSpPr>
              <p:nvPr/>
            </p:nvSpPr>
            <p:spPr bwMode="auto">
              <a:xfrm>
                <a:off x="2352" y="28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2" name="Rectangle 63"/>
              <p:cNvSpPr>
                <a:spLocks noChangeArrowheads="1"/>
              </p:cNvSpPr>
              <p:nvPr/>
            </p:nvSpPr>
            <p:spPr bwMode="auto">
              <a:xfrm>
                <a:off x="1920" y="3024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3" name="Rectangle 64"/>
              <p:cNvSpPr>
                <a:spLocks noChangeArrowheads="1"/>
              </p:cNvSpPr>
              <p:nvPr/>
            </p:nvSpPr>
            <p:spPr bwMode="auto">
              <a:xfrm>
                <a:off x="2136" y="3024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4" name="Rectangle 65"/>
              <p:cNvSpPr>
                <a:spLocks noChangeArrowheads="1"/>
              </p:cNvSpPr>
              <p:nvPr/>
            </p:nvSpPr>
            <p:spPr bwMode="auto">
              <a:xfrm>
                <a:off x="2568" y="30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5" name="Rectangle 66"/>
              <p:cNvSpPr>
                <a:spLocks noChangeArrowheads="1"/>
              </p:cNvSpPr>
              <p:nvPr/>
            </p:nvSpPr>
            <p:spPr bwMode="auto">
              <a:xfrm>
                <a:off x="2352" y="3024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6" name="Rectangle 67"/>
              <p:cNvSpPr>
                <a:spLocks noChangeArrowheads="1"/>
              </p:cNvSpPr>
              <p:nvPr/>
            </p:nvSpPr>
            <p:spPr bwMode="auto">
              <a:xfrm>
                <a:off x="1920" y="32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7" name="Rectangle 68"/>
              <p:cNvSpPr>
                <a:spLocks noChangeArrowheads="1"/>
              </p:cNvSpPr>
              <p:nvPr/>
            </p:nvSpPr>
            <p:spPr bwMode="auto">
              <a:xfrm>
                <a:off x="2136" y="32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8" name="Rectangle 69"/>
              <p:cNvSpPr>
                <a:spLocks noChangeArrowheads="1"/>
              </p:cNvSpPr>
              <p:nvPr/>
            </p:nvSpPr>
            <p:spPr bwMode="auto">
              <a:xfrm>
                <a:off x="2568" y="3221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49" name="Rectangle 70"/>
              <p:cNvSpPr>
                <a:spLocks noChangeArrowheads="1"/>
              </p:cNvSpPr>
              <p:nvPr/>
            </p:nvSpPr>
            <p:spPr bwMode="auto">
              <a:xfrm>
                <a:off x="2352" y="3224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2928" y="2000"/>
              <a:ext cx="864" cy="1594"/>
              <a:chOff x="2976" y="1830"/>
              <a:chExt cx="864" cy="1594"/>
            </a:xfrm>
          </p:grpSpPr>
          <p:sp>
            <p:nvSpPr>
              <p:cNvPr id="10286" name="Rectangle 72"/>
              <p:cNvSpPr>
                <a:spLocks noChangeArrowheads="1"/>
              </p:cNvSpPr>
              <p:nvPr/>
            </p:nvSpPr>
            <p:spPr bwMode="auto">
              <a:xfrm>
                <a:off x="2976" y="1833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7" name="Rectangle 73"/>
              <p:cNvSpPr>
                <a:spLocks noChangeArrowheads="1"/>
              </p:cNvSpPr>
              <p:nvPr/>
            </p:nvSpPr>
            <p:spPr bwMode="auto">
              <a:xfrm>
                <a:off x="3192" y="1833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8" name="Rectangle 74"/>
              <p:cNvSpPr>
                <a:spLocks noChangeArrowheads="1"/>
              </p:cNvSpPr>
              <p:nvPr/>
            </p:nvSpPr>
            <p:spPr bwMode="auto">
              <a:xfrm>
                <a:off x="3624" y="18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9" name="Rectangle 75"/>
              <p:cNvSpPr>
                <a:spLocks noChangeArrowheads="1"/>
              </p:cNvSpPr>
              <p:nvPr/>
            </p:nvSpPr>
            <p:spPr bwMode="auto">
              <a:xfrm>
                <a:off x="3408" y="1833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0" name="Rectangle 76"/>
              <p:cNvSpPr>
                <a:spLocks noChangeArrowheads="1"/>
              </p:cNvSpPr>
              <p:nvPr/>
            </p:nvSpPr>
            <p:spPr bwMode="auto">
              <a:xfrm>
                <a:off x="2976" y="2033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1" name="Rectangle 77"/>
              <p:cNvSpPr>
                <a:spLocks noChangeArrowheads="1"/>
              </p:cNvSpPr>
              <p:nvPr/>
            </p:nvSpPr>
            <p:spPr bwMode="auto">
              <a:xfrm>
                <a:off x="3192" y="2033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2" name="Rectangle 78"/>
              <p:cNvSpPr>
                <a:spLocks noChangeArrowheads="1"/>
              </p:cNvSpPr>
              <p:nvPr/>
            </p:nvSpPr>
            <p:spPr bwMode="auto">
              <a:xfrm>
                <a:off x="3624" y="20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3" name="Rectangle 79"/>
              <p:cNvSpPr>
                <a:spLocks noChangeArrowheads="1"/>
              </p:cNvSpPr>
              <p:nvPr/>
            </p:nvSpPr>
            <p:spPr bwMode="auto">
              <a:xfrm>
                <a:off x="3408" y="2033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4" name="Rectangle 80"/>
              <p:cNvSpPr>
                <a:spLocks noChangeArrowheads="1"/>
              </p:cNvSpPr>
              <p:nvPr/>
            </p:nvSpPr>
            <p:spPr bwMode="auto">
              <a:xfrm>
                <a:off x="2976" y="2230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5" name="Rectangle 81"/>
              <p:cNvSpPr>
                <a:spLocks noChangeArrowheads="1"/>
              </p:cNvSpPr>
              <p:nvPr/>
            </p:nvSpPr>
            <p:spPr bwMode="auto">
              <a:xfrm>
                <a:off x="3192" y="2230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6" name="Rectangle 82"/>
              <p:cNvSpPr>
                <a:spLocks noChangeArrowheads="1"/>
              </p:cNvSpPr>
              <p:nvPr/>
            </p:nvSpPr>
            <p:spPr bwMode="auto">
              <a:xfrm>
                <a:off x="3624" y="22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7" name="Rectangle 83"/>
              <p:cNvSpPr>
                <a:spLocks noChangeArrowheads="1"/>
              </p:cNvSpPr>
              <p:nvPr/>
            </p:nvSpPr>
            <p:spPr bwMode="auto">
              <a:xfrm>
                <a:off x="3408" y="22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8" name="Rectangle 84"/>
              <p:cNvSpPr>
                <a:spLocks noChangeArrowheads="1"/>
              </p:cNvSpPr>
              <p:nvPr/>
            </p:nvSpPr>
            <p:spPr bwMode="auto">
              <a:xfrm>
                <a:off x="2976" y="2430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99" name="Rectangle 85"/>
              <p:cNvSpPr>
                <a:spLocks noChangeArrowheads="1"/>
              </p:cNvSpPr>
              <p:nvPr/>
            </p:nvSpPr>
            <p:spPr bwMode="auto">
              <a:xfrm>
                <a:off x="3192" y="2430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0" name="Rectangle 86"/>
              <p:cNvSpPr>
                <a:spLocks noChangeArrowheads="1"/>
              </p:cNvSpPr>
              <p:nvPr/>
            </p:nvSpPr>
            <p:spPr bwMode="auto">
              <a:xfrm>
                <a:off x="3624" y="2427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1" name="Rectangle 87"/>
              <p:cNvSpPr>
                <a:spLocks noChangeArrowheads="1"/>
              </p:cNvSpPr>
              <p:nvPr/>
            </p:nvSpPr>
            <p:spPr bwMode="auto">
              <a:xfrm>
                <a:off x="3408" y="2430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2" name="Rectangle 88"/>
              <p:cNvSpPr>
                <a:spLocks noChangeArrowheads="1"/>
              </p:cNvSpPr>
              <p:nvPr/>
            </p:nvSpPr>
            <p:spPr bwMode="auto">
              <a:xfrm>
                <a:off x="2976" y="26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3" name="Rectangle 89"/>
              <p:cNvSpPr>
                <a:spLocks noChangeArrowheads="1"/>
              </p:cNvSpPr>
              <p:nvPr/>
            </p:nvSpPr>
            <p:spPr bwMode="auto">
              <a:xfrm>
                <a:off x="3192" y="26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4" name="Rectangle 90"/>
              <p:cNvSpPr>
                <a:spLocks noChangeArrowheads="1"/>
              </p:cNvSpPr>
              <p:nvPr/>
            </p:nvSpPr>
            <p:spPr bwMode="auto">
              <a:xfrm>
                <a:off x="3624" y="26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5" name="Rectangle 91"/>
              <p:cNvSpPr>
                <a:spLocks noChangeArrowheads="1"/>
              </p:cNvSpPr>
              <p:nvPr/>
            </p:nvSpPr>
            <p:spPr bwMode="auto">
              <a:xfrm>
                <a:off x="3408" y="2630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6" name="Rectangle 92"/>
              <p:cNvSpPr>
                <a:spLocks noChangeArrowheads="1"/>
              </p:cNvSpPr>
              <p:nvPr/>
            </p:nvSpPr>
            <p:spPr bwMode="auto">
              <a:xfrm>
                <a:off x="2976" y="2830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7" name="Rectangle 93"/>
              <p:cNvSpPr>
                <a:spLocks noChangeArrowheads="1"/>
              </p:cNvSpPr>
              <p:nvPr/>
            </p:nvSpPr>
            <p:spPr bwMode="auto">
              <a:xfrm>
                <a:off x="3192" y="2830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8" name="Rectangle 94"/>
              <p:cNvSpPr>
                <a:spLocks noChangeArrowheads="1"/>
              </p:cNvSpPr>
              <p:nvPr/>
            </p:nvSpPr>
            <p:spPr bwMode="auto">
              <a:xfrm>
                <a:off x="3624" y="28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09" name="Rectangle 95"/>
              <p:cNvSpPr>
                <a:spLocks noChangeArrowheads="1"/>
              </p:cNvSpPr>
              <p:nvPr/>
            </p:nvSpPr>
            <p:spPr bwMode="auto">
              <a:xfrm>
                <a:off x="3408" y="28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0" name="Rectangle 96"/>
              <p:cNvSpPr>
                <a:spLocks noChangeArrowheads="1"/>
              </p:cNvSpPr>
              <p:nvPr/>
            </p:nvSpPr>
            <p:spPr bwMode="auto">
              <a:xfrm>
                <a:off x="2976" y="3027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1" name="Rectangle 97"/>
              <p:cNvSpPr>
                <a:spLocks noChangeArrowheads="1"/>
              </p:cNvSpPr>
              <p:nvPr/>
            </p:nvSpPr>
            <p:spPr bwMode="auto">
              <a:xfrm>
                <a:off x="3192" y="3027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2" name="Rectangle 98"/>
              <p:cNvSpPr>
                <a:spLocks noChangeArrowheads="1"/>
              </p:cNvSpPr>
              <p:nvPr/>
            </p:nvSpPr>
            <p:spPr bwMode="auto">
              <a:xfrm>
                <a:off x="3624" y="30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3" name="Rectangle 99"/>
              <p:cNvSpPr>
                <a:spLocks noChangeArrowheads="1"/>
              </p:cNvSpPr>
              <p:nvPr/>
            </p:nvSpPr>
            <p:spPr bwMode="auto">
              <a:xfrm>
                <a:off x="3408" y="3027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4" name="Rectangle 100"/>
              <p:cNvSpPr>
                <a:spLocks noChangeArrowheads="1"/>
              </p:cNvSpPr>
              <p:nvPr/>
            </p:nvSpPr>
            <p:spPr bwMode="auto">
              <a:xfrm>
                <a:off x="2976" y="3227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5" name="Rectangle 101"/>
              <p:cNvSpPr>
                <a:spLocks noChangeArrowheads="1"/>
              </p:cNvSpPr>
              <p:nvPr/>
            </p:nvSpPr>
            <p:spPr bwMode="auto">
              <a:xfrm>
                <a:off x="3192" y="32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6" name="Rectangle 102"/>
              <p:cNvSpPr>
                <a:spLocks noChangeArrowheads="1"/>
              </p:cNvSpPr>
              <p:nvPr/>
            </p:nvSpPr>
            <p:spPr bwMode="auto">
              <a:xfrm>
                <a:off x="3624" y="3224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317" name="Rectangle 103"/>
              <p:cNvSpPr>
                <a:spLocks noChangeArrowheads="1"/>
              </p:cNvSpPr>
              <p:nvPr/>
            </p:nvSpPr>
            <p:spPr bwMode="auto">
              <a:xfrm>
                <a:off x="3408" y="3227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04"/>
            <p:cNvGrpSpPr>
              <a:grpSpLocks/>
            </p:cNvGrpSpPr>
            <p:nvPr/>
          </p:nvGrpSpPr>
          <p:grpSpPr bwMode="auto">
            <a:xfrm>
              <a:off x="4032" y="2006"/>
              <a:ext cx="864" cy="1594"/>
              <a:chOff x="4032" y="1836"/>
              <a:chExt cx="864" cy="1594"/>
            </a:xfrm>
          </p:grpSpPr>
          <p:sp>
            <p:nvSpPr>
              <p:cNvPr id="10254" name="Rectangle 105"/>
              <p:cNvSpPr>
                <a:spLocks noChangeArrowheads="1"/>
              </p:cNvSpPr>
              <p:nvPr/>
            </p:nvSpPr>
            <p:spPr bwMode="auto">
              <a:xfrm>
                <a:off x="4032" y="1839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5" name="Rectangle 106"/>
              <p:cNvSpPr>
                <a:spLocks noChangeArrowheads="1"/>
              </p:cNvSpPr>
              <p:nvPr/>
            </p:nvSpPr>
            <p:spPr bwMode="auto">
              <a:xfrm>
                <a:off x="4248" y="1839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6" name="Rectangle 107"/>
              <p:cNvSpPr>
                <a:spLocks noChangeArrowheads="1"/>
              </p:cNvSpPr>
              <p:nvPr/>
            </p:nvSpPr>
            <p:spPr bwMode="auto">
              <a:xfrm>
                <a:off x="4680" y="1836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7" name="Rectangle 108"/>
              <p:cNvSpPr>
                <a:spLocks noChangeArrowheads="1"/>
              </p:cNvSpPr>
              <p:nvPr/>
            </p:nvSpPr>
            <p:spPr bwMode="auto">
              <a:xfrm>
                <a:off x="4464" y="1839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8" name="Rectangle 109"/>
              <p:cNvSpPr>
                <a:spLocks noChangeArrowheads="1"/>
              </p:cNvSpPr>
              <p:nvPr/>
            </p:nvSpPr>
            <p:spPr bwMode="auto">
              <a:xfrm>
                <a:off x="4032" y="2039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59" name="Rectangle 110"/>
              <p:cNvSpPr>
                <a:spLocks noChangeArrowheads="1"/>
              </p:cNvSpPr>
              <p:nvPr/>
            </p:nvSpPr>
            <p:spPr bwMode="auto">
              <a:xfrm>
                <a:off x="4248" y="2039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0" name="Rectangle 111"/>
              <p:cNvSpPr>
                <a:spLocks noChangeArrowheads="1"/>
              </p:cNvSpPr>
              <p:nvPr/>
            </p:nvSpPr>
            <p:spPr bwMode="auto">
              <a:xfrm>
                <a:off x="4680" y="2036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1" name="Rectangle 112"/>
              <p:cNvSpPr>
                <a:spLocks noChangeArrowheads="1"/>
              </p:cNvSpPr>
              <p:nvPr/>
            </p:nvSpPr>
            <p:spPr bwMode="auto">
              <a:xfrm>
                <a:off x="4464" y="2039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2" name="Rectangle 113"/>
              <p:cNvSpPr>
                <a:spLocks noChangeArrowheads="1"/>
              </p:cNvSpPr>
              <p:nvPr/>
            </p:nvSpPr>
            <p:spPr bwMode="auto">
              <a:xfrm>
                <a:off x="4032" y="2236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3" name="Rectangle 114"/>
              <p:cNvSpPr>
                <a:spLocks noChangeArrowheads="1"/>
              </p:cNvSpPr>
              <p:nvPr/>
            </p:nvSpPr>
            <p:spPr bwMode="auto">
              <a:xfrm>
                <a:off x="4248" y="2236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4" name="Rectangle 115"/>
              <p:cNvSpPr>
                <a:spLocks noChangeArrowheads="1"/>
              </p:cNvSpPr>
              <p:nvPr/>
            </p:nvSpPr>
            <p:spPr bwMode="auto">
              <a:xfrm>
                <a:off x="4680" y="2233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5" name="Rectangle 116"/>
              <p:cNvSpPr>
                <a:spLocks noChangeArrowheads="1"/>
              </p:cNvSpPr>
              <p:nvPr/>
            </p:nvSpPr>
            <p:spPr bwMode="auto">
              <a:xfrm>
                <a:off x="4464" y="2236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6" name="Rectangle 117"/>
              <p:cNvSpPr>
                <a:spLocks noChangeArrowheads="1"/>
              </p:cNvSpPr>
              <p:nvPr/>
            </p:nvSpPr>
            <p:spPr bwMode="auto">
              <a:xfrm>
                <a:off x="4032" y="2436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7" name="Rectangle 118"/>
              <p:cNvSpPr>
                <a:spLocks noChangeArrowheads="1"/>
              </p:cNvSpPr>
              <p:nvPr/>
            </p:nvSpPr>
            <p:spPr bwMode="auto">
              <a:xfrm>
                <a:off x="4248" y="2436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8" name="Rectangle 119"/>
              <p:cNvSpPr>
                <a:spLocks noChangeArrowheads="1"/>
              </p:cNvSpPr>
              <p:nvPr/>
            </p:nvSpPr>
            <p:spPr bwMode="auto">
              <a:xfrm>
                <a:off x="4680" y="2433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69" name="Rectangle 120"/>
              <p:cNvSpPr>
                <a:spLocks noChangeArrowheads="1"/>
              </p:cNvSpPr>
              <p:nvPr/>
            </p:nvSpPr>
            <p:spPr bwMode="auto">
              <a:xfrm>
                <a:off x="4464" y="2436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0" name="Rectangle 121"/>
              <p:cNvSpPr>
                <a:spLocks noChangeArrowheads="1"/>
              </p:cNvSpPr>
              <p:nvPr/>
            </p:nvSpPr>
            <p:spPr bwMode="auto">
              <a:xfrm>
                <a:off x="4032" y="2636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1" name="Rectangle 122"/>
              <p:cNvSpPr>
                <a:spLocks noChangeArrowheads="1"/>
              </p:cNvSpPr>
              <p:nvPr/>
            </p:nvSpPr>
            <p:spPr bwMode="auto">
              <a:xfrm>
                <a:off x="4248" y="2636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2" name="Rectangle 123"/>
              <p:cNvSpPr>
                <a:spLocks noChangeArrowheads="1"/>
              </p:cNvSpPr>
              <p:nvPr/>
            </p:nvSpPr>
            <p:spPr bwMode="auto">
              <a:xfrm>
                <a:off x="4680" y="2633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3" name="Rectangle 124"/>
              <p:cNvSpPr>
                <a:spLocks noChangeArrowheads="1"/>
              </p:cNvSpPr>
              <p:nvPr/>
            </p:nvSpPr>
            <p:spPr bwMode="auto">
              <a:xfrm>
                <a:off x="4464" y="2636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4" name="Rectangle 125"/>
              <p:cNvSpPr>
                <a:spLocks noChangeArrowheads="1"/>
              </p:cNvSpPr>
              <p:nvPr/>
            </p:nvSpPr>
            <p:spPr bwMode="auto">
              <a:xfrm>
                <a:off x="4032" y="2836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5" name="Rectangle 126"/>
              <p:cNvSpPr>
                <a:spLocks noChangeArrowheads="1"/>
              </p:cNvSpPr>
              <p:nvPr/>
            </p:nvSpPr>
            <p:spPr bwMode="auto">
              <a:xfrm>
                <a:off x="4248" y="2836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6" name="Rectangle 127"/>
              <p:cNvSpPr>
                <a:spLocks noChangeArrowheads="1"/>
              </p:cNvSpPr>
              <p:nvPr/>
            </p:nvSpPr>
            <p:spPr bwMode="auto">
              <a:xfrm>
                <a:off x="4680" y="2833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7" name="Rectangle 128"/>
              <p:cNvSpPr>
                <a:spLocks noChangeArrowheads="1"/>
              </p:cNvSpPr>
              <p:nvPr/>
            </p:nvSpPr>
            <p:spPr bwMode="auto">
              <a:xfrm>
                <a:off x="4464" y="2836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8" name="Rectangle 129"/>
              <p:cNvSpPr>
                <a:spLocks noChangeArrowheads="1"/>
              </p:cNvSpPr>
              <p:nvPr/>
            </p:nvSpPr>
            <p:spPr bwMode="auto">
              <a:xfrm>
                <a:off x="4032" y="3033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79" name="Rectangle 130"/>
              <p:cNvSpPr>
                <a:spLocks noChangeArrowheads="1"/>
              </p:cNvSpPr>
              <p:nvPr/>
            </p:nvSpPr>
            <p:spPr bwMode="auto">
              <a:xfrm>
                <a:off x="4248" y="3033"/>
                <a:ext cx="216" cy="19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0" name="Rectangle 131"/>
              <p:cNvSpPr>
                <a:spLocks noChangeArrowheads="1"/>
              </p:cNvSpPr>
              <p:nvPr/>
            </p:nvSpPr>
            <p:spPr bwMode="auto">
              <a:xfrm>
                <a:off x="4680" y="3030"/>
                <a:ext cx="216" cy="197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1" name="Rectangle 132"/>
              <p:cNvSpPr>
                <a:spLocks noChangeArrowheads="1"/>
              </p:cNvSpPr>
              <p:nvPr/>
            </p:nvSpPr>
            <p:spPr bwMode="auto">
              <a:xfrm>
                <a:off x="4464" y="3033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2" name="Rectangle 133"/>
              <p:cNvSpPr>
                <a:spLocks noChangeArrowheads="1"/>
              </p:cNvSpPr>
              <p:nvPr/>
            </p:nvSpPr>
            <p:spPr bwMode="auto">
              <a:xfrm>
                <a:off x="4032" y="3233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3" name="Rectangle 134"/>
              <p:cNvSpPr>
                <a:spLocks noChangeArrowheads="1"/>
              </p:cNvSpPr>
              <p:nvPr/>
            </p:nvSpPr>
            <p:spPr bwMode="auto">
              <a:xfrm>
                <a:off x="4248" y="3233"/>
                <a:ext cx="216" cy="197"/>
              </a:xfrm>
              <a:prstGeom prst="rect">
                <a:avLst/>
              </a:prstGeom>
              <a:solidFill>
                <a:srgbClr val="00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4" name="Rectangle 135"/>
              <p:cNvSpPr>
                <a:spLocks noChangeArrowheads="1"/>
              </p:cNvSpPr>
              <p:nvPr/>
            </p:nvSpPr>
            <p:spPr bwMode="auto">
              <a:xfrm>
                <a:off x="4680" y="3230"/>
                <a:ext cx="216" cy="19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285" name="Rectangle 136"/>
              <p:cNvSpPr>
                <a:spLocks noChangeArrowheads="1"/>
              </p:cNvSpPr>
              <p:nvPr/>
            </p:nvSpPr>
            <p:spPr bwMode="auto">
              <a:xfrm>
                <a:off x="4464" y="3233"/>
                <a:ext cx="216" cy="197"/>
              </a:xfrm>
              <a:prstGeom prst="rect">
                <a:avLst/>
              </a:prstGeom>
              <a:solidFill>
                <a:srgbClr val="CC00CC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352841" name="Text Box 137"/>
            <p:cNvSpPr txBox="1">
              <a:spLocks noChangeArrowheads="1"/>
            </p:cNvSpPr>
            <p:nvPr/>
          </p:nvSpPr>
          <p:spPr bwMode="auto">
            <a:xfrm>
              <a:off x="1003" y="3625"/>
              <a:ext cx="3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b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(a)</a:t>
              </a:r>
            </a:p>
          </p:txBody>
        </p:sp>
        <p:sp>
          <p:nvSpPr>
            <p:cNvPr id="1352842" name="Text Box 138"/>
            <p:cNvSpPr txBox="1">
              <a:spLocks noChangeArrowheads="1"/>
            </p:cNvSpPr>
            <p:nvPr/>
          </p:nvSpPr>
          <p:spPr bwMode="auto">
            <a:xfrm>
              <a:off x="2084" y="3626"/>
              <a:ext cx="3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b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(b)</a:t>
              </a:r>
            </a:p>
          </p:txBody>
        </p:sp>
        <p:sp>
          <p:nvSpPr>
            <p:cNvPr id="1352843" name="Text Box 139"/>
            <p:cNvSpPr txBox="1">
              <a:spLocks noChangeArrowheads="1"/>
            </p:cNvSpPr>
            <p:nvPr/>
          </p:nvSpPr>
          <p:spPr bwMode="auto">
            <a:xfrm>
              <a:off x="3171" y="3626"/>
              <a:ext cx="3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b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(c)</a:t>
              </a:r>
            </a:p>
          </p:txBody>
        </p:sp>
        <p:sp>
          <p:nvSpPr>
            <p:cNvPr id="1352844" name="Text Box 140"/>
            <p:cNvSpPr txBox="1">
              <a:spLocks noChangeArrowheads="1"/>
            </p:cNvSpPr>
            <p:nvPr/>
          </p:nvSpPr>
          <p:spPr bwMode="auto">
            <a:xfrm>
              <a:off x="4241" y="3626"/>
              <a:ext cx="3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b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</a:rPr>
                <a:t>(d)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124200" y="6248400"/>
            <a:ext cx="2895600" cy="457200"/>
          </a:xfrm>
          <a:noFill/>
        </p:spPr>
        <p:txBody>
          <a:bodyPr/>
          <a:lstStyle/>
          <a:p>
            <a:pPr algn="ctr"/>
            <a:fld id="{03022D60-1FBE-4B0E-9107-333A45FC857A}" type="slidenum">
              <a:rPr lang="en-US" altLang="en-US" smtClean="0">
                <a:latin typeface="Arial" pitchFamily="34" charset="0"/>
              </a:rPr>
              <a:pPr algn="ctr"/>
              <a:t>28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0962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Simultaneous Multithreading (SMT)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18" y="1142984"/>
            <a:ext cx="8929782" cy="5572164"/>
          </a:xfrm>
        </p:spPr>
        <p:txBody>
          <a:bodyPr>
            <a:no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sr-Latn-RS" sz="2800" dirty="0" smtClean="0"/>
              <a:t>Primer: novi Intel procesori sa </a:t>
            </a:r>
            <a:r>
              <a:rPr lang="en-US" sz="2800" dirty="0" smtClean="0"/>
              <a:t>“</a:t>
            </a:r>
            <a:r>
              <a:rPr lang="en-US" sz="2800" dirty="0" err="1" smtClean="0"/>
              <a:t>Hyperthreading</a:t>
            </a:r>
            <a:r>
              <a:rPr lang="en-US" sz="2800" dirty="0" smtClean="0"/>
              <a:t>”</a:t>
            </a:r>
            <a:r>
              <a:rPr lang="sr-Latn-RS" sz="2800" dirty="0" smtClean="0"/>
              <a:t>- om</a:t>
            </a:r>
            <a:endParaRPr lang="en-US" sz="28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sr-Latn-RS" sz="2800" dirty="0" smtClean="0"/>
              <a:t>Osnovna ideja: Iskoristiti instrukcijski nivo paralelizma nad više niti istovremeno; tj. pretvoriti paralelizam na nivou niti u dodatni instrukcijski nivo paralelizma</a:t>
            </a:r>
          </a:p>
          <a:p>
            <a:pPr>
              <a:buNone/>
            </a:pPr>
            <a:r>
              <a:rPr lang="en-US" sz="2800" dirty="0" smtClean="0"/>
              <a:t>I</a:t>
            </a:r>
            <a:r>
              <a:rPr lang="sr-Latn-RS" sz="2800" dirty="0" smtClean="0"/>
              <a:t>skoristiti sledeće osobine modernih procesora</a:t>
            </a:r>
            <a:r>
              <a:rPr lang="en-US" sz="2800" dirty="0" smtClean="0"/>
              <a:t>:</a:t>
            </a:r>
          </a:p>
          <a:p>
            <a:r>
              <a:rPr lang="en-US" sz="2800" dirty="0" smtClean="0"/>
              <a:t>V</a:t>
            </a:r>
            <a:r>
              <a:rPr lang="sr-Latn-RS" sz="2800" dirty="0" smtClean="0"/>
              <a:t>iše funkcionalnih jedinica, pa postoji znatan višak FJ u odnosu na prosečne potrebe jedne niti</a:t>
            </a:r>
          </a:p>
          <a:p>
            <a:r>
              <a:rPr lang="en-US" sz="2800" dirty="0" smtClean="0"/>
              <a:t>P</a:t>
            </a:r>
            <a:r>
              <a:rPr lang="sr-Latn-RS" sz="2800" dirty="0" smtClean="0"/>
              <a:t>reimenovanje registara i dinamičko raspoređivanje (ugrađena data flow mašina) - </a:t>
            </a:r>
            <a:r>
              <a:rPr lang="en-US" sz="2800" dirty="0" smtClean="0"/>
              <a:t>V</a:t>
            </a:r>
            <a:r>
              <a:rPr lang="sr-Latn-RS" sz="2800" dirty="0" smtClean="0"/>
              <a:t>iše instrukcija iz više nezavisnih niti mogu da koegzistiraju  i da se istovremeno izvršavaju, uz veći ukupni paralelizam dva smanjena nepovezana dinamička DDG!</a:t>
            </a:r>
            <a:endParaRPr 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B5A49DB-5DC5-4FFE-9C53-7FAA5BECB559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Hyper-Threading </a:t>
            </a:r>
            <a:r>
              <a:rPr lang="en-US" dirty="0" err="1" smtClean="0"/>
              <a:t>Ar</a:t>
            </a:r>
            <a:r>
              <a:rPr lang="sr-Latn-RS" dirty="0" smtClean="0"/>
              <a:t>hitektura</a:t>
            </a:r>
            <a:endParaRPr lang="en-US" dirty="0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2819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sr-Latn-RS" sz="2800" dirty="0" smtClean="0"/>
              <a:t>Prvo se pojavila kod </a:t>
            </a:r>
            <a:r>
              <a:rPr lang="en-US" sz="2800" dirty="0" smtClean="0"/>
              <a:t>Intel Xeon MP proc</a:t>
            </a:r>
            <a:r>
              <a:rPr lang="sr-Latn-RS" sz="2800" dirty="0" smtClean="0"/>
              <a:t>e</a:t>
            </a:r>
            <a:r>
              <a:rPr lang="en-US" sz="2800" dirty="0" err="1" smtClean="0"/>
              <a:t>sor</a:t>
            </a:r>
            <a:r>
              <a:rPr lang="sr-Latn-RS" sz="2800" dirty="0" smtClean="0"/>
              <a:t>a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sr-Latn-RS" sz="2800" dirty="0" smtClean="0"/>
              <a:t>Stvara iluziju kojom se jedan fizički procesor javlja kao više (2) logička procesora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sr-Latn-RS" sz="2800" dirty="0" smtClean="0"/>
              <a:t>Svaki logički procesor ima kopiju arhitekturalnog stanja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sr-Latn-RS" sz="2800" dirty="0" smtClean="0"/>
              <a:t>Logički procesore dele jedan zajednički skup fizičkih resursa za izvršavanje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</p:txBody>
      </p:sp>
      <p:pic>
        <p:nvPicPr>
          <p:cNvPr id="12293" name="Picture 12" descr="pic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495800"/>
            <a:ext cx="42862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C5ECF0-D305-48A9-887F-CF33E70BDB19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Hyper-Threading </a:t>
            </a:r>
            <a:r>
              <a:rPr lang="en-US" dirty="0" err="1" smtClean="0"/>
              <a:t>Arhite</a:t>
            </a:r>
            <a:r>
              <a:rPr lang="sr-Latn-RS" dirty="0" smtClean="0"/>
              <a:t>k</a:t>
            </a:r>
            <a:r>
              <a:rPr lang="en-US" dirty="0" err="1" smtClean="0"/>
              <a:t>ture</a:t>
            </a:r>
            <a:endParaRPr lang="en-US" dirty="0" smtClean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Operati</a:t>
            </a:r>
            <a:r>
              <a:rPr lang="sr-Latn-RS" dirty="0" smtClean="0"/>
              <a:t>vni sistemi i korisnički konkurentni programi mogu da rasporede procese ili niti na logičke procesore kao da se raspoređuju na multiprocesorski sistem sa istim brojem fizičkih procesora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sr-Latn-RS" dirty="0" smtClean="0"/>
              <a:t>Kako logički procesori mogu da koriste deljene resurse: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Cache, </a:t>
            </a:r>
            <a:r>
              <a:rPr lang="sr-Latn-RS" dirty="0" smtClean="0"/>
              <a:t>izvršne jedinice</a:t>
            </a:r>
            <a:r>
              <a:rPr lang="en-US" dirty="0" smtClean="0"/>
              <a:t>, </a:t>
            </a:r>
            <a:r>
              <a:rPr lang="sr-Latn-RS" dirty="0" smtClean="0"/>
              <a:t>Prediktore grananja, kontrolnu logiku, OoO logiku, magistrale, fizičke registre, ...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0"/>
            <a:ext cx="7510462" cy="731838"/>
          </a:xfrm>
        </p:spPr>
        <p:txBody>
          <a:bodyPr>
            <a:normAutofit fontScale="90000"/>
          </a:bodyPr>
          <a:lstStyle/>
          <a:p>
            <a:pPr marL="25400" eaLnBrk="1" hangingPunct="1">
              <a:tabLst>
                <a:tab pos="317500" algn="l"/>
                <a:tab pos="1231900" algn="l"/>
                <a:tab pos="2146300" algn="l"/>
                <a:tab pos="3060700" algn="l"/>
                <a:tab pos="3975100" algn="l"/>
                <a:tab pos="4889500" algn="l"/>
                <a:tab pos="5803900" algn="l"/>
              </a:tabLst>
            </a:pPr>
            <a:r>
              <a:rPr lang="en-US" smtClean="0">
                <a:ea typeface="MS PGothic" pitchFamily="34" charset="-128"/>
              </a:rPr>
              <a:t>Power 5 dataflow ...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 b="-2966"/>
          <a:stretch>
            <a:fillRect/>
          </a:stretch>
        </p:blipFill>
        <p:spPr bwMode="auto">
          <a:xfrm>
            <a:off x="0" y="670069"/>
            <a:ext cx="9144000" cy="362418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0"/>
            <a:ext cx="2286000" cy="151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42844" y="4214818"/>
            <a:ext cx="8858312" cy="2643182"/>
          </a:xfrm>
        </p:spPr>
        <p:txBody>
          <a:bodyPr/>
          <a:lstStyle/>
          <a:p>
            <a:pPr eaLnBrk="1" hangingPunct="1"/>
            <a:r>
              <a:rPr lang="sr-Latn-RS" sz="2000" b="1" dirty="0" smtClean="0">
                <a:ea typeface="MS PGothic" pitchFamily="34" charset="-128"/>
              </a:rPr>
              <a:t>Zašto samo dve niti</a:t>
            </a:r>
            <a:r>
              <a:rPr lang="en-US" sz="2000" b="1" dirty="0" smtClean="0">
                <a:ea typeface="MS PGothic" pitchFamily="34" charset="-128"/>
              </a:rPr>
              <a:t>?</a:t>
            </a:r>
          </a:p>
          <a:p>
            <a:pPr lvl="1" eaLnBrk="1" hangingPunct="1"/>
            <a:r>
              <a:rPr lang="sr-Latn-RS" sz="2000" b="1" dirty="0" smtClean="0">
                <a:ea typeface="MS PGothic" pitchFamily="34" charset="-128"/>
              </a:rPr>
              <a:t>Sa </a:t>
            </a:r>
            <a:r>
              <a:rPr lang="en-US" sz="2000" b="1" dirty="0" smtClean="0">
                <a:ea typeface="MS PGothic" pitchFamily="34" charset="-128"/>
              </a:rPr>
              <a:t>4, </a:t>
            </a:r>
            <a:r>
              <a:rPr lang="sr-Latn-RS" sz="2000" b="1" dirty="0" smtClean="0">
                <a:ea typeface="MS PGothic" pitchFamily="34" charset="-128"/>
              </a:rPr>
              <a:t>neki od deljenih resursa </a:t>
            </a:r>
            <a:r>
              <a:rPr lang="en-US" sz="2000" b="1" dirty="0" smtClean="0">
                <a:ea typeface="MS PGothic" pitchFamily="34" charset="-128"/>
              </a:rPr>
              <a:t>(</a:t>
            </a:r>
            <a:r>
              <a:rPr lang="sr-Latn-RS" sz="2000" b="1" dirty="0" smtClean="0">
                <a:ea typeface="MS PGothic" pitchFamily="34" charset="-128"/>
              </a:rPr>
              <a:t>fiz</a:t>
            </a:r>
            <a:r>
              <a:rPr lang="en-US" sz="2000" b="1" dirty="0" err="1" smtClean="0">
                <a:ea typeface="MS PGothic" pitchFamily="34" charset="-128"/>
              </a:rPr>
              <a:t>i</a:t>
            </a:r>
            <a:r>
              <a:rPr lang="sr-Latn-RS" sz="2000" b="1" dirty="0" smtClean="0">
                <a:ea typeface="MS PGothic" pitchFamily="34" charset="-128"/>
              </a:rPr>
              <a:t>čki</a:t>
            </a:r>
            <a:r>
              <a:rPr lang="en-US" sz="2000" b="1" dirty="0" smtClean="0">
                <a:ea typeface="MS PGothic" pitchFamily="34" charset="-128"/>
              </a:rPr>
              <a:t> </a:t>
            </a:r>
            <a:r>
              <a:rPr lang="en-US" sz="2000" b="1" dirty="0" err="1" smtClean="0">
                <a:ea typeface="MS PGothic" pitchFamily="34" charset="-128"/>
              </a:rPr>
              <a:t>registr</a:t>
            </a:r>
            <a:r>
              <a:rPr lang="sr-Latn-RS" sz="2000" b="1" dirty="0" smtClean="0">
                <a:ea typeface="MS PGothic" pitchFamily="34" charset="-128"/>
              </a:rPr>
              <a:t>i</a:t>
            </a:r>
            <a:r>
              <a:rPr lang="en-US" sz="2000" b="1" dirty="0" smtClean="0">
                <a:ea typeface="MS PGothic" pitchFamily="34" charset="-128"/>
              </a:rPr>
              <a:t>, cache, </a:t>
            </a:r>
            <a:r>
              <a:rPr lang="en-US" sz="2000" b="1" dirty="0" err="1" smtClean="0">
                <a:ea typeface="MS PGothic" pitchFamily="34" charset="-128"/>
              </a:rPr>
              <a:t>memor</a:t>
            </a:r>
            <a:r>
              <a:rPr lang="sr-Latn-RS" sz="2000" b="1" dirty="0" smtClean="0">
                <a:ea typeface="MS PGothic" pitchFamily="34" charset="-128"/>
              </a:rPr>
              <a:t>ijski propusni opseg</a:t>
            </a:r>
            <a:r>
              <a:rPr lang="en-US" sz="2000" b="1" dirty="0" smtClean="0">
                <a:ea typeface="MS PGothic" pitchFamily="34" charset="-128"/>
              </a:rPr>
              <a:t>) </a:t>
            </a:r>
            <a:r>
              <a:rPr lang="sr-Latn-RS" sz="2000" b="1" dirty="0" smtClean="0">
                <a:ea typeface="MS PGothic" pitchFamily="34" charset="-128"/>
              </a:rPr>
              <a:t>bi postao usko grlo</a:t>
            </a:r>
            <a:endParaRPr lang="en-US" sz="2000" b="1" dirty="0" smtClean="0">
              <a:ea typeface="MS PGothic" pitchFamily="34" charset="-128"/>
            </a:endParaRPr>
          </a:p>
          <a:p>
            <a:pPr eaLnBrk="1" hangingPunct="1"/>
            <a:r>
              <a:rPr lang="sr-Latn-RS" sz="2000" b="1" dirty="0" smtClean="0">
                <a:ea typeface="MS PGothic" pitchFamily="34" charset="-128"/>
              </a:rPr>
              <a:t>Cena</a:t>
            </a:r>
            <a:r>
              <a:rPr lang="en-US" sz="2000" b="1" dirty="0" smtClean="0">
                <a:ea typeface="MS PGothic" pitchFamily="34" charset="-128"/>
              </a:rPr>
              <a:t>:</a:t>
            </a:r>
          </a:p>
          <a:p>
            <a:pPr lvl="1" eaLnBrk="1" hangingPunct="1"/>
            <a:r>
              <a:rPr lang="en-US" sz="2000" b="1" dirty="0" smtClean="0">
                <a:ea typeface="MS PGothic" pitchFamily="34" charset="-128"/>
              </a:rPr>
              <a:t>Power5 </a:t>
            </a:r>
            <a:r>
              <a:rPr lang="sr-Latn-RS" sz="2000" b="1" dirty="0" smtClean="0">
                <a:ea typeface="MS PGothic" pitchFamily="34" charset="-128"/>
              </a:rPr>
              <a:t>jezgro</a:t>
            </a:r>
            <a:r>
              <a:rPr lang="en-US" sz="2000" b="1" dirty="0" smtClean="0">
                <a:ea typeface="MS PGothic" pitchFamily="34" charset="-128"/>
              </a:rPr>
              <a:t> </a:t>
            </a:r>
            <a:r>
              <a:rPr lang="sr-Latn-RS" sz="2000" b="1" dirty="0" smtClean="0">
                <a:ea typeface="MS PGothic" pitchFamily="34" charset="-128"/>
              </a:rPr>
              <a:t>je oko </a:t>
            </a:r>
            <a:r>
              <a:rPr lang="en-US" sz="2000" b="1" dirty="0" smtClean="0">
                <a:ea typeface="MS PGothic" pitchFamily="34" charset="-128"/>
              </a:rPr>
              <a:t>24% </a:t>
            </a:r>
            <a:r>
              <a:rPr lang="sr-Latn-RS" sz="2000" b="1" dirty="0" smtClean="0">
                <a:ea typeface="MS PGothic" pitchFamily="34" charset="-128"/>
              </a:rPr>
              <a:t>veći od </a:t>
            </a:r>
            <a:r>
              <a:rPr lang="en-US" sz="2000" b="1" dirty="0" smtClean="0">
                <a:ea typeface="MS PGothic" pitchFamily="34" charset="-128"/>
              </a:rPr>
              <a:t>Power4 </a:t>
            </a:r>
            <a:r>
              <a:rPr lang="sr-Latn-RS" sz="2000" b="1" dirty="0" smtClean="0">
                <a:ea typeface="MS PGothic" pitchFamily="34" charset="-128"/>
              </a:rPr>
              <a:t>jezgra</a:t>
            </a:r>
            <a:r>
              <a:rPr lang="en-US" sz="2000" b="1" dirty="0" smtClean="0">
                <a:ea typeface="MS PGothic" pitchFamily="34" charset="-128"/>
              </a:rPr>
              <a:t> </a:t>
            </a:r>
            <a:r>
              <a:rPr lang="sr-Latn-RS" sz="2000" b="1" dirty="0" smtClean="0">
                <a:ea typeface="MS PGothic" pitchFamily="34" charset="-128"/>
              </a:rPr>
              <a:t>zbog podrške za simultani multithreading</a:t>
            </a:r>
            <a:endParaRPr lang="en-US" sz="2000" b="1" dirty="0" smtClean="0"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0B22324-F10C-479C-955D-B795A8F3FDCD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RS" dirty="0" smtClean="0"/>
              <a:t>Prednosti</a:t>
            </a:r>
            <a:endParaRPr lang="en-US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2844" y="1928802"/>
            <a:ext cx="4143404" cy="444819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sr-Latn-RS" sz="2800" dirty="0" smtClean="0"/>
              <a:t>Kod nekih procesora je dodatna površina na čipu oko 5%</a:t>
            </a:r>
            <a:endParaRPr lang="en-US" sz="2800" dirty="0" smtClean="0"/>
          </a:p>
          <a:p>
            <a:pPr eaLnBrk="1" hangingPunct="1"/>
            <a:r>
              <a:rPr lang="sr-Latn-RS" sz="2800" dirty="0" smtClean="0"/>
              <a:t>Nema gubitka performansi ako je samo jedna nit aktivna, a poboljšane performanse sa dve niti (dva manja nepovezana DDG niti istovremeno)</a:t>
            </a:r>
            <a:endParaRPr lang="en-US" sz="2800" dirty="0" smtClean="0"/>
          </a:p>
          <a:p>
            <a:pPr eaLnBrk="1" hangingPunct="1"/>
            <a:r>
              <a:rPr lang="sr-Latn-RS" sz="2800" dirty="0" smtClean="0"/>
              <a:t>Bolje iskorišćenje resursa</a:t>
            </a:r>
            <a:endParaRPr lang="en-US" sz="28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  <p:pic>
        <p:nvPicPr>
          <p:cNvPr id="15365" name="Picture 5" descr="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000240"/>
            <a:ext cx="503398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BD814DE-8042-4687-B9CC-E4D8AE96AD4B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pPr eaLnBrk="1" hangingPunct="1"/>
            <a:r>
              <a:rPr lang="sr-Latn-RS" dirty="0" smtClean="0"/>
              <a:t>Mane</a:t>
            </a:r>
            <a:endParaRPr lang="en-US" dirty="0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/>
            <a:r>
              <a:rPr lang="sr-Latn-RS" dirty="0" smtClean="0"/>
              <a:t>Da se iskoristi, mora da bude konkurentni program</a:t>
            </a:r>
            <a:endParaRPr lang="en-US" dirty="0" smtClean="0"/>
          </a:p>
          <a:p>
            <a:pPr lvl="1" eaLnBrk="1" hangingPunct="1"/>
            <a:r>
              <a:rPr lang="sr-Latn-RS" dirty="0" smtClean="0"/>
              <a:t>Niti nisu determinističke i mora pažljivi dizajn aplikacije</a:t>
            </a:r>
            <a:endParaRPr lang="en-US" dirty="0" smtClean="0"/>
          </a:p>
          <a:p>
            <a:pPr lvl="1" eaLnBrk="1" hangingPunct="1"/>
            <a:r>
              <a:rPr lang="sr-Latn-RS" dirty="0" smtClean="0"/>
              <a:t>Niti imaju dodatnu kontrolnu logiku</a:t>
            </a:r>
            <a:endParaRPr lang="en-US" dirty="0" smtClean="0"/>
          </a:p>
          <a:p>
            <a:pPr eaLnBrk="1" hangingPunct="1"/>
            <a:r>
              <a:rPr lang="sr-Latn-RS" dirty="0" smtClean="0"/>
              <a:t>Konflikti deljenih resursa – cache i memorija pre svega</a:t>
            </a:r>
          </a:p>
          <a:p>
            <a:pPr eaLnBrk="1" hangingPunct="1"/>
            <a:r>
              <a:rPr lang="sr-Latn-RS" dirty="0" smtClean="0"/>
              <a:t>Ukupni dobitak je mali, ali će rasti sa veličinama instrukcijskog prozora! </a:t>
            </a:r>
          </a:p>
          <a:p>
            <a:pPr eaLnBrk="1" hangingPunct="1"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Multicore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Multiproces</a:t>
            </a:r>
            <a:r>
              <a:rPr lang="sr-Latn-RS" dirty="0" smtClean="0"/>
              <a:t>ori na čipu</a:t>
            </a:r>
          </a:p>
          <a:p>
            <a:pPr eaLnBrk="1" hangingPunct="1"/>
            <a:r>
              <a:rPr lang="sr-Latn-RS" dirty="0" smtClean="0"/>
              <a:t>UMA multiprocesori (symmetric multiprocessing)</a:t>
            </a:r>
            <a:endParaRPr 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020F7FC-778F-4466-86BE-E7141ED918C7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129B98A-AFC6-4EB2-8ED4-437EAE7BA7D8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798513" y="306388"/>
            <a:ext cx="6296025" cy="422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RS" sz="3200" dirty="0" smtClean="0">
                <a:ea typeface="MS PGothic" pitchFamily="34" charset="-128"/>
              </a:rPr>
              <a:t>Osnovna </a:t>
            </a:r>
            <a:r>
              <a:rPr lang="en-US" sz="3200" dirty="0" smtClean="0">
                <a:ea typeface="MS PGothic" pitchFamily="34" charset="-128"/>
              </a:rPr>
              <a:t>Shared Memory </a:t>
            </a:r>
            <a:r>
              <a:rPr lang="en-US" sz="3200" dirty="0" err="1" smtClean="0">
                <a:ea typeface="MS PGothic" pitchFamily="34" charset="-128"/>
              </a:rPr>
              <a:t>Ar</a:t>
            </a:r>
            <a:r>
              <a:rPr lang="sr-Latn-RS" sz="3200" dirty="0" smtClean="0">
                <a:ea typeface="MS PGothic" pitchFamily="34" charset="-128"/>
              </a:rPr>
              <a:t>hitektura</a:t>
            </a:r>
            <a:endParaRPr lang="en-US" sz="3200" dirty="0" smtClean="0">
              <a:ea typeface="MS PGothic" pitchFamily="34" charset="-128"/>
            </a:endParaRP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01000" cy="942964"/>
          </a:xfrm>
          <a:noFill/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 err="1" smtClean="0">
                <a:ea typeface="MS PGothic" pitchFamily="34" charset="-128"/>
              </a:rPr>
              <a:t>Procesor</a:t>
            </a:r>
            <a:r>
              <a:rPr lang="sr-Latn-RS" sz="2800" dirty="0" smtClean="0">
                <a:ea typeface="MS PGothic" pitchFamily="34" charset="-128"/>
              </a:rPr>
              <a:t>i svi povezani na veliku deljenu memoriju</a:t>
            </a:r>
            <a:endParaRPr lang="en-US" sz="2800" dirty="0" smtClean="0">
              <a:ea typeface="MS PGothic" pitchFamily="34" charset="-128"/>
            </a:endParaRPr>
          </a:p>
          <a:p>
            <a:pPr lvl="1" eaLnBrk="1" hangingPunct="1"/>
            <a:r>
              <a:rPr lang="en-US" sz="2400" dirty="0" smtClean="0">
                <a:ea typeface="MS PGothic" pitchFamily="34" charset="-128"/>
              </a:rPr>
              <a:t>G</a:t>
            </a:r>
            <a:r>
              <a:rPr lang="sr-Latn-RS" sz="2400" dirty="0" smtClean="0">
                <a:ea typeface="MS PGothic" pitchFamily="34" charset="-128"/>
              </a:rPr>
              <a:t>de su cache memorije?</a:t>
            </a:r>
            <a:endParaRPr lang="en-US" sz="2400" dirty="0" smtClean="0">
              <a:ea typeface="MS PGothic" pitchFamily="34" charset="-128"/>
            </a:endParaRP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642910" y="5129213"/>
            <a:ext cx="8120090" cy="84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3500" tIns="25400" rIns="63500" bIns="25400">
            <a:spAutoFit/>
          </a:bodyPr>
          <a:lstStyle/>
          <a:p>
            <a:pPr marL="203200" indent="-203200">
              <a:spcBef>
                <a:spcPct val="15000"/>
              </a:spcBef>
              <a:buSzPct val="100000"/>
            </a:pPr>
            <a:endParaRPr lang="en-US" sz="2400" dirty="0"/>
          </a:p>
          <a:p>
            <a:pPr marL="203200" indent="-203200">
              <a:spcBef>
                <a:spcPct val="15000"/>
              </a:spcBef>
              <a:buSzPct val="100000"/>
              <a:buFontTx/>
              <a:buChar char="•"/>
            </a:pPr>
            <a:r>
              <a:rPr lang="sr-Latn-RS" sz="2400" dirty="0" smtClean="0"/>
              <a:t>Koja su ograničenja, kako su napravljeni, limiti, programiranje?</a:t>
            </a: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2571736" y="2143116"/>
            <a:ext cx="4572032" cy="3068643"/>
            <a:chOff x="2362200" y="2552700"/>
            <a:chExt cx="3771900" cy="2354263"/>
          </a:xfrm>
        </p:grpSpPr>
        <p:sp>
          <p:nvSpPr>
            <p:cNvPr id="18439" name="Oval 5"/>
            <p:cNvSpPr>
              <a:spLocks noChangeArrowheads="1"/>
            </p:cNvSpPr>
            <p:nvPr/>
          </p:nvSpPr>
          <p:spPr bwMode="auto">
            <a:xfrm>
              <a:off x="2362200" y="2566988"/>
              <a:ext cx="685800" cy="381000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r>
                <a:rPr lang="en-US"/>
                <a:t>P1</a:t>
              </a:r>
            </a:p>
          </p:txBody>
        </p:sp>
        <p:sp>
          <p:nvSpPr>
            <p:cNvPr id="18440" name="AutoShape 6"/>
            <p:cNvSpPr>
              <a:spLocks noChangeArrowheads="1"/>
            </p:cNvSpPr>
            <p:nvPr/>
          </p:nvSpPr>
          <p:spPr bwMode="auto">
            <a:xfrm>
              <a:off x="2476500" y="3459163"/>
              <a:ext cx="3657600" cy="45720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Text Box 7"/>
            <p:cNvSpPr txBox="1">
              <a:spLocks noChangeArrowheads="1"/>
            </p:cNvSpPr>
            <p:nvPr/>
          </p:nvSpPr>
          <p:spPr bwMode="auto">
            <a:xfrm>
              <a:off x="3390900" y="3535363"/>
              <a:ext cx="1790700" cy="3667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interconnect</a:t>
              </a:r>
            </a:p>
          </p:txBody>
        </p:sp>
        <p:sp>
          <p:nvSpPr>
            <p:cNvPr id="18442" name="Line 8"/>
            <p:cNvSpPr>
              <a:spLocks noChangeShapeType="1"/>
            </p:cNvSpPr>
            <p:nvPr/>
          </p:nvSpPr>
          <p:spPr bwMode="auto">
            <a:xfrm>
              <a:off x="2705100" y="2947988"/>
              <a:ext cx="0" cy="511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>
              <a:off x="4000500" y="3916363"/>
              <a:ext cx="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Rectangle 10"/>
            <p:cNvSpPr>
              <a:spLocks noChangeArrowheads="1"/>
            </p:cNvSpPr>
            <p:nvPr/>
          </p:nvSpPr>
          <p:spPr bwMode="auto">
            <a:xfrm>
              <a:off x="2476500" y="4068763"/>
              <a:ext cx="3657600" cy="8382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Text Box 11"/>
            <p:cNvSpPr txBox="1">
              <a:spLocks noChangeArrowheads="1"/>
            </p:cNvSpPr>
            <p:nvPr/>
          </p:nvSpPr>
          <p:spPr bwMode="auto">
            <a:xfrm>
              <a:off x="3390900" y="4373563"/>
              <a:ext cx="1981200" cy="36671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memory</a:t>
              </a:r>
            </a:p>
          </p:txBody>
        </p:sp>
        <p:sp>
          <p:nvSpPr>
            <p:cNvPr id="18446" name="Oval 12"/>
            <p:cNvSpPr>
              <a:spLocks noChangeArrowheads="1"/>
            </p:cNvSpPr>
            <p:nvPr/>
          </p:nvSpPr>
          <p:spPr bwMode="auto">
            <a:xfrm>
              <a:off x="3352800" y="2552700"/>
              <a:ext cx="685800" cy="381000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r>
                <a:rPr lang="en-US"/>
                <a:t>P2</a:t>
              </a:r>
            </a:p>
          </p:txBody>
        </p:sp>
        <p:sp>
          <p:nvSpPr>
            <p:cNvPr id="18447" name="Line 13"/>
            <p:cNvSpPr>
              <a:spLocks noChangeShapeType="1"/>
            </p:cNvSpPr>
            <p:nvPr/>
          </p:nvSpPr>
          <p:spPr bwMode="auto">
            <a:xfrm>
              <a:off x="3695700" y="2933700"/>
              <a:ext cx="0" cy="511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Oval 14"/>
            <p:cNvSpPr>
              <a:spLocks noChangeArrowheads="1"/>
            </p:cNvSpPr>
            <p:nvPr/>
          </p:nvSpPr>
          <p:spPr bwMode="auto">
            <a:xfrm>
              <a:off x="4838700" y="2566988"/>
              <a:ext cx="685800" cy="381000"/>
            </a:xfrm>
            <a:prstGeom prst="ellipse">
              <a:avLst/>
            </a:prstGeom>
            <a:solidFill>
              <a:srgbClr val="CCECFF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r>
                <a:rPr lang="en-US"/>
                <a:t>Pn</a:t>
              </a:r>
            </a:p>
          </p:txBody>
        </p:sp>
        <p:sp>
          <p:nvSpPr>
            <p:cNvPr id="18449" name="Line 15"/>
            <p:cNvSpPr>
              <a:spLocks noChangeShapeType="1"/>
            </p:cNvSpPr>
            <p:nvPr/>
          </p:nvSpPr>
          <p:spPr bwMode="auto">
            <a:xfrm>
              <a:off x="5181600" y="2947988"/>
              <a:ext cx="0" cy="511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77200" cy="7366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ea typeface="MS PGothic" pitchFamily="34" charset="-128"/>
              </a:rPr>
              <a:t>K</a:t>
            </a:r>
            <a:r>
              <a:rPr lang="sr-Latn-RS" sz="3200" dirty="0" smtClean="0">
                <a:ea typeface="MS PGothic" pitchFamily="34" charset="-128"/>
              </a:rPr>
              <a:t>ako i gde </a:t>
            </a:r>
            <a:r>
              <a:rPr lang="en-US" sz="3200" dirty="0" err="1" smtClean="0">
                <a:ea typeface="MS PGothic" pitchFamily="34" charset="-128"/>
              </a:rPr>
              <a:t>Cach</a:t>
            </a:r>
            <a:r>
              <a:rPr lang="sr-Latn-RS" sz="3200" dirty="0" smtClean="0">
                <a:ea typeface="MS PGothic" pitchFamily="34" charset="-128"/>
              </a:rPr>
              <a:t>e</a:t>
            </a:r>
            <a:r>
              <a:rPr lang="en-US" sz="3200" dirty="0" smtClean="0">
                <a:ea typeface="MS PGothic" pitchFamily="34" charset="-128"/>
              </a:rPr>
              <a:t>???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565400"/>
            <a:ext cx="8696356" cy="400687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sr-Latn-RS" sz="2600" dirty="0" smtClean="0">
                <a:ea typeface="MS PGothic" pitchFamily="34" charset="-128"/>
              </a:rPr>
              <a:t>Za visoke performanse sa deljenom memorijom: koristi cache-eve!</a:t>
            </a:r>
            <a:endParaRPr lang="en-US" sz="2600" dirty="0" smtClean="0">
              <a:ea typeface="MS PGothic" pitchFamily="34" charset="-128"/>
            </a:endParaRPr>
          </a:p>
          <a:p>
            <a:pPr lvl="1" eaLnBrk="1" hangingPunct="1"/>
            <a:r>
              <a:rPr lang="en-US" sz="2400" dirty="0" smtClean="0">
                <a:ea typeface="MS PGothic" pitchFamily="34" charset="-128"/>
              </a:rPr>
              <a:t>S</a:t>
            </a:r>
            <a:r>
              <a:rPr lang="sr-Latn-RS" sz="2400" dirty="0" smtClean="0">
                <a:ea typeface="MS PGothic" pitchFamily="34" charset="-128"/>
              </a:rPr>
              <a:t>vaki procesor ima jedan ili više svojih cache-eva</a:t>
            </a:r>
            <a:endParaRPr lang="en-US" sz="2400" dirty="0" smtClean="0">
              <a:ea typeface="MS PGothic" pitchFamily="34" charset="-128"/>
            </a:endParaRPr>
          </a:p>
          <a:p>
            <a:pPr lvl="1" eaLnBrk="1" hangingPunct="1"/>
            <a:r>
              <a:rPr lang="en-US" sz="2400" dirty="0" smtClean="0">
                <a:ea typeface="MS PGothic" pitchFamily="34" charset="-128"/>
              </a:rPr>
              <a:t>S</a:t>
            </a:r>
            <a:r>
              <a:rPr lang="sr-Latn-RS" sz="2400" dirty="0" smtClean="0">
                <a:ea typeface="MS PGothic" pitchFamily="34" charset="-128"/>
              </a:rPr>
              <a:t>tavi podatke iz memorije u cache</a:t>
            </a:r>
            <a:endParaRPr lang="en-US" sz="2400" dirty="0" smtClean="0">
              <a:ea typeface="MS PGothic" pitchFamily="34" charset="-128"/>
            </a:endParaRPr>
          </a:p>
          <a:p>
            <a:pPr lvl="1" eaLnBrk="1" hangingPunct="1"/>
            <a:r>
              <a:rPr lang="en-US" sz="2400" dirty="0" err="1" smtClean="0">
                <a:ea typeface="MS PGothic" pitchFamily="34" charset="-128"/>
              </a:rPr>
              <a:t>Writeback</a:t>
            </a:r>
            <a:r>
              <a:rPr lang="en-US" sz="2400" dirty="0" smtClean="0">
                <a:ea typeface="MS PGothic" pitchFamily="34" charset="-128"/>
              </a:rPr>
              <a:t> cache: </a:t>
            </a:r>
            <a:r>
              <a:rPr lang="sr-Latn-RS" sz="2400" dirty="0" smtClean="0">
                <a:ea typeface="MS PGothic" pitchFamily="34" charset="-128"/>
              </a:rPr>
              <a:t>nemoj slati sve podatke preko bus-a u memoriju</a:t>
            </a:r>
            <a:endParaRPr lang="en-US" altLang="ja-JP" sz="2400" dirty="0" smtClean="0">
              <a:ea typeface="MS PGothic" pitchFamily="34" charset="-128"/>
            </a:endParaRPr>
          </a:p>
          <a:p>
            <a:pPr eaLnBrk="1" hangingPunct="1"/>
            <a:r>
              <a:rPr lang="en-US" sz="2600" dirty="0" smtClean="0">
                <a:ea typeface="MS PGothic" pitchFamily="34" charset="-128"/>
              </a:rPr>
              <a:t>Cache</a:t>
            </a:r>
            <a:r>
              <a:rPr lang="sr-Latn-RS" sz="2600" dirty="0" smtClean="0">
                <a:ea typeface="MS PGothic" pitchFamily="34" charset="-128"/>
              </a:rPr>
              <a:t>-evi smanjuju srednje kašnjenje memorijskog sistema</a:t>
            </a:r>
            <a:endParaRPr lang="en-US" sz="2600" dirty="0" smtClean="0">
              <a:ea typeface="MS PGothic" pitchFamily="34" charset="-128"/>
            </a:endParaRPr>
          </a:p>
          <a:p>
            <a:pPr lvl="1" eaLnBrk="1" hangingPunct="1"/>
            <a:r>
              <a:rPr lang="en-US" sz="2400" dirty="0" smtClean="0">
                <a:ea typeface="MS PGothic" pitchFamily="34" charset="-128"/>
              </a:rPr>
              <a:t>Automat</a:t>
            </a:r>
            <a:r>
              <a:rPr lang="sr-Latn-RS" sz="2400" dirty="0" smtClean="0">
                <a:ea typeface="MS PGothic" pitchFamily="34" charset="-128"/>
              </a:rPr>
              <a:t>ska replikacija bliže procesoru</a:t>
            </a:r>
            <a:endParaRPr lang="en-US" sz="2400" dirty="0" smtClean="0">
              <a:ea typeface="MS PGothic" pitchFamily="34" charset="-128"/>
            </a:endParaRPr>
          </a:p>
          <a:p>
            <a:pPr lvl="1" eaLnBrk="1" hangingPunct="1"/>
            <a:r>
              <a:rPr lang="sr-Latn-RS" sz="2400" i="1" dirty="0" smtClean="0">
                <a:ea typeface="MS PGothic" pitchFamily="34" charset="-128"/>
              </a:rPr>
              <a:t>Važnije</a:t>
            </a:r>
            <a:r>
              <a:rPr lang="en-US" sz="2400" dirty="0" smtClean="0">
                <a:ea typeface="MS PGothic" pitchFamily="34" charset="-128"/>
              </a:rPr>
              <a:t> </a:t>
            </a:r>
            <a:r>
              <a:rPr lang="sr-Latn-RS" sz="2400" dirty="0" smtClean="0">
                <a:ea typeface="MS PGothic" pitchFamily="34" charset="-128"/>
              </a:rPr>
              <a:t>za multiprocesor nego za jedan procesor: veća su kašnjenja</a:t>
            </a:r>
          </a:p>
          <a:p>
            <a:r>
              <a:rPr lang="en-US" sz="2600" dirty="0" smtClean="0">
                <a:ea typeface="MS PGothic" pitchFamily="34" charset="-128"/>
              </a:rPr>
              <a:t>Normal</a:t>
            </a:r>
            <a:r>
              <a:rPr lang="sr-Latn-RS" sz="2600" dirty="0" smtClean="0">
                <a:ea typeface="MS PGothic" pitchFamily="34" charset="-128"/>
              </a:rPr>
              <a:t>an uniprocesorski mehanizam za dohvatanje podataka</a:t>
            </a:r>
          </a:p>
          <a:p>
            <a:pPr eaLnBrk="1" hangingPunct="1"/>
            <a:r>
              <a:rPr lang="en-US" sz="2600" b="1" dirty="0" smtClean="0">
                <a:solidFill>
                  <a:schemeClr val="hlink"/>
                </a:solidFill>
                <a:ea typeface="MS PGothic" pitchFamily="34" charset="-128"/>
              </a:rPr>
              <a:t>Problem: </a:t>
            </a:r>
            <a:r>
              <a:rPr lang="sr-Latn-RS" sz="2600" b="1" dirty="0" smtClean="0">
                <a:solidFill>
                  <a:schemeClr val="hlink"/>
                </a:solidFill>
                <a:ea typeface="MS PGothic" pitchFamily="34" charset="-128"/>
              </a:rPr>
              <a:t>Koherencija </a:t>
            </a:r>
            <a:r>
              <a:rPr lang="en-US" sz="2600" b="1" dirty="0" smtClean="0">
                <a:solidFill>
                  <a:schemeClr val="hlink"/>
                </a:solidFill>
                <a:ea typeface="MS PGothic" pitchFamily="34" charset="-128"/>
              </a:rPr>
              <a:t>Cache</a:t>
            </a:r>
            <a:r>
              <a:rPr lang="sr-Latn-RS" sz="2600" b="1" dirty="0" smtClean="0">
                <a:solidFill>
                  <a:schemeClr val="hlink"/>
                </a:solidFill>
                <a:ea typeface="MS PGothic" pitchFamily="34" charset="-128"/>
              </a:rPr>
              <a:t>-eva</a:t>
            </a:r>
            <a:r>
              <a:rPr lang="en-US" sz="2600" b="1" dirty="0" smtClean="0">
                <a:solidFill>
                  <a:schemeClr val="hlink"/>
                </a:solidFill>
                <a:ea typeface="MS PGothic" pitchFamily="34" charset="-128"/>
              </a:rPr>
              <a:t>!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514600" y="685800"/>
            <a:ext cx="3732213" cy="1892300"/>
            <a:chOff x="1584" y="816"/>
            <a:chExt cx="2351" cy="1192"/>
          </a:xfrm>
        </p:grpSpPr>
        <p:sp>
          <p:nvSpPr>
            <p:cNvPr id="19462" name="Line 5"/>
            <p:cNvSpPr>
              <a:spLocks noChangeShapeType="1"/>
            </p:cNvSpPr>
            <p:nvPr/>
          </p:nvSpPr>
          <p:spPr bwMode="auto">
            <a:xfrm>
              <a:off x="1624" y="1611"/>
              <a:ext cx="2311" cy="1"/>
            </a:xfrm>
            <a:prstGeom prst="line">
              <a:avLst/>
            </a:prstGeom>
            <a:noFill/>
            <a:ln w="76200">
              <a:solidFill>
                <a:srgbClr val="114FFB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3" name="Line 6"/>
            <p:cNvSpPr>
              <a:spLocks noChangeShapeType="1"/>
            </p:cNvSpPr>
            <p:nvPr/>
          </p:nvSpPr>
          <p:spPr bwMode="auto">
            <a:xfrm>
              <a:off x="2109" y="1611"/>
              <a:ext cx="1" cy="15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4" name="Freeform 7"/>
            <p:cNvSpPr>
              <a:spLocks/>
            </p:cNvSpPr>
            <p:nvPr/>
          </p:nvSpPr>
          <p:spPr bwMode="auto">
            <a:xfrm>
              <a:off x="1706" y="1770"/>
              <a:ext cx="798" cy="238"/>
            </a:xfrm>
            <a:custGeom>
              <a:avLst/>
              <a:gdLst>
                <a:gd name="T0" fmla="*/ 0 w 798"/>
                <a:gd name="T1" fmla="*/ 0 h 238"/>
                <a:gd name="T2" fmla="*/ 798 w 798"/>
                <a:gd name="T3" fmla="*/ 0 h 238"/>
                <a:gd name="T4" fmla="*/ 798 w 798"/>
                <a:gd name="T5" fmla="*/ 238 h 238"/>
                <a:gd name="T6" fmla="*/ 3 w 798"/>
                <a:gd name="T7" fmla="*/ 238 h 238"/>
                <a:gd name="T8" fmla="*/ 3 w 798"/>
                <a:gd name="T9" fmla="*/ 0 h 238"/>
                <a:gd name="T10" fmla="*/ 0 w 798"/>
                <a:gd name="T11" fmla="*/ 0 h 2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8"/>
                <a:gd name="T19" fmla="*/ 0 h 238"/>
                <a:gd name="T20" fmla="*/ 798 w 798"/>
                <a:gd name="T21" fmla="*/ 238 h 2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8" h="238">
                  <a:moveTo>
                    <a:pt x="0" y="0"/>
                  </a:moveTo>
                  <a:lnTo>
                    <a:pt x="798" y="0"/>
                  </a:lnTo>
                  <a:lnTo>
                    <a:pt x="798" y="238"/>
                  </a:lnTo>
                  <a:lnTo>
                    <a:pt x="3" y="238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5" name="Freeform 8" descr="Dark upward diagonal"/>
            <p:cNvSpPr>
              <a:spLocks/>
            </p:cNvSpPr>
            <p:nvPr/>
          </p:nvSpPr>
          <p:spPr bwMode="auto">
            <a:xfrm>
              <a:off x="1706" y="1770"/>
              <a:ext cx="798" cy="238"/>
            </a:xfrm>
            <a:custGeom>
              <a:avLst/>
              <a:gdLst>
                <a:gd name="T0" fmla="*/ 0 w 798"/>
                <a:gd name="T1" fmla="*/ 0 h 238"/>
                <a:gd name="T2" fmla="*/ 798 w 798"/>
                <a:gd name="T3" fmla="*/ 0 h 238"/>
                <a:gd name="T4" fmla="*/ 798 w 798"/>
                <a:gd name="T5" fmla="*/ 238 h 238"/>
                <a:gd name="T6" fmla="*/ 3 w 798"/>
                <a:gd name="T7" fmla="*/ 238 h 238"/>
                <a:gd name="T8" fmla="*/ 3 w 798"/>
                <a:gd name="T9" fmla="*/ 0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8"/>
                <a:gd name="T16" fmla="*/ 0 h 238"/>
                <a:gd name="T17" fmla="*/ 798 w 798"/>
                <a:gd name="T18" fmla="*/ 238 h 2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8" h="238">
                  <a:moveTo>
                    <a:pt x="0" y="0"/>
                  </a:moveTo>
                  <a:lnTo>
                    <a:pt x="798" y="0"/>
                  </a:lnTo>
                  <a:lnTo>
                    <a:pt x="798" y="238"/>
                  </a:lnTo>
                  <a:lnTo>
                    <a:pt x="3" y="238"/>
                  </a:lnTo>
                  <a:lnTo>
                    <a:pt x="3" y="0"/>
                  </a:lnTo>
                </a:path>
              </a:pathLst>
            </a:custGeom>
            <a:pattFill prst="dkUpDiag">
              <a:fgClr>
                <a:schemeClr val="accent1"/>
              </a:fgClr>
              <a:bgClr>
                <a:schemeClr val="bg1"/>
              </a:bgClr>
            </a:patt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Rectangle 9"/>
            <p:cNvSpPr>
              <a:spLocks noChangeArrowheads="1"/>
            </p:cNvSpPr>
            <p:nvPr/>
          </p:nvSpPr>
          <p:spPr bwMode="auto">
            <a:xfrm>
              <a:off x="3302" y="1815"/>
              <a:ext cx="60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I/O devices</a:t>
              </a:r>
              <a:endParaRPr lang="en-US"/>
            </a:p>
          </p:txBody>
        </p:sp>
        <p:sp>
          <p:nvSpPr>
            <p:cNvPr id="19467" name="Rectangle 10"/>
            <p:cNvSpPr>
              <a:spLocks noChangeArrowheads="1"/>
            </p:cNvSpPr>
            <p:nvPr/>
          </p:nvSpPr>
          <p:spPr bwMode="auto">
            <a:xfrm>
              <a:off x="2006" y="1823"/>
              <a:ext cx="2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Mem</a:t>
              </a:r>
              <a:endParaRPr lang="en-US"/>
            </a:p>
          </p:txBody>
        </p:sp>
        <p:sp>
          <p:nvSpPr>
            <p:cNvPr id="19468" name="Line 11"/>
            <p:cNvSpPr>
              <a:spLocks noChangeShapeType="1"/>
            </p:cNvSpPr>
            <p:nvPr/>
          </p:nvSpPr>
          <p:spPr bwMode="auto">
            <a:xfrm>
              <a:off x="1823" y="1465"/>
              <a:ext cx="3" cy="1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9" name="Line 12"/>
            <p:cNvSpPr>
              <a:spLocks noChangeShapeType="1"/>
            </p:cNvSpPr>
            <p:nvPr/>
          </p:nvSpPr>
          <p:spPr bwMode="auto">
            <a:xfrm>
              <a:off x="1826" y="1147"/>
              <a:ext cx="1" cy="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0" name="Freeform 13"/>
            <p:cNvSpPr>
              <a:spLocks/>
            </p:cNvSpPr>
            <p:nvPr/>
          </p:nvSpPr>
          <p:spPr bwMode="auto">
            <a:xfrm>
              <a:off x="1666" y="829"/>
              <a:ext cx="319" cy="318"/>
            </a:xfrm>
            <a:custGeom>
              <a:avLst/>
              <a:gdLst>
                <a:gd name="T0" fmla="*/ 316 w 319"/>
                <a:gd name="T1" fmla="*/ 159 h 318"/>
                <a:gd name="T2" fmla="*/ 316 w 319"/>
                <a:gd name="T3" fmla="*/ 185 h 318"/>
                <a:gd name="T4" fmla="*/ 311 w 319"/>
                <a:gd name="T5" fmla="*/ 209 h 318"/>
                <a:gd name="T6" fmla="*/ 300 w 319"/>
                <a:gd name="T7" fmla="*/ 230 h 318"/>
                <a:gd name="T8" fmla="*/ 287 w 319"/>
                <a:gd name="T9" fmla="*/ 252 h 318"/>
                <a:gd name="T10" fmla="*/ 271 w 319"/>
                <a:gd name="T11" fmla="*/ 270 h 318"/>
                <a:gd name="T12" fmla="*/ 252 w 319"/>
                <a:gd name="T13" fmla="*/ 286 h 318"/>
                <a:gd name="T14" fmla="*/ 231 w 319"/>
                <a:gd name="T15" fmla="*/ 299 h 318"/>
                <a:gd name="T16" fmla="*/ 210 w 319"/>
                <a:gd name="T17" fmla="*/ 310 h 318"/>
                <a:gd name="T18" fmla="*/ 183 w 319"/>
                <a:gd name="T19" fmla="*/ 315 h 318"/>
                <a:gd name="T20" fmla="*/ 160 w 319"/>
                <a:gd name="T21" fmla="*/ 318 h 318"/>
                <a:gd name="T22" fmla="*/ 133 w 319"/>
                <a:gd name="T23" fmla="*/ 315 h 318"/>
                <a:gd name="T24" fmla="*/ 109 w 319"/>
                <a:gd name="T25" fmla="*/ 310 h 318"/>
                <a:gd name="T26" fmla="*/ 85 w 319"/>
                <a:gd name="T27" fmla="*/ 299 h 318"/>
                <a:gd name="T28" fmla="*/ 64 w 319"/>
                <a:gd name="T29" fmla="*/ 286 h 318"/>
                <a:gd name="T30" fmla="*/ 46 w 319"/>
                <a:gd name="T31" fmla="*/ 270 h 318"/>
                <a:gd name="T32" fmla="*/ 30 w 319"/>
                <a:gd name="T33" fmla="*/ 252 h 318"/>
                <a:gd name="T34" fmla="*/ 16 w 319"/>
                <a:gd name="T35" fmla="*/ 230 h 318"/>
                <a:gd name="T36" fmla="*/ 8 w 319"/>
                <a:gd name="T37" fmla="*/ 209 h 318"/>
                <a:gd name="T38" fmla="*/ 0 w 319"/>
                <a:gd name="T39" fmla="*/ 185 h 318"/>
                <a:gd name="T40" fmla="*/ 0 w 319"/>
                <a:gd name="T41" fmla="*/ 159 h 318"/>
                <a:gd name="T42" fmla="*/ 0 w 319"/>
                <a:gd name="T43" fmla="*/ 132 h 318"/>
                <a:gd name="T44" fmla="*/ 8 w 319"/>
                <a:gd name="T45" fmla="*/ 108 h 318"/>
                <a:gd name="T46" fmla="*/ 16 w 319"/>
                <a:gd name="T47" fmla="*/ 85 h 318"/>
                <a:gd name="T48" fmla="*/ 30 w 319"/>
                <a:gd name="T49" fmla="*/ 63 h 318"/>
                <a:gd name="T50" fmla="*/ 46 w 319"/>
                <a:gd name="T51" fmla="*/ 45 h 318"/>
                <a:gd name="T52" fmla="*/ 64 w 319"/>
                <a:gd name="T53" fmla="*/ 29 h 318"/>
                <a:gd name="T54" fmla="*/ 85 w 319"/>
                <a:gd name="T55" fmla="*/ 18 h 318"/>
                <a:gd name="T56" fmla="*/ 109 w 319"/>
                <a:gd name="T57" fmla="*/ 8 h 318"/>
                <a:gd name="T58" fmla="*/ 133 w 319"/>
                <a:gd name="T59" fmla="*/ 2 h 318"/>
                <a:gd name="T60" fmla="*/ 160 w 319"/>
                <a:gd name="T61" fmla="*/ 0 h 318"/>
                <a:gd name="T62" fmla="*/ 183 w 319"/>
                <a:gd name="T63" fmla="*/ 2 h 318"/>
                <a:gd name="T64" fmla="*/ 210 w 319"/>
                <a:gd name="T65" fmla="*/ 8 h 318"/>
                <a:gd name="T66" fmla="*/ 231 w 319"/>
                <a:gd name="T67" fmla="*/ 18 h 318"/>
                <a:gd name="T68" fmla="*/ 252 w 319"/>
                <a:gd name="T69" fmla="*/ 29 h 318"/>
                <a:gd name="T70" fmla="*/ 271 w 319"/>
                <a:gd name="T71" fmla="*/ 45 h 318"/>
                <a:gd name="T72" fmla="*/ 287 w 319"/>
                <a:gd name="T73" fmla="*/ 63 h 318"/>
                <a:gd name="T74" fmla="*/ 300 w 319"/>
                <a:gd name="T75" fmla="*/ 85 h 318"/>
                <a:gd name="T76" fmla="*/ 311 w 319"/>
                <a:gd name="T77" fmla="*/ 108 h 318"/>
                <a:gd name="T78" fmla="*/ 316 w 319"/>
                <a:gd name="T79" fmla="*/ 132 h 318"/>
                <a:gd name="T80" fmla="*/ 319 w 319"/>
                <a:gd name="T81" fmla="*/ 159 h 318"/>
                <a:gd name="T82" fmla="*/ 316 w 319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9"/>
                <a:gd name="T127" fmla="*/ 0 h 318"/>
                <a:gd name="T128" fmla="*/ 319 w 319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9" h="318">
                  <a:moveTo>
                    <a:pt x="316" y="159"/>
                  </a:moveTo>
                  <a:lnTo>
                    <a:pt x="316" y="185"/>
                  </a:lnTo>
                  <a:lnTo>
                    <a:pt x="311" y="209"/>
                  </a:lnTo>
                  <a:lnTo>
                    <a:pt x="300" y="230"/>
                  </a:lnTo>
                  <a:lnTo>
                    <a:pt x="287" y="252"/>
                  </a:lnTo>
                  <a:lnTo>
                    <a:pt x="271" y="270"/>
                  </a:lnTo>
                  <a:lnTo>
                    <a:pt x="252" y="286"/>
                  </a:lnTo>
                  <a:lnTo>
                    <a:pt x="231" y="299"/>
                  </a:lnTo>
                  <a:lnTo>
                    <a:pt x="210" y="310"/>
                  </a:lnTo>
                  <a:lnTo>
                    <a:pt x="183" y="315"/>
                  </a:lnTo>
                  <a:lnTo>
                    <a:pt x="160" y="318"/>
                  </a:lnTo>
                  <a:lnTo>
                    <a:pt x="133" y="315"/>
                  </a:lnTo>
                  <a:lnTo>
                    <a:pt x="109" y="310"/>
                  </a:lnTo>
                  <a:lnTo>
                    <a:pt x="85" y="299"/>
                  </a:lnTo>
                  <a:lnTo>
                    <a:pt x="64" y="286"/>
                  </a:lnTo>
                  <a:lnTo>
                    <a:pt x="46" y="270"/>
                  </a:lnTo>
                  <a:lnTo>
                    <a:pt x="30" y="252"/>
                  </a:lnTo>
                  <a:lnTo>
                    <a:pt x="16" y="230"/>
                  </a:lnTo>
                  <a:lnTo>
                    <a:pt x="8" y="209"/>
                  </a:lnTo>
                  <a:lnTo>
                    <a:pt x="0" y="185"/>
                  </a:lnTo>
                  <a:lnTo>
                    <a:pt x="0" y="159"/>
                  </a:lnTo>
                  <a:lnTo>
                    <a:pt x="0" y="132"/>
                  </a:lnTo>
                  <a:lnTo>
                    <a:pt x="8" y="108"/>
                  </a:lnTo>
                  <a:lnTo>
                    <a:pt x="16" y="85"/>
                  </a:lnTo>
                  <a:lnTo>
                    <a:pt x="30" y="63"/>
                  </a:lnTo>
                  <a:lnTo>
                    <a:pt x="46" y="45"/>
                  </a:lnTo>
                  <a:lnTo>
                    <a:pt x="64" y="29"/>
                  </a:lnTo>
                  <a:lnTo>
                    <a:pt x="85" y="18"/>
                  </a:lnTo>
                  <a:lnTo>
                    <a:pt x="109" y="8"/>
                  </a:lnTo>
                  <a:lnTo>
                    <a:pt x="133" y="2"/>
                  </a:lnTo>
                  <a:lnTo>
                    <a:pt x="160" y="0"/>
                  </a:lnTo>
                  <a:lnTo>
                    <a:pt x="183" y="2"/>
                  </a:lnTo>
                  <a:lnTo>
                    <a:pt x="210" y="8"/>
                  </a:lnTo>
                  <a:lnTo>
                    <a:pt x="231" y="18"/>
                  </a:lnTo>
                  <a:lnTo>
                    <a:pt x="252" y="29"/>
                  </a:lnTo>
                  <a:lnTo>
                    <a:pt x="271" y="45"/>
                  </a:lnTo>
                  <a:lnTo>
                    <a:pt x="287" y="63"/>
                  </a:lnTo>
                  <a:lnTo>
                    <a:pt x="300" y="85"/>
                  </a:lnTo>
                  <a:lnTo>
                    <a:pt x="311" y="108"/>
                  </a:lnTo>
                  <a:lnTo>
                    <a:pt x="316" y="132"/>
                  </a:lnTo>
                  <a:lnTo>
                    <a:pt x="319" y="159"/>
                  </a:lnTo>
                  <a:lnTo>
                    <a:pt x="316" y="1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Freeform 14"/>
            <p:cNvSpPr>
              <a:spLocks/>
            </p:cNvSpPr>
            <p:nvPr/>
          </p:nvSpPr>
          <p:spPr bwMode="auto">
            <a:xfrm>
              <a:off x="1666" y="829"/>
              <a:ext cx="319" cy="318"/>
            </a:xfrm>
            <a:custGeom>
              <a:avLst/>
              <a:gdLst>
                <a:gd name="T0" fmla="*/ 316 w 319"/>
                <a:gd name="T1" fmla="*/ 159 h 318"/>
                <a:gd name="T2" fmla="*/ 316 w 319"/>
                <a:gd name="T3" fmla="*/ 132 h 318"/>
                <a:gd name="T4" fmla="*/ 311 w 319"/>
                <a:gd name="T5" fmla="*/ 108 h 318"/>
                <a:gd name="T6" fmla="*/ 300 w 319"/>
                <a:gd name="T7" fmla="*/ 85 h 318"/>
                <a:gd name="T8" fmla="*/ 287 w 319"/>
                <a:gd name="T9" fmla="*/ 63 h 318"/>
                <a:gd name="T10" fmla="*/ 271 w 319"/>
                <a:gd name="T11" fmla="*/ 45 h 318"/>
                <a:gd name="T12" fmla="*/ 252 w 319"/>
                <a:gd name="T13" fmla="*/ 29 h 318"/>
                <a:gd name="T14" fmla="*/ 231 w 319"/>
                <a:gd name="T15" fmla="*/ 18 h 318"/>
                <a:gd name="T16" fmla="*/ 210 w 319"/>
                <a:gd name="T17" fmla="*/ 8 h 318"/>
                <a:gd name="T18" fmla="*/ 183 w 319"/>
                <a:gd name="T19" fmla="*/ 2 h 318"/>
                <a:gd name="T20" fmla="*/ 160 w 319"/>
                <a:gd name="T21" fmla="*/ 0 h 318"/>
                <a:gd name="T22" fmla="*/ 133 w 319"/>
                <a:gd name="T23" fmla="*/ 2 h 318"/>
                <a:gd name="T24" fmla="*/ 109 w 319"/>
                <a:gd name="T25" fmla="*/ 8 h 318"/>
                <a:gd name="T26" fmla="*/ 85 w 319"/>
                <a:gd name="T27" fmla="*/ 18 h 318"/>
                <a:gd name="T28" fmla="*/ 64 w 319"/>
                <a:gd name="T29" fmla="*/ 29 h 318"/>
                <a:gd name="T30" fmla="*/ 46 w 319"/>
                <a:gd name="T31" fmla="*/ 45 h 318"/>
                <a:gd name="T32" fmla="*/ 30 w 319"/>
                <a:gd name="T33" fmla="*/ 63 h 318"/>
                <a:gd name="T34" fmla="*/ 16 w 319"/>
                <a:gd name="T35" fmla="*/ 85 h 318"/>
                <a:gd name="T36" fmla="*/ 8 w 319"/>
                <a:gd name="T37" fmla="*/ 108 h 318"/>
                <a:gd name="T38" fmla="*/ 0 w 319"/>
                <a:gd name="T39" fmla="*/ 132 h 318"/>
                <a:gd name="T40" fmla="*/ 0 w 319"/>
                <a:gd name="T41" fmla="*/ 159 h 318"/>
                <a:gd name="T42" fmla="*/ 0 w 319"/>
                <a:gd name="T43" fmla="*/ 185 h 318"/>
                <a:gd name="T44" fmla="*/ 8 w 319"/>
                <a:gd name="T45" fmla="*/ 209 h 318"/>
                <a:gd name="T46" fmla="*/ 16 w 319"/>
                <a:gd name="T47" fmla="*/ 230 h 318"/>
                <a:gd name="T48" fmla="*/ 30 w 319"/>
                <a:gd name="T49" fmla="*/ 252 h 318"/>
                <a:gd name="T50" fmla="*/ 46 w 319"/>
                <a:gd name="T51" fmla="*/ 270 h 318"/>
                <a:gd name="T52" fmla="*/ 64 w 319"/>
                <a:gd name="T53" fmla="*/ 286 h 318"/>
                <a:gd name="T54" fmla="*/ 85 w 319"/>
                <a:gd name="T55" fmla="*/ 299 h 318"/>
                <a:gd name="T56" fmla="*/ 109 w 319"/>
                <a:gd name="T57" fmla="*/ 310 h 318"/>
                <a:gd name="T58" fmla="*/ 133 w 319"/>
                <a:gd name="T59" fmla="*/ 315 h 318"/>
                <a:gd name="T60" fmla="*/ 160 w 319"/>
                <a:gd name="T61" fmla="*/ 318 h 318"/>
                <a:gd name="T62" fmla="*/ 183 w 319"/>
                <a:gd name="T63" fmla="*/ 315 h 318"/>
                <a:gd name="T64" fmla="*/ 210 w 319"/>
                <a:gd name="T65" fmla="*/ 310 h 318"/>
                <a:gd name="T66" fmla="*/ 231 w 319"/>
                <a:gd name="T67" fmla="*/ 299 h 318"/>
                <a:gd name="T68" fmla="*/ 252 w 319"/>
                <a:gd name="T69" fmla="*/ 286 h 318"/>
                <a:gd name="T70" fmla="*/ 271 w 319"/>
                <a:gd name="T71" fmla="*/ 270 h 318"/>
                <a:gd name="T72" fmla="*/ 287 w 319"/>
                <a:gd name="T73" fmla="*/ 252 h 318"/>
                <a:gd name="T74" fmla="*/ 300 w 319"/>
                <a:gd name="T75" fmla="*/ 230 h 318"/>
                <a:gd name="T76" fmla="*/ 311 w 319"/>
                <a:gd name="T77" fmla="*/ 209 h 318"/>
                <a:gd name="T78" fmla="*/ 316 w 319"/>
                <a:gd name="T79" fmla="*/ 185 h 318"/>
                <a:gd name="T80" fmla="*/ 319 w 319"/>
                <a:gd name="T81" fmla="*/ 159 h 318"/>
                <a:gd name="T82" fmla="*/ 319 w 319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9"/>
                <a:gd name="T127" fmla="*/ 0 h 318"/>
                <a:gd name="T128" fmla="*/ 319 w 319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9" h="318">
                  <a:moveTo>
                    <a:pt x="316" y="159"/>
                  </a:moveTo>
                  <a:lnTo>
                    <a:pt x="316" y="132"/>
                  </a:lnTo>
                  <a:lnTo>
                    <a:pt x="311" y="108"/>
                  </a:lnTo>
                  <a:lnTo>
                    <a:pt x="300" y="85"/>
                  </a:lnTo>
                  <a:lnTo>
                    <a:pt x="287" y="63"/>
                  </a:lnTo>
                  <a:lnTo>
                    <a:pt x="271" y="45"/>
                  </a:lnTo>
                  <a:lnTo>
                    <a:pt x="252" y="29"/>
                  </a:lnTo>
                  <a:lnTo>
                    <a:pt x="231" y="18"/>
                  </a:lnTo>
                  <a:lnTo>
                    <a:pt x="210" y="8"/>
                  </a:lnTo>
                  <a:lnTo>
                    <a:pt x="183" y="2"/>
                  </a:lnTo>
                  <a:lnTo>
                    <a:pt x="160" y="0"/>
                  </a:lnTo>
                  <a:lnTo>
                    <a:pt x="133" y="2"/>
                  </a:lnTo>
                  <a:lnTo>
                    <a:pt x="109" y="8"/>
                  </a:lnTo>
                  <a:lnTo>
                    <a:pt x="85" y="18"/>
                  </a:lnTo>
                  <a:lnTo>
                    <a:pt x="64" y="29"/>
                  </a:lnTo>
                  <a:lnTo>
                    <a:pt x="46" y="45"/>
                  </a:lnTo>
                  <a:lnTo>
                    <a:pt x="30" y="63"/>
                  </a:lnTo>
                  <a:lnTo>
                    <a:pt x="16" y="85"/>
                  </a:lnTo>
                  <a:lnTo>
                    <a:pt x="8" y="108"/>
                  </a:lnTo>
                  <a:lnTo>
                    <a:pt x="0" y="132"/>
                  </a:lnTo>
                  <a:lnTo>
                    <a:pt x="0" y="159"/>
                  </a:lnTo>
                  <a:lnTo>
                    <a:pt x="0" y="185"/>
                  </a:lnTo>
                  <a:lnTo>
                    <a:pt x="8" y="209"/>
                  </a:lnTo>
                  <a:lnTo>
                    <a:pt x="16" y="230"/>
                  </a:lnTo>
                  <a:lnTo>
                    <a:pt x="30" y="252"/>
                  </a:lnTo>
                  <a:lnTo>
                    <a:pt x="46" y="270"/>
                  </a:lnTo>
                  <a:lnTo>
                    <a:pt x="64" y="286"/>
                  </a:lnTo>
                  <a:lnTo>
                    <a:pt x="85" y="299"/>
                  </a:lnTo>
                  <a:lnTo>
                    <a:pt x="109" y="310"/>
                  </a:lnTo>
                  <a:lnTo>
                    <a:pt x="133" y="315"/>
                  </a:lnTo>
                  <a:lnTo>
                    <a:pt x="160" y="318"/>
                  </a:lnTo>
                  <a:lnTo>
                    <a:pt x="183" y="315"/>
                  </a:lnTo>
                  <a:lnTo>
                    <a:pt x="210" y="310"/>
                  </a:lnTo>
                  <a:lnTo>
                    <a:pt x="231" y="299"/>
                  </a:lnTo>
                  <a:lnTo>
                    <a:pt x="252" y="286"/>
                  </a:lnTo>
                  <a:lnTo>
                    <a:pt x="271" y="270"/>
                  </a:lnTo>
                  <a:lnTo>
                    <a:pt x="287" y="252"/>
                  </a:lnTo>
                  <a:lnTo>
                    <a:pt x="300" y="230"/>
                  </a:lnTo>
                  <a:lnTo>
                    <a:pt x="311" y="209"/>
                  </a:lnTo>
                  <a:lnTo>
                    <a:pt x="316" y="185"/>
                  </a:lnTo>
                  <a:lnTo>
                    <a:pt x="319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Freeform 15"/>
            <p:cNvSpPr>
              <a:spLocks/>
            </p:cNvSpPr>
            <p:nvPr/>
          </p:nvSpPr>
          <p:spPr bwMode="auto">
            <a:xfrm>
              <a:off x="1584" y="1226"/>
              <a:ext cx="480" cy="239"/>
            </a:xfrm>
            <a:custGeom>
              <a:avLst/>
              <a:gdLst>
                <a:gd name="T0" fmla="*/ 0 w 480"/>
                <a:gd name="T1" fmla="*/ 0 h 239"/>
                <a:gd name="T2" fmla="*/ 480 w 480"/>
                <a:gd name="T3" fmla="*/ 0 h 239"/>
                <a:gd name="T4" fmla="*/ 480 w 480"/>
                <a:gd name="T5" fmla="*/ 239 h 239"/>
                <a:gd name="T6" fmla="*/ 3 w 480"/>
                <a:gd name="T7" fmla="*/ 239 h 239"/>
                <a:gd name="T8" fmla="*/ 3 w 480"/>
                <a:gd name="T9" fmla="*/ 0 h 239"/>
                <a:gd name="T10" fmla="*/ 0 w 480"/>
                <a:gd name="T11" fmla="*/ 0 h 2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0"/>
                <a:gd name="T19" fmla="*/ 0 h 239"/>
                <a:gd name="T20" fmla="*/ 480 w 480"/>
                <a:gd name="T21" fmla="*/ 239 h 2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0" h="239">
                  <a:moveTo>
                    <a:pt x="0" y="0"/>
                  </a:moveTo>
                  <a:lnTo>
                    <a:pt x="480" y="0"/>
                  </a:lnTo>
                  <a:lnTo>
                    <a:pt x="480" y="239"/>
                  </a:lnTo>
                  <a:lnTo>
                    <a:pt x="3" y="239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3" name="Freeform 16"/>
            <p:cNvSpPr>
              <a:spLocks/>
            </p:cNvSpPr>
            <p:nvPr/>
          </p:nvSpPr>
          <p:spPr bwMode="auto">
            <a:xfrm>
              <a:off x="1584" y="1226"/>
              <a:ext cx="480" cy="239"/>
            </a:xfrm>
            <a:custGeom>
              <a:avLst/>
              <a:gdLst>
                <a:gd name="T0" fmla="*/ 0 w 480"/>
                <a:gd name="T1" fmla="*/ 0 h 239"/>
                <a:gd name="T2" fmla="*/ 480 w 480"/>
                <a:gd name="T3" fmla="*/ 0 h 239"/>
                <a:gd name="T4" fmla="*/ 480 w 480"/>
                <a:gd name="T5" fmla="*/ 239 h 239"/>
                <a:gd name="T6" fmla="*/ 3 w 480"/>
                <a:gd name="T7" fmla="*/ 239 h 239"/>
                <a:gd name="T8" fmla="*/ 3 w 480"/>
                <a:gd name="T9" fmla="*/ 0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239"/>
                <a:gd name="T17" fmla="*/ 480 w 480"/>
                <a:gd name="T18" fmla="*/ 239 h 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239">
                  <a:moveTo>
                    <a:pt x="0" y="0"/>
                  </a:moveTo>
                  <a:lnTo>
                    <a:pt x="480" y="0"/>
                  </a:lnTo>
                  <a:lnTo>
                    <a:pt x="480" y="239"/>
                  </a:lnTo>
                  <a:lnTo>
                    <a:pt x="3" y="239"/>
                  </a:lnTo>
                  <a:lnTo>
                    <a:pt x="3" y="0"/>
                  </a:lnTo>
                </a:path>
              </a:pathLst>
            </a:custGeom>
            <a:solidFill>
              <a:schemeClr val="accent2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4" name="Rectangle 17"/>
            <p:cNvSpPr>
              <a:spLocks noChangeArrowheads="1"/>
            </p:cNvSpPr>
            <p:nvPr/>
          </p:nvSpPr>
          <p:spPr bwMode="auto">
            <a:xfrm>
              <a:off x="1780" y="935"/>
              <a:ext cx="8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P</a:t>
              </a:r>
              <a:endParaRPr lang="en-US"/>
            </a:p>
          </p:txBody>
        </p:sp>
        <p:sp>
          <p:nvSpPr>
            <p:cNvPr id="19475" name="Rectangle 18"/>
            <p:cNvSpPr>
              <a:spLocks noChangeArrowheads="1"/>
            </p:cNvSpPr>
            <p:nvPr/>
          </p:nvSpPr>
          <p:spPr bwMode="auto">
            <a:xfrm>
              <a:off x="1823" y="969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9476" name="Rectangle 19"/>
            <p:cNvSpPr>
              <a:spLocks noChangeArrowheads="1"/>
            </p:cNvSpPr>
            <p:nvPr/>
          </p:nvSpPr>
          <p:spPr bwMode="auto">
            <a:xfrm>
              <a:off x="1799" y="1290"/>
              <a:ext cx="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$</a:t>
              </a:r>
              <a:endParaRPr lang="en-US"/>
            </a:p>
          </p:txBody>
        </p:sp>
        <p:sp>
          <p:nvSpPr>
            <p:cNvPr id="19477" name="Line 20"/>
            <p:cNvSpPr>
              <a:spLocks noChangeShapeType="1"/>
            </p:cNvSpPr>
            <p:nvPr/>
          </p:nvSpPr>
          <p:spPr bwMode="auto">
            <a:xfrm>
              <a:off x="3456" y="1611"/>
              <a:ext cx="2" cy="15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Line 21"/>
            <p:cNvSpPr>
              <a:spLocks noChangeShapeType="1"/>
            </p:cNvSpPr>
            <p:nvPr/>
          </p:nvSpPr>
          <p:spPr bwMode="auto">
            <a:xfrm>
              <a:off x="3697" y="1452"/>
              <a:ext cx="1" cy="15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Line 22"/>
            <p:cNvSpPr>
              <a:spLocks noChangeShapeType="1"/>
            </p:cNvSpPr>
            <p:nvPr/>
          </p:nvSpPr>
          <p:spPr bwMode="auto">
            <a:xfrm>
              <a:off x="3697" y="1134"/>
              <a:ext cx="1" cy="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Freeform 23"/>
            <p:cNvSpPr>
              <a:spLocks/>
            </p:cNvSpPr>
            <p:nvPr/>
          </p:nvSpPr>
          <p:spPr bwMode="auto">
            <a:xfrm>
              <a:off x="3538" y="816"/>
              <a:ext cx="318" cy="318"/>
            </a:xfrm>
            <a:custGeom>
              <a:avLst/>
              <a:gdLst>
                <a:gd name="T0" fmla="*/ 315 w 318"/>
                <a:gd name="T1" fmla="*/ 159 h 318"/>
                <a:gd name="T2" fmla="*/ 315 w 318"/>
                <a:gd name="T3" fmla="*/ 185 h 318"/>
                <a:gd name="T4" fmla="*/ 310 w 318"/>
                <a:gd name="T5" fmla="*/ 209 h 318"/>
                <a:gd name="T6" fmla="*/ 299 w 318"/>
                <a:gd name="T7" fmla="*/ 233 h 318"/>
                <a:gd name="T8" fmla="*/ 286 w 318"/>
                <a:gd name="T9" fmla="*/ 254 h 318"/>
                <a:gd name="T10" fmla="*/ 270 w 318"/>
                <a:gd name="T11" fmla="*/ 273 h 318"/>
                <a:gd name="T12" fmla="*/ 252 w 318"/>
                <a:gd name="T13" fmla="*/ 288 h 318"/>
                <a:gd name="T14" fmla="*/ 230 w 318"/>
                <a:gd name="T15" fmla="*/ 302 h 318"/>
                <a:gd name="T16" fmla="*/ 209 w 318"/>
                <a:gd name="T17" fmla="*/ 310 h 318"/>
                <a:gd name="T18" fmla="*/ 183 w 318"/>
                <a:gd name="T19" fmla="*/ 318 h 318"/>
                <a:gd name="T20" fmla="*/ 159 w 318"/>
                <a:gd name="T21" fmla="*/ 318 h 318"/>
                <a:gd name="T22" fmla="*/ 132 w 318"/>
                <a:gd name="T23" fmla="*/ 318 h 318"/>
                <a:gd name="T24" fmla="*/ 109 w 318"/>
                <a:gd name="T25" fmla="*/ 310 h 318"/>
                <a:gd name="T26" fmla="*/ 85 w 318"/>
                <a:gd name="T27" fmla="*/ 302 h 318"/>
                <a:gd name="T28" fmla="*/ 64 w 318"/>
                <a:gd name="T29" fmla="*/ 288 h 318"/>
                <a:gd name="T30" fmla="*/ 45 w 318"/>
                <a:gd name="T31" fmla="*/ 273 h 318"/>
                <a:gd name="T32" fmla="*/ 29 w 318"/>
                <a:gd name="T33" fmla="*/ 254 h 318"/>
                <a:gd name="T34" fmla="*/ 16 w 318"/>
                <a:gd name="T35" fmla="*/ 233 h 318"/>
                <a:gd name="T36" fmla="*/ 8 w 318"/>
                <a:gd name="T37" fmla="*/ 209 h 318"/>
                <a:gd name="T38" fmla="*/ 0 w 318"/>
                <a:gd name="T39" fmla="*/ 185 h 318"/>
                <a:gd name="T40" fmla="*/ 0 w 318"/>
                <a:gd name="T41" fmla="*/ 159 h 318"/>
                <a:gd name="T42" fmla="*/ 0 w 318"/>
                <a:gd name="T43" fmla="*/ 135 h 318"/>
                <a:gd name="T44" fmla="*/ 8 w 318"/>
                <a:gd name="T45" fmla="*/ 108 h 318"/>
                <a:gd name="T46" fmla="*/ 16 w 318"/>
                <a:gd name="T47" fmla="*/ 87 h 318"/>
                <a:gd name="T48" fmla="*/ 29 w 318"/>
                <a:gd name="T49" fmla="*/ 66 h 318"/>
                <a:gd name="T50" fmla="*/ 45 w 318"/>
                <a:gd name="T51" fmla="*/ 47 h 318"/>
                <a:gd name="T52" fmla="*/ 64 w 318"/>
                <a:gd name="T53" fmla="*/ 31 h 318"/>
                <a:gd name="T54" fmla="*/ 85 w 318"/>
                <a:gd name="T55" fmla="*/ 18 h 318"/>
                <a:gd name="T56" fmla="*/ 109 w 318"/>
                <a:gd name="T57" fmla="*/ 7 h 318"/>
                <a:gd name="T58" fmla="*/ 132 w 318"/>
                <a:gd name="T59" fmla="*/ 2 h 318"/>
                <a:gd name="T60" fmla="*/ 159 w 318"/>
                <a:gd name="T61" fmla="*/ 0 h 318"/>
                <a:gd name="T62" fmla="*/ 183 w 318"/>
                <a:gd name="T63" fmla="*/ 2 h 318"/>
                <a:gd name="T64" fmla="*/ 209 w 318"/>
                <a:gd name="T65" fmla="*/ 7 h 318"/>
                <a:gd name="T66" fmla="*/ 230 w 318"/>
                <a:gd name="T67" fmla="*/ 18 h 318"/>
                <a:gd name="T68" fmla="*/ 252 w 318"/>
                <a:gd name="T69" fmla="*/ 31 h 318"/>
                <a:gd name="T70" fmla="*/ 270 w 318"/>
                <a:gd name="T71" fmla="*/ 47 h 318"/>
                <a:gd name="T72" fmla="*/ 286 w 318"/>
                <a:gd name="T73" fmla="*/ 66 h 318"/>
                <a:gd name="T74" fmla="*/ 299 w 318"/>
                <a:gd name="T75" fmla="*/ 87 h 318"/>
                <a:gd name="T76" fmla="*/ 310 w 318"/>
                <a:gd name="T77" fmla="*/ 108 h 318"/>
                <a:gd name="T78" fmla="*/ 315 w 318"/>
                <a:gd name="T79" fmla="*/ 135 h 318"/>
                <a:gd name="T80" fmla="*/ 318 w 318"/>
                <a:gd name="T81" fmla="*/ 159 h 318"/>
                <a:gd name="T82" fmla="*/ 315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5" y="159"/>
                  </a:moveTo>
                  <a:lnTo>
                    <a:pt x="315" y="185"/>
                  </a:lnTo>
                  <a:lnTo>
                    <a:pt x="310" y="209"/>
                  </a:lnTo>
                  <a:lnTo>
                    <a:pt x="299" y="233"/>
                  </a:lnTo>
                  <a:lnTo>
                    <a:pt x="286" y="254"/>
                  </a:lnTo>
                  <a:lnTo>
                    <a:pt x="270" y="273"/>
                  </a:lnTo>
                  <a:lnTo>
                    <a:pt x="252" y="288"/>
                  </a:lnTo>
                  <a:lnTo>
                    <a:pt x="230" y="302"/>
                  </a:lnTo>
                  <a:lnTo>
                    <a:pt x="209" y="310"/>
                  </a:lnTo>
                  <a:lnTo>
                    <a:pt x="183" y="318"/>
                  </a:lnTo>
                  <a:lnTo>
                    <a:pt x="159" y="318"/>
                  </a:lnTo>
                  <a:lnTo>
                    <a:pt x="132" y="318"/>
                  </a:lnTo>
                  <a:lnTo>
                    <a:pt x="109" y="310"/>
                  </a:lnTo>
                  <a:lnTo>
                    <a:pt x="85" y="302"/>
                  </a:lnTo>
                  <a:lnTo>
                    <a:pt x="64" y="288"/>
                  </a:lnTo>
                  <a:lnTo>
                    <a:pt x="45" y="273"/>
                  </a:lnTo>
                  <a:lnTo>
                    <a:pt x="29" y="254"/>
                  </a:lnTo>
                  <a:lnTo>
                    <a:pt x="16" y="233"/>
                  </a:lnTo>
                  <a:lnTo>
                    <a:pt x="8" y="209"/>
                  </a:lnTo>
                  <a:lnTo>
                    <a:pt x="0" y="185"/>
                  </a:lnTo>
                  <a:lnTo>
                    <a:pt x="0" y="159"/>
                  </a:lnTo>
                  <a:lnTo>
                    <a:pt x="0" y="135"/>
                  </a:lnTo>
                  <a:lnTo>
                    <a:pt x="8" y="108"/>
                  </a:lnTo>
                  <a:lnTo>
                    <a:pt x="16" y="87"/>
                  </a:lnTo>
                  <a:lnTo>
                    <a:pt x="29" y="66"/>
                  </a:lnTo>
                  <a:lnTo>
                    <a:pt x="45" y="47"/>
                  </a:lnTo>
                  <a:lnTo>
                    <a:pt x="64" y="31"/>
                  </a:lnTo>
                  <a:lnTo>
                    <a:pt x="85" y="18"/>
                  </a:lnTo>
                  <a:lnTo>
                    <a:pt x="109" y="7"/>
                  </a:lnTo>
                  <a:lnTo>
                    <a:pt x="132" y="2"/>
                  </a:lnTo>
                  <a:lnTo>
                    <a:pt x="159" y="0"/>
                  </a:lnTo>
                  <a:lnTo>
                    <a:pt x="183" y="2"/>
                  </a:lnTo>
                  <a:lnTo>
                    <a:pt x="209" y="7"/>
                  </a:lnTo>
                  <a:lnTo>
                    <a:pt x="230" y="18"/>
                  </a:lnTo>
                  <a:lnTo>
                    <a:pt x="252" y="31"/>
                  </a:lnTo>
                  <a:lnTo>
                    <a:pt x="270" y="47"/>
                  </a:lnTo>
                  <a:lnTo>
                    <a:pt x="286" y="66"/>
                  </a:lnTo>
                  <a:lnTo>
                    <a:pt x="299" y="87"/>
                  </a:lnTo>
                  <a:lnTo>
                    <a:pt x="310" y="108"/>
                  </a:lnTo>
                  <a:lnTo>
                    <a:pt x="315" y="135"/>
                  </a:lnTo>
                  <a:lnTo>
                    <a:pt x="318" y="159"/>
                  </a:lnTo>
                  <a:lnTo>
                    <a:pt x="315" y="1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Freeform 24"/>
            <p:cNvSpPr>
              <a:spLocks/>
            </p:cNvSpPr>
            <p:nvPr/>
          </p:nvSpPr>
          <p:spPr bwMode="auto">
            <a:xfrm>
              <a:off x="3538" y="816"/>
              <a:ext cx="318" cy="318"/>
            </a:xfrm>
            <a:custGeom>
              <a:avLst/>
              <a:gdLst>
                <a:gd name="T0" fmla="*/ 315 w 318"/>
                <a:gd name="T1" fmla="*/ 159 h 318"/>
                <a:gd name="T2" fmla="*/ 315 w 318"/>
                <a:gd name="T3" fmla="*/ 135 h 318"/>
                <a:gd name="T4" fmla="*/ 310 w 318"/>
                <a:gd name="T5" fmla="*/ 108 h 318"/>
                <a:gd name="T6" fmla="*/ 299 w 318"/>
                <a:gd name="T7" fmla="*/ 87 h 318"/>
                <a:gd name="T8" fmla="*/ 286 w 318"/>
                <a:gd name="T9" fmla="*/ 66 h 318"/>
                <a:gd name="T10" fmla="*/ 270 w 318"/>
                <a:gd name="T11" fmla="*/ 47 h 318"/>
                <a:gd name="T12" fmla="*/ 252 w 318"/>
                <a:gd name="T13" fmla="*/ 31 h 318"/>
                <a:gd name="T14" fmla="*/ 230 w 318"/>
                <a:gd name="T15" fmla="*/ 18 h 318"/>
                <a:gd name="T16" fmla="*/ 209 w 318"/>
                <a:gd name="T17" fmla="*/ 7 h 318"/>
                <a:gd name="T18" fmla="*/ 183 w 318"/>
                <a:gd name="T19" fmla="*/ 2 h 318"/>
                <a:gd name="T20" fmla="*/ 159 w 318"/>
                <a:gd name="T21" fmla="*/ 0 h 318"/>
                <a:gd name="T22" fmla="*/ 132 w 318"/>
                <a:gd name="T23" fmla="*/ 2 h 318"/>
                <a:gd name="T24" fmla="*/ 109 w 318"/>
                <a:gd name="T25" fmla="*/ 7 h 318"/>
                <a:gd name="T26" fmla="*/ 85 w 318"/>
                <a:gd name="T27" fmla="*/ 18 h 318"/>
                <a:gd name="T28" fmla="*/ 64 w 318"/>
                <a:gd name="T29" fmla="*/ 31 h 318"/>
                <a:gd name="T30" fmla="*/ 45 w 318"/>
                <a:gd name="T31" fmla="*/ 47 h 318"/>
                <a:gd name="T32" fmla="*/ 29 w 318"/>
                <a:gd name="T33" fmla="*/ 66 h 318"/>
                <a:gd name="T34" fmla="*/ 16 w 318"/>
                <a:gd name="T35" fmla="*/ 87 h 318"/>
                <a:gd name="T36" fmla="*/ 8 w 318"/>
                <a:gd name="T37" fmla="*/ 108 h 318"/>
                <a:gd name="T38" fmla="*/ 0 w 318"/>
                <a:gd name="T39" fmla="*/ 135 h 318"/>
                <a:gd name="T40" fmla="*/ 0 w 318"/>
                <a:gd name="T41" fmla="*/ 159 h 318"/>
                <a:gd name="T42" fmla="*/ 0 w 318"/>
                <a:gd name="T43" fmla="*/ 185 h 318"/>
                <a:gd name="T44" fmla="*/ 8 w 318"/>
                <a:gd name="T45" fmla="*/ 209 h 318"/>
                <a:gd name="T46" fmla="*/ 16 w 318"/>
                <a:gd name="T47" fmla="*/ 233 h 318"/>
                <a:gd name="T48" fmla="*/ 29 w 318"/>
                <a:gd name="T49" fmla="*/ 254 h 318"/>
                <a:gd name="T50" fmla="*/ 45 w 318"/>
                <a:gd name="T51" fmla="*/ 273 h 318"/>
                <a:gd name="T52" fmla="*/ 64 w 318"/>
                <a:gd name="T53" fmla="*/ 288 h 318"/>
                <a:gd name="T54" fmla="*/ 85 w 318"/>
                <a:gd name="T55" fmla="*/ 302 h 318"/>
                <a:gd name="T56" fmla="*/ 109 w 318"/>
                <a:gd name="T57" fmla="*/ 310 h 318"/>
                <a:gd name="T58" fmla="*/ 132 w 318"/>
                <a:gd name="T59" fmla="*/ 318 h 318"/>
                <a:gd name="T60" fmla="*/ 159 w 318"/>
                <a:gd name="T61" fmla="*/ 318 h 318"/>
                <a:gd name="T62" fmla="*/ 183 w 318"/>
                <a:gd name="T63" fmla="*/ 318 h 318"/>
                <a:gd name="T64" fmla="*/ 209 w 318"/>
                <a:gd name="T65" fmla="*/ 310 h 318"/>
                <a:gd name="T66" fmla="*/ 230 w 318"/>
                <a:gd name="T67" fmla="*/ 302 h 318"/>
                <a:gd name="T68" fmla="*/ 252 w 318"/>
                <a:gd name="T69" fmla="*/ 288 h 318"/>
                <a:gd name="T70" fmla="*/ 270 w 318"/>
                <a:gd name="T71" fmla="*/ 273 h 318"/>
                <a:gd name="T72" fmla="*/ 286 w 318"/>
                <a:gd name="T73" fmla="*/ 254 h 318"/>
                <a:gd name="T74" fmla="*/ 299 w 318"/>
                <a:gd name="T75" fmla="*/ 233 h 318"/>
                <a:gd name="T76" fmla="*/ 310 w 318"/>
                <a:gd name="T77" fmla="*/ 209 h 318"/>
                <a:gd name="T78" fmla="*/ 315 w 318"/>
                <a:gd name="T79" fmla="*/ 185 h 318"/>
                <a:gd name="T80" fmla="*/ 318 w 318"/>
                <a:gd name="T81" fmla="*/ 159 h 318"/>
                <a:gd name="T82" fmla="*/ 318 w 318"/>
                <a:gd name="T83" fmla="*/ 159 h 31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18"/>
                <a:gd name="T127" fmla="*/ 0 h 318"/>
                <a:gd name="T128" fmla="*/ 318 w 318"/>
                <a:gd name="T129" fmla="*/ 318 h 31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18" h="318">
                  <a:moveTo>
                    <a:pt x="315" y="159"/>
                  </a:moveTo>
                  <a:lnTo>
                    <a:pt x="315" y="135"/>
                  </a:lnTo>
                  <a:lnTo>
                    <a:pt x="310" y="108"/>
                  </a:lnTo>
                  <a:lnTo>
                    <a:pt x="299" y="87"/>
                  </a:lnTo>
                  <a:lnTo>
                    <a:pt x="286" y="66"/>
                  </a:lnTo>
                  <a:lnTo>
                    <a:pt x="270" y="47"/>
                  </a:lnTo>
                  <a:lnTo>
                    <a:pt x="252" y="31"/>
                  </a:lnTo>
                  <a:lnTo>
                    <a:pt x="230" y="18"/>
                  </a:lnTo>
                  <a:lnTo>
                    <a:pt x="209" y="7"/>
                  </a:lnTo>
                  <a:lnTo>
                    <a:pt x="183" y="2"/>
                  </a:lnTo>
                  <a:lnTo>
                    <a:pt x="159" y="0"/>
                  </a:lnTo>
                  <a:lnTo>
                    <a:pt x="132" y="2"/>
                  </a:lnTo>
                  <a:lnTo>
                    <a:pt x="109" y="7"/>
                  </a:lnTo>
                  <a:lnTo>
                    <a:pt x="85" y="18"/>
                  </a:lnTo>
                  <a:lnTo>
                    <a:pt x="64" y="31"/>
                  </a:lnTo>
                  <a:lnTo>
                    <a:pt x="45" y="47"/>
                  </a:lnTo>
                  <a:lnTo>
                    <a:pt x="29" y="66"/>
                  </a:lnTo>
                  <a:lnTo>
                    <a:pt x="16" y="87"/>
                  </a:lnTo>
                  <a:lnTo>
                    <a:pt x="8" y="108"/>
                  </a:lnTo>
                  <a:lnTo>
                    <a:pt x="0" y="135"/>
                  </a:lnTo>
                  <a:lnTo>
                    <a:pt x="0" y="159"/>
                  </a:lnTo>
                  <a:lnTo>
                    <a:pt x="0" y="185"/>
                  </a:lnTo>
                  <a:lnTo>
                    <a:pt x="8" y="209"/>
                  </a:lnTo>
                  <a:lnTo>
                    <a:pt x="16" y="233"/>
                  </a:lnTo>
                  <a:lnTo>
                    <a:pt x="29" y="254"/>
                  </a:lnTo>
                  <a:lnTo>
                    <a:pt x="45" y="273"/>
                  </a:lnTo>
                  <a:lnTo>
                    <a:pt x="64" y="288"/>
                  </a:lnTo>
                  <a:lnTo>
                    <a:pt x="85" y="302"/>
                  </a:lnTo>
                  <a:lnTo>
                    <a:pt x="109" y="310"/>
                  </a:lnTo>
                  <a:lnTo>
                    <a:pt x="132" y="318"/>
                  </a:lnTo>
                  <a:lnTo>
                    <a:pt x="159" y="318"/>
                  </a:lnTo>
                  <a:lnTo>
                    <a:pt x="183" y="318"/>
                  </a:lnTo>
                  <a:lnTo>
                    <a:pt x="209" y="310"/>
                  </a:lnTo>
                  <a:lnTo>
                    <a:pt x="230" y="302"/>
                  </a:lnTo>
                  <a:lnTo>
                    <a:pt x="252" y="288"/>
                  </a:lnTo>
                  <a:lnTo>
                    <a:pt x="270" y="273"/>
                  </a:lnTo>
                  <a:lnTo>
                    <a:pt x="286" y="254"/>
                  </a:lnTo>
                  <a:lnTo>
                    <a:pt x="299" y="233"/>
                  </a:lnTo>
                  <a:lnTo>
                    <a:pt x="310" y="209"/>
                  </a:lnTo>
                  <a:lnTo>
                    <a:pt x="315" y="185"/>
                  </a:lnTo>
                  <a:lnTo>
                    <a:pt x="318" y="159"/>
                  </a:lnTo>
                </a:path>
              </a:pathLst>
            </a:custGeom>
            <a:solidFill>
              <a:srgbClr val="67DCF7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Freeform 25"/>
            <p:cNvSpPr>
              <a:spLocks/>
            </p:cNvSpPr>
            <p:nvPr/>
          </p:nvSpPr>
          <p:spPr bwMode="auto">
            <a:xfrm>
              <a:off x="3456" y="1213"/>
              <a:ext cx="479" cy="239"/>
            </a:xfrm>
            <a:custGeom>
              <a:avLst/>
              <a:gdLst>
                <a:gd name="T0" fmla="*/ 0 w 479"/>
                <a:gd name="T1" fmla="*/ 0 h 239"/>
                <a:gd name="T2" fmla="*/ 479 w 479"/>
                <a:gd name="T3" fmla="*/ 0 h 239"/>
                <a:gd name="T4" fmla="*/ 479 w 479"/>
                <a:gd name="T5" fmla="*/ 239 h 239"/>
                <a:gd name="T6" fmla="*/ 2 w 479"/>
                <a:gd name="T7" fmla="*/ 239 h 239"/>
                <a:gd name="T8" fmla="*/ 2 w 479"/>
                <a:gd name="T9" fmla="*/ 0 h 239"/>
                <a:gd name="T10" fmla="*/ 0 w 479"/>
                <a:gd name="T11" fmla="*/ 0 h 2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9"/>
                <a:gd name="T19" fmla="*/ 0 h 239"/>
                <a:gd name="T20" fmla="*/ 479 w 479"/>
                <a:gd name="T21" fmla="*/ 239 h 2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9" h="239">
                  <a:moveTo>
                    <a:pt x="0" y="0"/>
                  </a:moveTo>
                  <a:lnTo>
                    <a:pt x="479" y="0"/>
                  </a:lnTo>
                  <a:lnTo>
                    <a:pt x="479" y="239"/>
                  </a:lnTo>
                  <a:lnTo>
                    <a:pt x="2" y="239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Freeform 26"/>
            <p:cNvSpPr>
              <a:spLocks/>
            </p:cNvSpPr>
            <p:nvPr/>
          </p:nvSpPr>
          <p:spPr bwMode="auto">
            <a:xfrm>
              <a:off x="3456" y="1213"/>
              <a:ext cx="479" cy="239"/>
            </a:xfrm>
            <a:custGeom>
              <a:avLst/>
              <a:gdLst>
                <a:gd name="T0" fmla="*/ 0 w 479"/>
                <a:gd name="T1" fmla="*/ 0 h 239"/>
                <a:gd name="T2" fmla="*/ 479 w 479"/>
                <a:gd name="T3" fmla="*/ 0 h 239"/>
                <a:gd name="T4" fmla="*/ 479 w 479"/>
                <a:gd name="T5" fmla="*/ 239 h 239"/>
                <a:gd name="T6" fmla="*/ 2 w 479"/>
                <a:gd name="T7" fmla="*/ 239 h 239"/>
                <a:gd name="T8" fmla="*/ 2 w 479"/>
                <a:gd name="T9" fmla="*/ 0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9"/>
                <a:gd name="T16" fmla="*/ 0 h 239"/>
                <a:gd name="T17" fmla="*/ 479 w 479"/>
                <a:gd name="T18" fmla="*/ 239 h 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9" h="239">
                  <a:moveTo>
                    <a:pt x="0" y="0"/>
                  </a:moveTo>
                  <a:lnTo>
                    <a:pt x="479" y="0"/>
                  </a:lnTo>
                  <a:lnTo>
                    <a:pt x="479" y="239"/>
                  </a:lnTo>
                  <a:lnTo>
                    <a:pt x="2" y="239"/>
                  </a:lnTo>
                  <a:lnTo>
                    <a:pt x="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Rectangle 27"/>
            <p:cNvSpPr>
              <a:spLocks noChangeArrowheads="1"/>
            </p:cNvSpPr>
            <p:nvPr/>
          </p:nvSpPr>
          <p:spPr bwMode="auto">
            <a:xfrm>
              <a:off x="3670" y="1277"/>
              <a:ext cx="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$</a:t>
              </a:r>
              <a:endParaRPr lang="en-US"/>
            </a:p>
          </p:txBody>
        </p:sp>
        <p:sp>
          <p:nvSpPr>
            <p:cNvPr id="19485" name="Rectangle 28"/>
            <p:cNvSpPr>
              <a:spLocks noChangeArrowheads="1"/>
            </p:cNvSpPr>
            <p:nvPr/>
          </p:nvSpPr>
          <p:spPr bwMode="auto">
            <a:xfrm>
              <a:off x="3660" y="916"/>
              <a:ext cx="80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P</a:t>
              </a:r>
              <a:endParaRPr lang="en-US"/>
            </a:p>
          </p:txBody>
        </p:sp>
        <p:sp>
          <p:nvSpPr>
            <p:cNvPr id="19486" name="Rectangle 29"/>
            <p:cNvSpPr>
              <a:spLocks noChangeArrowheads="1"/>
            </p:cNvSpPr>
            <p:nvPr/>
          </p:nvSpPr>
          <p:spPr bwMode="auto">
            <a:xfrm>
              <a:off x="3705" y="95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n</a:t>
              </a:r>
              <a:endParaRPr lang="en-US"/>
            </a:p>
          </p:txBody>
        </p:sp>
        <p:sp>
          <p:nvSpPr>
            <p:cNvPr id="19487" name="Rectangle 30"/>
            <p:cNvSpPr>
              <a:spLocks noChangeArrowheads="1"/>
            </p:cNvSpPr>
            <p:nvPr/>
          </p:nvSpPr>
          <p:spPr bwMode="auto">
            <a:xfrm>
              <a:off x="2665" y="1423"/>
              <a:ext cx="20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</a:rPr>
                <a:t>Bus</a:t>
              </a:r>
              <a:endParaRPr lang="en-US"/>
            </a:p>
          </p:txBody>
        </p:sp>
        <p:sp>
          <p:nvSpPr>
            <p:cNvPr id="19488" name="Freeform 31"/>
            <p:cNvSpPr>
              <a:spLocks/>
            </p:cNvSpPr>
            <p:nvPr/>
          </p:nvSpPr>
          <p:spPr bwMode="auto">
            <a:xfrm>
              <a:off x="2517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27 h 45"/>
                <a:gd name="T4" fmla="*/ 45 w 45"/>
                <a:gd name="T5" fmla="*/ 29 h 45"/>
                <a:gd name="T6" fmla="*/ 43 w 45"/>
                <a:gd name="T7" fmla="*/ 32 h 45"/>
                <a:gd name="T8" fmla="*/ 40 w 45"/>
                <a:gd name="T9" fmla="*/ 35 h 45"/>
                <a:gd name="T10" fmla="*/ 40 w 45"/>
                <a:gd name="T11" fmla="*/ 37 h 45"/>
                <a:gd name="T12" fmla="*/ 37 w 45"/>
                <a:gd name="T13" fmla="*/ 40 h 45"/>
                <a:gd name="T14" fmla="*/ 35 w 45"/>
                <a:gd name="T15" fmla="*/ 43 h 45"/>
                <a:gd name="T16" fmla="*/ 30 w 45"/>
                <a:gd name="T17" fmla="*/ 43 h 45"/>
                <a:gd name="T18" fmla="*/ 27 w 45"/>
                <a:gd name="T19" fmla="*/ 45 h 45"/>
                <a:gd name="T20" fmla="*/ 24 w 45"/>
                <a:gd name="T21" fmla="*/ 45 h 45"/>
                <a:gd name="T22" fmla="*/ 19 w 45"/>
                <a:gd name="T23" fmla="*/ 45 h 45"/>
                <a:gd name="T24" fmla="*/ 16 w 45"/>
                <a:gd name="T25" fmla="*/ 43 h 45"/>
                <a:gd name="T26" fmla="*/ 14 w 45"/>
                <a:gd name="T27" fmla="*/ 43 h 45"/>
                <a:gd name="T28" fmla="*/ 11 w 45"/>
                <a:gd name="T29" fmla="*/ 40 h 45"/>
                <a:gd name="T30" fmla="*/ 8 w 45"/>
                <a:gd name="T31" fmla="*/ 37 h 45"/>
                <a:gd name="T32" fmla="*/ 6 w 45"/>
                <a:gd name="T33" fmla="*/ 35 h 45"/>
                <a:gd name="T34" fmla="*/ 3 w 45"/>
                <a:gd name="T35" fmla="*/ 32 h 45"/>
                <a:gd name="T36" fmla="*/ 3 w 45"/>
                <a:gd name="T37" fmla="*/ 29 h 45"/>
                <a:gd name="T38" fmla="*/ 0 w 45"/>
                <a:gd name="T39" fmla="*/ 27 h 45"/>
                <a:gd name="T40" fmla="*/ 0 w 45"/>
                <a:gd name="T41" fmla="*/ 21 h 45"/>
                <a:gd name="T42" fmla="*/ 0 w 45"/>
                <a:gd name="T43" fmla="*/ 19 h 45"/>
                <a:gd name="T44" fmla="*/ 3 w 45"/>
                <a:gd name="T45" fmla="*/ 16 h 45"/>
                <a:gd name="T46" fmla="*/ 3 w 45"/>
                <a:gd name="T47" fmla="*/ 14 h 45"/>
                <a:gd name="T48" fmla="*/ 6 w 45"/>
                <a:gd name="T49" fmla="*/ 8 h 45"/>
                <a:gd name="T50" fmla="*/ 8 w 45"/>
                <a:gd name="T51" fmla="*/ 6 h 45"/>
                <a:gd name="T52" fmla="*/ 11 w 45"/>
                <a:gd name="T53" fmla="*/ 6 h 45"/>
                <a:gd name="T54" fmla="*/ 14 w 45"/>
                <a:gd name="T55" fmla="*/ 3 h 45"/>
                <a:gd name="T56" fmla="*/ 16 w 45"/>
                <a:gd name="T57" fmla="*/ 0 h 45"/>
                <a:gd name="T58" fmla="*/ 19 w 45"/>
                <a:gd name="T59" fmla="*/ 0 h 45"/>
                <a:gd name="T60" fmla="*/ 24 w 45"/>
                <a:gd name="T61" fmla="*/ 0 h 45"/>
                <a:gd name="T62" fmla="*/ 27 w 45"/>
                <a:gd name="T63" fmla="*/ 0 h 45"/>
                <a:gd name="T64" fmla="*/ 30 w 45"/>
                <a:gd name="T65" fmla="*/ 0 h 45"/>
                <a:gd name="T66" fmla="*/ 35 w 45"/>
                <a:gd name="T67" fmla="*/ 3 h 45"/>
                <a:gd name="T68" fmla="*/ 37 w 45"/>
                <a:gd name="T69" fmla="*/ 6 h 45"/>
                <a:gd name="T70" fmla="*/ 40 w 45"/>
                <a:gd name="T71" fmla="*/ 6 h 45"/>
                <a:gd name="T72" fmla="*/ 40 w 45"/>
                <a:gd name="T73" fmla="*/ 8 h 45"/>
                <a:gd name="T74" fmla="*/ 43 w 45"/>
                <a:gd name="T75" fmla="*/ 14 h 45"/>
                <a:gd name="T76" fmla="*/ 45 w 45"/>
                <a:gd name="T77" fmla="*/ 16 h 45"/>
                <a:gd name="T78" fmla="*/ 45 w 45"/>
                <a:gd name="T79" fmla="*/ 19 h 45"/>
                <a:gd name="T80" fmla="*/ 45 w 45"/>
                <a:gd name="T81" fmla="*/ 21 h 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5"/>
                <a:gd name="T124" fmla="*/ 0 h 45"/>
                <a:gd name="T125" fmla="*/ 45 w 45"/>
                <a:gd name="T126" fmla="*/ 45 h 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5" h="45">
                  <a:moveTo>
                    <a:pt x="45" y="21"/>
                  </a:moveTo>
                  <a:lnTo>
                    <a:pt x="45" y="27"/>
                  </a:lnTo>
                  <a:lnTo>
                    <a:pt x="45" y="29"/>
                  </a:lnTo>
                  <a:lnTo>
                    <a:pt x="43" y="32"/>
                  </a:lnTo>
                  <a:lnTo>
                    <a:pt x="40" y="35"/>
                  </a:lnTo>
                  <a:lnTo>
                    <a:pt x="40" y="37"/>
                  </a:lnTo>
                  <a:lnTo>
                    <a:pt x="37" y="40"/>
                  </a:lnTo>
                  <a:lnTo>
                    <a:pt x="35" y="43"/>
                  </a:lnTo>
                  <a:lnTo>
                    <a:pt x="30" y="43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6" y="43"/>
                  </a:lnTo>
                  <a:lnTo>
                    <a:pt x="14" y="43"/>
                  </a:lnTo>
                  <a:lnTo>
                    <a:pt x="11" y="40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6" y="8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5" y="19"/>
                  </a:lnTo>
                  <a:lnTo>
                    <a:pt x="45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9" name="Freeform 32"/>
            <p:cNvSpPr>
              <a:spLocks/>
            </p:cNvSpPr>
            <p:nvPr/>
          </p:nvSpPr>
          <p:spPr bwMode="auto">
            <a:xfrm>
              <a:off x="2517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19 h 45"/>
                <a:gd name="T4" fmla="*/ 45 w 45"/>
                <a:gd name="T5" fmla="*/ 16 h 45"/>
                <a:gd name="T6" fmla="*/ 43 w 45"/>
                <a:gd name="T7" fmla="*/ 14 h 45"/>
                <a:gd name="T8" fmla="*/ 40 w 45"/>
                <a:gd name="T9" fmla="*/ 8 h 45"/>
                <a:gd name="T10" fmla="*/ 40 w 45"/>
                <a:gd name="T11" fmla="*/ 6 h 45"/>
                <a:gd name="T12" fmla="*/ 37 w 45"/>
                <a:gd name="T13" fmla="*/ 6 h 45"/>
                <a:gd name="T14" fmla="*/ 35 w 45"/>
                <a:gd name="T15" fmla="*/ 3 h 45"/>
                <a:gd name="T16" fmla="*/ 30 w 45"/>
                <a:gd name="T17" fmla="*/ 0 h 45"/>
                <a:gd name="T18" fmla="*/ 27 w 45"/>
                <a:gd name="T19" fmla="*/ 0 h 45"/>
                <a:gd name="T20" fmla="*/ 24 w 45"/>
                <a:gd name="T21" fmla="*/ 0 h 45"/>
                <a:gd name="T22" fmla="*/ 19 w 45"/>
                <a:gd name="T23" fmla="*/ 0 h 45"/>
                <a:gd name="T24" fmla="*/ 16 w 45"/>
                <a:gd name="T25" fmla="*/ 0 h 45"/>
                <a:gd name="T26" fmla="*/ 14 w 45"/>
                <a:gd name="T27" fmla="*/ 3 h 45"/>
                <a:gd name="T28" fmla="*/ 11 w 45"/>
                <a:gd name="T29" fmla="*/ 6 h 45"/>
                <a:gd name="T30" fmla="*/ 8 w 45"/>
                <a:gd name="T31" fmla="*/ 6 h 45"/>
                <a:gd name="T32" fmla="*/ 6 w 45"/>
                <a:gd name="T33" fmla="*/ 8 h 45"/>
                <a:gd name="T34" fmla="*/ 3 w 45"/>
                <a:gd name="T35" fmla="*/ 14 h 45"/>
                <a:gd name="T36" fmla="*/ 3 w 45"/>
                <a:gd name="T37" fmla="*/ 16 h 45"/>
                <a:gd name="T38" fmla="*/ 0 w 45"/>
                <a:gd name="T39" fmla="*/ 19 h 45"/>
                <a:gd name="T40" fmla="*/ 0 w 45"/>
                <a:gd name="T41" fmla="*/ 21 h 45"/>
                <a:gd name="T42" fmla="*/ 0 w 45"/>
                <a:gd name="T43" fmla="*/ 27 h 45"/>
                <a:gd name="T44" fmla="*/ 3 w 45"/>
                <a:gd name="T45" fmla="*/ 29 h 45"/>
                <a:gd name="T46" fmla="*/ 3 w 45"/>
                <a:gd name="T47" fmla="*/ 32 h 45"/>
                <a:gd name="T48" fmla="*/ 6 w 45"/>
                <a:gd name="T49" fmla="*/ 35 h 45"/>
                <a:gd name="T50" fmla="*/ 8 w 45"/>
                <a:gd name="T51" fmla="*/ 37 h 45"/>
                <a:gd name="T52" fmla="*/ 11 w 45"/>
                <a:gd name="T53" fmla="*/ 40 h 45"/>
                <a:gd name="T54" fmla="*/ 14 w 45"/>
                <a:gd name="T55" fmla="*/ 43 h 45"/>
                <a:gd name="T56" fmla="*/ 16 w 45"/>
                <a:gd name="T57" fmla="*/ 43 h 45"/>
                <a:gd name="T58" fmla="*/ 19 w 45"/>
                <a:gd name="T59" fmla="*/ 45 h 45"/>
                <a:gd name="T60" fmla="*/ 24 w 45"/>
                <a:gd name="T61" fmla="*/ 45 h 45"/>
                <a:gd name="T62" fmla="*/ 27 w 45"/>
                <a:gd name="T63" fmla="*/ 45 h 45"/>
                <a:gd name="T64" fmla="*/ 30 w 45"/>
                <a:gd name="T65" fmla="*/ 43 h 45"/>
                <a:gd name="T66" fmla="*/ 35 w 45"/>
                <a:gd name="T67" fmla="*/ 43 h 45"/>
                <a:gd name="T68" fmla="*/ 37 w 45"/>
                <a:gd name="T69" fmla="*/ 40 h 45"/>
                <a:gd name="T70" fmla="*/ 40 w 45"/>
                <a:gd name="T71" fmla="*/ 37 h 45"/>
                <a:gd name="T72" fmla="*/ 40 w 45"/>
                <a:gd name="T73" fmla="*/ 35 h 45"/>
                <a:gd name="T74" fmla="*/ 43 w 45"/>
                <a:gd name="T75" fmla="*/ 32 h 45"/>
                <a:gd name="T76" fmla="*/ 45 w 45"/>
                <a:gd name="T77" fmla="*/ 29 h 45"/>
                <a:gd name="T78" fmla="*/ 45 w 45"/>
                <a:gd name="T79" fmla="*/ 27 h 45"/>
                <a:gd name="T80" fmla="*/ 45 w 45"/>
                <a:gd name="T81" fmla="*/ 21 h 45"/>
                <a:gd name="T82" fmla="*/ 45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5" y="21"/>
                  </a:moveTo>
                  <a:lnTo>
                    <a:pt x="45" y="19"/>
                  </a:lnTo>
                  <a:lnTo>
                    <a:pt x="45" y="16"/>
                  </a:lnTo>
                  <a:lnTo>
                    <a:pt x="43" y="14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7" y="6"/>
                  </a:lnTo>
                  <a:lnTo>
                    <a:pt x="35" y="3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3" y="29"/>
                  </a:lnTo>
                  <a:lnTo>
                    <a:pt x="3" y="32"/>
                  </a:lnTo>
                  <a:lnTo>
                    <a:pt x="6" y="35"/>
                  </a:lnTo>
                  <a:lnTo>
                    <a:pt x="8" y="37"/>
                  </a:lnTo>
                  <a:lnTo>
                    <a:pt x="11" y="40"/>
                  </a:lnTo>
                  <a:lnTo>
                    <a:pt x="14" y="43"/>
                  </a:lnTo>
                  <a:lnTo>
                    <a:pt x="16" y="43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7" y="45"/>
                  </a:lnTo>
                  <a:lnTo>
                    <a:pt x="30" y="43"/>
                  </a:lnTo>
                  <a:lnTo>
                    <a:pt x="35" y="43"/>
                  </a:lnTo>
                  <a:lnTo>
                    <a:pt x="37" y="40"/>
                  </a:lnTo>
                  <a:lnTo>
                    <a:pt x="40" y="37"/>
                  </a:lnTo>
                  <a:lnTo>
                    <a:pt x="40" y="35"/>
                  </a:lnTo>
                  <a:lnTo>
                    <a:pt x="43" y="32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5" y="21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0" name="Freeform 33"/>
            <p:cNvSpPr>
              <a:spLocks/>
            </p:cNvSpPr>
            <p:nvPr/>
          </p:nvSpPr>
          <p:spPr bwMode="auto">
            <a:xfrm>
              <a:off x="2700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27 h 45"/>
                <a:gd name="T4" fmla="*/ 45 w 45"/>
                <a:gd name="T5" fmla="*/ 29 h 45"/>
                <a:gd name="T6" fmla="*/ 43 w 45"/>
                <a:gd name="T7" fmla="*/ 32 h 45"/>
                <a:gd name="T8" fmla="*/ 40 w 45"/>
                <a:gd name="T9" fmla="*/ 35 h 45"/>
                <a:gd name="T10" fmla="*/ 40 w 45"/>
                <a:gd name="T11" fmla="*/ 37 h 45"/>
                <a:gd name="T12" fmla="*/ 37 w 45"/>
                <a:gd name="T13" fmla="*/ 40 h 45"/>
                <a:gd name="T14" fmla="*/ 35 w 45"/>
                <a:gd name="T15" fmla="*/ 43 h 45"/>
                <a:gd name="T16" fmla="*/ 29 w 45"/>
                <a:gd name="T17" fmla="*/ 43 h 45"/>
                <a:gd name="T18" fmla="*/ 27 w 45"/>
                <a:gd name="T19" fmla="*/ 45 h 45"/>
                <a:gd name="T20" fmla="*/ 24 w 45"/>
                <a:gd name="T21" fmla="*/ 45 h 45"/>
                <a:gd name="T22" fmla="*/ 19 w 45"/>
                <a:gd name="T23" fmla="*/ 45 h 45"/>
                <a:gd name="T24" fmla="*/ 16 w 45"/>
                <a:gd name="T25" fmla="*/ 43 h 45"/>
                <a:gd name="T26" fmla="*/ 14 w 45"/>
                <a:gd name="T27" fmla="*/ 43 h 45"/>
                <a:gd name="T28" fmla="*/ 11 w 45"/>
                <a:gd name="T29" fmla="*/ 40 h 45"/>
                <a:gd name="T30" fmla="*/ 8 w 45"/>
                <a:gd name="T31" fmla="*/ 37 h 45"/>
                <a:gd name="T32" fmla="*/ 6 w 45"/>
                <a:gd name="T33" fmla="*/ 35 h 45"/>
                <a:gd name="T34" fmla="*/ 3 w 45"/>
                <a:gd name="T35" fmla="*/ 32 h 45"/>
                <a:gd name="T36" fmla="*/ 3 w 45"/>
                <a:gd name="T37" fmla="*/ 29 h 45"/>
                <a:gd name="T38" fmla="*/ 0 w 45"/>
                <a:gd name="T39" fmla="*/ 27 h 45"/>
                <a:gd name="T40" fmla="*/ 0 w 45"/>
                <a:gd name="T41" fmla="*/ 21 h 45"/>
                <a:gd name="T42" fmla="*/ 0 w 45"/>
                <a:gd name="T43" fmla="*/ 19 h 45"/>
                <a:gd name="T44" fmla="*/ 3 w 45"/>
                <a:gd name="T45" fmla="*/ 16 h 45"/>
                <a:gd name="T46" fmla="*/ 3 w 45"/>
                <a:gd name="T47" fmla="*/ 14 h 45"/>
                <a:gd name="T48" fmla="*/ 6 w 45"/>
                <a:gd name="T49" fmla="*/ 8 h 45"/>
                <a:gd name="T50" fmla="*/ 8 w 45"/>
                <a:gd name="T51" fmla="*/ 6 h 45"/>
                <a:gd name="T52" fmla="*/ 11 w 45"/>
                <a:gd name="T53" fmla="*/ 6 h 45"/>
                <a:gd name="T54" fmla="*/ 14 w 45"/>
                <a:gd name="T55" fmla="*/ 3 h 45"/>
                <a:gd name="T56" fmla="*/ 16 w 45"/>
                <a:gd name="T57" fmla="*/ 0 h 45"/>
                <a:gd name="T58" fmla="*/ 19 w 45"/>
                <a:gd name="T59" fmla="*/ 0 h 45"/>
                <a:gd name="T60" fmla="*/ 24 w 45"/>
                <a:gd name="T61" fmla="*/ 0 h 45"/>
                <a:gd name="T62" fmla="*/ 27 w 45"/>
                <a:gd name="T63" fmla="*/ 0 h 45"/>
                <a:gd name="T64" fmla="*/ 29 w 45"/>
                <a:gd name="T65" fmla="*/ 0 h 45"/>
                <a:gd name="T66" fmla="*/ 35 w 45"/>
                <a:gd name="T67" fmla="*/ 3 h 45"/>
                <a:gd name="T68" fmla="*/ 37 w 45"/>
                <a:gd name="T69" fmla="*/ 6 h 45"/>
                <a:gd name="T70" fmla="*/ 40 w 45"/>
                <a:gd name="T71" fmla="*/ 6 h 45"/>
                <a:gd name="T72" fmla="*/ 40 w 45"/>
                <a:gd name="T73" fmla="*/ 8 h 45"/>
                <a:gd name="T74" fmla="*/ 43 w 45"/>
                <a:gd name="T75" fmla="*/ 14 h 45"/>
                <a:gd name="T76" fmla="*/ 45 w 45"/>
                <a:gd name="T77" fmla="*/ 16 h 45"/>
                <a:gd name="T78" fmla="*/ 45 w 45"/>
                <a:gd name="T79" fmla="*/ 19 h 45"/>
                <a:gd name="T80" fmla="*/ 45 w 45"/>
                <a:gd name="T81" fmla="*/ 21 h 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5"/>
                <a:gd name="T124" fmla="*/ 0 h 45"/>
                <a:gd name="T125" fmla="*/ 45 w 45"/>
                <a:gd name="T126" fmla="*/ 45 h 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5" h="45">
                  <a:moveTo>
                    <a:pt x="45" y="21"/>
                  </a:moveTo>
                  <a:lnTo>
                    <a:pt x="45" y="27"/>
                  </a:lnTo>
                  <a:lnTo>
                    <a:pt x="45" y="29"/>
                  </a:lnTo>
                  <a:lnTo>
                    <a:pt x="43" y="32"/>
                  </a:lnTo>
                  <a:lnTo>
                    <a:pt x="40" y="35"/>
                  </a:lnTo>
                  <a:lnTo>
                    <a:pt x="40" y="37"/>
                  </a:lnTo>
                  <a:lnTo>
                    <a:pt x="37" y="40"/>
                  </a:lnTo>
                  <a:lnTo>
                    <a:pt x="35" y="43"/>
                  </a:lnTo>
                  <a:lnTo>
                    <a:pt x="29" y="43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6" y="43"/>
                  </a:lnTo>
                  <a:lnTo>
                    <a:pt x="14" y="43"/>
                  </a:lnTo>
                  <a:lnTo>
                    <a:pt x="11" y="40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6" y="8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5" y="3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3" y="14"/>
                  </a:lnTo>
                  <a:lnTo>
                    <a:pt x="45" y="16"/>
                  </a:lnTo>
                  <a:lnTo>
                    <a:pt x="45" y="19"/>
                  </a:lnTo>
                  <a:lnTo>
                    <a:pt x="45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1" name="Freeform 34"/>
            <p:cNvSpPr>
              <a:spLocks/>
            </p:cNvSpPr>
            <p:nvPr/>
          </p:nvSpPr>
          <p:spPr bwMode="auto">
            <a:xfrm>
              <a:off x="2700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19 h 45"/>
                <a:gd name="T4" fmla="*/ 45 w 45"/>
                <a:gd name="T5" fmla="*/ 16 h 45"/>
                <a:gd name="T6" fmla="*/ 43 w 45"/>
                <a:gd name="T7" fmla="*/ 14 h 45"/>
                <a:gd name="T8" fmla="*/ 40 w 45"/>
                <a:gd name="T9" fmla="*/ 8 h 45"/>
                <a:gd name="T10" fmla="*/ 40 w 45"/>
                <a:gd name="T11" fmla="*/ 6 h 45"/>
                <a:gd name="T12" fmla="*/ 37 w 45"/>
                <a:gd name="T13" fmla="*/ 6 h 45"/>
                <a:gd name="T14" fmla="*/ 35 w 45"/>
                <a:gd name="T15" fmla="*/ 3 h 45"/>
                <a:gd name="T16" fmla="*/ 29 w 45"/>
                <a:gd name="T17" fmla="*/ 0 h 45"/>
                <a:gd name="T18" fmla="*/ 27 w 45"/>
                <a:gd name="T19" fmla="*/ 0 h 45"/>
                <a:gd name="T20" fmla="*/ 24 w 45"/>
                <a:gd name="T21" fmla="*/ 0 h 45"/>
                <a:gd name="T22" fmla="*/ 19 w 45"/>
                <a:gd name="T23" fmla="*/ 0 h 45"/>
                <a:gd name="T24" fmla="*/ 16 w 45"/>
                <a:gd name="T25" fmla="*/ 0 h 45"/>
                <a:gd name="T26" fmla="*/ 14 w 45"/>
                <a:gd name="T27" fmla="*/ 3 h 45"/>
                <a:gd name="T28" fmla="*/ 11 w 45"/>
                <a:gd name="T29" fmla="*/ 6 h 45"/>
                <a:gd name="T30" fmla="*/ 8 w 45"/>
                <a:gd name="T31" fmla="*/ 6 h 45"/>
                <a:gd name="T32" fmla="*/ 6 w 45"/>
                <a:gd name="T33" fmla="*/ 8 h 45"/>
                <a:gd name="T34" fmla="*/ 3 w 45"/>
                <a:gd name="T35" fmla="*/ 14 h 45"/>
                <a:gd name="T36" fmla="*/ 3 w 45"/>
                <a:gd name="T37" fmla="*/ 16 h 45"/>
                <a:gd name="T38" fmla="*/ 0 w 45"/>
                <a:gd name="T39" fmla="*/ 19 h 45"/>
                <a:gd name="T40" fmla="*/ 0 w 45"/>
                <a:gd name="T41" fmla="*/ 21 h 45"/>
                <a:gd name="T42" fmla="*/ 0 w 45"/>
                <a:gd name="T43" fmla="*/ 27 h 45"/>
                <a:gd name="T44" fmla="*/ 3 w 45"/>
                <a:gd name="T45" fmla="*/ 29 h 45"/>
                <a:gd name="T46" fmla="*/ 3 w 45"/>
                <a:gd name="T47" fmla="*/ 32 h 45"/>
                <a:gd name="T48" fmla="*/ 6 w 45"/>
                <a:gd name="T49" fmla="*/ 35 h 45"/>
                <a:gd name="T50" fmla="*/ 8 w 45"/>
                <a:gd name="T51" fmla="*/ 37 h 45"/>
                <a:gd name="T52" fmla="*/ 11 w 45"/>
                <a:gd name="T53" fmla="*/ 40 h 45"/>
                <a:gd name="T54" fmla="*/ 14 w 45"/>
                <a:gd name="T55" fmla="*/ 43 h 45"/>
                <a:gd name="T56" fmla="*/ 16 w 45"/>
                <a:gd name="T57" fmla="*/ 43 h 45"/>
                <a:gd name="T58" fmla="*/ 19 w 45"/>
                <a:gd name="T59" fmla="*/ 45 h 45"/>
                <a:gd name="T60" fmla="*/ 24 w 45"/>
                <a:gd name="T61" fmla="*/ 45 h 45"/>
                <a:gd name="T62" fmla="*/ 27 w 45"/>
                <a:gd name="T63" fmla="*/ 45 h 45"/>
                <a:gd name="T64" fmla="*/ 29 w 45"/>
                <a:gd name="T65" fmla="*/ 43 h 45"/>
                <a:gd name="T66" fmla="*/ 35 w 45"/>
                <a:gd name="T67" fmla="*/ 43 h 45"/>
                <a:gd name="T68" fmla="*/ 37 w 45"/>
                <a:gd name="T69" fmla="*/ 40 h 45"/>
                <a:gd name="T70" fmla="*/ 40 w 45"/>
                <a:gd name="T71" fmla="*/ 37 h 45"/>
                <a:gd name="T72" fmla="*/ 40 w 45"/>
                <a:gd name="T73" fmla="*/ 35 h 45"/>
                <a:gd name="T74" fmla="*/ 43 w 45"/>
                <a:gd name="T75" fmla="*/ 32 h 45"/>
                <a:gd name="T76" fmla="*/ 45 w 45"/>
                <a:gd name="T77" fmla="*/ 29 h 45"/>
                <a:gd name="T78" fmla="*/ 45 w 45"/>
                <a:gd name="T79" fmla="*/ 27 h 45"/>
                <a:gd name="T80" fmla="*/ 45 w 45"/>
                <a:gd name="T81" fmla="*/ 21 h 45"/>
                <a:gd name="T82" fmla="*/ 45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5" y="21"/>
                  </a:moveTo>
                  <a:lnTo>
                    <a:pt x="45" y="19"/>
                  </a:lnTo>
                  <a:lnTo>
                    <a:pt x="45" y="16"/>
                  </a:lnTo>
                  <a:lnTo>
                    <a:pt x="43" y="14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7" y="6"/>
                  </a:lnTo>
                  <a:lnTo>
                    <a:pt x="35" y="3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4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3" y="29"/>
                  </a:lnTo>
                  <a:lnTo>
                    <a:pt x="3" y="32"/>
                  </a:lnTo>
                  <a:lnTo>
                    <a:pt x="6" y="35"/>
                  </a:lnTo>
                  <a:lnTo>
                    <a:pt x="8" y="37"/>
                  </a:lnTo>
                  <a:lnTo>
                    <a:pt x="11" y="40"/>
                  </a:lnTo>
                  <a:lnTo>
                    <a:pt x="14" y="43"/>
                  </a:lnTo>
                  <a:lnTo>
                    <a:pt x="16" y="43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7" y="45"/>
                  </a:lnTo>
                  <a:lnTo>
                    <a:pt x="29" y="43"/>
                  </a:lnTo>
                  <a:lnTo>
                    <a:pt x="35" y="43"/>
                  </a:lnTo>
                  <a:lnTo>
                    <a:pt x="37" y="40"/>
                  </a:lnTo>
                  <a:lnTo>
                    <a:pt x="40" y="37"/>
                  </a:lnTo>
                  <a:lnTo>
                    <a:pt x="40" y="35"/>
                  </a:lnTo>
                  <a:lnTo>
                    <a:pt x="43" y="32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5" y="21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2" name="Freeform 35"/>
            <p:cNvSpPr>
              <a:spLocks/>
            </p:cNvSpPr>
            <p:nvPr/>
          </p:nvSpPr>
          <p:spPr bwMode="auto">
            <a:xfrm>
              <a:off x="2899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27 h 45"/>
                <a:gd name="T4" fmla="*/ 45 w 45"/>
                <a:gd name="T5" fmla="*/ 29 h 45"/>
                <a:gd name="T6" fmla="*/ 42 w 45"/>
                <a:gd name="T7" fmla="*/ 32 h 45"/>
                <a:gd name="T8" fmla="*/ 40 w 45"/>
                <a:gd name="T9" fmla="*/ 35 h 45"/>
                <a:gd name="T10" fmla="*/ 40 w 45"/>
                <a:gd name="T11" fmla="*/ 37 h 45"/>
                <a:gd name="T12" fmla="*/ 37 w 45"/>
                <a:gd name="T13" fmla="*/ 40 h 45"/>
                <a:gd name="T14" fmla="*/ 35 w 45"/>
                <a:gd name="T15" fmla="*/ 43 h 45"/>
                <a:gd name="T16" fmla="*/ 29 w 45"/>
                <a:gd name="T17" fmla="*/ 43 h 45"/>
                <a:gd name="T18" fmla="*/ 27 w 45"/>
                <a:gd name="T19" fmla="*/ 45 h 45"/>
                <a:gd name="T20" fmla="*/ 24 w 45"/>
                <a:gd name="T21" fmla="*/ 45 h 45"/>
                <a:gd name="T22" fmla="*/ 19 w 45"/>
                <a:gd name="T23" fmla="*/ 45 h 45"/>
                <a:gd name="T24" fmla="*/ 16 w 45"/>
                <a:gd name="T25" fmla="*/ 43 h 45"/>
                <a:gd name="T26" fmla="*/ 13 w 45"/>
                <a:gd name="T27" fmla="*/ 43 h 45"/>
                <a:gd name="T28" fmla="*/ 11 w 45"/>
                <a:gd name="T29" fmla="*/ 40 h 45"/>
                <a:gd name="T30" fmla="*/ 8 w 45"/>
                <a:gd name="T31" fmla="*/ 37 h 45"/>
                <a:gd name="T32" fmla="*/ 5 w 45"/>
                <a:gd name="T33" fmla="*/ 35 h 45"/>
                <a:gd name="T34" fmla="*/ 3 w 45"/>
                <a:gd name="T35" fmla="*/ 32 h 45"/>
                <a:gd name="T36" fmla="*/ 3 w 45"/>
                <a:gd name="T37" fmla="*/ 29 h 45"/>
                <a:gd name="T38" fmla="*/ 0 w 45"/>
                <a:gd name="T39" fmla="*/ 27 h 45"/>
                <a:gd name="T40" fmla="*/ 0 w 45"/>
                <a:gd name="T41" fmla="*/ 21 h 45"/>
                <a:gd name="T42" fmla="*/ 0 w 45"/>
                <a:gd name="T43" fmla="*/ 19 h 45"/>
                <a:gd name="T44" fmla="*/ 3 w 45"/>
                <a:gd name="T45" fmla="*/ 16 h 45"/>
                <a:gd name="T46" fmla="*/ 3 w 45"/>
                <a:gd name="T47" fmla="*/ 14 h 45"/>
                <a:gd name="T48" fmla="*/ 5 w 45"/>
                <a:gd name="T49" fmla="*/ 8 h 45"/>
                <a:gd name="T50" fmla="*/ 8 w 45"/>
                <a:gd name="T51" fmla="*/ 6 h 45"/>
                <a:gd name="T52" fmla="*/ 11 w 45"/>
                <a:gd name="T53" fmla="*/ 6 h 45"/>
                <a:gd name="T54" fmla="*/ 13 w 45"/>
                <a:gd name="T55" fmla="*/ 3 h 45"/>
                <a:gd name="T56" fmla="*/ 16 w 45"/>
                <a:gd name="T57" fmla="*/ 0 h 45"/>
                <a:gd name="T58" fmla="*/ 19 w 45"/>
                <a:gd name="T59" fmla="*/ 0 h 45"/>
                <a:gd name="T60" fmla="*/ 24 w 45"/>
                <a:gd name="T61" fmla="*/ 0 h 45"/>
                <a:gd name="T62" fmla="*/ 27 w 45"/>
                <a:gd name="T63" fmla="*/ 0 h 45"/>
                <a:gd name="T64" fmla="*/ 29 w 45"/>
                <a:gd name="T65" fmla="*/ 0 h 45"/>
                <a:gd name="T66" fmla="*/ 35 w 45"/>
                <a:gd name="T67" fmla="*/ 3 h 45"/>
                <a:gd name="T68" fmla="*/ 37 w 45"/>
                <a:gd name="T69" fmla="*/ 6 h 45"/>
                <a:gd name="T70" fmla="*/ 40 w 45"/>
                <a:gd name="T71" fmla="*/ 6 h 45"/>
                <a:gd name="T72" fmla="*/ 40 w 45"/>
                <a:gd name="T73" fmla="*/ 8 h 45"/>
                <a:gd name="T74" fmla="*/ 42 w 45"/>
                <a:gd name="T75" fmla="*/ 14 h 45"/>
                <a:gd name="T76" fmla="*/ 45 w 45"/>
                <a:gd name="T77" fmla="*/ 16 h 45"/>
                <a:gd name="T78" fmla="*/ 45 w 45"/>
                <a:gd name="T79" fmla="*/ 19 h 45"/>
                <a:gd name="T80" fmla="*/ 45 w 45"/>
                <a:gd name="T81" fmla="*/ 21 h 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5"/>
                <a:gd name="T124" fmla="*/ 0 h 45"/>
                <a:gd name="T125" fmla="*/ 45 w 45"/>
                <a:gd name="T126" fmla="*/ 45 h 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5" h="45">
                  <a:moveTo>
                    <a:pt x="45" y="21"/>
                  </a:moveTo>
                  <a:lnTo>
                    <a:pt x="45" y="27"/>
                  </a:lnTo>
                  <a:lnTo>
                    <a:pt x="45" y="29"/>
                  </a:lnTo>
                  <a:lnTo>
                    <a:pt x="42" y="32"/>
                  </a:lnTo>
                  <a:lnTo>
                    <a:pt x="40" y="35"/>
                  </a:lnTo>
                  <a:lnTo>
                    <a:pt x="40" y="37"/>
                  </a:lnTo>
                  <a:lnTo>
                    <a:pt x="37" y="40"/>
                  </a:lnTo>
                  <a:lnTo>
                    <a:pt x="35" y="43"/>
                  </a:lnTo>
                  <a:lnTo>
                    <a:pt x="29" y="43"/>
                  </a:lnTo>
                  <a:lnTo>
                    <a:pt x="27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6" y="43"/>
                  </a:lnTo>
                  <a:lnTo>
                    <a:pt x="13" y="43"/>
                  </a:lnTo>
                  <a:lnTo>
                    <a:pt x="11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8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3" y="3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5" y="3"/>
                  </a:lnTo>
                  <a:lnTo>
                    <a:pt x="37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2" y="14"/>
                  </a:lnTo>
                  <a:lnTo>
                    <a:pt x="45" y="16"/>
                  </a:lnTo>
                  <a:lnTo>
                    <a:pt x="45" y="19"/>
                  </a:lnTo>
                  <a:lnTo>
                    <a:pt x="45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3" name="Freeform 36"/>
            <p:cNvSpPr>
              <a:spLocks/>
            </p:cNvSpPr>
            <p:nvPr/>
          </p:nvSpPr>
          <p:spPr bwMode="auto">
            <a:xfrm>
              <a:off x="2899" y="1295"/>
              <a:ext cx="45" cy="45"/>
            </a:xfrm>
            <a:custGeom>
              <a:avLst/>
              <a:gdLst>
                <a:gd name="T0" fmla="*/ 45 w 45"/>
                <a:gd name="T1" fmla="*/ 21 h 45"/>
                <a:gd name="T2" fmla="*/ 45 w 45"/>
                <a:gd name="T3" fmla="*/ 19 h 45"/>
                <a:gd name="T4" fmla="*/ 45 w 45"/>
                <a:gd name="T5" fmla="*/ 16 h 45"/>
                <a:gd name="T6" fmla="*/ 42 w 45"/>
                <a:gd name="T7" fmla="*/ 14 h 45"/>
                <a:gd name="T8" fmla="*/ 40 w 45"/>
                <a:gd name="T9" fmla="*/ 8 h 45"/>
                <a:gd name="T10" fmla="*/ 40 w 45"/>
                <a:gd name="T11" fmla="*/ 6 h 45"/>
                <a:gd name="T12" fmla="*/ 37 w 45"/>
                <a:gd name="T13" fmla="*/ 6 h 45"/>
                <a:gd name="T14" fmla="*/ 35 w 45"/>
                <a:gd name="T15" fmla="*/ 3 h 45"/>
                <a:gd name="T16" fmla="*/ 29 w 45"/>
                <a:gd name="T17" fmla="*/ 0 h 45"/>
                <a:gd name="T18" fmla="*/ 27 w 45"/>
                <a:gd name="T19" fmla="*/ 0 h 45"/>
                <a:gd name="T20" fmla="*/ 24 w 45"/>
                <a:gd name="T21" fmla="*/ 0 h 45"/>
                <a:gd name="T22" fmla="*/ 19 w 45"/>
                <a:gd name="T23" fmla="*/ 0 h 45"/>
                <a:gd name="T24" fmla="*/ 16 w 45"/>
                <a:gd name="T25" fmla="*/ 0 h 45"/>
                <a:gd name="T26" fmla="*/ 13 w 45"/>
                <a:gd name="T27" fmla="*/ 3 h 45"/>
                <a:gd name="T28" fmla="*/ 11 w 45"/>
                <a:gd name="T29" fmla="*/ 6 h 45"/>
                <a:gd name="T30" fmla="*/ 8 w 45"/>
                <a:gd name="T31" fmla="*/ 6 h 45"/>
                <a:gd name="T32" fmla="*/ 5 w 45"/>
                <a:gd name="T33" fmla="*/ 8 h 45"/>
                <a:gd name="T34" fmla="*/ 3 w 45"/>
                <a:gd name="T35" fmla="*/ 14 h 45"/>
                <a:gd name="T36" fmla="*/ 3 w 45"/>
                <a:gd name="T37" fmla="*/ 16 h 45"/>
                <a:gd name="T38" fmla="*/ 0 w 45"/>
                <a:gd name="T39" fmla="*/ 19 h 45"/>
                <a:gd name="T40" fmla="*/ 0 w 45"/>
                <a:gd name="T41" fmla="*/ 21 h 45"/>
                <a:gd name="T42" fmla="*/ 0 w 45"/>
                <a:gd name="T43" fmla="*/ 27 h 45"/>
                <a:gd name="T44" fmla="*/ 3 w 45"/>
                <a:gd name="T45" fmla="*/ 29 h 45"/>
                <a:gd name="T46" fmla="*/ 3 w 45"/>
                <a:gd name="T47" fmla="*/ 32 h 45"/>
                <a:gd name="T48" fmla="*/ 5 w 45"/>
                <a:gd name="T49" fmla="*/ 35 h 45"/>
                <a:gd name="T50" fmla="*/ 8 w 45"/>
                <a:gd name="T51" fmla="*/ 37 h 45"/>
                <a:gd name="T52" fmla="*/ 11 w 45"/>
                <a:gd name="T53" fmla="*/ 40 h 45"/>
                <a:gd name="T54" fmla="*/ 13 w 45"/>
                <a:gd name="T55" fmla="*/ 43 h 45"/>
                <a:gd name="T56" fmla="*/ 16 w 45"/>
                <a:gd name="T57" fmla="*/ 43 h 45"/>
                <a:gd name="T58" fmla="*/ 19 w 45"/>
                <a:gd name="T59" fmla="*/ 45 h 45"/>
                <a:gd name="T60" fmla="*/ 24 w 45"/>
                <a:gd name="T61" fmla="*/ 45 h 45"/>
                <a:gd name="T62" fmla="*/ 27 w 45"/>
                <a:gd name="T63" fmla="*/ 45 h 45"/>
                <a:gd name="T64" fmla="*/ 29 w 45"/>
                <a:gd name="T65" fmla="*/ 43 h 45"/>
                <a:gd name="T66" fmla="*/ 35 w 45"/>
                <a:gd name="T67" fmla="*/ 43 h 45"/>
                <a:gd name="T68" fmla="*/ 37 w 45"/>
                <a:gd name="T69" fmla="*/ 40 h 45"/>
                <a:gd name="T70" fmla="*/ 40 w 45"/>
                <a:gd name="T71" fmla="*/ 37 h 45"/>
                <a:gd name="T72" fmla="*/ 40 w 45"/>
                <a:gd name="T73" fmla="*/ 35 h 45"/>
                <a:gd name="T74" fmla="*/ 42 w 45"/>
                <a:gd name="T75" fmla="*/ 32 h 45"/>
                <a:gd name="T76" fmla="*/ 45 w 45"/>
                <a:gd name="T77" fmla="*/ 29 h 45"/>
                <a:gd name="T78" fmla="*/ 45 w 45"/>
                <a:gd name="T79" fmla="*/ 27 h 45"/>
                <a:gd name="T80" fmla="*/ 45 w 45"/>
                <a:gd name="T81" fmla="*/ 21 h 45"/>
                <a:gd name="T82" fmla="*/ 45 w 45"/>
                <a:gd name="T83" fmla="*/ 21 h 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5"/>
                <a:gd name="T127" fmla="*/ 0 h 45"/>
                <a:gd name="T128" fmla="*/ 45 w 45"/>
                <a:gd name="T129" fmla="*/ 45 h 4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5" h="45">
                  <a:moveTo>
                    <a:pt x="45" y="21"/>
                  </a:moveTo>
                  <a:lnTo>
                    <a:pt x="45" y="19"/>
                  </a:lnTo>
                  <a:lnTo>
                    <a:pt x="45" y="16"/>
                  </a:lnTo>
                  <a:lnTo>
                    <a:pt x="42" y="14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7" y="6"/>
                  </a:lnTo>
                  <a:lnTo>
                    <a:pt x="35" y="3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3" y="3"/>
                  </a:lnTo>
                  <a:lnTo>
                    <a:pt x="11" y="6"/>
                  </a:lnTo>
                  <a:lnTo>
                    <a:pt x="8" y="6"/>
                  </a:lnTo>
                  <a:lnTo>
                    <a:pt x="5" y="8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3" y="29"/>
                  </a:lnTo>
                  <a:lnTo>
                    <a:pt x="3" y="32"/>
                  </a:lnTo>
                  <a:lnTo>
                    <a:pt x="5" y="35"/>
                  </a:lnTo>
                  <a:lnTo>
                    <a:pt x="8" y="37"/>
                  </a:lnTo>
                  <a:lnTo>
                    <a:pt x="11" y="40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7" y="45"/>
                  </a:lnTo>
                  <a:lnTo>
                    <a:pt x="29" y="43"/>
                  </a:lnTo>
                  <a:lnTo>
                    <a:pt x="35" y="43"/>
                  </a:lnTo>
                  <a:lnTo>
                    <a:pt x="37" y="40"/>
                  </a:lnTo>
                  <a:lnTo>
                    <a:pt x="40" y="37"/>
                  </a:lnTo>
                  <a:lnTo>
                    <a:pt x="40" y="35"/>
                  </a:lnTo>
                  <a:lnTo>
                    <a:pt x="42" y="32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5" y="21"/>
                  </a:lnTo>
                </a:path>
              </a:pathLst>
            </a:custGeom>
            <a:noFill/>
            <a:ln w="333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292975" cy="736600"/>
          </a:xfrm>
        </p:spPr>
        <p:txBody>
          <a:bodyPr>
            <a:normAutofit/>
          </a:bodyPr>
          <a:lstStyle/>
          <a:p>
            <a:pPr eaLnBrk="1" hangingPunct="1"/>
            <a:r>
              <a:rPr lang="sr-Latn-RS" sz="3200" dirty="0" smtClean="0">
                <a:ea typeface="MS PGothic" pitchFamily="34" charset="-128"/>
              </a:rPr>
              <a:t>Primer problema koherencije </a:t>
            </a:r>
            <a:r>
              <a:rPr lang="en-US" sz="3200" dirty="0" smtClean="0">
                <a:ea typeface="MS PGothic" pitchFamily="34" charset="-128"/>
              </a:rPr>
              <a:t>Cache</a:t>
            </a:r>
            <a:r>
              <a:rPr lang="sr-Latn-RS" sz="3200" dirty="0" smtClean="0">
                <a:ea typeface="MS PGothic" pitchFamily="34" charset="-128"/>
              </a:rPr>
              <a:t>-a</a:t>
            </a:r>
            <a:endParaRPr lang="en-US" sz="3200" dirty="0" smtClean="0">
              <a:ea typeface="MS PGothic" pitchFamily="34" charset="-128"/>
            </a:endParaRPr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2070100" y="2608263"/>
            <a:ext cx="5378450" cy="15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3589338" y="2608263"/>
            <a:ext cx="1587" cy="334962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743200" y="2917825"/>
            <a:ext cx="1681163" cy="10080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Rectangle 6" descr="Wide upward diagonal"/>
          <p:cNvSpPr>
            <a:spLocks noChangeArrowheads="1"/>
          </p:cNvSpPr>
          <p:nvPr/>
        </p:nvSpPr>
        <p:spPr bwMode="auto">
          <a:xfrm>
            <a:off x="2743200" y="2943225"/>
            <a:ext cx="1681163" cy="790575"/>
          </a:xfrm>
          <a:prstGeom prst="rect">
            <a:avLst/>
          </a:prstGeom>
          <a:pattFill prst="wdUpDiag">
            <a:fgClr>
              <a:schemeClr val="accent1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103938" y="3021013"/>
            <a:ext cx="7620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I/O devices</a:t>
            </a:r>
            <a:endParaRPr lang="en-US" sz="1400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3316288" y="3714750"/>
            <a:ext cx="5492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Memory</a:t>
            </a:r>
            <a:endParaRPr lang="en-US" sz="1400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2576513" y="2271713"/>
            <a:ext cx="1587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2576513" y="1433513"/>
            <a:ext cx="1587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1" name="Freeform 11"/>
          <p:cNvSpPr>
            <a:spLocks/>
          </p:cNvSpPr>
          <p:nvPr/>
        </p:nvSpPr>
        <p:spPr bwMode="auto">
          <a:xfrm>
            <a:off x="2241550" y="762000"/>
            <a:ext cx="671513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2147483647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0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0" y="209"/>
                </a:moveTo>
                <a:lnTo>
                  <a:pt x="420" y="245"/>
                </a:lnTo>
                <a:lnTo>
                  <a:pt x="412" y="276"/>
                </a:lnTo>
                <a:lnTo>
                  <a:pt x="398" y="307"/>
                </a:lnTo>
                <a:lnTo>
                  <a:pt x="381" y="336"/>
                </a:lnTo>
                <a:lnTo>
                  <a:pt x="361" y="361"/>
                </a:lnTo>
                <a:lnTo>
                  <a:pt x="336" y="381"/>
                </a:lnTo>
                <a:lnTo>
                  <a:pt x="307" y="398"/>
                </a:lnTo>
                <a:lnTo>
                  <a:pt x="279" y="412"/>
                </a:lnTo>
                <a:lnTo>
                  <a:pt x="245" y="420"/>
                </a:lnTo>
                <a:lnTo>
                  <a:pt x="211" y="423"/>
                </a:lnTo>
                <a:lnTo>
                  <a:pt x="178" y="420"/>
                </a:lnTo>
                <a:lnTo>
                  <a:pt x="144" y="412"/>
                </a:lnTo>
                <a:lnTo>
                  <a:pt x="113" y="398"/>
                </a:lnTo>
                <a:lnTo>
                  <a:pt x="87" y="381"/>
                </a:lnTo>
                <a:lnTo>
                  <a:pt x="62" y="361"/>
                </a:lnTo>
                <a:lnTo>
                  <a:pt x="39" y="336"/>
                </a:lnTo>
                <a:lnTo>
                  <a:pt x="22" y="307"/>
                </a:lnTo>
                <a:lnTo>
                  <a:pt x="11" y="276"/>
                </a:lnTo>
                <a:lnTo>
                  <a:pt x="3" y="245"/>
                </a:lnTo>
                <a:lnTo>
                  <a:pt x="0" y="212"/>
                </a:lnTo>
                <a:lnTo>
                  <a:pt x="3" y="178"/>
                </a:lnTo>
                <a:lnTo>
                  <a:pt x="11" y="144"/>
                </a:lnTo>
                <a:lnTo>
                  <a:pt x="22" y="113"/>
                </a:lnTo>
                <a:lnTo>
                  <a:pt x="39" y="85"/>
                </a:lnTo>
                <a:lnTo>
                  <a:pt x="62" y="62"/>
                </a:lnTo>
                <a:lnTo>
                  <a:pt x="87" y="39"/>
                </a:lnTo>
                <a:lnTo>
                  <a:pt x="113" y="22"/>
                </a:lnTo>
                <a:lnTo>
                  <a:pt x="144" y="11"/>
                </a:lnTo>
                <a:lnTo>
                  <a:pt x="178" y="3"/>
                </a:lnTo>
                <a:lnTo>
                  <a:pt x="211" y="0"/>
                </a:lnTo>
                <a:lnTo>
                  <a:pt x="245" y="3"/>
                </a:lnTo>
                <a:lnTo>
                  <a:pt x="279" y="11"/>
                </a:lnTo>
                <a:lnTo>
                  <a:pt x="307" y="22"/>
                </a:lnTo>
                <a:lnTo>
                  <a:pt x="336" y="39"/>
                </a:lnTo>
                <a:lnTo>
                  <a:pt x="361" y="62"/>
                </a:lnTo>
                <a:lnTo>
                  <a:pt x="381" y="85"/>
                </a:lnTo>
                <a:lnTo>
                  <a:pt x="398" y="113"/>
                </a:lnTo>
                <a:lnTo>
                  <a:pt x="412" y="144"/>
                </a:lnTo>
                <a:lnTo>
                  <a:pt x="420" y="178"/>
                </a:lnTo>
                <a:lnTo>
                  <a:pt x="423" y="212"/>
                </a:lnTo>
                <a:lnTo>
                  <a:pt x="420" y="20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Freeform 12"/>
          <p:cNvSpPr>
            <a:spLocks/>
          </p:cNvSpPr>
          <p:nvPr/>
        </p:nvSpPr>
        <p:spPr bwMode="auto">
          <a:xfrm>
            <a:off x="2241550" y="762000"/>
            <a:ext cx="671513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0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2147483647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0" y="209"/>
                </a:moveTo>
                <a:lnTo>
                  <a:pt x="420" y="178"/>
                </a:lnTo>
                <a:lnTo>
                  <a:pt x="412" y="144"/>
                </a:lnTo>
                <a:lnTo>
                  <a:pt x="398" y="113"/>
                </a:lnTo>
                <a:lnTo>
                  <a:pt x="381" y="85"/>
                </a:lnTo>
                <a:lnTo>
                  <a:pt x="361" y="62"/>
                </a:lnTo>
                <a:lnTo>
                  <a:pt x="336" y="39"/>
                </a:lnTo>
                <a:lnTo>
                  <a:pt x="307" y="22"/>
                </a:lnTo>
                <a:lnTo>
                  <a:pt x="279" y="11"/>
                </a:lnTo>
                <a:lnTo>
                  <a:pt x="245" y="3"/>
                </a:lnTo>
                <a:lnTo>
                  <a:pt x="211" y="0"/>
                </a:lnTo>
                <a:lnTo>
                  <a:pt x="178" y="3"/>
                </a:lnTo>
                <a:lnTo>
                  <a:pt x="144" y="11"/>
                </a:lnTo>
                <a:lnTo>
                  <a:pt x="113" y="22"/>
                </a:lnTo>
                <a:lnTo>
                  <a:pt x="87" y="39"/>
                </a:lnTo>
                <a:lnTo>
                  <a:pt x="62" y="62"/>
                </a:lnTo>
                <a:lnTo>
                  <a:pt x="39" y="85"/>
                </a:lnTo>
                <a:lnTo>
                  <a:pt x="22" y="113"/>
                </a:lnTo>
                <a:lnTo>
                  <a:pt x="11" y="144"/>
                </a:lnTo>
                <a:lnTo>
                  <a:pt x="3" y="178"/>
                </a:lnTo>
                <a:lnTo>
                  <a:pt x="0" y="212"/>
                </a:lnTo>
                <a:lnTo>
                  <a:pt x="3" y="245"/>
                </a:lnTo>
                <a:lnTo>
                  <a:pt x="11" y="276"/>
                </a:lnTo>
                <a:lnTo>
                  <a:pt x="22" y="307"/>
                </a:lnTo>
                <a:lnTo>
                  <a:pt x="39" y="336"/>
                </a:lnTo>
                <a:lnTo>
                  <a:pt x="62" y="361"/>
                </a:lnTo>
                <a:lnTo>
                  <a:pt x="87" y="381"/>
                </a:lnTo>
                <a:lnTo>
                  <a:pt x="113" y="398"/>
                </a:lnTo>
                <a:lnTo>
                  <a:pt x="144" y="412"/>
                </a:lnTo>
                <a:lnTo>
                  <a:pt x="178" y="420"/>
                </a:lnTo>
                <a:lnTo>
                  <a:pt x="211" y="423"/>
                </a:lnTo>
                <a:lnTo>
                  <a:pt x="245" y="420"/>
                </a:lnTo>
                <a:lnTo>
                  <a:pt x="279" y="412"/>
                </a:lnTo>
                <a:lnTo>
                  <a:pt x="307" y="398"/>
                </a:lnTo>
                <a:lnTo>
                  <a:pt x="336" y="381"/>
                </a:lnTo>
                <a:lnTo>
                  <a:pt x="361" y="361"/>
                </a:lnTo>
                <a:lnTo>
                  <a:pt x="381" y="336"/>
                </a:lnTo>
                <a:lnTo>
                  <a:pt x="398" y="307"/>
                </a:lnTo>
                <a:lnTo>
                  <a:pt x="412" y="276"/>
                </a:lnTo>
                <a:lnTo>
                  <a:pt x="420" y="245"/>
                </a:lnTo>
                <a:lnTo>
                  <a:pt x="423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2070100" y="1600200"/>
            <a:ext cx="1009650" cy="6715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Rectangle 14" descr="Small confetti"/>
          <p:cNvSpPr>
            <a:spLocks noChangeArrowheads="1"/>
          </p:cNvSpPr>
          <p:nvPr/>
        </p:nvSpPr>
        <p:spPr bwMode="auto">
          <a:xfrm>
            <a:off x="2070100" y="1600200"/>
            <a:ext cx="1009650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2482850" y="1009650"/>
            <a:ext cx="101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P</a:t>
            </a:r>
            <a:endParaRPr lang="en-US" sz="1400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2554288" y="1071563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</a:rPr>
              <a:t>1</a:t>
            </a:r>
            <a:endParaRPr lang="en-US" sz="1400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2524125" y="1690688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$</a:t>
            </a:r>
            <a:endParaRPr lang="en-US" sz="1400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6440488" y="2608263"/>
            <a:ext cx="1587" cy="334962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>
            <a:off x="4759325" y="2271713"/>
            <a:ext cx="1588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759325" y="1433513"/>
            <a:ext cx="1588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Freeform 21"/>
          <p:cNvSpPr>
            <a:spLocks/>
          </p:cNvSpPr>
          <p:nvPr/>
        </p:nvSpPr>
        <p:spPr bwMode="auto">
          <a:xfrm>
            <a:off x="4424363" y="762000"/>
            <a:ext cx="671512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2147483647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0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3" y="209"/>
                </a:moveTo>
                <a:lnTo>
                  <a:pt x="420" y="245"/>
                </a:lnTo>
                <a:lnTo>
                  <a:pt x="412" y="276"/>
                </a:lnTo>
                <a:lnTo>
                  <a:pt x="400" y="307"/>
                </a:lnTo>
                <a:lnTo>
                  <a:pt x="384" y="336"/>
                </a:lnTo>
                <a:lnTo>
                  <a:pt x="361" y="361"/>
                </a:lnTo>
                <a:lnTo>
                  <a:pt x="338" y="381"/>
                </a:lnTo>
                <a:lnTo>
                  <a:pt x="310" y="398"/>
                </a:lnTo>
                <a:lnTo>
                  <a:pt x="279" y="412"/>
                </a:lnTo>
                <a:lnTo>
                  <a:pt x="245" y="420"/>
                </a:lnTo>
                <a:lnTo>
                  <a:pt x="211" y="423"/>
                </a:lnTo>
                <a:lnTo>
                  <a:pt x="177" y="420"/>
                </a:lnTo>
                <a:lnTo>
                  <a:pt x="146" y="412"/>
                </a:lnTo>
                <a:lnTo>
                  <a:pt x="115" y="398"/>
                </a:lnTo>
                <a:lnTo>
                  <a:pt x="87" y="381"/>
                </a:lnTo>
                <a:lnTo>
                  <a:pt x="62" y="361"/>
                </a:lnTo>
                <a:lnTo>
                  <a:pt x="42" y="336"/>
                </a:lnTo>
                <a:lnTo>
                  <a:pt x="25" y="307"/>
                </a:lnTo>
                <a:lnTo>
                  <a:pt x="11" y="276"/>
                </a:lnTo>
                <a:lnTo>
                  <a:pt x="2" y="245"/>
                </a:lnTo>
                <a:lnTo>
                  <a:pt x="0" y="212"/>
                </a:lnTo>
                <a:lnTo>
                  <a:pt x="2" y="178"/>
                </a:lnTo>
                <a:lnTo>
                  <a:pt x="11" y="144"/>
                </a:lnTo>
                <a:lnTo>
                  <a:pt x="25" y="113"/>
                </a:lnTo>
                <a:lnTo>
                  <a:pt x="42" y="85"/>
                </a:lnTo>
                <a:lnTo>
                  <a:pt x="62" y="62"/>
                </a:lnTo>
                <a:lnTo>
                  <a:pt x="87" y="39"/>
                </a:lnTo>
                <a:lnTo>
                  <a:pt x="115" y="22"/>
                </a:lnTo>
                <a:lnTo>
                  <a:pt x="146" y="11"/>
                </a:lnTo>
                <a:lnTo>
                  <a:pt x="177" y="3"/>
                </a:lnTo>
                <a:lnTo>
                  <a:pt x="211" y="0"/>
                </a:lnTo>
                <a:lnTo>
                  <a:pt x="245" y="3"/>
                </a:lnTo>
                <a:lnTo>
                  <a:pt x="279" y="11"/>
                </a:lnTo>
                <a:lnTo>
                  <a:pt x="310" y="22"/>
                </a:lnTo>
                <a:lnTo>
                  <a:pt x="338" y="39"/>
                </a:lnTo>
                <a:lnTo>
                  <a:pt x="361" y="62"/>
                </a:lnTo>
                <a:lnTo>
                  <a:pt x="384" y="85"/>
                </a:lnTo>
                <a:lnTo>
                  <a:pt x="400" y="113"/>
                </a:lnTo>
                <a:lnTo>
                  <a:pt x="412" y="144"/>
                </a:lnTo>
                <a:lnTo>
                  <a:pt x="420" y="178"/>
                </a:lnTo>
                <a:lnTo>
                  <a:pt x="423" y="212"/>
                </a:lnTo>
                <a:lnTo>
                  <a:pt x="423" y="20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4424363" y="762000"/>
            <a:ext cx="671512" cy="671513"/>
          </a:xfrm>
          <a:custGeom>
            <a:avLst/>
            <a:gdLst>
              <a:gd name="T0" fmla="*/ 2147483647 w 423"/>
              <a:gd name="T1" fmla="*/ 2147483647 h 423"/>
              <a:gd name="T2" fmla="*/ 2147483647 w 423"/>
              <a:gd name="T3" fmla="*/ 2147483647 h 423"/>
              <a:gd name="T4" fmla="*/ 2147483647 w 423"/>
              <a:gd name="T5" fmla="*/ 2147483647 h 423"/>
              <a:gd name="T6" fmla="*/ 2147483647 w 423"/>
              <a:gd name="T7" fmla="*/ 2147483647 h 423"/>
              <a:gd name="T8" fmla="*/ 2147483647 w 423"/>
              <a:gd name="T9" fmla="*/ 2147483647 h 423"/>
              <a:gd name="T10" fmla="*/ 2147483647 w 423"/>
              <a:gd name="T11" fmla="*/ 2147483647 h 423"/>
              <a:gd name="T12" fmla="*/ 2147483647 w 423"/>
              <a:gd name="T13" fmla="*/ 2147483647 h 423"/>
              <a:gd name="T14" fmla="*/ 2147483647 w 423"/>
              <a:gd name="T15" fmla="*/ 2147483647 h 423"/>
              <a:gd name="T16" fmla="*/ 2147483647 w 423"/>
              <a:gd name="T17" fmla="*/ 2147483647 h 423"/>
              <a:gd name="T18" fmla="*/ 2147483647 w 423"/>
              <a:gd name="T19" fmla="*/ 2147483647 h 423"/>
              <a:gd name="T20" fmla="*/ 2147483647 w 423"/>
              <a:gd name="T21" fmla="*/ 0 h 423"/>
              <a:gd name="T22" fmla="*/ 2147483647 w 423"/>
              <a:gd name="T23" fmla="*/ 2147483647 h 423"/>
              <a:gd name="T24" fmla="*/ 2147483647 w 423"/>
              <a:gd name="T25" fmla="*/ 2147483647 h 423"/>
              <a:gd name="T26" fmla="*/ 2147483647 w 423"/>
              <a:gd name="T27" fmla="*/ 2147483647 h 423"/>
              <a:gd name="T28" fmla="*/ 2147483647 w 423"/>
              <a:gd name="T29" fmla="*/ 2147483647 h 423"/>
              <a:gd name="T30" fmla="*/ 2147483647 w 423"/>
              <a:gd name="T31" fmla="*/ 2147483647 h 423"/>
              <a:gd name="T32" fmla="*/ 2147483647 w 423"/>
              <a:gd name="T33" fmla="*/ 2147483647 h 423"/>
              <a:gd name="T34" fmla="*/ 2147483647 w 423"/>
              <a:gd name="T35" fmla="*/ 2147483647 h 423"/>
              <a:gd name="T36" fmla="*/ 2147483647 w 423"/>
              <a:gd name="T37" fmla="*/ 2147483647 h 423"/>
              <a:gd name="T38" fmla="*/ 2147483647 w 423"/>
              <a:gd name="T39" fmla="*/ 2147483647 h 423"/>
              <a:gd name="T40" fmla="*/ 0 w 423"/>
              <a:gd name="T41" fmla="*/ 2147483647 h 423"/>
              <a:gd name="T42" fmla="*/ 2147483647 w 423"/>
              <a:gd name="T43" fmla="*/ 2147483647 h 423"/>
              <a:gd name="T44" fmla="*/ 2147483647 w 423"/>
              <a:gd name="T45" fmla="*/ 2147483647 h 423"/>
              <a:gd name="T46" fmla="*/ 2147483647 w 423"/>
              <a:gd name="T47" fmla="*/ 2147483647 h 423"/>
              <a:gd name="T48" fmla="*/ 2147483647 w 423"/>
              <a:gd name="T49" fmla="*/ 2147483647 h 423"/>
              <a:gd name="T50" fmla="*/ 2147483647 w 423"/>
              <a:gd name="T51" fmla="*/ 2147483647 h 423"/>
              <a:gd name="T52" fmla="*/ 2147483647 w 423"/>
              <a:gd name="T53" fmla="*/ 2147483647 h 423"/>
              <a:gd name="T54" fmla="*/ 2147483647 w 423"/>
              <a:gd name="T55" fmla="*/ 2147483647 h 423"/>
              <a:gd name="T56" fmla="*/ 2147483647 w 423"/>
              <a:gd name="T57" fmla="*/ 2147483647 h 423"/>
              <a:gd name="T58" fmla="*/ 2147483647 w 423"/>
              <a:gd name="T59" fmla="*/ 2147483647 h 423"/>
              <a:gd name="T60" fmla="*/ 2147483647 w 423"/>
              <a:gd name="T61" fmla="*/ 2147483647 h 423"/>
              <a:gd name="T62" fmla="*/ 2147483647 w 423"/>
              <a:gd name="T63" fmla="*/ 2147483647 h 423"/>
              <a:gd name="T64" fmla="*/ 2147483647 w 423"/>
              <a:gd name="T65" fmla="*/ 2147483647 h 423"/>
              <a:gd name="T66" fmla="*/ 2147483647 w 423"/>
              <a:gd name="T67" fmla="*/ 2147483647 h 423"/>
              <a:gd name="T68" fmla="*/ 2147483647 w 423"/>
              <a:gd name="T69" fmla="*/ 2147483647 h 423"/>
              <a:gd name="T70" fmla="*/ 2147483647 w 423"/>
              <a:gd name="T71" fmla="*/ 2147483647 h 423"/>
              <a:gd name="T72" fmla="*/ 2147483647 w 423"/>
              <a:gd name="T73" fmla="*/ 2147483647 h 423"/>
              <a:gd name="T74" fmla="*/ 2147483647 w 423"/>
              <a:gd name="T75" fmla="*/ 2147483647 h 423"/>
              <a:gd name="T76" fmla="*/ 2147483647 w 423"/>
              <a:gd name="T77" fmla="*/ 2147483647 h 423"/>
              <a:gd name="T78" fmla="*/ 2147483647 w 423"/>
              <a:gd name="T79" fmla="*/ 2147483647 h 423"/>
              <a:gd name="T80" fmla="*/ 2147483647 w 423"/>
              <a:gd name="T81" fmla="*/ 2147483647 h 423"/>
              <a:gd name="T82" fmla="*/ 2147483647 w 423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3"/>
              <a:gd name="T127" fmla="*/ 0 h 423"/>
              <a:gd name="T128" fmla="*/ 423 w 423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3" h="423">
                <a:moveTo>
                  <a:pt x="423" y="209"/>
                </a:moveTo>
                <a:lnTo>
                  <a:pt x="420" y="178"/>
                </a:lnTo>
                <a:lnTo>
                  <a:pt x="412" y="144"/>
                </a:lnTo>
                <a:lnTo>
                  <a:pt x="400" y="113"/>
                </a:lnTo>
                <a:lnTo>
                  <a:pt x="384" y="85"/>
                </a:lnTo>
                <a:lnTo>
                  <a:pt x="361" y="62"/>
                </a:lnTo>
                <a:lnTo>
                  <a:pt x="338" y="39"/>
                </a:lnTo>
                <a:lnTo>
                  <a:pt x="310" y="22"/>
                </a:lnTo>
                <a:lnTo>
                  <a:pt x="279" y="11"/>
                </a:lnTo>
                <a:lnTo>
                  <a:pt x="245" y="3"/>
                </a:lnTo>
                <a:lnTo>
                  <a:pt x="211" y="0"/>
                </a:lnTo>
                <a:lnTo>
                  <a:pt x="177" y="3"/>
                </a:lnTo>
                <a:lnTo>
                  <a:pt x="146" y="11"/>
                </a:lnTo>
                <a:lnTo>
                  <a:pt x="115" y="22"/>
                </a:lnTo>
                <a:lnTo>
                  <a:pt x="87" y="39"/>
                </a:lnTo>
                <a:lnTo>
                  <a:pt x="62" y="62"/>
                </a:lnTo>
                <a:lnTo>
                  <a:pt x="42" y="85"/>
                </a:lnTo>
                <a:lnTo>
                  <a:pt x="25" y="113"/>
                </a:lnTo>
                <a:lnTo>
                  <a:pt x="11" y="144"/>
                </a:lnTo>
                <a:lnTo>
                  <a:pt x="2" y="178"/>
                </a:lnTo>
                <a:lnTo>
                  <a:pt x="0" y="212"/>
                </a:lnTo>
                <a:lnTo>
                  <a:pt x="2" y="245"/>
                </a:lnTo>
                <a:lnTo>
                  <a:pt x="11" y="276"/>
                </a:lnTo>
                <a:lnTo>
                  <a:pt x="25" y="307"/>
                </a:lnTo>
                <a:lnTo>
                  <a:pt x="42" y="336"/>
                </a:lnTo>
                <a:lnTo>
                  <a:pt x="62" y="361"/>
                </a:lnTo>
                <a:lnTo>
                  <a:pt x="87" y="381"/>
                </a:lnTo>
                <a:lnTo>
                  <a:pt x="115" y="398"/>
                </a:lnTo>
                <a:lnTo>
                  <a:pt x="146" y="412"/>
                </a:lnTo>
                <a:lnTo>
                  <a:pt x="177" y="420"/>
                </a:lnTo>
                <a:lnTo>
                  <a:pt x="211" y="423"/>
                </a:lnTo>
                <a:lnTo>
                  <a:pt x="245" y="420"/>
                </a:lnTo>
                <a:lnTo>
                  <a:pt x="279" y="412"/>
                </a:lnTo>
                <a:lnTo>
                  <a:pt x="310" y="398"/>
                </a:lnTo>
                <a:lnTo>
                  <a:pt x="338" y="381"/>
                </a:lnTo>
                <a:lnTo>
                  <a:pt x="361" y="361"/>
                </a:lnTo>
                <a:lnTo>
                  <a:pt x="384" y="336"/>
                </a:lnTo>
                <a:lnTo>
                  <a:pt x="400" y="307"/>
                </a:lnTo>
                <a:lnTo>
                  <a:pt x="412" y="276"/>
                </a:lnTo>
                <a:lnTo>
                  <a:pt x="420" y="245"/>
                </a:lnTo>
                <a:lnTo>
                  <a:pt x="423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Rectangle 23"/>
          <p:cNvSpPr>
            <a:spLocks noChangeArrowheads="1"/>
          </p:cNvSpPr>
          <p:nvPr/>
        </p:nvSpPr>
        <p:spPr bwMode="auto">
          <a:xfrm>
            <a:off x="4257675" y="1600200"/>
            <a:ext cx="1008063" cy="6715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Rectangle 24" descr="Small confetti"/>
          <p:cNvSpPr>
            <a:spLocks noChangeArrowheads="1"/>
          </p:cNvSpPr>
          <p:nvPr/>
        </p:nvSpPr>
        <p:spPr bwMode="auto">
          <a:xfrm>
            <a:off x="4257675" y="1600200"/>
            <a:ext cx="1008063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Rectangle 25"/>
          <p:cNvSpPr>
            <a:spLocks noChangeArrowheads="1"/>
          </p:cNvSpPr>
          <p:nvPr/>
        </p:nvSpPr>
        <p:spPr bwMode="auto">
          <a:xfrm>
            <a:off x="4737100" y="1690688"/>
            <a:ext cx="84138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$</a:t>
            </a:r>
            <a:endParaRPr lang="en-US" sz="1400"/>
          </a:p>
        </p:txBody>
      </p:sp>
      <p:sp>
        <p:nvSpPr>
          <p:cNvPr id="20506" name="Line 26"/>
          <p:cNvSpPr>
            <a:spLocks noChangeShapeType="1"/>
          </p:cNvSpPr>
          <p:nvPr/>
        </p:nvSpPr>
        <p:spPr bwMode="auto">
          <a:xfrm>
            <a:off x="6946900" y="2271713"/>
            <a:ext cx="1588" cy="336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Line 27"/>
          <p:cNvSpPr>
            <a:spLocks noChangeShapeType="1"/>
          </p:cNvSpPr>
          <p:nvPr/>
        </p:nvSpPr>
        <p:spPr bwMode="auto">
          <a:xfrm>
            <a:off x="6946900" y="1433513"/>
            <a:ext cx="1588" cy="16668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Freeform 28"/>
          <p:cNvSpPr>
            <a:spLocks/>
          </p:cNvSpPr>
          <p:nvPr/>
        </p:nvSpPr>
        <p:spPr bwMode="auto">
          <a:xfrm>
            <a:off x="6610350" y="762000"/>
            <a:ext cx="673100" cy="671513"/>
          </a:xfrm>
          <a:custGeom>
            <a:avLst/>
            <a:gdLst>
              <a:gd name="T0" fmla="*/ 2147483647 w 424"/>
              <a:gd name="T1" fmla="*/ 2147483647 h 423"/>
              <a:gd name="T2" fmla="*/ 2147483647 w 424"/>
              <a:gd name="T3" fmla="*/ 2147483647 h 423"/>
              <a:gd name="T4" fmla="*/ 2147483647 w 424"/>
              <a:gd name="T5" fmla="*/ 2147483647 h 423"/>
              <a:gd name="T6" fmla="*/ 2147483647 w 424"/>
              <a:gd name="T7" fmla="*/ 2147483647 h 423"/>
              <a:gd name="T8" fmla="*/ 2147483647 w 424"/>
              <a:gd name="T9" fmla="*/ 2147483647 h 423"/>
              <a:gd name="T10" fmla="*/ 2147483647 w 424"/>
              <a:gd name="T11" fmla="*/ 2147483647 h 423"/>
              <a:gd name="T12" fmla="*/ 2147483647 w 424"/>
              <a:gd name="T13" fmla="*/ 2147483647 h 423"/>
              <a:gd name="T14" fmla="*/ 2147483647 w 424"/>
              <a:gd name="T15" fmla="*/ 2147483647 h 423"/>
              <a:gd name="T16" fmla="*/ 2147483647 w 424"/>
              <a:gd name="T17" fmla="*/ 2147483647 h 423"/>
              <a:gd name="T18" fmla="*/ 2147483647 w 424"/>
              <a:gd name="T19" fmla="*/ 2147483647 h 423"/>
              <a:gd name="T20" fmla="*/ 2147483647 w 424"/>
              <a:gd name="T21" fmla="*/ 2147483647 h 423"/>
              <a:gd name="T22" fmla="*/ 2147483647 w 424"/>
              <a:gd name="T23" fmla="*/ 2147483647 h 423"/>
              <a:gd name="T24" fmla="*/ 2147483647 w 424"/>
              <a:gd name="T25" fmla="*/ 2147483647 h 423"/>
              <a:gd name="T26" fmla="*/ 2147483647 w 424"/>
              <a:gd name="T27" fmla="*/ 2147483647 h 423"/>
              <a:gd name="T28" fmla="*/ 2147483647 w 424"/>
              <a:gd name="T29" fmla="*/ 2147483647 h 423"/>
              <a:gd name="T30" fmla="*/ 2147483647 w 424"/>
              <a:gd name="T31" fmla="*/ 2147483647 h 423"/>
              <a:gd name="T32" fmla="*/ 2147483647 w 424"/>
              <a:gd name="T33" fmla="*/ 2147483647 h 423"/>
              <a:gd name="T34" fmla="*/ 2147483647 w 424"/>
              <a:gd name="T35" fmla="*/ 2147483647 h 423"/>
              <a:gd name="T36" fmla="*/ 2147483647 w 424"/>
              <a:gd name="T37" fmla="*/ 2147483647 h 423"/>
              <a:gd name="T38" fmla="*/ 2147483647 w 424"/>
              <a:gd name="T39" fmla="*/ 2147483647 h 423"/>
              <a:gd name="T40" fmla="*/ 0 w 424"/>
              <a:gd name="T41" fmla="*/ 2147483647 h 423"/>
              <a:gd name="T42" fmla="*/ 2147483647 w 424"/>
              <a:gd name="T43" fmla="*/ 2147483647 h 423"/>
              <a:gd name="T44" fmla="*/ 2147483647 w 424"/>
              <a:gd name="T45" fmla="*/ 2147483647 h 423"/>
              <a:gd name="T46" fmla="*/ 2147483647 w 424"/>
              <a:gd name="T47" fmla="*/ 2147483647 h 423"/>
              <a:gd name="T48" fmla="*/ 2147483647 w 424"/>
              <a:gd name="T49" fmla="*/ 2147483647 h 423"/>
              <a:gd name="T50" fmla="*/ 2147483647 w 424"/>
              <a:gd name="T51" fmla="*/ 2147483647 h 423"/>
              <a:gd name="T52" fmla="*/ 2147483647 w 424"/>
              <a:gd name="T53" fmla="*/ 2147483647 h 423"/>
              <a:gd name="T54" fmla="*/ 2147483647 w 424"/>
              <a:gd name="T55" fmla="*/ 2147483647 h 423"/>
              <a:gd name="T56" fmla="*/ 2147483647 w 424"/>
              <a:gd name="T57" fmla="*/ 2147483647 h 423"/>
              <a:gd name="T58" fmla="*/ 2147483647 w 424"/>
              <a:gd name="T59" fmla="*/ 2147483647 h 423"/>
              <a:gd name="T60" fmla="*/ 2147483647 w 424"/>
              <a:gd name="T61" fmla="*/ 0 h 423"/>
              <a:gd name="T62" fmla="*/ 2147483647 w 424"/>
              <a:gd name="T63" fmla="*/ 2147483647 h 423"/>
              <a:gd name="T64" fmla="*/ 2147483647 w 424"/>
              <a:gd name="T65" fmla="*/ 2147483647 h 423"/>
              <a:gd name="T66" fmla="*/ 2147483647 w 424"/>
              <a:gd name="T67" fmla="*/ 2147483647 h 423"/>
              <a:gd name="T68" fmla="*/ 2147483647 w 424"/>
              <a:gd name="T69" fmla="*/ 2147483647 h 423"/>
              <a:gd name="T70" fmla="*/ 2147483647 w 424"/>
              <a:gd name="T71" fmla="*/ 2147483647 h 423"/>
              <a:gd name="T72" fmla="*/ 2147483647 w 424"/>
              <a:gd name="T73" fmla="*/ 2147483647 h 423"/>
              <a:gd name="T74" fmla="*/ 2147483647 w 424"/>
              <a:gd name="T75" fmla="*/ 2147483647 h 423"/>
              <a:gd name="T76" fmla="*/ 2147483647 w 424"/>
              <a:gd name="T77" fmla="*/ 2147483647 h 423"/>
              <a:gd name="T78" fmla="*/ 2147483647 w 424"/>
              <a:gd name="T79" fmla="*/ 2147483647 h 423"/>
              <a:gd name="T80" fmla="*/ 2147483647 w 424"/>
              <a:gd name="T81" fmla="*/ 2147483647 h 423"/>
              <a:gd name="T82" fmla="*/ 2147483647 w 424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4"/>
              <a:gd name="T127" fmla="*/ 0 h 423"/>
              <a:gd name="T128" fmla="*/ 424 w 424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4" h="423">
                <a:moveTo>
                  <a:pt x="421" y="209"/>
                </a:moveTo>
                <a:lnTo>
                  <a:pt x="421" y="245"/>
                </a:lnTo>
                <a:lnTo>
                  <a:pt x="412" y="276"/>
                </a:lnTo>
                <a:lnTo>
                  <a:pt x="398" y="307"/>
                </a:lnTo>
                <a:lnTo>
                  <a:pt x="381" y="336"/>
                </a:lnTo>
                <a:lnTo>
                  <a:pt x="362" y="361"/>
                </a:lnTo>
                <a:lnTo>
                  <a:pt x="336" y="381"/>
                </a:lnTo>
                <a:lnTo>
                  <a:pt x="308" y="398"/>
                </a:lnTo>
                <a:lnTo>
                  <a:pt x="280" y="412"/>
                </a:lnTo>
                <a:lnTo>
                  <a:pt x="246" y="420"/>
                </a:lnTo>
                <a:lnTo>
                  <a:pt x="212" y="423"/>
                </a:lnTo>
                <a:lnTo>
                  <a:pt x="178" y="420"/>
                </a:lnTo>
                <a:lnTo>
                  <a:pt x="144" y="412"/>
                </a:lnTo>
                <a:lnTo>
                  <a:pt x="113" y="398"/>
                </a:lnTo>
                <a:lnTo>
                  <a:pt x="88" y="381"/>
                </a:lnTo>
                <a:lnTo>
                  <a:pt x="62" y="361"/>
                </a:lnTo>
                <a:lnTo>
                  <a:pt x="40" y="336"/>
                </a:lnTo>
                <a:lnTo>
                  <a:pt x="23" y="307"/>
                </a:lnTo>
                <a:lnTo>
                  <a:pt x="12" y="276"/>
                </a:lnTo>
                <a:lnTo>
                  <a:pt x="3" y="245"/>
                </a:lnTo>
                <a:lnTo>
                  <a:pt x="0" y="212"/>
                </a:lnTo>
                <a:lnTo>
                  <a:pt x="3" y="178"/>
                </a:lnTo>
                <a:lnTo>
                  <a:pt x="12" y="144"/>
                </a:lnTo>
                <a:lnTo>
                  <a:pt x="23" y="113"/>
                </a:lnTo>
                <a:lnTo>
                  <a:pt x="40" y="85"/>
                </a:lnTo>
                <a:lnTo>
                  <a:pt x="62" y="62"/>
                </a:lnTo>
                <a:lnTo>
                  <a:pt x="88" y="39"/>
                </a:lnTo>
                <a:lnTo>
                  <a:pt x="113" y="22"/>
                </a:lnTo>
                <a:lnTo>
                  <a:pt x="144" y="11"/>
                </a:lnTo>
                <a:lnTo>
                  <a:pt x="178" y="3"/>
                </a:lnTo>
                <a:lnTo>
                  <a:pt x="212" y="0"/>
                </a:lnTo>
                <a:lnTo>
                  <a:pt x="246" y="3"/>
                </a:lnTo>
                <a:lnTo>
                  <a:pt x="280" y="11"/>
                </a:lnTo>
                <a:lnTo>
                  <a:pt x="308" y="22"/>
                </a:lnTo>
                <a:lnTo>
                  <a:pt x="336" y="39"/>
                </a:lnTo>
                <a:lnTo>
                  <a:pt x="362" y="62"/>
                </a:lnTo>
                <a:lnTo>
                  <a:pt x="381" y="85"/>
                </a:lnTo>
                <a:lnTo>
                  <a:pt x="398" y="113"/>
                </a:lnTo>
                <a:lnTo>
                  <a:pt x="412" y="144"/>
                </a:lnTo>
                <a:lnTo>
                  <a:pt x="421" y="178"/>
                </a:lnTo>
                <a:lnTo>
                  <a:pt x="424" y="212"/>
                </a:lnTo>
                <a:lnTo>
                  <a:pt x="421" y="20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Freeform 29"/>
          <p:cNvSpPr>
            <a:spLocks/>
          </p:cNvSpPr>
          <p:nvPr/>
        </p:nvSpPr>
        <p:spPr bwMode="auto">
          <a:xfrm>
            <a:off x="6610350" y="762000"/>
            <a:ext cx="673100" cy="671513"/>
          </a:xfrm>
          <a:custGeom>
            <a:avLst/>
            <a:gdLst>
              <a:gd name="T0" fmla="*/ 2147483647 w 424"/>
              <a:gd name="T1" fmla="*/ 2147483647 h 423"/>
              <a:gd name="T2" fmla="*/ 2147483647 w 424"/>
              <a:gd name="T3" fmla="*/ 2147483647 h 423"/>
              <a:gd name="T4" fmla="*/ 2147483647 w 424"/>
              <a:gd name="T5" fmla="*/ 2147483647 h 423"/>
              <a:gd name="T6" fmla="*/ 2147483647 w 424"/>
              <a:gd name="T7" fmla="*/ 2147483647 h 423"/>
              <a:gd name="T8" fmla="*/ 2147483647 w 424"/>
              <a:gd name="T9" fmla="*/ 2147483647 h 423"/>
              <a:gd name="T10" fmla="*/ 2147483647 w 424"/>
              <a:gd name="T11" fmla="*/ 2147483647 h 423"/>
              <a:gd name="T12" fmla="*/ 2147483647 w 424"/>
              <a:gd name="T13" fmla="*/ 2147483647 h 423"/>
              <a:gd name="T14" fmla="*/ 2147483647 w 424"/>
              <a:gd name="T15" fmla="*/ 2147483647 h 423"/>
              <a:gd name="T16" fmla="*/ 2147483647 w 424"/>
              <a:gd name="T17" fmla="*/ 2147483647 h 423"/>
              <a:gd name="T18" fmla="*/ 2147483647 w 424"/>
              <a:gd name="T19" fmla="*/ 2147483647 h 423"/>
              <a:gd name="T20" fmla="*/ 2147483647 w 424"/>
              <a:gd name="T21" fmla="*/ 0 h 423"/>
              <a:gd name="T22" fmla="*/ 2147483647 w 424"/>
              <a:gd name="T23" fmla="*/ 2147483647 h 423"/>
              <a:gd name="T24" fmla="*/ 2147483647 w 424"/>
              <a:gd name="T25" fmla="*/ 2147483647 h 423"/>
              <a:gd name="T26" fmla="*/ 2147483647 w 424"/>
              <a:gd name="T27" fmla="*/ 2147483647 h 423"/>
              <a:gd name="T28" fmla="*/ 2147483647 w 424"/>
              <a:gd name="T29" fmla="*/ 2147483647 h 423"/>
              <a:gd name="T30" fmla="*/ 2147483647 w 424"/>
              <a:gd name="T31" fmla="*/ 2147483647 h 423"/>
              <a:gd name="T32" fmla="*/ 2147483647 w 424"/>
              <a:gd name="T33" fmla="*/ 2147483647 h 423"/>
              <a:gd name="T34" fmla="*/ 2147483647 w 424"/>
              <a:gd name="T35" fmla="*/ 2147483647 h 423"/>
              <a:gd name="T36" fmla="*/ 2147483647 w 424"/>
              <a:gd name="T37" fmla="*/ 2147483647 h 423"/>
              <a:gd name="T38" fmla="*/ 2147483647 w 424"/>
              <a:gd name="T39" fmla="*/ 2147483647 h 423"/>
              <a:gd name="T40" fmla="*/ 0 w 424"/>
              <a:gd name="T41" fmla="*/ 2147483647 h 423"/>
              <a:gd name="T42" fmla="*/ 2147483647 w 424"/>
              <a:gd name="T43" fmla="*/ 2147483647 h 423"/>
              <a:gd name="T44" fmla="*/ 2147483647 w 424"/>
              <a:gd name="T45" fmla="*/ 2147483647 h 423"/>
              <a:gd name="T46" fmla="*/ 2147483647 w 424"/>
              <a:gd name="T47" fmla="*/ 2147483647 h 423"/>
              <a:gd name="T48" fmla="*/ 2147483647 w 424"/>
              <a:gd name="T49" fmla="*/ 2147483647 h 423"/>
              <a:gd name="T50" fmla="*/ 2147483647 w 424"/>
              <a:gd name="T51" fmla="*/ 2147483647 h 423"/>
              <a:gd name="T52" fmla="*/ 2147483647 w 424"/>
              <a:gd name="T53" fmla="*/ 2147483647 h 423"/>
              <a:gd name="T54" fmla="*/ 2147483647 w 424"/>
              <a:gd name="T55" fmla="*/ 2147483647 h 423"/>
              <a:gd name="T56" fmla="*/ 2147483647 w 424"/>
              <a:gd name="T57" fmla="*/ 2147483647 h 423"/>
              <a:gd name="T58" fmla="*/ 2147483647 w 424"/>
              <a:gd name="T59" fmla="*/ 2147483647 h 423"/>
              <a:gd name="T60" fmla="*/ 2147483647 w 424"/>
              <a:gd name="T61" fmla="*/ 2147483647 h 423"/>
              <a:gd name="T62" fmla="*/ 2147483647 w 424"/>
              <a:gd name="T63" fmla="*/ 2147483647 h 423"/>
              <a:gd name="T64" fmla="*/ 2147483647 w 424"/>
              <a:gd name="T65" fmla="*/ 2147483647 h 423"/>
              <a:gd name="T66" fmla="*/ 2147483647 w 424"/>
              <a:gd name="T67" fmla="*/ 2147483647 h 423"/>
              <a:gd name="T68" fmla="*/ 2147483647 w 424"/>
              <a:gd name="T69" fmla="*/ 2147483647 h 423"/>
              <a:gd name="T70" fmla="*/ 2147483647 w 424"/>
              <a:gd name="T71" fmla="*/ 2147483647 h 423"/>
              <a:gd name="T72" fmla="*/ 2147483647 w 424"/>
              <a:gd name="T73" fmla="*/ 2147483647 h 423"/>
              <a:gd name="T74" fmla="*/ 2147483647 w 424"/>
              <a:gd name="T75" fmla="*/ 2147483647 h 423"/>
              <a:gd name="T76" fmla="*/ 2147483647 w 424"/>
              <a:gd name="T77" fmla="*/ 2147483647 h 423"/>
              <a:gd name="T78" fmla="*/ 2147483647 w 424"/>
              <a:gd name="T79" fmla="*/ 2147483647 h 423"/>
              <a:gd name="T80" fmla="*/ 2147483647 w 424"/>
              <a:gd name="T81" fmla="*/ 2147483647 h 423"/>
              <a:gd name="T82" fmla="*/ 2147483647 w 424"/>
              <a:gd name="T83" fmla="*/ 2147483647 h 42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24"/>
              <a:gd name="T127" fmla="*/ 0 h 423"/>
              <a:gd name="T128" fmla="*/ 424 w 424"/>
              <a:gd name="T129" fmla="*/ 423 h 42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24" h="423">
                <a:moveTo>
                  <a:pt x="421" y="209"/>
                </a:moveTo>
                <a:lnTo>
                  <a:pt x="421" y="178"/>
                </a:lnTo>
                <a:lnTo>
                  <a:pt x="412" y="144"/>
                </a:lnTo>
                <a:lnTo>
                  <a:pt x="398" y="113"/>
                </a:lnTo>
                <a:lnTo>
                  <a:pt x="381" y="85"/>
                </a:lnTo>
                <a:lnTo>
                  <a:pt x="362" y="62"/>
                </a:lnTo>
                <a:lnTo>
                  <a:pt x="336" y="39"/>
                </a:lnTo>
                <a:lnTo>
                  <a:pt x="308" y="22"/>
                </a:lnTo>
                <a:lnTo>
                  <a:pt x="280" y="11"/>
                </a:lnTo>
                <a:lnTo>
                  <a:pt x="246" y="3"/>
                </a:lnTo>
                <a:lnTo>
                  <a:pt x="212" y="0"/>
                </a:lnTo>
                <a:lnTo>
                  <a:pt x="178" y="3"/>
                </a:lnTo>
                <a:lnTo>
                  <a:pt x="144" y="11"/>
                </a:lnTo>
                <a:lnTo>
                  <a:pt x="113" y="22"/>
                </a:lnTo>
                <a:lnTo>
                  <a:pt x="88" y="39"/>
                </a:lnTo>
                <a:lnTo>
                  <a:pt x="62" y="62"/>
                </a:lnTo>
                <a:lnTo>
                  <a:pt x="40" y="85"/>
                </a:lnTo>
                <a:lnTo>
                  <a:pt x="23" y="113"/>
                </a:lnTo>
                <a:lnTo>
                  <a:pt x="12" y="144"/>
                </a:lnTo>
                <a:lnTo>
                  <a:pt x="3" y="178"/>
                </a:lnTo>
                <a:lnTo>
                  <a:pt x="0" y="212"/>
                </a:lnTo>
                <a:lnTo>
                  <a:pt x="3" y="245"/>
                </a:lnTo>
                <a:lnTo>
                  <a:pt x="12" y="276"/>
                </a:lnTo>
                <a:lnTo>
                  <a:pt x="23" y="307"/>
                </a:lnTo>
                <a:lnTo>
                  <a:pt x="40" y="336"/>
                </a:lnTo>
                <a:lnTo>
                  <a:pt x="62" y="361"/>
                </a:lnTo>
                <a:lnTo>
                  <a:pt x="88" y="381"/>
                </a:lnTo>
                <a:lnTo>
                  <a:pt x="113" y="398"/>
                </a:lnTo>
                <a:lnTo>
                  <a:pt x="144" y="412"/>
                </a:lnTo>
                <a:lnTo>
                  <a:pt x="178" y="420"/>
                </a:lnTo>
                <a:lnTo>
                  <a:pt x="212" y="423"/>
                </a:lnTo>
                <a:lnTo>
                  <a:pt x="246" y="420"/>
                </a:lnTo>
                <a:lnTo>
                  <a:pt x="280" y="412"/>
                </a:lnTo>
                <a:lnTo>
                  <a:pt x="308" y="398"/>
                </a:lnTo>
                <a:lnTo>
                  <a:pt x="336" y="381"/>
                </a:lnTo>
                <a:lnTo>
                  <a:pt x="362" y="361"/>
                </a:lnTo>
                <a:lnTo>
                  <a:pt x="381" y="336"/>
                </a:lnTo>
                <a:lnTo>
                  <a:pt x="398" y="307"/>
                </a:lnTo>
                <a:lnTo>
                  <a:pt x="412" y="276"/>
                </a:lnTo>
                <a:lnTo>
                  <a:pt x="421" y="245"/>
                </a:lnTo>
                <a:lnTo>
                  <a:pt x="424" y="212"/>
                </a:lnTo>
              </a:path>
            </a:pathLst>
          </a:custGeom>
          <a:solidFill>
            <a:srgbClr val="67DCF7"/>
          </a:solidFill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6477000" y="1622425"/>
            <a:ext cx="1008063" cy="6715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Rectangle 31" descr="Small confetti"/>
          <p:cNvSpPr>
            <a:spLocks noChangeArrowheads="1"/>
          </p:cNvSpPr>
          <p:nvPr/>
        </p:nvSpPr>
        <p:spPr bwMode="auto">
          <a:xfrm>
            <a:off x="6440488" y="1600200"/>
            <a:ext cx="1008062" cy="671513"/>
          </a:xfrm>
          <a:prstGeom prst="rect">
            <a:avLst/>
          </a:prstGeom>
          <a:pattFill prst="smConfetti">
            <a:fgClr>
              <a:schemeClr val="accent2"/>
            </a:fgClr>
            <a:bgClr>
              <a:schemeClr val="bg1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6892925" y="1663700"/>
            <a:ext cx="841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$</a:t>
            </a:r>
            <a:endParaRPr lang="en-US" sz="1400"/>
          </a:p>
        </p:txBody>
      </p:sp>
      <p:sp>
        <p:nvSpPr>
          <p:cNvPr id="20513" name="Rectangle 33"/>
          <p:cNvSpPr>
            <a:spLocks noChangeArrowheads="1"/>
          </p:cNvSpPr>
          <p:nvPr/>
        </p:nvSpPr>
        <p:spPr bwMode="auto">
          <a:xfrm>
            <a:off x="4678363" y="995363"/>
            <a:ext cx="1016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P</a:t>
            </a:r>
            <a:endParaRPr lang="en-US" sz="1400"/>
          </a:p>
        </p:txBody>
      </p:sp>
      <p:sp>
        <p:nvSpPr>
          <p:cNvPr id="20514" name="Rectangle 34"/>
          <p:cNvSpPr>
            <a:spLocks noChangeArrowheads="1"/>
          </p:cNvSpPr>
          <p:nvPr/>
        </p:nvSpPr>
        <p:spPr bwMode="auto">
          <a:xfrm>
            <a:off x="4754563" y="1058863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</a:rPr>
              <a:t>2</a:t>
            </a:r>
            <a:endParaRPr lang="en-US" sz="1400"/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6838950" y="1009650"/>
            <a:ext cx="1016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P</a:t>
            </a:r>
            <a:endParaRPr lang="en-US" sz="1400"/>
          </a:p>
        </p:txBody>
      </p:sp>
      <p:sp>
        <p:nvSpPr>
          <p:cNvPr id="20516" name="Rectangle 36"/>
          <p:cNvSpPr>
            <a:spLocks noChangeArrowheads="1"/>
          </p:cNvSpPr>
          <p:nvPr/>
        </p:nvSpPr>
        <p:spPr bwMode="auto">
          <a:xfrm>
            <a:off x="6910388" y="1071563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000000"/>
                </a:solidFill>
              </a:rPr>
              <a:t>3</a:t>
            </a:r>
            <a:endParaRPr lang="en-US" sz="1400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4876800" y="1219200"/>
            <a:ext cx="538163" cy="1244600"/>
            <a:chOff x="2888" y="1155"/>
            <a:chExt cx="339" cy="784"/>
          </a:xfrm>
        </p:grpSpPr>
        <p:sp>
          <p:nvSpPr>
            <p:cNvPr id="20562" name="Freeform 38"/>
            <p:cNvSpPr>
              <a:spLocks/>
            </p:cNvSpPr>
            <p:nvPr/>
          </p:nvSpPr>
          <p:spPr bwMode="auto">
            <a:xfrm>
              <a:off x="2993" y="1361"/>
              <a:ext cx="211" cy="211"/>
            </a:xfrm>
            <a:custGeom>
              <a:avLst/>
              <a:gdLst>
                <a:gd name="T0" fmla="*/ 211 w 211"/>
                <a:gd name="T1" fmla="*/ 104 h 211"/>
                <a:gd name="T2" fmla="*/ 211 w 211"/>
                <a:gd name="T3" fmla="*/ 124 h 211"/>
                <a:gd name="T4" fmla="*/ 206 w 211"/>
                <a:gd name="T5" fmla="*/ 141 h 211"/>
                <a:gd name="T6" fmla="*/ 200 w 211"/>
                <a:gd name="T7" fmla="*/ 155 h 211"/>
                <a:gd name="T8" fmla="*/ 192 w 211"/>
                <a:gd name="T9" fmla="*/ 169 h 211"/>
                <a:gd name="T10" fmla="*/ 180 w 211"/>
                <a:gd name="T11" fmla="*/ 180 h 211"/>
                <a:gd name="T12" fmla="*/ 169 w 211"/>
                <a:gd name="T13" fmla="*/ 192 h 211"/>
                <a:gd name="T14" fmla="*/ 155 w 211"/>
                <a:gd name="T15" fmla="*/ 200 h 211"/>
                <a:gd name="T16" fmla="*/ 141 w 211"/>
                <a:gd name="T17" fmla="*/ 206 h 211"/>
                <a:gd name="T18" fmla="*/ 124 w 211"/>
                <a:gd name="T19" fmla="*/ 211 h 211"/>
                <a:gd name="T20" fmla="*/ 107 w 211"/>
                <a:gd name="T21" fmla="*/ 211 h 211"/>
                <a:gd name="T22" fmla="*/ 90 w 211"/>
                <a:gd name="T23" fmla="*/ 211 h 211"/>
                <a:gd name="T24" fmla="*/ 73 w 211"/>
                <a:gd name="T25" fmla="*/ 206 h 211"/>
                <a:gd name="T26" fmla="*/ 59 w 211"/>
                <a:gd name="T27" fmla="*/ 200 h 211"/>
                <a:gd name="T28" fmla="*/ 45 w 211"/>
                <a:gd name="T29" fmla="*/ 192 h 211"/>
                <a:gd name="T30" fmla="*/ 31 w 211"/>
                <a:gd name="T31" fmla="*/ 180 h 211"/>
                <a:gd name="T32" fmla="*/ 22 w 211"/>
                <a:gd name="T33" fmla="*/ 169 h 211"/>
                <a:gd name="T34" fmla="*/ 14 w 211"/>
                <a:gd name="T35" fmla="*/ 155 h 211"/>
                <a:gd name="T36" fmla="*/ 5 w 211"/>
                <a:gd name="T37" fmla="*/ 141 h 211"/>
                <a:gd name="T38" fmla="*/ 2 w 211"/>
                <a:gd name="T39" fmla="*/ 124 h 211"/>
                <a:gd name="T40" fmla="*/ 0 w 211"/>
                <a:gd name="T41" fmla="*/ 107 h 211"/>
                <a:gd name="T42" fmla="*/ 2 w 211"/>
                <a:gd name="T43" fmla="*/ 90 h 211"/>
                <a:gd name="T44" fmla="*/ 5 w 211"/>
                <a:gd name="T45" fmla="*/ 73 h 211"/>
                <a:gd name="T46" fmla="*/ 14 w 211"/>
                <a:gd name="T47" fmla="*/ 59 h 211"/>
                <a:gd name="T48" fmla="*/ 22 w 211"/>
                <a:gd name="T49" fmla="*/ 45 h 211"/>
                <a:gd name="T50" fmla="*/ 31 w 211"/>
                <a:gd name="T51" fmla="*/ 31 h 211"/>
                <a:gd name="T52" fmla="*/ 45 w 211"/>
                <a:gd name="T53" fmla="*/ 19 h 211"/>
                <a:gd name="T54" fmla="*/ 59 w 211"/>
                <a:gd name="T55" fmla="*/ 11 h 211"/>
                <a:gd name="T56" fmla="*/ 73 w 211"/>
                <a:gd name="T57" fmla="*/ 5 h 211"/>
                <a:gd name="T58" fmla="*/ 90 w 211"/>
                <a:gd name="T59" fmla="*/ 3 h 211"/>
                <a:gd name="T60" fmla="*/ 107 w 211"/>
                <a:gd name="T61" fmla="*/ 0 h 211"/>
                <a:gd name="T62" fmla="*/ 124 w 211"/>
                <a:gd name="T63" fmla="*/ 3 h 211"/>
                <a:gd name="T64" fmla="*/ 141 w 211"/>
                <a:gd name="T65" fmla="*/ 5 h 211"/>
                <a:gd name="T66" fmla="*/ 155 w 211"/>
                <a:gd name="T67" fmla="*/ 11 h 211"/>
                <a:gd name="T68" fmla="*/ 169 w 211"/>
                <a:gd name="T69" fmla="*/ 19 h 211"/>
                <a:gd name="T70" fmla="*/ 180 w 211"/>
                <a:gd name="T71" fmla="*/ 31 h 211"/>
                <a:gd name="T72" fmla="*/ 192 w 211"/>
                <a:gd name="T73" fmla="*/ 45 h 211"/>
                <a:gd name="T74" fmla="*/ 200 w 211"/>
                <a:gd name="T75" fmla="*/ 59 h 211"/>
                <a:gd name="T76" fmla="*/ 206 w 211"/>
                <a:gd name="T77" fmla="*/ 73 h 211"/>
                <a:gd name="T78" fmla="*/ 211 w 211"/>
                <a:gd name="T79" fmla="*/ 90 h 211"/>
                <a:gd name="T80" fmla="*/ 211 w 211"/>
                <a:gd name="T81" fmla="*/ 107 h 211"/>
                <a:gd name="T82" fmla="*/ 211 w 211"/>
                <a:gd name="T83" fmla="*/ 104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211"/>
                <a:gd name="T128" fmla="*/ 211 w 211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211">
                  <a:moveTo>
                    <a:pt x="211" y="104"/>
                  </a:moveTo>
                  <a:lnTo>
                    <a:pt x="211" y="124"/>
                  </a:lnTo>
                  <a:lnTo>
                    <a:pt x="206" y="141"/>
                  </a:lnTo>
                  <a:lnTo>
                    <a:pt x="200" y="155"/>
                  </a:lnTo>
                  <a:lnTo>
                    <a:pt x="192" y="169"/>
                  </a:lnTo>
                  <a:lnTo>
                    <a:pt x="180" y="180"/>
                  </a:lnTo>
                  <a:lnTo>
                    <a:pt x="169" y="192"/>
                  </a:lnTo>
                  <a:lnTo>
                    <a:pt x="155" y="200"/>
                  </a:lnTo>
                  <a:lnTo>
                    <a:pt x="141" y="206"/>
                  </a:lnTo>
                  <a:lnTo>
                    <a:pt x="124" y="211"/>
                  </a:lnTo>
                  <a:lnTo>
                    <a:pt x="107" y="211"/>
                  </a:lnTo>
                  <a:lnTo>
                    <a:pt x="90" y="211"/>
                  </a:lnTo>
                  <a:lnTo>
                    <a:pt x="73" y="206"/>
                  </a:lnTo>
                  <a:lnTo>
                    <a:pt x="59" y="200"/>
                  </a:lnTo>
                  <a:lnTo>
                    <a:pt x="45" y="192"/>
                  </a:lnTo>
                  <a:lnTo>
                    <a:pt x="31" y="180"/>
                  </a:lnTo>
                  <a:lnTo>
                    <a:pt x="22" y="169"/>
                  </a:lnTo>
                  <a:lnTo>
                    <a:pt x="14" y="155"/>
                  </a:lnTo>
                  <a:lnTo>
                    <a:pt x="5" y="141"/>
                  </a:lnTo>
                  <a:lnTo>
                    <a:pt x="2" y="124"/>
                  </a:lnTo>
                  <a:lnTo>
                    <a:pt x="0" y="107"/>
                  </a:lnTo>
                  <a:lnTo>
                    <a:pt x="2" y="90"/>
                  </a:lnTo>
                  <a:lnTo>
                    <a:pt x="5" y="73"/>
                  </a:lnTo>
                  <a:lnTo>
                    <a:pt x="14" y="59"/>
                  </a:lnTo>
                  <a:lnTo>
                    <a:pt x="22" y="45"/>
                  </a:lnTo>
                  <a:lnTo>
                    <a:pt x="31" y="31"/>
                  </a:lnTo>
                  <a:lnTo>
                    <a:pt x="45" y="19"/>
                  </a:lnTo>
                  <a:lnTo>
                    <a:pt x="59" y="11"/>
                  </a:lnTo>
                  <a:lnTo>
                    <a:pt x="73" y="5"/>
                  </a:lnTo>
                  <a:lnTo>
                    <a:pt x="90" y="3"/>
                  </a:lnTo>
                  <a:lnTo>
                    <a:pt x="107" y="0"/>
                  </a:lnTo>
                  <a:lnTo>
                    <a:pt x="124" y="3"/>
                  </a:lnTo>
                  <a:lnTo>
                    <a:pt x="141" y="5"/>
                  </a:lnTo>
                  <a:lnTo>
                    <a:pt x="155" y="11"/>
                  </a:lnTo>
                  <a:lnTo>
                    <a:pt x="169" y="19"/>
                  </a:lnTo>
                  <a:lnTo>
                    <a:pt x="180" y="31"/>
                  </a:lnTo>
                  <a:lnTo>
                    <a:pt x="192" y="45"/>
                  </a:lnTo>
                  <a:lnTo>
                    <a:pt x="200" y="59"/>
                  </a:lnTo>
                  <a:lnTo>
                    <a:pt x="206" y="73"/>
                  </a:lnTo>
                  <a:lnTo>
                    <a:pt x="211" y="90"/>
                  </a:lnTo>
                  <a:lnTo>
                    <a:pt x="211" y="107"/>
                  </a:lnTo>
                  <a:lnTo>
                    <a:pt x="211" y="10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3" name="Freeform 39"/>
            <p:cNvSpPr>
              <a:spLocks/>
            </p:cNvSpPr>
            <p:nvPr/>
          </p:nvSpPr>
          <p:spPr bwMode="auto">
            <a:xfrm>
              <a:off x="2993" y="1361"/>
              <a:ext cx="211" cy="211"/>
            </a:xfrm>
            <a:custGeom>
              <a:avLst/>
              <a:gdLst>
                <a:gd name="T0" fmla="*/ 211 w 211"/>
                <a:gd name="T1" fmla="*/ 104 h 211"/>
                <a:gd name="T2" fmla="*/ 211 w 211"/>
                <a:gd name="T3" fmla="*/ 90 h 211"/>
                <a:gd name="T4" fmla="*/ 206 w 211"/>
                <a:gd name="T5" fmla="*/ 73 h 211"/>
                <a:gd name="T6" fmla="*/ 200 w 211"/>
                <a:gd name="T7" fmla="*/ 59 h 211"/>
                <a:gd name="T8" fmla="*/ 192 w 211"/>
                <a:gd name="T9" fmla="*/ 45 h 211"/>
                <a:gd name="T10" fmla="*/ 180 w 211"/>
                <a:gd name="T11" fmla="*/ 31 h 211"/>
                <a:gd name="T12" fmla="*/ 169 w 211"/>
                <a:gd name="T13" fmla="*/ 19 h 211"/>
                <a:gd name="T14" fmla="*/ 155 w 211"/>
                <a:gd name="T15" fmla="*/ 11 h 211"/>
                <a:gd name="T16" fmla="*/ 141 w 211"/>
                <a:gd name="T17" fmla="*/ 5 h 211"/>
                <a:gd name="T18" fmla="*/ 124 w 211"/>
                <a:gd name="T19" fmla="*/ 3 h 211"/>
                <a:gd name="T20" fmla="*/ 107 w 211"/>
                <a:gd name="T21" fmla="*/ 0 h 211"/>
                <a:gd name="T22" fmla="*/ 90 w 211"/>
                <a:gd name="T23" fmla="*/ 3 h 211"/>
                <a:gd name="T24" fmla="*/ 73 w 211"/>
                <a:gd name="T25" fmla="*/ 5 h 211"/>
                <a:gd name="T26" fmla="*/ 59 w 211"/>
                <a:gd name="T27" fmla="*/ 11 h 211"/>
                <a:gd name="T28" fmla="*/ 45 w 211"/>
                <a:gd name="T29" fmla="*/ 19 h 211"/>
                <a:gd name="T30" fmla="*/ 31 w 211"/>
                <a:gd name="T31" fmla="*/ 31 h 211"/>
                <a:gd name="T32" fmla="*/ 22 w 211"/>
                <a:gd name="T33" fmla="*/ 45 h 211"/>
                <a:gd name="T34" fmla="*/ 14 w 211"/>
                <a:gd name="T35" fmla="*/ 59 h 211"/>
                <a:gd name="T36" fmla="*/ 5 w 211"/>
                <a:gd name="T37" fmla="*/ 73 h 211"/>
                <a:gd name="T38" fmla="*/ 2 w 211"/>
                <a:gd name="T39" fmla="*/ 90 h 211"/>
                <a:gd name="T40" fmla="*/ 0 w 211"/>
                <a:gd name="T41" fmla="*/ 107 h 211"/>
                <a:gd name="T42" fmla="*/ 2 w 211"/>
                <a:gd name="T43" fmla="*/ 124 h 211"/>
                <a:gd name="T44" fmla="*/ 5 w 211"/>
                <a:gd name="T45" fmla="*/ 141 h 211"/>
                <a:gd name="T46" fmla="*/ 14 w 211"/>
                <a:gd name="T47" fmla="*/ 155 h 211"/>
                <a:gd name="T48" fmla="*/ 22 w 211"/>
                <a:gd name="T49" fmla="*/ 169 h 211"/>
                <a:gd name="T50" fmla="*/ 31 w 211"/>
                <a:gd name="T51" fmla="*/ 180 h 211"/>
                <a:gd name="T52" fmla="*/ 45 w 211"/>
                <a:gd name="T53" fmla="*/ 192 h 211"/>
                <a:gd name="T54" fmla="*/ 59 w 211"/>
                <a:gd name="T55" fmla="*/ 200 h 211"/>
                <a:gd name="T56" fmla="*/ 73 w 211"/>
                <a:gd name="T57" fmla="*/ 206 h 211"/>
                <a:gd name="T58" fmla="*/ 90 w 211"/>
                <a:gd name="T59" fmla="*/ 211 h 211"/>
                <a:gd name="T60" fmla="*/ 107 w 211"/>
                <a:gd name="T61" fmla="*/ 211 h 211"/>
                <a:gd name="T62" fmla="*/ 124 w 211"/>
                <a:gd name="T63" fmla="*/ 211 h 211"/>
                <a:gd name="T64" fmla="*/ 141 w 211"/>
                <a:gd name="T65" fmla="*/ 206 h 211"/>
                <a:gd name="T66" fmla="*/ 155 w 211"/>
                <a:gd name="T67" fmla="*/ 200 h 211"/>
                <a:gd name="T68" fmla="*/ 169 w 211"/>
                <a:gd name="T69" fmla="*/ 192 h 211"/>
                <a:gd name="T70" fmla="*/ 180 w 211"/>
                <a:gd name="T71" fmla="*/ 180 h 211"/>
                <a:gd name="T72" fmla="*/ 192 w 211"/>
                <a:gd name="T73" fmla="*/ 169 h 211"/>
                <a:gd name="T74" fmla="*/ 200 w 211"/>
                <a:gd name="T75" fmla="*/ 155 h 211"/>
                <a:gd name="T76" fmla="*/ 206 w 211"/>
                <a:gd name="T77" fmla="*/ 141 h 211"/>
                <a:gd name="T78" fmla="*/ 211 w 211"/>
                <a:gd name="T79" fmla="*/ 124 h 211"/>
                <a:gd name="T80" fmla="*/ 211 w 211"/>
                <a:gd name="T81" fmla="*/ 107 h 211"/>
                <a:gd name="T82" fmla="*/ 211 w 211"/>
                <a:gd name="T83" fmla="*/ 107 h 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211"/>
                <a:gd name="T128" fmla="*/ 211 w 211"/>
                <a:gd name="T129" fmla="*/ 211 h 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211">
                  <a:moveTo>
                    <a:pt x="211" y="104"/>
                  </a:moveTo>
                  <a:lnTo>
                    <a:pt x="211" y="90"/>
                  </a:lnTo>
                  <a:lnTo>
                    <a:pt x="206" y="73"/>
                  </a:lnTo>
                  <a:lnTo>
                    <a:pt x="200" y="59"/>
                  </a:lnTo>
                  <a:lnTo>
                    <a:pt x="192" y="45"/>
                  </a:lnTo>
                  <a:lnTo>
                    <a:pt x="180" y="31"/>
                  </a:lnTo>
                  <a:lnTo>
                    <a:pt x="169" y="19"/>
                  </a:lnTo>
                  <a:lnTo>
                    <a:pt x="155" y="11"/>
                  </a:lnTo>
                  <a:lnTo>
                    <a:pt x="141" y="5"/>
                  </a:lnTo>
                  <a:lnTo>
                    <a:pt x="124" y="3"/>
                  </a:lnTo>
                  <a:lnTo>
                    <a:pt x="107" y="0"/>
                  </a:lnTo>
                  <a:lnTo>
                    <a:pt x="90" y="3"/>
                  </a:lnTo>
                  <a:lnTo>
                    <a:pt x="73" y="5"/>
                  </a:lnTo>
                  <a:lnTo>
                    <a:pt x="59" y="11"/>
                  </a:lnTo>
                  <a:lnTo>
                    <a:pt x="45" y="19"/>
                  </a:lnTo>
                  <a:lnTo>
                    <a:pt x="31" y="31"/>
                  </a:lnTo>
                  <a:lnTo>
                    <a:pt x="22" y="45"/>
                  </a:lnTo>
                  <a:lnTo>
                    <a:pt x="14" y="59"/>
                  </a:lnTo>
                  <a:lnTo>
                    <a:pt x="5" y="73"/>
                  </a:lnTo>
                  <a:lnTo>
                    <a:pt x="2" y="90"/>
                  </a:lnTo>
                  <a:lnTo>
                    <a:pt x="0" y="107"/>
                  </a:lnTo>
                  <a:lnTo>
                    <a:pt x="2" y="124"/>
                  </a:lnTo>
                  <a:lnTo>
                    <a:pt x="5" y="141"/>
                  </a:lnTo>
                  <a:lnTo>
                    <a:pt x="14" y="155"/>
                  </a:lnTo>
                  <a:lnTo>
                    <a:pt x="22" y="169"/>
                  </a:lnTo>
                  <a:lnTo>
                    <a:pt x="31" y="180"/>
                  </a:lnTo>
                  <a:lnTo>
                    <a:pt x="45" y="192"/>
                  </a:lnTo>
                  <a:lnTo>
                    <a:pt x="59" y="200"/>
                  </a:lnTo>
                  <a:lnTo>
                    <a:pt x="73" y="206"/>
                  </a:lnTo>
                  <a:lnTo>
                    <a:pt x="90" y="211"/>
                  </a:lnTo>
                  <a:lnTo>
                    <a:pt x="107" y="211"/>
                  </a:lnTo>
                  <a:lnTo>
                    <a:pt x="124" y="211"/>
                  </a:lnTo>
                  <a:lnTo>
                    <a:pt x="141" y="206"/>
                  </a:lnTo>
                  <a:lnTo>
                    <a:pt x="155" y="200"/>
                  </a:lnTo>
                  <a:lnTo>
                    <a:pt x="169" y="192"/>
                  </a:lnTo>
                  <a:lnTo>
                    <a:pt x="180" y="180"/>
                  </a:lnTo>
                  <a:lnTo>
                    <a:pt x="192" y="169"/>
                  </a:lnTo>
                  <a:lnTo>
                    <a:pt x="200" y="155"/>
                  </a:lnTo>
                  <a:lnTo>
                    <a:pt x="206" y="141"/>
                  </a:lnTo>
                  <a:lnTo>
                    <a:pt x="211" y="124"/>
                  </a:lnTo>
                  <a:lnTo>
                    <a:pt x="211" y="107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4" name="Rectangle 40"/>
            <p:cNvSpPr>
              <a:spLocks noChangeArrowheads="1"/>
            </p:cNvSpPr>
            <p:nvPr/>
          </p:nvSpPr>
          <p:spPr bwMode="auto">
            <a:xfrm>
              <a:off x="3066" y="1420"/>
              <a:ext cx="53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5</a:t>
              </a:r>
              <a:endParaRPr lang="en-US" sz="1400"/>
            </a:p>
          </p:txBody>
        </p:sp>
        <p:sp>
          <p:nvSpPr>
            <p:cNvPr id="20565" name="Freeform 41"/>
            <p:cNvSpPr>
              <a:spLocks/>
            </p:cNvSpPr>
            <p:nvPr/>
          </p:nvSpPr>
          <p:spPr bwMode="auto">
            <a:xfrm>
              <a:off x="2888" y="1155"/>
              <a:ext cx="51" cy="90"/>
            </a:xfrm>
            <a:custGeom>
              <a:avLst/>
              <a:gdLst>
                <a:gd name="T0" fmla="*/ 26 w 51"/>
                <a:gd name="T1" fmla="*/ 82 h 90"/>
                <a:gd name="T2" fmla="*/ 3 w 51"/>
                <a:gd name="T3" fmla="*/ 90 h 90"/>
                <a:gd name="T4" fmla="*/ 0 w 51"/>
                <a:gd name="T5" fmla="*/ 0 h 90"/>
                <a:gd name="T6" fmla="*/ 51 w 51"/>
                <a:gd name="T7" fmla="*/ 73 h 90"/>
                <a:gd name="T8" fmla="*/ 28 w 51"/>
                <a:gd name="T9" fmla="*/ 82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90"/>
                <a:gd name="T17" fmla="*/ 51 w 5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90">
                  <a:moveTo>
                    <a:pt x="26" y="82"/>
                  </a:moveTo>
                  <a:lnTo>
                    <a:pt x="3" y="90"/>
                  </a:lnTo>
                  <a:lnTo>
                    <a:pt x="0" y="0"/>
                  </a:lnTo>
                  <a:lnTo>
                    <a:pt x="51" y="73"/>
                  </a:lnTo>
                  <a:lnTo>
                    <a:pt x="28" y="82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6" name="Freeform 42"/>
            <p:cNvSpPr>
              <a:spLocks/>
            </p:cNvSpPr>
            <p:nvPr/>
          </p:nvSpPr>
          <p:spPr bwMode="auto">
            <a:xfrm>
              <a:off x="2888" y="1155"/>
              <a:ext cx="51" cy="90"/>
            </a:xfrm>
            <a:custGeom>
              <a:avLst/>
              <a:gdLst>
                <a:gd name="T0" fmla="*/ 26 w 51"/>
                <a:gd name="T1" fmla="*/ 82 h 90"/>
                <a:gd name="T2" fmla="*/ 3 w 51"/>
                <a:gd name="T3" fmla="*/ 90 h 90"/>
                <a:gd name="T4" fmla="*/ 0 w 51"/>
                <a:gd name="T5" fmla="*/ 0 h 90"/>
                <a:gd name="T6" fmla="*/ 51 w 51"/>
                <a:gd name="T7" fmla="*/ 73 h 90"/>
                <a:gd name="T8" fmla="*/ 26 w 51"/>
                <a:gd name="T9" fmla="*/ 82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90"/>
                <a:gd name="T17" fmla="*/ 51 w 5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90">
                  <a:moveTo>
                    <a:pt x="26" y="82"/>
                  </a:moveTo>
                  <a:lnTo>
                    <a:pt x="3" y="90"/>
                  </a:lnTo>
                  <a:lnTo>
                    <a:pt x="0" y="0"/>
                  </a:lnTo>
                  <a:lnTo>
                    <a:pt x="51" y="73"/>
                  </a:lnTo>
                  <a:lnTo>
                    <a:pt x="26" y="8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7" name="Freeform 43"/>
            <p:cNvSpPr>
              <a:spLocks/>
            </p:cNvSpPr>
            <p:nvPr/>
          </p:nvSpPr>
          <p:spPr bwMode="auto">
            <a:xfrm>
              <a:off x="2916" y="1239"/>
              <a:ext cx="48" cy="700"/>
            </a:xfrm>
            <a:custGeom>
              <a:avLst/>
              <a:gdLst>
                <a:gd name="T0" fmla="*/ 34 w 48"/>
                <a:gd name="T1" fmla="*/ 700 h 700"/>
                <a:gd name="T2" fmla="*/ 40 w 48"/>
                <a:gd name="T3" fmla="*/ 633 h 700"/>
                <a:gd name="T4" fmla="*/ 43 w 48"/>
                <a:gd name="T5" fmla="*/ 562 h 700"/>
                <a:gd name="T6" fmla="*/ 46 w 48"/>
                <a:gd name="T7" fmla="*/ 491 h 700"/>
                <a:gd name="T8" fmla="*/ 48 w 48"/>
                <a:gd name="T9" fmla="*/ 421 h 700"/>
                <a:gd name="T10" fmla="*/ 48 w 48"/>
                <a:gd name="T11" fmla="*/ 348 h 700"/>
                <a:gd name="T12" fmla="*/ 46 w 48"/>
                <a:gd name="T13" fmla="*/ 277 h 700"/>
                <a:gd name="T14" fmla="*/ 40 w 48"/>
                <a:gd name="T15" fmla="*/ 206 h 700"/>
                <a:gd name="T16" fmla="*/ 31 w 48"/>
                <a:gd name="T17" fmla="*/ 136 h 700"/>
                <a:gd name="T18" fmla="*/ 17 w 48"/>
                <a:gd name="T19" fmla="*/ 68 h 700"/>
                <a:gd name="T20" fmla="*/ 0 w 48"/>
                <a:gd name="T21" fmla="*/ 0 h 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"/>
                <a:gd name="T34" fmla="*/ 0 h 700"/>
                <a:gd name="T35" fmla="*/ 48 w 48"/>
                <a:gd name="T36" fmla="*/ 700 h 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" h="700">
                  <a:moveTo>
                    <a:pt x="34" y="700"/>
                  </a:moveTo>
                  <a:lnTo>
                    <a:pt x="40" y="633"/>
                  </a:lnTo>
                  <a:lnTo>
                    <a:pt x="43" y="562"/>
                  </a:lnTo>
                  <a:lnTo>
                    <a:pt x="46" y="491"/>
                  </a:lnTo>
                  <a:lnTo>
                    <a:pt x="48" y="421"/>
                  </a:lnTo>
                  <a:lnTo>
                    <a:pt x="48" y="348"/>
                  </a:lnTo>
                  <a:lnTo>
                    <a:pt x="46" y="277"/>
                  </a:lnTo>
                  <a:lnTo>
                    <a:pt x="40" y="206"/>
                  </a:lnTo>
                  <a:lnTo>
                    <a:pt x="31" y="136"/>
                  </a:lnTo>
                  <a:lnTo>
                    <a:pt x="17" y="68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8" name="Rectangle 44"/>
            <p:cNvSpPr>
              <a:spLocks noChangeArrowheads="1"/>
            </p:cNvSpPr>
            <p:nvPr/>
          </p:nvSpPr>
          <p:spPr bwMode="auto">
            <a:xfrm>
              <a:off x="3007" y="1226"/>
              <a:ext cx="59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u</a:t>
              </a:r>
              <a:endParaRPr lang="en-US" sz="1400"/>
            </a:p>
          </p:txBody>
        </p:sp>
        <p:sp>
          <p:nvSpPr>
            <p:cNvPr id="20569" name="Rectangle 45"/>
            <p:cNvSpPr>
              <a:spLocks noChangeArrowheads="1"/>
            </p:cNvSpPr>
            <p:nvPr/>
          </p:nvSpPr>
          <p:spPr bwMode="auto">
            <a:xfrm>
              <a:off x="3058" y="1226"/>
              <a:ext cx="169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 = ?</a:t>
              </a:r>
              <a:endParaRPr lang="en-US" sz="1400"/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2590800" y="1165225"/>
            <a:ext cx="595313" cy="717550"/>
            <a:chOff x="1496" y="1160"/>
            <a:chExt cx="375" cy="452"/>
          </a:xfrm>
        </p:grpSpPr>
        <p:sp>
          <p:nvSpPr>
            <p:cNvPr id="20554" name="Freeform 47"/>
            <p:cNvSpPr>
              <a:spLocks/>
            </p:cNvSpPr>
            <p:nvPr/>
          </p:nvSpPr>
          <p:spPr bwMode="auto">
            <a:xfrm>
              <a:off x="1496" y="1160"/>
              <a:ext cx="71" cy="88"/>
            </a:xfrm>
            <a:custGeom>
              <a:avLst/>
              <a:gdLst>
                <a:gd name="T0" fmla="*/ 51 w 71"/>
                <a:gd name="T1" fmla="*/ 71 h 88"/>
                <a:gd name="T2" fmla="*/ 31 w 71"/>
                <a:gd name="T3" fmla="*/ 88 h 88"/>
                <a:gd name="T4" fmla="*/ 0 w 71"/>
                <a:gd name="T5" fmla="*/ 0 h 88"/>
                <a:gd name="T6" fmla="*/ 71 w 71"/>
                <a:gd name="T7" fmla="*/ 57 h 88"/>
                <a:gd name="T8" fmla="*/ 51 w 71"/>
                <a:gd name="T9" fmla="*/ 71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88"/>
                <a:gd name="T17" fmla="*/ 71 w 71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88">
                  <a:moveTo>
                    <a:pt x="51" y="71"/>
                  </a:moveTo>
                  <a:lnTo>
                    <a:pt x="31" y="88"/>
                  </a:lnTo>
                  <a:lnTo>
                    <a:pt x="0" y="0"/>
                  </a:lnTo>
                  <a:lnTo>
                    <a:pt x="71" y="57"/>
                  </a:lnTo>
                  <a:lnTo>
                    <a:pt x="51" y="71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Freeform 48"/>
            <p:cNvSpPr>
              <a:spLocks/>
            </p:cNvSpPr>
            <p:nvPr/>
          </p:nvSpPr>
          <p:spPr bwMode="auto">
            <a:xfrm>
              <a:off x="1496" y="1160"/>
              <a:ext cx="71" cy="88"/>
            </a:xfrm>
            <a:custGeom>
              <a:avLst/>
              <a:gdLst>
                <a:gd name="T0" fmla="*/ 51 w 71"/>
                <a:gd name="T1" fmla="*/ 71 h 88"/>
                <a:gd name="T2" fmla="*/ 31 w 71"/>
                <a:gd name="T3" fmla="*/ 88 h 88"/>
                <a:gd name="T4" fmla="*/ 0 w 71"/>
                <a:gd name="T5" fmla="*/ 0 h 88"/>
                <a:gd name="T6" fmla="*/ 71 w 71"/>
                <a:gd name="T7" fmla="*/ 57 h 88"/>
                <a:gd name="T8" fmla="*/ 51 w 71"/>
                <a:gd name="T9" fmla="*/ 71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88"/>
                <a:gd name="T17" fmla="*/ 71 w 71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88">
                  <a:moveTo>
                    <a:pt x="51" y="71"/>
                  </a:moveTo>
                  <a:lnTo>
                    <a:pt x="31" y="88"/>
                  </a:lnTo>
                  <a:lnTo>
                    <a:pt x="0" y="0"/>
                  </a:lnTo>
                  <a:lnTo>
                    <a:pt x="71" y="57"/>
                  </a:lnTo>
                  <a:lnTo>
                    <a:pt x="51" y="71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Freeform 49"/>
            <p:cNvSpPr>
              <a:spLocks/>
            </p:cNvSpPr>
            <p:nvPr/>
          </p:nvSpPr>
          <p:spPr bwMode="auto">
            <a:xfrm>
              <a:off x="1550" y="1234"/>
              <a:ext cx="40" cy="378"/>
            </a:xfrm>
            <a:custGeom>
              <a:avLst/>
              <a:gdLst>
                <a:gd name="T0" fmla="*/ 14 w 40"/>
                <a:gd name="T1" fmla="*/ 378 h 378"/>
                <a:gd name="T2" fmla="*/ 20 w 40"/>
                <a:gd name="T3" fmla="*/ 344 h 378"/>
                <a:gd name="T4" fmla="*/ 25 w 40"/>
                <a:gd name="T5" fmla="*/ 305 h 378"/>
                <a:gd name="T6" fmla="*/ 28 w 40"/>
                <a:gd name="T7" fmla="*/ 265 h 378"/>
                <a:gd name="T8" fmla="*/ 34 w 40"/>
                <a:gd name="T9" fmla="*/ 226 h 378"/>
                <a:gd name="T10" fmla="*/ 37 w 40"/>
                <a:gd name="T11" fmla="*/ 183 h 378"/>
                <a:gd name="T12" fmla="*/ 40 w 40"/>
                <a:gd name="T13" fmla="*/ 144 h 378"/>
                <a:gd name="T14" fmla="*/ 37 w 40"/>
                <a:gd name="T15" fmla="*/ 104 h 378"/>
                <a:gd name="T16" fmla="*/ 28 w 40"/>
                <a:gd name="T17" fmla="*/ 67 h 378"/>
                <a:gd name="T18" fmla="*/ 17 w 40"/>
                <a:gd name="T19" fmla="*/ 34 h 378"/>
                <a:gd name="T20" fmla="*/ 0 w 40"/>
                <a:gd name="T21" fmla="*/ 0 h 3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378"/>
                <a:gd name="T35" fmla="*/ 40 w 40"/>
                <a:gd name="T36" fmla="*/ 378 h 37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378">
                  <a:moveTo>
                    <a:pt x="14" y="378"/>
                  </a:moveTo>
                  <a:lnTo>
                    <a:pt x="20" y="344"/>
                  </a:lnTo>
                  <a:lnTo>
                    <a:pt x="25" y="305"/>
                  </a:lnTo>
                  <a:lnTo>
                    <a:pt x="28" y="265"/>
                  </a:lnTo>
                  <a:lnTo>
                    <a:pt x="34" y="226"/>
                  </a:lnTo>
                  <a:lnTo>
                    <a:pt x="37" y="183"/>
                  </a:lnTo>
                  <a:lnTo>
                    <a:pt x="40" y="144"/>
                  </a:lnTo>
                  <a:lnTo>
                    <a:pt x="37" y="104"/>
                  </a:lnTo>
                  <a:lnTo>
                    <a:pt x="28" y="67"/>
                  </a:lnTo>
                  <a:lnTo>
                    <a:pt x="17" y="34"/>
                  </a:lnTo>
                  <a:lnTo>
                    <a:pt x="0" y="0"/>
                  </a:lnTo>
                </a:path>
              </a:pathLst>
            </a:custGeom>
            <a:solidFill>
              <a:srgbClr val="FFFF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Freeform 50"/>
            <p:cNvSpPr>
              <a:spLocks/>
            </p:cNvSpPr>
            <p:nvPr/>
          </p:nvSpPr>
          <p:spPr bwMode="auto">
            <a:xfrm>
              <a:off x="1609" y="1369"/>
              <a:ext cx="212" cy="212"/>
            </a:xfrm>
            <a:custGeom>
              <a:avLst/>
              <a:gdLst>
                <a:gd name="T0" fmla="*/ 209 w 212"/>
                <a:gd name="T1" fmla="*/ 105 h 212"/>
                <a:gd name="T2" fmla="*/ 209 w 212"/>
                <a:gd name="T3" fmla="*/ 124 h 212"/>
                <a:gd name="T4" fmla="*/ 206 w 212"/>
                <a:gd name="T5" fmla="*/ 141 h 212"/>
                <a:gd name="T6" fmla="*/ 201 w 212"/>
                <a:gd name="T7" fmla="*/ 155 h 212"/>
                <a:gd name="T8" fmla="*/ 192 w 212"/>
                <a:gd name="T9" fmla="*/ 170 h 212"/>
                <a:gd name="T10" fmla="*/ 181 w 212"/>
                <a:gd name="T11" fmla="*/ 181 h 212"/>
                <a:gd name="T12" fmla="*/ 167 w 212"/>
                <a:gd name="T13" fmla="*/ 192 h 212"/>
                <a:gd name="T14" fmla="*/ 156 w 212"/>
                <a:gd name="T15" fmla="*/ 201 h 212"/>
                <a:gd name="T16" fmla="*/ 139 w 212"/>
                <a:gd name="T17" fmla="*/ 206 h 212"/>
                <a:gd name="T18" fmla="*/ 122 w 212"/>
                <a:gd name="T19" fmla="*/ 212 h 212"/>
                <a:gd name="T20" fmla="*/ 105 w 212"/>
                <a:gd name="T21" fmla="*/ 212 h 212"/>
                <a:gd name="T22" fmla="*/ 88 w 212"/>
                <a:gd name="T23" fmla="*/ 212 h 212"/>
                <a:gd name="T24" fmla="*/ 71 w 212"/>
                <a:gd name="T25" fmla="*/ 206 h 212"/>
                <a:gd name="T26" fmla="*/ 57 w 212"/>
                <a:gd name="T27" fmla="*/ 201 h 212"/>
                <a:gd name="T28" fmla="*/ 43 w 212"/>
                <a:gd name="T29" fmla="*/ 192 h 212"/>
                <a:gd name="T30" fmla="*/ 31 w 212"/>
                <a:gd name="T31" fmla="*/ 181 h 212"/>
                <a:gd name="T32" fmla="*/ 20 w 212"/>
                <a:gd name="T33" fmla="*/ 170 h 212"/>
                <a:gd name="T34" fmla="*/ 12 w 212"/>
                <a:gd name="T35" fmla="*/ 155 h 212"/>
                <a:gd name="T36" fmla="*/ 6 w 212"/>
                <a:gd name="T37" fmla="*/ 141 h 212"/>
                <a:gd name="T38" fmla="*/ 0 w 212"/>
                <a:gd name="T39" fmla="*/ 124 h 212"/>
                <a:gd name="T40" fmla="*/ 0 w 212"/>
                <a:gd name="T41" fmla="*/ 107 h 212"/>
                <a:gd name="T42" fmla="*/ 0 w 212"/>
                <a:gd name="T43" fmla="*/ 91 h 212"/>
                <a:gd name="T44" fmla="*/ 6 w 212"/>
                <a:gd name="T45" fmla="*/ 74 h 212"/>
                <a:gd name="T46" fmla="*/ 12 w 212"/>
                <a:gd name="T47" fmla="*/ 59 h 212"/>
                <a:gd name="T48" fmla="*/ 20 w 212"/>
                <a:gd name="T49" fmla="*/ 45 h 212"/>
                <a:gd name="T50" fmla="*/ 31 w 212"/>
                <a:gd name="T51" fmla="*/ 31 h 212"/>
                <a:gd name="T52" fmla="*/ 43 w 212"/>
                <a:gd name="T53" fmla="*/ 20 h 212"/>
                <a:gd name="T54" fmla="*/ 57 w 212"/>
                <a:gd name="T55" fmla="*/ 11 h 212"/>
                <a:gd name="T56" fmla="*/ 71 w 212"/>
                <a:gd name="T57" fmla="*/ 6 h 212"/>
                <a:gd name="T58" fmla="*/ 88 w 212"/>
                <a:gd name="T59" fmla="*/ 3 h 212"/>
                <a:gd name="T60" fmla="*/ 105 w 212"/>
                <a:gd name="T61" fmla="*/ 0 h 212"/>
                <a:gd name="T62" fmla="*/ 122 w 212"/>
                <a:gd name="T63" fmla="*/ 3 h 212"/>
                <a:gd name="T64" fmla="*/ 139 w 212"/>
                <a:gd name="T65" fmla="*/ 6 h 212"/>
                <a:gd name="T66" fmla="*/ 156 w 212"/>
                <a:gd name="T67" fmla="*/ 11 h 212"/>
                <a:gd name="T68" fmla="*/ 167 w 212"/>
                <a:gd name="T69" fmla="*/ 20 h 212"/>
                <a:gd name="T70" fmla="*/ 181 w 212"/>
                <a:gd name="T71" fmla="*/ 31 h 212"/>
                <a:gd name="T72" fmla="*/ 192 w 212"/>
                <a:gd name="T73" fmla="*/ 45 h 212"/>
                <a:gd name="T74" fmla="*/ 201 w 212"/>
                <a:gd name="T75" fmla="*/ 59 h 212"/>
                <a:gd name="T76" fmla="*/ 206 w 212"/>
                <a:gd name="T77" fmla="*/ 74 h 212"/>
                <a:gd name="T78" fmla="*/ 209 w 212"/>
                <a:gd name="T79" fmla="*/ 91 h 212"/>
                <a:gd name="T80" fmla="*/ 212 w 212"/>
                <a:gd name="T81" fmla="*/ 107 h 212"/>
                <a:gd name="T82" fmla="*/ 209 w 212"/>
                <a:gd name="T83" fmla="*/ 105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2"/>
                <a:gd name="T127" fmla="*/ 0 h 212"/>
                <a:gd name="T128" fmla="*/ 212 w 212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2" h="212">
                  <a:moveTo>
                    <a:pt x="209" y="105"/>
                  </a:moveTo>
                  <a:lnTo>
                    <a:pt x="209" y="124"/>
                  </a:lnTo>
                  <a:lnTo>
                    <a:pt x="206" y="141"/>
                  </a:lnTo>
                  <a:lnTo>
                    <a:pt x="201" y="155"/>
                  </a:lnTo>
                  <a:lnTo>
                    <a:pt x="192" y="170"/>
                  </a:lnTo>
                  <a:lnTo>
                    <a:pt x="181" y="181"/>
                  </a:lnTo>
                  <a:lnTo>
                    <a:pt x="167" y="192"/>
                  </a:lnTo>
                  <a:lnTo>
                    <a:pt x="156" y="201"/>
                  </a:lnTo>
                  <a:lnTo>
                    <a:pt x="139" y="206"/>
                  </a:lnTo>
                  <a:lnTo>
                    <a:pt x="122" y="212"/>
                  </a:lnTo>
                  <a:lnTo>
                    <a:pt x="105" y="212"/>
                  </a:lnTo>
                  <a:lnTo>
                    <a:pt x="88" y="212"/>
                  </a:lnTo>
                  <a:lnTo>
                    <a:pt x="71" y="206"/>
                  </a:lnTo>
                  <a:lnTo>
                    <a:pt x="57" y="201"/>
                  </a:lnTo>
                  <a:lnTo>
                    <a:pt x="43" y="192"/>
                  </a:lnTo>
                  <a:lnTo>
                    <a:pt x="31" y="181"/>
                  </a:lnTo>
                  <a:lnTo>
                    <a:pt x="20" y="170"/>
                  </a:lnTo>
                  <a:lnTo>
                    <a:pt x="12" y="155"/>
                  </a:lnTo>
                  <a:lnTo>
                    <a:pt x="6" y="141"/>
                  </a:lnTo>
                  <a:lnTo>
                    <a:pt x="0" y="124"/>
                  </a:lnTo>
                  <a:lnTo>
                    <a:pt x="0" y="107"/>
                  </a:lnTo>
                  <a:lnTo>
                    <a:pt x="0" y="91"/>
                  </a:lnTo>
                  <a:lnTo>
                    <a:pt x="6" y="74"/>
                  </a:lnTo>
                  <a:lnTo>
                    <a:pt x="12" y="59"/>
                  </a:lnTo>
                  <a:lnTo>
                    <a:pt x="20" y="45"/>
                  </a:lnTo>
                  <a:lnTo>
                    <a:pt x="31" y="31"/>
                  </a:lnTo>
                  <a:lnTo>
                    <a:pt x="43" y="20"/>
                  </a:lnTo>
                  <a:lnTo>
                    <a:pt x="57" y="11"/>
                  </a:lnTo>
                  <a:lnTo>
                    <a:pt x="71" y="6"/>
                  </a:lnTo>
                  <a:lnTo>
                    <a:pt x="88" y="3"/>
                  </a:lnTo>
                  <a:lnTo>
                    <a:pt x="105" y="0"/>
                  </a:lnTo>
                  <a:lnTo>
                    <a:pt x="122" y="3"/>
                  </a:lnTo>
                  <a:lnTo>
                    <a:pt x="139" y="6"/>
                  </a:lnTo>
                  <a:lnTo>
                    <a:pt x="156" y="11"/>
                  </a:lnTo>
                  <a:lnTo>
                    <a:pt x="167" y="20"/>
                  </a:lnTo>
                  <a:lnTo>
                    <a:pt x="181" y="31"/>
                  </a:lnTo>
                  <a:lnTo>
                    <a:pt x="192" y="45"/>
                  </a:lnTo>
                  <a:lnTo>
                    <a:pt x="201" y="59"/>
                  </a:lnTo>
                  <a:lnTo>
                    <a:pt x="206" y="74"/>
                  </a:lnTo>
                  <a:lnTo>
                    <a:pt x="209" y="91"/>
                  </a:lnTo>
                  <a:lnTo>
                    <a:pt x="212" y="107"/>
                  </a:lnTo>
                  <a:lnTo>
                    <a:pt x="209" y="10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Freeform 51"/>
            <p:cNvSpPr>
              <a:spLocks/>
            </p:cNvSpPr>
            <p:nvPr/>
          </p:nvSpPr>
          <p:spPr bwMode="auto">
            <a:xfrm>
              <a:off x="1609" y="1369"/>
              <a:ext cx="212" cy="212"/>
            </a:xfrm>
            <a:custGeom>
              <a:avLst/>
              <a:gdLst>
                <a:gd name="T0" fmla="*/ 209 w 212"/>
                <a:gd name="T1" fmla="*/ 105 h 212"/>
                <a:gd name="T2" fmla="*/ 209 w 212"/>
                <a:gd name="T3" fmla="*/ 91 h 212"/>
                <a:gd name="T4" fmla="*/ 206 w 212"/>
                <a:gd name="T5" fmla="*/ 74 h 212"/>
                <a:gd name="T6" fmla="*/ 201 w 212"/>
                <a:gd name="T7" fmla="*/ 59 h 212"/>
                <a:gd name="T8" fmla="*/ 192 w 212"/>
                <a:gd name="T9" fmla="*/ 45 h 212"/>
                <a:gd name="T10" fmla="*/ 181 w 212"/>
                <a:gd name="T11" fmla="*/ 31 h 212"/>
                <a:gd name="T12" fmla="*/ 167 w 212"/>
                <a:gd name="T13" fmla="*/ 20 h 212"/>
                <a:gd name="T14" fmla="*/ 156 w 212"/>
                <a:gd name="T15" fmla="*/ 11 h 212"/>
                <a:gd name="T16" fmla="*/ 139 w 212"/>
                <a:gd name="T17" fmla="*/ 6 h 212"/>
                <a:gd name="T18" fmla="*/ 122 w 212"/>
                <a:gd name="T19" fmla="*/ 3 h 212"/>
                <a:gd name="T20" fmla="*/ 105 w 212"/>
                <a:gd name="T21" fmla="*/ 0 h 212"/>
                <a:gd name="T22" fmla="*/ 88 w 212"/>
                <a:gd name="T23" fmla="*/ 3 h 212"/>
                <a:gd name="T24" fmla="*/ 71 w 212"/>
                <a:gd name="T25" fmla="*/ 6 h 212"/>
                <a:gd name="T26" fmla="*/ 57 w 212"/>
                <a:gd name="T27" fmla="*/ 11 h 212"/>
                <a:gd name="T28" fmla="*/ 43 w 212"/>
                <a:gd name="T29" fmla="*/ 20 h 212"/>
                <a:gd name="T30" fmla="*/ 31 w 212"/>
                <a:gd name="T31" fmla="*/ 31 h 212"/>
                <a:gd name="T32" fmla="*/ 20 w 212"/>
                <a:gd name="T33" fmla="*/ 45 h 212"/>
                <a:gd name="T34" fmla="*/ 12 w 212"/>
                <a:gd name="T35" fmla="*/ 59 h 212"/>
                <a:gd name="T36" fmla="*/ 6 w 212"/>
                <a:gd name="T37" fmla="*/ 74 h 212"/>
                <a:gd name="T38" fmla="*/ 0 w 212"/>
                <a:gd name="T39" fmla="*/ 91 h 212"/>
                <a:gd name="T40" fmla="*/ 0 w 212"/>
                <a:gd name="T41" fmla="*/ 107 h 212"/>
                <a:gd name="T42" fmla="*/ 0 w 212"/>
                <a:gd name="T43" fmla="*/ 124 h 212"/>
                <a:gd name="T44" fmla="*/ 6 w 212"/>
                <a:gd name="T45" fmla="*/ 141 h 212"/>
                <a:gd name="T46" fmla="*/ 12 w 212"/>
                <a:gd name="T47" fmla="*/ 155 h 212"/>
                <a:gd name="T48" fmla="*/ 20 w 212"/>
                <a:gd name="T49" fmla="*/ 170 h 212"/>
                <a:gd name="T50" fmla="*/ 31 w 212"/>
                <a:gd name="T51" fmla="*/ 181 h 212"/>
                <a:gd name="T52" fmla="*/ 43 w 212"/>
                <a:gd name="T53" fmla="*/ 192 h 212"/>
                <a:gd name="T54" fmla="*/ 57 w 212"/>
                <a:gd name="T55" fmla="*/ 201 h 212"/>
                <a:gd name="T56" fmla="*/ 71 w 212"/>
                <a:gd name="T57" fmla="*/ 206 h 212"/>
                <a:gd name="T58" fmla="*/ 88 w 212"/>
                <a:gd name="T59" fmla="*/ 212 h 212"/>
                <a:gd name="T60" fmla="*/ 105 w 212"/>
                <a:gd name="T61" fmla="*/ 212 h 212"/>
                <a:gd name="T62" fmla="*/ 122 w 212"/>
                <a:gd name="T63" fmla="*/ 212 h 212"/>
                <a:gd name="T64" fmla="*/ 139 w 212"/>
                <a:gd name="T65" fmla="*/ 206 h 212"/>
                <a:gd name="T66" fmla="*/ 156 w 212"/>
                <a:gd name="T67" fmla="*/ 201 h 212"/>
                <a:gd name="T68" fmla="*/ 167 w 212"/>
                <a:gd name="T69" fmla="*/ 192 h 212"/>
                <a:gd name="T70" fmla="*/ 181 w 212"/>
                <a:gd name="T71" fmla="*/ 181 h 212"/>
                <a:gd name="T72" fmla="*/ 192 w 212"/>
                <a:gd name="T73" fmla="*/ 170 h 212"/>
                <a:gd name="T74" fmla="*/ 201 w 212"/>
                <a:gd name="T75" fmla="*/ 155 h 212"/>
                <a:gd name="T76" fmla="*/ 206 w 212"/>
                <a:gd name="T77" fmla="*/ 141 h 212"/>
                <a:gd name="T78" fmla="*/ 209 w 212"/>
                <a:gd name="T79" fmla="*/ 124 h 212"/>
                <a:gd name="T80" fmla="*/ 212 w 212"/>
                <a:gd name="T81" fmla="*/ 107 h 212"/>
                <a:gd name="T82" fmla="*/ 212 w 212"/>
                <a:gd name="T83" fmla="*/ 107 h 2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2"/>
                <a:gd name="T127" fmla="*/ 0 h 212"/>
                <a:gd name="T128" fmla="*/ 212 w 212"/>
                <a:gd name="T129" fmla="*/ 212 h 2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2" h="212">
                  <a:moveTo>
                    <a:pt x="209" y="105"/>
                  </a:moveTo>
                  <a:lnTo>
                    <a:pt x="209" y="91"/>
                  </a:lnTo>
                  <a:lnTo>
                    <a:pt x="206" y="74"/>
                  </a:lnTo>
                  <a:lnTo>
                    <a:pt x="201" y="59"/>
                  </a:lnTo>
                  <a:lnTo>
                    <a:pt x="192" y="45"/>
                  </a:lnTo>
                  <a:lnTo>
                    <a:pt x="181" y="31"/>
                  </a:lnTo>
                  <a:lnTo>
                    <a:pt x="167" y="20"/>
                  </a:lnTo>
                  <a:lnTo>
                    <a:pt x="156" y="11"/>
                  </a:lnTo>
                  <a:lnTo>
                    <a:pt x="139" y="6"/>
                  </a:lnTo>
                  <a:lnTo>
                    <a:pt x="122" y="3"/>
                  </a:lnTo>
                  <a:lnTo>
                    <a:pt x="105" y="0"/>
                  </a:lnTo>
                  <a:lnTo>
                    <a:pt x="88" y="3"/>
                  </a:lnTo>
                  <a:lnTo>
                    <a:pt x="71" y="6"/>
                  </a:lnTo>
                  <a:lnTo>
                    <a:pt x="57" y="11"/>
                  </a:lnTo>
                  <a:lnTo>
                    <a:pt x="43" y="20"/>
                  </a:lnTo>
                  <a:lnTo>
                    <a:pt x="31" y="31"/>
                  </a:lnTo>
                  <a:lnTo>
                    <a:pt x="20" y="45"/>
                  </a:lnTo>
                  <a:lnTo>
                    <a:pt x="12" y="59"/>
                  </a:lnTo>
                  <a:lnTo>
                    <a:pt x="6" y="74"/>
                  </a:lnTo>
                  <a:lnTo>
                    <a:pt x="0" y="91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6" y="141"/>
                  </a:lnTo>
                  <a:lnTo>
                    <a:pt x="12" y="155"/>
                  </a:lnTo>
                  <a:lnTo>
                    <a:pt x="20" y="170"/>
                  </a:lnTo>
                  <a:lnTo>
                    <a:pt x="31" y="181"/>
                  </a:lnTo>
                  <a:lnTo>
                    <a:pt x="43" y="192"/>
                  </a:lnTo>
                  <a:lnTo>
                    <a:pt x="57" y="201"/>
                  </a:lnTo>
                  <a:lnTo>
                    <a:pt x="71" y="206"/>
                  </a:lnTo>
                  <a:lnTo>
                    <a:pt x="88" y="212"/>
                  </a:lnTo>
                  <a:lnTo>
                    <a:pt x="105" y="212"/>
                  </a:lnTo>
                  <a:lnTo>
                    <a:pt x="122" y="212"/>
                  </a:lnTo>
                  <a:lnTo>
                    <a:pt x="139" y="206"/>
                  </a:lnTo>
                  <a:lnTo>
                    <a:pt x="156" y="201"/>
                  </a:lnTo>
                  <a:lnTo>
                    <a:pt x="167" y="192"/>
                  </a:lnTo>
                  <a:lnTo>
                    <a:pt x="181" y="181"/>
                  </a:lnTo>
                  <a:lnTo>
                    <a:pt x="192" y="170"/>
                  </a:lnTo>
                  <a:lnTo>
                    <a:pt x="201" y="155"/>
                  </a:lnTo>
                  <a:lnTo>
                    <a:pt x="206" y="141"/>
                  </a:lnTo>
                  <a:lnTo>
                    <a:pt x="209" y="124"/>
                  </a:lnTo>
                  <a:lnTo>
                    <a:pt x="212" y="107"/>
                  </a:lnTo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Rectangle 52"/>
            <p:cNvSpPr>
              <a:spLocks noChangeArrowheads="1"/>
            </p:cNvSpPr>
            <p:nvPr/>
          </p:nvSpPr>
          <p:spPr bwMode="auto">
            <a:xfrm>
              <a:off x="1680" y="1429"/>
              <a:ext cx="53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4</a:t>
              </a:r>
              <a:endParaRPr lang="en-US" sz="1400"/>
            </a:p>
          </p:txBody>
        </p:sp>
        <p:sp>
          <p:nvSpPr>
            <p:cNvPr id="20560" name="Rectangle 53"/>
            <p:cNvSpPr>
              <a:spLocks noChangeArrowheads="1"/>
            </p:cNvSpPr>
            <p:nvPr/>
          </p:nvSpPr>
          <p:spPr bwMode="auto">
            <a:xfrm>
              <a:off x="1649" y="1209"/>
              <a:ext cx="59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u</a:t>
              </a:r>
              <a:endParaRPr lang="en-US" sz="1400"/>
            </a:p>
          </p:txBody>
        </p:sp>
        <p:sp>
          <p:nvSpPr>
            <p:cNvPr id="20561" name="Rectangle 54"/>
            <p:cNvSpPr>
              <a:spLocks noChangeArrowheads="1"/>
            </p:cNvSpPr>
            <p:nvPr/>
          </p:nvSpPr>
          <p:spPr bwMode="auto">
            <a:xfrm>
              <a:off x="1702" y="1209"/>
              <a:ext cx="169" cy="11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 = ?</a:t>
              </a:r>
              <a:endParaRPr lang="en-US" sz="1400"/>
            </a:p>
          </p:txBody>
        </p:sp>
      </p:grp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3048000" y="3276600"/>
            <a:ext cx="352425" cy="274638"/>
            <a:chOff x="1784" y="2425"/>
            <a:chExt cx="222" cy="173"/>
          </a:xfrm>
        </p:grpSpPr>
        <p:sp>
          <p:nvSpPr>
            <p:cNvPr id="20552" name="Rectangle 56"/>
            <p:cNvSpPr>
              <a:spLocks noChangeArrowheads="1"/>
            </p:cNvSpPr>
            <p:nvPr/>
          </p:nvSpPr>
          <p:spPr bwMode="auto">
            <a:xfrm>
              <a:off x="1784" y="2425"/>
              <a:ext cx="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hlink"/>
                  </a:solidFill>
                </a:rPr>
                <a:t>u</a:t>
              </a:r>
            </a:p>
          </p:txBody>
        </p:sp>
        <p:sp>
          <p:nvSpPr>
            <p:cNvPr id="20553" name="Rectangle 57"/>
            <p:cNvSpPr>
              <a:spLocks noChangeArrowheads="1"/>
            </p:cNvSpPr>
            <p:nvPr/>
          </p:nvSpPr>
          <p:spPr bwMode="auto">
            <a:xfrm>
              <a:off x="1838" y="2425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chemeClr val="hlink"/>
                  </a:solidFill>
                </a:rPr>
                <a:t> :5</a:t>
              </a:r>
            </a:p>
          </p:txBody>
        </p:sp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2133600" y="1982788"/>
            <a:ext cx="788988" cy="1468437"/>
            <a:chOff x="1152" y="1536"/>
            <a:chExt cx="497" cy="925"/>
          </a:xfrm>
        </p:grpSpPr>
        <p:sp>
          <p:nvSpPr>
            <p:cNvPr id="20544" name="Rectangle 59"/>
            <p:cNvSpPr>
              <a:spLocks noChangeArrowheads="1"/>
            </p:cNvSpPr>
            <p:nvPr/>
          </p:nvSpPr>
          <p:spPr bwMode="auto">
            <a:xfrm>
              <a:off x="1299" y="2273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</a:rPr>
                <a:t>1</a:t>
              </a:r>
              <a:endParaRPr lang="en-US" sz="1400"/>
            </a:p>
          </p:txBody>
        </p:sp>
        <p:grpSp>
          <p:nvGrpSpPr>
            <p:cNvPr id="6" name="Group 60"/>
            <p:cNvGrpSpPr>
              <a:grpSpLocks/>
            </p:cNvGrpSpPr>
            <p:nvPr/>
          </p:nvGrpSpPr>
          <p:grpSpPr bwMode="auto">
            <a:xfrm>
              <a:off x="1152" y="1536"/>
              <a:ext cx="497" cy="925"/>
              <a:chOff x="1152" y="1536"/>
              <a:chExt cx="497" cy="925"/>
            </a:xfrm>
          </p:grpSpPr>
          <p:grpSp>
            <p:nvGrpSpPr>
              <p:cNvPr id="7" name="Group 61"/>
              <p:cNvGrpSpPr>
                <a:grpSpLocks/>
              </p:cNvGrpSpPr>
              <p:nvPr/>
            </p:nvGrpSpPr>
            <p:grpSpPr bwMode="auto">
              <a:xfrm>
                <a:off x="1220" y="1815"/>
                <a:ext cx="429" cy="646"/>
                <a:chOff x="1220" y="1815"/>
                <a:chExt cx="429" cy="646"/>
              </a:xfrm>
            </p:grpSpPr>
            <p:sp>
              <p:nvSpPr>
                <p:cNvPr id="20550" name="Freeform 62"/>
                <p:cNvSpPr>
                  <a:spLocks/>
                </p:cNvSpPr>
                <p:nvPr/>
              </p:nvSpPr>
              <p:spPr bwMode="auto">
                <a:xfrm>
                  <a:off x="1310" y="1815"/>
                  <a:ext cx="339" cy="646"/>
                </a:xfrm>
                <a:custGeom>
                  <a:avLst/>
                  <a:gdLst>
                    <a:gd name="T0" fmla="*/ 0 w 339"/>
                    <a:gd name="T1" fmla="*/ 0 h 646"/>
                    <a:gd name="T2" fmla="*/ 11 w 339"/>
                    <a:gd name="T3" fmla="*/ 76 h 646"/>
                    <a:gd name="T4" fmla="*/ 23 w 339"/>
                    <a:gd name="T5" fmla="*/ 153 h 646"/>
                    <a:gd name="T6" fmla="*/ 40 w 339"/>
                    <a:gd name="T7" fmla="*/ 226 h 646"/>
                    <a:gd name="T8" fmla="*/ 62 w 339"/>
                    <a:gd name="T9" fmla="*/ 297 h 646"/>
                    <a:gd name="T10" fmla="*/ 93 w 339"/>
                    <a:gd name="T11" fmla="*/ 367 h 646"/>
                    <a:gd name="T12" fmla="*/ 127 w 339"/>
                    <a:gd name="T13" fmla="*/ 432 h 646"/>
                    <a:gd name="T14" fmla="*/ 169 w 339"/>
                    <a:gd name="T15" fmla="*/ 494 h 646"/>
                    <a:gd name="T16" fmla="*/ 217 w 339"/>
                    <a:gd name="T17" fmla="*/ 551 h 646"/>
                    <a:gd name="T18" fmla="*/ 277 w 339"/>
                    <a:gd name="T19" fmla="*/ 601 h 646"/>
                    <a:gd name="T20" fmla="*/ 339 w 339"/>
                    <a:gd name="T21" fmla="*/ 646 h 6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9"/>
                    <a:gd name="T34" fmla="*/ 0 h 646"/>
                    <a:gd name="T35" fmla="*/ 339 w 339"/>
                    <a:gd name="T36" fmla="*/ 646 h 64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9" h="646">
                      <a:moveTo>
                        <a:pt x="0" y="0"/>
                      </a:moveTo>
                      <a:lnTo>
                        <a:pt x="11" y="76"/>
                      </a:lnTo>
                      <a:lnTo>
                        <a:pt x="23" y="153"/>
                      </a:lnTo>
                      <a:lnTo>
                        <a:pt x="40" y="226"/>
                      </a:lnTo>
                      <a:lnTo>
                        <a:pt x="62" y="297"/>
                      </a:lnTo>
                      <a:lnTo>
                        <a:pt x="93" y="367"/>
                      </a:lnTo>
                      <a:lnTo>
                        <a:pt x="127" y="432"/>
                      </a:lnTo>
                      <a:lnTo>
                        <a:pt x="169" y="494"/>
                      </a:lnTo>
                      <a:lnTo>
                        <a:pt x="217" y="551"/>
                      </a:lnTo>
                      <a:lnTo>
                        <a:pt x="277" y="601"/>
                      </a:lnTo>
                      <a:lnTo>
                        <a:pt x="339" y="646"/>
                      </a:lnTo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51" name="Freeform 63"/>
                <p:cNvSpPr>
                  <a:spLocks/>
                </p:cNvSpPr>
                <p:nvPr/>
              </p:nvSpPr>
              <p:spPr bwMode="auto">
                <a:xfrm>
                  <a:off x="1220" y="2224"/>
                  <a:ext cx="211" cy="212"/>
                </a:xfrm>
                <a:custGeom>
                  <a:avLst/>
                  <a:gdLst>
                    <a:gd name="T0" fmla="*/ 209 w 211"/>
                    <a:gd name="T1" fmla="*/ 105 h 212"/>
                    <a:gd name="T2" fmla="*/ 209 w 211"/>
                    <a:gd name="T3" fmla="*/ 91 h 212"/>
                    <a:gd name="T4" fmla="*/ 206 w 211"/>
                    <a:gd name="T5" fmla="*/ 74 h 212"/>
                    <a:gd name="T6" fmla="*/ 200 w 211"/>
                    <a:gd name="T7" fmla="*/ 60 h 212"/>
                    <a:gd name="T8" fmla="*/ 192 w 211"/>
                    <a:gd name="T9" fmla="*/ 46 h 212"/>
                    <a:gd name="T10" fmla="*/ 180 w 211"/>
                    <a:gd name="T11" fmla="*/ 31 h 212"/>
                    <a:gd name="T12" fmla="*/ 166 w 211"/>
                    <a:gd name="T13" fmla="*/ 20 h 212"/>
                    <a:gd name="T14" fmla="*/ 155 w 211"/>
                    <a:gd name="T15" fmla="*/ 12 h 212"/>
                    <a:gd name="T16" fmla="*/ 138 w 211"/>
                    <a:gd name="T17" fmla="*/ 6 h 212"/>
                    <a:gd name="T18" fmla="*/ 121 w 211"/>
                    <a:gd name="T19" fmla="*/ 3 h 212"/>
                    <a:gd name="T20" fmla="*/ 104 w 211"/>
                    <a:gd name="T21" fmla="*/ 0 h 212"/>
                    <a:gd name="T22" fmla="*/ 87 w 211"/>
                    <a:gd name="T23" fmla="*/ 3 h 212"/>
                    <a:gd name="T24" fmla="*/ 70 w 211"/>
                    <a:gd name="T25" fmla="*/ 6 h 212"/>
                    <a:gd name="T26" fmla="*/ 56 w 211"/>
                    <a:gd name="T27" fmla="*/ 12 h 212"/>
                    <a:gd name="T28" fmla="*/ 42 w 211"/>
                    <a:gd name="T29" fmla="*/ 20 h 212"/>
                    <a:gd name="T30" fmla="*/ 31 w 211"/>
                    <a:gd name="T31" fmla="*/ 31 h 212"/>
                    <a:gd name="T32" fmla="*/ 19 w 211"/>
                    <a:gd name="T33" fmla="*/ 46 h 212"/>
                    <a:gd name="T34" fmla="*/ 11 w 211"/>
                    <a:gd name="T35" fmla="*/ 60 h 212"/>
                    <a:gd name="T36" fmla="*/ 5 w 211"/>
                    <a:gd name="T37" fmla="*/ 74 h 212"/>
                    <a:gd name="T38" fmla="*/ 0 w 211"/>
                    <a:gd name="T39" fmla="*/ 91 h 212"/>
                    <a:gd name="T40" fmla="*/ 0 w 211"/>
                    <a:gd name="T41" fmla="*/ 108 h 212"/>
                    <a:gd name="T42" fmla="*/ 0 w 211"/>
                    <a:gd name="T43" fmla="*/ 125 h 212"/>
                    <a:gd name="T44" fmla="*/ 5 w 211"/>
                    <a:gd name="T45" fmla="*/ 142 h 212"/>
                    <a:gd name="T46" fmla="*/ 11 w 211"/>
                    <a:gd name="T47" fmla="*/ 156 h 212"/>
                    <a:gd name="T48" fmla="*/ 19 w 211"/>
                    <a:gd name="T49" fmla="*/ 170 h 212"/>
                    <a:gd name="T50" fmla="*/ 31 w 211"/>
                    <a:gd name="T51" fmla="*/ 181 h 212"/>
                    <a:gd name="T52" fmla="*/ 42 w 211"/>
                    <a:gd name="T53" fmla="*/ 192 h 212"/>
                    <a:gd name="T54" fmla="*/ 56 w 211"/>
                    <a:gd name="T55" fmla="*/ 201 h 212"/>
                    <a:gd name="T56" fmla="*/ 70 w 211"/>
                    <a:gd name="T57" fmla="*/ 206 h 212"/>
                    <a:gd name="T58" fmla="*/ 87 w 211"/>
                    <a:gd name="T59" fmla="*/ 212 h 212"/>
                    <a:gd name="T60" fmla="*/ 104 w 211"/>
                    <a:gd name="T61" fmla="*/ 212 h 212"/>
                    <a:gd name="T62" fmla="*/ 121 w 211"/>
                    <a:gd name="T63" fmla="*/ 212 h 212"/>
                    <a:gd name="T64" fmla="*/ 138 w 211"/>
                    <a:gd name="T65" fmla="*/ 206 h 212"/>
                    <a:gd name="T66" fmla="*/ 155 w 211"/>
                    <a:gd name="T67" fmla="*/ 201 h 212"/>
                    <a:gd name="T68" fmla="*/ 166 w 211"/>
                    <a:gd name="T69" fmla="*/ 192 h 212"/>
                    <a:gd name="T70" fmla="*/ 180 w 211"/>
                    <a:gd name="T71" fmla="*/ 181 h 212"/>
                    <a:gd name="T72" fmla="*/ 192 w 211"/>
                    <a:gd name="T73" fmla="*/ 170 h 212"/>
                    <a:gd name="T74" fmla="*/ 200 w 211"/>
                    <a:gd name="T75" fmla="*/ 156 h 212"/>
                    <a:gd name="T76" fmla="*/ 206 w 211"/>
                    <a:gd name="T77" fmla="*/ 142 h 212"/>
                    <a:gd name="T78" fmla="*/ 209 w 211"/>
                    <a:gd name="T79" fmla="*/ 125 h 212"/>
                    <a:gd name="T80" fmla="*/ 211 w 211"/>
                    <a:gd name="T81" fmla="*/ 108 h 212"/>
                    <a:gd name="T82" fmla="*/ 211 w 211"/>
                    <a:gd name="T83" fmla="*/ 108 h 212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1"/>
                    <a:gd name="T127" fmla="*/ 0 h 212"/>
                    <a:gd name="T128" fmla="*/ 211 w 211"/>
                    <a:gd name="T129" fmla="*/ 212 h 212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1" h="212">
                      <a:moveTo>
                        <a:pt x="209" y="105"/>
                      </a:moveTo>
                      <a:lnTo>
                        <a:pt x="209" y="91"/>
                      </a:lnTo>
                      <a:lnTo>
                        <a:pt x="206" y="74"/>
                      </a:lnTo>
                      <a:lnTo>
                        <a:pt x="200" y="60"/>
                      </a:lnTo>
                      <a:lnTo>
                        <a:pt x="192" y="46"/>
                      </a:lnTo>
                      <a:lnTo>
                        <a:pt x="180" y="31"/>
                      </a:lnTo>
                      <a:lnTo>
                        <a:pt x="166" y="20"/>
                      </a:lnTo>
                      <a:lnTo>
                        <a:pt x="155" y="12"/>
                      </a:lnTo>
                      <a:lnTo>
                        <a:pt x="138" y="6"/>
                      </a:lnTo>
                      <a:lnTo>
                        <a:pt x="121" y="3"/>
                      </a:lnTo>
                      <a:lnTo>
                        <a:pt x="104" y="0"/>
                      </a:lnTo>
                      <a:lnTo>
                        <a:pt x="87" y="3"/>
                      </a:lnTo>
                      <a:lnTo>
                        <a:pt x="70" y="6"/>
                      </a:lnTo>
                      <a:lnTo>
                        <a:pt x="56" y="12"/>
                      </a:lnTo>
                      <a:lnTo>
                        <a:pt x="42" y="20"/>
                      </a:lnTo>
                      <a:lnTo>
                        <a:pt x="31" y="31"/>
                      </a:lnTo>
                      <a:lnTo>
                        <a:pt x="19" y="46"/>
                      </a:lnTo>
                      <a:lnTo>
                        <a:pt x="11" y="60"/>
                      </a:lnTo>
                      <a:lnTo>
                        <a:pt x="5" y="74"/>
                      </a:lnTo>
                      <a:lnTo>
                        <a:pt x="0" y="91"/>
                      </a:lnTo>
                      <a:lnTo>
                        <a:pt x="0" y="108"/>
                      </a:lnTo>
                      <a:lnTo>
                        <a:pt x="0" y="125"/>
                      </a:lnTo>
                      <a:lnTo>
                        <a:pt x="5" y="142"/>
                      </a:lnTo>
                      <a:lnTo>
                        <a:pt x="11" y="156"/>
                      </a:lnTo>
                      <a:lnTo>
                        <a:pt x="19" y="170"/>
                      </a:lnTo>
                      <a:lnTo>
                        <a:pt x="31" y="181"/>
                      </a:lnTo>
                      <a:lnTo>
                        <a:pt x="42" y="192"/>
                      </a:lnTo>
                      <a:lnTo>
                        <a:pt x="56" y="201"/>
                      </a:lnTo>
                      <a:lnTo>
                        <a:pt x="70" y="206"/>
                      </a:lnTo>
                      <a:lnTo>
                        <a:pt x="87" y="212"/>
                      </a:lnTo>
                      <a:lnTo>
                        <a:pt x="104" y="212"/>
                      </a:lnTo>
                      <a:lnTo>
                        <a:pt x="121" y="212"/>
                      </a:lnTo>
                      <a:lnTo>
                        <a:pt x="138" y="206"/>
                      </a:lnTo>
                      <a:lnTo>
                        <a:pt x="155" y="201"/>
                      </a:lnTo>
                      <a:lnTo>
                        <a:pt x="166" y="192"/>
                      </a:lnTo>
                      <a:lnTo>
                        <a:pt x="180" y="181"/>
                      </a:lnTo>
                      <a:lnTo>
                        <a:pt x="192" y="170"/>
                      </a:lnTo>
                      <a:lnTo>
                        <a:pt x="200" y="156"/>
                      </a:lnTo>
                      <a:lnTo>
                        <a:pt x="206" y="142"/>
                      </a:lnTo>
                      <a:lnTo>
                        <a:pt x="209" y="125"/>
                      </a:lnTo>
                      <a:lnTo>
                        <a:pt x="211" y="108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64"/>
              <p:cNvGrpSpPr>
                <a:grpSpLocks/>
              </p:cNvGrpSpPr>
              <p:nvPr/>
            </p:nvGrpSpPr>
            <p:grpSpPr bwMode="auto">
              <a:xfrm>
                <a:off x="1152" y="1536"/>
                <a:ext cx="239" cy="173"/>
                <a:chOff x="1784" y="2425"/>
                <a:chExt cx="182" cy="173"/>
              </a:xfrm>
            </p:grpSpPr>
            <p:sp>
              <p:nvSpPr>
                <p:cNvPr id="20548" name="Rectangle 65"/>
                <p:cNvSpPr>
                  <a:spLocks noChangeArrowheads="1"/>
                </p:cNvSpPr>
                <p:nvPr/>
              </p:nvSpPr>
              <p:spPr bwMode="auto">
                <a:xfrm>
                  <a:off x="1784" y="2425"/>
                  <a:ext cx="67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chemeClr val="hlink"/>
                      </a:solidFill>
                    </a:rPr>
                    <a:t>u</a:t>
                  </a:r>
                </a:p>
              </p:txBody>
            </p:sp>
            <p:sp>
              <p:nvSpPr>
                <p:cNvPr id="20549" name="Rectangle 66"/>
                <p:cNvSpPr>
                  <a:spLocks noChangeArrowheads="1"/>
                </p:cNvSpPr>
                <p:nvPr/>
              </p:nvSpPr>
              <p:spPr bwMode="auto">
                <a:xfrm>
                  <a:off x="1838" y="2425"/>
                  <a:ext cx="12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chemeClr val="hlink"/>
                      </a:solidFill>
                    </a:rPr>
                    <a:t> :5</a:t>
                  </a:r>
                </a:p>
              </p:txBody>
            </p:sp>
          </p:grpSp>
        </p:grpSp>
      </p:grpSp>
      <p:grpSp>
        <p:nvGrpSpPr>
          <p:cNvPr id="9" name="Group 67"/>
          <p:cNvGrpSpPr>
            <a:grpSpLocks/>
          </p:cNvGrpSpPr>
          <p:nvPr/>
        </p:nvGrpSpPr>
        <p:grpSpPr bwMode="auto">
          <a:xfrm>
            <a:off x="3567113" y="1981200"/>
            <a:ext cx="3519487" cy="1522413"/>
            <a:chOff x="2016" y="1584"/>
            <a:chExt cx="2217" cy="959"/>
          </a:xfrm>
        </p:grpSpPr>
        <p:sp>
          <p:nvSpPr>
            <p:cNvPr id="20534" name="Freeform 68"/>
            <p:cNvSpPr>
              <a:spLocks/>
            </p:cNvSpPr>
            <p:nvPr/>
          </p:nvSpPr>
          <p:spPr bwMode="auto">
            <a:xfrm>
              <a:off x="3888" y="1714"/>
              <a:ext cx="81" cy="79"/>
            </a:xfrm>
            <a:custGeom>
              <a:avLst/>
              <a:gdLst>
                <a:gd name="T0" fmla="*/ 14 w 81"/>
                <a:gd name="T1" fmla="*/ 59 h 79"/>
                <a:gd name="T2" fmla="*/ 0 w 81"/>
                <a:gd name="T3" fmla="*/ 39 h 79"/>
                <a:gd name="T4" fmla="*/ 81 w 81"/>
                <a:gd name="T5" fmla="*/ 0 h 79"/>
                <a:gd name="T6" fmla="*/ 33 w 81"/>
                <a:gd name="T7" fmla="*/ 79 h 79"/>
                <a:gd name="T8" fmla="*/ 16 w 81"/>
                <a:gd name="T9" fmla="*/ 5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4" y="59"/>
                  </a:moveTo>
                  <a:lnTo>
                    <a:pt x="0" y="39"/>
                  </a:lnTo>
                  <a:lnTo>
                    <a:pt x="81" y="0"/>
                  </a:lnTo>
                  <a:lnTo>
                    <a:pt x="33" y="79"/>
                  </a:lnTo>
                  <a:lnTo>
                    <a:pt x="16" y="5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35" name="Freeform 69"/>
            <p:cNvSpPr>
              <a:spLocks/>
            </p:cNvSpPr>
            <p:nvPr/>
          </p:nvSpPr>
          <p:spPr bwMode="auto">
            <a:xfrm>
              <a:off x="3888" y="1714"/>
              <a:ext cx="81" cy="79"/>
            </a:xfrm>
            <a:custGeom>
              <a:avLst/>
              <a:gdLst>
                <a:gd name="T0" fmla="*/ 14 w 81"/>
                <a:gd name="T1" fmla="*/ 59 h 79"/>
                <a:gd name="T2" fmla="*/ 0 w 81"/>
                <a:gd name="T3" fmla="*/ 39 h 79"/>
                <a:gd name="T4" fmla="*/ 81 w 81"/>
                <a:gd name="T5" fmla="*/ 0 h 79"/>
                <a:gd name="T6" fmla="*/ 33 w 81"/>
                <a:gd name="T7" fmla="*/ 79 h 79"/>
                <a:gd name="T8" fmla="*/ 14 w 81"/>
                <a:gd name="T9" fmla="*/ 5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4" y="59"/>
                  </a:moveTo>
                  <a:lnTo>
                    <a:pt x="0" y="39"/>
                  </a:lnTo>
                  <a:lnTo>
                    <a:pt x="81" y="0"/>
                  </a:lnTo>
                  <a:lnTo>
                    <a:pt x="33" y="79"/>
                  </a:lnTo>
                  <a:lnTo>
                    <a:pt x="14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2016" y="1584"/>
              <a:ext cx="2217" cy="959"/>
              <a:chOff x="2016" y="1584"/>
              <a:chExt cx="2217" cy="959"/>
            </a:xfrm>
          </p:grpSpPr>
          <p:grpSp>
            <p:nvGrpSpPr>
              <p:cNvPr id="11" name="Group 71"/>
              <p:cNvGrpSpPr>
                <a:grpSpLocks/>
              </p:cNvGrpSpPr>
              <p:nvPr/>
            </p:nvGrpSpPr>
            <p:grpSpPr bwMode="auto">
              <a:xfrm>
                <a:off x="2016" y="1776"/>
                <a:ext cx="1900" cy="767"/>
                <a:chOff x="2002" y="1776"/>
                <a:chExt cx="1900" cy="767"/>
              </a:xfrm>
            </p:grpSpPr>
            <p:sp>
              <p:nvSpPr>
                <p:cNvPr id="20542" name="Freeform 72"/>
                <p:cNvSpPr>
                  <a:spLocks/>
                </p:cNvSpPr>
                <p:nvPr/>
              </p:nvSpPr>
              <p:spPr bwMode="auto">
                <a:xfrm>
                  <a:off x="2002" y="1776"/>
                  <a:ext cx="1900" cy="728"/>
                </a:xfrm>
                <a:custGeom>
                  <a:avLst/>
                  <a:gdLst>
                    <a:gd name="T0" fmla="*/ 0 w 1900"/>
                    <a:gd name="T1" fmla="*/ 728 h 728"/>
                    <a:gd name="T2" fmla="*/ 149 w 1900"/>
                    <a:gd name="T3" fmla="*/ 702 h 728"/>
                    <a:gd name="T4" fmla="*/ 299 w 1900"/>
                    <a:gd name="T5" fmla="*/ 685 h 728"/>
                    <a:gd name="T6" fmla="*/ 451 w 1900"/>
                    <a:gd name="T7" fmla="*/ 669 h 728"/>
                    <a:gd name="T8" fmla="*/ 607 w 1900"/>
                    <a:gd name="T9" fmla="*/ 654 h 728"/>
                    <a:gd name="T10" fmla="*/ 759 w 1900"/>
                    <a:gd name="T11" fmla="*/ 638 h 728"/>
                    <a:gd name="T12" fmla="*/ 912 w 1900"/>
                    <a:gd name="T13" fmla="*/ 615 h 728"/>
                    <a:gd name="T14" fmla="*/ 1061 w 1900"/>
                    <a:gd name="T15" fmla="*/ 581 h 728"/>
                    <a:gd name="T16" fmla="*/ 1202 w 1900"/>
                    <a:gd name="T17" fmla="*/ 536 h 728"/>
                    <a:gd name="T18" fmla="*/ 1341 w 1900"/>
                    <a:gd name="T19" fmla="*/ 477 h 728"/>
                    <a:gd name="T20" fmla="*/ 1471 w 1900"/>
                    <a:gd name="T21" fmla="*/ 398 h 728"/>
                    <a:gd name="T22" fmla="*/ 1519 w 1900"/>
                    <a:gd name="T23" fmla="*/ 361 h 728"/>
                    <a:gd name="T24" fmla="*/ 1564 w 1900"/>
                    <a:gd name="T25" fmla="*/ 324 h 728"/>
                    <a:gd name="T26" fmla="*/ 1606 w 1900"/>
                    <a:gd name="T27" fmla="*/ 285 h 728"/>
                    <a:gd name="T28" fmla="*/ 1648 w 1900"/>
                    <a:gd name="T29" fmla="*/ 245 h 728"/>
                    <a:gd name="T30" fmla="*/ 1691 w 1900"/>
                    <a:gd name="T31" fmla="*/ 203 h 728"/>
                    <a:gd name="T32" fmla="*/ 1733 w 1900"/>
                    <a:gd name="T33" fmla="*/ 161 h 728"/>
                    <a:gd name="T34" fmla="*/ 1773 w 1900"/>
                    <a:gd name="T35" fmla="*/ 121 h 728"/>
                    <a:gd name="T36" fmla="*/ 1815 w 1900"/>
                    <a:gd name="T37" fmla="*/ 79 h 728"/>
                    <a:gd name="T38" fmla="*/ 1857 w 1900"/>
                    <a:gd name="T39" fmla="*/ 39 h 728"/>
                    <a:gd name="T40" fmla="*/ 1900 w 1900"/>
                    <a:gd name="T41" fmla="*/ 0 h 72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900"/>
                    <a:gd name="T64" fmla="*/ 0 h 728"/>
                    <a:gd name="T65" fmla="*/ 1900 w 1900"/>
                    <a:gd name="T66" fmla="*/ 728 h 72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900" h="728">
                      <a:moveTo>
                        <a:pt x="0" y="728"/>
                      </a:moveTo>
                      <a:lnTo>
                        <a:pt x="149" y="702"/>
                      </a:lnTo>
                      <a:lnTo>
                        <a:pt x="299" y="685"/>
                      </a:lnTo>
                      <a:lnTo>
                        <a:pt x="451" y="669"/>
                      </a:lnTo>
                      <a:lnTo>
                        <a:pt x="607" y="654"/>
                      </a:lnTo>
                      <a:lnTo>
                        <a:pt x="759" y="638"/>
                      </a:lnTo>
                      <a:lnTo>
                        <a:pt x="912" y="615"/>
                      </a:lnTo>
                      <a:lnTo>
                        <a:pt x="1061" y="581"/>
                      </a:lnTo>
                      <a:lnTo>
                        <a:pt x="1202" y="536"/>
                      </a:lnTo>
                      <a:lnTo>
                        <a:pt x="1341" y="477"/>
                      </a:lnTo>
                      <a:lnTo>
                        <a:pt x="1471" y="398"/>
                      </a:lnTo>
                      <a:lnTo>
                        <a:pt x="1519" y="361"/>
                      </a:lnTo>
                      <a:lnTo>
                        <a:pt x="1564" y="324"/>
                      </a:lnTo>
                      <a:lnTo>
                        <a:pt x="1606" y="285"/>
                      </a:lnTo>
                      <a:lnTo>
                        <a:pt x="1648" y="245"/>
                      </a:lnTo>
                      <a:lnTo>
                        <a:pt x="1691" y="203"/>
                      </a:lnTo>
                      <a:lnTo>
                        <a:pt x="1733" y="161"/>
                      </a:lnTo>
                      <a:lnTo>
                        <a:pt x="1773" y="121"/>
                      </a:lnTo>
                      <a:lnTo>
                        <a:pt x="1815" y="79"/>
                      </a:lnTo>
                      <a:lnTo>
                        <a:pt x="1857" y="39"/>
                      </a:lnTo>
                      <a:lnTo>
                        <a:pt x="1900" y="0"/>
                      </a:lnTo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43" name="Freeform 73"/>
                <p:cNvSpPr>
                  <a:spLocks/>
                </p:cNvSpPr>
                <p:nvPr/>
              </p:nvSpPr>
              <p:spPr bwMode="auto">
                <a:xfrm>
                  <a:off x="3125" y="2332"/>
                  <a:ext cx="212" cy="211"/>
                </a:xfrm>
                <a:custGeom>
                  <a:avLst/>
                  <a:gdLst>
                    <a:gd name="T0" fmla="*/ 212 w 212"/>
                    <a:gd name="T1" fmla="*/ 104 h 211"/>
                    <a:gd name="T2" fmla="*/ 209 w 212"/>
                    <a:gd name="T3" fmla="*/ 87 h 211"/>
                    <a:gd name="T4" fmla="*/ 206 w 212"/>
                    <a:gd name="T5" fmla="*/ 70 h 211"/>
                    <a:gd name="T6" fmla="*/ 201 w 212"/>
                    <a:gd name="T7" fmla="*/ 56 h 211"/>
                    <a:gd name="T8" fmla="*/ 192 w 212"/>
                    <a:gd name="T9" fmla="*/ 42 h 211"/>
                    <a:gd name="T10" fmla="*/ 181 w 212"/>
                    <a:gd name="T11" fmla="*/ 31 h 211"/>
                    <a:gd name="T12" fmla="*/ 167 w 212"/>
                    <a:gd name="T13" fmla="*/ 19 h 211"/>
                    <a:gd name="T14" fmla="*/ 156 w 212"/>
                    <a:gd name="T15" fmla="*/ 11 h 211"/>
                    <a:gd name="T16" fmla="*/ 139 w 212"/>
                    <a:gd name="T17" fmla="*/ 5 h 211"/>
                    <a:gd name="T18" fmla="*/ 122 w 212"/>
                    <a:gd name="T19" fmla="*/ 0 h 211"/>
                    <a:gd name="T20" fmla="*/ 105 w 212"/>
                    <a:gd name="T21" fmla="*/ 0 h 211"/>
                    <a:gd name="T22" fmla="*/ 88 w 212"/>
                    <a:gd name="T23" fmla="*/ 0 h 211"/>
                    <a:gd name="T24" fmla="*/ 71 w 212"/>
                    <a:gd name="T25" fmla="*/ 5 h 211"/>
                    <a:gd name="T26" fmla="*/ 57 w 212"/>
                    <a:gd name="T27" fmla="*/ 11 h 211"/>
                    <a:gd name="T28" fmla="*/ 43 w 212"/>
                    <a:gd name="T29" fmla="*/ 19 h 211"/>
                    <a:gd name="T30" fmla="*/ 31 w 212"/>
                    <a:gd name="T31" fmla="*/ 31 h 211"/>
                    <a:gd name="T32" fmla="*/ 20 w 212"/>
                    <a:gd name="T33" fmla="*/ 42 h 211"/>
                    <a:gd name="T34" fmla="*/ 12 w 212"/>
                    <a:gd name="T35" fmla="*/ 56 h 211"/>
                    <a:gd name="T36" fmla="*/ 6 w 212"/>
                    <a:gd name="T37" fmla="*/ 70 h 211"/>
                    <a:gd name="T38" fmla="*/ 0 w 212"/>
                    <a:gd name="T39" fmla="*/ 87 h 211"/>
                    <a:gd name="T40" fmla="*/ 0 w 212"/>
                    <a:gd name="T41" fmla="*/ 104 h 211"/>
                    <a:gd name="T42" fmla="*/ 0 w 212"/>
                    <a:gd name="T43" fmla="*/ 121 h 211"/>
                    <a:gd name="T44" fmla="*/ 6 w 212"/>
                    <a:gd name="T45" fmla="*/ 138 h 211"/>
                    <a:gd name="T46" fmla="*/ 12 w 212"/>
                    <a:gd name="T47" fmla="*/ 152 h 211"/>
                    <a:gd name="T48" fmla="*/ 20 w 212"/>
                    <a:gd name="T49" fmla="*/ 166 h 211"/>
                    <a:gd name="T50" fmla="*/ 31 w 212"/>
                    <a:gd name="T51" fmla="*/ 180 h 211"/>
                    <a:gd name="T52" fmla="*/ 43 w 212"/>
                    <a:gd name="T53" fmla="*/ 189 h 211"/>
                    <a:gd name="T54" fmla="*/ 57 w 212"/>
                    <a:gd name="T55" fmla="*/ 200 h 211"/>
                    <a:gd name="T56" fmla="*/ 71 w 212"/>
                    <a:gd name="T57" fmla="*/ 206 h 211"/>
                    <a:gd name="T58" fmla="*/ 88 w 212"/>
                    <a:gd name="T59" fmla="*/ 209 h 211"/>
                    <a:gd name="T60" fmla="*/ 105 w 212"/>
                    <a:gd name="T61" fmla="*/ 211 h 211"/>
                    <a:gd name="T62" fmla="*/ 122 w 212"/>
                    <a:gd name="T63" fmla="*/ 209 h 211"/>
                    <a:gd name="T64" fmla="*/ 139 w 212"/>
                    <a:gd name="T65" fmla="*/ 206 h 211"/>
                    <a:gd name="T66" fmla="*/ 156 w 212"/>
                    <a:gd name="T67" fmla="*/ 200 h 211"/>
                    <a:gd name="T68" fmla="*/ 167 w 212"/>
                    <a:gd name="T69" fmla="*/ 189 h 211"/>
                    <a:gd name="T70" fmla="*/ 181 w 212"/>
                    <a:gd name="T71" fmla="*/ 180 h 211"/>
                    <a:gd name="T72" fmla="*/ 192 w 212"/>
                    <a:gd name="T73" fmla="*/ 166 h 211"/>
                    <a:gd name="T74" fmla="*/ 201 w 212"/>
                    <a:gd name="T75" fmla="*/ 152 h 211"/>
                    <a:gd name="T76" fmla="*/ 206 w 212"/>
                    <a:gd name="T77" fmla="*/ 138 h 211"/>
                    <a:gd name="T78" fmla="*/ 209 w 212"/>
                    <a:gd name="T79" fmla="*/ 121 h 211"/>
                    <a:gd name="T80" fmla="*/ 212 w 212"/>
                    <a:gd name="T81" fmla="*/ 104 h 211"/>
                    <a:gd name="T82" fmla="*/ 212 w 212"/>
                    <a:gd name="T83" fmla="*/ 104 h 21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2"/>
                    <a:gd name="T127" fmla="*/ 0 h 211"/>
                    <a:gd name="T128" fmla="*/ 212 w 212"/>
                    <a:gd name="T129" fmla="*/ 211 h 211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2" h="211">
                      <a:moveTo>
                        <a:pt x="212" y="104"/>
                      </a:moveTo>
                      <a:lnTo>
                        <a:pt x="209" y="87"/>
                      </a:lnTo>
                      <a:lnTo>
                        <a:pt x="206" y="70"/>
                      </a:lnTo>
                      <a:lnTo>
                        <a:pt x="201" y="56"/>
                      </a:lnTo>
                      <a:lnTo>
                        <a:pt x="192" y="42"/>
                      </a:lnTo>
                      <a:lnTo>
                        <a:pt x="181" y="31"/>
                      </a:lnTo>
                      <a:lnTo>
                        <a:pt x="167" y="19"/>
                      </a:lnTo>
                      <a:lnTo>
                        <a:pt x="156" y="11"/>
                      </a:lnTo>
                      <a:lnTo>
                        <a:pt x="139" y="5"/>
                      </a:lnTo>
                      <a:lnTo>
                        <a:pt x="122" y="0"/>
                      </a:lnTo>
                      <a:lnTo>
                        <a:pt x="105" y="0"/>
                      </a:lnTo>
                      <a:lnTo>
                        <a:pt x="88" y="0"/>
                      </a:lnTo>
                      <a:lnTo>
                        <a:pt x="71" y="5"/>
                      </a:lnTo>
                      <a:lnTo>
                        <a:pt x="57" y="11"/>
                      </a:lnTo>
                      <a:lnTo>
                        <a:pt x="43" y="19"/>
                      </a:lnTo>
                      <a:lnTo>
                        <a:pt x="31" y="31"/>
                      </a:lnTo>
                      <a:lnTo>
                        <a:pt x="20" y="42"/>
                      </a:lnTo>
                      <a:lnTo>
                        <a:pt x="12" y="56"/>
                      </a:lnTo>
                      <a:lnTo>
                        <a:pt x="6" y="70"/>
                      </a:lnTo>
                      <a:lnTo>
                        <a:pt x="0" y="87"/>
                      </a:lnTo>
                      <a:lnTo>
                        <a:pt x="0" y="104"/>
                      </a:lnTo>
                      <a:lnTo>
                        <a:pt x="0" y="121"/>
                      </a:lnTo>
                      <a:lnTo>
                        <a:pt x="6" y="138"/>
                      </a:lnTo>
                      <a:lnTo>
                        <a:pt x="12" y="152"/>
                      </a:lnTo>
                      <a:lnTo>
                        <a:pt x="20" y="166"/>
                      </a:lnTo>
                      <a:lnTo>
                        <a:pt x="31" y="180"/>
                      </a:lnTo>
                      <a:lnTo>
                        <a:pt x="43" y="189"/>
                      </a:lnTo>
                      <a:lnTo>
                        <a:pt x="57" y="200"/>
                      </a:lnTo>
                      <a:lnTo>
                        <a:pt x="71" y="206"/>
                      </a:lnTo>
                      <a:lnTo>
                        <a:pt x="88" y="209"/>
                      </a:lnTo>
                      <a:lnTo>
                        <a:pt x="105" y="211"/>
                      </a:lnTo>
                      <a:lnTo>
                        <a:pt x="122" y="209"/>
                      </a:lnTo>
                      <a:lnTo>
                        <a:pt x="139" y="206"/>
                      </a:lnTo>
                      <a:lnTo>
                        <a:pt x="156" y="200"/>
                      </a:lnTo>
                      <a:lnTo>
                        <a:pt x="167" y="189"/>
                      </a:lnTo>
                      <a:lnTo>
                        <a:pt x="181" y="180"/>
                      </a:lnTo>
                      <a:lnTo>
                        <a:pt x="192" y="166"/>
                      </a:lnTo>
                      <a:lnTo>
                        <a:pt x="201" y="152"/>
                      </a:lnTo>
                      <a:lnTo>
                        <a:pt x="206" y="138"/>
                      </a:lnTo>
                      <a:lnTo>
                        <a:pt x="209" y="121"/>
                      </a:lnTo>
                      <a:lnTo>
                        <a:pt x="212" y="104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538" name="Rectangle 74"/>
              <p:cNvSpPr>
                <a:spLocks noChangeArrowheads="1"/>
              </p:cNvSpPr>
              <p:nvPr/>
            </p:nvSpPr>
            <p:spPr bwMode="auto">
              <a:xfrm>
                <a:off x="3199" y="2386"/>
                <a:ext cx="53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2</a:t>
                </a:r>
                <a:endParaRPr lang="en-US" sz="1400"/>
              </a:p>
            </p:txBody>
          </p:sp>
          <p:grpSp>
            <p:nvGrpSpPr>
              <p:cNvPr id="12" name="Group 75"/>
              <p:cNvGrpSpPr>
                <a:grpSpLocks/>
              </p:cNvGrpSpPr>
              <p:nvPr/>
            </p:nvGrpSpPr>
            <p:grpSpPr bwMode="auto">
              <a:xfrm>
                <a:off x="3984" y="1584"/>
                <a:ext cx="249" cy="173"/>
                <a:chOff x="1784" y="2425"/>
                <a:chExt cx="165" cy="173"/>
              </a:xfrm>
            </p:grpSpPr>
            <p:sp>
              <p:nvSpPr>
                <p:cNvPr id="20540" name="Rectangle 76"/>
                <p:cNvSpPr>
                  <a:spLocks noChangeArrowheads="1"/>
                </p:cNvSpPr>
                <p:nvPr/>
              </p:nvSpPr>
              <p:spPr bwMode="auto">
                <a:xfrm>
                  <a:off x="1784" y="2425"/>
                  <a:ext cx="58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chemeClr val="hlink"/>
                      </a:solidFill>
                    </a:rPr>
                    <a:t>u</a:t>
                  </a:r>
                </a:p>
              </p:txBody>
            </p:sp>
            <p:sp>
              <p:nvSpPr>
                <p:cNvPr id="20541" name="Rectangle 77"/>
                <p:cNvSpPr>
                  <a:spLocks noChangeArrowheads="1"/>
                </p:cNvSpPr>
                <p:nvPr/>
              </p:nvSpPr>
              <p:spPr bwMode="auto">
                <a:xfrm>
                  <a:off x="1838" y="2425"/>
                  <a:ext cx="111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chemeClr val="hlink"/>
                      </a:solidFill>
                    </a:rPr>
                    <a:t> :5</a:t>
                  </a:r>
                </a:p>
              </p:txBody>
            </p:sp>
          </p:grpSp>
        </p:grpSp>
      </p:grpSp>
      <p:grpSp>
        <p:nvGrpSpPr>
          <p:cNvPr id="13" name="Group 78"/>
          <p:cNvGrpSpPr>
            <a:grpSpLocks/>
          </p:cNvGrpSpPr>
          <p:nvPr/>
        </p:nvGrpSpPr>
        <p:grpSpPr bwMode="auto">
          <a:xfrm>
            <a:off x="7086600" y="1165225"/>
            <a:ext cx="600075" cy="1014413"/>
            <a:chOff x="4224" y="1118"/>
            <a:chExt cx="378" cy="639"/>
          </a:xfrm>
        </p:grpSpPr>
        <p:sp>
          <p:nvSpPr>
            <p:cNvPr id="20525" name="Freeform 79"/>
            <p:cNvSpPr>
              <a:spLocks/>
            </p:cNvSpPr>
            <p:nvPr/>
          </p:nvSpPr>
          <p:spPr bwMode="auto">
            <a:xfrm>
              <a:off x="4255" y="1522"/>
              <a:ext cx="81" cy="76"/>
            </a:xfrm>
            <a:custGeom>
              <a:avLst/>
              <a:gdLst>
                <a:gd name="T0" fmla="*/ 62 w 81"/>
                <a:gd name="T1" fmla="*/ 17 h 76"/>
                <a:gd name="T2" fmla="*/ 81 w 81"/>
                <a:gd name="T3" fmla="*/ 36 h 76"/>
                <a:gd name="T4" fmla="*/ 0 w 81"/>
                <a:gd name="T5" fmla="*/ 76 h 76"/>
                <a:gd name="T6" fmla="*/ 48 w 81"/>
                <a:gd name="T7" fmla="*/ 0 h 76"/>
                <a:gd name="T8" fmla="*/ 62 w 81"/>
                <a:gd name="T9" fmla="*/ 1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6"/>
                <a:gd name="T17" fmla="*/ 81 w 81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6">
                  <a:moveTo>
                    <a:pt x="62" y="17"/>
                  </a:moveTo>
                  <a:lnTo>
                    <a:pt x="81" y="36"/>
                  </a:lnTo>
                  <a:lnTo>
                    <a:pt x="0" y="76"/>
                  </a:lnTo>
                  <a:lnTo>
                    <a:pt x="48" y="0"/>
                  </a:lnTo>
                  <a:lnTo>
                    <a:pt x="62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Freeform 80"/>
            <p:cNvSpPr>
              <a:spLocks/>
            </p:cNvSpPr>
            <p:nvPr/>
          </p:nvSpPr>
          <p:spPr bwMode="auto">
            <a:xfrm>
              <a:off x="4255" y="1118"/>
              <a:ext cx="112" cy="421"/>
            </a:xfrm>
            <a:custGeom>
              <a:avLst/>
              <a:gdLst>
                <a:gd name="T0" fmla="*/ 0 w 112"/>
                <a:gd name="T1" fmla="*/ 0 h 421"/>
                <a:gd name="T2" fmla="*/ 22 w 112"/>
                <a:gd name="T3" fmla="*/ 37 h 421"/>
                <a:gd name="T4" fmla="*/ 45 w 112"/>
                <a:gd name="T5" fmla="*/ 79 h 421"/>
                <a:gd name="T6" fmla="*/ 67 w 112"/>
                <a:gd name="T7" fmla="*/ 124 h 421"/>
                <a:gd name="T8" fmla="*/ 84 w 112"/>
                <a:gd name="T9" fmla="*/ 169 h 421"/>
                <a:gd name="T10" fmla="*/ 101 w 112"/>
                <a:gd name="T11" fmla="*/ 217 h 421"/>
                <a:gd name="T12" fmla="*/ 110 w 112"/>
                <a:gd name="T13" fmla="*/ 262 h 421"/>
                <a:gd name="T14" fmla="*/ 112 w 112"/>
                <a:gd name="T15" fmla="*/ 308 h 421"/>
                <a:gd name="T16" fmla="*/ 107 w 112"/>
                <a:gd name="T17" fmla="*/ 350 h 421"/>
                <a:gd name="T18" fmla="*/ 93 w 112"/>
                <a:gd name="T19" fmla="*/ 387 h 421"/>
                <a:gd name="T20" fmla="*/ 67 w 112"/>
                <a:gd name="T21" fmla="*/ 421 h 4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421"/>
                <a:gd name="T35" fmla="*/ 112 w 112"/>
                <a:gd name="T36" fmla="*/ 421 h 4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421">
                  <a:moveTo>
                    <a:pt x="0" y="0"/>
                  </a:moveTo>
                  <a:lnTo>
                    <a:pt x="22" y="37"/>
                  </a:lnTo>
                  <a:lnTo>
                    <a:pt x="45" y="79"/>
                  </a:lnTo>
                  <a:lnTo>
                    <a:pt x="67" y="124"/>
                  </a:lnTo>
                  <a:lnTo>
                    <a:pt x="84" y="169"/>
                  </a:lnTo>
                  <a:lnTo>
                    <a:pt x="101" y="217"/>
                  </a:lnTo>
                  <a:lnTo>
                    <a:pt x="110" y="262"/>
                  </a:lnTo>
                  <a:lnTo>
                    <a:pt x="112" y="308"/>
                  </a:lnTo>
                  <a:lnTo>
                    <a:pt x="107" y="350"/>
                  </a:lnTo>
                  <a:lnTo>
                    <a:pt x="93" y="387"/>
                  </a:lnTo>
                  <a:lnTo>
                    <a:pt x="67" y="421"/>
                  </a:lnTo>
                </a:path>
              </a:pathLst>
            </a:custGeom>
            <a:noFill/>
            <a:ln w="38100">
              <a:solidFill>
                <a:srgbClr val="114FF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81"/>
            <p:cNvGrpSpPr>
              <a:grpSpLocks/>
            </p:cNvGrpSpPr>
            <p:nvPr/>
          </p:nvGrpSpPr>
          <p:grpSpPr bwMode="auto">
            <a:xfrm>
              <a:off x="4368" y="1152"/>
              <a:ext cx="234" cy="214"/>
              <a:chOff x="4704" y="1389"/>
              <a:chExt cx="234" cy="214"/>
            </a:xfrm>
          </p:grpSpPr>
          <p:sp>
            <p:nvSpPr>
              <p:cNvPr id="20531" name="Freeform 82"/>
              <p:cNvSpPr>
                <a:spLocks/>
              </p:cNvSpPr>
              <p:nvPr/>
            </p:nvSpPr>
            <p:spPr bwMode="auto">
              <a:xfrm>
                <a:off x="4726" y="1389"/>
                <a:ext cx="212" cy="211"/>
              </a:xfrm>
              <a:custGeom>
                <a:avLst/>
                <a:gdLst>
                  <a:gd name="T0" fmla="*/ 209 w 212"/>
                  <a:gd name="T1" fmla="*/ 104 h 211"/>
                  <a:gd name="T2" fmla="*/ 209 w 212"/>
                  <a:gd name="T3" fmla="*/ 124 h 211"/>
                  <a:gd name="T4" fmla="*/ 206 w 212"/>
                  <a:gd name="T5" fmla="*/ 141 h 211"/>
                  <a:gd name="T6" fmla="*/ 201 w 212"/>
                  <a:gd name="T7" fmla="*/ 155 h 211"/>
                  <a:gd name="T8" fmla="*/ 192 w 212"/>
                  <a:gd name="T9" fmla="*/ 169 h 211"/>
                  <a:gd name="T10" fmla="*/ 181 w 212"/>
                  <a:gd name="T11" fmla="*/ 180 h 211"/>
                  <a:gd name="T12" fmla="*/ 167 w 212"/>
                  <a:gd name="T13" fmla="*/ 192 h 211"/>
                  <a:gd name="T14" fmla="*/ 155 w 212"/>
                  <a:gd name="T15" fmla="*/ 200 h 211"/>
                  <a:gd name="T16" fmla="*/ 138 w 212"/>
                  <a:gd name="T17" fmla="*/ 206 h 211"/>
                  <a:gd name="T18" fmla="*/ 122 w 212"/>
                  <a:gd name="T19" fmla="*/ 211 h 211"/>
                  <a:gd name="T20" fmla="*/ 105 w 212"/>
                  <a:gd name="T21" fmla="*/ 211 h 211"/>
                  <a:gd name="T22" fmla="*/ 88 w 212"/>
                  <a:gd name="T23" fmla="*/ 211 h 211"/>
                  <a:gd name="T24" fmla="*/ 71 w 212"/>
                  <a:gd name="T25" fmla="*/ 206 h 211"/>
                  <a:gd name="T26" fmla="*/ 57 w 212"/>
                  <a:gd name="T27" fmla="*/ 200 h 211"/>
                  <a:gd name="T28" fmla="*/ 42 w 212"/>
                  <a:gd name="T29" fmla="*/ 192 h 211"/>
                  <a:gd name="T30" fmla="*/ 31 w 212"/>
                  <a:gd name="T31" fmla="*/ 180 h 211"/>
                  <a:gd name="T32" fmla="*/ 20 w 212"/>
                  <a:gd name="T33" fmla="*/ 169 h 211"/>
                  <a:gd name="T34" fmla="*/ 11 w 212"/>
                  <a:gd name="T35" fmla="*/ 155 h 211"/>
                  <a:gd name="T36" fmla="*/ 6 w 212"/>
                  <a:gd name="T37" fmla="*/ 141 h 211"/>
                  <a:gd name="T38" fmla="*/ 0 w 212"/>
                  <a:gd name="T39" fmla="*/ 124 h 211"/>
                  <a:gd name="T40" fmla="*/ 0 w 212"/>
                  <a:gd name="T41" fmla="*/ 107 h 211"/>
                  <a:gd name="T42" fmla="*/ 0 w 212"/>
                  <a:gd name="T43" fmla="*/ 90 h 211"/>
                  <a:gd name="T44" fmla="*/ 6 w 212"/>
                  <a:gd name="T45" fmla="*/ 73 h 211"/>
                  <a:gd name="T46" fmla="*/ 11 w 212"/>
                  <a:gd name="T47" fmla="*/ 59 h 211"/>
                  <a:gd name="T48" fmla="*/ 20 w 212"/>
                  <a:gd name="T49" fmla="*/ 45 h 211"/>
                  <a:gd name="T50" fmla="*/ 31 w 212"/>
                  <a:gd name="T51" fmla="*/ 31 h 211"/>
                  <a:gd name="T52" fmla="*/ 42 w 212"/>
                  <a:gd name="T53" fmla="*/ 19 h 211"/>
                  <a:gd name="T54" fmla="*/ 57 w 212"/>
                  <a:gd name="T55" fmla="*/ 11 h 211"/>
                  <a:gd name="T56" fmla="*/ 71 w 212"/>
                  <a:gd name="T57" fmla="*/ 5 h 211"/>
                  <a:gd name="T58" fmla="*/ 88 w 212"/>
                  <a:gd name="T59" fmla="*/ 3 h 211"/>
                  <a:gd name="T60" fmla="*/ 105 w 212"/>
                  <a:gd name="T61" fmla="*/ 0 h 211"/>
                  <a:gd name="T62" fmla="*/ 122 w 212"/>
                  <a:gd name="T63" fmla="*/ 3 h 211"/>
                  <a:gd name="T64" fmla="*/ 138 w 212"/>
                  <a:gd name="T65" fmla="*/ 5 h 211"/>
                  <a:gd name="T66" fmla="*/ 155 w 212"/>
                  <a:gd name="T67" fmla="*/ 11 h 211"/>
                  <a:gd name="T68" fmla="*/ 167 w 212"/>
                  <a:gd name="T69" fmla="*/ 19 h 211"/>
                  <a:gd name="T70" fmla="*/ 181 w 212"/>
                  <a:gd name="T71" fmla="*/ 31 h 211"/>
                  <a:gd name="T72" fmla="*/ 192 w 212"/>
                  <a:gd name="T73" fmla="*/ 45 h 211"/>
                  <a:gd name="T74" fmla="*/ 201 w 212"/>
                  <a:gd name="T75" fmla="*/ 59 h 211"/>
                  <a:gd name="T76" fmla="*/ 206 w 212"/>
                  <a:gd name="T77" fmla="*/ 73 h 211"/>
                  <a:gd name="T78" fmla="*/ 209 w 212"/>
                  <a:gd name="T79" fmla="*/ 90 h 211"/>
                  <a:gd name="T80" fmla="*/ 212 w 212"/>
                  <a:gd name="T81" fmla="*/ 107 h 211"/>
                  <a:gd name="T82" fmla="*/ 209 w 212"/>
                  <a:gd name="T83" fmla="*/ 104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2"/>
                  <a:gd name="T127" fmla="*/ 0 h 211"/>
                  <a:gd name="T128" fmla="*/ 212 w 212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2" h="211">
                    <a:moveTo>
                      <a:pt x="209" y="104"/>
                    </a:moveTo>
                    <a:lnTo>
                      <a:pt x="209" y="124"/>
                    </a:lnTo>
                    <a:lnTo>
                      <a:pt x="206" y="141"/>
                    </a:lnTo>
                    <a:lnTo>
                      <a:pt x="201" y="155"/>
                    </a:lnTo>
                    <a:lnTo>
                      <a:pt x="192" y="169"/>
                    </a:lnTo>
                    <a:lnTo>
                      <a:pt x="181" y="180"/>
                    </a:lnTo>
                    <a:lnTo>
                      <a:pt x="167" y="192"/>
                    </a:lnTo>
                    <a:lnTo>
                      <a:pt x="155" y="200"/>
                    </a:lnTo>
                    <a:lnTo>
                      <a:pt x="138" y="206"/>
                    </a:lnTo>
                    <a:lnTo>
                      <a:pt x="122" y="211"/>
                    </a:lnTo>
                    <a:lnTo>
                      <a:pt x="105" y="211"/>
                    </a:lnTo>
                    <a:lnTo>
                      <a:pt x="88" y="211"/>
                    </a:lnTo>
                    <a:lnTo>
                      <a:pt x="71" y="206"/>
                    </a:lnTo>
                    <a:lnTo>
                      <a:pt x="57" y="200"/>
                    </a:lnTo>
                    <a:lnTo>
                      <a:pt x="42" y="192"/>
                    </a:lnTo>
                    <a:lnTo>
                      <a:pt x="31" y="180"/>
                    </a:lnTo>
                    <a:lnTo>
                      <a:pt x="20" y="169"/>
                    </a:lnTo>
                    <a:lnTo>
                      <a:pt x="11" y="155"/>
                    </a:lnTo>
                    <a:lnTo>
                      <a:pt x="6" y="141"/>
                    </a:lnTo>
                    <a:lnTo>
                      <a:pt x="0" y="124"/>
                    </a:lnTo>
                    <a:lnTo>
                      <a:pt x="0" y="107"/>
                    </a:lnTo>
                    <a:lnTo>
                      <a:pt x="0" y="90"/>
                    </a:lnTo>
                    <a:lnTo>
                      <a:pt x="6" y="73"/>
                    </a:lnTo>
                    <a:lnTo>
                      <a:pt x="11" y="59"/>
                    </a:lnTo>
                    <a:lnTo>
                      <a:pt x="20" y="45"/>
                    </a:lnTo>
                    <a:lnTo>
                      <a:pt x="31" y="31"/>
                    </a:lnTo>
                    <a:lnTo>
                      <a:pt x="42" y="19"/>
                    </a:lnTo>
                    <a:lnTo>
                      <a:pt x="57" y="11"/>
                    </a:lnTo>
                    <a:lnTo>
                      <a:pt x="71" y="5"/>
                    </a:lnTo>
                    <a:lnTo>
                      <a:pt x="88" y="3"/>
                    </a:lnTo>
                    <a:lnTo>
                      <a:pt x="105" y="0"/>
                    </a:lnTo>
                    <a:lnTo>
                      <a:pt x="122" y="3"/>
                    </a:lnTo>
                    <a:lnTo>
                      <a:pt x="138" y="5"/>
                    </a:lnTo>
                    <a:lnTo>
                      <a:pt x="155" y="11"/>
                    </a:lnTo>
                    <a:lnTo>
                      <a:pt x="167" y="19"/>
                    </a:lnTo>
                    <a:lnTo>
                      <a:pt x="181" y="31"/>
                    </a:lnTo>
                    <a:lnTo>
                      <a:pt x="192" y="45"/>
                    </a:lnTo>
                    <a:lnTo>
                      <a:pt x="201" y="59"/>
                    </a:lnTo>
                    <a:lnTo>
                      <a:pt x="206" y="73"/>
                    </a:lnTo>
                    <a:lnTo>
                      <a:pt x="209" y="90"/>
                    </a:lnTo>
                    <a:lnTo>
                      <a:pt x="212" y="107"/>
                    </a:lnTo>
                    <a:lnTo>
                      <a:pt x="209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2" name="Freeform 83"/>
              <p:cNvSpPr>
                <a:spLocks/>
              </p:cNvSpPr>
              <p:nvPr/>
            </p:nvSpPr>
            <p:spPr bwMode="auto">
              <a:xfrm>
                <a:off x="4704" y="1392"/>
                <a:ext cx="212" cy="211"/>
              </a:xfrm>
              <a:custGeom>
                <a:avLst/>
                <a:gdLst>
                  <a:gd name="T0" fmla="*/ 209 w 212"/>
                  <a:gd name="T1" fmla="*/ 104 h 211"/>
                  <a:gd name="T2" fmla="*/ 209 w 212"/>
                  <a:gd name="T3" fmla="*/ 90 h 211"/>
                  <a:gd name="T4" fmla="*/ 206 w 212"/>
                  <a:gd name="T5" fmla="*/ 73 h 211"/>
                  <a:gd name="T6" fmla="*/ 201 w 212"/>
                  <a:gd name="T7" fmla="*/ 59 h 211"/>
                  <a:gd name="T8" fmla="*/ 192 w 212"/>
                  <a:gd name="T9" fmla="*/ 45 h 211"/>
                  <a:gd name="T10" fmla="*/ 181 w 212"/>
                  <a:gd name="T11" fmla="*/ 31 h 211"/>
                  <a:gd name="T12" fmla="*/ 167 w 212"/>
                  <a:gd name="T13" fmla="*/ 19 h 211"/>
                  <a:gd name="T14" fmla="*/ 155 w 212"/>
                  <a:gd name="T15" fmla="*/ 11 h 211"/>
                  <a:gd name="T16" fmla="*/ 138 w 212"/>
                  <a:gd name="T17" fmla="*/ 5 h 211"/>
                  <a:gd name="T18" fmla="*/ 122 w 212"/>
                  <a:gd name="T19" fmla="*/ 3 h 211"/>
                  <a:gd name="T20" fmla="*/ 105 w 212"/>
                  <a:gd name="T21" fmla="*/ 0 h 211"/>
                  <a:gd name="T22" fmla="*/ 88 w 212"/>
                  <a:gd name="T23" fmla="*/ 3 h 211"/>
                  <a:gd name="T24" fmla="*/ 71 w 212"/>
                  <a:gd name="T25" fmla="*/ 5 h 211"/>
                  <a:gd name="T26" fmla="*/ 57 w 212"/>
                  <a:gd name="T27" fmla="*/ 11 h 211"/>
                  <a:gd name="T28" fmla="*/ 42 w 212"/>
                  <a:gd name="T29" fmla="*/ 19 h 211"/>
                  <a:gd name="T30" fmla="*/ 31 w 212"/>
                  <a:gd name="T31" fmla="*/ 31 h 211"/>
                  <a:gd name="T32" fmla="*/ 20 w 212"/>
                  <a:gd name="T33" fmla="*/ 45 h 211"/>
                  <a:gd name="T34" fmla="*/ 11 w 212"/>
                  <a:gd name="T35" fmla="*/ 59 h 211"/>
                  <a:gd name="T36" fmla="*/ 6 w 212"/>
                  <a:gd name="T37" fmla="*/ 73 h 211"/>
                  <a:gd name="T38" fmla="*/ 0 w 212"/>
                  <a:gd name="T39" fmla="*/ 90 h 211"/>
                  <a:gd name="T40" fmla="*/ 0 w 212"/>
                  <a:gd name="T41" fmla="*/ 107 h 211"/>
                  <a:gd name="T42" fmla="*/ 0 w 212"/>
                  <a:gd name="T43" fmla="*/ 124 h 211"/>
                  <a:gd name="T44" fmla="*/ 6 w 212"/>
                  <a:gd name="T45" fmla="*/ 141 h 211"/>
                  <a:gd name="T46" fmla="*/ 11 w 212"/>
                  <a:gd name="T47" fmla="*/ 155 h 211"/>
                  <a:gd name="T48" fmla="*/ 20 w 212"/>
                  <a:gd name="T49" fmla="*/ 169 h 211"/>
                  <a:gd name="T50" fmla="*/ 31 w 212"/>
                  <a:gd name="T51" fmla="*/ 180 h 211"/>
                  <a:gd name="T52" fmla="*/ 42 w 212"/>
                  <a:gd name="T53" fmla="*/ 192 h 211"/>
                  <a:gd name="T54" fmla="*/ 57 w 212"/>
                  <a:gd name="T55" fmla="*/ 200 h 211"/>
                  <a:gd name="T56" fmla="*/ 71 w 212"/>
                  <a:gd name="T57" fmla="*/ 206 h 211"/>
                  <a:gd name="T58" fmla="*/ 88 w 212"/>
                  <a:gd name="T59" fmla="*/ 211 h 211"/>
                  <a:gd name="T60" fmla="*/ 105 w 212"/>
                  <a:gd name="T61" fmla="*/ 211 h 211"/>
                  <a:gd name="T62" fmla="*/ 122 w 212"/>
                  <a:gd name="T63" fmla="*/ 211 h 211"/>
                  <a:gd name="T64" fmla="*/ 138 w 212"/>
                  <a:gd name="T65" fmla="*/ 206 h 211"/>
                  <a:gd name="T66" fmla="*/ 155 w 212"/>
                  <a:gd name="T67" fmla="*/ 200 h 211"/>
                  <a:gd name="T68" fmla="*/ 167 w 212"/>
                  <a:gd name="T69" fmla="*/ 192 h 211"/>
                  <a:gd name="T70" fmla="*/ 181 w 212"/>
                  <a:gd name="T71" fmla="*/ 180 h 211"/>
                  <a:gd name="T72" fmla="*/ 192 w 212"/>
                  <a:gd name="T73" fmla="*/ 169 h 211"/>
                  <a:gd name="T74" fmla="*/ 201 w 212"/>
                  <a:gd name="T75" fmla="*/ 155 h 211"/>
                  <a:gd name="T76" fmla="*/ 206 w 212"/>
                  <a:gd name="T77" fmla="*/ 141 h 211"/>
                  <a:gd name="T78" fmla="*/ 209 w 212"/>
                  <a:gd name="T79" fmla="*/ 124 h 211"/>
                  <a:gd name="T80" fmla="*/ 212 w 212"/>
                  <a:gd name="T81" fmla="*/ 107 h 211"/>
                  <a:gd name="T82" fmla="*/ 212 w 212"/>
                  <a:gd name="T83" fmla="*/ 107 h 21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2"/>
                  <a:gd name="T127" fmla="*/ 0 h 211"/>
                  <a:gd name="T128" fmla="*/ 212 w 212"/>
                  <a:gd name="T129" fmla="*/ 211 h 21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2" h="211">
                    <a:moveTo>
                      <a:pt x="209" y="104"/>
                    </a:moveTo>
                    <a:lnTo>
                      <a:pt x="209" y="90"/>
                    </a:lnTo>
                    <a:lnTo>
                      <a:pt x="206" y="73"/>
                    </a:lnTo>
                    <a:lnTo>
                      <a:pt x="201" y="59"/>
                    </a:lnTo>
                    <a:lnTo>
                      <a:pt x="192" y="45"/>
                    </a:lnTo>
                    <a:lnTo>
                      <a:pt x="181" y="31"/>
                    </a:lnTo>
                    <a:lnTo>
                      <a:pt x="167" y="19"/>
                    </a:lnTo>
                    <a:lnTo>
                      <a:pt x="155" y="11"/>
                    </a:lnTo>
                    <a:lnTo>
                      <a:pt x="138" y="5"/>
                    </a:lnTo>
                    <a:lnTo>
                      <a:pt x="122" y="3"/>
                    </a:lnTo>
                    <a:lnTo>
                      <a:pt x="105" y="0"/>
                    </a:lnTo>
                    <a:lnTo>
                      <a:pt x="88" y="3"/>
                    </a:lnTo>
                    <a:lnTo>
                      <a:pt x="71" y="5"/>
                    </a:lnTo>
                    <a:lnTo>
                      <a:pt x="57" y="11"/>
                    </a:lnTo>
                    <a:lnTo>
                      <a:pt x="42" y="19"/>
                    </a:lnTo>
                    <a:lnTo>
                      <a:pt x="31" y="31"/>
                    </a:lnTo>
                    <a:lnTo>
                      <a:pt x="20" y="45"/>
                    </a:lnTo>
                    <a:lnTo>
                      <a:pt x="11" y="59"/>
                    </a:lnTo>
                    <a:lnTo>
                      <a:pt x="6" y="73"/>
                    </a:lnTo>
                    <a:lnTo>
                      <a:pt x="0" y="90"/>
                    </a:lnTo>
                    <a:lnTo>
                      <a:pt x="0" y="107"/>
                    </a:lnTo>
                    <a:lnTo>
                      <a:pt x="0" y="124"/>
                    </a:lnTo>
                    <a:lnTo>
                      <a:pt x="6" y="141"/>
                    </a:lnTo>
                    <a:lnTo>
                      <a:pt x="11" y="155"/>
                    </a:lnTo>
                    <a:lnTo>
                      <a:pt x="20" y="169"/>
                    </a:lnTo>
                    <a:lnTo>
                      <a:pt x="31" y="180"/>
                    </a:lnTo>
                    <a:lnTo>
                      <a:pt x="42" y="192"/>
                    </a:lnTo>
                    <a:lnTo>
                      <a:pt x="57" y="200"/>
                    </a:lnTo>
                    <a:lnTo>
                      <a:pt x="71" y="206"/>
                    </a:lnTo>
                    <a:lnTo>
                      <a:pt x="88" y="211"/>
                    </a:lnTo>
                    <a:lnTo>
                      <a:pt x="105" y="211"/>
                    </a:lnTo>
                    <a:lnTo>
                      <a:pt x="122" y="211"/>
                    </a:lnTo>
                    <a:lnTo>
                      <a:pt x="138" y="206"/>
                    </a:lnTo>
                    <a:lnTo>
                      <a:pt x="155" y="200"/>
                    </a:lnTo>
                    <a:lnTo>
                      <a:pt x="167" y="192"/>
                    </a:lnTo>
                    <a:lnTo>
                      <a:pt x="181" y="180"/>
                    </a:lnTo>
                    <a:lnTo>
                      <a:pt x="192" y="169"/>
                    </a:lnTo>
                    <a:lnTo>
                      <a:pt x="201" y="155"/>
                    </a:lnTo>
                    <a:lnTo>
                      <a:pt x="206" y="141"/>
                    </a:lnTo>
                    <a:lnTo>
                      <a:pt x="209" y="124"/>
                    </a:lnTo>
                    <a:lnTo>
                      <a:pt x="212" y="10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3" name="Rectangle 84"/>
              <p:cNvSpPr>
                <a:spLocks noChangeArrowheads="1"/>
              </p:cNvSpPr>
              <p:nvPr/>
            </p:nvSpPr>
            <p:spPr bwMode="auto">
              <a:xfrm>
                <a:off x="4800" y="1440"/>
                <a:ext cx="53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3</a:t>
                </a:r>
                <a:endParaRPr lang="en-US" sz="1400"/>
              </a:p>
            </p:txBody>
          </p:sp>
        </p:grpSp>
        <p:grpSp>
          <p:nvGrpSpPr>
            <p:cNvPr id="15" name="Group 85"/>
            <p:cNvGrpSpPr>
              <a:grpSpLocks/>
            </p:cNvGrpSpPr>
            <p:nvPr/>
          </p:nvGrpSpPr>
          <p:grpSpPr bwMode="auto">
            <a:xfrm>
              <a:off x="4224" y="1584"/>
              <a:ext cx="295" cy="173"/>
              <a:chOff x="4390" y="1234"/>
              <a:chExt cx="295" cy="173"/>
            </a:xfrm>
          </p:grpSpPr>
          <p:sp>
            <p:nvSpPr>
              <p:cNvPr id="20529" name="Rectangle 86"/>
              <p:cNvSpPr>
                <a:spLocks noChangeArrowheads="1"/>
              </p:cNvSpPr>
              <p:nvPr/>
            </p:nvSpPr>
            <p:spPr bwMode="auto">
              <a:xfrm>
                <a:off x="4390" y="1234"/>
                <a:ext cx="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114FFB"/>
                    </a:solidFill>
                  </a:rPr>
                  <a:t>u</a:t>
                </a:r>
              </a:p>
            </p:txBody>
          </p:sp>
          <p:sp>
            <p:nvSpPr>
              <p:cNvPr id="20530" name="Rectangle 87"/>
              <p:cNvSpPr>
                <a:spLocks noChangeArrowheads="1"/>
              </p:cNvSpPr>
              <p:nvPr/>
            </p:nvSpPr>
            <p:spPr bwMode="auto">
              <a:xfrm>
                <a:off x="4441" y="1234"/>
                <a:ext cx="24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114FFB"/>
                    </a:solidFill>
                  </a:rPr>
                  <a:t> = 7</a:t>
                </a:r>
              </a:p>
            </p:txBody>
          </p:sp>
        </p:grpSp>
      </p:grpSp>
      <p:sp>
        <p:nvSpPr>
          <p:cNvPr id="3210328" name="Rectangle 88"/>
          <p:cNvSpPr>
            <a:spLocks noGrp="1" noChangeArrowheads="1"/>
          </p:cNvSpPr>
          <p:nvPr>
            <p:ph type="body" idx="1"/>
          </p:nvPr>
        </p:nvSpPr>
        <p:spPr>
          <a:xfrm>
            <a:off x="381000" y="3857628"/>
            <a:ext cx="8763000" cy="2714644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US" sz="2400" dirty="0" smtClean="0">
                <a:ea typeface="MS PGothic" pitchFamily="34" charset="-128"/>
              </a:rPr>
              <a:t>Processor</a:t>
            </a:r>
            <a:r>
              <a:rPr lang="sr-Latn-RS" sz="2400" dirty="0" smtClean="0">
                <a:ea typeface="MS PGothic" pitchFamily="34" charset="-128"/>
              </a:rPr>
              <a:t>i</a:t>
            </a:r>
            <a:r>
              <a:rPr lang="en-US" sz="2400" dirty="0" smtClean="0">
                <a:ea typeface="MS PGothic" pitchFamily="34" charset="-128"/>
              </a:rPr>
              <a:t> </a:t>
            </a:r>
            <a:r>
              <a:rPr lang="sr-Latn-RS" sz="2400" dirty="0" smtClean="0">
                <a:ea typeface="MS PGothic" pitchFamily="34" charset="-128"/>
              </a:rPr>
              <a:t>mogu da vide različite vrednosti u nakon događaja 3</a:t>
            </a:r>
            <a:endParaRPr lang="en-US" sz="2400" dirty="0" smtClean="0">
              <a:ea typeface="MS PGothic" pitchFamily="34" charset="-128"/>
            </a:endParaRPr>
          </a:p>
          <a:p>
            <a:pPr>
              <a:lnSpc>
                <a:spcPct val="85000"/>
              </a:lnSpc>
            </a:pPr>
            <a:r>
              <a:rPr lang="sr-Latn-RS" sz="2400" dirty="0" smtClean="0">
                <a:ea typeface="MS PGothic" pitchFamily="34" charset="-128"/>
              </a:rPr>
              <a:t>Sa </a:t>
            </a:r>
            <a:r>
              <a:rPr lang="en-US" sz="2400" dirty="0" smtClean="0">
                <a:ea typeface="MS PGothic" pitchFamily="34" charset="-128"/>
              </a:rPr>
              <a:t>write back cache</a:t>
            </a:r>
            <a:r>
              <a:rPr lang="sr-Latn-RS" sz="2400" dirty="0" smtClean="0">
                <a:ea typeface="MS PGothic" pitchFamily="34" charset="-128"/>
              </a:rPr>
              <a:t>-evima, vrednost upisana u memoriju zavisi od toga koji cache i kada da upiše u memoriju</a:t>
            </a:r>
          </a:p>
          <a:p>
            <a:pPr eaLnBrk="1" hangingPunct="1">
              <a:lnSpc>
                <a:spcPct val="85000"/>
              </a:lnSpc>
            </a:pPr>
            <a:r>
              <a:rPr lang="sr-Latn-RS" sz="2400" dirty="0" smtClean="0">
                <a:ea typeface="MS PGothic" pitchFamily="34" charset="-128"/>
              </a:rPr>
              <a:t>Kako ovo popraviti na </a:t>
            </a:r>
            <a:r>
              <a:rPr lang="en-US" sz="2400" dirty="0" smtClean="0">
                <a:ea typeface="MS PGothic" pitchFamily="34" charset="-128"/>
              </a:rPr>
              <a:t>bus</a:t>
            </a:r>
            <a:r>
              <a:rPr lang="sr-Latn-RS" sz="2400" dirty="0" smtClean="0">
                <a:ea typeface="MS PGothic" pitchFamily="34" charset="-128"/>
              </a:rPr>
              <a:t>-u</a:t>
            </a:r>
            <a:r>
              <a:rPr lang="en-US" sz="2400" dirty="0" smtClean="0">
                <a:ea typeface="MS PGothic" pitchFamily="34" charset="-128"/>
              </a:rPr>
              <a:t>: Coherence Protocol</a:t>
            </a:r>
          </a:p>
          <a:p>
            <a:pPr lvl="1" eaLnBrk="1" hangingPunct="1">
              <a:lnSpc>
                <a:spcPct val="85000"/>
              </a:lnSpc>
            </a:pPr>
            <a:r>
              <a:rPr lang="sr-Latn-RS" sz="2400" dirty="0" smtClean="0">
                <a:ea typeface="MS PGothic" pitchFamily="34" charset="-128"/>
              </a:rPr>
              <a:t>Upotrebiti bus da emituje (b</a:t>
            </a:r>
            <a:r>
              <a:rPr lang="en-US" sz="2400" dirty="0" err="1" smtClean="0">
                <a:ea typeface="MS PGothic" pitchFamily="34" charset="-128"/>
              </a:rPr>
              <a:t>roadcast</a:t>
            </a:r>
            <a:r>
              <a:rPr lang="sr-Latn-RS" sz="2400" dirty="0" smtClean="0">
                <a:ea typeface="MS PGothic" pitchFamily="34" charset="-128"/>
              </a:rPr>
              <a:t>)</a:t>
            </a:r>
            <a:r>
              <a:rPr lang="en-US" sz="2400" dirty="0" smtClean="0">
                <a:ea typeface="MS PGothic" pitchFamily="34" charset="-128"/>
              </a:rPr>
              <a:t> </a:t>
            </a:r>
            <a:r>
              <a:rPr lang="sr-Latn-RS" sz="2400" dirty="0" smtClean="0">
                <a:ea typeface="MS PGothic" pitchFamily="34" charset="-128"/>
              </a:rPr>
              <a:t>upise ili invalidacije</a:t>
            </a:r>
            <a:endParaRPr lang="en-US" sz="2400" dirty="0" smtClean="0">
              <a:ea typeface="MS PGothic" pitchFamily="34" charset="-128"/>
            </a:endParaRPr>
          </a:p>
          <a:p>
            <a:pPr lvl="1" eaLnBrk="1" hangingPunct="1">
              <a:lnSpc>
                <a:spcPct val="85000"/>
              </a:lnSpc>
            </a:pPr>
            <a:r>
              <a:rPr lang="sr-Latn-RS" sz="2400" dirty="0" smtClean="0">
                <a:ea typeface="MS PGothic" pitchFamily="34" charset="-128"/>
              </a:rPr>
              <a:t>Jednostavni protokoli zasnovani na braodcast-u na bus-u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400" dirty="0" smtClean="0">
                <a:ea typeface="MS PGothic" pitchFamily="34" charset="-128"/>
              </a:rPr>
              <a:t>Bus </a:t>
            </a:r>
            <a:r>
              <a:rPr lang="sr-Latn-RS" sz="2400" dirty="0" smtClean="0">
                <a:ea typeface="MS PGothic" pitchFamily="34" charset="-128"/>
              </a:rPr>
              <a:t>može do 32-</a:t>
            </a:r>
            <a:r>
              <a:rPr lang="en-US" sz="2400" dirty="0" smtClean="0">
                <a:ea typeface="MS PGothic" pitchFamily="34" charset="-128"/>
              </a:rPr>
              <a:t> 64 processor</a:t>
            </a:r>
            <a:r>
              <a:rPr lang="sr-Latn-RS" sz="2400" dirty="0" smtClean="0">
                <a:ea typeface="MS PGothic" pitchFamily="34" charset="-128"/>
              </a:rPr>
              <a:t>a</a:t>
            </a:r>
            <a:r>
              <a:rPr lang="en-US" sz="2400" dirty="0" smtClean="0">
                <a:ea typeface="MS PGothic" pitchFamily="34" charset="-128"/>
              </a:rPr>
              <a:t> (max</a:t>
            </a:r>
            <a:r>
              <a:rPr lang="en-US" sz="2200" dirty="0" smtClean="0">
                <a:ea typeface="MS PGothic" pitchFamily="34" charset="-128"/>
              </a:rPr>
              <a:t>)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10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10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10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10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10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10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10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10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10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10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10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103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0328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749550" y="4044950"/>
            <a:ext cx="825500" cy="4445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377950" y="4044950"/>
            <a:ext cx="825500" cy="4445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4"/>
          <p:cNvSpPr>
            <a:spLocks noGrp="1" noChangeArrowheads="1"/>
          </p:cNvSpPr>
          <p:nvPr>
            <p:ph type="title"/>
          </p:nvPr>
        </p:nvSpPr>
        <p:spPr>
          <a:xfrm>
            <a:off x="709613" y="190500"/>
            <a:ext cx="6338887" cy="422275"/>
          </a:xfrm>
          <a:noFill/>
        </p:spPr>
        <p:txBody>
          <a:bodyPr wrap="none">
            <a:normAutofit fontScale="90000"/>
          </a:bodyPr>
          <a:lstStyle/>
          <a:p>
            <a:pPr eaLnBrk="1" hangingPunct="1"/>
            <a:r>
              <a:rPr lang="sr-Latn-RS" sz="3200" dirty="0" smtClean="0">
                <a:ea typeface="MS PGothic" pitchFamily="34" charset="-128"/>
              </a:rPr>
              <a:t>Ograničenja </a:t>
            </a:r>
            <a:r>
              <a:rPr lang="en-US" sz="3200" dirty="0" smtClean="0">
                <a:ea typeface="MS PGothic" pitchFamily="34" charset="-128"/>
              </a:rPr>
              <a:t>Bus-Based Shared Memory</a:t>
            </a:r>
          </a:p>
        </p:txBody>
      </p:sp>
      <p:sp>
        <p:nvSpPr>
          <p:cNvPr id="21510" name="Line 5"/>
          <p:cNvSpPr>
            <a:spLocks noChangeShapeType="1"/>
          </p:cNvSpPr>
          <p:nvPr/>
        </p:nvSpPr>
        <p:spPr bwMode="auto">
          <a:xfrm>
            <a:off x="685800" y="2362200"/>
            <a:ext cx="3124200" cy="0"/>
          </a:xfrm>
          <a:prstGeom prst="line">
            <a:avLst/>
          </a:prstGeom>
          <a:noFill/>
          <a:ln w="47625" cmpd="thinThick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844550" y="996950"/>
            <a:ext cx="673100" cy="825500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Rectangle 7"/>
          <p:cNvSpPr>
            <a:spLocks noChangeArrowheads="1"/>
          </p:cNvSpPr>
          <p:nvPr/>
        </p:nvSpPr>
        <p:spPr bwMode="auto">
          <a:xfrm>
            <a:off x="849313" y="1246188"/>
            <a:ext cx="4318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I/O</a:t>
            </a:r>
          </a:p>
        </p:txBody>
      </p:sp>
      <p:sp>
        <p:nvSpPr>
          <p:cNvPr id="21513" name="Line 8"/>
          <p:cNvSpPr>
            <a:spLocks noChangeShapeType="1"/>
          </p:cNvSpPr>
          <p:nvPr/>
        </p:nvSpPr>
        <p:spPr bwMode="auto">
          <a:xfrm>
            <a:off x="1143000" y="1828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1835150" y="996950"/>
            <a:ext cx="673100" cy="8255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Rectangle 10"/>
          <p:cNvSpPr>
            <a:spLocks noChangeArrowheads="1"/>
          </p:cNvSpPr>
          <p:nvPr/>
        </p:nvSpPr>
        <p:spPr bwMode="auto">
          <a:xfrm>
            <a:off x="1839913" y="1246188"/>
            <a:ext cx="6604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MEM</a:t>
            </a:r>
          </a:p>
        </p:txBody>
      </p:sp>
      <p:sp>
        <p:nvSpPr>
          <p:cNvPr id="21516" name="Line 11"/>
          <p:cNvSpPr>
            <a:spLocks noChangeShapeType="1"/>
          </p:cNvSpPr>
          <p:nvPr/>
        </p:nvSpPr>
        <p:spPr bwMode="auto">
          <a:xfrm>
            <a:off x="2133600" y="1828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2"/>
          <p:cNvSpPr>
            <a:spLocks noChangeArrowheads="1"/>
          </p:cNvSpPr>
          <p:nvPr/>
        </p:nvSpPr>
        <p:spPr bwMode="auto">
          <a:xfrm>
            <a:off x="3206750" y="996950"/>
            <a:ext cx="673100" cy="8255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Rectangle 13"/>
          <p:cNvSpPr>
            <a:spLocks noChangeArrowheads="1"/>
          </p:cNvSpPr>
          <p:nvPr/>
        </p:nvSpPr>
        <p:spPr bwMode="auto">
          <a:xfrm>
            <a:off x="3211513" y="1246188"/>
            <a:ext cx="6604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MEM</a:t>
            </a:r>
          </a:p>
        </p:txBody>
      </p:sp>
      <p:sp>
        <p:nvSpPr>
          <p:cNvPr id="21519" name="Line 14"/>
          <p:cNvSpPr>
            <a:spLocks noChangeShapeType="1"/>
          </p:cNvSpPr>
          <p:nvPr/>
        </p:nvSpPr>
        <p:spPr bwMode="auto">
          <a:xfrm>
            <a:off x="3505200" y="1828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5"/>
          <p:cNvSpPr>
            <a:spLocks noChangeShapeType="1"/>
          </p:cNvSpPr>
          <p:nvPr/>
        </p:nvSpPr>
        <p:spPr bwMode="auto">
          <a:xfrm>
            <a:off x="2971800" y="23622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Rectangle 16"/>
          <p:cNvSpPr>
            <a:spLocks noChangeArrowheads="1"/>
          </p:cNvSpPr>
          <p:nvPr/>
        </p:nvSpPr>
        <p:spPr bwMode="auto">
          <a:xfrm>
            <a:off x="2444750" y="2901950"/>
            <a:ext cx="1130300" cy="74930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Rectangle 17"/>
          <p:cNvSpPr>
            <a:spLocks noChangeArrowheads="1"/>
          </p:cNvSpPr>
          <p:nvPr/>
        </p:nvSpPr>
        <p:spPr bwMode="auto">
          <a:xfrm>
            <a:off x="2601913" y="1246188"/>
            <a:ext cx="528637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° ° °</a:t>
            </a:r>
          </a:p>
        </p:txBody>
      </p:sp>
      <p:sp>
        <p:nvSpPr>
          <p:cNvPr id="21523" name="Line 18"/>
          <p:cNvSpPr>
            <a:spLocks noChangeShapeType="1"/>
          </p:cNvSpPr>
          <p:nvPr/>
        </p:nvSpPr>
        <p:spPr bwMode="auto">
          <a:xfrm>
            <a:off x="3124200" y="36576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Rectangle 19"/>
          <p:cNvSpPr>
            <a:spLocks noChangeArrowheads="1"/>
          </p:cNvSpPr>
          <p:nvPr/>
        </p:nvSpPr>
        <p:spPr bwMode="auto">
          <a:xfrm>
            <a:off x="2755900" y="4141788"/>
            <a:ext cx="7874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PROC</a:t>
            </a:r>
          </a:p>
        </p:txBody>
      </p:sp>
      <p:sp>
        <p:nvSpPr>
          <p:cNvPr id="21525" name="Line 20"/>
          <p:cNvSpPr>
            <a:spLocks noChangeShapeType="1"/>
          </p:cNvSpPr>
          <p:nvPr/>
        </p:nvSpPr>
        <p:spPr bwMode="auto">
          <a:xfrm>
            <a:off x="2819400" y="28956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Rectangle 21"/>
          <p:cNvSpPr>
            <a:spLocks noChangeArrowheads="1"/>
          </p:cNvSpPr>
          <p:nvPr/>
        </p:nvSpPr>
        <p:spPr bwMode="auto">
          <a:xfrm>
            <a:off x="2527300" y="3303588"/>
            <a:ext cx="9017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  cache</a:t>
            </a:r>
          </a:p>
        </p:txBody>
      </p:sp>
      <p:sp>
        <p:nvSpPr>
          <p:cNvPr id="21527" name="Line 22"/>
          <p:cNvSpPr>
            <a:spLocks noChangeShapeType="1"/>
          </p:cNvSpPr>
          <p:nvPr/>
        </p:nvSpPr>
        <p:spPr bwMode="auto">
          <a:xfrm>
            <a:off x="2438400" y="30480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Line 23"/>
          <p:cNvSpPr>
            <a:spLocks noChangeShapeType="1"/>
          </p:cNvSpPr>
          <p:nvPr/>
        </p:nvSpPr>
        <p:spPr bwMode="auto">
          <a:xfrm>
            <a:off x="2438400" y="32004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4"/>
          <p:cNvSpPr>
            <a:spLocks noChangeShapeType="1"/>
          </p:cNvSpPr>
          <p:nvPr/>
        </p:nvSpPr>
        <p:spPr bwMode="auto">
          <a:xfrm>
            <a:off x="1600200" y="23622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Rectangle 25"/>
          <p:cNvSpPr>
            <a:spLocks noChangeArrowheads="1"/>
          </p:cNvSpPr>
          <p:nvPr/>
        </p:nvSpPr>
        <p:spPr bwMode="auto">
          <a:xfrm>
            <a:off x="1073150" y="2901950"/>
            <a:ext cx="1130300" cy="749300"/>
          </a:xfrm>
          <a:prstGeom prst="rect">
            <a:avLst/>
          </a:prstGeom>
          <a:solidFill>
            <a:srgbClr val="FF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Line 26"/>
          <p:cNvSpPr>
            <a:spLocks noChangeShapeType="1"/>
          </p:cNvSpPr>
          <p:nvPr/>
        </p:nvSpPr>
        <p:spPr bwMode="auto">
          <a:xfrm>
            <a:off x="1752600" y="36576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Rectangle 27"/>
          <p:cNvSpPr>
            <a:spLocks noChangeArrowheads="1"/>
          </p:cNvSpPr>
          <p:nvPr/>
        </p:nvSpPr>
        <p:spPr bwMode="auto">
          <a:xfrm>
            <a:off x="1384300" y="4141788"/>
            <a:ext cx="7874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PROC</a:t>
            </a:r>
          </a:p>
        </p:txBody>
      </p:sp>
      <p:sp>
        <p:nvSpPr>
          <p:cNvPr id="21533" name="Line 28"/>
          <p:cNvSpPr>
            <a:spLocks noChangeShapeType="1"/>
          </p:cNvSpPr>
          <p:nvPr/>
        </p:nvSpPr>
        <p:spPr bwMode="auto">
          <a:xfrm>
            <a:off x="1447800" y="28956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Rectangle 29"/>
          <p:cNvSpPr>
            <a:spLocks noChangeArrowheads="1"/>
          </p:cNvSpPr>
          <p:nvPr/>
        </p:nvSpPr>
        <p:spPr bwMode="auto">
          <a:xfrm>
            <a:off x="1155700" y="3303588"/>
            <a:ext cx="9017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  cache</a:t>
            </a:r>
          </a:p>
        </p:txBody>
      </p:sp>
      <p:sp>
        <p:nvSpPr>
          <p:cNvPr id="21535" name="Line 30"/>
          <p:cNvSpPr>
            <a:spLocks noChangeShapeType="1"/>
          </p:cNvSpPr>
          <p:nvPr/>
        </p:nvSpPr>
        <p:spPr bwMode="auto">
          <a:xfrm>
            <a:off x="1066800" y="30480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Line 31"/>
          <p:cNvSpPr>
            <a:spLocks noChangeShapeType="1"/>
          </p:cNvSpPr>
          <p:nvPr/>
        </p:nvSpPr>
        <p:spPr bwMode="auto">
          <a:xfrm>
            <a:off x="1066800" y="32004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Rectangle 32"/>
          <p:cNvSpPr>
            <a:spLocks noChangeArrowheads="1"/>
          </p:cNvSpPr>
          <p:nvPr/>
        </p:nvSpPr>
        <p:spPr bwMode="auto">
          <a:xfrm>
            <a:off x="1839913" y="2693988"/>
            <a:ext cx="528637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° ° °</a:t>
            </a:r>
          </a:p>
        </p:txBody>
      </p:sp>
      <p:sp>
        <p:nvSpPr>
          <p:cNvPr id="21538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4127500" y="1003300"/>
            <a:ext cx="4864100" cy="4075113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Assume: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	1 GHz processor w/o cache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=&gt; 4 GB/s inst BW per processor (32-bit)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=&gt;  1.2 GB/s data BW at 30% load-store</a:t>
            </a:r>
          </a:p>
          <a:p>
            <a:pPr eaLnBrk="1" hangingPunct="1">
              <a:buFontTx/>
              <a:buNone/>
            </a:pPr>
            <a:endParaRPr lang="en-US" sz="1800" dirty="0" smtClean="0">
              <a:ea typeface="MS PGothic" pitchFamily="34" charset="-128"/>
            </a:endParaRP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Suppose 98% inst hit rate and 95% data hit rate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=&gt;  80 MB/s inst BW per processor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=&gt; 60 MB/s data BW per processor</a:t>
            </a:r>
          </a:p>
          <a:p>
            <a:pPr eaLnBrk="1" hangingPunct="1">
              <a:buFont typeface="Symbol" pitchFamily="18" charset="2"/>
              <a:buChar char="Þ"/>
            </a:pPr>
            <a:r>
              <a:rPr lang="en-US" sz="1800" dirty="0" smtClean="0">
                <a:ea typeface="MS PGothic" pitchFamily="34" charset="-128"/>
              </a:rPr>
              <a:t>140 MB/s combined BW</a:t>
            </a:r>
          </a:p>
          <a:p>
            <a:pPr eaLnBrk="1" hangingPunct="1">
              <a:buFontTx/>
              <a:buNone/>
            </a:pPr>
            <a:endParaRPr lang="en-US" sz="1800" dirty="0" smtClean="0">
              <a:ea typeface="MS PGothic" pitchFamily="34" charset="-128"/>
            </a:endParaRPr>
          </a:p>
          <a:p>
            <a:pPr eaLnBrk="1" hangingPunct="1">
              <a:buFontTx/>
              <a:buNone/>
            </a:pPr>
            <a:r>
              <a:rPr lang="en-US" sz="1800" dirty="0" smtClean="0">
                <a:ea typeface="MS PGothic" pitchFamily="34" charset="-128"/>
              </a:rPr>
              <a:t>Assuming 1 GB/s bus bandwidth</a:t>
            </a:r>
          </a:p>
          <a:p>
            <a:pPr eaLnBrk="1" hangingPunct="1">
              <a:buFontTx/>
              <a:buNone/>
            </a:pPr>
            <a:r>
              <a:rPr lang="en-US" sz="1800" dirty="0" smtClean="0">
                <a:latin typeface="Symbol" pitchFamily="18" charset="2"/>
                <a:ea typeface="MS PGothic" pitchFamily="34" charset="-128"/>
              </a:rPr>
              <a:t>\</a:t>
            </a:r>
            <a:r>
              <a:rPr lang="en-US" sz="1800" dirty="0" smtClean="0">
                <a:ea typeface="MS PGothic" pitchFamily="34" charset="-128"/>
              </a:rPr>
              <a:t> 8 processors will saturate bus</a:t>
            </a:r>
          </a:p>
        </p:txBody>
      </p:sp>
      <p:sp>
        <p:nvSpPr>
          <p:cNvPr id="21539" name="Rectangle 34"/>
          <p:cNvSpPr>
            <a:spLocks noChangeArrowheads="1"/>
          </p:cNvSpPr>
          <p:nvPr/>
        </p:nvSpPr>
        <p:spPr bwMode="auto">
          <a:xfrm>
            <a:off x="317500" y="3760788"/>
            <a:ext cx="10160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5.2 GB/s</a:t>
            </a:r>
          </a:p>
        </p:txBody>
      </p:sp>
      <p:sp>
        <p:nvSpPr>
          <p:cNvPr id="21540" name="Rectangle 35"/>
          <p:cNvSpPr>
            <a:spLocks noChangeArrowheads="1"/>
          </p:cNvSpPr>
          <p:nvPr/>
        </p:nvSpPr>
        <p:spPr bwMode="auto">
          <a:xfrm>
            <a:off x="392113" y="2541588"/>
            <a:ext cx="109220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/>
              <a:t>140 MB/s</a:t>
            </a: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F2010C0-C4C4-455F-9CF3-E8C959955264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35988" cy="640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F68FB86E-DA59-4A3D-BB23-339292E4AC09}" type="slidenum">
              <a:rPr lang="en-US" smtClean="0">
                <a:latin typeface="Arial" pitchFamily="34" charset="0"/>
              </a:rPr>
              <a:pPr algn="l"/>
              <a:t>40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41325" y="396875"/>
            <a:ext cx="55912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CC0000"/>
                </a:solidFill>
              </a:rPr>
              <a:t>Cache </a:t>
            </a:r>
            <a:r>
              <a:rPr lang="en-US" sz="3200" dirty="0" err="1" smtClean="0">
                <a:solidFill>
                  <a:srgbClr val="CC0000"/>
                </a:solidFill>
              </a:rPr>
              <a:t>Organiza</a:t>
            </a:r>
            <a:r>
              <a:rPr lang="sr-Latn-RS" sz="3200" dirty="0" smtClean="0">
                <a:solidFill>
                  <a:srgbClr val="CC0000"/>
                </a:solidFill>
              </a:rPr>
              <a:t>cija za</a:t>
            </a:r>
            <a:r>
              <a:rPr lang="en-US" sz="3200" dirty="0" smtClean="0">
                <a:solidFill>
                  <a:srgbClr val="CC0000"/>
                </a:solidFill>
              </a:rPr>
              <a:t> Multi-core</a:t>
            </a:r>
            <a:endParaRPr lang="en-US" sz="3200" dirty="0">
              <a:solidFill>
                <a:srgbClr val="CC0000"/>
              </a:solidFill>
            </a:endParaRPr>
          </a:p>
        </p:txBody>
      </p:sp>
      <p:sp>
        <p:nvSpPr>
          <p:cNvPr id="23556" name="Line 3"/>
          <p:cNvSpPr>
            <a:spLocks noChangeShapeType="1"/>
          </p:cNvSpPr>
          <p:nvPr/>
        </p:nvSpPr>
        <p:spPr bwMode="auto">
          <a:xfrm>
            <a:off x="381000" y="1143000"/>
            <a:ext cx="8305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517525" y="1563688"/>
            <a:ext cx="758874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C0000"/>
              </a:buClr>
              <a:buFontTx/>
              <a:buChar char="•"/>
            </a:pPr>
            <a:r>
              <a:rPr lang="en-US" sz="2400" dirty="0"/>
              <a:t> L1 </a:t>
            </a:r>
            <a:r>
              <a:rPr lang="en-US" sz="2400" dirty="0" smtClean="0"/>
              <a:t>cache</a:t>
            </a:r>
            <a:r>
              <a:rPr lang="sr-Latn-RS" sz="2400" dirty="0" smtClean="0"/>
              <a:t> je uvek privatan za </a:t>
            </a:r>
            <a:r>
              <a:rPr lang="en-US" sz="2400" dirty="0" smtClean="0"/>
              <a:t>core</a:t>
            </a:r>
            <a:endParaRPr lang="en-US" sz="2400" dirty="0"/>
          </a:p>
          <a:p>
            <a:pPr>
              <a:buClr>
                <a:srgbClr val="CC0000"/>
              </a:buClr>
              <a:buFontTx/>
              <a:buChar char="•"/>
            </a:pPr>
            <a:endParaRPr lang="en-US" sz="2400" dirty="0"/>
          </a:p>
          <a:p>
            <a:pPr>
              <a:buClr>
                <a:srgbClr val="CC0000"/>
              </a:buClr>
              <a:buFontTx/>
              <a:buChar char="•"/>
            </a:pPr>
            <a:r>
              <a:rPr lang="en-US" sz="2400" dirty="0"/>
              <a:t> L2 </a:t>
            </a:r>
            <a:r>
              <a:rPr lang="en-US" sz="2400" dirty="0" smtClean="0"/>
              <a:t>cache</a:t>
            </a:r>
            <a:r>
              <a:rPr lang="sr-Latn-RS" sz="2400" dirty="0" smtClean="0"/>
              <a:t> može biti </a:t>
            </a:r>
            <a:r>
              <a:rPr lang="en-US" sz="2400" dirty="0" err="1" smtClean="0"/>
              <a:t>privat</a:t>
            </a:r>
            <a:r>
              <a:rPr lang="sr-Latn-RS" sz="2400" dirty="0" smtClean="0"/>
              <a:t>an ili deljeni</a:t>
            </a:r>
            <a:endParaRPr lang="en-US" sz="2400" dirty="0"/>
          </a:p>
          <a:p>
            <a:pPr>
              <a:buClr>
                <a:srgbClr val="CC0000"/>
              </a:buClr>
              <a:buFontTx/>
              <a:buChar char="•"/>
            </a:pPr>
            <a:endParaRPr lang="en-US" sz="2400" dirty="0"/>
          </a:p>
          <a:p>
            <a:pPr>
              <a:buClr>
                <a:srgbClr val="CC0000"/>
              </a:buClr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Prednosti deljenog </a:t>
            </a:r>
            <a:r>
              <a:rPr lang="en-US" sz="2400" dirty="0" smtClean="0"/>
              <a:t>L2 cache</a:t>
            </a:r>
            <a:r>
              <a:rPr lang="sr-Latn-RS" sz="2400" dirty="0" smtClean="0"/>
              <a:t>-a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/>
              <a:t> </a:t>
            </a:r>
            <a:r>
              <a:rPr lang="sr-Latn-RS" sz="2400" dirty="0" smtClean="0"/>
              <a:t>efikasna dinamička alokacija prostora za svaki core</a:t>
            </a:r>
            <a:endParaRPr lang="en-US" sz="2400" dirty="0"/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/>
              <a:t> </a:t>
            </a:r>
            <a:r>
              <a:rPr lang="sr-Latn-RS" sz="2400" dirty="0" smtClean="0"/>
              <a:t>Podaci deljeni od strane više </a:t>
            </a:r>
            <a:r>
              <a:rPr lang="en-US" sz="2400" dirty="0" err="1" smtClean="0"/>
              <a:t>cor</a:t>
            </a:r>
            <a:r>
              <a:rPr lang="sr-Latn-RS" sz="2400" dirty="0" smtClean="0"/>
              <a:t>e-ova se ne </a:t>
            </a:r>
            <a:r>
              <a:rPr lang="en-US" sz="2400" dirty="0" err="1" smtClean="0"/>
              <a:t>replic</a:t>
            </a:r>
            <a:r>
              <a:rPr lang="sr-Latn-RS" sz="2400" dirty="0" smtClean="0"/>
              <a:t>iraju</a:t>
            </a:r>
            <a:endParaRPr lang="en-US" sz="2400" dirty="0"/>
          </a:p>
          <a:p>
            <a:pPr lvl="1">
              <a:buClr>
                <a:schemeClr val="accent2"/>
              </a:buClr>
              <a:buFont typeface="Wingdings" pitchFamily="2" charset="2"/>
              <a:buNone/>
            </a:pPr>
            <a:endParaRPr lang="en-US" sz="2400" dirty="0"/>
          </a:p>
          <a:p>
            <a:pPr>
              <a:buClr>
                <a:srgbClr val="CC0000"/>
              </a:buClr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Prednosti privatnog </a:t>
            </a:r>
            <a:r>
              <a:rPr lang="en-US" sz="2400" dirty="0" smtClean="0"/>
              <a:t>L2 cache</a:t>
            </a:r>
            <a:r>
              <a:rPr lang="sr-Latn-RS" sz="2400" dirty="0" smtClean="0"/>
              <a:t>-a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/>
              <a:t> </a:t>
            </a:r>
            <a:r>
              <a:rPr lang="sr-Latn-RS" sz="2400" dirty="0" smtClean="0"/>
              <a:t>brzi pristup privatnom</a:t>
            </a:r>
            <a:r>
              <a:rPr lang="en-US" sz="2400" dirty="0" smtClean="0"/>
              <a:t> </a:t>
            </a:r>
            <a:r>
              <a:rPr lang="en-US" sz="2400" dirty="0"/>
              <a:t>L2 – </a:t>
            </a:r>
            <a:r>
              <a:rPr lang="sr-Latn-RS" sz="2400" dirty="0" smtClean="0"/>
              <a:t>dobro za male programe</a:t>
            </a:r>
            <a:endParaRPr lang="en-US" sz="2400" dirty="0"/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/>
              <a:t> </a:t>
            </a:r>
            <a:r>
              <a:rPr lang="en-US" sz="2400" dirty="0" err="1" smtClean="0"/>
              <a:t>privat</a:t>
            </a:r>
            <a:r>
              <a:rPr lang="sr-Latn-RS" sz="2400" dirty="0" smtClean="0"/>
              <a:t>an je </a:t>
            </a:r>
            <a:r>
              <a:rPr lang="en-US" sz="2400" dirty="0" smtClean="0"/>
              <a:t>bus </a:t>
            </a:r>
            <a:r>
              <a:rPr lang="sr-Latn-RS" sz="2400" dirty="0" smtClean="0"/>
              <a:t>do</a:t>
            </a:r>
            <a:r>
              <a:rPr lang="en-US" sz="2400" dirty="0" smtClean="0"/>
              <a:t> </a:t>
            </a:r>
            <a:r>
              <a:rPr lang="en-US" sz="2400" dirty="0" err="1" smtClean="0"/>
              <a:t>privat</a:t>
            </a:r>
            <a:r>
              <a:rPr lang="sr-Latn-RS" sz="2400" dirty="0" smtClean="0"/>
              <a:t>nog</a:t>
            </a:r>
            <a:r>
              <a:rPr lang="en-US" sz="2400" dirty="0" smtClean="0"/>
              <a:t> </a:t>
            </a:r>
            <a:r>
              <a:rPr lang="en-US" sz="2400" dirty="0"/>
              <a:t>L2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sr-Latn-RS" sz="2400" dirty="0" smtClean="0">
                <a:sym typeface="Wingdings" pitchFamily="2" charset="2"/>
              </a:rPr>
              <a:t>manje sačekivanja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Latn-RS" sz="4000" dirty="0" smtClean="0"/>
              <a:t>Podsetnik</a:t>
            </a:r>
            <a:r>
              <a:rPr lang="en-US" sz="4000" dirty="0" smtClean="0"/>
              <a:t>: SMT </a:t>
            </a:r>
            <a:br>
              <a:rPr lang="en-US" sz="4000" dirty="0" smtClean="0"/>
            </a:br>
            <a:r>
              <a:rPr lang="en-US" sz="2800" dirty="0" smtClean="0"/>
              <a:t>(Simultaneous Multi Threading)</a:t>
            </a:r>
            <a:endParaRPr lang="en-US" sz="1200" dirty="0" smtClean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85800" y="2073275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</a:rPr>
              <a:t>SMT vs. CMP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785938"/>
            <a:ext cx="4071938" cy="5072062"/>
            <a:chOff x="3016" y="1125"/>
            <a:chExt cx="2565" cy="3195"/>
          </a:xfrm>
        </p:grpSpPr>
        <p:pic>
          <p:nvPicPr>
            <p:cNvPr id="24584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16" y="1125"/>
              <a:ext cx="1074" cy="12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24585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16" y="2469"/>
              <a:ext cx="2565" cy="185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859338" y="1844675"/>
            <a:ext cx="4537075" cy="5013325"/>
            <a:chOff x="158" y="1162"/>
            <a:chExt cx="2858" cy="3158"/>
          </a:xfrm>
        </p:grpSpPr>
        <p:pic>
          <p:nvPicPr>
            <p:cNvPr id="2458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" y="2527"/>
              <a:ext cx="2858" cy="17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24583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7" y="1162"/>
              <a:ext cx="1405" cy="9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A Single Chip Multiprocessor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endParaRPr lang="en-US" sz="1800" dirty="0" smtClean="0"/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768475"/>
            <a:ext cx="4284663" cy="1874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4206875"/>
            <a:ext cx="5248283" cy="2751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34925" y="3789363"/>
            <a:ext cx="482441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000" dirty="0"/>
          </a:p>
          <a:p>
            <a:pPr>
              <a:buFontTx/>
              <a:buChar char="•"/>
            </a:pPr>
            <a:endParaRPr lang="en-US" sz="2000" dirty="0"/>
          </a:p>
        </p:txBody>
      </p:sp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1336675" y="1557338"/>
            <a:ext cx="1816100" cy="3667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>
                <a:solidFill>
                  <a:srgbClr val="FF0000"/>
                </a:solidFill>
              </a:rPr>
              <a:t>Superscalar (SS)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645025" y="1549400"/>
            <a:ext cx="4248150" cy="2527300"/>
            <a:chOff x="2926" y="976"/>
            <a:chExt cx="2676" cy="1592"/>
          </a:xfrm>
        </p:grpSpPr>
        <p:pic>
          <p:nvPicPr>
            <p:cNvPr id="2560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26" y="1098"/>
              <a:ext cx="2676" cy="14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3912" y="976"/>
              <a:ext cx="428" cy="231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u="sng">
                  <a:solidFill>
                    <a:srgbClr val="FF0000"/>
                  </a:solidFill>
                </a:rPr>
                <a:t>SMT</a:t>
              </a:r>
            </a:p>
          </p:txBody>
        </p:sp>
      </p:grpSp>
      <p:sp>
        <p:nvSpPr>
          <p:cNvPr id="25608" name="Rectangle 11"/>
          <p:cNvSpPr>
            <a:spLocks noChangeArrowheads="1"/>
          </p:cNvSpPr>
          <p:nvPr/>
        </p:nvSpPr>
        <p:spPr bwMode="auto">
          <a:xfrm>
            <a:off x="6281738" y="4502150"/>
            <a:ext cx="704850" cy="36671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>
                <a:solidFill>
                  <a:srgbClr val="FF0000"/>
                </a:solidFill>
              </a:rPr>
              <a:t>CMP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59370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S</a:t>
            </a:r>
            <a:r>
              <a:rPr lang="sr-Latn-RS" sz="4000" dirty="0" smtClean="0"/>
              <a:t>uperskalar</a:t>
            </a:r>
            <a:r>
              <a:rPr lang="en-US" sz="4000" dirty="0" smtClean="0"/>
              <a:t> </a:t>
            </a:r>
            <a:r>
              <a:rPr lang="sr-Latn-RS" sz="4000" dirty="0" smtClean="0"/>
              <a:t>i</a:t>
            </a:r>
            <a:r>
              <a:rPr lang="en-US" sz="4000" dirty="0" smtClean="0"/>
              <a:t> SMT vs. CMP</a:t>
            </a:r>
            <a:endParaRPr lang="en-US" sz="1800" dirty="0" smtClean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28596" y="1285860"/>
            <a:ext cx="8572560" cy="52629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r-Latn-RS" sz="2400" b="1" u="sng" dirty="0" smtClean="0">
                <a:solidFill>
                  <a:srgbClr val="CC0000"/>
                </a:solidFill>
              </a:rPr>
              <a:t>Zašto</a:t>
            </a:r>
            <a:r>
              <a:rPr lang="en-US" sz="2400" b="1" u="sng" dirty="0" smtClean="0">
                <a:solidFill>
                  <a:srgbClr val="CC0000"/>
                </a:solidFill>
              </a:rPr>
              <a:t> </a:t>
            </a:r>
            <a:r>
              <a:rPr lang="en-US" sz="2400" b="1" u="sng" dirty="0" err="1" smtClean="0">
                <a:solidFill>
                  <a:srgbClr val="CC0000"/>
                </a:solidFill>
              </a:rPr>
              <a:t>Cor</a:t>
            </a:r>
            <a:r>
              <a:rPr lang="sr-Latn-RS" sz="2400" b="1" u="sng" dirty="0" smtClean="0">
                <a:solidFill>
                  <a:srgbClr val="CC0000"/>
                </a:solidFill>
              </a:rPr>
              <a:t>e-ovi</a:t>
            </a:r>
            <a:r>
              <a:rPr lang="en-US" sz="2400" b="1" u="sng" dirty="0" smtClean="0">
                <a:solidFill>
                  <a:srgbClr val="CC0000"/>
                </a:solidFill>
              </a:rPr>
              <a:t>:</a:t>
            </a:r>
            <a:r>
              <a:rPr lang="en-US" sz="2400" dirty="0" smtClean="0"/>
              <a:t> </a:t>
            </a:r>
            <a:r>
              <a:rPr lang="sr-Latn-RS" sz="2400" dirty="0" smtClean="0"/>
              <a:t>Problemi hardverskog projektovanja </a:t>
            </a:r>
            <a:r>
              <a:rPr lang="en-US" sz="2400" dirty="0" smtClean="0"/>
              <a:t>(</a:t>
            </a:r>
            <a:r>
              <a:rPr lang="sr-Latn-RS" sz="2400" dirty="0" smtClean="0"/>
              <a:t>za</a:t>
            </a:r>
            <a:r>
              <a:rPr lang="en-US" sz="2400" dirty="0" smtClean="0"/>
              <a:t> </a:t>
            </a:r>
            <a:r>
              <a:rPr lang="en-US" sz="2400" dirty="0"/>
              <a:t>SS </a:t>
            </a:r>
            <a:r>
              <a:rPr lang="sr-Latn-RS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SMT):</a:t>
            </a:r>
          </a:p>
          <a:p>
            <a:pPr>
              <a:buFontTx/>
              <a:buChar char="•"/>
            </a:pPr>
            <a:r>
              <a:rPr lang="sr-Latn-RS" sz="2400" dirty="0" smtClean="0">
                <a:solidFill>
                  <a:srgbClr val="CC0000"/>
                </a:solidFill>
              </a:rPr>
              <a:t>Površina čipa raste kvadratno sa kompleksnošću core-a</a:t>
            </a:r>
            <a:endParaRPr lang="en-US" sz="2400" dirty="0"/>
          </a:p>
          <a:p>
            <a:pPr lvl="1"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Broj registara</a:t>
            </a:r>
            <a:r>
              <a:rPr lang="en-US" sz="2400" dirty="0" smtClean="0"/>
              <a:t> </a:t>
            </a:r>
            <a:r>
              <a:rPr lang="en-US" sz="2400" dirty="0"/>
              <a:t>O(Instruction window size)</a:t>
            </a:r>
          </a:p>
          <a:p>
            <a:pPr lvl="1"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Broj registarskih portova</a:t>
            </a:r>
            <a:r>
              <a:rPr lang="en-US" sz="2400" dirty="0" smtClean="0"/>
              <a:t> </a:t>
            </a:r>
            <a:r>
              <a:rPr lang="en-US" sz="2400" dirty="0"/>
              <a:t>- </a:t>
            </a:r>
            <a:r>
              <a:rPr lang="en-US" sz="2400" dirty="0" smtClean="0"/>
              <a:t>O(</a:t>
            </a:r>
            <a:r>
              <a:rPr lang="sr-Latn-RS" sz="2400" dirty="0" smtClean="0"/>
              <a:t>broj izdatih instrukcija po ciklusu</a:t>
            </a:r>
            <a:r>
              <a:rPr lang="en-US" sz="2400" dirty="0" smtClean="0"/>
              <a:t>)</a:t>
            </a:r>
            <a:endParaRPr lang="en-US" sz="2400" dirty="0"/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00FF"/>
                </a:solidFill>
              </a:rPr>
              <a:t>CMP </a:t>
            </a:r>
            <a:r>
              <a:rPr lang="sr-Latn-RS" sz="2400" dirty="0" smtClean="0">
                <a:solidFill>
                  <a:srgbClr val="0000FF"/>
                </a:solidFill>
              </a:rPr>
              <a:t>rešava proble</a:t>
            </a:r>
            <a:r>
              <a:rPr lang="en-US" sz="2400" dirty="0" smtClean="0">
                <a:solidFill>
                  <a:srgbClr val="0000FF"/>
                </a:solidFill>
              </a:rPr>
              <a:t>m </a:t>
            </a:r>
            <a:r>
              <a:rPr lang="en-US" sz="2400" dirty="0">
                <a:solidFill>
                  <a:srgbClr val="0000FF"/>
                </a:solidFill>
              </a:rPr>
              <a:t>(~ </a:t>
            </a:r>
            <a:r>
              <a:rPr lang="en-US" sz="2400" dirty="0" smtClean="0">
                <a:solidFill>
                  <a:srgbClr val="0000FF"/>
                </a:solidFill>
              </a:rPr>
              <a:t>linear</a:t>
            </a:r>
            <a:r>
              <a:rPr lang="sr-Latn-RS" sz="2400" dirty="0" smtClean="0">
                <a:solidFill>
                  <a:srgbClr val="0000FF"/>
                </a:solidFill>
              </a:rPr>
              <a:t>na zavisnost od ukupno izdatih instrukcija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sr-Latn-RS" sz="2400" dirty="0" smtClean="0">
                <a:solidFill>
                  <a:srgbClr val="CC0000"/>
                </a:solidFill>
              </a:rPr>
              <a:t>Sporiji takt</a:t>
            </a:r>
            <a:r>
              <a:rPr lang="en-US" sz="2400" dirty="0" smtClean="0">
                <a:solidFill>
                  <a:srgbClr val="CC0000"/>
                </a:solidFill>
              </a:rPr>
              <a:t> </a:t>
            </a:r>
            <a:endParaRPr lang="en-US" sz="2400" dirty="0">
              <a:solidFill>
                <a:srgbClr val="CC0000"/>
              </a:solidFill>
            </a:endParaRPr>
          </a:p>
          <a:p>
            <a:pPr lvl="1"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Produžavaju se žice zbog puno </a:t>
            </a:r>
            <a:r>
              <a:rPr lang="en-US" sz="2400" dirty="0" smtClean="0"/>
              <a:t>MUX</a:t>
            </a:r>
            <a:r>
              <a:rPr lang="sr-Latn-RS" sz="2400" dirty="0" smtClean="0"/>
              <a:t> </a:t>
            </a:r>
            <a:endParaRPr lang="en-US" sz="2400" dirty="0"/>
          </a:p>
          <a:p>
            <a:pPr lvl="1">
              <a:buFontTx/>
              <a:buChar char="•"/>
            </a:pPr>
            <a:r>
              <a:rPr lang="en-US" sz="2400" dirty="0"/>
              <a:t> </a:t>
            </a:r>
            <a:r>
              <a:rPr lang="sr-Latn-RS" sz="2400" dirty="0" smtClean="0"/>
              <a:t>Veliki </a:t>
            </a:r>
            <a:r>
              <a:rPr lang="en-US" sz="2400" dirty="0" smtClean="0"/>
              <a:t>buffer</a:t>
            </a:r>
            <a:r>
              <a:rPr lang="sr-Latn-RS" sz="2400" dirty="0" smtClean="0"/>
              <a:t>i</a:t>
            </a:r>
            <a:r>
              <a:rPr lang="en-US" sz="2400" dirty="0" smtClean="0"/>
              <a:t>, </a:t>
            </a:r>
            <a:r>
              <a:rPr lang="sr-Latn-RS" sz="2400" dirty="0" smtClean="0"/>
              <a:t>redovi i </a:t>
            </a:r>
            <a:r>
              <a:rPr lang="en-US" sz="2400" dirty="0" err="1" smtClean="0"/>
              <a:t>regist</a:t>
            </a:r>
            <a:r>
              <a:rPr lang="sr-Latn-RS" sz="2400" dirty="0" smtClean="0"/>
              <a:t>arski </a:t>
            </a:r>
            <a:r>
              <a:rPr lang="en-US" sz="2400" dirty="0" smtClean="0"/>
              <a:t>file</a:t>
            </a:r>
            <a:r>
              <a:rPr lang="sr-Latn-RS" sz="2400" dirty="0" smtClean="0"/>
              <a:t>-ovi</a:t>
            </a:r>
            <a:endParaRPr lang="en-US" sz="2400" dirty="0"/>
          </a:p>
          <a:p>
            <a:pPr lvl="1"/>
            <a:r>
              <a:rPr lang="sr-Latn-RS" sz="2400" dirty="0" smtClean="0"/>
              <a:t>Da bi stalo na IK, smanjuje se </a:t>
            </a:r>
            <a:r>
              <a:rPr lang="en-US" sz="2400" dirty="0" smtClean="0"/>
              <a:t>ILP</a:t>
            </a:r>
            <a:r>
              <a:rPr lang="sr-Latn-RS" sz="2400" dirty="0" smtClean="0"/>
              <a:t>, skraćuje </a:t>
            </a:r>
            <a:r>
              <a:rPr lang="en-US" sz="2400" dirty="0" err="1" smtClean="0"/>
              <a:t>Pipelin</a:t>
            </a:r>
            <a:r>
              <a:rPr lang="sr-Latn-RS" sz="2400" dirty="0" smtClean="0"/>
              <a:t>e, pa </a:t>
            </a:r>
            <a:r>
              <a:rPr lang="en-US" sz="2400" dirty="0" smtClean="0"/>
              <a:t>Branch </a:t>
            </a:r>
            <a:r>
              <a:rPr lang="en-US" sz="2400" dirty="0" err="1"/>
              <a:t>mispredication</a:t>
            </a:r>
            <a:r>
              <a:rPr lang="en-US" sz="2400" dirty="0"/>
              <a:t> </a:t>
            </a:r>
            <a:r>
              <a:rPr lang="sr-Latn-RS" sz="2400" dirty="0" smtClean="0"/>
              <a:t>kazne su manje</a:t>
            </a:r>
            <a:endParaRPr lang="en-US" sz="2400" dirty="0"/>
          </a:p>
          <a:p>
            <a:pPr lvl="1">
              <a:buFont typeface="Wingdings" pitchFamily="2" charset="2"/>
              <a:buChar char="ü"/>
            </a:pPr>
            <a:r>
              <a:rPr lang="en-US" sz="2400" dirty="0">
                <a:solidFill>
                  <a:srgbClr val="0000FF"/>
                </a:solidFill>
              </a:rPr>
              <a:t>CMP </a:t>
            </a:r>
            <a:r>
              <a:rPr lang="sr-Latn-RS" sz="2400" dirty="0" smtClean="0">
                <a:solidFill>
                  <a:srgbClr val="0000FF"/>
                </a:solidFill>
              </a:rPr>
              <a:t>brži takt, manji, oslanja se više na kompiler i na load balancing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sz="2400" dirty="0" smtClean="0">
                <a:solidFill>
                  <a:srgbClr val="CC0000"/>
                </a:solidFill>
              </a:rPr>
              <a:t>K</a:t>
            </a:r>
            <a:r>
              <a:rPr lang="sr-Latn-RS" sz="2400" dirty="0" smtClean="0">
                <a:solidFill>
                  <a:srgbClr val="CC0000"/>
                </a:solidFill>
              </a:rPr>
              <a:t>ompleksni dizajn i verifikacija</a:t>
            </a:r>
            <a:endParaRPr lang="en-US" sz="2400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7167"/>
            <a:ext cx="7772400" cy="857256"/>
          </a:xfrm>
        </p:spPr>
        <p:txBody>
          <a:bodyPr>
            <a:normAutofit/>
          </a:bodyPr>
          <a:lstStyle/>
          <a:p>
            <a:pPr eaLnBrk="1" hangingPunct="1"/>
            <a:r>
              <a:rPr lang="sr-Latn-RS" sz="4000" dirty="0" smtClean="0"/>
              <a:t>Budućnost</a:t>
            </a:r>
            <a:endParaRPr lang="en-US" sz="1800" dirty="0" smtClean="0"/>
          </a:p>
        </p:txBody>
      </p:sp>
      <p:sp>
        <p:nvSpPr>
          <p:cNvPr id="30723" name="Rectangle 10"/>
          <p:cNvSpPr>
            <a:spLocks noChangeArrowheads="1"/>
          </p:cNvSpPr>
          <p:nvPr/>
        </p:nvSpPr>
        <p:spPr bwMode="auto">
          <a:xfrm>
            <a:off x="428596" y="1428737"/>
            <a:ext cx="8358246" cy="4893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400" dirty="0"/>
              <a:t> TLP </a:t>
            </a:r>
            <a:r>
              <a:rPr lang="sr-Latn-RS" sz="2400" dirty="0" smtClean="0"/>
              <a:t>(Thread Level Paralelizam) i </a:t>
            </a:r>
            <a:r>
              <a:rPr lang="en-US" sz="2400" dirty="0" smtClean="0"/>
              <a:t>PLP </a:t>
            </a:r>
            <a:r>
              <a:rPr lang="sr-Latn-RS" sz="2400" dirty="0" smtClean="0"/>
              <a:t>(Process Level Paralelizam) postaju neminovnost u budućnosti i favorizuju CMP i SMT na procesorima. </a:t>
            </a:r>
          </a:p>
          <a:p>
            <a:pPr>
              <a:buFontTx/>
              <a:buChar char="•"/>
            </a:pPr>
            <a:r>
              <a:rPr lang="en-US" sz="2400" dirty="0" smtClean="0"/>
              <a:t>K</a:t>
            </a:r>
            <a:r>
              <a:rPr lang="sr-Latn-RS" sz="2400" dirty="0" smtClean="0"/>
              <a:t>ako iskoristiti - KDP, ali se mora obezbediti i balansiranje opterećenja procesora</a:t>
            </a:r>
          </a:p>
          <a:p>
            <a:pPr>
              <a:buFontTx/>
              <a:buChar char="•"/>
            </a:pPr>
            <a:r>
              <a:rPr lang="sr-Latn-RS" sz="2400" dirty="0" smtClean="0"/>
              <a:t>SMT (Hyperthreading) se adaptira na broj procesa i dinamički – hardverski i transparentno deli procesorske resurse prema zahtevima 2 procesa.</a:t>
            </a:r>
          </a:p>
          <a:p>
            <a:pPr>
              <a:buFontTx/>
              <a:buChar char="•"/>
            </a:pPr>
            <a:r>
              <a:rPr lang="sr-Latn-RS" sz="2400" dirty="0" smtClean="0"/>
              <a:t>Kada nema multiprocesnog rada, superskalari i SMT procesori su bolji od jednostavnih procesora u CMP</a:t>
            </a:r>
          </a:p>
          <a:p>
            <a:pPr>
              <a:buFontTx/>
              <a:buChar char="•"/>
            </a:pPr>
            <a:r>
              <a:rPr lang="sr-Latn-RS" sz="2400" dirty="0" smtClean="0"/>
              <a:t>Kompajleri i dalje igraju veliku ulogu – prevode tako da kod u instrukcijskom prozoru u svakom trenutku bude što paralelniji, ali ograničenje je nepoznavanje svih zavisnosti u vreme prevođenja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25141BB3-AC91-460F-9750-F3A7B6C9057E}" type="slidenum">
              <a:rPr lang="en-US" smtClean="0">
                <a:latin typeface="Arial" pitchFamily="34" charset="0"/>
              </a:rPr>
              <a:pPr algn="l"/>
              <a:t>45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SMT Dual-core: </a:t>
            </a:r>
            <a:r>
              <a:rPr lang="sr-Latn-RS" sz="3200" dirty="0" smtClean="0"/>
              <a:t>sve četiri niti mogu da se izvršavaju konkurentno</a:t>
            </a:r>
            <a:endParaRPr lang="en-US" sz="3200" dirty="0" smtClean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98613" y="5715000"/>
            <a:ext cx="17208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BTB and I-TLB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903413" y="5181600"/>
            <a:ext cx="10731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Decoder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938338" y="4672013"/>
            <a:ext cx="1412875" cy="361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Trace Cache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598613" y="4114800"/>
            <a:ext cx="16319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Rename/Alloc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674813" y="3581400"/>
            <a:ext cx="1443037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Uop queues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674813" y="3048000"/>
            <a:ext cx="13525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Schedulers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177925" y="2362200"/>
            <a:ext cx="1139825" cy="422275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Integer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413000" y="2362200"/>
            <a:ext cx="1776413" cy="42227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Floating Point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1446213" y="1752600"/>
            <a:ext cx="21526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L1 D-Cache D-TLB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579813" y="4672013"/>
            <a:ext cx="838200" cy="606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uCode </a:t>
            </a:r>
            <a:br>
              <a:rPr lang="en-US" sz="1600">
                <a:solidFill>
                  <a:srgbClr val="B2B2B2"/>
                </a:solidFill>
              </a:rPr>
            </a:br>
            <a:r>
              <a:rPr lang="en-US" sz="1600">
                <a:solidFill>
                  <a:srgbClr val="B2B2B2"/>
                </a:solidFill>
              </a:rPr>
              <a:t>ROM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1141413" y="4672013"/>
            <a:ext cx="604837" cy="361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BTB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 rot="-5400000">
            <a:off x="-376237" y="3549650"/>
            <a:ext cx="2433637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L2 Cache and Control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 rot="-5400000">
            <a:off x="504032" y="5590381"/>
            <a:ext cx="6032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Bus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989013" y="5943600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747713" y="4986338"/>
            <a:ext cx="3175" cy="500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V="1">
            <a:off x="2413000" y="55626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2413000" y="50292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1730375" y="4857750"/>
            <a:ext cx="2095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3351213" y="4876800"/>
            <a:ext cx="188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V="1">
            <a:off x="2413000" y="44958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 flipV="1">
            <a:off x="2413000" y="39624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V="1">
            <a:off x="2365375" y="34290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V="1">
            <a:off x="2079625" y="28194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V="1">
            <a:off x="2697163" y="28194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 flipV="1">
            <a:off x="2079625" y="2133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V="1">
            <a:off x="2697163" y="2133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750888" y="1981200"/>
            <a:ext cx="695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>
            <a:off x="747713" y="1981200"/>
            <a:ext cx="3175" cy="581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0" name="Text Box 33"/>
          <p:cNvSpPr txBox="1">
            <a:spLocks noChangeArrowheads="1"/>
          </p:cNvSpPr>
          <p:nvPr/>
        </p:nvSpPr>
        <p:spPr bwMode="auto">
          <a:xfrm>
            <a:off x="5942013" y="5715000"/>
            <a:ext cx="17208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BTB and I-TLB</a:t>
            </a:r>
          </a:p>
        </p:txBody>
      </p:sp>
      <p:sp>
        <p:nvSpPr>
          <p:cNvPr id="32801" name="Text Box 34"/>
          <p:cNvSpPr txBox="1">
            <a:spLocks noChangeArrowheads="1"/>
          </p:cNvSpPr>
          <p:nvPr/>
        </p:nvSpPr>
        <p:spPr bwMode="auto">
          <a:xfrm>
            <a:off x="6246813" y="5181600"/>
            <a:ext cx="10731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Decoder</a:t>
            </a:r>
          </a:p>
        </p:txBody>
      </p:sp>
      <p:sp>
        <p:nvSpPr>
          <p:cNvPr id="32802" name="Text Box 35"/>
          <p:cNvSpPr txBox="1">
            <a:spLocks noChangeArrowheads="1"/>
          </p:cNvSpPr>
          <p:nvPr/>
        </p:nvSpPr>
        <p:spPr bwMode="auto">
          <a:xfrm>
            <a:off x="6281738" y="4672013"/>
            <a:ext cx="1412875" cy="361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Trace Cache</a:t>
            </a:r>
          </a:p>
        </p:txBody>
      </p:sp>
      <p:sp>
        <p:nvSpPr>
          <p:cNvPr id="32803" name="Text Box 36"/>
          <p:cNvSpPr txBox="1">
            <a:spLocks noChangeArrowheads="1"/>
          </p:cNvSpPr>
          <p:nvPr/>
        </p:nvSpPr>
        <p:spPr bwMode="auto">
          <a:xfrm>
            <a:off x="5942013" y="4114800"/>
            <a:ext cx="16319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Rename/Alloc</a:t>
            </a:r>
          </a:p>
        </p:txBody>
      </p:sp>
      <p:sp>
        <p:nvSpPr>
          <p:cNvPr id="32804" name="Text Box 37"/>
          <p:cNvSpPr txBox="1">
            <a:spLocks noChangeArrowheads="1"/>
          </p:cNvSpPr>
          <p:nvPr/>
        </p:nvSpPr>
        <p:spPr bwMode="auto">
          <a:xfrm>
            <a:off x="6018213" y="3581400"/>
            <a:ext cx="1443037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Uop queues</a:t>
            </a:r>
          </a:p>
        </p:txBody>
      </p:sp>
      <p:sp>
        <p:nvSpPr>
          <p:cNvPr id="32805" name="Text Box 38"/>
          <p:cNvSpPr txBox="1">
            <a:spLocks noChangeArrowheads="1"/>
          </p:cNvSpPr>
          <p:nvPr/>
        </p:nvSpPr>
        <p:spPr bwMode="auto">
          <a:xfrm>
            <a:off x="6018213" y="3048000"/>
            <a:ext cx="13525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Schedulers</a:t>
            </a:r>
          </a:p>
        </p:txBody>
      </p:sp>
      <p:sp>
        <p:nvSpPr>
          <p:cNvPr id="32806" name="Text Box 39"/>
          <p:cNvSpPr txBox="1">
            <a:spLocks noChangeArrowheads="1"/>
          </p:cNvSpPr>
          <p:nvPr/>
        </p:nvSpPr>
        <p:spPr bwMode="auto">
          <a:xfrm>
            <a:off x="5521325" y="2362200"/>
            <a:ext cx="1139825" cy="422275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Integer</a:t>
            </a:r>
          </a:p>
        </p:txBody>
      </p:sp>
      <p:sp>
        <p:nvSpPr>
          <p:cNvPr id="32807" name="Text Box 40"/>
          <p:cNvSpPr txBox="1">
            <a:spLocks noChangeArrowheads="1"/>
          </p:cNvSpPr>
          <p:nvPr/>
        </p:nvSpPr>
        <p:spPr bwMode="auto">
          <a:xfrm>
            <a:off x="6756400" y="2362200"/>
            <a:ext cx="1776413" cy="42227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/>
              <a:t>Floating Point</a:t>
            </a:r>
          </a:p>
        </p:txBody>
      </p:sp>
      <p:sp>
        <p:nvSpPr>
          <p:cNvPr id="32808" name="Text Box 41"/>
          <p:cNvSpPr txBox="1">
            <a:spLocks noChangeArrowheads="1"/>
          </p:cNvSpPr>
          <p:nvPr/>
        </p:nvSpPr>
        <p:spPr bwMode="auto">
          <a:xfrm>
            <a:off x="5789613" y="1752600"/>
            <a:ext cx="21526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L1 D-Cache D-TLB</a:t>
            </a:r>
          </a:p>
        </p:txBody>
      </p:sp>
      <p:sp>
        <p:nvSpPr>
          <p:cNvPr id="32809" name="Text Box 42"/>
          <p:cNvSpPr txBox="1">
            <a:spLocks noChangeArrowheads="1"/>
          </p:cNvSpPr>
          <p:nvPr/>
        </p:nvSpPr>
        <p:spPr bwMode="auto">
          <a:xfrm>
            <a:off x="7923213" y="4672013"/>
            <a:ext cx="838200" cy="606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uCode </a:t>
            </a:r>
            <a:br>
              <a:rPr lang="en-US" sz="1600">
                <a:solidFill>
                  <a:srgbClr val="B2B2B2"/>
                </a:solidFill>
              </a:rPr>
            </a:br>
            <a:r>
              <a:rPr lang="en-US" sz="1600">
                <a:solidFill>
                  <a:srgbClr val="B2B2B2"/>
                </a:solidFill>
              </a:rPr>
              <a:t>ROM</a:t>
            </a:r>
          </a:p>
        </p:txBody>
      </p:sp>
      <p:sp>
        <p:nvSpPr>
          <p:cNvPr id="32810" name="Text Box 43"/>
          <p:cNvSpPr txBox="1">
            <a:spLocks noChangeArrowheads="1"/>
          </p:cNvSpPr>
          <p:nvPr/>
        </p:nvSpPr>
        <p:spPr bwMode="auto">
          <a:xfrm>
            <a:off x="5484813" y="4672013"/>
            <a:ext cx="604837" cy="3619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B2B2B2"/>
                </a:solidFill>
              </a:rPr>
              <a:t>BTB</a:t>
            </a:r>
          </a:p>
        </p:txBody>
      </p:sp>
      <p:sp>
        <p:nvSpPr>
          <p:cNvPr id="32811" name="Text Box 44"/>
          <p:cNvSpPr txBox="1">
            <a:spLocks noChangeArrowheads="1"/>
          </p:cNvSpPr>
          <p:nvPr/>
        </p:nvSpPr>
        <p:spPr bwMode="auto">
          <a:xfrm rot="-5400000">
            <a:off x="3932238" y="3582987"/>
            <a:ext cx="2433638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L2 Cache and Control</a:t>
            </a:r>
          </a:p>
        </p:txBody>
      </p:sp>
      <p:sp>
        <p:nvSpPr>
          <p:cNvPr id="32812" name="Text Box 45"/>
          <p:cNvSpPr txBox="1">
            <a:spLocks noChangeArrowheads="1"/>
          </p:cNvSpPr>
          <p:nvPr/>
        </p:nvSpPr>
        <p:spPr bwMode="auto">
          <a:xfrm rot="-5400000">
            <a:off x="4847432" y="5590381"/>
            <a:ext cx="603250" cy="39211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B2B2B2"/>
                </a:solidFill>
              </a:rPr>
              <a:t>Bus</a:t>
            </a:r>
          </a:p>
        </p:txBody>
      </p:sp>
      <p:sp>
        <p:nvSpPr>
          <p:cNvPr id="32813" name="Line 46"/>
          <p:cNvSpPr>
            <a:spLocks noChangeShapeType="1"/>
          </p:cNvSpPr>
          <p:nvPr/>
        </p:nvSpPr>
        <p:spPr bwMode="auto">
          <a:xfrm>
            <a:off x="5332413" y="5943600"/>
            <a:ext cx="5873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4" name="Line 47"/>
          <p:cNvSpPr>
            <a:spLocks noChangeShapeType="1"/>
          </p:cNvSpPr>
          <p:nvPr/>
        </p:nvSpPr>
        <p:spPr bwMode="auto">
          <a:xfrm>
            <a:off x="5091113" y="4986338"/>
            <a:ext cx="3175" cy="500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5" name="Line 48"/>
          <p:cNvSpPr>
            <a:spLocks noChangeShapeType="1"/>
          </p:cNvSpPr>
          <p:nvPr/>
        </p:nvSpPr>
        <p:spPr bwMode="auto">
          <a:xfrm flipV="1">
            <a:off x="6756400" y="55626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6" name="Line 49"/>
          <p:cNvSpPr>
            <a:spLocks noChangeShapeType="1"/>
          </p:cNvSpPr>
          <p:nvPr/>
        </p:nvSpPr>
        <p:spPr bwMode="auto">
          <a:xfrm flipV="1">
            <a:off x="6756400" y="50292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7" name="Line 50"/>
          <p:cNvSpPr>
            <a:spLocks noChangeShapeType="1"/>
          </p:cNvSpPr>
          <p:nvPr/>
        </p:nvSpPr>
        <p:spPr bwMode="auto">
          <a:xfrm>
            <a:off x="6073775" y="4857750"/>
            <a:ext cx="2095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8" name="Line 51"/>
          <p:cNvSpPr>
            <a:spLocks noChangeShapeType="1"/>
          </p:cNvSpPr>
          <p:nvPr/>
        </p:nvSpPr>
        <p:spPr bwMode="auto">
          <a:xfrm>
            <a:off x="7694613" y="4876800"/>
            <a:ext cx="188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19" name="Line 52"/>
          <p:cNvSpPr>
            <a:spLocks noChangeShapeType="1"/>
          </p:cNvSpPr>
          <p:nvPr/>
        </p:nvSpPr>
        <p:spPr bwMode="auto">
          <a:xfrm flipV="1">
            <a:off x="6756400" y="44958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0" name="Line 53"/>
          <p:cNvSpPr>
            <a:spLocks noChangeShapeType="1"/>
          </p:cNvSpPr>
          <p:nvPr/>
        </p:nvSpPr>
        <p:spPr bwMode="auto">
          <a:xfrm flipV="1">
            <a:off x="6756400" y="39624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1" name="Line 54"/>
          <p:cNvSpPr>
            <a:spLocks noChangeShapeType="1"/>
          </p:cNvSpPr>
          <p:nvPr/>
        </p:nvSpPr>
        <p:spPr bwMode="auto">
          <a:xfrm flipV="1">
            <a:off x="6708775" y="3429000"/>
            <a:ext cx="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2" name="Line 55"/>
          <p:cNvSpPr>
            <a:spLocks noChangeShapeType="1"/>
          </p:cNvSpPr>
          <p:nvPr/>
        </p:nvSpPr>
        <p:spPr bwMode="auto">
          <a:xfrm flipV="1">
            <a:off x="6423025" y="28194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3" name="Line 56"/>
          <p:cNvSpPr>
            <a:spLocks noChangeShapeType="1"/>
          </p:cNvSpPr>
          <p:nvPr/>
        </p:nvSpPr>
        <p:spPr bwMode="auto">
          <a:xfrm flipV="1">
            <a:off x="7040563" y="28194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4" name="Line 57"/>
          <p:cNvSpPr>
            <a:spLocks noChangeShapeType="1"/>
          </p:cNvSpPr>
          <p:nvPr/>
        </p:nvSpPr>
        <p:spPr bwMode="auto">
          <a:xfrm flipV="1">
            <a:off x="6423025" y="2133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5" name="Line 58"/>
          <p:cNvSpPr>
            <a:spLocks noChangeShapeType="1"/>
          </p:cNvSpPr>
          <p:nvPr/>
        </p:nvSpPr>
        <p:spPr bwMode="auto">
          <a:xfrm flipV="1">
            <a:off x="7040563" y="2133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6" name="Line 59"/>
          <p:cNvSpPr>
            <a:spLocks noChangeShapeType="1"/>
          </p:cNvSpPr>
          <p:nvPr/>
        </p:nvSpPr>
        <p:spPr bwMode="auto">
          <a:xfrm>
            <a:off x="5094288" y="1981200"/>
            <a:ext cx="695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7" name="Line 60"/>
          <p:cNvSpPr>
            <a:spLocks noChangeShapeType="1"/>
          </p:cNvSpPr>
          <p:nvPr/>
        </p:nvSpPr>
        <p:spPr bwMode="auto">
          <a:xfrm flipH="1">
            <a:off x="5091113" y="1981200"/>
            <a:ext cx="3175" cy="581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8" name="Freeform 61"/>
          <p:cNvSpPr>
            <a:spLocks/>
          </p:cNvSpPr>
          <p:nvPr/>
        </p:nvSpPr>
        <p:spPr bwMode="auto">
          <a:xfrm>
            <a:off x="973138" y="1727200"/>
            <a:ext cx="1422400" cy="4572000"/>
          </a:xfrm>
          <a:custGeom>
            <a:avLst/>
            <a:gdLst>
              <a:gd name="T0" fmla="*/ 1935480000 w 896"/>
              <a:gd name="T1" fmla="*/ 2147483647 h 2880"/>
              <a:gd name="T2" fmla="*/ 1935480000 w 896"/>
              <a:gd name="T3" fmla="*/ 2147483647 h 2880"/>
              <a:gd name="T4" fmla="*/ 0 w 896"/>
              <a:gd name="T5" fmla="*/ 0 h 2880"/>
              <a:gd name="T6" fmla="*/ 0 60000 65536"/>
              <a:gd name="T7" fmla="*/ 0 60000 65536"/>
              <a:gd name="T8" fmla="*/ 0 60000 65536"/>
              <a:gd name="T9" fmla="*/ 0 w 896"/>
              <a:gd name="T10" fmla="*/ 0 h 2880"/>
              <a:gd name="T11" fmla="*/ 896 w 896"/>
              <a:gd name="T12" fmla="*/ 2880 h 28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96" h="2880">
                <a:moveTo>
                  <a:pt x="768" y="2880"/>
                </a:moveTo>
                <a:cubicBezTo>
                  <a:pt x="832" y="2256"/>
                  <a:pt x="896" y="1632"/>
                  <a:pt x="768" y="1152"/>
                </a:cubicBezTo>
                <a:cubicBezTo>
                  <a:pt x="640" y="672"/>
                  <a:pt x="320" y="336"/>
                  <a:pt x="0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829" name="Freeform 62"/>
          <p:cNvSpPr>
            <a:spLocks/>
          </p:cNvSpPr>
          <p:nvPr/>
        </p:nvSpPr>
        <p:spPr bwMode="auto">
          <a:xfrm>
            <a:off x="2497138" y="1803400"/>
            <a:ext cx="1155700" cy="4495800"/>
          </a:xfrm>
          <a:custGeom>
            <a:avLst/>
            <a:gdLst>
              <a:gd name="T0" fmla="*/ 262096250 w 728"/>
              <a:gd name="T1" fmla="*/ 2147483647 h 2832"/>
              <a:gd name="T2" fmla="*/ 262096250 w 728"/>
              <a:gd name="T3" fmla="*/ 2147483647 h 2832"/>
              <a:gd name="T4" fmla="*/ 1834673750 w 728"/>
              <a:gd name="T5" fmla="*/ 0 h 2832"/>
              <a:gd name="T6" fmla="*/ 0 60000 65536"/>
              <a:gd name="T7" fmla="*/ 0 60000 65536"/>
              <a:gd name="T8" fmla="*/ 0 60000 65536"/>
              <a:gd name="T9" fmla="*/ 0 w 728"/>
              <a:gd name="T10" fmla="*/ 0 h 2832"/>
              <a:gd name="T11" fmla="*/ 728 w 728"/>
              <a:gd name="T12" fmla="*/ 2832 h 28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8" h="2832">
                <a:moveTo>
                  <a:pt x="104" y="2832"/>
                </a:moveTo>
                <a:cubicBezTo>
                  <a:pt x="52" y="2204"/>
                  <a:pt x="0" y="1576"/>
                  <a:pt x="104" y="1104"/>
                </a:cubicBezTo>
                <a:cubicBezTo>
                  <a:pt x="208" y="632"/>
                  <a:pt x="624" y="184"/>
                  <a:pt x="72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830" name="Freeform 63"/>
          <p:cNvSpPr>
            <a:spLocks/>
          </p:cNvSpPr>
          <p:nvPr/>
        </p:nvSpPr>
        <p:spPr bwMode="auto">
          <a:xfrm>
            <a:off x="6934200" y="1828800"/>
            <a:ext cx="1155700" cy="4495800"/>
          </a:xfrm>
          <a:custGeom>
            <a:avLst/>
            <a:gdLst>
              <a:gd name="T0" fmla="*/ 262096250 w 728"/>
              <a:gd name="T1" fmla="*/ 2147483647 h 2832"/>
              <a:gd name="T2" fmla="*/ 262096250 w 728"/>
              <a:gd name="T3" fmla="*/ 2147483647 h 2832"/>
              <a:gd name="T4" fmla="*/ 1834673750 w 728"/>
              <a:gd name="T5" fmla="*/ 0 h 2832"/>
              <a:gd name="T6" fmla="*/ 0 60000 65536"/>
              <a:gd name="T7" fmla="*/ 0 60000 65536"/>
              <a:gd name="T8" fmla="*/ 0 60000 65536"/>
              <a:gd name="T9" fmla="*/ 0 w 728"/>
              <a:gd name="T10" fmla="*/ 0 h 2832"/>
              <a:gd name="T11" fmla="*/ 728 w 728"/>
              <a:gd name="T12" fmla="*/ 2832 h 28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8" h="2832">
                <a:moveTo>
                  <a:pt x="104" y="2832"/>
                </a:moveTo>
                <a:cubicBezTo>
                  <a:pt x="52" y="2204"/>
                  <a:pt x="0" y="1576"/>
                  <a:pt x="104" y="1104"/>
                </a:cubicBezTo>
                <a:cubicBezTo>
                  <a:pt x="208" y="632"/>
                  <a:pt x="624" y="184"/>
                  <a:pt x="728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831" name="Freeform 64"/>
          <p:cNvSpPr>
            <a:spLocks/>
          </p:cNvSpPr>
          <p:nvPr/>
        </p:nvSpPr>
        <p:spPr bwMode="auto">
          <a:xfrm>
            <a:off x="5257800" y="1752600"/>
            <a:ext cx="1422400" cy="4572000"/>
          </a:xfrm>
          <a:custGeom>
            <a:avLst/>
            <a:gdLst>
              <a:gd name="T0" fmla="*/ 1935480000 w 896"/>
              <a:gd name="T1" fmla="*/ 2147483647 h 2880"/>
              <a:gd name="T2" fmla="*/ 1935480000 w 896"/>
              <a:gd name="T3" fmla="*/ 2147483647 h 2880"/>
              <a:gd name="T4" fmla="*/ 0 w 896"/>
              <a:gd name="T5" fmla="*/ 0 h 2880"/>
              <a:gd name="T6" fmla="*/ 0 60000 65536"/>
              <a:gd name="T7" fmla="*/ 0 60000 65536"/>
              <a:gd name="T8" fmla="*/ 0 60000 65536"/>
              <a:gd name="T9" fmla="*/ 0 w 896"/>
              <a:gd name="T10" fmla="*/ 0 h 2880"/>
              <a:gd name="T11" fmla="*/ 896 w 896"/>
              <a:gd name="T12" fmla="*/ 2880 h 28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96" h="2880">
                <a:moveTo>
                  <a:pt x="768" y="2880"/>
                </a:moveTo>
                <a:cubicBezTo>
                  <a:pt x="832" y="2256"/>
                  <a:pt x="896" y="1632"/>
                  <a:pt x="768" y="1152"/>
                </a:cubicBezTo>
                <a:cubicBezTo>
                  <a:pt x="640" y="672"/>
                  <a:pt x="320" y="336"/>
                  <a:pt x="0" y="0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832" name="Text Box 65"/>
          <p:cNvSpPr txBox="1">
            <a:spLocks noChangeArrowheads="1"/>
          </p:cNvSpPr>
          <p:nvPr/>
        </p:nvSpPr>
        <p:spPr bwMode="auto">
          <a:xfrm>
            <a:off x="1430338" y="6299200"/>
            <a:ext cx="10985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Thread 1</a:t>
            </a:r>
          </a:p>
        </p:txBody>
      </p:sp>
      <p:sp>
        <p:nvSpPr>
          <p:cNvPr id="32833" name="Text Box 66"/>
          <p:cNvSpPr txBox="1">
            <a:spLocks noChangeArrowheads="1"/>
          </p:cNvSpPr>
          <p:nvPr/>
        </p:nvSpPr>
        <p:spPr bwMode="auto">
          <a:xfrm>
            <a:off x="2420938" y="6299200"/>
            <a:ext cx="10985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Thread 3</a:t>
            </a:r>
          </a:p>
        </p:txBody>
      </p:sp>
      <p:sp>
        <p:nvSpPr>
          <p:cNvPr id="32834" name="Text Box 67"/>
          <p:cNvSpPr txBox="1">
            <a:spLocks noChangeArrowheads="1"/>
          </p:cNvSpPr>
          <p:nvPr/>
        </p:nvSpPr>
        <p:spPr bwMode="auto">
          <a:xfrm>
            <a:off x="5867400" y="6324600"/>
            <a:ext cx="10985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Thread 2</a:t>
            </a:r>
          </a:p>
        </p:txBody>
      </p:sp>
      <p:sp>
        <p:nvSpPr>
          <p:cNvPr id="32835" name="Text Box 68"/>
          <p:cNvSpPr txBox="1">
            <a:spLocks noChangeArrowheads="1"/>
          </p:cNvSpPr>
          <p:nvPr/>
        </p:nvSpPr>
        <p:spPr bwMode="auto">
          <a:xfrm>
            <a:off x="7010400" y="6324600"/>
            <a:ext cx="10985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Thread 4</a:t>
            </a:r>
          </a:p>
        </p:txBody>
      </p:sp>
      <p:sp>
        <p:nvSpPr>
          <p:cNvPr id="32836" name="Rectangle 69"/>
          <p:cNvSpPr>
            <a:spLocks noChangeArrowheads="1"/>
          </p:cNvSpPr>
          <p:nvPr/>
        </p:nvSpPr>
        <p:spPr bwMode="auto">
          <a:xfrm>
            <a:off x="381000" y="1600200"/>
            <a:ext cx="4191000" cy="4724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837" name="Rectangle 70"/>
          <p:cNvSpPr>
            <a:spLocks noChangeArrowheads="1"/>
          </p:cNvSpPr>
          <p:nvPr/>
        </p:nvSpPr>
        <p:spPr bwMode="auto">
          <a:xfrm>
            <a:off x="4800600" y="1600200"/>
            <a:ext cx="4191000" cy="4724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I7 - 4770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4 Haswell core-a</a:t>
            </a:r>
          </a:p>
          <a:p>
            <a:r>
              <a:rPr lang="sr-Latn-RS" dirty="0" smtClean="0"/>
              <a:t>8 thread-ova (2 po core-u)</a:t>
            </a:r>
          </a:p>
          <a:p>
            <a:r>
              <a:rPr lang="sr-Latn-RS" dirty="0" smtClean="0"/>
              <a:t>Niz vektorskih instrukcija</a:t>
            </a:r>
          </a:p>
          <a:p>
            <a:r>
              <a:rPr lang="sr-Latn-RS" dirty="0" smtClean="0"/>
              <a:t>Multiply-Add </a:t>
            </a:r>
          </a:p>
          <a:p>
            <a:r>
              <a:rPr lang="sr-Latn-RS" dirty="0" smtClean="0"/>
              <a:t>Enkripcija i digitalno potpisivanje u hardveru postaju deo instrukcijskog seta</a:t>
            </a:r>
          </a:p>
          <a:p>
            <a:r>
              <a:rPr lang="sr-Latn-RS" dirty="0" smtClean="0"/>
              <a:t>Grafičke funkcije visokog nivoa kao instrukcije – iako ima zaseban grafički procesor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FB2D-E3CE-422D-95CB-F89719D3B8C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2561</TotalTime>
  <Words>2487</Words>
  <Application>Microsoft Office PowerPoint</Application>
  <PresentationFormat>On-screen Show (4:3)</PresentationFormat>
  <Paragraphs>459</Paragraphs>
  <Slides>46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Ostale teme za superskalare i chip multiprocesore</vt:lpstr>
      <vt:lpstr>Ubacivanje instrukcija u prozor</vt:lpstr>
      <vt:lpstr>Šta se ubacuje po ciklusu u prozor - RISC</vt:lpstr>
      <vt:lpstr>Dva skoka u bloku?</vt:lpstr>
      <vt:lpstr>Šta raditi sa CISC?</vt:lpstr>
      <vt:lpstr>Posledice dohvatanja većeg broja bazičnih blokova </vt:lpstr>
      <vt:lpstr>Predobrada za instrukcijski prozor</vt:lpstr>
      <vt:lpstr>Trace Cache</vt:lpstr>
      <vt:lpstr>Trace Cache za Haswell</vt:lpstr>
      <vt:lpstr>Zavisnosti po podacima preko memorije</vt:lpstr>
      <vt:lpstr>Load-Store redovi</vt:lpstr>
      <vt:lpstr>Spekulativni Store Buffer</vt:lpstr>
      <vt:lpstr>Load bypass iz spekulativnog store buffera</vt:lpstr>
      <vt:lpstr>Memorijske zavisnosti</vt:lpstr>
      <vt:lpstr>In-Order Memory Queue</vt:lpstr>
      <vt:lpstr>Konzervativno O-o-O Load Izvršavanje</vt:lpstr>
      <vt:lpstr>Adresna Spekulacija</vt:lpstr>
      <vt:lpstr>Load – Store kod Haswell</vt:lpstr>
      <vt:lpstr>Haswell prozor, registri i FJ</vt:lpstr>
      <vt:lpstr>Multithreading i Multicore</vt:lpstr>
      <vt:lpstr>Šta razmatramo kod Multithreading-a</vt:lpstr>
      <vt:lpstr>Threading Algoritmi</vt:lpstr>
      <vt:lpstr>Threading Algoritmi (2)</vt:lpstr>
      <vt:lpstr>Hyper-Threading Concept</vt:lpstr>
      <vt:lpstr>Quick Recall: Many Resources IDLE!</vt:lpstr>
      <vt:lpstr>PowerPoint Presentation</vt:lpstr>
      <vt:lpstr>PowerPoint Presentation</vt:lpstr>
      <vt:lpstr>Simultaneous Multithreading (SMT)</vt:lpstr>
      <vt:lpstr>Hyper-Threading Arhitektura</vt:lpstr>
      <vt:lpstr>Hyper-Threading Arhitekture</vt:lpstr>
      <vt:lpstr>Power 5 dataflow ...</vt:lpstr>
      <vt:lpstr>Prednosti</vt:lpstr>
      <vt:lpstr>Mane</vt:lpstr>
      <vt:lpstr>Multicore</vt:lpstr>
      <vt:lpstr>Osnovna Shared Memory Arhitektura</vt:lpstr>
      <vt:lpstr>Kako i gde Cache???</vt:lpstr>
      <vt:lpstr>Primer problema koherencije Cache-a</vt:lpstr>
      <vt:lpstr>Ograničenja Bus-Based Shared Memory</vt:lpstr>
      <vt:lpstr>PowerPoint Presentation</vt:lpstr>
      <vt:lpstr>PowerPoint Presentation</vt:lpstr>
      <vt:lpstr>Podsetnik: SMT  (Simultaneous Multi Threading)</vt:lpstr>
      <vt:lpstr>A Single Chip Multiprocessor  </vt:lpstr>
      <vt:lpstr>Superskalar i SMT vs. CMP</vt:lpstr>
      <vt:lpstr>Budućnost</vt:lpstr>
      <vt:lpstr>SMT Dual-core: sve četiri niti mogu da se izvršavaju konkurentno</vt:lpstr>
      <vt:lpstr>I7 - 4770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Ostale teme za superskalare i multitherading </dc:title>
  <dc:creator>Ida</dc:creator>
  <cp:lastModifiedBy>Zoran Jovanovic</cp:lastModifiedBy>
  <cp:revision>22</cp:revision>
  <dcterms:created xsi:type="dcterms:W3CDTF">2014-04-06T19:19:57Z</dcterms:created>
  <dcterms:modified xsi:type="dcterms:W3CDTF">2015-05-05T07:14:26Z</dcterms:modified>
</cp:coreProperties>
</file>