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56" r:id="rId2"/>
    <p:sldId id="280" r:id="rId3"/>
    <p:sldId id="302" r:id="rId4"/>
    <p:sldId id="286" r:id="rId5"/>
    <p:sldId id="281" r:id="rId6"/>
    <p:sldId id="284" r:id="rId7"/>
    <p:sldId id="282" r:id="rId8"/>
    <p:sldId id="283" r:id="rId9"/>
    <p:sldId id="287" r:id="rId10"/>
    <p:sldId id="290" r:id="rId11"/>
    <p:sldId id="300" r:id="rId12"/>
    <p:sldId id="288" r:id="rId13"/>
    <p:sldId id="301" r:id="rId14"/>
    <p:sldId id="303" r:id="rId15"/>
    <p:sldId id="293" r:id="rId16"/>
    <p:sldId id="304" r:id="rId17"/>
    <p:sldId id="294" r:id="rId18"/>
    <p:sldId id="306" r:id="rId19"/>
    <p:sldId id="307" r:id="rId20"/>
    <p:sldId id="305" r:id="rId21"/>
    <p:sldId id="295" r:id="rId22"/>
    <p:sldId id="308" r:id="rId23"/>
    <p:sldId id="314" r:id="rId24"/>
    <p:sldId id="312" r:id="rId25"/>
    <p:sldId id="313" r:id="rId26"/>
    <p:sldId id="289" r:id="rId27"/>
    <p:sldId id="291" r:id="rId28"/>
    <p:sldId id="321" r:id="rId29"/>
    <p:sldId id="315" r:id="rId30"/>
    <p:sldId id="316" r:id="rId31"/>
    <p:sldId id="297" r:id="rId32"/>
    <p:sldId id="317" r:id="rId33"/>
    <p:sldId id="318" r:id="rId34"/>
    <p:sldId id="319" r:id="rId35"/>
    <p:sldId id="324" r:id="rId36"/>
    <p:sldId id="298" r:id="rId37"/>
    <p:sldId id="299" r:id="rId38"/>
    <p:sldId id="261" r:id="rId39"/>
    <p:sldId id="262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54D481-4911-4531-A673-4B511F240F45}" type="datetimeFigureOut">
              <a:rPr lang="en-US" smtClean="0"/>
              <a:pPr/>
              <a:t>4/2/2015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C5E0F5-E2D4-4B00-BB85-0D94DF5C0D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7673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>
              <a:latin typeface="Times New Roman" pitchFamily="18" charset="-1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>
              <a:latin typeface="Times New Roman" pitchFamily="18" charset="-1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>
              <a:latin typeface="Times New Roman" pitchFamily="18" charset="-1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C221170-9437-41FE-B9DA-D4DFDA4C8B4A}" type="slidenum">
              <a:rPr lang="en-US">
                <a:solidFill>
                  <a:srgbClr val="000000"/>
                </a:solidFill>
                <a:cs typeface="Arial" charset="0"/>
              </a:rPr>
              <a:pPr/>
              <a:t>8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001D08D-3475-4641-8B8C-30B9233E562C}" type="slidenum">
              <a:rPr lang="en-US">
                <a:solidFill>
                  <a:srgbClr val="000000"/>
                </a:solidFill>
                <a:cs typeface="Arial" charset="0"/>
              </a:rPr>
              <a:pPr/>
              <a:t>14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65518BF-FF55-4938-BB43-AF583F727356}" type="slidenum">
              <a:rPr lang="en-US">
                <a:solidFill>
                  <a:srgbClr val="000000"/>
                </a:solidFill>
                <a:cs typeface="Arial" charset="0"/>
              </a:rPr>
              <a:pPr/>
              <a:t>22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1272F2E-5320-45BE-AB92-6870D4F448C6}" type="slidenum">
              <a:rPr lang="en-US">
                <a:solidFill>
                  <a:srgbClr val="000000"/>
                </a:solidFill>
                <a:cs typeface="Arial" charset="0"/>
              </a:rPr>
              <a:pPr/>
              <a:t>24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68A3C4B-F242-4BE3-90B4-F319BA59133F}" type="slidenum">
              <a:rPr lang="en-US">
                <a:solidFill>
                  <a:srgbClr val="000000"/>
                </a:solidFill>
                <a:cs typeface="Arial" charset="0"/>
              </a:rPr>
              <a:pPr/>
              <a:t>25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400CF-31D3-4259-B063-1B31AF49726E}" type="datetimeFigureOut">
              <a:rPr lang="en-US" smtClean="0"/>
              <a:pPr/>
              <a:t>4/2/2015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EE477-A68C-4748-A77E-EC845BD993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400CF-31D3-4259-B063-1B31AF49726E}" type="datetimeFigureOut">
              <a:rPr lang="en-US" smtClean="0"/>
              <a:pPr/>
              <a:t>4/2/2015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EE477-A68C-4748-A77E-EC845BD993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400CF-31D3-4259-B063-1B31AF49726E}" type="datetimeFigureOut">
              <a:rPr lang="en-US" smtClean="0"/>
              <a:pPr/>
              <a:t>4/2/2015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EE477-A68C-4748-A77E-EC845BD993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400CF-31D3-4259-B063-1B31AF49726E}" type="datetimeFigureOut">
              <a:rPr lang="en-US" smtClean="0"/>
              <a:pPr/>
              <a:t>4/2/2015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EE477-A68C-4748-A77E-EC845BD993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400CF-31D3-4259-B063-1B31AF49726E}" type="datetimeFigureOut">
              <a:rPr lang="en-US" smtClean="0"/>
              <a:pPr/>
              <a:t>4/2/2015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EE477-A68C-4748-A77E-EC845BD993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400CF-31D3-4259-B063-1B31AF49726E}" type="datetimeFigureOut">
              <a:rPr lang="en-US" smtClean="0"/>
              <a:pPr/>
              <a:t>4/2/2015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EE477-A68C-4748-A77E-EC845BD993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400CF-31D3-4259-B063-1B31AF49726E}" type="datetimeFigureOut">
              <a:rPr lang="en-US" smtClean="0"/>
              <a:pPr/>
              <a:t>4/2/2015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EE477-A68C-4748-A77E-EC845BD993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400CF-31D3-4259-B063-1B31AF49726E}" type="datetimeFigureOut">
              <a:rPr lang="en-US" smtClean="0"/>
              <a:pPr/>
              <a:t>4/2/2015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EE477-A68C-4748-A77E-EC845BD993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400CF-31D3-4259-B063-1B31AF49726E}" type="datetimeFigureOut">
              <a:rPr lang="en-US" smtClean="0"/>
              <a:pPr/>
              <a:t>4/2/2015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EE477-A68C-4748-A77E-EC845BD993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400CF-31D3-4259-B063-1B31AF49726E}" type="datetimeFigureOut">
              <a:rPr lang="en-US" smtClean="0"/>
              <a:pPr/>
              <a:t>4/2/2015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EE477-A68C-4748-A77E-EC845BD993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400CF-31D3-4259-B063-1B31AF49726E}" type="datetimeFigureOut">
              <a:rPr lang="en-US" smtClean="0"/>
              <a:pPr/>
              <a:t>4/2/2015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EE477-A68C-4748-A77E-EC845BD993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C400CF-31D3-4259-B063-1B31AF49726E}" type="datetimeFigureOut">
              <a:rPr lang="en-US" smtClean="0"/>
              <a:pPr/>
              <a:t>4/2/2015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AEE477-A68C-4748-A77E-EC845BD9938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5.bin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Latn-RS" dirty="0" smtClean="0"/>
              <a:t>Data Flow mašine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Kontrolom pokretane mašine</a:t>
            </a:r>
            <a:endParaRPr lang="en-US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Konvencionalni</a:t>
            </a:r>
            <a:r>
              <a:rPr lang="en-US" dirty="0" smtClean="0"/>
              <a:t> </a:t>
            </a:r>
            <a:r>
              <a:rPr lang="en-US" dirty="0" err="1" smtClean="0"/>
              <a:t>modeli</a:t>
            </a:r>
            <a:r>
              <a:rPr lang="en-US" dirty="0" smtClean="0"/>
              <a:t> </a:t>
            </a:r>
            <a:r>
              <a:rPr lang="en-US" dirty="0" err="1" smtClean="0"/>
              <a:t>programa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kontrolom</a:t>
            </a:r>
            <a:r>
              <a:rPr lang="en-US" dirty="0" smtClean="0"/>
              <a:t> </a:t>
            </a:r>
            <a:r>
              <a:rPr lang="en-US" dirty="0" err="1" smtClean="0"/>
              <a:t>pokretani</a:t>
            </a:r>
            <a:r>
              <a:rPr lang="en-US" dirty="0" smtClean="0"/>
              <a:t>, </a:t>
            </a:r>
            <a:r>
              <a:rPr lang="en-US" dirty="0" err="1" smtClean="0"/>
              <a:t>jer</a:t>
            </a:r>
            <a:r>
              <a:rPr lang="en-US" dirty="0" smtClean="0"/>
              <a:t> </a:t>
            </a:r>
            <a:r>
              <a:rPr lang="en-US" dirty="0" err="1" smtClean="0"/>
              <a:t>kontrolna</a:t>
            </a:r>
            <a:r>
              <a:rPr lang="en-US" dirty="0" smtClean="0"/>
              <a:t> </a:t>
            </a:r>
            <a:r>
              <a:rPr lang="en-US" dirty="0" err="1" smtClean="0"/>
              <a:t>jedinica</a:t>
            </a:r>
            <a:r>
              <a:rPr lang="en-US" dirty="0" smtClean="0"/>
              <a:t> </a:t>
            </a:r>
            <a:r>
              <a:rPr lang="en-US" dirty="0" err="1" smtClean="0"/>
              <a:t>odre</a:t>
            </a:r>
            <a:r>
              <a:rPr lang="sr-Latn-RS" dirty="0" smtClean="0"/>
              <a:t>đu</a:t>
            </a:r>
            <a:r>
              <a:rPr lang="sr-Cyrl-BA" dirty="0" smtClean="0"/>
              <a:t>је </a:t>
            </a:r>
            <a:r>
              <a:rPr lang="sr-Latn-RS" dirty="0" smtClean="0"/>
              <a:t>k</a:t>
            </a:r>
            <a:r>
              <a:rPr lang="sr-Cyrl-BA" dirty="0" smtClean="0"/>
              <a:t>оја </a:t>
            </a:r>
            <a:r>
              <a:rPr lang="sr-Latn-RS" dirty="0" smtClean="0"/>
              <a:t>s</a:t>
            </a:r>
            <a:r>
              <a:rPr lang="sr-Cyrl-BA" dirty="0" smtClean="0"/>
              <a:t>е </a:t>
            </a:r>
            <a:r>
              <a:rPr lang="sr-Latn-RS" dirty="0" smtClean="0"/>
              <a:t>instrukcija naredna izvršava</a:t>
            </a:r>
            <a:r>
              <a:rPr lang="sr-Cyrl-BA" dirty="0" smtClean="0"/>
              <a:t>. </a:t>
            </a:r>
            <a:endParaRPr lang="en-US" dirty="0" smtClean="0"/>
          </a:p>
          <a:p>
            <a:pPr lvl="1"/>
            <a:r>
              <a:rPr lang="sr-Latn-RS" sz="3000" dirty="0" smtClean="0"/>
              <a:t>Sekvenca instrukcija je precizno određena</a:t>
            </a:r>
          </a:p>
          <a:p>
            <a:pPr lvl="1"/>
            <a:r>
              <a:rPr lang="sr-Latn-RS" sz="3000" dirty="0" smtClean="0"/>
              <a:t>Kontrola određuje narednu instrukciju pomoću programskog brojača/registra (instruction pointer)</a:t>
            </a:r>
          </a:p>
          <a:p>
            <a:pPr lvl="1"/>
            <a:r>
              <a:rPr lang="sr-Latn-RS" sz="3000" dirty="0" smtClean="0"/>
              <a:t>Ako nema skoka, naredna instrukcija po adresi u memoriji se sledeća izvršava.</a:t>
            </a:r>
          </a:p>
          <a:p>
            <a:pPr lvl="1"/>
            <a:r>
              <a:rPr lang="sr-Latn-RS" sz="3000" dirty="0" smtClean="0"/>
              <a:t>Ako ima skoka, programom je definisano kako se određuje adresa naredne instrukcije (adresa skoka)</a:t>
            </a:r>
            <a:endParaRPr lang="en-US" sz="3000" dirty="0" smtClean="0"/>
          </a:p>
          <a:p>
            <a:pPr lvl="3"/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>
            <a:normAutofit/>
          </a:bodyPr>
          <a:lstStyle/>
          <a:p>
            <a:r>
              <a:rPr lang="sr-Latn-RS" dirty="0" smtClean="0">
                <a:ea typeface="ＭＳ Ｐゴシック" pitchFamily="34" charset="-128"/>
              </a:rPr>
              <a:t>V</a:t>
            </a:r>
            <a:r>
              <a:rPr lang="en-US" dirty="0" smtClean="0">
                <a:ea typeface="ＭＳ Ｐゴシック" pitchFamily="34" charset="-128"/>
              </a:rPr>
              <a:t>on Neumann Model</a:t>
            </a:r>
          </a:p>
        </p:txBody>
      </p:sp>
      <p:sp>
        <p:nvSpPr>
          <p:cNvPr id="48130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985BE49B-AA93-4A3B-B87D-8C7E72D8E910}" type="slidenum">
              <a:rPr lang="en-US"/>
              <a:pPr/>
              <a:t>3</a:t>
            </a:fld>
            <a:endParaRPr lang="en-US"/>
          </a:p>
        </p:txBody>
      </p:sp>
      <p:sp>
        <p:nvSpPr>
          <p:cNvPr id="48131" name="Rectangle 4"/>
          <p:cNvSpPr>
            <a:spLocks noChangeArrowheads="1"/>
          </p:cNvSpPr>
          <p:nvPr/>
        </p:nvSpPr>
        <p:spPr bwMode="auto">
          <a:xfrm>
            <a:off x="2871788" y="4830763"/>
            <a:ext cx="3390900" cy="1385887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8132" name="TextBox 7"/>
          <p:cNvSpPr txBox="1">
            <a:spLocks noChangeArrowheads="1"/>
          </p:cNvSpPr>
          <p:nvPr/>
        </p:nvSpPr>
        <p:spPr bwMode="auto">
          <a:xfrm>
            <a:off x="3630613" y="4922838"/>
            <a:ext cx="19065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cs typeface="Arial" charset="0"/>
              </a:rPr>
              <a:t>CONTROL UNIT</a:t>
            </a:r>
          </a:p>
        </p:txBody>
      </p:sp>
      <p:sp>
        <p:nvSpPr>
          <p:cNvPr id="48133" name="TextBox 8"/>
          <p:cNvSpPr txBox="1">
            <a:spLocks noChangeArrowheads="1"/>
          </p:cNvSpPr>
          <p:nvPr/>
        </p:nvSpPr>
        <p:spPr bwMode="auto">
          <a:xfrm>
            <a:off x="3378200" y="5689600"/>
            <a:ext cx="403225" cy="3698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cs typeface="Arial" charset="0"/>
              </a:rPr>
              <a:t>IP</a:t>
            </a:r>
          </a:p>
        </p:txBody>
      </p:sp>
      <p:sp>
        <p:nvSpPr>
          <p:cNvPr id="48134" name="TextBox 9"/>
          <p:cNvSpPr txBox="1">
            <a:spLocks noChangeArrowheads="1"/>
          </p:cNvSpPr>
          <p:nvPr/>
        </p:nvSpPr>
        <p:spPr bwMode="auto">
          <a:xfrm>
            <a:off x="4235450" y="5689600"/>
            <a:ext cx="1479550" cy="3698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cs typeface="Arial" charset="0"/>
              </a:rPr>
              <a:t>Inst Register</a:t>
            </a:r>
          </a:p>
        </p:txBody>
      </p:sp>
      <p:sp>
        <p:nvSpPr>
          <p:cNvPr id="48135" name="Rectangle 10"/>
          <p:cNvSpPr>
            <a:spLocks noChangeArrowheads="1"/>
          </p:cNvSpPr>
          <p:nvPr/>
        </p:nvSpPr>
        <p:spPr bwMode="auto">
          <a:xfrm>
            <a:off x="2871788" y="2927350"/>
            <a:ext cx="3390900" cy="1385888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8136" name="TextBox 11"/>
          <p:cNvSpPr txBox="1">
            <a:spLocks noChangeArrowheads="1"/>
          </p:cNvSpPr>
          <p:nvPr/>
        </p:nvSpPr>
        <p:spPr bwMode="auto">
          <a:xfrm>
            <a:off x="3427413" y="2946400"/>
            <a:ext cx="23256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cs typeface="Arial" charset="0"/>
              </a:rPr>
              <a:t>PROCESSING UNIT</a:t>
            </a:r>
          </a:p>
        </p:txBody>
      </p:sp>
      <p:sp>
        <p:nvSpPr>
          <p:cNvPr id="14" name="Trapezoid 13"/>
          <p:cNvSpPr/>
          <p:nvPr/>
        </p:nvSpPr>
        <p:spPr bwMode="auto">
          <a:xfrm rot="10800000">
            <a:off x="3378200" y="3694113"/>
            <a:ext cx="914400" cy="490537"/>
          </a:xfrm>
          <a:prstGeom prst="trapezoid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34" charset="0"/>
              <a:ea typeface="+mn-ea"/>
              <a:cs typeface="ＭＳ Ｐゴシック" charset="0"/>
            </a:endParaRPr>
          </a:p>
        </p:txBody>
      </p:sp>
      <p:sp>
        <p:nvSpPr>
          <p:cNvPr id="48138" name="TextBox 14"/>
          <p:cNvSpPr txBox="1">
            <a:spLocks noChangeArrowheads="1"/>
          </p:cNvSpPr>
          <p:nvPr/>
        </p:nvSpPr>
        <p:spPr bwMode="auto">
          <a:xfrm>
            <a:off x="3519488" y="3732213"/>
            <a:ext cx="63341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cs typeface="Arial" charset="0"/>
              </a:rPr>
              <a:t>ALU</a:t>
            </a:r>
          </a:p>
        </p:txBody>
      </p:sp>
      <p:sp>
        <p:nvSpPr>
          <p:cNvPr id="48139" name="TextBox 15"/>
          <p:cNvSpPr txBox="1">
            <a:spLocks noChangeArrowheads="1"/>
          </p:cNvSpPr>
          <p:nvPr/>
        </p:nvSpPr>
        <p:spPr bwMode="auto">
          <a:xfrm>
            <a:off x="4922838" y="3694113"/>
            <a:ext cx="825500" cy="3698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cs typeface="Arial" charset="0"/>
              </a:rPr>
              <a:t>TEMP</a:t>
            </a:r>
          </a:p>
        </p:txBody>
      </p:sp>
      <p:sp>
        <p:nvSpPr>
          <p:cNvPr id="48140" name="Rectangle 16"/>
          <p:cNvSpPr>
            <a:spLocks noChangeArrowheads="1"/>
          </p:cNvSpPr>
          <p:nvPr/>
        </p:nvSpPr>
        <p:spPr bwMode="auto">
          <a:xfrm>
            <a:off x="2871788" y="1090613"/>
            <a:ext cx="3390900" cy="13843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8141" name="TextBox 17"/>
          <p:cNvSpPr txBox="1">
            <a:spLocks noChangeArrowheads="1"/>
          </p:cNvSpPr>
          <p:nvPr/>
        </p:nvSpPr>
        <p:spPr bwMode="auto">
          <a:xfrm>
            <a:off x="3930650" y="1090613"/>
            <a:ext cx="12192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cs typeface="Arial" charset="0"/>
              </a:rPr>
              <a:t>MEMORY</a:t>
            </a:r>
          </a:p>
        </p:txBody>
      </p:sp>
      <p:sp>
        <p:nvSpPr>
          <p:cNvPr id="48142" name="TextBox 18"/>
          <p:cNvSpPr txBox="1">
            <a:spLocks noChangeArrowheads="1"/>
          </p:cNvSpPr>
          <p:nvPr/>
        </p:nvSpPr>
        <p:spPr bwMode="auto">
          <a:xfrm>
            <a:off x="3705225" y="1533525"/>
            <a:ext cx="1724025" cy="3698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cs typeface="Arial" charset="0"/>
              </a:rPr>
              <a:t>Mem Addr Reg</a:t>
            </a:r>
          </a:p>
        </p:txBody>
      </p:sp>
      <p:sp>
        <p:nvSpPr>
          <p:cNvPr id="48143" name="TextBox 19"/>
          <p:cNvSpPr txBox="1">
            <a:spLocks noChangeArrowheads="1"/>
          </p:cNvSpPr>
          <p:nvPr/>
        </p:nvSpPr>
        <p:spPr bwMode="auto">
          <a:xfrm>
            <a:off x="3706813" y="2012950"/>
            <a:ext cx="1736725" cy="3698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cs typeface="Arial" charset="0"/>
              </a:rPr>
              <a:t>Mem Data Reg</a:t>
            </a:r>
          </a:p>
        </p:txBody>
      </p:sp>
      <p:sp>
        <p:nvSpPr>
          <p:cNvPr id="48144" name="Rectangle 20"/>
          <p:cNvSpPr>
            <a:spLocks noChangeArrowheads="1"/>
          </p:cNvSpPr>
          <p:nvPr/>
        </p:nvSpPr>
        <p:spPr bwMode="auto">
          <a:xfrm>
            <a:off x="315913" y="2503488"/>
            <a:ext cx="1604962" cy="2041525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8145" name="Rectangle 21"/>
          <p:cNvSpPr>
            <a:spLocks noChangeArrowheads="1"/>
          </p:cNvSpPr>
          <p:nvPr/>
        </p:nvSpPr>
        <p:spPr bwMode="auto">
          <a:xfrm>
            <a:off x="7205663" y="2503488"/>
            <a:ext cx="1606550" cy="2041525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8146" name="TextBox 22"/>
          <p:cNvSpPr txBox="1">
            <a:spLocks noChangeArrowheads="1"/>
          </p:cNvSpPr>
          <p:nvPr/>
        </p:nvSpPr>
        <p:spPr bwMode="auto">
          <a:xfrm>
            <a:off x="735013" y="3316288"/>
            <a:ext cx="8763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cs typeface="Arial" charset="0"/>
              </a:rPr>
              <a:t>INPUT</a:t>
            </a:r>
          </a:p>
        </p:txBody>
      </p:sp>
      <p:sp>
        <p:nvSpPr>
          <p:cNvPr id="48147" name="TextBox 23"/>
          <p:cNvSpPr txBox="1">
            <a:spLocks noChangeArrowheads="1"/>
          </p:cNvSpPr>
          <p:nvPr/>
        </p:nvSpPr>
        <p:spPr bwMode="auto">
          <a:xfrm>
            <a:off x="7542213" y="3316288"/>
            <a:ext cx="11334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cs typeface="Arial" charset="0"/>
              </a:rPr>
              <a:t>OUTPUT</a:t>
            </a:r>
          </a:p>
        </p:txBody>
      </p:sp>
      <p:cxnSp>
        <p:nvCxnSpPr>
          <p:cNvPr id="48148" name="Straight Arrow Connector 25"/>
          <p:cNvCxnSpPr>
            <a:cxnSpLocks noChangeShapeType="1"/>
          </p:cNvCxnSpPr>
          <p:nvPr/>
        </p:nvCxnSpPr>
        <p:spPr bwMode="auto">
          <a:xfrm rot="5400000">
            <a:off x="3703638" y="2701925"/>
            <a:ext cx="452438" cy="15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48149" name="Straight Arrow Connector 29"/>
          <p:cNvCxnSpPr>
            <a:cxnSpLocks noChangeShapeType="1"/>
          </p:cNvCxnSpPr>
          <p:nvPr/>
        </p:nvCxnSpPr>
        <p:spPr bwMode="auto">
          <a:xfrm rot="5400000" flipH="1" flipV="1">
            <a:off x="4922838" y="2701925"/>
            <a:ext cx="452438" cy="15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48150" name="Straight Connector 31"/>
          <p:cNvCxnSpPr>
            <a:cxnSpLocks noChangeShapeType="1"/>
            <a:stCxn id="48144" idx="0"/>
          </p:cNvCxnSpPr>
          <p:nvPr/>
        </p:nvCxnSpPr>
        <p:spPr bwMode="auto">
          <a:xfrm rot="16200000" flipV="1">
            <a:off x="632618" y="2018507"/>
            <a:ext cx="9699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8151" name="Straight Arrow Connector 33"/>
          <p:cNvCxnSpPr>
            <a:cxnSpLocks noChangeShapeType="1"/>
          </p:cNvCxnSpPr>
          <p:nvPr/>
        </p:nvCxnSpPr>
        <p:spPr bwMode="auto">
          <a:xfrm>
            <a:off x="1117600" y="1533525"/>
            <a:ext cx="1754188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48152" name="Straight Connector 35"/>
          <p:cNvCxnSpPr>
            <a:cxnSpLocks noChangeShapeType="1"/>
          </p:cNvCxnSpPr>
          <p:nvPr/>
        </p:nvCxnSpPr>
        <p:spPr bwMode="auto">
          <a:xfrm>
            <a:off x="6262688" y="1533525"/>
            <a:ext cx="17272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8153" name="Straight Arrow Connector 37"/>
          <p:cNvCxnSpPr>
            <a:cxnSpLocks noChangeShapeType="1"/>
            <a:endCxn id="48145" idx="0"/>
          </p:cNvCxnSpPr>
          <p:nvPr/>
        </p:nvCxnSpPr>
        <p:spPr bwMode="auto">
          <a:xfrm rot="16200000" flipH="1">
            <a:off x="7515225" y="2009776"/>
            <a:ext cx="968375" cy="190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48154" name="Straight Arrow Connector 39"/>
          <p:cNvCxnSpPr>
            <a:cxnSpLocks noChangeShapeType="1"/>
            <a:stCxn id="48131" idx="0"/>
            <a:endCxn id="48135" idx="2"/>
          </p:cNvCxnSpPr>
          <p:nvPr/>
        </p:nvCxnSpPr>
        <p:spPr bwMode="auto">
          <a:xfrm rot="5400000" flipH="1" flipV="1">
            <a:off x="4310063" y="4572000"/>
            <a:ext cx="515938" cy="1587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arrow" w="med" len="med"/>
          </a:ln>
        </p:spPr>
      </p:cxnSp>
      <p:cxnSp>
        <p:nvCxnSpPr>
          <p:cNvPr id="48155" name="Straight Arrow Connector 41"/>
          <p:cNvCxnSpPr>
            <a:cxnSpLocks noChangeShapeType="1"/>
          </p:cNvCxnSpPr>
          <p:nvPr/>
        </p:nvCxnSpPr>
        <p:spPr bwMode="auto">
          <a:xfrm rot="10800000">
            <a:off x="1801813" y="4545013"/>
            <a:ext cx="1069975" cy="747712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arrow" w="med" len="med"/>
          </a:ln>
        </p:spPr>
      </p:cxnSp>
      <p:cxnSp>
        <p:nvCxnSpPr>
          <p:cNvPr id="48156" name="Straight Arrow Connector 43"/>
          <p:cNvCxnSpPr>
            <a:cxnSpLocks noChangeShapeType="1"/>
          </p:cNvCxnSpPr>
          <p:nvPr/>
        </p:nvCxnSpPr>
        <p:spPr bwMode="auto">
          <a:xfrm flipV="1">
            <a:off x="6262688" y="4545013"/>
            <a:ext cx="1062037" cy="747712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arrow" w="med" len="med"/>
          </a:ln>
        </p:spPr>
      </p:cxnSp>
      <p:cxnSp>
        <p:nvCxnSpPr>
          <p:cNvPr id="48157" name="Straight Connector 45"/>
          <p:cNvCxnSpPr>
            <a:cxnSpLocks noChangeShapeType="1"/>
          </p:cNvCxnSpPr>
          <p:nvPr/>
        </p:nvCxnSpPr>
        <p:spPr bwMode="auto">
          <a:xfrm rot="16200000" flipV="1">
            <a:off x="2368550" y="4327526"/>
            <a:ext cx="517525" cy="48895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</p:cxnSp>
      <p:cxnSp>
        <p:nvCxnSpPr>
          <p:cNvPr id="48158" name="Straight Connector 47"/>
          <p:cNvCxnSpPr>
            <a:cxnSpLocks noChangeShapeType="1"/>
          </p:cNvCxnSpPr>
          <p:nvPr/>
        </p:nvCxnSpPr>
        <p:spPr bwMode="auto">
          <a:xfrm rot="5400000" flipH="1" flipV="1">
            <a:off x="1418432" y="3348831"/>
            <a:ext cx="1930400" cy="158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</p:cxnSp>
      <p:cxnSp>
        <p:nvCxnSpPr>
          <p:cNvPr id="48159" name="Straight Arrow Connector 49"/>
          <p:cNvCxnSpPr>
            <a:cxnSpLocks noChangeShapeType="1"/>
          </p:cNvCxnSpPr>
          <p:nvPr/>
        </p:nvCxnSpPr>
        <p:spPr bwMode="auto">
          <a:xfrm flipV="1">
            <a:off x="2384425" y="2244725"/>
            <a:ext cx="487363" cy="139700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arrow" w="med" len="med"/>
          </a:ln>
        </p:spPr>
      </p:cxnSp>
      <p:cxnSp>
        <p:nvCxnSpPr>
          <p:cNvPr id="48160" name="Straight Arrow Connector 53"/>
          <p:cNvCxnSpPr>
            <a:cxnSpLocks noChangeShapeType="1"/>
          </p:cNvCxnSpPr>
          <p:nvPr/>
        </p:nvCxnSpPr>
        <p:spPr bwMode="auto">
          <a:xfrm rot="5400000">
            <a:off x="4892675" y="4572000"/>
            <a:ext cx="515938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34" name="TextBox 33"/>
          <p:cNvSpPr txBox="1"/>
          <p:nvPr/>
        </p:nvSpPr>
        <p:spPr>
          <a:xfrm>
            <a:off x="5265747" y="4268799"/>
            <a:ext cx="20082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Flagovi </a:t>
            </a:r>
            <a:r>
              <a:rPr lang="sr-Latn-RS" dirty="0" smtClean="0"/>
              <a:t>i adrese uslovnih skokova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/>
              <a:t>Redosled izvršavanja za kontrolom pokretane mašine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None/>
            </a:pPr>
            <a:r>
              <a:rPr lang="sr-Latn-RS" dirty="0" smtClean="0"/>
              <a:t>Izvrši instrukciju kada je prethodna po memoriji izvršena:</a:t>
            </a:r>
            <a:endParaRPr lang="en-US" dirty="0" smtClean="0"/>
          </a:p>
          <a:p>
            <a:pPr lvl="1">
              <a:spcBef>
                <a:spcPts val="0"/>
              </a:spcBef>
              <a:buFontTx/>
              <a:buChar char=" "/>
            </a:pPr>
            <a:r>
              <a:rPr lang="en-US" dirty="0" smtClean="0">
                <a:solidFill>
                  <a:schemeClr val="tx1"/>
                </a:solidFill>
                <a:latin typeface="Courier New" pitchFamily="49" charset="-18"/>
              </a:rPr>
              <a:t>s1:    r = a*b;</a:t>
            </a:r>
            <a:br>
              <a:rPr lang="en-US" dirty="0" smtClean="0">
                <a:solidFill>
                  <a:schemeClr val="tx1"/>
                </a:solidFill>
                <a:latin typeface="Courier New" pitchFamily="49" charset="-18"/>
              </a:rPr>
            </a:br>
            <a:r>
              <a:rPr lang="en-US" dirty="0" smtClean="0">
                <a:solidFill>
                  <a:schemeClr val="tx1"/>
                </a:solidFill>
                <a:latin typeface="Courier New" pitchFamily="49" charset="-18"/>
              </a:rPr>
              <a:t>s2:    s = c*d;</a:t>
            </a:r>
            <a:br>
              <a:rPr lang="en-US" dirty="0" smtClean="0">
                <a:solidFill>
                  <a:schemeClr val="tx1"/>
                </a:solidFill>
                <a:latin typeface="Courier New" pitchFamily="49" charset="-18"/>
              </a:rPr>
            </a:br>
            <a:r>
              <a:rPr lang="en-US" dirty="0" smtClean="0">
                <a:solidFill>
                  <a:schemeClr val="tx1"/>
                </a:solidFill>
                <a:latin typeface="Courier New" pitchFamily="49" charset="-18"/>
              </a:rPr>
              <a:t>s3:    y = r + s</a:t>
            </a:r>
            <a:endParaRPr lang="sr-Latn-RS" dirty="0" smtClean="0">
              <a:solidFill>
                <a:schemeClr val="tx1"/>
              </a:solidFill>
              <a:latin typeface="Courier New" pitchFamily="49" charset="-18"/>
            </a:endParaRPr>
          </a:p>
          <a:p>
            <a:pPr lvl="1">
              <a:spcBef>
                <a:spcPts val="0"/>
              </a:spcBef>
              <a:buFontTx/>
              <a:buChar char=" "/>
            </a:pPr>
            <a:r>
              <a:rPr lang="en-US" dirty="0" smtClean="0">
                <a:latin typeface="Courier New" pitchFamily="49" charset="-18"/>
              </a:rPr>
              <a:t>S</a:t>
            </a:r>
            <a:r>
              <a:rPr lang="sr-Latn-RS" dirty="0" smtClean="0">
                <a:latin typeface="Courier New" pitchFamily="49" charset="-18"/>
              </a:rPr>
              <a:t>4:	  if s  y then SX ...</a:t>
            </a:r>
          </a:p>
          <a:p>
            <a:pPr lvl="1">
              <a:spcBef>
                <a:spcPts val="0"/>
              </a:spcBef>
              <a:buFontTx/>
              <a:buChar char=" "/>
            </a:pPr>
            <a:r>
              <a:rPr lang="sr-Latn-RS" dirty="0" smtClean="0">
                <a:latin typeface="Courier New" pitchFamily="49" charset="-18"/>
              </a:rPr>
              <a:t>SY:   </a:t>
            </a:r>
            <a:r>
              <a:rPr lang="sr-Latn-RS" dirty="0" smtClean="0">
                <a:solidFill>
                  <a:schemeClr val="tx1"/>
                </a:solidFill>
                <a:latin typeface="Courier New" pitchFamily="49" charset="-18"/>
              </a:rPr>
              <a:t> else ...</a:t>
            </a:r>
            <a:r>
              <a:rPr lang="en-US" dirty="0" smtClean="0">
                <a:solidFill>
                  <a:schemeClr val="tx1"/>
                </a:solidFill>
                <a:latin typeface="Courier New" pitchFamily="49" charset="-18"/>
              </a:rPr>
              <a:t>; </a:t>
            </a:r>
            <a:endParaRPr lang="en-US" dirty="0" smtClean="0">
              <a:solidFill>
                <a:srgbClr val="FC0128"/>
              </a:solidFill>
            </a:endParaRPr>
          </a:p>
          <a:p>
            <a:endParaRPr lang="en-US" dirty="0"/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1000100" y="4643446"/>
            <a:ext cx="7648603" cy="1804749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12700">
            <a:noFill/>
            <a:round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sr-Latn-RS" sz="2000" b="1" dirty="0" smtClean="0">
                <a:latin typeface="Arial" charset="0"/>
              </a:rPr>
              <a:t>...</a:t>
            </a:r>
          </a:p>
          <a:p>
            <a:r>
              <a:rPr lang="en-US" sz="2000" b="1" dirty="0" smtClean="0">
                <a:latin typeface="Arial" charset="0"/>
              </a:rPr>
              <a:t>s</a:t>
            </a:r>
            <a:r>
              <a:rPr lang="sr-Latn-RS" sz="2000" b="1" dirty="0" smtClean="0">
                <a:latin typeface="Arial" charset="0"/>
              </a:rPr>
              <a:t>3</a:t>
            </a:r>
            <a:r>
              <a:rPr lang="en-US" sz="2000" b="1" dirty="0" smtClean="0">
                <a:latin typeface="Arial" charset="0"/>
              </a:rPr>
              <a:t> </a:t>
            </a:r>
            <a:r>
              <a:rPr lang="sr-Latn-RS" sz="2000" b="1" dirty="0" smtClean="0">
                <a:latin typeface="Arial" charset="0"/>
              </a:rPr>
              <a:t>se izvršava kada je s2 završena</a:t>
            </a:r>
          </a:p>
          <a:p>
            <a:r>
              <a:rPr lang="en-US" sz="2000" b="1" dirty="0" smtClean="0">
                <a:latin typeface="Arial" charset="0"/>
              </a:rPr>
              <a:t>s</a:t>
            </a:r>
            <a:r>
              <a:rPr lang="sr-Latn-RS" sz="2000" b="1" dirty="0" smtClean="0">
                <a:latin typeface="Arial" charset="0"/>
              </a:rPr>
              <a:t>4</a:t>
            </a:r>
            <a:r>
              <a:rPr lang="en-US" sz="2000" b="1" dirty="0" smtClean="0">
                <a:latin typeface="Arial" charset="0"/>
              </a:rPr>
              <a:t> </a:t>
            </a:r>
            <a:r>
              <a:rPr lang="sr-Latn-RS" sz="2000" b="1" dirty="0" smtClean="0">
                <a:latin typeface="Arial" charset="0"/>
              </a:rPr>
              <a:t>se izvršava kada je s3 završena</a:t>
            </a:r>
          </a:p>
          <a:p>
            <a:r>
              <a:rPr lang="sr-Latn-RS" sz="2000" b="1" dirty="0" smtClean="0">
                <a:latin typeface="Arial" charset="0"/>
              </a:rPr>
              <a:t>SX ili SY se izvršava kada se završi S4</a:t>
            </a:r>
          </a:p>
          <a:p>
            <a:r>
              <a:rPr lang="en-US" sz="2000" b="1" dirty="0" smtClean="0">
                <a:latin typeface="Arial" charset="0"/>
              </a:rPr>
              <a:t>I</a:t>
            </a:r>
            <a:r>
              <a:rPr lang="sr-Latn-RS" sz="2000" b="1" dirty="0" smtClean="0">
                <a:latin typeface="Arial" charset="0"/>
              </a:rPr>
              <a:t>li SX ili SY je sledeća instrukcija u memoriji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Flow</a:t>
            </a:r>
            <a:r>
              <a:rPr lang="sr-Latn-RS" dirty="0" smtClean="0"/>
              <a:t> - bazični blok</a:t>
            </a:r>
            <a:endParaRPr lang="en-US" dirty="0" smtClean="0"/>
          </a:p>
        </p:txBody>
      </p:sp>
      <p:sp>
        <p:nvSpPr>
          <p:cNvPr id="409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848600" cy="485776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N</a:t>
            </a:r>
            <a:r>
              <a:rPr lang="sr-Latn-RS" dirty="0" smtClean="0"/>
              <a:t>pr. izračunavanje </a:t>
            </a:r>
            <a:r>
              <a:rPr lang="en-US" dirty="0" smtClean="0"/>
              <a:t>y = a*b + c*d</a:t>
            </a:r>
          </a:p>
          <a:p>
            <a:r>
              <a:rPr lang="sr-Latn-RS" dirty="0" smtClean="0"/>
              <a:t>Predstavimo acikličkim grafom zavisnosti po podacima</a:t>
            </a:r>
            <a:endParaRPr lang="en-US" dirty="0" smtClean="0"/>
          </a:p>
          <a:p>
            <a:pPr lvl="1"/>
            <a:r>
              <a:rPr lang="sr-Latn-RS" dirty="0" smtClean="0"/>
              <a:t>Podaci putuju duž grana</a:t>
            </a:r>
            <a:endParaRPr lang="en-US" dirty="0" smtClean="0"/>
          </a:p>
          <a:p>
            <a:r>
              <a:rPr lang="sr-Latn-RS" dirty="0" smtClean="0"/>
              <a:t>Pravilo izvršavanja</a:t>
            </a:r>
            <a:r>
              <a:rPr lang="en-US" dirty="0" smtClean="0"/>
              <a:t>:</a:t>
            </a:r>
          </a:p>
          <a:p>
            <a:pPr lvl="1"/>
            <a:r>
              <a:rPr lang="sr-Latn-RS" dirty="0" smtClean="0"/>
              <a:t>Izvrši instrukciju kada su </a:t>
            </a:r>
          </a:p>
          <a:p>
            <a:pPr lvl="1">
              <a:buNone/>
            </a:pPr>
            <a:r>
              <a:rPr lang="sr-Latn-RS" dirty="0" smtClean="0"/>
              <a:t>	svi potrebni ulazni podaci na </a:t>
            </a:r>
          </a:p>
          <a:p>
            <a:pPr lvl="1">
              <a:buNone/>
            </a:pPr>
            <a:r>
              <a:rPr lang="sr-Latn-RS" dirty="0" smtClean="0"/>
              <a:t>	raspolaganju</a:t>
            </a:r>
            <a:endParaRPr lang="en-US" dirty="0" smtClean="0"/>
          </a:p>
          <a:p>
            <a:pPr lvl="1"/>
            <a:r>
              <a:rPr lang="sr-Latn-RS" i="1" dirty="0" smtClean="0">
                <a:solidFill>
                  <a:srgbClr val="FC0128"/>
                </a:solidFill>
              </a:rPr>
              <a:t>Pravilo o pokretanju izvršavanja </a:t>
            </a:r>
          </a:p>
          <a:p>
            <a:pPr lvl="1">
              <a:buNone/>
            </a:pPr>
            <a:r>
              <a:rPr lang="sr-Latn-RS" i="1" dirty="0" smtClean="0">
                <a:solidFill>
                  <a:srgbClr val="FC0128"/>
                </a:solidFill>
              </a:rPr>
              <a:t>	po podacima</a:t>
            </a:r>
            <a:endParaRPr lang="en-US" dirty="0" smtClean="0"/>
          </a:p>
        </p:txBody>
      </p:sp>
      <p:sp>
        <p:nvSpPr>
          <p:cNvPr id="4100" name="Text Box 6"/>
          <p:cNvSpPr txBox="1">
            <a:spLocks noChangeArrowheads="1"/>
          </p:cNvSpPr>
          <p:nvPr/>
        </p:nvSpPr>
        <p:spPr bwMode="auto">
          <a:xfrm>
            <a:off x="4800600" y="2209800"/>
            <a:ext cx="354013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63DE8"/>
                </a:solidFill>
                <a:latin typeface="Arial" charset="0"/>
              </a:rPr>
              <a:t>a</a:t>
            </a:r>
            <a:endParaRPr lang="en-US"/>
          </a:p>
        </p:txBody>
      </p:sp>
      <p:sp>
        <p:nvSpPr>
          <p:cNvPr id="4101" name="Text Box 7"/>
          <p:cNvSpPr txBox="1">
            <a:spLocks noChangeArrowheads="1"/>
          </p:cNvSpPr>
          <p:nvPr/>
        </p:nvSpPr>
        <p:spPr bwMode="auto">
          <a:xfrm>
            <a:off x="5707063" y="2209800"/>
            <a:ext cx="369887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63DE8"/>
                </a:solidFill>
                <a:latin typeface="Arial" charset="0"/>
              </a:rPr>
              <a:t>b</a:t>
            </a:r>
            <a:endParaRPr lang="en-US"/>
          </a:p>
        </p:txBody>
      </p:sp>
      <p:sp>
        <p:nvSpPr>
          <p:cNvPr id="4102" name="Oval 11"/>
          <p:cNvSpPr>
            <a:spLocks noChangeArrowheads="1"/>
          </p:cNvSpPr>
          <p:nvPr/>
        </p:nvSpPr>
        <p:spPr bwMode="auto">
          <a:xfrm>
            <a:off x="5105400" y="2819400"/>
            <a:ext cx="619125" cy="666750"/>
          </a:xfrm>
          <a:prstGeom prst="ellipse">
            <a:avLst/>
          </a:prstGeom>
          <a:solidFill>
            <a:srgbClr val="FFFF00"/>
          </a:solidFill>
          <a:ln w="57150">
            <a:solidFill>
              <a:srgbClr val="063DE8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latin typeface="Arial" charset="0"/>
              </a:rPr>
              <a:t>x</a:t>
            </a:r>
            <a:endParaRPr lang="en-US"/>
          </a:p>
        </p:txBody>
      </p:sp>
      <p:sp>
        <p:nvSpPr>
          <p:cNvPr id="4103" name="Line 12"/>
          <p:cNvSpPr>
            <a:spLocks noChangeShapeType="1"/>
          </p:cNvSpPr>
          <p:nvPr/>
        </p:nvSpPr>
        <p:spPr bwMode="auto">
          <a:xfrm>
            <a:off x="5029200" y="2667000"/>
            <a:ext cx="228600" cy="228600"/>
          </a:xfrm>
          <a:prstGeom prst="line">
            <a:avLst/>
          </a:prstGeom>
          <a:noFill/>
          <a:ln w="57150">
            <a:solidFill>
              <a:srgbClr val="063DE8"/>
            </a:solidFill>
            <a:round/>
            <a:headEnd/>
            <a:tailEnd type="triangle" w="med" len="med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4104" name="Line 13"/>
          <p:cNvSpPr>
            <a:spLocks noChangeShapeType="1"/>
          </p:cNvSpPr>
          <p:nvPr/>
        </p:nvSpPr>
        <p:spPr bwMode="auto">
          <a:xfrm flipH="1">
            <a:off x="5562600" y="2667000"/>
            <a:ext cx="228600" cy="228600"/>
          </a:xfrm>
          <a:prstGeom prst="line">
            <a:avLst/>
          </a:prstGeom>
          <a:noFill/>
          <a:ln w="57150">
            <a:solidFill>
              <a:srgbClr val="063DE8"/>
            </a:solidFill>
            <a:round/>
            <a:headEnd/>
            <a:tailEnd type="triangle" w="med" len="med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4105" name="Line 14"/>
          <p:cNvSpPr>
            <a:spLocks noChangeShapeType="1"/>
          </p:cNvSpPr>
          <p:nvPr/>
        </p:nvSpPr>
        <p:spPr bwMode="auto">
          <a:xfrm>
            <a:off x="5638800" y="3429000"/>
            <a:ext cx="381000" cy="381000"/>
          </a:xfrm>
          <a:prstGeom prst="line">
            <a:avLst/>
          </a:prstGeom>
          <a:noFill/>
          <a:ln w="57150">
            <a:solidFill>
              <a:srgbClr val="063DE8"/>
            </a:solidFill>
            <a:round/>
            <a:headEnd/>
            <a:tailEnd type="triangle" w="med" len="med"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4106" name="Oval 15"/>
          <p:cNvSpPr>
            <a:spLocks noChangeArrowheads="1"/>
          </p:cNvSpPr>
          <p:nvPr/>
        </p:nvSpPr>
        <p:spPr bwMode="auto">
          <a:xfrm>
            <a:off x="5943600" y="3657600"/>
            <a:ext cx="619125" cy="666750"/>
          </a:xfrm>
          <a:prstGeom prst="ellipse">
            <a:avLst/>
          </a:prstGeom>
          <a:solidFill>
            <a:srgbClr val="FFFF00"/>
          </a:solidFill>
          <a:ln w="57150">
            <a:solidFill>
              <a:srgbClr val="063DE8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latin typeface="Arial" charset="0"/>
              </a:rPr>
              <a:t>+</a:t>
            </a:r>
            <a:endParaRPr lang="en-US"/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 flipH="1">
            <a:off x="6429375" y="2209800"/>
            <a:ext cx="1276350" cy="1600200"/>
            <a:chOff x="1542" y="1584"/>
            <a:chExt cx="804" cy="1008"/>
          </a:xfrm>
        </p:grpSpPr>
        <p:sp>
          <p:nvSpPr>
            <p:cNvPr id="4110" name="Text Box 18"/>
            <p:cNvSpPr txBox="1">
              <a:spLocks noChangeArrowheads="1"/>
            </p:cNvSpPr>
            <p:nvPr/>
          </p:nvSpPr>
          <p:spPr bwMode="auto">
            <a:xfrm>
              <a:off x="2113" y="1584"/>
              <a:ext cx="233" cy="2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063DE8"/>
                  </a:solidFill>
                  <a:latin typeface="Arial" charset="0"/>
                </a:rPr>
                <a:t>d</a:t>
              </a:r>
              <a:endParaRPr lang="en-US"/>
            </a:p>
          </p:txBody>
        </p:sp>
        <p:sp>
          <p:nvSpPr>
            <p:cNvPr id="4111" name="Text Box 19"/>
            <p:cNvSpPr txBox="1">
              <a:spLocks noChangeArrowheads="1"/>
            </p:cNvSpPr>
            <p:nvPr/>
          </p:nvSpPr>
          <p:spPr bwMode="auto">
            <a:xfrm>
              <a:off x="1542" y="1584"/>
              <a:ext cx="223" cy="2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063DE8"/>
                  </a:solidFill>
                  <a:latin typeface="Arial" charset="0"/>
                </a:rPr>
                <a:t>c</a:t>
              </a:r>
              <a:endParaRPr lang="en-US"/>
            </a:p>
          </p:txBody>
        </p:sp>
        <p:sp>
          <p:nvSpPr>
            <p:cNvPr id="4112" name="Oval 20"/>
            <p:cNvSpPr>
              <a:spLocks noChangeArrowheads="1"/>
            </p:cNvSpPr>
            <p:nvPr/>
          </p:nvSpPr>
          <p:spPr bwMode="auto">
            <a:xfrm>
              <a:off x="1728" y="1968"/>
              <a:ext cx="390" cy="420"/>
            </a:xfrm>
            <a:prstGeom prst="ellipse">
              <a:avLst/>
            </a:prstGeom>
            <a:solidFill>
              <a:srgbClr val="FFFF00"/>
            </a:solidFill>
            <a:ln w="57150">
              <a:solidFill>
                <a:srgbClr val="063DE8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>
                  <a:latin typeface="Arial" charset="0"/>
                </a:rPr>
                <a:t>x</a:t>
              </a:r>
              <a:endParaRPr lang="en-US"/>
            </a:p>
          </p:txBody>
        </p:sp>
        <p:sp>
          <p:nvSpPr>
            <p:cNvPr id="4113" name="Line 21"/>
            <p:cNvSpPr>
              <a:spLocks noChangeShapeType="1"/>
            </p:cNvSpPr>
            <p:nvPr/>
          </p:nvSpPr>
          <p:spPr bwMode="auto">
            <a:xfrm>
              <a:off x="1680" y="1872"/>
              <a:ext cx="144" cy="144"/>
            </a:xfrm>
            <a:prstGeom prst="line">
              <a:avLst/>
            </a:prstGeom>
            <a:noFill/>
            <a:ln w="57150">
              <a:solidFill>
                <a:srgbClr val="063DE8"/>
              </a:solidFill>
              <a:round/>
              <a:headEnd/>
              <a:tailEnd type="triangle" w="med" len="med"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4114" name="Line 22"/>
            <p:cNvSpPr>
              <a:spLocks noChangeShapeType="1"/>
            </p:cNvSpPr>
            <p:nvPr/>
          </p:nvSpPr>
          <p:spPr bwMode="auto">
            <a:xfrm flipH="1">
              <a:off x="2016" y="1872"/>
              <a:ext cx="144" cy="144"/>
            </a:xfrm>
            <a:prstGeom prst="line">
              <a:avLst/>
            </a:prstGeom>
            <a:noFill/>
            <a:ln w="57150">
              <a:solidFill>
                <a:srgbClr val="063DE8"/>
              </a:solidFill>
              <a:round/>
              <a:headEnd/>
              <a:tailEnd type="triangle" w="med" len="med"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4115" name="Line 23"/>
            <p:cNvSpPr>
              <a:spLocks noChangeShapeType="1"/>
            </p:cNvSpPr>
            <p:nvPr/>
          </p:nvSpPr>
          <p:spPr bwMode="auto">
            <a:xfrm>
              <a:off x="2064" y="2352"/>
              <a:ext cx="240" cy="240"/>
            </a:xfrm>
            <a:prstGeom prst="line">
              <a:avLst/>
            </a:prstGeom>
            <a:noFill/>
            <a:ln w="57150">
              <a:solidFill>
                <a:srgbClr val="063DE8"/>
              </a:solidFill>
              <a:round/>
              <a:headEnd/>
              <a:tailEnd type="triangle" w="med" len="med"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4108" name="Line 24"/>
          <p:cNvSpPr>
            <a:spLocks noChangeShapeType="1"/>
          </p:cNvSpPr>
          <p:nvPr/>
        </p:nvSpPr>
        <p:spPr bwMode="auto">
          <a:xfrm>
            <a:off x="6248400" y="4343400"/>
            <a:ext cx="0" cy="381000"/>
          </a:xfrm>
          <a:prstGeom prst="line">
            <a:avLst/>
          </a:prstGeom>
          <a:noFill/>
          <a:ln w="57150">
            <a:solidFill>
              <a:srgbClr val="063DE8"/>
            </a:solidFill>
            <a:round/>
            <a:headEnd/>
            <a:tailEnd type="triangle" w="med" len="med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4109" name="Text Box 31"/>
          <p:cNvSpPr txBox="1">
            <a:spLocks noChangeArrowheads="1"/>
          </p:cNvSpPr>
          <p:nvPr/>
        </p:nvSpPr>
        <p:spPr bwMode="auto">
          <a:xfrm>
            <a:off x="6096000" y="4800600"/>
            <a:ext cx="354013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63DE8"/>
                </a:solidFill>
                <a:latin typeface="Arial" charset="0"/>
              </a:rPr>
              <a:t>y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2571736" y="2857496"/>
            <a:ext cx="2928958" cy="1714512"/>
            <a:chOff x="2729" y="10190"/>
            <a:chExt cx="2701" cy="1661"/>
          </a:xfrm>
        </p:grpSpPr>
        <p:grpSp>
          <p:nvGrpSpPr>
            <p:cNvPr id="1027" name="Group 3"/>
            <p:cNvGrpSpPr>
              <a:grpSpLocks/>
            </p:cNvGrpSpPr>
            <p:nvPr/>
          </p:nvGrpSpPr>
          <p:grpSpPr bwMode="auto">
            <a:xfrm>
              <a:off x="2729" y="10190"/>
              <a:ext cx="912" cy="1653"/>
              <a:chOff x="2729" y="8955"/>
              <a:chExt cx="912" cy="1653"/>
            </a:xfrm>
          </p:grpSpPr>
          <p:cxnSp>
            <p:nvCxnSpPr>
              <p:cNvPr id="1028" name="AutoShape 4"/>
              <p:cNvCxnSpPr>
                <a:cxnSpLocks noChangeShapeType="1"/>
              </p:cNvCxnSpPr>
              <p:nvPr/>
            </p:nvCxnSpPr>
            <p:spPr bwMode="auto">
              <a:xfrm>
                <a:off x="2784" y="8955"/>
                <a:ext cx="213" cy="432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  <p:grpSp>
            <p:nvGrpSpPr>
              <p:cNvPr id="1029" name="Group 5"/>
              <p:cNvGrpSpPr>
                <a:grpSpLocks/>
              </p:cNvGrpSpPr>
              <p:nvPr/>
            </p:nvGrpSpPr>
            <p:grpSpPr bwMode="auto">
              <a:xfrm>
                <a:off x="2729" y="8955"/>
                <a:ext cx="912" cy="1653"/>
                <a:chOff x="2729" y="8955"/>
                <a:chExt cx="912" cy="1653"/>
              </a:xfrm>
            </p:grpSpPr>
            <p:sp>
              <p:nvSpPr>
                <p:cNvPr id="1030" name="Oval 6"/>
                <p:cNvSpPr>
                  <a:spLocks noChangeArrowheads="1"/>
                </p:cNvSpPr>
                <p:nvPr/>
              </p:nvSpPr>
              <p:spPr bwMode="auto">
                <a:xfrm>
                  <a:off x="2729" y="9353"/>
                  <a:ext cx="871" cy="823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Calibri" pitchFamily="34" charset="0"/>
                      <a:cs typeface="Arial" pitchFamily="34" charset="0"/>
                    </a:rPr>
                    <a:t> </a:t>
                  </a:r>
                  <a:r>
                    <a:rPr kumimoji="0" lang="en-US" b="0" i="0" u="none" strike="noStrike" cap="none" normalizeH="0" baseline="0" dirty="0" err="1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Calibri" pitchFamily="34" charset="0"/>
                      <a:cs typeface="Arial" pitchFamily="34" charset="0"/>
                    </a:rPr>
                    <a:t>OPi</a:t>
                  </a:r>
                  <a:endParaRPr kumimoji="0" lang="en-US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cxnSp>
              <p:nvCxnSpPr>
                <p:cNvPr id="1031" name="AutoShape 7"/>
                <p:cNvCxnSpPr>
                  <a:cxnSpLocks noChangeShapeType="1"/>
                </p:cNvCxnSpPr>
                <p:nvPr/>
              </p:nvCxnSpPr>
              <p:spPr bwMode="auto">
                <a:xfrm flipH="1">
                  <a:off x="3435" y="8955"/>
                  <a:ext cx="206" cy="480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</p:cxnSp>
            <p:cxnSp>
              <p:nvCxnSpPr>
                <p:cNvPr id="1032" name="AutoShape 8"/>
                <p:cNvCxnSpPr>
                  <a:cxnSpLocks noChangeShapeType="1"/>
                </p:cNvCxnSpPr>
                <p:nvPr/>
              </p:nvCxnSpPr>
              <p:spPr bwMode="auto">
                <a:xfrm flipH="1">
                  <a:off x="3147" y="10176"/>
                  <a:ext cx="7" cy="432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</p:cxnSp>
            <p:sp>
              <p:nvSpPr>
                <p:cNvPr id="1033" name="Oval 9"/>
                <p:cNvSpPr>
                  <a:spLocks noChangeArrowheads="1"/>
                </p:cNvSpPr>
                <p:nvPr/>
              </p:nvSpPr>
              <p:spPr bwMode="auto">
                <a:xfrm>
                  <a:off x="2784" y="9025"/>
                  <a:ext cx="143" cy="143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34" name="Oval 10"/>
                <p:cNvSpPr>
                  <a:spLocks noChangeArrowheads="1"/>
                </p:cNvSpPr>
                <p:nvPr/>
              </p:nvSpPr>
              <p:spPr bwMode="auto">
                <a:xfrm>
                  <a:off x="3498" y="9025"/>
                  <a:ext cx="143" cy="143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035" name="Group 11"/>
            <p:cNvGrpSpPr>
              <a:grpSpLocks/>
            </p:cNvGrpSpPr>
            <p:nvPr/>
          </p:nvGrpSpPr>
          <p:grpSpPr bwMode="auto">
            <a:xfrm>
              <a:off x="4518" y="10197"/>
              <a:ext cx="912" cy="1654"/>
              <a:chOff x="4518" y="10197"/>
              <a:chExt cx="912" cy="1654"/>
            </a:xfrm>
          </p:grpSpPr>
          <p:cxnSp>
            <p:nvCxnSpPr>
              <p:cNvPr id="1036" name="AutoShape 12"/>
              <p:cNvCxnSpPr>
                <a:cxnSpLocks noChangeShapeType="1"/>
              </p:cNvCxnSpPr>
              <p:nvPr/>
            </p:nvCxnSpPr>
            <p:spPr bwMode="auto">
              <a:xfrm>
                <a:off x="4573" y="10204"/>
                <a:ext cx="213" cy="432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  <p:grpSp>
            <p:nvGrpSpPr>
              <p:cNvPr id="1037" name="Group 13"/>
              <p:cNvGrpSpPr>
                <a:grpSpLocks/>
              </p:cNvGrpSpPr>
              <p:nvPr/>
            </p:nvGrpSpPr>
            <p:grpSpPr bwMode="auto">
              <a:xfrm>
                <a:off x="4518" y="10197"/>
                <a:ext cx="912" cy="1654"/>
                <a:chOff x="4518" y="9263"/>
                <a:chExt cx="912" cy="1654"/>
              </a:xfrm>
            </p:grpSpPr>
            <p:grpSp>
              <p:nvGrpSpPr>
                <p:cNvPr id="1038" name="Group 14"/>
                <p:cNvGrpSpPr>
                  <a:grpSpLocks/>
                </p:cNvGrpSpPr>
                <p:nvPr/>
              </p:nvGrpSpPr>
              <p:grpSpPr bwMode="auto">
                <a:xfrm>
                  <a:off x="4518" y="9263"/>
                  <a:ext cx="912" cy="1229"/>
                  <a:chOff x="4518" y="9263"/>
                  <a:chExt cx="912" cy="1229"/>
                </a:xfrm>
              </p:grpSpPr>
              <p:sp>
                <p:nvSpPr>
                  <p:cNvPr id="1039" name="Oval 15"/>
                  <p:cNvSpPr>
                    <a:spLocks noChangeArrowheads="1"/>
                  </p:cNvSpPr>
                  <p:nvPr/>
                </p:nvSpPr>
                <p:spPr bwMode="auto">
                  <a:xfrm>
                    <a:off x="4518" y="9669"/>
                    <a:ext cx="871" cy="823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100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rPr>
                      <a:t> </a:t>
                    </a:r>
                    <a:r>
                      <a:rPr kumimoji="0" lang="en-US" b="0" i="0" u="none" strike="noStrike" cap="none" normalizeH="0" baseline="0" dirty="0" err="1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rPr>
                      <a:t>OPi</a:t>
                    </a:r>
                    <a:endParaRPr kumimoji="0" lang="en-US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cxnSp>
                <p:nvCxnSpPr>
                  <p:cNvPr id="1040" name="AutoShape 16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5224" y="9263"/>
                    <a:ext cx="206" cy="480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 type="triangle" w="med" len="med"/>
                  </a:ln>
                </p:spPr>
              </p:cxnSp>
            </p:grpSp>
            <p:cxnSp>
              <p:nvCxnSpPr>
                <p:cNvPr id="1041" name="AutoShape 17"/>
                <p:cNvCxnSpPr>
                  <a:cxnSpLocks noChangeShapeType="1"/>
                </p:cNvCxnSpPr>
                <p:nvPr/>
              </p:nvCxnSpPr>
              <p:spPr bwMode="auto">
                <a:xfrm flipH="1">
                  <a:off x="4936" y="10485"/>
                  <a:ext cx="7" cy="432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</p:cxnSp>
            <p:sp>
              <p:nvSpPr>
                <p:cNvPr id="1042" name="Oval 18"/>
                <p:cNvSpPr>
                  <a:spLocks noChangeArrowheads="1"/>
                </p:cNvSpPr>
                <p:nvPr/>
              </p:nvSpPr>
              <p:spPr bwMode="auto">
                <a:xfrm>
                  <a:off x="4868" y="10579"/>
                  <a:ext cx="143" cy="143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19" name="TextBox 18"/>
          <p:cNvSpPr txBox="1"/>
          <p:nvPr/>
        </p:nvSpPr>
        <p:spPr>
          <a:xfrm>
            <a:off x="857224" y="1785926"/>
            <a:ext cx="75724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800" dirty="0" smtClean="0"/>
              <a:t>Prvo za bazični blok. </a:t>
            </a:r>
            <a:r>
              <a:rPr lang="en-US" sz="2800" dirty="0" smtClean="0"/>
              <a:t>U</a:t>
            </a:r>
            <a:r>
              <a:rPr lang="sr-Latn-RS" sz="2800" dirty="0" smtClean="0"/>
              <a:t>vodi se operator primitivne operacije kojim se obezbeđuje izvršavanje 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928662" y="500042"/>
            <a:ext cx="74295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3200" dirty="0" smtClean="0"/>
              <a:t>Predstavljanje Data Flow programa i njegovog izvršavanja</a:t>
            </a:r>
            <a:endParaRPr lang="en-US" sz="3200" dirty="0"/>
          </a:p>
        </p:txBody>
      </p:sp>
      <p:sp>
        <p:nvSpPr>
          <p:cNvPr id="21" name="TextBox 20"/>
          <p:cNvSpPr txBox="1"/>
          <p:nvPr/>
        </p:nvSpPr>
        <p:spPr>
          <a:xfrm>
            <a:off x="857224" y="4611231"/>
            <a:ext cx="778674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800" dirty="0" smtClean="0"/>
              <a:t>Kružići predstavljaju torke podataka (data tokeni) koje se pojavljuju </a:t>
            </a:r>
            <a:r>
              <a:rPr lang="sr-Latn-RS" sz="2800" dirty="0"/>
              <a:t>kao </a:t>
            </a:r>
            <a:r>
              <a:rPr lang="sr-Latn-RS" sz="2800" dirty="0" err="1" smtClean="0"/>
              <a:t>inicijaln</a:t>
            </a:r>
            <a:r>
              <a:rPr lang="en-US" sz="2800" dirty="0" smtClean="0"/>
              <a:t>e</a:t>
            </a:r>
            <a:r>
              <a:rPr lang="sr-Latn-RS" sz="2800" dirty="0" smtClean="0"/>
              <a:t> </a:t>
            </a:r>
            <a:r>
              <a:rPr lang="sr-Latn-RS" sz="2800" dirty="0"/>
              <a:t>data </a:t>
            </a:r>
            <a:r>
              <a:rPr lang="sr-Latn-RS" sz="2800" dirty="0" smtClean="0"/>
              <a:t>ready vrednosti </a:t>
            </a:r>
            <a:r>
              <a:rPr lang="en-US" sz="2800" dirty="0" err="1" smtClean="0"/>
              <a:t>ulaza</a:t>
            </a:r>
            <a:r>
              <a:rPr lang="en-US" sz="2800" dirty="0" smtClean="0"/>
              <a:t> </a:t>
            </a:r>
            <a:r>
              <a:rPr lang="sr-Latn-RS" sz="2800" dirty="0" smtClean="0"/>
              <a:t>čvorova (primitivnih operacija) slobodnih na vrhu ili tokom izvršavanja kao izračunate vrednosti tokom izvršavanja programa </a:t>
            </a:r>
            <a:endParaRPr lang="en-US" sz="2800" dirty="0"/>
          </a:p>
        </p:txBody>
      </p:sp>
      <p:sp>
        <p:nvSpPr>
          <p:cNvPr id="22" name="TextBox 21"/>
          <p:cNvSpPr txBox="1"/>
          <p:nvPr/>
        </p:nvSpPr>
        <p:spPr>
          <a:xfrm>
            <a:off x="3786182" y="3500438"/>
            <a:ext cx="642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3200" baseline="-25000" dirty="0" smtClean="0"/>
              <a:t>=</a:t>
            </a:r>
            <a:r>
              <a:rPr lang="en-US" sz="3200" baseline="-25000" dirty="0" smtClean="0"/>
              <a:t>&gt;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Data Flow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8101042" cy="5143520"/>
          </a:xfrm>
        </p:spPr>
        <p:txBody>
          <a:bodyPr>
            <a:normAutofit fontScale="85000" lnSpcReduction="20000"/>
          </a:bodyPr>
          <a:lstStyle/>
          <a:p>
            <a:r>
              <a:rPr lang="sr-Latn-RS" dirty="0" smtClean="0"/>
              <a:t>Čvorove grafa zavisnosti po podacima zamenjujemo sa primitivnim operacijama, pa dat</a:t>
            </a:r>
            <a:r>
              <a:rPr lang="en-US" dirty="0" smtClean="0"/>
              <a:t>a</a:t>
            </a:r>
            <a:r>
              <a:rPr lang="sr-Latn-RS" dirty="0" smtClean="0"/>
              <a:t> </a:t>
            </a:r>
            <a:r>
              <a:rPr lang="en-US" dirty="0" smtClean="0"/>
              <a:t>flow firing rule</a:t>
            </a:r>
            <a:r>
              <a:rPr lang="sr-Latn-RS" dirty="0" smtClean="0"/>
              <a:t> automatski važi - </a:t>
            </a:r>
            <a:r>
              <a:rPr lang="en-US" dirty="0" smtClean="0"/>
              <a:t>instruction </a:t>
            </a:r>
            <a:r>
              <a:rPr lang="sr-Latn-RS" dirty="0" smtClean="0"/>
              <a:t>se </a:t>
            </a:r>
            <a:r>
              <a:rPr lang="sr-Latn-RS" b="1" dirty="0" smtClean="0"/>
              <a:t>može izvršavati kada su ulazni data tokeni raspoloživi</a:t>
            </a:r>
            <a:endParaRPr lang="en-US" b="1" dirty="0" smtClean="0"/>
          </a:p>
          <a:p>
            <a:r>
              <a:rPr lang="sr-Latn-RS" sz="2800" dirty="0" smtClean="0"/>
              <a:t>Izvršavanjem primitivnih operacija </a:t>
            </a:r>
          </a:p>
          <a:p>
            <a:pPr>
              <a:buNone/>
            </a:pPr>
            <a:r>
              <a:rPr lang="sr-Latn-RS" sz="2800" dirty="0" smtClean="0"/>
              <a:t> 	se tokeni pojavljuju na izlazu i </a:t>
            </a:r>
          </a:p>
          <a:p>
            <a:pPr>
              <a:buNone/>
            </a:pPr>
            <a:r>
              <a:rPr lang="sr-Latn-RS" sz="2800" dirty="0"/>
              <a:t>	</a:t>
            </a:r>
            <a:r>
              <a:rPr lang="sr-Latn-RS" sz="2800" dirty="0" smtClean="0"/>
              <a:t>uklanjaju sa ulaza primitivnih operacija</a:t>
            </a:r>
            <a:r>
              <a:rPr lang="sr-Latn-RS" dirty="0" smtClean="0"/>
              <a:t>.</a:t>
            </a:r>
          </a:p>
          <a:p>
            <a:pPr lvl="1"/>
            <a:r>
              <a:rPr lang="sr-Latn-RS" dirty="0" smtClean="0"/>
              <a:t>Sabiranje mora da čeka da se oba</a:t>
            </a:r>
          </a:p>
          <a:p>
            <a:pPr lvl="1">
              <a:buNone/>
            </a:pPr>
            <a:r>
              <a:rPr lang="sr-Latn-RS" dirty="0" smtClean="0"/>
              <a:t>	množenja izvrše i pošalju tokene na ulaze</a:t>
            </a:r>
            <a:endParaRPr lang="en-US" dirty="0" smtClean="0"/>
          </a:p>
          <a:p>
            <a:r>
              <a:rPr lang="sr-Latn-RS" i="1" dirty="0" smtClean="0">
                <a:solidFill>
                  <a:srgbClr val="FC0128"/>
                </a:solidFill>
              </a:rPr>
              <a:t>Analiza zavisnosti po podacima </a:t>
            </a:r>
          </a:p>
          <a:p>
            <a:pPr>
              <a:buNone/>
            </a:pPr>
            <a:r>
              <a:rPr lang="sr-Latn-RS" i="1" dirty="0">
                <a:solidFill>
                  <a:srgbClr val="FC0128"/>
                </a:solidFill>
              </a:rPr>
              <a:t>	</a:t>
            </a:r>
            <a:r>
              <a:rPr lang="sr-Latn-RS" i="1" dirty="0" smtClean="0">
                <a:solidFill>
                  <a:srgbClr val="FC0128"/>
                </a:solidFill>
              </a:rPr>
              <a:t>potrebna u vreme prevođenja.</a:t>
            </a:r>
          </a:p>
          <a:p>
            <a:pPr lvl="1"/>
            <a:r>
              <a:rPr lang="sr-Latn-RS" dirty="0" smtClean="0"/>
              <a:t>Jedinice za izvršavanje instrukcija</a:t>
            </a:r>
            <a:r>
              <a:rPr lang="en-US" dirty="0" smtClean="0"/>
              <a:t>:</a:t>
            </a:r>
            <a:r>
              <a:rPr lang="sr-Latn-RS" dirty="0" smtClean="0"/>
              <a:t> Izdaj na izvršavanje instrukciju kojoj su oba argumenta upisana</a:t>
            </a:r>
            <a:endParaRPr lang="en-US" i="1" dirty="0" smtClean="0"/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5705475" y="2438400"/>
            <a:ext cx="354013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63DE8"/>
                </a:solidFill>
                <a:latin typeface="Arial" charset="0"/>
              </a:rPr>
              <a:t>a</a:t>
            </a:r>
            <a:endParaRPr lang="en-US"/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6611938" y="2438400"/>
            <a:ext cx="369887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63DE8"/>
                </a:solidFill>
                <a:latin typeface="Arial" charset="0"/>
              </a:rPr>
              <a:t>b</a:t>
            </a:r>
            <a:endParaRPr lang="en-US" dirty="0"/>
          </a:p>
        </p:txBody>
      </p:sp>
      <p:sp>
        <p:nvSpPr>
          <p:cNvPr id="5126" name="Oval 6"/>
          <p:cNvSpPr>
            <a:spLocks noChangeArrowheads="1"/>
          </p:cNvSpPr>
          <p:nvPr/>
        </p:nvSpPr>
        <p:spPr bwMode="auto">
          <a:xfrm>
            <a:off x="6010275" y="3048000"/>
            <a:ext cx="619125" cy="666750"/>
          </a:xfrm>
          <a:prstGeom prst="ellipse">
            <a:avLst/>
          </a:prstGeom>
          <a:solidFill>
            <a:srgbClr val="FFFF00"/>
          </a:solidFill>
          <a:ln w="57150">
            <a:solidFill>
              <a:srgbClr val="063DE8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latin typeface="Arial" charset="0"/>
              </a:rPr>
              <a:t>x</a:t>
            </a:r>
            <a:endParaRPr lang="en-US"/>
          </a:p>
        </p:txBody>
      </p:sp>
      <p:sp>
        <p:nvSpPr>
          <p:cNvPr id="5127" name="Line 7"/>
          <p:cNvSpPr>
            <a:spLocks noChangeShapeType="1"/>
          </p:cNvSpPr>
          <p:nvPr/>
        </p:nvSpPr>
        <p:spPr bwMode="auto">
          <a:xfrm>
            <a:off x="5934075" y="2895600"/>
            <a:ext cx="228600" cy="228600"/>
          </a:xfrm>
          <a:prstGeom prst="line">
            <a:avLst/>
          </a:prstGeom>
          <a:noFill/>
          <a:ln w="57150">
            <a:solidFill>
              <a:srgbClr val="063DE8"/>
            </a:solidFill>
            <a:round/>
            <a:headEnd/>
            <a:tailEnd type="triangle" w="med" len="med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128" name="Line 8"/>
          <p:cNvSpPr>
            <a:spLocks noChangeShapeType="1"/>
          </p:cNvSpPr>
          <p:nvPr/>
        </p:nvSpPr>
        <p:spPr bwMode="auto">
          <a:xfrm flipH="1">
            <a:off x="6467475" y="2895600"/>
            <a:ext cx="228600" cy="228600"/>
          </a:xfrm>
          <a:prstGeom prst="line">
            <a:avLst/>
          </a:prstGeom>
          <a:noFill/>
          <a:ln w="57150">
            <a:solidFill>
              <a:srgbClr val="063DE8"/>
            </a:solidFill>
            <a:round/>
            <a:headEnd/>
            <a:tailEnd type="triangle" w="med" len="med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129" name="Line 9"/>
          <p:cNvSpPr>
            <a:spLocks noChangeShapeType="1"/>
          </p:cNvSpPr>
          <p:nvPr/>
        </p:nvSpPr>
        <p:spPr bwMode="auto">
          <a:xfrm>
            <a:off x="6543675" y="3657600"/>
            <a:ext cx="381000" cy="381000"/>
          </a:xfrm>
          <a:prstGeom prst="line">
            <a:avLst/>
          </a:prstGeom>
          <a:noFill/>
          <a:ln w="57150">
            <a:solidFill>
              <a:srgbClr val="063DE8"/>
            </a:solidFill>
            <a:round/>
            <a:headEnd/>
            <a:tailEnd type="triangle" w="med" len="med"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130" name="Oval 10"/>
          <p:cNvSpPr>
            <a:spLocks noChangeArrowheads="1"/>
          </p:cNvSpPr>
          <p:nvPr/>
        </p:nvSpPr>
        <p:spPr bwMode="auto">
          <a:xfrm>
            <a:off x="6848475" y="3886200"/>
            <a:ext cx="619125" cy="666750"/>
          </a:xfrm>
          <a:prstGeom prst="ellipse">
            <a:avLst/>
          </a:prstGeom>
          <a:solidFill>
            <a:srgbClr val="FFFF00"/>
          </a:solidFill>
          <a:ln w="57150">
            <a:solidFill>
              <a:srgbClr val="063DE8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latin typeface="Arial" charset="0"/>
              </a:rPr>
              <a:t>+</a:t>
            </a:r>
            <a:endParaRPr lang="en-US"/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 flipH="1">
            <a:off x="7334250" y="2438400"/>
            <a:ext cx="1276350" cy="1600200"/>
            <a:chOff x="1542" y="1584"/>
            <a:chExt cx="804" cy="1008"/>
          </a:xfrm>
        </p:grpSpPr>
        <p:sp>
          <p:nvSpPr>
            <p:cNvPr id="5134" name="Text Box 12"/>
            <p:cNvSpPr txBox="1">
              <a:spLocks noChangeArrowheads="1"/>
            </p:cNvSpPr>
            <p:nvPr/>
          </p:nvSpPr>
          <p:spPr bwMode="auto">
            <a:xfrm>
              <a:off x="2113" y="1584"/>
              <a:ext cx="233" cy="2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063DE8"/>
                  </a:solidFill>
                  <a:latin typeface="Arial" charset="0"/>
                </a:rPr>
                <a:t>d</a:t>
              </a:r>
              <a:endParaRPr lang="en-US"/>
            </a:p>
          </p:txBody>
        </p:sp>
        <p:sp>
          <p:nvSpPr>
            <p:cNvPr id="5135" name="Text Box 13"/>
            <p:cNvSpPr txBox="1">
              <a:spLocks noChangeArrowheads="1"/>
            </p:cNvSpPr>
            <p:nvPr/>
          </p:nvSpPr>
          <p:spPr bwMode="auto">
            <a:xfrm>
              <a:off x="1542" y="1584"/>
              <a:ext cx="223" cy="2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063DE8"/>
                  </a:solidFill>
                  <a:latin typeface="Arial" charset="0"/>
                </a:rPr>
                <a:t>c</a:t>
              </a:r>
              <a:endParaRPr lang="en-US"/>
            </a:p>
          </p:txBody>
        </p:sp>
        <p:sp>
          <p:nvSpPr>
            <p:cNvPr id="5136" name="Oval 14"/>
            <p:cNvSpPr>
              <a:spLocks noChangeArrowheads="1"/>
            </p:cNvSpPr>
            <p:nvPr/>
          </p:nvSpPr>
          <p:spPr bwMode="auto">
            <a:xfrm>
              <a:off x="1728" y="1968"/>
              <a:ext cx="390" cy="420"/>
            </a:xfrm>
            <a:prstGeom prst="ellipse">
              <a:avLst/>
            </a:prstGeom>
            <a:solidFill>
              <a:srgbClr val="FFFF00"/>
            </a:solidFill>
            <a:ln w="57150">
              <a:solidFill>
                <a:srgbClr val="063DE8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>
                  <a:latin typeface="Arial" charset="0"/>
                </a:rPr>
                <a:t>x</a:t>
              </a:r>
              <a:endParaRPr lang="en-US"/>
            </a:p>
          </p:txBody>
        </p:sp>
        <p:sp>
          <p:nvSpPr>
            <p:cNvPr id="5137" name="Line 15"/>
            <p:cNvSpPr>
              <a:spLocks noChangeShapeType="1"/>
            </p:cNvSpPr>
            <p:nvPr/>
          </p:nvSpPr>
          <p:spPr bwMode="auto">
            <a:xfrm>
              <a:off x="1680" y="1872"/>
              <a:ext cx="144" cy="144"/>
            </a:xfrm>
            <a:prstGeom prst="line">
              <a:avLst/>
            </a:prstGeom>
            <a:noFill/>
            <a:ln w="57150">
              <a:solidFill>
                <a:srgbClr val="063DE8"/>
              </a:solidFill>
              <a:round/>
              <a:headEnd/>
              <a:tailEnd type="triangle" w="med" len="med"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5138" name="Line 16"/>
            <p:cNvSpPr>
              <a:spLocks noChangeShapeType="1"/>
            </p:cNvSpPr>
            <p:nvPr/>
          </p:nvSpPr>
          <p:spPr bwMode="auto">
            <a:xfrm flipH="1">
              <a:off x="2016" y="1872"/>
              <a:ext cx="144" cy="144"/>
            </a:xfrm>
            <a:prstGeom prst="line">
              <a:avLst/>
            </a:prstGeom>
            <a:noFill/>
            <a:ln w="57150">
              <a:solidFill>
                <a:srgbClr val="063DE8"/>
              </a:solidFill>
              <a:round/>
              <a:headEnd/>
              <a:tailEnd type="triangle" w="med" len="med"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5139" name="Line 17"/>
            <p:cNvSpPr>
              <a:spLocks noChangeShapeType="1"/>
            </p:cNvSpPr>
            <p:nvPr/>
          </p:nvSpPr>
          <p:spPr bwMode="auto">
            <a:xfrm>
              <a:off x="2064" y="2352"/>
              <a:ext cx="240" cy="240"/>
            </a:xfrm>
            <a:prstGeom prst="line">
              <a:avLst/>
            </a:prstGeom>
            <a:noFill/>
            <a:ln w="57150">
              <a:solidFill>
                <a:srgbClr val="063DE8"/>
              </a:solidFill>
              <a:round/>
              <a:headEnd/>
              <a:tailEnd type="triangle" w="med" len="med"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5132" name="Line 18"/>
          <p:cNvSpPr>
            <a:spLocks noChangeShapeType="1"/>
          </p:cNvSpPr>
          <p:nvPr/>
        </p:nvSpPr>
        <p:spPr bwMode="auto">
          <a:xfrm>
            <a:off x="7153275" y="4572000"/>
            <a:ext cx="0" cy="381000"/>
          </a:xfrm>
          <a:prstGeom prst="line">
            <a:avLst/>
          </a:prstGeom>
          <a:noFill/>
          <a:ln w="57150">
            <a:solidFill>
              <a:srgbClr val="063DE8"/>
            </a:solidFill>
            <a:round/>
            <a:headEnd/>
            <a:tailEnd type="triangle" w="med" len="med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133" name="Text Box 19"/>
          <p:cNvSpPr txBox="1">
            <a:spLocks noChangeArrowheads="1"/>
          </p:cNvSpPr>
          <p:nvPr/>
        </p:nvSpPr>
        <p:spPr bwMode="auto">
          <a:xfrm>
            <a:off x="7000875" y="5029200"/>
            <a:ext cx="354013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63DE8"/>
                </a:solidFill>
                <a:latin typeface="Arial" charset="0"/>
              </a:rPr>
              <a:t>y</a:t>
            </a:r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5857884" y="2786058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6643702" y="2786058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7500958" y="2786058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8358214" y="2786058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2000232" y="285728"/>
            <a:ext cx="4844711" cy="728322"/>
          </a:xfrm>
        </p:spPr>
        <p:txBody>
          <a:bodyPr wrap="none" lIns="63398" tIns="25359" rIns="63398" bIns="25359">
            <a:spAutoFit/>
          </a:bodyPr>
          <a:lstStyle/>
          <a:p>
            <a:r>
              <a:rPr lang="sr-Latn-RS" dirty="0" smtClean="0">
                <a:ea typeface="ＭＳ Ｐゴシック" pitchFamily="34" charset="-128"/>
              </a:rPr>
              <a:t>Distribucija rezultata</a:t>
            </a:r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2786050" y="1428736"/>
            <a:ext cx="2028815" cy="9930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63398" tIns="25359" rIns="63398" bIns="25359">
            <a:spAutoFit/>
          </a:bodyPr>
          <a:lstStyle/>
          <a:p>
            <a:pPr defTabSz="912813" eaLnBrk="0" hangingPunct="0">
              <a:lnSpc>
                <a:spcPct val="85000"/>
              </a:lnSpc>
            </a:pPr>
            <a:r>
              <a:rPr lang="en-US" sz="2400" dirty="0">
                <a:solidFill>
                  <a:srgbClr val="56127A"/>
                </a:solidFill>
                <a:cs typeface="Arial" charset="0"/>
              </a:rPr>
              <a:t>{x = a + b;   </a:t>
            </a:r>
          </a:p>
          <a:p>
            <a:pPr defTabSz="912813" eaLnBrk="0" hangingPunct="0">
              <a:lnSpc>
                <a:spcPct val="85000"/>
              </a:lnSpc>
            </a:pPr>
            <a:r>
              <a:rPr lang="en-US" sz="2400" dirty="0">
                <a:solidFill>
                  <a:srgbClr val="56127A"/>
                </a:solidFill>
                <a:cs typeface="Arial" charset="0"/>
              </a:rPr>
              <a:t> y = b * </a:t>
            </a:r>
            <a:r>
              <a:rPr lang="en-US" sz="2400" dirty="0" smtClean="0">
                <a:solidFill>
                  <a:srgbClr val="56127A"/>
                </a:solidFill>
                <a:cs typeface="Arial" charset="0"/>
              </a:rPr>
              <a:t>7</a:t>
            </a:r>
            <a:r>
              <a:rPr lang="sr-Latn-RS" sz="2400" dirty="0">
                <a:solidFill>
                  <a:srgbClr val="56127A"/>
                </a:solidFill>
                <a:cs typeface="Arial" charset="0"/>
              </a:rPr>
              <a:t>;</a:t>
            </a:r>
            <a:endParaRPr lang="en-US" sz="2400" dirty="0">
              <a:solidFill>
                <a:srgbClr val="56127A"/>
              </a:solidFill>
              <a:cs typeface="Arial" charset="0"/>
            </a:endParaRPr>
          </a:p>
          <a:p>
            <a:pPr defTabSz="912813" eaLnBrk="0" hangingPunct="0">
              <a:lnSpc>
                <a:spcPct val="85000"/>
              </a:lnSpc>
            </a:pPr>
            <a:r>
              <a:rPr lang="en-US" sz="2400" dirty="0">
                <a:solidFill>
                  <a:srgbClr val="56127A"/>
                </a:solidFill>
                <a:cs typeface="Arial" charset="0"/>
              </a:rPr>
              <a:t> </a:t>
            </a:r>
            <a:r>
              <a:rPr lang="en-US" sz="2400" dirty="0" smtClean="0">
                <a:solidFill>
                  <a:srgbClr val="56127A"/>
                </a:solidFill>
                <a:cs typeface="Arial" charset="0"/>
              </a:rPr>
              <a:t>(</a:t>
            </a:r>
            <a:r>
              <a:rPr lang="en-US" sz="2400" dirty="0">
                <a:solidFill>
                  <a:srgbClr val="56127A"/>
                </a:solidFill>
                <a:cs typeface="Arial" charset="0"/>
              </a:rPr>
              <a:t>x-y) * (</a:t>
            </a:r>
            <a:r>
              <a:rPr lang="en-US" sz="2400" dirty="0" err="1">
                <a:solidFill>
                  <a:srgbClr val="56127A"/>
                </a:solidFill>
                <a:cs typeface="Arial" charset="0"/>
              </a:rPr>
              <a:t>x+y</a:t>
            </a:r>
            <a:r>
              <a:rPr lang="en-US" sz="2400" dirty="0">
                <a:solidFill>
                  <a:srgbClr val="56127A"/>
                </a:solidFill>
                <a:cs typeface="Arial" charset="0"/>
              </a:rPr>
              <a:t>)}</a:t>
            </a:r>
          </a:p>
        </p:txBody>
      </p:sp>
      <p:grpSp>
        <p:nvGrpSpPr>
          <p:cNvPr id="2" name="Group 28"/>
          <p:cNvGrpSpPr>
            <a:grpSpLocks/>
          </p:cNvGrpSpPr>
          <p:nvPr/>
        </p:nvGrpSpPr>
        <p:grpSpPr bwMode="auto">
          <a:xfrm>
            <a:off x="5722938" y="1631950"/>
            <a:ext cx="2814637" cy="4370388"/>
            <a:chOff x="3605" y="1028"/>
            <a:chExt cx="1773" cy="2753"/>
          </a:xfrm>
        </p:grpSpPr>
        <p:sp>
          <p:nvSpPr>
            <p:cNvPr id="17429" name="Rectangle 29"/>
            <p:cNvSpPr>
              <a:spLocks noChangeArrowheads="1"/>
            </p:cNvSpPr>
            <p:nvPr/>
          </p:nvSpPr>
          <p:spPr bwMode="auto">
            <a:xfrm>
              <a:off x="3745" y="1035"/>
              <a:ext cx="229" cy="26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343" tIns="44379" rIns="90343" bIns="44379">
              <a:spAutoFit/>
            </a:bodyPr>
            <a:lstStyle/>
            <a:p>
              <a:pPr defTabSz="912813" eaLnBrk="0" hangingPunct="0">
                <a:lnSpc>
                  <a:spcPct val="90000"/>
                </a:lnSpc>
              </a:pPr>
              <a:r>
                <a:rPr lang="en-US" sz="2400">
                  <a:solidFill>
                    <a:srgbClr val="56127A"/>
                  </a:solidFill>
                  <a:cs typeface="Arial" charset="0"/>
                </a:rPr>
                <a:t>a</a:t>
              </a:r>
            </a:p>
          </p:txBody>
        </p:sp>
        <p:sp>
          <p:nvSpPr>
            <p:cNvPr id="17430" name="Rectangle 30"/>
            <p:cNvSpPr>
              <a:spLocks noChangeArrowheads="1"/>
            </p:cNvSpPr>
            <p:nvPr/>
          </p:nvSpPr>
          <p:spPr bwMode="auto">
            <a:xfrm>
              <a:off x="5132" y="1028"/>
              <a:ext cx="229" cy="26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343" tIns="44379" rIns="90343" bIns="44379">
              <a:spAutoFit/>
            </a:bodyPr>
            <a:lstStyle/>
            <a:p>
              <a:pPr defTabSz="912813" eaLnBrk="0" hangingPunct="0">
                <a:lnSpc>
                  <a:spcPct val="90000"/>
                </a:lnSpc>
              </a:pPr>
              <a:r>
                <a:rPr lang="en-US" sz="2400">
                  <a:solidFill>
                    <a:srgbClr val="56127A"/>
                  </a:solidFill>
                  <a:cs typeface="Arial" charset="0"/>
                </a:rPr>
                <a:t>b</a:t>
              </a:r>
            </a:p>
          </p:txBody>
        </p:sp>
        <p:sp>
          <p:nvSpPr>
            <p:cNvPr id="17436" name="Line 36"/>
            <p:cNvSpPr>
              <a:spLocks noChangeShapeType="1"/>
            </p:cNvSpPr>
            <p:nvPr/>
          </p:nvSpPr>
          <p:spPr bwMode="auto">
            <a:xfrm>
              <a:off x="3942" y="1176"/>
              <a:ext cx="0" cy="3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37" name="Line 37"/>
            <p:cNvSpPr>
              <a:spLocks noChangeShapeType="1"/>
            </p:cNvSpPr>
            <p:nvPr/>
          </p:nvSpPr>
          <p:spPr bwMode="auto">
            <a:xfrm>
              <a:off x="5141" y="1176"/>
              <a:ext cx="0" cy="3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38" name="Line 38"/>
            <p:cNvSpPr>
              <a:spLocks noChangeShapeType="1"/>
            </p:cNvSpPr>
            <p:nvPr/>
          </p:nvSpPr>
          <p:spPr bwMode="auto">
            <a:xfrm>
              <a:off x="4025" y="1879"/>
              <a:ext cx="0" cy="53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39" name="Freeform 39"/>
            <p:cNvSpPr>
              <a:spLocks/>
            </p:cNvSpPr>
            <p:nvPr/>
          </p:nvSpPr>
          <p:spPr bwMode="auto">
            <a:xfrm>
              <a:off x="4107" y="1300"/>
              <a:ext cx="1035" cy="249"/>
            </a:xfrm>
            <a:custGeom>
              <a:avLst/>
              <a:gdLst>
                <a:gd name="T0" fmla="*/ 768 w 1201"/>
                <a:gd name="T1" fmla="*/ 0 h 289"/>
                <a:gd name="T2" fmla="*/ 0 w 1201"/>
                <a:gd name="T3" fmla="*/ 0 h 289"/>
                <a:gd name="T4" fmla="*/ 0 w 1201"/>
                <a:gd name="T5" fmla="*/ 184 h 289"/>
                <a:gd name="T6" fmla="*/ 0 60000 65536"/>
                <a:gd name="T7" fmla="*/ 0 60000 65536"/>
                <a:gd name="T8" fmla="*/ 0 60000 65536"/>
                <a:gd name="T9" fmla="*/ 0 w 1201"/>
                <a:gd name="T10" fmla="*/ 0 h 289"/>
                <a:gd name="T11" fmla="*/ 1201 w 1201"/>
                <a:gd name="T12" fmla="*/ 289 h 28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01" h="289">
                  <a:moveTo>
                    <a:pt x="1200" y="0"/>
                  </a:moveTo>
                  <a:lnTo>
                    <a:pt x="0" y="0"/>
                  </a:lnTo>
                  <a:lnTo>
                    <a:pt x="0" y="288"/>
                  </a:lnTo>
                </a:path>
              </a:pathLst>
            </a:custGeom>
            <a:noFill/>
            <a:ln w="25400" cap="rnd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40" name="Line 40"/>
            <p:cNvSpPr>
              <a:spLocks noChangeShapeType="1"/>
            </p:cNvSpPr>
            <p:nvPr/>
          </p:nvSpPr>
          <p:spPr bwMode="auto">
            <a:xfrm>
              <a:off x="5141" y="1879"/>
              <a:ext cx="0" cy="53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41" name="Freeform 41"/>
            <p:cNvSpPr>
              <a:spLocks/>
            </p:cNvSpPr>
            <p:nvPr/>
          </p:nvSpPr>
          <p:spPr bwMode="auto">
            <a:xfrm>
              <a:off x="4025" y="2003"/>
              <a:ext cx="952" cy="414"/>
            </a:xfrm>
            <a:custGeom>
              <a:avLst/>
              <a:gdLst>
                <a:gd name="T0" fmla="*/ 0 w 1105"/>
                <a:gd name="T1" fmla="*/ 0 h 481"/>
                <a:gd name="T2" fmla="*/ 706 w 1105"/>
                <a:gd name="T3" fmla="*/ 0 h 481"/>
                <a:gd name="T4" fmla="*/ 706 w 1105"/>
                <a:gd name="T5" fmla="*/ 306 h 481"/>
                <a:gd name="T6" fmla="*/ 0 60000 65536"/>
                <a:gd name="T7" fmla="*/ 0 60000 65536"/>
                <a:gd name="T8" fmla="*/ 0 60000 65536"/>
                <a:gd name="T9" fmla="*/ 0 w 1105"/>
                <a:gd name="T10" fmla="*/ 0 h 481"/>
                <a:gd name="T11" fmla="*/ 1105 w 1105"/>
                <a:gd name="T12" fmla="*/ 481 h 48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05" h="481">
                  <a:moveTo>
                    <a:pt x="0" y="0"/>
                  </a:moveTo>
                  <a:lnTo>
                    <a:pt x="1104" y="0"/>
                  </a:lnTo>
                  <a:lnTo>
                    <a:pt x="1104" y="480"/>
                  </a:lnTo>
                </a:path>
              </a:pathLst>
            </a:custGeom>
            <a:noFill/>
            <a:ln w="25400" cap="rnd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42" name="Freeform 42"/>
            <p:cNvSpPr>
              <a:spLocks/>
            </p:cNvSpPr>
            <p:nvPr/>
          </p:nvSpPr>
          <p:spPr bwMode="auto">
            <a:xfrm>
              <a:off x="4190" y="2169"/>
              <a:ext cx="952" cy="248"/>
            </a:xfrm>
            <a:custGeom>
              <a:avLst/>
              <a:gdLst>
                <a:gd name="T0" fmla="*/ 706 w 1105"/>
                <a:gd name="T1" fmla="*/ 0 h 289"/>
                <a:gd name="T2" fmla="*/ 0 w 1105"/>
                <a:gd name="T3" fmla="*/ 0 h 289"/>
                <a:gd name="T4" fmla="*/ 0 w 1105"/>
                <a:gd name="T5" fmla="*/ 182 h 289"/>
                <a:gd name="T6" fmla="*/ 0 60000 65536"/>
                <a:gd name="T7" fmla="*/ 0 60000 65536"/>
                <a:gd name="T8" fmla="*/ 0 60000 65536"/>
                <a:gd name="T9" fmla="*/ 0 w 1105"/>
                <a:gd name="T10" fmla="*/ 0 h 289"/>
                <a:gd name="T11" fmla="*/ 1105 w 1105"/>
                <a:gd name="T12" fmla="*/ 289 h 28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05" h="289">
                  <a:moveTo>
                    <a:pt x="1104" y="0"/>
                  </a:moveTo>
                  <a:lnTo>
                    <a:pt x="0" y="0"/>
                  </a:lnTo>
                  <a:lnTo>
                    <a:pt x="0" y="288"/>
                  </a:lnTo>
                </a:path>
              </a:pathLst>
            </a:custGeom>
            <a:noFill/>
            <a:ln w="25400" cap="rnd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43" name="Freeform 43"/>
            <p:cNvSpPr>
              <a:spLocks/>
            </p:cNvSpPr>
            <p:nvPr/>
          </p:nvSpPr>
          <p:spPr bwMode="auto">
            <a:xfrm>
              <a:off x="4107" y="2747"/>
              <a:ext cx="415" cy="456"/>
            </a:xfrm>
            <a:custGeom>
              <a:avLst/>
              <a:gdLst>
                <a:gd name="T0" fmla="*/ 0 w 481"/>
                <a:gd name="T1" fmla="*/ 0 h 529"/>
                <a:gd name="T2" fmla="*/ 0 w 481"/>
                <a:gd name="T3" fmla="*/ 153 h 529"/>
                <a:gd name="T4" fmla="*/ 308 w 481"/>
                <a:gd name="T5" fmla="*/ 153 h 529"/>
                <a:gd name="T6" fmla="*/ 308 w 481"/>
                <a:gd name="T7" fmla="*/ 338 h 52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81"/>
                <a:gd name="T13" fmla="*/ 0 h 529"/>
                <a:gd name="T14" fmla="*/ 481 w 481"/>
                <a:gd name="T15" fmla="*/ 529 h 52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81" h="529">
                  <a:moveTo>
                    <a:pt x="0" y="0"/>
                  </a:moveTo>
                  <a:lnTo>
                    <a:pt x="0" y="240"/>
                  </a:lnTo>
                  <a:lnTo>
                    <a:pt x="480" y="240"/>
                  </a:lnTo>
                  <a:lnTo>
                    <a:pt x="480" y="528"/>
                  </a:lnTo>
                </a:path>
              </a:pathLst>
            </a:custGeom>
            <a:noFill/>
            <a:ln w="25400" cap="rnd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44" name="Freeform 44"/>
            <p:cNvSpPr>
              <a:spLocks/>
            </p:cNvSpPr>
            <p:nvPr/>
          </p:nvSpPr>
          <p:spPr bwMode="auto">
            <a:xfrm>
              <a:off x="4686" y="2747"/>
              <a:ext cx="374" cy="456"/>
            </a:xfrm>
            <a:custGeom>
              <a:avLst/>
              <a:gdLst>
                <a:gd name="T0" fmla="*/ 278 w 433"/>
                <a:gd name="T1" fmla="*/ 0 h 529"/>
                <a:gd name="T2" fmla="*/ 278 w 433"/>
                <a:gd name="T3" fmla="*/ 153 h 529"/>
                <a:gd name="T4" fmla="*/ 0 w 433"/>
                <a:gd name="T5" fmla="*/ 153 h 529"/>
                <a:gd name="T6" fmla="*/ 0 w 433"/>
                <a:gd name="T7" fmla="*/ 338 h 52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33"/>
                <a:gd name="T13" fmla="*/ 0 h 529"/>
                <a:gd name="T14" fmla="*/ 433 w 433"/>
                <a:gd name="T15" fmla="*/ 529 h 52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33" h="529">
                  <a:moveTo>
                    <a:pt x="432" y="0"/>
                  </a:moveTo>
                  <a:lnTo>
                    <a:pt x="432" y="240"/>
                  </a:lnTo>
                  <a:lnTo>
                    <a:pt x="0" y="240"/>
                  </a:lnTo>
                  <a:lnTo>
                    <a:pt x="0" y="528"/>
                  </a:lnTo>
                </a:path>
              </a:pathLst>
            </a:custGeom>
            <a:noFill/>
            <a:ln w="25400" cap="rnd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45" name="Line 45"/>
            <p:cNvSpPr>
              <a:spLocks noChangeShapeType="1"/>
            </p:cNvSpPr>
            <p:nvPr/>
          </p:nvSpPr>
          <p:spPr bwMode="auto">
            <a:xfrm>
              <a:off x="4603" y="3533"/>
              <a:ext cx="0" cy="2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46" name="Oval 46"/>
            <p:cNvSpPr>
              <a:spLocks noChangeArrowheads="1"/>
            </p:cNvSpPr>
            <p:nvPr/>
          </p:nvSpPr>
          <p:spPr bwMode="auto">
            <a:xfrm>
              <a:off x="4004" y="1982"/>
              <a:ext cx="41" cy="41"/>
            </a:xfrm>
            <a:prstGeom prst="ellipse">
              <a:avLst/>
            </a:prstGeom>
            <a:solidFill>
              <a:schemeClr val="tx1"/>
            </a:solidFill>
            <a:ln w="254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7447" name="Oval 47"/>
            <p:cNvSpPr>
              <a:spLocks noChangeArrowheads="1"/>
            </p:cNvSpPr>
            <p:nvPr/>
          </p:nvSpPr>
          <p:spPr bwMode="auto">
            <a:xfrm>
              <a:off x="5120" y="2148"/>
              <a:ext cx="41" cy="40"/>
            </a:xfrm>
            <a:prstGeom prst="ellipse">
              <a:avLst/>
            </a:prstGeom>
            <a:solidFill>
              <a:schemeClr val="tx1"/>
            </a:solidFill>
            <a:ln w="254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7448" name="Oval 48"/>
            <p:cNvSpPr>
              <a:spLocks noChangeArrowheads="1"/>
            </p:cNvSpPr>
            <p:nvPr/>
          </p:nvSpPr>
          <p:spPr bwMode="auto">
            <a:xfrm>
              <a:off x="5120" y="1279"/>
              <a:ext cx="41" cy="41"/>
            </a:xfrm>
            <a:prstGeom prst="ellipse">
              <a:avLst/>
            </a:prstGeom>
            <a:solidFill>
              <a:schemeClr val="tx1"/>
            </a:solidFill>
            <a:ln w="254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7449" name="Rectangle 49"/>
            <p:cNvSpPr>
              <a:spLocks noChangeArrowheads="1"/>
            </p:cNvSpPr>
            <p:nvPr/>
          </p:nvSpPr>
          <p:spPr bwMode="auto">
            <a:xfrm>
              <a:off x="5149" y="2062"/>
              <a:ext cx="229" cy="26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343" tIns="44379" rIns="90343" bIns="44379">
              <a:spAutoFit/>
            </a:bodyPr>
            <a:lstStyle/>
            <a:p>
              <a:pPr defTabSz="912813" eaLnBrk="0" hangingPunct="0">
                <a:lnSpc>
                  <a:spcPct val="90000"/>
                </a:lnSpc>
              </a:pPr>
              <a:r>
                <a:rPr lang="en-US" sz="2400">
                  <a:solidFill>
                    <a:srgbClr val="56127A"/>
                  </a:solidFill>
                  <a:cs typeface="Arial" charset="0"/>
                </a:rPr>
                <a:t>y</a:t>
              </a:r>
            </a:p>
          </p:txBody>
        </p:sp>
        <p:sp>
          <p:nvSpPr>
            <p:cNvPr id="17450" name="Rectangle 50"/>
            <p:cNvSpPr>
              <a:spLocks noChangeArrowheads="1"/>
            </p:cNvSpPr>
            <p:nvPr/>
          </p:nvSpPr>
          <p:spPr bwMode="auto">
            <a:xfrm>
              <a:off x="3826" y="1938"/>
              <a:ext cx="229" cy="26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343" tIns="44379" rIns="90343" bIns="44379">
              <a:spAutoFit/>
            </a:bodyPr>
            <a:lstStyle/>
            <a:p>
              <a:pPr defTabSz="912813" eaLnBrk="0" hangingPunct="0">
                <a:lnSpc>
                  <a:spcPct val="90000"/>
                </a:lnSpc>
              </a:pPr>
              <a:r>
                <a:rPr lang="en-US" sz="2400">
                  <a:solidFill>
                    <a:srgbClr val="56127A"/>
                  </a:solidFill>
                  <a:cs typeface="Arial" charset="0"/>
                </a:rPr>
                <a:t>x</a:t>
              </a:r>
            </a:p>
          </p:txBody>
        </p:sp>
        <p:sp>
          <p:nvSpPr>
            <p:cNvPr id="17451" name="Rectangle 51"/>
            <p:cNvSpPr>
              <a:spLocks noChangeArrowheads="1"/>
            </p:cNvSpPr>
            <p:nvPr/>
          </p:nvSpPr>
          <p:spPr bwMode="auto">
            <a:xfrm>
              <a:off x="3605" y="1570"/>
              <a:ext cx="206" cy="2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343" tIns="44379" rIns="90343" bIns="44379">
              <a:spAutoFit/>
            </a:bodyPr>
            <a:lstStyle/>
            <a:p>
              <a:pPr defTabSz="912813" eaLnBrk="0" hangingPunct="0">
                <a:lnSpc>
                  <a:spcPct val="90000"/>
                </a:lnSpc>
              </a:pPr>
              <a:r>
                <a:rPr lang="en-US">
                  <a:solidFill>
                    <a:srgbClr val="56127A"/>
                  </a:solidFill>
                  <a:latin typeface="Verdana" pitchFamily="34" charset="0"/>
                  <a:cs typeface="Arial" charset="0"/>
                </a:rPr>
                <a:t>1</a:t>
              </a:r>
            </a:p>
          </p:txBody>
        </p:sp>
        <p:sp>
          <p:nvSpPr>
            <p:cNvPr id="17452" name="Rectangle 52"/>
            <p:cNvSpPr>
              <a:spLocks noChangeArrowheads="1"/>
            </p:cNvSpPr>
            <p:nvPr/>
          </p:nvSpPr>
          <p:spPr bwMode="auto">
            <a:xfrm>
              <a:off x="4731" y="1570"/>
              <a:ext cx="206" cy="2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343" tIns="44379" rIns="90343" bIns="44379">
              <a:spAutoFit/>
            </a:bodyPr>
            <a:lstStyle/>
            <a:p>
              <a:pPr defTabSz="912813" eaLnBrk="0" hangingPunct="0">
                <a:lnSpc>
                  <a:spcPct val="90000"/>
                </a:lnSpc>
              </a:pPr>
              <a:r>
                <a:rPr lang="en-US">
                  <a:solidFill>
                    <a:srgbClr val="56127A"/>
                  </a:solidFill>
                  <a:latin typeface="Verdana" pitchFamily="34" charset="0"/>
                  <a:cs typeface="Arial" charset="0"/>
                </a:rPr>
                <a:t>2</a:t>
              </a:r>
            </a:p>
          </p:txBody>
        </p:sp>
        <p:sp>
          <p:nvSpPr>
            <p:cNvPr id="17453" name="Rectangle 53"/>
            <p:cNvSpPr>
              <a:spLocks noChangeArrowheads="1"/>
            </p:cNvSpPr>
            <p:nvPr/>
          </p:nvSpPr>
          <p:spPr bwMode="auto">
            <a:xfrm>
              <a:off x="3701" y="2448"/>
              <a:ext cx="206" cy="2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343" tIns="44379" rIns="90343" bIns="44379">
              <a:spAutoFit/>
            </a:bodyPr>
            <a:lstStyle/>
            <a:p>
              <a:pPr defTabSz="912813" eaLnBrk="0" hangingPunct="0">
                <a:lnSpc>
                  <a:spcPct val="90000"/>
                </a:lnSpc>
              </a:pPr>
              <a:r>
                <a:rPr lang="en-US">
                  <a:solidFill>
                    <a:srgbClr val="56127A"/>
                  </a:solidFill>
                  <a:latin typeface="Verdana" pitchFamily="34" charset="0"/>
                  <a:cs typeface="Arial" charset="0"/>
                </a:rPr>
                <a:t>3</a:t>
              </a:r>
            </a:p>
          </p:txBody>
        </p:sp>
        <p:sp>
          <p:nvSpPr>
            <p:cNvPr id="17454" name="Rectangle 54"/>
            <p:cNvSpPr>
              <a:spLocks noChangeArrowheads="1"/>
            </p:cNvSpPr>
            <p:nvPr/>
          </p:nvSpPr>
          <p:spPr bwMode="auto">
            <a:xfrm>
              <a:off x="4644" y="2424"/>
              <a:ext cx="206" cy="2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343" tIns="44379" rIns="90343" bIns="44379">
              <a:spAutoFit/>
            </a:bodyPr>
            <a:lstStyle/>
            <a:p>
              <a:pPr defTabSz="912813" eaLnBrk="0" hangingPunct="0">
                <a:lnSpc>
                  <a:spcPct val="90000"/>
                </a:lnSpc>
              </a:pPr>
              <a:r>
                <a:rPr lang="en-US">
                  <a:solidFill>
                    <a:srgbClr val="56127A"/>
                  </a:solidFill>
                  <a:latin typeface="Verdana" pitchFamily="34" charset="0"/>
                  <a:cs typeface="Arial" charset="0"/>
                </a:rPr>
                <a:t>4</a:t>
              </a:r>
            </a:p>
          </p:txBody>
        </p:sp>
        <p:sp>
          <p:nvSpPr>
            <p:cNvPr id="17455" name="Rectangle 55"/>
            <p:cNvSpPr>
              <a:spLocks noChangeArrowheads="1"/>
            </p:cNvSpPr>
            <p:nvPr/>
          </p:nvSpPr>
          <p:spPr bwMode="auto">
            <a:xfrm>
              <a:off x="4196" y="3222"/>
              <a:ext cx="206" cy="2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343" tIns="44379" rIns="90343" bIns="44379">
              <a:spAutoFit/>
            </a:bodyPr>
            <a:lstStyle/>
            <a:p>
              <a:pPr defTabSz="912813" eaLnBrk="0" hangingPunct="0">
                <a:lnSpc>
                  <a:spcPct val="90000"/>
                </a:lnSpc>
              </a:pPr>
              <a:r>
                <a:rPr lang="en-US">
                  <a:solidFill>
                    <a:srgbClr val="56127A"/>
                  </a:solidFill>
                  <a:latin typeface="Verdana" pitchFamily="34" charset="0"/>
                  <a:cs typeface="Arial" charset="0"/>
                </a:rPr>
                <a:t>5</a:t>
              </a:r>
            </a:p>
          </p:txBody>
        </p:sp>
      </p:grpSp>
      <p:sp>
        <p:nvSpPr>
          <p:cNvPr id="17413" name="Rectangle 56"/>
          <p:cNvSpPr>
            <a:spLocks noGrp="1" noChangeArrowheads="1"/>
          </p:cNvSpPr>
          <p:nvPr>
            <p:ph type="body" idx="1"/>
          </p:nvPr>
        </p:nvSpPr>
        <p:spPr>
          <a:xfrm>
            <a:off x="428596" y="2643182"/>
            <a:ext cx="5500726" cy="3714776"/>
          </a:xfrm>
        </p:spPr>
        <p:txBody>
          <a:bodyPr>
            <a:normAutofit lnSpcReduction="10000"/>
          </a:bodyPr>
          <a:lstStyle/>
          <a:p>
            <a:r>
              <a:rPr lang="sr-Latn-RS" sz="2400" dirty="0" smtClean="0">
                <a:ea typeface="ＭＳ Ｐゴシック" pitchFamily="34" charset="-128"/>
              </a:rPr>
              <a:t>Vrednosti u grafu su predstavljene preko data tokena</a:t>
            </a:r>
            <a:endParaRPr lang="en-US" sz="2400" dirty="0" smtClean="0">
              <a:ea typeface="ＭＳ Ｐゴシック" pitchFamily="34" charset="-128"/>
            </a:endParaRPr>
          </a:p>
          <a:p>
            <a:endParaRPr lang="en-US" sz="2000" dirty="0" smtClean="0">
              <a:ea typeface="ＭＳ Ｐゴシック" pitchFamily="34" charset="-128"/>
            </a:endParaRPr>
          </a:p>
          <a:p>
            <a:endParaRPr lang="en-US" sz="2000" dirty="0" smtClean="0">
              <a:ea typeface="ＭＳ Ｐゴシック" pitchFamily="34" charset="-128"/>
            </a:endParaRPr>
          </a:p>
          <a:p>
            <a:endParaRPr lang="en-US" sz="2000" dirty="0" smtClean="0">
              <a:ea typeface="ＭＳ Ｐゴシック" pitchFamily="34" charset="-128"/>
            </a:endParaRPr>
          </a:p>
          <a:p>
            <a:r>
              <a:rPr lang="sr-Latn-RS" sz="2400" dirty="0" smtClean="0">
                <a:ea typeface="ＭＳ Ｐゴシック" pitchFamily="34" charset="-128"/>
              </a:rPr>
              <a:t>Kopije rezultata moraju da se distribuiraju do </a:t>
            </a:r>
            <a:r>
              <a:rPr lang="sr-Latn-RS" sz="2400" dirty="0" smtClean="0">
                <a:ea typeface="ＭＳ Ｐゴシック" pitchFamily="34" charset="-128"/>
              </a:rPr>
              <a:t>odgovarajućih portova svih </a:t>
            </a:r>
            <a:r>
              <a:rPr lang="sr-Latn-RS" sz="2400" dirty="0" smtClean="0">
                <a:ea typeface="ＭＳ Ｐゴシック" pitchFamily="34" charset="-128"/>
              </a:rPr>
              <a:t>destinacionih operacija</a:t>
            </a:r>
          </a:p>
          <a:p>
            <a:r>
              <a:rPr lang="en-US" sz="2400" dirty="0" smtClean="0">
                <a:ea typeface="ＭＳ Ｐゴシック" pitchFamily="34" charset="-128"/>
              </a:rPr>
              <a:t>I</a:t>
            </a:r>
            <a:r>
              <a:rPr lang="sr-Latn-RS" sz="2400" dirty="0" smtClean="0">
                <a:ea typeface="ＭＳ Ｐゴシック" pitchFamily="34" charset="-128"/>
              </a:rPr>
              <a:t>nstruction ptr je adresa tokena operacije (instrukcije) u memoriji</a:t>
            </a:r>
            <a:endParaRPr lang="en-US" sz="2400" dirty="0" smtClean="0">
              <a:ea typeface="ＭＳ Ｐゴシック" pitchFamily="34" charset="-128"/>
            </a:endParaRPr>
          </a:p>
        </p:txBody>
      </p:sp>
      <p:grpSp>
        <p:nvGrpSpPr>
          <p:cNvPr id="3" name="Group 68"/>
          <p:cNvGrpSpPr>
            <a:grpSpLocks/>
          </p:cNvGrpSpPr>
          <p:nvPr/>
        </p:nvGrpSpPr>
        <p:grpSpPr bwMode="auto">
          <a:xfrm>
            <a:off x="920700" y="3611563"/>
            <a:ext cx="3783048" cy="790575"/>
            <a:chOff x="874" y="2251"/>
            <a:chExt cx="2326" cy="498"/>
          </a:xfrm>
        </p:grpSpPr>
        <p:sp>
          <p:nvSpPr>
            <p:cNvPr id="17420" name="Rectangle 58"/>
            <p:cNvSpPr>
              <a:spLocks noChangeArrowheads="1"/>
            </p:cNvSpPr>
            <p:nvPr/>
          </p:nvSpPr>
          <p:spPr bwMode="auto">
            <a:xfrm>
              <a:off x="874" y="2261"/>
              <a:ext cx="927" cy="20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63398" tIns="25359" rIns="63398" bIns="25359">
              <a:spAutoFit/>
            </a:bodyPr>
            <a:lstStyle/>
            <a:p>
              <a:pPr defTabSz="912813" eaLnBrk="0" hangingPunct="0">
                <a:lnSpc>
                  <a:spcPct val="87000"/>
                </a:lnSpc>
              </a:pPr>
              <a:r>
                <a:rPr lang="sr-Latn-RS" sz="2000" dirty="0">
                  <a:solidFill>
                    <a:srgbClr val="000000"/>
                  </a:solidFill>
                  <a:latin typeface="Verdana" pitchFamily="34" charset="0"/>
                  <a:cs typeface="Arial" charset="0"/>
                </a:rPr>
                <a:t>d</a:t>
              </a:r>
              <a:r>
                <a:rPr lang="sr-Latn-RS" sz="2000" dirty="0" smtClean="0">
                  <a:solidFill>
                    <a:srgbClr val="000000"/>
                  </a:solidFill>
                  <a:latin typeface="Verdana" pitchFamily="34" charset="0"/>
                  <a:cs typeface="Arial" charset="0"/>
                </a:rPr>
                <a:t>ata </a:t>
              </a:r>
              <a:r>
                <a:rPr lang="en-US" sz="2000" dirty="0" smtClean="0">
                  <a:solidFill>
                    <a:srgbClr val="000000"/>
                  </a:solidFill>
                  <a:latin typeface="Verdana" pitchFamily="34" charset="0"/>
                  <a:cs typeface="Arial" charset="0"/>
                </a:rPr>
                <a:t>token</a:t>
              </a:r>
              <a:endParaRPr lang="en-US" sz="2000" dirty="0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grpSp>
          <p:nvGrpSpPr>
            <p:cNvPr id="4" name="Group 59"/>
            <p:cNvGrpSpPr>
              <a:grpSpLocks/>
            </p:cNvGrpSpPr>
            <p:nvPr/>
          </p:nvGrpSpPr>
          <p:grpSpPr bwMode="auto">
            <a:xfrm>
              <a:off x="1049" y="2251"/>
              <a:ext cx="2151" cy="498"/>
              <a:chOff x="1729" y="3643"/>
              <a:chExt cx="2151" cy="498"/>
            </a:xfrm>
          </p:grpSpPr>
          <p:sp>
            <p:nvSpPr>
              <p:cNvPr id="17422" name="Rectangle 60"/>
              <p:cNvSpPr>
                <a:spLocks noChangeArrowheads="1"/>
              </p:cNvSpPr>
              <p:nvPr/>
            </p:nvSpPr>
            <p:spPr bwMode="auto">
              <a:xfrm>
                <a:off x="2430" y="3643"/>
                <a:ext cx="1349" cy="232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63398" tIns="25359" rIns="63398" bIns="25359">
                <a:spAutoFit/>
              </a:bodyPr>
              <a:lstStyle/>
              <a:p>
                <a:pPr defTabSz="912813" eaLnBrk="0" hangingPunct="0">
                  <a:lnSpc>
                    <a:spcPct val="87000"/>
                  </a:lnSpc>
                </a:pPr>
                <a:r>
                  <a:rPr lang="en-US" sz="2400" dirty="0">
                    <a:solidFill>
                      <a:srgbClr val="56127A"/>
                    </a:solidFill>
                    <a:latin typeface="Verdana" pitchFamily="34" charset="0"/>
                    <a:cs typeface="Arial" charset="0"/>
                  </a:rPr>
                  <a:t>&lt; </a:t>
                </a:r>
                <a:r>
                  <a:rPr lang="en-US" sz="2400" dirty="0" err="1">
                    <a:solidFill>
                      <a:srgbClr val="56127A"/>
                    </a:solidFill>
                    <a:latin typeface="Verdana" pitchFamily="34" charset="0"/>
                    <a:cs typeface="Arial" charset="0"/>
                  </a:rPr>
                  <a:t>ip</a:t>
                </a:r>
                <a:r>
                  <a:rPr lang="en-US" sz="2400" dirty="0">
                    <a:solidFill>
                      <a:srgbClr val="56127A"/>
                    </a:solidFill>
                    <a:latin typeface="Verdana" pitchFamily="34" charset="0"/>
                    <a:cs typeface="Arial" charset="0"/>
                  </a:rPr>
                  <a:t> , p , v &gt;</a:t>
                </a:r>
              </a:p>
            </p:txBody>
          </p:sp>
          <p:sp>
            <p:nvSpPr>
              <p:cNvPr id="17423" name="Rectangle 61"/>
              <p:cNvSpPr>
                <a:spLocks noChangeArrowheads="1"/>
              </p:cNvSpPr>
              <p:nvPr/>
            </p:nvSpPr>
            <p:spPr bwMode="auto">
              <a:xfrm>
                <a:off x="1729" y="3972"/>
                <a:ext cx="876" cy="153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63398" tIns="25359" rIns="63398" bIns="25359">
                <a:spAutoFit/>
              </a:bodyPr>
              <a:lstStyle/>
              <a:p>
                <a:pPr defTabSz="912813" eaLnBrk="0" hangingPunct="0">
                  <a:lnSpc>
                    <a:spcPct val="90000"/>
                  </a:lnSpc>
                </a:pPr>
                <a:r>
                  <a:rPr lang="en-US" sz="1400">
                    <a:solidFill>
                      <a:srgbClr val="56127A"/>
                    </a:solidFill>
                    <a:latin typeface="Verdana" pitchFamily="34" charset="0"/>
                    <a:cs typeface="Arial" charset="0"/>
                  </a:rPr>
                  <a:t>instruction ptr</a:t>
                </a:r>
              </a:p>
            </p:txBody>
          </p:sp>
          <p:sp>
            <p:nvSpPr>
              <p:cNvPr id="17424" name="Rectangle 62"/>
              <p:cNvSpPr>
                <a:spLocks noChangeArrowheads="1"/>
              </p:cNvSpPr>
              <p:nvPr/>
            </p:nvSpPr>
            <p:spPr bwMode="auto">
              <a:xfrm>
                <a:off x="3081" y="3965"/>
                <a:ext cx="310" cy="153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63398" tIns="25359" rIns="63398" bIns="25359">
                <a:spAutoFit/>
              </a:bodyPr>
              <a:lstStyle/>
              <a:p>
                <a:pPr defTabSz="912813" eaLnBrk="0" hangingPunct="0">
                  <a:lnSpc>
                    <a:spcPct val="90000"/>
                  </a:lnSpc>
                </a:pPr>
                <a:r>
                  <a:rPr lang="en-US" sz="1400" dirty="0">
                    <a:solidFill>
                      <a:srgbClr val="56127A"/>
                    </a:solidFill>
                    <a:latin typeface="Verdana" pitchFamily="34" charset="0"/>
                    <a:cs typeface="Arial" charset="0"/>
                  </a:rPr>
                  <a:t>port</a:t>
                </a:r>
              </a:p>
            </p:txBody>
          </p:sp>
          <p:sp>
            <p:nvSpPr>
              <p:cNvPr id="17425" name="Rectangle 63"/>
              <p:cNvSpPr>
                <a:spLocks noChangeArrowheads="1"/>
              </p:cNvSpPr>
              <p:nvPr/>
            </p:nvSpPr>
            <p:spPr bwMode="auto">
              <a:xfrm>
                <a:off x="3552" y="3988"/>
                <a:ext cx="328" cy="153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63398" tIns="25359" rIns="63398" bIns="25359">
                <a:spAutoFit/>
              </a:bodyPr>
              <a:lstStyle/>
              <a:p>
                <a:pPr defTabSz="912813" eaLnBrk="0" hangingPunct="0">
                  <a:lnSpc>
                    <a:spcPct val="90000"/>
                  </a:lnSpc>
                </a:pPr>
                <a:r>
                  <a:rPr lang="en-US" sz="1400" dirty="0">
                    <a:solidFill>
                      <a:srgbClr val="56127A"/>
                    </a:solidFill>
                    <a:latin typeface="Verdana" pitchFamily="34" charset="0"/>
                    <a:cs typeface="Arial" charset="0"/>
                  </a:rPr>
                  <a:t>data</a:t>
                </a:r>
              </a:p>
            </p:txBody>
          </p:sp>
          <p:sp>
            <p:nvSpPr>
              <p:cNvPr id="17426" name="Line 64"/>
              <p:cNvSpPr>
                <a:spLocks noChangeShapeType="1"/>
              </p:cNvSpPr>
              <p:nvPr/>
            </p:nvSpPr>
            <p:spPr bwMode="auto">
              <a:xfrm flipV="1">
                <a:off x="2296" y="3877"/>
                <a:ext cx="359" cy="8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27" name="Line 65"/>
              <p:cNvSpPr>
                <a:spLocks noChangeShapeType="1"/>
              </p:cNvSpPr>
              <p:nvPr/>
            </p:nvSpPr>
            <p:spPr bwMode="auto">
              <a:xfrm>
                <a:off x="3105" y="3894"/>
                <a:ext cx="112" cy="8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28" name="Line 66"/>
              <p:cNvSpPr>
                <a:spLocks noChangeShapeType="1"/>
              </p:cNvSpPr>
              <p:nvPr/>
            </p:nvSpPr>
            <p:spPr bwMode="auto">
              <a:xfrm>
                <a:off x="3473" y="3885"/>
                <a:ext cx="215" cy="10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5" name="Group 72"/>
          <p:cNvGrpSpPr>
            <a:grpSpLocks/>
          </p:cNvGrpSpPr>
          <p:nvPr/>
        </p:nvGrpSpPr>
        <p:grpSpPr bwMode="auto">
          <a:xfrm>
            <a:off x="4470400" y="3362325"/>
            <a:ext cx="1981200" cy="701675"/>
            <a:chOff x="2816" y="2118"/>
            <a:chExt cx="1248" cy="442"/>
          </a:xfrm>
        </p:grpSpPr>
        <p:sp>
          <p:nvSpPr>
            <p:cNvPr id="17417" name="Oval 69"/>
            <p:cNvSpPr>
              <a:spLocks noChangeArrowheads="1"/>
            </p:cNvSpPr>
            <p:nvPr/>
          </p:nvSpPr>
          <p:spPr bwMode="auto">
            <a:xfrm>
              <a:off x="3976" y="2214"/>
              <a:ext cx="88" cy="88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7418" name="Line 70"/>
            <p:cNvSpPr>
              <a:spLocks noChangeShapeType="1"/>
            </p:cNvSpPr>
            <p:nvPr/>
          </p:nvSpPr>
          <p:spPr bwMode="auto">
            <a:xfrm flipV="1">
              <a:off x="2816" y="2280"/>
              <a:ext cx="1072" cy="1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19" name="Text Box 71"/>
            <p:cNvSpPr txBox="1">
              <a:spLocks noChangeArrowheads="1"/>
            </p:cNvSpPr>
            <p:nvPr/>
          </p:nvSpPr>
          <p:spPr bwMode="auto">
            <a:xfrm rot="-325204">
              <a:off x="2894" y="2118"/>
              <a:ext cx="788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dirty="0" err="1">
                  <a:solidFill>
                    <a:srgbClr val="56127A"/>
                  </a:solidFill>
                  <a:cs typeface="Arial" charset="0"/>
                </a:rPr>
                <a:t>ip</a:t>
              </a:r>
              <a:r>
                <a:rPr lang="en-US" dirty="0">
                  <a:solidFill>
                    <a:srgbClr val="56127A"/>
                  </a:solidFill>
                  <a:cs typeface="Arial" charset="0"/>
                </a:rPr>
                <a:t> = 3 </a:t>
              </a:r>
            </a:p>
            <a:p>
              <a:pPr algn="ctr"/>
              <a:r>
                <a:rPr lang="en-US" dirty="0">
                  <a:solidFill>
                    <a:srgbClr val="56127A"/>
                  </a:solidFill>
                  <a:cs typeface="Arial" charset="0"/>
                </a:rPr>
                <a:t>p = L</a:t>
              </a:r>
            </a:p>
          </p:txBody>
        </p:sp>
      </p:grpSp>
      <p:sp>
        <p:nvSpPr>
          <p:cNvPr id="48" name="Oval 47"/>
          <p:cNvSpPr/>
          <p:nvPr/>
        </p:nvSpPr>
        <p:spPr>
          <a:xfrm>
            <a:off x="6072198" y="2428868"/>
            <a:ext cx="571504" cy="57150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>
          <a:xfrm>
            <a:off x="6072198" y="2500306"/>
            <a:ext cx="571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/>
              <a:t> </a:t>
            </a:r>
            <a:r>
              <a:rPr lang="sr-Latn-RS" sz="2400" dirty="0" smtClean="0"/>
              <a:t> +</a:t>
            </a:r>
            <a:endParaRPr lang="en-US" sz="2400" dirty="0"/>
          </a:p>
        </p:txBody>
      </p:sp>
      <p:sp>
        <p:nvSpPr>
          <p:cNvPr id="50" name="Oval 49"/>
          <p:cNvSpPr/>
          <p:nvPr/>
        </p:nvSpPr>
        <p:spPr>
          <a:xfrm>
            <a:off x="7000892" y="5072074"/>
            <a:ext cx="571504" cy="57150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7786710" y="3786190"/>
            <a:ext cx="571504" cy="57150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6215074" y="3786190"/>
            <a:ext cx="571504" cy="57150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858148" y="2428868"/>
            <a:ext cx="571504" cy="57150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dirty="0" smtClean="0"/>
              <a:t>(7</a:t>
            </a:r>
            <a:endParaRPr lang="en-US" dirty="0"/>
          </a:p>
        </p:txBody>
      </p:sp>
      <p:sp>
        <p:nvSpPr>
          <p:cNvPr id="54" name="TextBox 53"/>
          <p:cNvSpPr txBox="1"/>
          <p:nvPr/>
        </p:nvSpPr>
        <p:spPr>
          <a:xfrm>
            <a:off x="7858148" y="2428868"/>
            <a:ext cx="571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dirty="0" smtClean="0"/>
              <a:t>*7</a:t>
            </a:r>
            <a:endParaRPr lang="en-US" sz="2400" dirty="0"/>
          </a:p>
        </p:txBody>
      </p:sp>
      <p:sp>
        <p:nvSpPr>
          <p:cNvPr id="55" name="TextBox 54"/>
          <p:cNvSpPr txBox="1"/>
          <p:nvPr/>
        </p:nvSpPr>
        <p:spPr>
          <a:xfrm>
            <a:off x="6215074" y="3857628"/>
            <a:ext cx="571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/>
              <a:t> </a:t>
            </a:r>
            <a:r>
              <a:rPr lang="sr-Latn-RS" sz="2400" dirty="0" smtClean="0"/>
              <a:t> +</a:t>
            </a:r>
            <a:endParaRPr lang="en-US" sz="2400" dirty="0"/>
          </a:p>
        </p:txBody>
      </p:sp>
      <p:sp>
        <p:nvSpPr>
          <p:cNvPr id="56" name="TextBox 55"/>
          <p:cNvSpPr txBox="1"/>
          <p:nvPr/>
        </p:nvSpPr>
        <p:spPr>
          <a:xfrm>
            <a:off x="7786710" y="3857628"/>
            <a:ext cx="571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/>
              <a:t> </a:t>
            </a:r>
            <a:r>
              <a:rPr lang="sr-Latn-RS" sz="2400" dirty="0" smtClean="0"/>
              <a:t> +</a:t>
            </a:r>
            <a:endParaRPr lang="en-US" sz="2400" dirty="0"/>
          </a:p>
        </p:txBody>
      </p:sp>
      <p:sp>
        <p:nvSpPr>
          <p:cNvPr id="58" name="TextBox 57"/>
          <p:cNvSpPr txBox="1"/>
          <p:nvPr/>
        </p:nvSpPr>
        <p:spPr>
          <a:xfrm>
            <a:off x="7000892" y="5143512"/>
            <a:ext cx="571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/>
              <a:t> </a:t>
            </a:r>
            <a:r>
              <a:rPr lang="sr-Latn-RS" sz="2400" dirty="0" smtClean="0"/>
              <a:t> *</a:t>
            </a:r>
            <a:endParaRPr lang="en-US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6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Dataflow </a:t>
            </a:r>
            <a:r>
              <a:rPr lang="en-US" dirty="0" smtClean="0"/>
              <a:t>Operator</a:t>
            </a:r>
            <a:r>
              <a:rPr lang="sr-Latn-RS" dirty="0" smtClean="0"/>
              <a:t>i</a:t>
            </a:r>
            <a:endParaRPr lang="en-US" dirty="0"/>
          </a:p>
        </p:txBody>
      </p:sp>
      <p:sp>
        <p:nvSpPr>
          <p:cNvPr id="2326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6613" y="1428750"/>
            <a:ext cx="7326312" cy="106203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sr-Latn-RS" dirty="0" smtClean="0"/>
              <a:t>Mali skup operatora definiše generalni programski jezik</a:t>
            </a:r>
            <a:r>
              <a:rPr lang="en-US" dirty="0" smtClean="0"/>
              <a:t> </a:t>
            </a:r>
            <a:r>
              <a:rPr lang="sr-Latn-RS" dirty="0" smtClean="0"/>
              <a:t>– istom bojom su kodirane iste vrednosti </a:t>
            </a:r>
            <a:r>
              <a:rPr lang="en-US" dirty="0" smtClean="0"/>
              <a:t>value </a:t>
            </a:r>
            <a:r>
              <a:rPr lang="en-US" dirty="0" err="1" smtClean="0"/>
              <a:t>dela</a:t>
            </a:r>
            <a:r>
              <a:rPr lang="en-US" dirty="0" smtClean="0"/>
              <a:t> </a:t>
            </a:r>
            <a:r>
              <a:rPr lang="sr-Latn-RS" dirty="0" smtClean="0"/>
              <a:t>data tokena </a:t>
            </a:r>
            <a:endParaRPr lang="en-US" dirty="0"/>
          </a:p>
        </p:txBody>
      </p:sp>
      <p:sp>
        <p:nvSpPr>
          <p:cNvPr id="2326532" name="Rectangle 4"/>
          <p:cNvSpPr>
            <a:spLocks noChangeArrowheads="1"/>
          </p:cNvSpPr>
          <p:nvPr/>
        </p:nvSpPr>
        <p:spPr bwMode="auto">
          <a:xfrm>
            <a:off x="892175" y="2690813"/>
            <a:ext cx="628650" cy="2905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3500" tIns="25400" rIns="63500" bIns="25400">
            <a:spAutoFit/>
          </a:bodyPr>
          <a:lstStyle/>
          <a:p>
            <a:pPr eaLnBrk="0" hangingPunct="0">
              <a:lnSpc>
                <a:spcPct val="87000"/>
              </a:lnSpc>
            </a:pPr>
            <a:r>
              <a:rPr lang="en-US" sz="1800" b="0">
                <a:solidFill>
                  <a:srgbClr val="56127A"/>
                </a:solidFill>
                <a:latin typeface="Verdana" pitchFamily="34" charset="0"/>
                <a:cs typeface="Arial" pitchFamily="34" charset="0"/>
              </a:rPr>
              <a:t>Fork</a:t>
            </a:r>
          </a:p>
        </p:txBody>
      </p:sp>
      <p:sp>
        <p:nvSpPr>
          <p:cNvPr id="2326533" name="Rectangle 5"/>
          <p:cNvSpPr>
            <a:spLocks noChangeArrowheads="1"/>
          </p:cNvSpPr>
          <p:nvPr/>
        </p:nvSpPr>
        <p:spPr bwMode="auto">
          <a:xfrm>
            <a:off x="1919288" y="2690813"/>
            <a:ext cx="1658937" cy="290512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  <a:effectLst/>
        </p:spPr>
        <p:txBody>
          <a:bodyPr wrap="none" lIns="63500" tIns="25400" rIns="63500" bIns="25400">
            <a:spAutoFit/>
          </a:bodyPr>
          <a:lstStyle/>
          <a:p>
            <a:pPr eaLnBrk="0" hangingPunct="0">
              <a:lnSpc>
                <a:spcPct val="87000"/>
              </a:lnSpc>
            </a:pPr>
            <a:r>
              <a:rPr lang="en-US" sz="1800" b="0">
                <a:solidFill>
                  <a:srgbClr val="56127A"/>
                </a:solidFill>
                <a:latin typeface="Verdana" pitchFamily="34" charset="0"/>
                <a:cs typeface="Arial" pitchFamily="34" charset="0"/>
              </a:rPr>
              <a:t>Primitive Ops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2474913" y="3170238"/>
            <a:ext cx="528637" cy="1123950"/>
            <a:chOff x="1559" y="2087"/>
            <a:chExt cx="333" cy="708"/>
          </a:xfrm>
        </p:grpSpPr>
        <p:sp>
          <p:nvSpPr>
            <p:cNvPr id="2326535" name="Rectangle 7"/>
            <p:cNvSpPr>
              <a:spLocks noChangeArrowheads="1"/>
            </p:cNvSpPr>
            <p:nvPr/>
          </p:nvSpPr>
          <p:spPr bwMode="auto">
            <a:xfrm>
              <a:off x="1559" y="2304"/>
              <a:ext cx="333" cy="28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488" tIns="44450" rIns="90488" bIns="44450" anchor="ctr"/>
            <a:lstStyle/>
            <a:p>
              <a:pPr algn="ctr" eaLnBrk="0" hangingPunct="0"/>
              <a:r>
                <a:rPr lang="en-US" sz="1800" b="0">
                  <a:latin typeface="Verdana" pitchFamily="34" charset="0"/>
                  <a:cs typeface="Arial" pitchFamily="34" charset="0"/>
                </a:rPr>
                <a:t>+</a:t>
              </a:r>
            </a:p>
          </p:txBody>
        </p:sp>
        <p:sp>
          <p:nvSpPr>
            <p:cNvPr id="2326536" name="Line 8"/>
            <p:cNvSpPr>
              <a:spLocks noChangeShapeType="1"/>
            </p:cNvSpPr>
            <p:nvPr/>
          </p:nvSpPr>
          <p:spPr bwMode="auto">
            <a:xfrm>
              <a:off x="1623" y="2087"/>
              <a:ext cx="0" cy="21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326537" name="Line 9"/>
            <p:cNvSpPr>
              <a:spLocks noChangeShapeType="1"/>
            </p:cNvSpPr>
            <p:nvPr/>
          </p:nvSpPr>
          <p:spPr bwMode="auto">
            <a:xfrm flipH="1">
              <a:off x="1838" y="2087"/>
              <a:ext cx="0" cy="21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326538" name="Line 10"/>
            <p:cNvSpPr>
              <a:spLocks noChangeShapeType="1"/>
            </p:cNvSpPr>
            <p:nvPr/>
          </p:nvSpPr>
          <p:spPr bwMode="auto">
            <a:xfrm>
              <a:off x="1733" y="2586"/>
              <a:ext cx="0" cy="20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26539" name="Rectangle 11"/>
          <p:cNvSpPr>
            <a:spLocks noChangeArrowheads="1"/>
          </p:cNvSpPr>
          <p:nvPr/>
        </p:nvSpPr>
        <p:spPr bwMode="auto">
          <a:xfrm>
            <a:off x="4344988" y="2690813"/>
            <a:ext cx="887412" cy="290512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  <a:effectLst/>
        </p:spPr>
        <p:txBody>
          <a:bodyPr wrap="none" lIns="63500" tIns="25400" rIns="63500" bIns="25400">
            <a:spAutoFit/>
          </a:bodyPr>
          <a:lstStyle/>
          <a:p>
            <a:pPr algn="ctr" eaLnBrk="0" hangingPunct="0">
              <a:lnSpc>
                <a:spcPct val="87000"/>
              </a:lnSpc>
            </a:pPr>
            <a:r>
              <a:rPr lang="en-US" sz="1800" b="0">
                <a:solidFill>
                  <a:srgbClr val="56127A"/>
                </a:solidFill>
                <a:latin typeface="Verdana" pitchFamily="34" charset="0"/>
                <a:cs typeface="Arial" pitchFamily="34" charset="0"/>
              </a:rPr>
              <a:t>Switch</a:t>
            </a:r>
          </a:p>
        </p:txBody>
      </p:sp>
      <p:sp>
        <p:nvSpPr>
          <p:cNvPr id="2326540" name="Rectangle 12"/>
          <p:cNvSpPr>
            <a:spLocks noChangeArrowheads="1"/>
          </p:cNvSpPr>
          <p:nvPr/>
        </p:nvSpPr>
        <p:spPr bwMode="auto">
          <a:xfrm>
            <a:off x="6865938" y="2690813"/>
            <a:ext cx="831850" cy="2905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3500" tIns="25400" rIns="63500" bIns="25400">
            <a:spAutoFit/>
          </a:bodyPr>
          <a:lstStyle/>
          <a:p>
            <a:pPr eaLnBrk="0" hangingPunct="0">
              <a:lnSpc>
                <a:spcPct val="87000"/>
              </a:lnSpc>
            </a:pPr>
            <a:r>
              <a:rPr lang="en-US" sz="1800" b="0">
                <a:solidFill>
                  <a:srgbClr val="56127A"/>
                </a:solidFill>
                <a:latin typeface="Verdana" pitchFamily="34" charset="0"/>
                <a:cs typeface="Arial" pitchFamily="34" charset="0"/>
              </a:rPr>
              <a:t>Merge</a:t>
            </a:r>
          </a:p>
        </p:txBody>
      </p: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876300" y="3163888"/>
            <a:ext cx="673100" cy="1127125"/>
            <a:chOff x="552" y="2083"/>
            <a:chExt cx="424" cy="710"/>
          </a:xfrm>
        </p:grpSpPr>
        <p:sp>
          <p:nvSpPr>
            <p:cNvPr id="2326542" name="Line 14"/>
            <p:cNvSpPr>
              <a:spLocks noChangeShapeType="1"/>
            </p:cNvSpPr>
            <p:nvPr/>
          </p:nvSpPr>
          <p:spPr bwMode="auto">
            <a:xfrm rot="5400000">
              <a:off x="569" y="2268"/>
              <a:ext cx="371" cy="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326543" name="Line 15"/>
            <p:cNvSpPr>
              <a:spLocks noChangeShapeType="1"/>
            </p:cNvSpPr>
            <p:nvPr/>
          </p:nvSpPr>
          <p:spPr bwMode="auto">
            <a:xfrm rot="5400000">
              <a:off x="483" y="2523"/>
              <a:ext cx="339" cy="20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326544" name="Line 16"/>
            <p:cNvSpPr>
              <a:spLocks noChangeShapeType="1"/>
            </p:cNvSpPr>
            <p:nvPr/>
          </p:nvSpPr>
          <p:spPr bwMode="auto">
            <a:xfrm rot="5400000" flipV="1">
              <a:off x="694" y="2510"/>
              <a:ext cx="339" cy="22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26545" name="Rectangle 17"/>
          <p:cNvSpPr>
            <a:spLocks noChangeArrowheads="1"/>
          </p:cNvSpPr>
          <p:nvPr/>
        </p:nvSpPr>
        <p:spPr bwMode="auto">
          <a:xfrm>
            <a:off x="760413" y="1695450"/>
            <a:ext cx="7300912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2400" b="0">
              <a:latin typeface="Verdana" pitchFamily="34" charset="0"/>
            </a:endParaRPr>
          </a:p>
        </p:txBody>
      </p:sp>
      <p:sp>
        <p:nvSpPr>
          <p:cNvPr id="2326546" name="Oval 18"/>
          <p:cNvSpPr>
            <a:spLocks noChangeArrowheads="1"/>
          </p:cNvSpPr>
          <p:nvPr/>
        </p:nvSpPr>
        <p:spPr bwMode="auto">
          <a:xfrm>
            <a:off x="1133475" y="3244850"/>
            <a:ext cx="139700" cy="139700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" name="Group 19"/>
          <p:cNvGrpSpPr>
            <a:grpSpLocks/>
          </p:cNvGrpSpPr>
          <p:nvPr/>
        </p:nvGrpSpPr>
        <p:grpSpPr bwMode="auto">
          <a:xfrm>
            <a:off x="6045200" y="3159125"/>
            <a:ext cx="1954213" cy="1135063"/>
            <a:chOff x="2212" y="2083"/>
            <a:chExt cx="1231" cy="715"/>
          </a:xfrm>
        </p:grpSpPr>
        <p:sp>
          <p:nvSpPr>
            <p:cNvPr id="2326548" name="Oval 20"/>
            <p:cNvSpPr>
              <a:spLocks noChangeArrowheads="1"/>
            </p:cNvSpPr>
            <p:nvPr/>
          </p:nvSpPr>
          <p:spPr bwMode="auto">
            <a:xfrm>
              <a:off x="2545" y="2317"/>
              <a:ext cx="898" cy="255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26549" name="Line 21"/>
            <p:cNvSpPr>
              <a:spLocks noChangeShapeType="1"/>
            </p:cNvSpPr>
            <p:nvPr/>
          </p:nvSpPr>
          <p:spPr bwMode="auto">
            <a:xfrm>
              <a:off x="3140" y="2083"/>
              <a:ext cx="0" cy="23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326550" name="Line 22"/>
            <p:cNvSpPr>
              <a:spLocks noChangeShapeType="1"/>
            </p:cNvSpPr>
            <p:nvPr/>
          </p:nvSpPr>
          <p:spPr bwMode="auto">
            <a:xfrm flipH="1">
              <a:off x="2988" y="2568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326551" name="Rectangle 23"/>
            <p:cNvSpPr>
              <a:spLocks noChangeArrowheads="1"/>
            </p:cNvSpPr>
            <p:nvPr/>
          </p:nvSpPr>
          <p:spPr bwMode="auto">
            <a:xfrm>
              <a:off x="2758" y="2334"/>
              <a:ext cx="149" cy="146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 wrap="none" lIns="63500" tIns="25400" rIns="63500" bIns="25400">
              <a:spAutoFit/>
            </a:bodyPr>
            <a:lstStyle/>
            <a:p>
              <a:pPr eaLnBrk="0" hangingPunct="0">
                <a:lnSpc>
                  <a:spcPct val="85000"/>
                </a:lnSpc>
              </a:pPr>
              <a:r>
                <a:rPr lang="en-US" sz="1400" b="0">
                  <a:latin typeface="Verdana" pitchFamily="34" charset="0"/>
                  <a:cs typeface="Arial" pitchFamily="34" charset="0"/>
                </a:rPr>
                <a:t>T</a:t>
              </a:r>
            </a:p>
          </p:txBody>
        </p:sp>
        <p:sp>
          <p:nvSpPr>
            <p:cNvPr id="2326552" name="Line 24"/>
            <p:cNvSpPr>
              <a:spLocks noChangeShapeType="1"/>
            </p:cNvSpPr>
            <p:nvPr/>
          </p:nvSpPr>
          <p:spPr bwMode="auto">
            <a:xfrm>
              <a:off x="2837" y="2089"/>
              <a:ext cx="0" cy="22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326553" name="Line 25"/>
            <p:cNvSpPr>
              <a:spLocks noChangeShapeType="1"/>
            </p:cNvSpPr>
            <p:nvPr/>
          </p:nvSpPr>
          <p:spPr bwMode="auto">
            <a:xfrm>
              <a:off x="2212" y="2446"/>
              <a:ext cx="33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326554" name="Rectangle 26"/>
            <p:cNvSpPr>
              <a:spLocks noChangeArrowheads="1"/>
            </p:cNvSpPr>
            <p:nvPr/>
          </p:nvSpPr>
          <p:spPr bwMode="auto">
            <a:xfrm>
              <a:off x="3063" y="2334"/>
              <a:ext cx="144" cy="146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 wrap="none" lIns="63500" tIns="25400" rIns="63500" bIns="25400">
              <a:spAutoFit/>
            </a:bodyPr>
            <a:lstStyle/>
            <a:p>
              <a:pPr eaLnBrk="0" hangingPunct="0">
                <a:lnSpc>
                  <a:spcPct val="85000"/>
                </a:lnSpc>
              </a:pPr>
              <a:r>
                <a:rPr lang="en-US" sz="1400" b="0">
                  <a:latin typeface="Verdana" pitchFamily="34" charset="0"/>
                  <a:cs typeface="Arial" pitchFamily="34" charset="0"/>
                </a:rPr>
                <a:t>F</a:t>
              </a:r>
            </a:p>
          </p:txBody>
        </p:sp>
      </p:grpSp>
      <p:grpSp>
        <p:nvGrpSpPr>
          <p:cNvPr id="5" name="Group 27"/>
          <p:cNvGrpSpPr>
            <a:grpSpLocks/>
          </p:cNvGrpSpPr>
          <p:nvPr/>
        </p:nvGrpSpPr>
        <p:grpSpPr bwMode="auto">
          <a:xfrm>
            <a:off x="3575050" y="3162300"/>
            <a:ext cx="1954213" cy="1131888"/>
            <a:chOff x="3788" y="2086"/>
            <a:chExt cx="1231" cy="713"/>
          </a:xfrm>
        </p:grpSpPr>
        <p:sp>
          <p:nvSpPr>
            <p:cNvPr id="2326556" name="Oval 28"/>
            <p:cNvSpPr>
              <a:spLocks noChangeArrowheads="1"/>
            </p:cNvSpPr>
            <p:nvPr/>
          </p:nvSpPr>
          <p:spPr bwMode="auto">
            <a:xfrm>
              <a:off x="4121" y="2321"/>
              <a:ext cx="898" cy="255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26557" name="Line 29"/>
            <p:cNvSpPr>
              <a:spLocks noChangeShapeType="1"/>
            </p:cNvSpPr>
            <p:nvPr/>
          </p:nvSpPr>
          <p:spPr bwMode="auto">
            <a:xfrm>
              <a:off x="4716" y="2563"/>
              <a:ext cx="0" cy="23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326558" name="Line 30"/>
            <p:cNvSpPr>
              <a:spLocks noChangeShapeType="1"/>
            </p:cNvSpPr>
            <p:nvPr/>
          </p:nvSpPr>
          <p:spPr bwMode="auto">
            <a:xfrm flipH="1">
              <a:off x="4564" y="2086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326559" name="Rectangle 31"/>
            <p:cNvSpPr>
              <a:spLocks noChangeArrowheads="1"/>
            </p:cNvSpPr>
            <p:nvPr/>
          </p:nvSpPr>
          <p:spPr bwMode="auto">
            <a:xfrm>
              <a:off x="4334" y="2430"/>
              <a:ext cx="149" cy="146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 wrap="none" lIns="63500" tIns="25400" rIns="63500" bIns="25400">
              <a:spAutoFit/>
            </a:bodyPr>
            <a:lstStyle/>
            <a:p>
              <a:pPr eaLnBrk="0" hangingPunct="0">
                <a:lnSpc>
                  <a:spcPct val="85000"/>
                </a:lnSpc>
              </a:pPr>
              <a:r>
                <a:rPr lang="en-US" sz="1400" b="0">
                  <a:latin typeface="Verdana" pitchFamily="34" charset="0"/>
                  <a:cs typeface="Arial" pitchFamily="34" charset="0"/>
                </a:rPr>
                <a:t>T</a:t>
              </a:r>
            </a:p>
          </p:txBody>
        </p:sp>
        <p:sp>
          <p:nvSpPr>
            <p:cNvPr id="2326560" name="Line 32"/>
            <p:cNvSpPr>
              <a:spLocks noChangeShapeType="1"/>
            </p:cNvSpPr>
            <p:nvPr/>
          </p:nvSpPr>
          <p:spPr bwMode="auto">
            <a:xfrm>
              <a:off x="4413" y="2569"/>
              <a:ext cx="0" cy="22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326561" name="Line 33"/>
            <p:cNvSpPr>
              <a:spLocks noChangeShapeType="1"/>
            </p:cNvSpPr>
            <p:nvPr/>
          </p:nvSpPr>
          <p:spPr bwMode="auto">
            <a:xfrm>
              <a:off x="3788" y="2450"/>
              <a:ext cx="33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326562" name="Rectangle 34"/>
            <p:cNvSpPr>
              <a:spLocks noChangeArrowheads="1"/>
            </p:cNvSpPr>
            <p:nvPr/>
          </p:nvSpPr>
          <p:spPr bwMode="auto">
            <a:xfrm>
              <a:off x="4639" y="2430"/>
              <a:ext cx="144" cy="146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 wrap="none" lIns="63500" tIns="25400" rIns="63500" bIns="25400">
              <a:spAutoFit/>
            </a:bodyPr>
            <a:lstStyle/>
            <a:p>
              <a:pPr eaLnBrk="0" hangingPunct="0">
                <a:lnSpc>
                  <a:spcPct val="85000"/>
                </a:lnSpc>
              </a:pPr>
              <a:r>
                <a:rPr lang="en-US" sz="1400" b="0">
                  <a:latin typeface="Verdana" pitchFamily="34" charset="0"/>
                  <a:cs typeface="Arial" pitchFamily="34" charset="0"/>
                </a:rPr>
                <a:t>F</a:t>
              </a:r>
            </a:p>
          </p:txBody>
        </p:sp>
      </p:grpSp>
      <p:sp>
        <p:nvSpPr>
          <p:cNvPr id="2326563" name="Oval 35"/>
          <p:cNvSpPr>
            <a:spLocks noChangeArrowheads="1"/>
          </p:cNvSpPr>
          <p:nvPr/>
        </p:nvSpPr>
        <p:spPr bwMode="auto">
          <a:xfrm>
            <a:off x="2508250" y="3240088"/>
            <a:ext cx="139700" cy="139700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26565" name="Oval 37"/>
          <p:cNvSpPr>
            <a:spLocks noChangeArrowheads="1"/>
          </p:cNvSpPr>
          <p:nvPr/>
        </p:nvSpPr>
        <p:spPr bwMode="auto">
          <a:xfrm>
            <a:off x="4737100" y="3240088"/>
            <a:ext cx="139700" cy="139700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26566" name="Oval 38"/>
          <p:cNvSpPr>
            <a:spLocks noChangeArrowheads="1"/>
          </p:cNvSpPr>
          <p:nvPr/>
        </p:nvSpPr>
        <p:spPr bwMode="auto">
          <a:xfrm>
            <a:off x="6965950" y="3236913"/>
            <a:ext cx="139700" cy="139700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26567" name="Oval 39"/>
          <p:cNvSpPr>
            <a:spLocks noChangeArrowheads="1"/>
          </p:cNvSpPr>
          <p:nvPr/>
        </p:nvSpPr>
        <p:spPr bwMode="auto">
          <a:xfrm>
            <a:off x="7450138" y="3235325"/>
            <a:ext cx="139700" cy="139700"/>
          </a:xfrm>
          <a:prstGeom prst="ellipse">
            <a:avLst/>
          </a:prstGeom>
          <a:solidFill>
            <a:srgbClr val="FFFF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26568" name="Oval 40"/>
          <p:cNvSpPr>
            <a:spLocks noChangeArrowheads="1"/>
          </p:cNvSpPr>
          <p:nvPr/>
        </p:nvSpPr>
        <p:spPr bwMode="auto">
          <a:xfrm>
            <a:off x="3722688" y="3670300"/>
            <a:ext cx="139700" cy="1397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26569" name="Oval 41"/>
          <p:cNvSpPr>
            <a:spLocks noChangeArrowheads="1"/>
          </p:cNvSpPr>
          <p:nvPr/>
        </p:nvSpPr>
        <p:spPr bwMode="auto">
          <a:xfrm>
            <a:off x="6210300" y="3667125"/>
            <a:ext cx="139700" cy="1397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26570" name="Rectangle 42"/>
          <p:cNvSpPr>
            <a:spLocks noChangeArrowheads="1"/>
          </p:cNvSpPr>
          <p:nvPr/>
        </p:nvSpPr>
        <p:spPr bwMode="auto">
          <a:xfrm>
            <a:off x="3683000" y="3481388"/>
            <a:ext cx="220663" cy="206375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  <a:effectLst/>
        </p:spPr>
        <p:txBody>
          <a:bodyPr wrap="none" lIns="63500" tIns="25400" rIns="63500" bIns="25400">
            <a:spAutoFit/>
          </a:bodyPr>
          <a:lstStyle/>
          <a:p>
            <a:pPr eaLnBrk="0" hangingPunct="0">
              <a:lnSpc>
                <a:spcPct val="85000"/>
              </a:lnSpc>
            </a:pPr>
            <a:r>
              <a:rPr lang="en-US" sz="1200" b="0">
                <a:latin typeface="Verdana" pitchFamily="34" charset="0"/>
                <a:cs typeface="Arial" pitchFamily="34" charset="0"/>
              </a:rPr>
              <a:t>T</a:t>
            </a:r>
          </a:p>
        </p:txBody>
      </p:sp>
      <p:sp>
        <p:nvSpPr>
          <p:cNvPr id="2326571" name="Rectangle 43"/>
          <p:cNvSpPr>
            <a:spLocks noChangeArrowheads="1"/>
          </p:cNvSpPr>
          <p:nvPr/>
        </p:nvSpPr>
        <p:spPr bwMode="auto">
          <a:xfrm>
            <a:off x="6178550" y="3481388"/>
            <a:ext cx="220663" cy="206375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  <a:effectLst/>
        </p:spPr>
        <p:txBody>
          <a:bodyPr wrap="none" lIns="63500" tIns="25400" rIns="63500" bIns="25400">
            <a:spAutoFit/>
          </a:bodyPr>
          <a:lstStyle/>
          <a:p>
            <a:pPr eaLnBrk="0" hangingPunct="0">
              <a:lnSpc>
                <a:spcPct val="85000"/>
              </a:lnSpc>
            </a:pPr>
            <a:r>
              <a:rPr lang="en-US" sz="1200" b="0">
                <a:latin typeface="Verdana" pitchFamily="34" charset="0"/>
                <a:cs typeface="Arial" pitchFamily="34" charset="0"/>
              </a:rPr>
              <a:t>T</a:t>
            </a:r>
          </a:p>
        </p:txBody>
      </p:sp>
      <p:grpSp>
        <p:nvGrpSpPr>
          <p:cNvPr id="6" name="Group 44"/>
          <p:cNvGrpSpPr>
            <a:grpSpLocks/>
          </p:cNvGrpSpPr>
          <p:nvPr/>
        </p:nvGrpSpPr>
        <p:grpSpPr bwMode="auto">
          <a:xfrm>
            <a:off x="2474913" y="5075238"/>
            <a:ext cx="528637" cy="1123950"/>
            <a:chOff x="1559" y="2087"/>
            <a:chExt cx="333" cy="708"/>
          </a:xfrm>
        </p:grpSpPr>
        <p:sp>
          <p:nvSpPr>
            <p:cNvPr id="2326573" name="Rectangle 45"/>
            <p:cNvSpPr>
              <a:spLocks noChangeArrowheads="1"/>
            </p:cNvSpPr>
            <p:nvPr/>
          </p:nvSpPr>
          <p:spPr bwMode="auto">
            <a:xfrm>
              <a:off x="1559" y="2304"/>
              <a:ext cx="333" cy="28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488" tIns="44450" rIns="90488" bIns="44450" anchor="ctr"/>
            <a:lstStyle/>
            <a:p>
              <a:pPr algn="ctr" eaLnBrk="0" hangingPunct="0"/>
              <a:r>
                <a:rPr lang="en-US" sz="1800" b="0">
                  <a:latin typeface="Verdana" pitchFamily="34" charset="0"/>
                  <a:cs typeface="Arial" pitchFamily="34" charset="0"/>
                </a:rPr>
                <a:t>+</a:t>
              </a:r>
            </a:p>
          </p:txBody>
        </p:sp>
        <p:sp>
          <p:nvSpPr>
            <p:cNvPr id="2326574" name="Line 46"/>
            <p:cNvSpPr>
              <a:spLocks noChangeShapeType="1"/>
            </p:cNvSpPr>
            <p:nvPr/>
          </p:nvSpPr>
          <p:spPr bwMode="auto">
            <a:xfrm>
              <a:off x="1623" y="2087"/>
              <a:ext cx="0" cy="21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326575" name="Line 47"/>
            <p:cNvSpPr>
              <a:spLocks noChangeShapeType="1"/>
            </p:cNvSpPr>
            <p:nvPr/>
          </p:nvSpPr>
          <p:spPr bwMode="auto">
            <a:xfrm flipH="1">
              <a:off x="1838" y="2087"/>
              <a:ext cx="0" cy="21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326576" name="Line 48"/>
            <p:cNvSpPr>
              <a:spLocks noChangeShapeType="1"/>
            </p:cNvSpPr>
            <p:nvPr/>
          </p:nvSpPr>
          <p:spPr bwMode="auto">
            <a:xfrm>
              <a:off x="1733" y="2586"/>
              <a:ext cx="0" cy="20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49"/>
          <p:cNvGrpSpPr>
            <a:grpSpLocks/>
          </p:cNvGrpSpPr>
          <p:nvPr/>
        </p:nvGrpSpPr>
        <p:grpSpPr bwMode="auto">
          <a:xfrm>
            <a:off x="876300" y="5068888"/>
            <a:ext cx="673100" cy="1127125"/>
            <a:chOff x="552" y="2083"/>
            <a:chExt cx="424" cy="710"/>
          </a:xfrm>
        </p:grpSpPr>
        <p:sp>
          <p:nvSpPr>
            <p:cNvPr id="2326578" name="Line 50"/>
            <p:cNvSpPr>
              <a:spLocks noChangeShapeType="1"/>
            </p:cNvSpPr>
            <p:nvPr/>
          </p:nvSpPr>
          <p:spPr bwMode="auto">
            <a:xfrm rot="5400000">
              <a:off x="569" y="2268"/>
              <a:ext cx="371" cy="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326579" name="Line 51"/>
            <p:cNvSpPr>
              <a:spLocks noChangeShapeType="1"/>
            </p:cNvSpPr>
            <p:nvPr/>
          </p:nvSpPr>
          <p:spPr bwMode="auto">
            <a:xfrm rot="5400000">
              <a:off x="483" y="2523"/>
              <a:ext cx="339" cy="20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326580" name="Line 52"/>
            <p:cNvSpPr>
              <a:spLocks noChangeShapeType="1"/>
            </p:cNvSpPr>
            <p:nvPr/>
          </p:nvSpPr>
          <p:spPr bwMode="auto">
            <a:xfrm rot="5400000" flipV="1">
              <a:off x="694" y="2510"/>
              <a:ext cx="339" cy="22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26581" name="Oval 53"/>
          <p:cNvSpPr>
            <a:spLocks noChangeArrowheads="1"/>
          </p:cNvSpPr>
          <p:nvPr/>
        </p:nvSpPr>
        <p:spPr bwMode="auto">
          <a:xfrm>
            <a:off x="1341438" y="5922963"/>
            <a:ext cx="139700" cy="139700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26582" name="Oval 54"/>
          <p:cNvSpPr>
            <a:spLocks noChangeArrowheads="1"/>
          </p:cNvSpPr>
          <p:nvPr/>
        </p:nvSpPr>
        <p:spPr bwMode="auto">
          <a:xfrm>
            <a:off x="923925" y="5930900"/>
            <a:ext cx="139700" cy="139700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8" name="Group 55"/>
          <p:cNvGrpSpPr>
            <a:grpSpLocks/>
          </p:cNvGrpSpPr>
          <p:nvPr/>
        </p:nvGrpSpPr>
        <p:grpSpPr bwMode="auto">
          <a:xfrm>
            <a:off x="6045200" y="5064125"/>
            <a:ext cx="1954213" cy="1135063"/>
            <a:chOff x="2212" y="2083"/>
            <a:chExt cx="1231" cy="715"/>
          </a:xfrm>
        </p:grpSpPr>
        <p:sp>
          <p:nvSpPr>
            <p:cNvPr id="2326584" name="Oval 56"/>
            <p:cNvSpPr>
              <a:spLocks noChangeArrowheads="1"/>
            </p:cNvSpPr>
            <p:nvPr/>
          </p:nvSpPr>
          <p:spPr bwMode="auto">
            <a:xfrm>
              <a:off x="2545" y="2317"/>
              <a:ext cx="898" cy="255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26585" name="Line 57"/>
            <p:cNvSpPr>
              <a:spLocks noChangeShapeType="1"/>
            </p:cNvSpPr>
            <p:nvPr/>
          </p:nvSpPr>
          <p:spPr bwMode="auto">
            <a:xfrm>
              <a:off x="3140" y="2083"/>
              <a:ext cx="0" cy="23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326586" name="Line 58"/>
            <p:cNvSpPr>
              <a:spLocks noChangeShapeType="1"/>
            </p:cNvSpPr>
            <p:nvPr/>
          </p:nvSpPr>
          <p:spPr bwMode="auto">
            <a:xfrm flipH="1">
              <a:off x="2988" y="2568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326587" name="Rectangle 59"/>
            <p:cNvSpPr>
              <a:spLocks noChangeArrowheads="1"/>
            </p:cNvSpPr>
            <p:nvPr/>
          </p:nvSpPr>
          <p:spPr bwMode="auto">
            <a:xfrm>
              <a:off x="2758" y="2334"/>
              <a:ext cx="149" cy="146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 wrap="none" lIns="63500" tIns="25400" rIns="63500" bIns="25400">
              <a:spAutoFit/>
            </a:bodyPr>
            <a:lstStyle/>
            <a:p>
              <a:pPr eaLnBrk="0" hangingPunct="0">
                <a:lnSpc>
                  <a:spcPct val="85000"/>
                </a:lnSpc>
              </a:pPr>
              <a:r>
                <a:rPr lang="en-US" sz="1400" b="0">
                  <a:latin typeface="Verdana" pitchFamily="34" charset="0"/>
                  <a:cs typeface="Arial" pitchFamily="34" charset="0"/>
                </a:rPr>
                <a:t>T</a:t>
              </a:r>
            </a:p>
          </p:txBody>
        </p:sp>
        <p:sp>
          <p:nvSpPr>
            <p:cNvPr id="2326588" name="Line 60"/>
            <p:cNvSpPr>
              <a:spLocks noChangeShapeType="1"/>
            </p:cNvSpPr>
            <p:nvPr/>
          </p:nvSpPr>
          <p:spPr bwMode="auto">
            <a:xfrm>
              <a:off x="2837" y="2089"/>
              <a:ext cx="0" cy="22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326589" name="Line 61"/>
            <p:cNvSpPr>
              <a:spLocks noChangeShapeType="1"/>
            </p:cNvSpPr>
            <p:nvPr/>
          </p:nvSpPr>
          <p:spPr bwMode="auto">
            <a:xfrm>
              <a:off x="2212" y="2446"/>
              <a:ext cx="33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326590" name="Rectangle 62"/>
            <p:cNvSpPr>
              <a:spLocks noChangeArrowheads="1"/>
            </p:cNvSpPr>
            <p:nvPr/>
          </p:nvSpPr>
          <p:spPr bwMode="auto">
            <a:xfrm>
              <a:off x="3063" y="2334"/>
              <a:ext cx="144" cy="146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 wrap="none" lIns="63500" tIns="25400" rIns="63500" bIns="25400">
              <a:spAutoFit/>
            </a:bodyPr>
            <a:lstStyle/>
            <a:p>
              <a:pPr eaLnBrk="0" hangingPunct="0">
                <a:lnSpc>
                  <a:spcPct val="85000"/>
                </a:lnSpc>
              </a:pPr>
              <a:r>
                <a:rPr lang="en-US" sz="1400" b="0">
                  <a:latin typeface="Verdana" pitchFamily="34" charset="0"/>
                  <a:cs typeface="Arial" pitchFamily="34" charset="0"/>
                </a:rPr>
                <a:t>F</a:t>
              </a:r>
            </a:p>
          </p:txBody>
        </p:sp>
      </p:grpSp>
      <p:grpSp>
        <p:nvGrpSpPr>
          <p:cNvPr id="9" name="Group 63"/>
          <p:cNvGrpSpPr>
            <a:grpSpLocks/>
          </p:cNvGrpSpPr>
          <p:nvPr/>
        </p:nvGrpSpPr>
        <p:grpSpPr bwMode="auto">
          <a:xfrm>
            <a:off x="3575050" y="5067300"/>
            <a:ext cx="1954213" cy="1131888"/>
            <a:chOff x="3788" y="2086"/>
            <a:chExt cx="1231" cy="713"/>
          </a:xfrm>
        </p:grpSpPr>
        <p:sp>
          <p:nvSpPr>
            <p:cNvPr id="2326592" name="Oval 64"/>
            <p:cNvSpPr>
              <a:spLocks noChangeArrowheads="1"/>
            </p:cNvSpPr>
            <p:nvPr/>
          </p:nvSpPr>
          <p:spPr bwMode="auto">
            <a:xfrm>
              <a:off x="4121" y="2321"/>
              <a:ext cx="898" cy="255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26593" name="Line 65"/>
            <p:cNvSpPr>
              <a:spLocks noChangeShapeType="1"/>
            </p:cNvSpPr>
            <p:nvPr/>
          </p:nvSpPr>
          <p:spPr bwMode="auto">
            <a:xfrm>
              <a:off x="4716" y="2563"/>
              <a:ext cx="0" cy="23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326594" name="Line 66"/>
            <p:cNvSpPr>
              <a:spLocks noChangeShapeType="1"/>
            </p:cNvSpPr>
            <p:nvPr/>
          </p:nvSpPr>
          <p:spPr bwMode="auto">
            <a:xfrm flipH="1">
              <a:off x="4564" y="2086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326595" name="Rectangle 67"/>
            <p:cNvSpPr>
              <a:spLocks noChangeArrowheads="1"/>
            </p:cNvSpPr>
            <p:nvPr/>
          </p:nvSpPr>
          <p:spPr bwMode="auto">
            <a:xfrm>
              <a:off x="4334" y="2430"/>
              <a:ext cx="149" cy="146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 wrap="none" lIns="63500" tIns="25400" rIns="63500" bIns="25400">
              <a:spAutoFit/>
            </a:bodyPr>
            <a:lstStyle/>
            <a:p>
              <a:pPr eaLnBrk="0" hangingPunct="0">
                <a:lnSpc>
                  <a:spcPct val="85000"/>
                </a:lnSpc>
              </a:pPr>
              <a:r>
                <a:rPr lang="en-US" sz="1400" b="0">
                  <a:latin typeface="Verdana" pitchFamily="34" charset="0"/>
                  <a:cs typeface="Arial" pitchFamily="34" charset="0"/>
                </a:rPr>
                <a:t>T</a:t>
              </a:r>
            </a:p>
          </p:txBody>
        </p:sp>
        <p:sp>
          <p:nvSpPr>
            <p:cNvPr id="2326596" name="Line 68"/>
            <p:cNvSpPr>
              <a:spLocks noChangeShapeType="1"/>
            </p:cNvSpPr>
            <p:nvPr/>
          </p:nvSpPr>
          <p:spPr bwMode="auto">
            <a:xfrm>
              <a:off x="4413" y="2569"/>
              <a:ext cx="0" cy="22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326597" name="Line 69"/>
            <p:cNvSpPr>
              <a:spLocks noChangeShapeType="1"/>
            </p:cNvSpPr>
            <p:nvPr/>
          </p:nvSpPr>
          <p:spPr bwMode="auto">
            <a:xfrm>
              <a:off x="3788" y="2450"/>
              <a:ext cx="33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326598" name="Rectangle 70"/>
            <p:cNvSpPr>
              <a:spLocks noChangeArrowheads="1"/>
            </p:cNvSpPr>
            <p:nvPr/>
          </p:nvSpPr>
          <p:spPr bwMode="auto">
            <a:xfrm>
              <a:off x="4639" y="2430"/>
              <a:ext cx="144" cy="146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 wrap="none" lIns="63500" tIns="25400" rIns="63500" bIns="25400">
              <a:spAutoFit/>
            </a:bodyPr>
            <a:lstStyle/>
            <a:p>
              <a:pPr eaLnBrk="0" hangingPunct="0">
                <a:lnSpc>
                  <a:spcPct val="85000"/>
                </a:lnSpc>
              </a:pPr>
              <a:r>
                <a:rPr lang="en-US" sz="1400" b="0">
                  <a:latin typeface="Verdana" pitchFamily="34" charset="0"/>
                  <a:cs typeface="Arial" pitchFamily="34" charset="0"/>
                </a:rPr>
                <a:t>F</a:t>
              </a:r>
            </a:p>
          </p:txBody>
        </p:sp>
      </p:grpSp>
      <p:sp>
        <p:nvSpPr>
          <p:cNvPr id="2326599" name="Oval 71"/>
          <p:cNvSpPr>
            <a:spLocks noChangeArrowheads="1"/>
          </p:cNvSpPr>
          <p:nvPr/>
        </p:nvSpPr>
        <p:spPr bwMode="auto">
          <a:xfrm>
            <a:off x="2681288" y="5929313"/>
            <a:ext cx="139700" cy="139700"/>
          </a:xfrm>
          <a:prstGeom prst="ellipse">
            <a:avLst/>
          </a:prstGeom>
          <a:solidFill>
            <a:srgbClr val="00CC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26600" name="Oval 72"/>
          <p:cNvSpPr>
            <a:spLocks noChangeArrowheads="1"/>
          </p:cNvSpPr>
          <p:nvPr/>
        </p:nvSpPr>
        <p:spPr bwMode="auto">
          <a:xfrm>
            <a:off x="4494213" y="5927725"/>
            <a:ext cx="139700" cy="139700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26601" name="Rectangle 73"/>
          <p:cNvSpPr>
            <a:spLocks noChangeArrowheads="1"/>
          </p:cNvSpPr>
          <p:nvPr/>
        </p:nvSpPr>
        <p:spPr bwMode="auto">
          <a:xfrm>
            <a:off x="3683000" y="5386388"/>
            <a:ext cx="220663" cy="206375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  <a:effectLst/>
        </p:spPr>
        <p:txBody>
          <a:bodyPr wrap="none" lIns="63500" tIns="25400" rIns="63500" bIns="25400">
            <a:spAutoFit/>
          </a:bodyPr>
          <a:lstStyle/>
          <a:p>
            <a:pPr eaLnBrk="0" hangingPunct="0">
              <a:lnSpc>
                <a:spcPct val="85000"/>
              </a:lnSpc>
            </a:pPr>
            <a:r>
              <a:rPr lang="en-US" sz="1200" b="0">
                <a:latin typeface="Verdana" pitchFamily="34" charset="0"/>
                <a:cs typeface="Arial" pitchFamily="34" charset="0"/>
              </a:rPr>
              <a:t>T</a:t>
            </a:r>
          </a:p>
        </p:txBody>
      </p:sp>
      <p:sp>
        <p:nvSpPr>
          <p:cNvPr id="2326602" name="Rectangle 74"/>
          <p:cNvSpPr>
            <a:spLocks noChangeArrowheads="1"/>
          </p:cNvSpPr>
          <p:nvPr/>
        </p:nvSpPr>
        <p:spPr bwMode="auto">
          <a:xfrm>
            <a:off x="6178550" y="5386388"/>
            <a:ext cx="220663" cy="206375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  <a:effectLst/>
        </p:spPr>
        <p:txBody>
          <a:bodyPr wrap="none" lIns="63500" tIns="25400" rIns="63500" bIns="25400">
            <a:spAutoFit/>
          </a:bodyPr>
          <a:lstStyle/>
          <a:p>
            <a:pPr eaLnBrk="0" hangingPunct="0">
              <a:lnSpc>
                <a:spcPct val="85000"/>
              </a:lnSpc>
            </a:pPr>
            <a:r>
              <a:rPr lang="en-US" sz="1200" b="0">
                <a:latin typeface="Verdana" pitchFamily="34" charset="0"/>
                <a:cs typeface="Arial" pitchFamily="34" charset="0"/>
              </a:rPr>
              <a:t>T</a:t>
            </a:r>
          </a:p>
        </p:txBody>
      </p:sp>
      <p:sp>
        <p:nvSpPr>
          <p:cNvPr id="2326603" name="Oval 75"/>
          <p:cNvSpPr>
            <a:spLocks noChangeArrowheads="1"/>
          </p:cNvSpPr>
          <p:nvPr/>
        </p:nvSpPr>
        <p:spPr bwMode="auto">
          <a:xfrm>
            <a:off x="7207250" y="5930900"/>
            <a:ext cx="139700" cy="139700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26604" name="Rectangle 76"/>
          <p:cNvSpPr>
            <a:spLocks noChangeArrowheads="1"/>
          </p:cNvSpPr>
          <p:nvPr/>
        </p:nvSpPr>
        <p:spPr bwMode="auto">
          <a:xfrm rot="5400000">
            <a:off x="3902075" y="4386263"/>
            <a:ext cx="528638" cy="4746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3500" tIns="25400" rIns="63500" bIns="25400">
            <a:spAutoFit/>
          </a:bodyPr>
          <a:lstStyle/>
          <a:p>
            <a:pPr eaLnBrk="0" hangingPunct="0">
              <a:lnSpc>
                <a:spcPct val="87000"/>
              </a:lnSpc>
            </a:pPr>
            <a:r>
              <a:rPr lang="en-US" sz="3200" b="0">
                <a:solidFill>
                  <a:srgbClr val="56127A"/>
                </a:solidFill>
                <a:latin typeface="Verdana" pitchFamily="34" charset="0"/>
                <a:cs typeface="Arial" pitchFamily="34" charset="0"/>
                <a:sym typeface="Symbol" pitchFamily="18" charset="2"/>
              </a:rPr>
              <a:t></a:t>
            </a:r>
          </a:p>
        </p:txBody>
      </p:sp>
      <p:sp>
        <p:nvSpPr>
          <p:cNvPr id="2326605" name="Oval 77"/>
          <p:cNvSpPr>
            <a:spLocks noChangeArrowheads="1"/>
          </p:cNvSpPr>
          <p:nvPr/>
        </p:nvSpPr>
        <p:spPr bwMode="auto">
          <a:xfrm>
            <a:off x="7450138" y="5178425"/>
            <a:ext cx="139700" cy="139700"/>
          </a:xfrm>
          <a:prstGeom prst="ellipse">
            <a:avLst/>
          </a:prstGeom>
          <a:solidFill>
            <a:srgbClr val="FFFF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26606" name="Oval 78"/>
          <p:cNvSpPr>
            <a:spLocks noChangeArrowheads="1"/>
          </p:cNvSpPr>
          <p:nvPr/>
        </p:nvSpPr>
        <p:spPr bwMode="auto">
          <a:xfrm>
            <a:off x="2840038" y="3248025"/>
            <a:ext cx="139700" cy="139700"/>
          </a:xfrm>
          <a:prstGeom prst="ellipse">
            <a:avLst/>
          </a:prstGeom>
          <a:solidFill>
            <a:srgbClr val="FFFF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Dodatni operatori</a:t>
            </a:r>
            <a:endParaRPr lang="en-US" dirty="0"/>
          </a:p>
        </p:txBody>
      </p:sp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3001941" y="1968480"/>
            <a:ext cx="5102225" cy="1770063"/>
            <a:chOff x="1883" y="888"/>
            <a:chExt cx="3214" cy="1115"/>
          </a:xfrm>
        </p:grpSpPr>
        <p:sp>
          <p:nvSpPr>
            <p:cNvPr id="4" name="Rectangle 4"/>
            <p:cNvSpPr>
              <a:spLocks noChangeArrowheads="1"/>
            </p:cNvSpPr>
            <p:nvPr/>
          </p:nvSpPr>
          <p:spPr bwMode="auto">
            <a:xfrm>
              <a:off x="2153" y="1822"/>
              <a:ext cx="317" cy="18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63398" tIns="25359" rIns="63398" bIns="25359">
              <a:spAutoFit/>
            </a:bodyPr>
            <a:lstStyle/>
            <a:p>
              <a:pPr defTabSz="912813" eaLnBrk="0" hangingPunct="0">
                <a:lnSpc>
                  <a:spcPct val="85000"/>
                </a:lnSpc>
              </a:pPr>
              <a:r>
                <a:rPr lang="sr-Latn-RS" sz="1800" b="0" dirty="0" smtClean="0">
                  <a:solidFill>
                    <a:srgbClr val="56127A"/>
                  </a:solidFill>
                  <a:latin typeface="Verdana" pitchFamily="34" charset="0"/>
                  <a:cs typeface="Arial" pitchFamily="34" charset="0"/>
                </a:rPr>
                <a:t>Pre</a:t>
              </a:r>
              <a:endParaRPr lang="en-US" sz="1800" b="0" dirty="0">
                <a:solidFill>
                  <a:srgbClr val="56127A"/>
                </a:solidFill>
                <a:latin typeface="Verdana" pitchFamily="34" charset="0"/>
                <a:cs typeface="Arial" pitchFamily="34" charset="0"/>
              </a:endParaRPr>
            </a:p>
          </p:txBody>
        </p:sp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4381" y="1822"/>
              <a:ext cx="456" cy="18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63398" tIns="25359" rIns="63398" bIns="25359">
              <a:spAutoFit/>
            </a:bodyPr>
            <a:lstStyle/>
            <a:p>
              <a:pPr defTabSz="912813" eaLnBrk="0" hangingPunct="0">
                <a:lnSpc>
                  <a:spcPct val="85000"/>
                </a:lnSpc>
              </a:pPr>
              <a:r>
                <a:rPr lang="sr-Latn-RS" dirty="0" smtClean="0">
                  <a:solidFill>
                    <a:srgbClr val="56127A"/>
                  </a:solidFill>
                  <a:latin typeface="Verdana" pitchFamily="34" charset="0"/>
                  <a:cs typeface="Arial" pitchFamily="34" charset="0"/>
                </a:rPr>
                <a:t>Posle</a:t>
              </a:r>
              <a:endParaRPr lang="en-US" sz="1800" b="0" dirty="0">
                <a:solidFill>
                  <a:srgbClr val="56127A"/>
                </a:solidFill>
                <a:latin typeface="Verdana" pitchFamily="34" charset="0"/>
                <a:cs typeface="Arial" pitchFamily="34" charset="0"/>
              </a:endParaRPr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3243" y="1345"/>
              <a:ext cx="453" cy="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7" name="Group 7"/>
            <p:cNvGrpSpPr>
              <a:grpSpLocks/>
            </p:cNvGrpSpPr>
            <p:nvPr/>
          </p:nvGrpSpPr>
          <p:grpSpPr bwMode="auto">
            <a:xfrm>
              <a:off x="1883" y="888"/>
              <a:ext cx="998" cy="913"/>
              <a:chOff x="1883" y="888"/>
              <a:chExt cx="998" cy="913"/>
            </a:xfrm>
          </p:grpSpPr>
          <p:sp>
            <p:nvSpPr>
              <p:cNvPr id="21" name="AutoShape 8"/>
              <p:cNvSpPr>
                <a:spLocks noChangeArrowheads="1"/>
              </p:cNvSpPr>
              <p:nvPr/>
            </p:nvSpPr>
            <p:spPr bwMode="auto">
              <a:xfrm>
                <a:off x="1883" y="1157"/>
                <a:ext cx="998" cy="374"/>
              </a:xfrm>
              <a:prstGeom prst="roundRect">
                <a:avLst>
                  <a:gd name="adj" fmla="val 12495"/>
                </a:avLst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" name="Line 9"/>
              <p:cNvSpPr>
                <a:spLocks noChangeShapeType="1"/>
              </p:cNvSpPr>
              <p:nvPr/>
            </p:nvSpPr>
            <p:spPr bwMode="auto">
              <a:xfrm>
                <a:off x="2106" y="888"/>
                <a:ext cx="0" cy="26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Line 10"/>
              <p:cNvSpPr>
                <a:spLocks noChangeShapeType="1"/>
              </p:cNvSpPr>
              <p:nvPr/>
            </p:nvSpPr>
            <p:spPr bwMode="auto">
              <a:xfrm>
                <a:off x="2657" y="888"/>
                <a:ext cx="0" cy="26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Rectangle 11"/>
              <p:cNvSpPr>
                <a:spLocks noChangeArrowheads="1"/>
              </p:cNvSpPr>
              <p:nvPr/>
            </p:nvSpPr>
            <p:spPr bwMode="auto">
              <a:xfrm>
                <a:off x="2137" y="941"/>
                <a:ext cx="470" cy="163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63398" tIns="25359" rIns="63398" bIns="25359">
                <a:spAutoFit/>
              </a:bodyPr>
              <a:lstStyle/>
              <a:p>
                <a:pPr defTabSz="912813" eaLnBrk="0" hangingPunct="0">
                  <a:lnSpc>
                    <a:spcPct val="85000"/>
                  </a:lnSpc>
                </a:pPr>
                <a:r>
                  <a:rPr lang="en-US" sz="1600" b="0">
                    <a:latin typeface="Verdana" pitchFamily="34" charset="0"/>
                    <a:cs typeface="Arial" pitchFamily="34" charset="0"/>
                  </a:rPr>
                  <a:t>•  •  •</a:t>
                </a:r>
              </a:p>
            </p:txBody>
          </p:sp>
          <p:sp>
            <p:nvSpPr>
              <p:cNvPr id="25" name="Rectangle 12"/>
              <p:cNvSpPr>
                <a:spLocks noChangeArrowheads="1"/>
              </p:cNvSpPr>
              <p:nvPr/>
            </p:nvSpPr>
            <p:spPr bwMode="auto">
              <a:xfrm>
                <a:off x="2304" y="1264"/>
                <a:ext cx="167" cy="179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63398" tIns="25359" rIns="63398" bIns="25359">
                <a:spAutoFit/>
              </a:bodyPr>
              <a:lstStyle/>
              <a:p>
                <a:pPr defTabSz="912813" eaLnBrk="0" hangingPunct="0">
                  <a:lnSpc>
                    <a:spcPct val="85000"/>
                  </a:lnSpc>
                </a:pPr>
                <a:r>
                  <a:rPr lang="en-US" sz="1800" b="0">
                    <a:solidFill>
                      <a:srgbClr val="56127A"/>
                    </a:solidFill>
                    <a:latin typeface="Verdana" pitchFamily="34" charset="0"/>
                    <a:cs typeface="Arial" pitchFamily="34" charset="0"/>
                  </a:rPr>
                  <a:t>P</a:t>
                </a:r>
              </a:p>
            </p:txBody>
          </p:sp>
          <p:sp>
            <p:nvSpPr>
              <p:cNvPr id="26" name="Line 13"/>
              <p:cNvSpPr>
                <a:spLocks noChangeShapeType="1"/>
              </p:cNvSpPr>
              <p:nvPr/>
            </p:nvSpPr>
            <p:spPr bwMode="auto">
              <a:xfrm>
                <a:off x="2112" y="1540"/>
                <a:ext cx="0" cy="26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Line 14"/>
              <p:cNvSpPr>
                <a:spLocks noChangeShapeType="1"/>
              </p:cNvSpPr>
              <p:nvPr/>
            </p:nvSpPr>
            <p:spPr bwMode="auto">
              <a:xfrm>
                <a:off x="2664" y="1540"/>
                <a:ext cx="0" cy="26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Rectangle 15"/>
              <p:cNvSpPr>
                <a:spLocks noChangeArrowheads="1"/>
              </p:cNvSpPr>
              <p:nvPr/>
            </p:nvSpPr>
            <p:spPr bwMode="auto">
              <a:xfrm>
                <a:off x="2145" y="1581"/>
                <a:ext cx="470" cy="163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63398" tIns="25359" rIns="63398" bIns="25359">
                <a:spAutoFit/>
              </a:bodyPr>
              <a:lstStyle/>
              <a:p>
                <a:pPr defTabSz="912813" eaLnBrk="0" hangingPunct="0">
                  <a:lnSpc>
                    <a:spcPct val="85000"/>
                  </a:lnSpc>
                </a:pPr>
                <a:r>
                  <a:rPr lang="en-US" sz="1600" b="0">
                    <a:latin typeface="Verdana" pitchFamily="34" charset="0"/>
                    <a:cs typeface="Arial" pitchFamily="34" charset="0"/>
                  </a:rPr>
                  <a:t>•  •  •</a:t>
                </a:r>
              </a:p>
            </p:txBody>
          </p:sp>
        </p:grpSp>
        <p:grpSp>
          <p:nvGrpSpPr>
            <p:cNvPr id="8" name="Group 16"/>
            <p:cNvGrpSpPr>
              <a:grpSpLocks/>
            </p:cNvGrpSpPr>
            <p:nvPr/>
          </p:nvGrpSpPr>
          <p:grpSpPr bwMode="auto">
            <a:xfrm>
              <a:off x="4099" y="888"/>
              <a:ext cx="998" cy="913"/>
              <a:chOff x="4099" y="888"/>
              <a:chExt cx="998" cy="913"/>
            </a:xfrm>
          </p:grpSpPr>
          <p:sp>
            <p:nvSpPr>
              <p:cNvPr id="13" name="AutoShape 17"/>
              <p:cNvSpPr>
                <a:spLocks noChangeArrowheads="1"/>
              </p:cNvSpPr>
              <p:nvPr/>
            </p:nvSpPr>
            <p:spPr bwMode="auto">
              <a:xfrm>
                <a:off x="4099" y="1157"/>
                <a:ext cx="998" cy="374"/>
              </a:xfrm>
              <a:prstGeom prst="roundRect">
                <a:avLst>
                  <a:gd name="adj" fmla="val 12495"/>
                </a:avLst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" name="Line 18"/>
              <p:cNvSpPr>
                <a:spLocks noChangeShapeType="1"/>
              </p:cNvSpPr>
              <p:nvPr/>
            </p:nvSpPr>
            <p:spPr bwMode="auto">
              <a:xfrm>
                <a:off x="4322" y="888"/>
                <a:ext cx="0" cy="26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Line 19"/>
              <p:cNvSpPr>
                <a:spLocks noChangeShapeType="1"/>
              </p:cNvSpPr>
              <p:nvPr/>
            </p:nvSpPr>
            <p:spPr bwMode="auto">
              <a:xfrm>
                <a:off x="4873" y="888"/>
                <a:ext cx="0" cy="26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Rectangle 20"/>
              <p:cNvSpPr>
                <a:spLocks noChangeArrowheads="1"/>
              </p:cNvSpPr>
              <p:nvPr/>
            </p:nvSpPr>
            <p:spPr bwMode="auto">
              <a:xfrm>
                <a:off x="4353" y="941"/>
                <a:ext cx="470" cy="163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63398" tIns="25359" rIns="63398" bIns="25359">
                <a:spAutoFit/>
              </a:bodyPr>
              <a:lstStyle/>
              <a:p>
                <a:pPr defTabSz="912813" eaLnBrk="0" hangingPunct="0">
                  <a:lnSpc>
                    <a:spcPct val="85000"/>
                  </a:lnSpc>
                </a:pPr>
                <a:r>
                  <a:rPr lang="en-US" sz="1600" b="0">
                    <a:latin typeface="Verdana" pitchFamily="34" charset="0"/>
                    <a:cs typeface="Arial" pitchFamily="34" charset="0"/>
                  </a:rPr>
                  <a:t>•  •  •</a:t>
                </a:r>
              </a:p>
            </p:txBody>
          </p:sp>
          <p:sp>
            <p:nvSpPr>
              <p:cNvPr id="17" name="Rectangle 21"/>
              <p:cNvSpPr>
                <a:spLocks noChangeArrowheads="1"/>
              </p:cNvSpPr>
              <p:nvPr/>
            </p:nvSpPr>
            <p:spPr bwMode="auto">
              <a:xfrm>
                <a:off x="4504" y="1264"/>
                <a:ext cx="167" cy="179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63398" tIns="25359" rIns="63398" bIns="25359">
                <a:spAutoFit/>
              </a:bodyPr>
              <a:lstStyle/>
              <a:p>
                <a:pPr defTabSz="912813" eaLnBrk="0" hangingPunct="0">
                  <a:lnSpc>
                    <a:spcPct val="85000"/>
                  </a:lnSpc>
                </a:pPr>
                <a:r>
                  <a:rPr lang="en-US" sz="1800" b="0">
                    <a:solidFill>
                      <a:srgbClr val="56127A"/>
                    </a:solidFill>
                    <a:latin typeface="Verdana" pitchFamily="34" charset="0"/>
                    <a:cs typeface="Arial" pitchFamily="34" charset="0"/>
                  </a:rPr>
                  <a:t>P</a:t>
                </a:r>
              </a:p>
            </p:txBody>
          </p:sp>
          <p:sp>
            <p:nvSpPr>
              <p:cNvPr id="18" name="Line 22"/>
              <p:cNvSpPr>
                <a:spLocks noChangeShapeType="1"/>
              </p:cNvSpPr>
              <p:nvPr/>
            </p:nvSpPr>
            <p:spPr bwMode="auto">
              <a:xfrm>
                <a:off x="4328" y="1540"/>
                <a:ext cx="0" cy="26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Line 23"/>
              <p:cNvSpPr>
                <a:spLocks noChangeShapeType="1"/>
              </p:cNvSpPr>
              <p:nvPr/>
            </p:nvSpPr>
            <p:spPr bwMode="auto">
              <a:xfrm>
                <a:off x="4880" y="1540"/>
                <a:ext cx="0" cy="26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Rectangle 24"/>
              <p:cNvSpPr>
                <a:spLocks noChangeArrowheads="1"/>
              </p:cNvSpPr>
              <p:nvPr/>
            </p:nvSpPr>
            <p:spPr bwMode="auto">
              <a:xfrm>
                <a:off x="4361" y="1581"/>
                <a:ext cx="470" cy="163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63398" tIns="25359" rIns="63398" bIns="25359">
                <a:spAutoFit/>
              </a:bodyPr>
              <a:lstStyle/>
              <a:p>
                <a:pPr defTabSz="912813" eaLnBrk="0" hangingPunct="0">
                  <a:lnSpc>
                    <a:spcPct val="85000"/>
                  </a:lnSpc>
                </a:pPr>
                <a:r>
                  <a:rPr lang="en-US" sz="1600" b="0">
                    <a:latin typeface="Verdana" pitchFamily="34" charset="0"/>
                    <a:cs typeface="Arial" pitchFamily="34" charset="0"/>
                  </a:rPr>
                  <a:t>•  •  •</a:t>
                </a:r>
              </a:p>
            </p:txBody>
          </p:sp>
        </p:grpSp>
        <p:sp>
          <p:nvSpPr>
            <p:cNvPr id="9" name="Oval 25"/>
            <p:cNvSpPr>
              <a:spLocks noChangeArrowheads="1"/>
            </p:cNvSpPr>
            <p:nvPr/>
          </p:nvSpPr>
          <p:spPr bwMode="auto">
            <a:xfrm>
              <a:off x="2066" y="948"/>
              <a:ext cx="88" cy="88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Oval 26"/>
            <p:cNvSpPr>
              <a:spLocks noChangeArrowheads="1"/>
            </p:cNvSpPr>
            <p:nvPr/>
          </p:nvSpPr>
          <p:spPr bwMode="auto">
            <a:xfrm>
              <a:off x="2610" y="948"/>
              <a:ext cx="88" cy="88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Oval 27"/>
            <p:cNvSpPr>
              <a:spLocks noChangeArrowheads="1"/>
            </p:cNvSpPr>
            <p:nvPr/>
          </p:nvSpPr>
          <p:spPr bwMode="auto">
            <a:xfrm>
              <a:off x="4290" y="1596"/>
              <a:ext cx="88" cy="88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Oval 28"/>
            <p:cNvSpPr>
              <a:spLocks noChangeArrowheads="1"/>
            </p:cNvSpPr>
            <p:nvPr/>
          </p:nvSpPr>
          <p:spPr bwMode="auto">
            <a:xfrm>
              <a:off x="4834" y="1596"/>
              <a:ext cx="88" cy="88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1042917" y="2344695"/>
            <a:ext cx="14240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dirty="0" smtClean="0"/>
              <a:t>Barijera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K</a:t>
            </a:r>
            <a:r>
              <a:rPr lang="en-US" dirty="0" smtClean="0"/>
              <a:t>ô</a:t>
            </a:r>
            <a:r>
              <a:rPr lang="sr-Latn-RS" dirty="0" smtClean="0"/>
              <a:t>d bez petlji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68918"/>
          </a:xfrm>
        </p:spPr>
        <p:txBody>
          <a:bodyPr>
            <a:normAutofit fontScale="92500" lnSpcReduction="20000"/>
          </a:bodyPr>
          <a:lstStyle/>
          <a:p>
            <a:r>
              <a:rPr lang="sr-Latn-RS" dirty="0" smtClean="0"/>
              <a:t>Potrebno je uvesti kontrolne zavisnosti</a:t>
            </a:r>
          </a:p>
          <a:p>
            <a:r>
              <a:rPr lang="sr-Latn-RS" dirty="0" smtClean="0"/>
              <a:t>Kontrolne zavisnosti se moraju pretočiti u zavisnosti operatora ili primitivnih operacija od ulaznog podatka</a:t>
            </a:r>
          </a:p>
          <a:p>
            <a:r>
              <a:rPr lang="sr-Latn-RS" dirty="0" smtClean="0"/>
              <a:t>Za to služe switch i merge operatori</a:t>
            </a:r>
          </a:p>
          <a:p>
            <a:r>
              <a:rPr lang="en-US" dirty="0" smtClean="0"/>
              <a:t>S</a:t>
            </a:r>
            <a:r>
              <a:rPr lang="sr-Latn-RS" dirty="0" smtClean="0"/>
              <a:t>witch služi da se ulazni token podatka na data ulazu dovede do ulaza operacija samo jedne grane u k</a:t>
            </a:r>
            <a:r>
              <a:rPr lang="en-US" dirty="0" smtClean="0"/>
              <a:t>ô</a:t>
            </a:r>
            <a:r>
              <a:rPr lang="sr-Latn-RS" dirty="0" smtClean="0"/>
              <a:t>du, zavisno od vrednosti tokena na kontrolnom ulazu (flag uslovnog skoka). </a:t>
            </a:r>
          </a:p>
          <a:p>
            <a:r>
              <a:rPr lang="sr-Latn-RS" dirty="0" smtClean="0"/>
              <a:t>Merge bira rezultate iz iste grane. Za Merge je dovoljno za prosleđivanje tokena da budu raspoloživi kontrolni ulaz i samo izabrani ulaz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9"/>
          <p:cNvGrpSpPr>
            <a:grpSpLocks/>
          </p:cNvGrpSpPr>
          <p:nvPr/>
        </p:nvGrpSpPr>
        <p:grpSpPr bwMode="auto">
          <a:xfrm>
            <a:off x="4608513" y="1749402"/>
            <a:ext cx="2809875" cy="3263900"/>
            <a:chOff x="502" y="2028"/>
            <a:chExt cx="1770" cy="2056"/>
          </a:xfrm>
        </p:grpSpPr>
        <p:sp>
          <p:nvSpPr>
            <p:cNvPr id="2404382" name="Line 30"/>
            <p:cNvSpPr>
              <a:spLocks noChangeShapeType="1"/>
            </p:cNvSpPr>
            <p:nvPr/>
          </p:nvSpPr>
          <p:spPr bwMode="auto">
            <a:xfrm>
              <a:off x="1675" y="2116"/>
              <a:ext cx="0" cy="35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04383" name="Oval 31"/>
            <p:cNvSpPr>
              <a:spLocks noChangeArrowheads="1"/>
            </p:cNvSpPr>
            <p:nvPr/>
          </p:nvSpPr>
          <p:spPr bwMode="auto">
            <a:xfrm>
              <a:off x="1266" y="2482"/>
              <a:ext cx="850" cy="268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4384" name="Line 32"/>
            <p:cNvSpPr>
              <a:spLocks noChangeShapeType="1"/>
            </p:cNvSpPr>
            <p:nvPr/>
          </p:nvSpPr>
          <p:spPr bwMode="auto">
            <a:xfrm>
              <a:off x="804" y="2632"/>
              <a:ext cx="45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04385" name="Rectangle 33"/>
            <p:cNvSpPr>
              <a:spLocks noChangeArrowheads="1"/>
            </p:cNvSpPr>
            <p:nvPr/>
          </p:nvSpPr>
          <p:spPr bwMode="auto">
            <a:xfrm>
              <a:off x="1266" y="3030"/>
              <a:ext cx="302" cy="301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4386" name="Rectangle 34"/>
            <p:cNvSpPr>
              <a:spLocks noChangeArrowheads="1"/>
            </p:cNvSpPr>
            <p:nvPr/>
          </p:nvSpPr>
          <p:spPr bwMode="auto">
            <a:xfrm>
              <a:off x="1815" y="3030"/>
              <a:ext cx="301" cy="301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4387" name="Oval 35"/>
            <p:cNvSpPr>
              <a:spLocks noChangeArrowheads="1"/>
            </p:cNvSpPr>
            <p:nvPr/>
          </p:nvSpPr>
          <p:spPr bwMode="auto">
            <a:xfrm>
              <a:off x="1266" y="3579"/>
              <a:ext cx="850" cy="268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4388" name="Line 36"/>
            <p:cNvSpPr>
              <a:spLocks noChangeShapeType="1"/>
            </p:cNvSpPr>
            <p:nvPr/>
          </p:nvSpPr>
          <p:spPr bwMode="auto">
            <a:xfrm>
              <a:off x="1869" y="2761"/>
              <a:ext cx="96" cy="25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04389" name="Line 37"/>
            <p:cNvSpPr>
              <a:spLocks noChangeShapeType="1"/>
            </p:cNvSpPr>
            <p:nvPr/>
          </p:nvSpPr>
          <p:spPr bwMode="auto">
            <a:xfrm flipH="1">
              <a:off x="1417" y="2750"/>
              <a:ext cx="102" cy="26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04390" name="Line 38"/>
            <p:cNvSpPr>
              <a:spLocks noChangeShapeType="1"/>
            </p:cNvSpPr>
            <p:nvPr/>
          </p:nvSpPr>
          <p:spPr bwMode="auto">
            <a:xfrm>
              <a:off x="1417" y="3342"/>
              <a:ext cx="129" cy="22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04391" name="Line 39"/>
            <p:cNvSpPr>
              <a:spLocks noChangeShapeType="1"/>
            </p:cNvSpPr>
            <p:nvPr/>
          </p:nvSpPr>
          <p:spPr bwMode="auto">
            <a:xfrm flipH="1">
              <a:off x="1836" y="3342"/>
              <a:ext cx="129" cy="22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04392" name="Line 40"/>
            <p:cNvSpPr>
              <a:spLocks noChangeShapeType="1"/>
            </p:cNvSpPr>
            <p:nvPr/>
          </p:nvSpPr>
          <p:spPr bwMode="auto">
            <a:xfrm>
              <a:off x="1675" y="3858"/>
              <a:ext cx="0" cy="22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04393" name="Rectangle 41"/>
            <p:cNvSpPr>
              <a:spLocks noChangeArrowheads="1"/>
            </p:cNvSpPr>
            <p:nvPr/>
          </p:nvSpPr>
          <p:spPr bwMode="auto">
            <a:xfrm>
              <a:off x="1452" y="2550"/>
              <a:ext cx="168" cy="179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lIns="63500" tIns="25400" rIns="63500" bIns="25400">
              <a:spAutoFit/>
            </a:bodyPr>
            <a:lstStyle/>
            <a:p>
              <a:pPr eaLnBrk="0" hangingPunct="0">
                <a:lnSpc>
                  <a:spcPct val="85000"/>
                </a:lnSpc>
              </a:pPr>
              <a:r>
                <a:rPr lang="en-US" sz="1800" b="0">
                  <a:solidFill>
                    <a:srgbClr val="56127A"/>
                  </a:solidFill>
                  <a:latin typeface="Verdana" pitchFamily="34" charset="0"/>
                  <a:cs typeface="Arial" pitchFamily="34" charset="0"/>
                </a:rPr>
                <a:t>T</a:t>
              </a:r>
            </a:p>
          </p:txBody>
        </p:sp>
        <p:sp>
          <p:nvSpPr>
            <p:cNvPr id="2404394" name="Rectangle 42"/>
            <p:cNvSpPr>
              <a:spLocks noChangeArrowheads="1"/>
            </p:cNvSpPr>
            <p:nvPr/>
          </p:nvSpPr>
          <p:spPr bwMode="auto">
            <a:xfrm>
              <a:off x="1807" y="2555"/>
              <a:ext cx="163" cy="179"/>
            </a:xfrm>
            <a:prstGeom prst="rect">
              <a:avLst/>
            </a:prstGeom>
            <a:noFill/>
            <a:ln w="50800">
              <a:noFill/>
              <a:miter lim="800000"/>
              <a:headEnd/>
              <a:tailEnd/>
            </a:ln>
            <a:effectLst/>
          </p:spPr>
          <p:txBody>
            <a:bodyPr wrap="none" lIns="63500" tIns="25400" rIns="63500" bIns="25400">
              <a:spAutoFit/>
            </a:bodyPr>
            <a:lstStyle/>
            <a:p>
              <a:pPr eaLnBrk="0" hangingPunct="0">
                <a:lnSpc>
                  <a:spcPct val="85000"/>
                </a:lnSpc>
              </a:pPr>
              <a:r>
                <a:rPr lang="en-US" sz="1800" b="0">
                  <a:solidFill>
                    <a:srgbClr val="56127A"/>
                  </a:solidFill>
                  <a:latin typeface="Verdana" pitchFamily="34" charset="0"/>
                  <a:cs typeface="Arial" pitchFamily="34" charset="0"/>
                </a:rPr>
                <a:t>F</a:t>
              </a:r>
            </a:p>
          </p:txBody>
        </p:sp>
        <p:sp>
          <p:nvSpPr>
            <p:cNvPr id="2404395" name="Rectangle 43"/>
            <p:cNvSpPr>
              <a:spLocks noChangeArrowheads="1"/>
            </p:cNvSpPr>
            <p:nvPr/>
          </p:nvSpPr>
          <p:spPr bwMode="auto">
            <a:xfrm>
              <a:off x="1342" y="3090"/>
              <a:ext cx="131" cy="179"/>
            </a:xfrm>
            <a:prstGeom prst="rect">
              <a:avLst/>
            </a:prstGeom>
            <a:noFill/>
            <a:ln w="50800">
              <a:noFill/>
              <a:miter lim="800000"/>
              <a:headEnd/>
              <a:tailEnd/>
            </a:ln>
            <a:effectLst/>
          </p:spPr>
          <p:txBody>
            <a:bodyPr wrap="none" lIns="63500" tIns="25400" rIns="63500" bIns="25400">
              <a:spAutoFit/>
            </a:bodyPr>
            <a:lstStyle/>
            <a:p>
              <a:pPr eaLnBrk="0" hangingPunct="0">
                <a:lnSpc>
                  <a:spcPct val="85000"/>
                </a:lnSpc>
              </a:pPr>
              <a:r>
                <a:rPr lang="en-US" sz="1800" b="0">
                  <a:solidFill>
                    <a:srgbClr val="56127A"/>
                  </a:solidFill>
                  <a:latin typeface="Verdana" pitchFamily="34" charset="0"/>
                  <a:cs typeface="Arial" pitchFamily="34" charset="0"/>
                </a:rPr>
                <a:t>f</a:t>
              </a:r>
            </a:p>
          </p:txBody>
        </p:sp>
        <p:sp>
          <p:nvSpPr>
            <p:cNvPr id="2404396" name="Rectangle 44"/>
            <p:cNvSpPr>
              <a:spLocks noChangeArrowheads="1"/>
            </p:cNvSpPr>
            <p:nvPr/>
          </p:nvSpPr>
          <p:spPr bwMode="auto">
            <a:xfrm>
              <a:off x="1880" y="3090"/>
              <a:ext cx="146" cy="179"/>
            </a:xfrm>
            <a:prstGeom prst="rect">
              <a:avLst/>
            </a:prstGeom>
            <a:noFill/>
            <a:ln w="50800">
              <a:noFill/>
              <a:miter lim="800000"/>
              <a:headEnd/>
              <a:tailEnd/>
            </a:ln>
            <a:effectLst/>
          </p:spPr>
          <p:txBody>
            <a:bodyPr lIns="63500" tIns="25400" rIns="63500" bIns="25400">
              <a:spAutoFit/>
            </a:bodyPr>
            <a:lstStyle/>
            <a:p>
              <a:pPr eaLnBrk="0" hangingPunct="0">
                <a:lnSpc>
                  <a:spcPct val="85000"/>
                </a:lnSpc>
              </a:pPr>
              <a:r>
                <a:rPr lang="en-US" sz="1800" b="0">
                  <a:solidFill>
                    <a:srgbClr val="56127A"/>
                  </a:solidFill>
                  <a:latin typeface="Verdana" pitchFamily="34" charset="0"/>
                  <a:cs typeface="Arial" pitchFamily="34" charset="0"/>
                </a:rPr>
                <a:t>g</a:t>
              </a:r>
            </a:p>
          </p:txBody>
        </p:sp>
        <p:sp>
          <p:nvSpPr>
            <p:cNvPr id="2404397" name="Freeform 45"/>
            <p:cNvSpPr>
              <a:spLocks/>
            </p:cNvSpPr>
            <p:nvPr/>
          </p:nvSpPr>
          <p:spPr bwMode="auto">
            <a:xfrm>
              <a:off x="1016" y="2632"/>
              <a:ext cx="216" cy="10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112"/>
                </a:cxn>
                <a:cxn ang="0">
                  <a:pos x="216" y="1112"/>
                </a:cxn>
              </a:cxnLst>
              <a:rect l="0" t="0" r="r" b="b"/>
              <a:pathLst>
                <a:path w="216" h="1112">
                  <a:moveTo>
                    <a:pt x="0" y="0"/>
                  </a:moveTo>
                  <a:lnTo>
                    <a:pt x="0" y="1112"/>
                  </a:lnTo>
                  <a:lnTo>
                    <a:pt x="216" y="1112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4398" name="Rectangle 46"/>
            <p:cNvSpPr>
              <a:spLocks noChangeArrowheads="1"/>
            </p:cNvSpPr>
            <p:nvPr/>
          </p:nvSpPr>
          <p:spPr bwMode="auto">
            <a:xfrm>
              <a:off x="1428" y="3598"/>
              <a:ext cx="168" cy="179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lIns="63500" tIns="25400" rIns="63500" bIns="25400">
              <a:spAutoFit/>
            </a:bodyPr>
            <a:lstStyle/>
            <a:p>
              <a:pPr eaLnBrk="0" hangingPunct="0">
                <a:lnSpc>
                  <a:spcPct val="85000"/>
                </a:lnSpc>
              </a:pPr>
              <a:r>
                <a:rPr lang="en-US" sz="1800" b="0">
                  <a:solidFill>
                    <a:srgbClr val="56127A"/>
                  </a:solidFill>
                  <a:latin typeface="Verdana" pitchFamily="34" charset="0"/>
                  <a:cs typeface="Arial" pitchFamily="34" charset="0"/>
                </a:rPr>
                <a:t>T</a:t>
              </a:r>
            </a:p>
          </p:txBody>
        </p:sp>
        <p:sp>
          <p:nvSpPr>
            <p:cNvPr id="2404399" name="Rectangle 47"/>
            <p:cNvSpPr>
              <a:spLocks noChangeArrowheads="1"/>
            </p:cNvSpPr>
            <p:nvPr/>
          </p:nvSpPr>
          <p:spPr bwMode="auto">
            <a:xfrm>
              <a:off x="1783" y="3603"/>
              <a:ext cx="163" cy="179"/>
            </a:xfrm>
            <a:prstGeom prst="rect">
              <a:avLst/>
            </a:prstGeom>
            <a:noFill/>
            <a:ln w="50800">
              <a:noFill/>
              <a:miter lim="800000"/>
              <a:headEnd/>
              <a:tailEnd/>
            </a:ln>
            <a:effectLst/>
          </p:spPr>
          <p:txBody>
            <a:bodyPr wrap="none" lIns="63500" tIns="25400" rIns="63500" bIns="25400">
              <a:spAutoFit/>
            </a:bodyPr>
            <a:lstStyle/>
            <a:p>
              <a:pPr eaLnBrk="0" hangingPunct="0">
                <a:lnSpc>
                  <a:spcPct val="85000"/>
                </a:lnSpc>
              </a:pPr>
              <a:r>
                <a:rPr lang="en-US" sz="1800" b="0">
                  <a:solidFill>
                    <a:srgbClr val="56127A"/>
                  </a:solidFill>
                  <a:latin typeface="Verdana" pitchFamily="34" charset="0"/>
                  <a:cs typeface="Arial" pitchFamily="34" charset="0"/>
                </a:rPr>
                <a:t>F</a:t>
              </a:r>
            </a:p>
          </p:txBody>
        </p:sp>
        <p:sp>
          <p:nvSpPr>
            <p:cNvPr id="2404400" name="Rectangle 48"/>
            <p:cNvSpPr>
              <a:spLocks noChangeArrowheads="1"/>
            </p:cNvSpPr>
            <p:nvPr/>
          </p:nvSpPr>
          <p:spPr bwMode="auto">
            <a:xfrm>
              <a:off x="928" y="2304"/>
              <a:ext cx="1344" cy="1632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4401" name="Text Box 49"/>
            <p:cNvSpPr txBox="1">
              <a:spLocks noChangeArrowheads="1"/>
            </p:cNvSpPr>
            <p:nvPr/>
          </p:nvSpPr>
          <p:spPr bwMode="auto">
            <a:xfrm>
              <a:off x="502" y="2028"/>
              <a:ext cx="1146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sr-Latn-RS" b="0" dirty="0" smtClean="0">
                  <a:solidFill>
                    <a:srgbClr val="56127A"/>
                  </a:solidFill>
                  <a:latin typeface="Verdana" pitchFamily="34" charset="0"/>
                </a:rPr>
                <a:t>IF-THEN-ELSE</a:t>
              </a:r>
              <a:endParaRPr lang="en-US" b="0" dirty="0">
                <a:solidFill>
                  <a:srgbClr val="56127A"/>
                </a:solidFill>
                <a:latin typeface="Verdana" pitchFamily="34" charset="0"/>
              </a:endParaRPr>
            </a:p>
          </p:txBody>
        </p:sp>
      </p:grpSp>
      <p:sp>
        <p:nvSpPr>
          <p:cNvPr id="87" name="Title 8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IF-THEN-ELSE</a:t>
            </a:r>
            <a:endParaRPr lang="en-US" dirty="0"/>
          </a:p>
        </p:txBody>
      </p:sp>
      <p:sp>
        <p:nvSpPr>
          <p:cNvPr id="91" name="TextBox 90"/>
          <p:cNvSpPr txBox="1"/>
          <p:nvPr/>
        </p:nvSpPr>
        <p:spPr>
          <a:xfrm>
            <a:off x="1249317" y="2260584"/>
            <a:ext cx="372432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800" dirty="0" smtClean="0"/>
              <a:t>Flag upravlja distribucijom ulaznih argumenata ka delovima k</a:t>
            </a:r>
            <a:r>
              <a:rPr lang="en-US" sz="2800" dirty="0" smtClean="0"/>
              <a:t>ô</a:t>
            </a:r>
            <a:r>
              <a:rPr lang="sr-Latn-RS" sz="2800" dirty="0" smtClean="0"/>
              <a:t>da f i g preko Switch operatora. </a:t>
            </a:r>
            <a:r>
              <a:rPr lang="en-US" sz="2800" dirty="0" smtClean="0"/>
              <a:t>D</a:t>
            </a:r>
            <a:r>
              <a:rPr lang="sr-Latn-RS" sz="2800" dirty="0" smtClean="0"/>
              <a:t>istribucija rezultata ili then ili else grane se obavlja preko merge operatora</a:t>
            </a:r>
            <a:endParaRPr lang="en-US" sz="2800" dirty="0"/>
          </a:p>
        </p:txBody>
      </p:sp>
      <p:sp>
        <p:nvSpPr>
          <p:cNvPr id="93" name="TextBox 92"/>
          <p:cNvSpPr txBox="1"/>
          <p:nvPr/>
        </p:nvSpPr>
        <p:spPr>
          <a:xfrm>
            <a:off x="4608513" y="5364189"/>
            <a:ext cx="397991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800" b="1" dirty="0" smtClean="0"/>
              <a:t>Samo jedna grana se izvršava jer druga grana nema ulazne podatke!!!</a:t>
            </a:r>
            <a:endParaRPr lang="en-US" sz="2800" b="1" dirty="0"/>
          </a:p>
        </p:txBody>
      </p:sp>
      <p:sp>
        <p:nvSpPr>
          <p:cNvPr id="94" name="Oval 93"/>
          <p:cNvSpPr/>
          <p:nvPr/>
        </p:nvSpPr>
        <p:spPr>
          <a:xfrm>
            <a:off x="6434163" y="2041506"/>
            <a:ext cx="109539" cy="10953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5156208" y="2662227"/>
            <a:ext cx="109539" cy="10953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TextBox 98"/>
          <p:cNvSpPr txBox="1"/>
          <p:nvPr/>
        </p:nvSpPr>
        <p:spPr>
          <a:xfrm>
            <a:off x="6616728" y="1420785"/>
            <a:ext cx="2527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dirty="0" smtClean="0"/>
              <a:t>Svi ulazni podaci potrebni za f ili g</a:t>
            </a:r>
            <a:endParaRPr lang="en-US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CD1B1-4DFB-4C53-A416-95292C9098A3}" type="slidenum">
              <a:rPr lang="en-GB"/>
              <a:pPr/>
              <a:t>13</a:t>
            </a:fld>
            <a:endParaRPr lang="en-GB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Dataflow </a:t>
            </a:r>
            <a:r>
              <a:rPr lang="sr-Latn-RS" sz="3200" dirty="0" smtClean="0"/>
              <a:t>jezici</a:t>
            </a:r>
            <a:endParaRPr lang="de-DE" sz="3200" dirty="0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347759"/>
            <a:ext cx="8229600" cy="4965767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90000"/>
              </a:lnSpc>
            </a:pPr>
            <a:r>
              <a:rPr lang="sr-Latn-RS" sz="4500" dirty="0" smtClean="0"/>
              <a:t>Osnovna karakteristika</a:t>
            </a:r>
            <a:r>
              <a:rPr lang="en-US" sz="4500" dirty="0" smtClean="0"/>
              <a:t>: </a:t>
            </a:r>
            <a:r>
              <a:rPr lang="en-US" sz="4500" i="1" dirty="0" smtClean="0"/>
              <a:t>single-assignment </a:t>
            </a:r>
            <a:r>
              <a:rPr lang="en-US" sz="4500" i="1" dirty="0"/>
              <a:t>rule</a:t>
            </a:r>
            <a:endParaRPr lang="en-US" sz="4500" dirty="0"/>
          </a:p>
          <a:p>
            <a:pPr lvl="1">
              <a:lnSpc>
                <a:spcPct val="90000"/>
              </a:lnSpc>
            </a:pPr>
            <a:r>
              <a:rPr lang="sr-Latn-RS" sz="3800" b="1" dirty="0" smtClean="0"/>
              <a:t>Promenljiva se može pojaviti samo jednom na levoj strani izraza unutar programa u kome je aktivna. Kompajler kontroliše pravilo – funkcionalno programiranje. Po ostalim osobinama liče na PASCAL (izbegavanje pokazivača)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pPr>
              <a:lnSpc>
                <a:spcPct val="90000"/>
              </a:lnSpc>
            </a:pPr>
            <a:r>
              <a:rPr lang="sr-Latn-RS" sz="4500" dirty="0" smtClean="0"/>
              <a:t>Primeri</a:t>
            </a:r>
            <a:r>
              <a:rPr lang="en-US" sz="4500" dirty="0" smtClean="0"/>
              <a:t>: </a:t>
            </a:r>
            <a:r>
              <a:rPr lang="en-US" sz="4500" dirty="0"/>
              <a:t>VAL, Id, </a:t>
            </a:r>
            <a:r>
              <a:rPr lang="en-US" sz="4500" dirty="0" smtClean="0"/>
              <a:t>LUCID</a:t>
            </a:r>
            <a:endParaRPr lang="sr-Latn-RS" sz="4500" dirty="0" smtClean="0"/>
          </a:p>
          <a:p>
            <a:pPr>
              <a:lnSpc>
                <a:spcPct val="90000"/>
              </a:lnSpc>
            </a:pPr>
            <a:r>
              <a:rPr lang="sr-Latn-RS" sz="4500" dirty="0" smtClean="0"/>
              <a:t>Prevodioci prevode </a:t>
            </a:r>
            <a:r>
              <a:rPr lang="en-US" sz="4500" dirty="0" smtClean="0"/>
              <a:t>program </a:t>
            </a:r>
            <a:r>
              <a:rPr lang="sr-Latn-RS" sz="4500" dirty="0" smtClean="0"/>
              <a:t>u</a:t>
            </a:r>
            <a:r>
              <a:rPr lang="en-US" sz="4500" dirty="0" smtClean="0"/>
              <a:t> </a:t>
            </a:r>
            <a:r>
              <a:rPr lang="en-US" sz="4500" dirty="0"/>
              <a:t>dataflow </a:t>
            </a:r>
            <a:r>
              <a:rPr lang="sr-Latn-RS" sz="4500" dirty="0" smtClean="0"/>
              <a:t>orijentisani </a:t>
            </a:r>
            <a:r>
              <a:rPr lang="en-US" sz="4500" dirty="0" err="1" smtClean="0"/>
              <a:t>gra</a:t>
            </a:r>
            <a:r>
              <a:rPr lang="sr-Latn-RS" sz="4500" dirty="0" smtClean="0"/>
              <a:t>f</a:t>
            </a:r>
            <a:r>
              <a:rPr lang="en-US" sz="4500" dirty="0" smtClean="0"/>
              <a:t> </a:t>
            </a:r>
            <a:r>
              <a:rPr lang="sr-Latn-RS" sz="4500" dirty="0" smtClean="0"/>
              <a:t>sa definisanim simbolima – dataflow operatorima. </a:t>
            </a:r>
          </a:p>
          <a:p>
            <a:pPr>
              <a:lnSpc>
                <a:spcPct val="90000"/>
              </a:lnSpc>
            </a:pPr>
            <a:r>
              <a:rPr lang="sr-Latn-RS" sz="4500" dirty="0" smtClean="0"/>
              <a:t>Kompajler takođe definiše data tokene koji inicijalno imaju spremne validne podatke (data ready)</a:t>
            </a:r>
          </a:p>
          <a:p>
            <a:pPr>
              <a:lnSpc>
                <a:spcPct val="90000"/>
              </a:lnSpc>
            </a:pPr>
            <a:r>
              <a:rPr lang="en-US" sz="4500" dirty="0" smtClean="0"/>
              <a:t>T</a:t>
            </a:r>
            <a:r>
              <a:rPr lang="sr-Latn-RS" sz="4500" dirty="0" smtClean="0"/>
              <a:t>ok tokena prilikom izvršavanja čini da neki od čvorova (instrukcija) postaju </a:t>
            </a:r>
            <a:r>
              <a:rPr lang="en-US" sz="4500" dirty="0" smtClean="0"/>
              <a:t>enabled (</a:t>
            </a:r>
            <a:r>
              <a:rPr lang="sr-Latn-RS" sz="4500" dirty="0" smtClean="0"/>
              <a:t>data </a:t>
            </a:r>
            <a:r>
              <a:rPr lang="sr-Latn-RS" sz="4500" dirty="0" err="1" smtClean="0"/>
              <a:t>ready</a:t>
            </a:r>
            <a:r>
              <a:rPr lang="en-US" sz="4500" dirty="0" smtClean="0"/>
              <a:t>)</a:t>
            </a:r>
            <a:r>
              <a:rPr lang="sr-Latn-RS" sz="4500" dirty="0" smtClean="0"/>
              <a:t> i zatim dolazi do izvršavanja (fires). </a:t>
            </a:r>
            <a:endParaRPr lang="en-US" sz="4500" dirty="0"/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ChangeArrowheads="1"/>
          </p:cNvSpPr>
          <p:nvPr/>
        </p:nvSpPr>
        <p:spPr bwMode="auto">
          <a:xfrm>
            <a:off x="1231900" y="2351088"/>
            <a:ext cx="3373438" cy="2043112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000" b="1">
              <a:solidFill>
                <a:srgbClr val="000000"/>
              </a:solidFill>
              <a:latin typeface="Courier New" pitchFamily="49" charset="-18"/>
              <a:cs typeface="Arial" charset="0"/>
            </a:endParaRPr>
          </a:p>
        </p:txBody>
      </p:sp>
      <p:sp>
        <p:nvSpPr>
          <p:cNvPr id="128003" name="Rectangle 3"/>
          <p:cNvSpPr>
            <a:spLocks noChangeArrowheads="1"/>
          </p:cNvSpPr>
          <p:nvPr/>
        </p:nvSpPr>
        <p:spPr bwMode="auto">
          <a:xfrm>
            <a:off x="3851275" y="2355850"/>
            <a:ext cx="152400" cy="2038350"/>
          </a:xfrm>
          <a:prstGeom prst="rect">
            <a:avLst/>
          </a:prstGeom>
          <a:solidFill>
            <a:srgbClr val="FFCC66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000" b="1">
              <a:solidFill>
                <a:srgbClr val="000000"/>
              </a:solidFill>
              <a:latin typeface="Courier New" pitchFamily="49" charset="-18"/>
              <a:cs typeface="Arial" charset="0"/>
            </a:endParaRPr>
          </a:p>
        </p:txBody>
      </p:sp>
      <p:sp>
        <p:nvSpPr>
          <p:cNvPr id="128004" name="Rectangle 4"/>
          <p:cNvSpPr>
            <a:spLocks noChangeArrowheads="1"/>
          </p:cNvSpPr>
          <p:nvPr/>
        </p:nvSpPr>
        <p:spPr bwMode="auto">
          <a:xfrm>
            <a:off x="3171825" y="2352675"/>
            <a:ext cx="152400" cy="2038350"/>
          </a:xfrm>
          <a:prstGeom prst="rect">
            <a:avLst/>
          </a:prstGeom>
          <a:solidFill>
            <a:srgbClr val="FFCC66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000" b="1">
              <a:solidFill>
                <a:srgbClr val="000000"/>
              </a:solidFill>
              <a:latin typeface="Courier New" pitchFamily="49" charset="-18"/>
              <a:cs typeface="Arial" charset="0"/>
            </a:endParaRPr>
          </a:p>
        </p:txBody>
      </p:sp>
      <p:sp>
        <p:nvSpPr>
          <p:cNvPr id="128005" name="Rectangle 5"/>
          <p:cNvSpPr>
            <a:spLocks noGrp="1" noChangeArrowheads="1"/>
          </p:cNvSpPr>
          <p:nvPr>
            <p:ph type="title"/>
          </p:nvPr>
        </p:nvSpPr>
        <p:spPr>
          <a:xfrm>
            <a:off x="217563" y="336550"/>
            <a:ext cx="6065686" cy="1097654"/>
          </a:xfrm>
        </p:spPr>
        <p:txBody>
          <a:bodyPr wrap="none" lIns="63398" tIns="25359" rIns="63398" bIns="25359" anchor="t">
            <a:spAutoFit/>
          </a:bodyPr>
          <a:lstStyle/>
          <a:p>
            <a:pPr eaLnBrk="1" hangingPunct="1"/>
            <a:r>
              <a:rPr lang="en-US" dirty="0" err="1" smtClean="0">
                <a:ea typeface="ＭＳ Ｐゴシック" pitchFamily="34" charset="-128"/>
              </a:rPr>
              <a:t>Stati</a:t>
            </a:r>
            <a:r>
              <a:rPr lang="sr-Latn-RS" dirty="0" smtClean="0">
                <a:ea typeface="ＭＳ Ｐゴシック" pitchFamily="34" charset="-128"/>
              </a:rPr>
              <a:t>čke</a:t>
            </a: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dirty="0" smtClean="0">
                <a:ea typeface="ＭＳ Ｐゴシック" pitchFamily="34" charset="-128"/>
              </a:rPr>
              <a:t>Dataflow Ma</a:t>
            </a:r>
            <a:r>
              <a:rPr lang="sr-Latn-RS" dirty="0" smtClean="0">
                <a:ea typeface="ＭＳ Ｐゴシック" pitchFamily="34" charset="-128"/>
              </a:rPr>
              <a:t>š</a:t>
            </a:r>
            <a:r>
              <a:rPr lang="en-US" dirty="0" err="1" smtClean="0">
                <a:ea typeface="ＭＳ Ｐゴシック" pitchFamily="34" charset="-128"/>
              </a:rPr>
              <a:t>ine</a:t>
            </a:r>
            <a:r>
              <a:rPr lang="en-US" dirty="0" smtClean="0">
                <a:ea typeface="ＭＳ Ｐゴシック" pitchFamily="34" charset="-128"/>
              </a:rPr>
              <a:t>:</a:t>
            </a:r>
            <a:br>
              <a:rPr lang="en-US" dirty="0" smtClean="0">
                <a:ea typeface="ＭＳ Ｐゴシック" pitchFamily="34" charset="-128"/>
              </a:rPr>
            </a:br>
            <a:r>
              <a:rPr lang="en-US" sz="2400" i="1" dirty="0" smtClean="0">
                <a:ea typeface="ＭＳ Ｐゴシック" pitchFamily="34" charset="-128"/>
              </a:rPr>
              <a:t>Template</a:t>
            </a:r>
            <a:r>
              <a:rPr lang="sr-Latn-RS" sz="2400" i="1" dirty="0" smtClean="0">
                <a:ea typeface="ＭＳ Ｐゴシック" pitchFamily="34" charset="-128"/>
              </a:rPr>
              <a:t>-i instrukcija</a:t>
            </a:r>
            <a:endParaRPr lang="en-US" sz="2400" i="1" dirty="0" smtClean="0">
              <a:ea typeface="ＭＳ Ｐゴシック" pitchFamily="34" charset="-128"/>
            </a:endParaRPr>
          </a:p>
        </p:txBody>
      </p:sp>
      <p:sp>
        <p:nvSpPr>
          <p:cNvPr id="128006" name="Rectangle 6"/>
          <p:cNvSpPr>
            <a:spLocks noChangeArrowheads="1"/>
          </p:cNvSpPr>
          <p:nvPr/>
        </p:nvSpPr>
        <p:spPr bwMode="auto">
          <a:xfrm>
            <a:off x="1009650" y="5165725"/>
            <a:ext cx="4746625" cy="13364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63398" tIns="25359" rIns="63398" bIns="25359">
            <a:spAutoFit/>
          </a:bodyPr>
          <a:lstStyle/>
          <a:p>
            <a:pPr defTabSz="912813" eaLnBrk="0" hangingPunct="0">
              <a:lnSpc>
                <a:spcPct val="87000"/>
              </a:lnSpc>
            </a:pPr>
            <a:r>
              <a:rPr lang="sr-Latn-RS" sz="2400" dirty="0" smtClean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Svaka grana u grafu ima mesto u Template-ima instrukcija, pa samim tim u programu. </a:t>
            </a:r>
            <a:endParaRPr lang="en-US" sz="2400" dirty="0">
              <a:solidFill>
                <a:srgbClr val="000000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128007" name="Rectangle 7"/>
          <p:cNvSpPr>
            <a:spLocks noChangeArrowheads="1"/>
          </p:cNvSpPr>
          <p:nvPr/>
        </p:nvSpPr>
        <p:spPr bwMode="auto">
          <a:xfrm rot="-2133333">
            <a:off x="1809750" y="1701800"/>
            <a:ext cx="1538288" cy="30956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343" tIns="44379" rIns="90343" bIns="44379">
            <a:spAutoFit/>
          </a:bodyPr>
          <a:lstStyle/>
          <a:p>
            <a:pPr defTabSz="912813" eaLnBrk="0" hangingPunct="0">
              <a:lnSpc>
                <a:spcPct val="90000"/>
              </a:lnSpc>
            </a:pPr>
            <a:r>
              <a:rPr lang="en-US" sz="1600">
                <a:solidFill>
                  <a:srgbClr val="56127A"/>
                </a:solidFill>
                <a:latin typeface="Verdana" pitchFamily="34" charset="0"/>
                <a:cs typeface="Arial" charset="0"/>
              </a:rPr>
              <a:t>Destination 1</a:t>
            </a:r>
          </a:p>
        </p:txBody>
      </p:sp>
      <p:sp>
        <p:nvSpPr>
          <p:cNvPr id="128008" name="Rectangle 8"/>
          <p:cNvSpPr>
            <a:spLocks noChangeArrowheads="1"/>
          </p:cNvSpPr>
          <p:nvPr/>
        </p:nvSpPr>
        <p:spPr bwMode="auto">
          <a:xfrm rot="-2133333">
            <a:off x="2581275" y="1700213"/>
            <a:ext cx="1538288" cy="30956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343" tIns="44379" rIns="90343" bIns="44379">
            <a:spAutoFit/>
          </a:bodyPr>
          <a:lstStyle/>
          <a:p>
            <a:pPr defTabSz="912813" eaLnBrk="0" hangingPunct="0">
              <a:lnSpc>
                <a:spcPct val="90000"/>
              </a:lnSpc>
            </a:pPr>
            <a:r>
              <a:rPr lang="en-US" sz="1600">
                <a:solidFill>
                  <a:srgbClr val="56127A"/>
                </a:solidFill>
                <a:latin typeface="Verdana" pitchFamily="34" charset="0"/>
                <a:cs typeface="Arial" charset="0"/>
              </a:rPr>
              <a:t>Destination 2</a:t>
            </a:r>
          </a:p>
        </p:txBody>
      </p:sp>
      <p:sp>
        <p:nvSpPr>
          <p:cNvPr id="128009" name="Rectangle 9"/>
          <p:cNvSpPr>
            <a:spLocks noChangeArrowheads="1"/>
          </p:cNvSpPr>
          <p:nvPr/>
        </p:nvSpPr>
        <p:spPr bwMode="auto">
          <a:xfrm>
            <a:off x="4170363" y="4468813"/>
            <a:ext cx="2130314" cy="60521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63398" tIns="25359" rIns="63398" bIns="25359">
            <a:spAutoFit/>
          </a:bodyPr>
          <a:lstStyle/>
          <a:p>
            <a:pPr defTabSz="912813" eaLnBrk="0" hangingPunct="0">
              <a:lnSpc>
                <a:spcPct val="90000"/>
              </a:lnSpc>
            </a:pPr>
            <a:r>
              <a:rPr lang="en-US" sz="2000" dirty="0">
                <a:solidFill>
                  <a:srgbClr val="56127A"/>
                </a:solidFill>
                <a:latin typeface="Verdana" pitchFamily="34" charset="0"/>
                <a:cs typeface="Arial" charset="0"/>
              </a:rPr>
              <a:t>Presence </a:t>
            </a:r>
            <a:r>
              <a:rPr lang="en-US" sz="2000" dirty="0" smtClean="0">
                <a:solidFill>
                  <a:srgbClr val="56127A"/>
                </a:solidFill>
                <a:latin typeface="Verdana" pitchFamily="34" charset="0"/>
                <a:cs typeface="Arial" charset="0"/>
              </a:rPr>
              <a:t>bits</a:t>
            </a:r>
            <a:endParaRPr lang="sr-Latn-RS" sz="2000" dirty="0" smtClean="0">
              <a:solidFill>
                <a:srgbClr val="56127A"/>
              </a:solidFill>
              <a:latin typeface="Verdana" pitchFamily="34" charset="0"/>
              <a:cs typeface="Arial" charset="0"/>
            </a:endParaRPr>
          </a:p>
          <a:p>
            <a:pPr defTabSz="912813" eaLnBrk="0" hangingPunct="0">
              <a:lnSpc>
                <a:spcPct val="90000"/>
              </a:lnSpc>
            </a:pPr>
            <a:r>
              <a:rPr lang="sr-Latn-RS" sz="2000" dirty="0" smtClean="0">
                <a:solidFill>
                  <a:srgbClr val="56127A"/>
                </a:solidFill>
                <a:latin typeface="Verdana" pitchFamily="34" charset="0"/>
                <a:cs typeface="Arial" charset="0"/>
              </a:rPr>
              <a:t>&lt;=&gt; Ready biti</a:t>
            </a:r>
            <a:endParaRPr lang="en-US" sz="2000" dirty="0">
              <a:solidFill>
                <a:srgbClr val="56127A"/>
              </a:solidFill>
              <a:latin typeface="Verdana" pitchFamily="34" charset="0"/>
              <a:cs typeface="Arial" charset="0"/>
            </a:endParaRP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868363" y="2354263"/>
            <a:ext cx="349250" cy="2039937"/>
            <a:chOff x="548" y="1486"/>
            <a:chExt cx="220" cy="1287"/>
          </a:xfrm>
        </p:grpSpPr>
        <p:sp>
          <p:nvSpPr>
            <p:cNvPr id="128055" name="Rectangle 11"/>
            <p:cNvSpPr>
              <a:spLocks noChangeArrowheads="1"/>
            </p:cNvSpPr>
            <p:nvPr/>
          </p:nvSpPr>
          <p:spPr bwMode="auto">
            <a:xfrm>
              <a:off x="548" y="1486"/>
              <a:ext cx="220" cy="246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343" tIns="44379" rIns="90343" bIns="44379">
              <a:spAutoFit/>
            </a:bodyPr>
            <a:lstStyle/>
            <a:p>
              <a:pPr defTabSz="912813" eaLnBrk="0" hangingPunct="0">
                <a:lnSpc>
                  <a:spcPct val="90000"/>
                </a:lnSpc>
              </a:pPr>
              <a:r>
                <a:rPr lang="en-US" sz="2200" b="1">
                  <a:solidFill>
                    <a:srgbClr val="56127A"/>
                  </a:solidFill>
                  <a:latin typeface="Courier New" pitchFamily="49" charset="-18"/>
                  <a:cs typeface="Arial" charset="0"/>
                </a:rPr>
                <a:t>1</a:t>
              </a:r>
            </a:p>
          </p:txBody>
        </p:sp>
        <p:sp>
          <p:nvSpPr>
            <p:cNvPr id="128056" name="Rectangle 12"/>
            <p:cNvSpPr>
              <a:spLocks noChangeArrowheads="1"/>
            </p:cNvSpPr>
            <p:nvPr/>
          </p:nvSpPr>
          <p:spPr bwMode="auto">
            <a:xfrm>
              <a:off x="548" y="1745"/>
              <a:ext cx="220" cy="24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343" tIns="44379" rIns="90343" bIns="44379">
              <a:spAutoFit/>
            </a:bodyPr>
            <a:lstStyle/>
            <a:p>
              <a:pPr defTabSz="912813" eaLnBrk="0" hangingPunct="0">
                <a:lnSpc>
                  <a:spcPct val="90000"/>
                </a:lnSpc>
              </a:pPr>
              <a:r>
                <a:rPr lang="en-US" sz="2200" b="1">
                  <a:solidFill>
                    <a:srgbClr val="56127A"/>
                  </a:solidFill>
                  <a:latin typeface="Courier New" pitchFamily="49" charset="-18"/>
                  <a:cs typeface="Arial" charset="0"/>
                </a:rPr>
                <a:t>2</a:t>
              </a:r>
            </a:p>
          </p:txBody>
        </p:sp>
        <p:sp>
          <p:nvSpPr>
            <p:cNvPr id="128057" name="Rectangle 13"/>
            <p:cNvSpPr>
              <a:spLocks noChangeArrowheads="1"/>
            </p:cNvSpPr>
            <p:nvPr/>
          </p:nvSpPr>
          <p:spPr bwMode="auto">
            <a:xfrm>
              <a:off x="548" y="2010"/>
              <a:ext cx="220" cy="246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343" tIns="44379" rIns="90343" bIns="44379">
              <a:spAutoFit/>
            </a:bodyPr>
            <a:lstStyle/>
            <a:p>
              <a:pPr defTabSz="912813" eaLnBrk="0" hangingPunct="0">
                <a:lnSpc>
                  <a:spcPct val="90000"/>
                </a:lnSpc>
              </a:pPr>
              <a:r>
                <a:rPr lang="en-US" sz="2200" b="1">
                  <a:solidFill>
                    <a:srgbClr val="56127A"/>
                  </a:solidFill>
                  <a:latin typeface="Courier New" pitchFamily="49" charset="-18"/>
                  <a:cs typeface="Arial" charset="0"/>
                </a:rPr>
                <a:t>3</a:t>
              </a:r>
            </a:p>
          </p:txBody>
        </p:sp>
        <p:sp>
          <p:nvSpPr>
            <p:cNvPr id="128058" name="Rectangle 14"/>
            <p:cNvSpPr>
              <a:spLocks noChangeArrowheads="1"/>
            </p:cNvSpPr>
            <p:nvPr/>
          </p:nvSpPr>
          <p:spPr bwMode="auto">
            <a:xfrm>
              <a:off x="548" y="2268"/>
              <a:ext cx="220" cy="24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343" tIns="44379" rIns="90343" bIns="44379">
              <a:spAutoFit/>
            </a:bodyPr>
            <a:lstStyle/>
            <a:p>
              <a:pPr defTabSz="912813" eaLnBrk="0" hangingPunct="0">
                <a:lnSpc>
                  <a:spcPct val="90000"/>
                </a:lnSpc>
              </a:pPr>
              <a:r>
                <a:rPr lang="en-US" sz="2200" b="1">
                  <a:solidFill>
                    <a:srgbClr val="56127A"/>
                  </a:solidFill>
                  <a:latin typeface="Courier New" pitchFamily="49" charset="-18"/>
                  <a:cs typeface="Arial" charset="0"/>
                </a:rPr>
                <a:t>4</a:t>
              </a:r>
            </a:p>
          </p:txBody>
        </p:sp>
        <p:sp>
          <p:nvSpPr>
            <p:cNvPr id="128059" name="Rectangle 15"/>
            <p:cNvSpPr>
              <a:spLocks noChangeArrowheads="1"/>
            </p:cNvSpPr>
            <p:nvPr/>
          </p:nvSpPr>
          <p:spPr bwMode="auto">
            <a:xfrm>
              <a:off x="548" y="2527"/>
              <a:ext cx="220" cy="246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343" tIns="44379" rIns="90343" bIns="44379">
              <a:spAutoFit/>
            </a:bodyPr>
            <a:lstStyle/>
            <a:p>
              <a:pPr defTabSz="912813" eaLnBrk="0" hangingPunct="0">
                <a:lnSpc>
                  <a:spcPct val="90000"/>
                </a:lnSpc>
              </a:pPr>
              <a:r>
                <a:rPr lang="en-US" sz="2200" b="1">
                  <a:solidFill>
                    <a:srgbClr val="56127A"/>
                  </a:solidFill>
                  <a:latin typeface="Courier New" pitchFamily="49" charset="-18"/>
                  <a:cs typeface="Arial" charset="0"/>
                </a:rPr>
                <a:t>5</a:t>
              </a:r>
            </a:p>
          </p:txBody>
        </p:sp>
      </p:grpSp>
      <p:sp>
        <p:nvSpPr>
          <p:cNvPr id="128011" name="Line 16"/>
          <p:cNvSpPr>
            <a:spLocks noChangeShapeType="1"/>
          </p:cNvSpPr>
          <p:nvPr/>
        </p:nvSpPr>
        <p:spPr bwMode="auto">
          <a:xfrm>
            <a:off x="1219200" y="2771775"/>
            <a:ext cx="3386138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8012" name="Line 17"/>
          <p:cNvSpPr>
            <a:spLocks noChangeShapeType="1"/>
          </p:cNvSpPr>
          <p:nvPr/>
        </p:nvSpPr>
        <p:spPr bwMode="auto">
          <a:xfrm>
            <a:off x="1231900" y="3168650"/>
            <a:ext cx="338455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8013" name="Line 18"/>
          <p:cNvSpPr>
            <a:spLocks noChangeShapeType="1"/>
          </p:cNvSpPr>
          <p:nvPr/>
        </p:nvSpPr>
        <p:spPr bwMode="auto">
          <a:xfrm>
            <a:off x="1231900" y="3613150"/>
            <a:ext cx="338455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8014" name="Line 19"/>
          <p:cNvSpPr>
            <a:spLocks noChangeShapeType="1"/>
          </p:cNvSpPr>
          <p:nvPr/>
        </p:nvSpPr>
        <p:spPr bwMode="auto">
          <a:xfrm>
            <a:off x="1231900" y="4010025"/>
            <a:ext cx="338455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8015" name="Line 20"/>
          <p:cNvSpPr>
            <a:spLocks noChangeShapeType="1"/>
          </p:cNvSpPr>
          <p:nvPr/>
        </p:nvSpPr>
        <p:spPr bwMode="auto">
          <a:xfrm>
            <a:off x="2484438" y="2360613"/>
            <a:ext cx="0" cy="2033587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8016" name="Rectangle 21"/>
          <p:cNvSpPr>
            <a:spLocks noChangeArrowheads="1"/>
          </p:cNvSpPr>
          <p:nvPr/>
        </p:nvSpPr>
        <p:spPr bwMode="auto">
          <a:xfrm>
            <a:off x="1323975" y="2287588"/>
            <a:ext cx="1679575" cy="5270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343" tIns="44379" rIns="90343" bIns="44379">
            <a:spAutoFit/>
          </a:bodyPr>
          <a:lstStyle/>
          <a:p>
            <a:pPr defTabSz="912813" eaLnBrk="0" hangingPunct="0">
              <a:lnSpc>
                <a:spcPct val="90000"/>
              </a:lnSpc>
            </a:pPr>
            <a:r>
              <a:rPr lang="en-US" sz="3200" b="1">
                <a:solidFill>
                  <a:srgbClr val="56127A"/>
                </a:solidFill>
                <a:latin typeface="Courier New" pitchFamily="49" charset="-18"/>
                <a:cs typeface="Arial" charset="0"/>
              </a:rPr>
              <a:t>+ </a:t>
            </a:r>
            <a:r>
              <a:rPr lang="en-US" sz="2200" b="1">
                <a:solidFill>
                  <a:srgbClr val="56127A"/>
                </a:solidFill>
                <a:latin typeface="Courier New" pitchFamily="49" charset="-18"/>
                <a:cs typeface="Arial" charset="0"/>
              </a:rPr>
              <a:t>3L  4L</a:t>
            </a:r>
          </a:p>
        </p:txBody>
      </p:sp>
      <p:sp>
        <p:nvSpPr>
          <p:cNvPr id="128017" name="Rectangle 22"/>
          <p:cNvSpPr>
            <a:spLocks noChangeArrowheads="1"/>
          </p:cNvSpPr>
          <p:nvPr/>
        </p:nvSpPr>
        <p:spPr bwMode="auto">
          <a:xfrm>
            <a:off x="1384300" y="2659063"/>
            <a:ext cx="1593850" cy="5270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343" tIns="44379" rIns="90343" bIns="44379">
            <a:spAutoFit/>
          </a:bodyPr>
          <a:lstStyle/>
          <a:p>
            <a:pPr defTabSz="912813" eaLnBrk="0" hangingPunct="0">
              <a:lnSpc>
                <a:spcPct val="90000"/>
              </a:lnSpc>
            </a:pPr>
            <a:r>
              <a:rPr lang="en-US" sz="4800" b="1" baseline="-25000">
                <a:solidFill>
                  <a:srgbClr val="56127A"/>
                </a:solidFill>
                <a:cs typeface="Arial" charset="0"/>
              </a:rPr>
              <a:t>*</a:t>
            </a:r>
            <a:r>
              <a:rPr lang="en-US" sz="1600" b="1">
                <a:solidFill>
                  <a:srgbClr val="56127A"/>
                </a:solidFill>
                <a:latin typeface="Courier New" pitchFamily="49" charset="-18"/>
                <a:cs typeface="Arial" charset="0"/>
              </a:rPr>
              <a:t>  </a:t>
            </a:r>
            <a:r>
              <a:rPr lang="en-US" sz="2200" b="1">
                <a:solidFill>
                  <a:srgbClr val="56127A"/>
                </a:solidFill>
                <a:latin typeface="Courier New" pitchFamily="49" charset="-18"/>
                <a:cs typeface="Arial" charset="0"/>
              </a:rPr>
              <a:t>3R  4R</a:t>
            </a:r>
          </a:p>
        </p:txBody>
      </p:sp>
      <p:sp>
        <p:nvSpPr>
          <p:cNvPr id="128018" name="Rectangle 23"/>
          <p:cNvSpPr>
            <a:spLocks noChangeArrowheads="1"/>
          </p:cNvSpPr>
          <p:nvPr/>
        </p:nvSpPr>
        <p:spPr bwMode="auto">
          <a:xfrm>
            <a:off x="1320800" y="3117850"/>
            <a:ext cx="1006475" cy="5270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343" tIns="44379" rIns="90343" bIns="44379">
            <a:spAutoFit/>
          </a:bodyPr>
          <a:lstStyle/>
          <a:p>
            <a:pPr defTabSz="912813" eaLnBrk="0" hangingPunct="0">
              <a:lnSpc>
                <a:spcPct val="90000"/>
              </a:lnSpc>
            </a:pPr>
            <a:r>
              <a:rPr lang="en-US" sz="3200" b="1">
                <a:solidFill>
                  <a:srgbClr val="56127A"/>
                </a:solidFill>
                <a:latin typeface="Courier New" pitchFamily="49" charset="-18"/>
                <a:cs typeface="Arial" charset="0"/>
              </a:rPr>
              <a:t>- </a:t>
            </a:r>
            <a:r>
              <a:rPr lang="en-US" sz="2200" b="1">
                <a:solidFill>
                  <a:srgbClr val="56127A"/>
                </a:solidFill>
                <a:latin typeface="Courier New" pitchFamily="49" charset="-18"/>
                <a:cs typeface="Arial" charset="0"/>
              </a:rPr>
              <a:t>5L</a:t>
            </a:r>
          </a:p>
        </p:txBody>
      </p:sp>
      <p:sp>
        <p:nvSpPr>
          <p:cNvPr id="128019" name="Rectangle 24"/>
          <p:cNvSpPr>
            <a:spLocks noChangeArrowheads="1"/>
          </p:cNvSpPr>
          <p:nvPr/>
        </p:nvSpPr>
        <p:spPr bwMode="auto">
          <a:xfrm>
            <a:off x="1336675" y="3538538"/>
            <a:ext cx="1004888" cy="52863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343" tIns="44379" rIns="90343" bIns="44379">
            <a:spAutoFit/>
          </a:bodyPr>
          <a:lstStyle/>
          <a:p>
            <a:pPr defTabSz="912813" eaLnBrk="0" hangingPunct="0">
              <a:lnSpc>
                <a:spcPct val="90000"/>
              </a:lnSpc>
            </a:pPr>
            <a:r>
              <a:rPr lang="en-US" sz="3200" b="1">
                <a:solidFill>
                  <a:srgbClr val="56127A"/>
                </a:solidFill>
                <a:latin typeface="Courier New" pitchFamily="49" charset="-18"/>
                <a:cs typeface="Arial" charset="0"/>
              </a:rPr>
              <a:t>+ </a:t>
            </a:r>
            <a:r>
              <a:rPr lang="en-US" sz="2200" b="1">
                <a:solidFill>
                  <a:srgbClr val="56127A"/>
                </a:solidFill>
                <a:latin typeface="Courier New" pitchFamily="49" charset="-18"/>
                <a:cs typeface="Arial" charset="0"/>
              </a:rPr>
              <a:t>5R</a:t>
            </a:r>
          </a:p>
        </p:txBody>
      </p:sp>
      <p:sp>
        <p:nvSpPr>
          <p:cNvPr id="128020" name="Rectangle 25"/>
          <p:cNvSpPr>
            <a:spLocks noChangeArrowheads="1"/>
          </p:cNvSpPr>
          <p:nvPr/>
        </p:nvSpPr>
        <p:spPr bwMode="auto">
          <a:xfrm>
            <a:off x="1360488" y="3873500"/>
            <a:ext cx="1174750" cy="5270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343" tIns="44379" rIns="90343" bIns="44379">
            <a:spAutoFit/>
          </a:bodyPr>
          <a:lstStyle/>
          <a:p>
            <a:pPr defTabSz="912813" eaLnBrk="0" hangingPunct="0">
              <a:lnSpc>
                <a:spcPct val="90000"/>
              </a:lnSpc>
            </a:pPr>
            <a:r>
              <a:rPr lang="en-US" sz="4800" b="1" baseline="-25000">
                <a:solidFill>
                  <a:srgbClr val="56127A"/>
                </a:solidFill>
                <a:latin typeface="Courier New" pitchFamily="49" charset="-18"/>
                <a:cs typeface="Arial" charset="0"/>
              </a:rPr>
              <a:t>*</a:t>
            </a:r>
            <a:r>
              <a:rPr lang="en-US" sz="3200" b="1">
                <a:solidFill>
                  <a:srgbClr val="56127A"/>
                </a:solidFill>
                <a:latin typeface="Courier New" pitchFamily="49" charset="-18"/>
                <a:cs typeface="Arial" charset="0"/>
              </a:rPr>
              <a:t> </a:t>
            </a:r>
            <a:r>
              <a:rPr lang="en-US" sz="2200" b="1">
                <a:solidFill>
                  <a:srgbClr val="56127A"/>
                </a:solidFill>
                <a:latin typeface="Courier New" pitchFamily="49" charset="-18"/>
                <a:cs typeface="Arial" charset="0"/>
              </a:rPr>
              <a:t>out</a:t>
            </a:r>
          </a:p>
        </p:txBody>
      </p:sp>
      <p:sp>
        <p:nvSpPr>
          <p:cNvPr id="128021" name="Line 26"/>
          <p:cNvSpPr>
            <a:spLocks noChangeShapeType="1"/>
          </p:cNvSpPr>
          <p:nvPr/>
        </p:nvSpPr>
        <p:spPr bwMode="auto">
          <a:xfrm>
            <a:off x="1751013" y="2338388"/>
            <a:ext cx="0" cy="2055812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8022" name="Rectangle 27"/>
          <p:cNvSpPr>
            <a:spLocks noChangeArrowheads="1"/>
          </p:cNvSpPr>
          <p:nvPr/>
        </p:nvSpPr>
        <p:spPr bwMode="auto">
          <a:xfrm rot="-2142341">
            <a:off x="1284288" y="1873250"/>
            <a:ext cx="946150" cy="30956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343" tIns="44379" rIns="90343" bIns="44379">
            <a:spAutoFit/>
          </a:bodyPr>
          <a:lstStyle/>
          <a:p>
            <a:pPr defTabSz="912813" eaLnBrk="0" hangingPunct="0">
              <a:lnSpc>
                <a:spcPct val="90000"/>
              </a:lnSpc>
            </a:pPr>
            <a:r>
              <a:rPr lang="en-US" sz="1600">
                <a:solidFill>
                  <a:srgbClr val="56127A"/>
                </a:solidFill>
                <a:latin typeface="Verdana" pitchFamily="34" charset="0"/>
                <a:cs typeface="Arial" charset="0"/>
              </a:rPr>
              <a:t>Opcode</a:t>
            </a:r>
          </a:p>
        </p:txBody>
      </p:sp>
      <p:sp>
        <p:nvSpPr>
          <p:cNvPr id="128023" name="Rectangle 28"/>
          <p:cNvSpPr>
            <a:spLocks noChangeArrowheads="1"/>
          </p:cNvSpPr>
          <p:nvPr/>
        </p:nvSpPr>
        <p:spPr bwMode="auto">
          <a:xfrm rot="-2136218">
            <a:off x="3332163" y="1784350"/>
            <a:ext cx="1254125" cy="30956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343" tIns="44379" rIns="90343" bIns="44379">
            <a:spAutoFit/>
          </a:bodyPr>
          <a:lstStyle/>
          <a:p>
            <a:pPr defTabSz="912813" eaLnBrk="0" hangingPunct="0">
              <a:lnSpc>
                <a:spcPct val="90000"/>
              </a:lnSpc>
            </a:pPr>
            <a:r>
              <a:rPr lang="en-US" sz="1600">
                <a:solidFill>
                  <a:srgbClr val="56127A"/>
                </a:solidFill>
                <a:latin typeface="Verdana" pitchFamily="34" charset="0"/>
                <a:cs typeface="Arial" charset="0"/>
              </a:rPr>
              <a:t>Operand 1</a:t>
            </a:r>
          </a:p>
        </p:txBody>
      </p:sp>
      <p:sp>
        <p:nvSpPr>
          <p:cNvPr id="128024" name="Rectangle 29"/>
          <p:cNvSpPr>
            <a:spLocks noChangeArrowheads="1"/>
          </p:cNvSpPr>
          <p:nvPr/>
        </p:nvSpPr>
        <p:spPr bwMode="auto">
          <a:xfrm rot="-2136218">
            <a:off x="4003675" y="1784350"/>
            <a:ext cx="1254125" cy="30956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343" tIns="44379" rIns="90343" bIns="44379">
            <a:spAutoFit/>
          </a:bodyPr>
          <a:lstStyle/>
          <a:p>
            <a:pPr defTabSz="912813" eaLnBrk="0" hangingPunct="0">
              <a:lnSpc>
                <a:spcPct val="90000"/>
              </a:lnSpc>
            </a:pPr>
            <a:r>
              <a:rPr lang="en-US" sz="1600">
                <a:solidFill>
                  <a:srgbClr val="56127A"/>
                </a:solidFill>
                <a:latin typeface="Verdana" pitchFamily="34" charset="0"/>
                <a:cs typeface="Arial" charset="0"/>
              </a:rPr>
              <a:t>Operand 2</a:t>
            </a:r>
          </a:p>
        </p:txBody>
      </p:sp>
      <p:sp>
        <p:nvSpPr>
          <p:cNvPr id="128026" name="Line 58"/>
          <p:cNvSpPr>
            <a:spLocks noChangeShapeType="1"/>
          </p:cNvSpPr>
          <p:nvPr/>
        </p:nvSpPr>
        <p:spPr bwMode="auto">
          <a:xfrm flipH="1" flipV="1">
            <a:off x="3214688" y="4443413"/>
            <a:ext cx="914400" cy="2270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28027" name="Line 59"/>
          <p:cNvSpPr>
            <a:spLocks noChangeShapeType="1"/>
          </p:cNvSpPr>
          <p:nvPr/>
        </p:nvSpPr>
        <p:spPr bwMode="auto">
          <a:xfrm flipH="1" flipV="1">
            <a:off x="3925888" y="4468813"/>
            <a:ext cx="254000" cy="1635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60" name="Group 28"/>
          <p:cNvGrpSpPr>
            <a:grpSpLocks/>
          </p:cNvGrpSpPr>
          <p:nvPr/>
        </p:nvGrpSpPr>
        <p:grpSpPr bwMode="auto">
          <a:xfrm>
            <a:off x="5722938" y="1631950"/>
            <a:ext cx="2814637" cy="4370388"/>
            <a:chOff x="3605" y="1028"/>
            <a:chExt cx="1773" cy="2753"/>
          </a:xfrm>
        </p:grpSpPr>
        <p:sp>
          <p:nvSpPr>
            <p:cNvPr id="61" name="Rectangle 29"/>
            <p:cNvSpPr>
              <a:spLocks noChangeArrowheads="1"/>
            </p:cNvSpPr>
            <p:nvPr/>
          </p:nvSpPr>
          <p:spPr bwMode="auto">
            <a:xfrm>
              <a:off x="3745" y="1035"/>
              <a:ext cx="229" cy="26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343" tIns="44379" rIns="90343" bIns="44379">
              <a:spAutoFit/>
            </a:bodyPr>
            <a:lstStyle/>
            <a:p>
              <a:pPr defTabSz="912813" eaLnBrk="0" hangingPunct="0">
                <a:lnSpc>
                  <a:spcPct val="90000"/>
                </a:lnSpc>
              </a:pPr>
              <a:r>
                <a:rPr lang="en-US" sz="2400">
                  <a:solidFill>
                    <a:srgbClr val="56127A"/>
                  </a:solidFill>
                  <a:cs typeface="Arial" charset="0"/>
                </a:rPr>
                <a:t>a</a:t>
              </a:r>
            </a:p>
          </p:txBody>
        </p:sp>
        <p:sp>
          <p:nvSpPr>
            <p:cNvPr id="62" name="Rectangle 30"/>
            <p:cNvSpPr>
              <a:spLocks noChangeArrowheads="1"/>
            </p:cNvSpPr>
            <p:nvPr/>
          </p:nvSpPr>
          <p:spPr bwMode="auto">
            <a:xfrm>
              <a:off x="5132" y="1028"/>
              <a:ext cx="229" cy="26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343" tIns="44379" rIns="90343" bIns="44379">
              <a:spAutoFit/>
            </a:bodyPr>
            <a:lstStyle/>
            <a:p>
              <a:pPr defTabSz="912813" eaLnBrk="0" hangingPunct="0">
                <a:lnSpc>
                  <a:spcPct val="90000"/>
                </a:lnSpc>
              </a:pPr>
              <a:r>
                <a:rPr lang="en-US" sz="2400">
                  <a:solidFill>
                    <a:srgbClr val="56127A"/>
                  </a:solidFill>
                  <a:cs typeface="Arial" charset="0"/>
                </a:rPr>
                <a:t>b</a:t>
              </a:r>
            </a:p>
          </p:txBody>
        </p:sp>
        <p:sp>
          <p:nvSpPr>
            <p:cNvPr id="63" name="Line 36"/>
            <p:cNvSpPr>
              <a:spLocks noChangeShapeType="1"/>
            </p:cNvSpPr>
            <p:nvPr/>
          </p:nvSpPr>
          <p:spPr bwMode="auto">
            <a:xfrm>
              <a:off x="3942" y="1176"/>
              <a:ext cx="0" cy="3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Line 37"/>
            <p:cNvSpPr>
              <a:spLocks noChangeShapeType="1"/>
            </p:cNvSpPr>
            <p:nvPr/>
          </p:nvSpPr>
          <p:spPr bwMode="auto">
            <a:xfrm>
              <a:off x="5141" y="1176"/>
              <a:ext cx="0" cy="3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Line 38"/>
            <p:cNvSpPr>
              <a:spLocks noChangeShapeType="1"/>
            </p:cNvSpPr>
            <p:nvPr/>
          </p:nvSpPr>
          <p:spPr bwMode="auto">
            <a:xfrm>
              <a:off x="4025" y="1879"/>
              <a:ext cx="0" cy="53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Freeform 39"/>
            <p:cNvSpPr>
              <a:spLocks/>
            </p:cNvSpPr>
            <p:nvPr/>
          </p:nvSpPr>
          <p:spPr bwMode="auto">
            <a:xfrm>
              <a:off x="4107" y="1300"/>
              <a:ext cx="1035" cy="249"/>
            </a:xfrm>
            <a:custGeom>
              <a:avLst/>
              <a:gdLst>
                <a:gd name="T0" fmla="*/ 768 w 1201"/>
                <a:gd name="T1" fmla="*/ 0 h 289"/>
                <a:gd name="T2" fmla="*/ 0 w 1201"/>
                <a:gd name="T3" fmla="*/ 0 h 289"/>
                <a:gd name="T4" fmla="*/ 0 w 1201"/>
                <a:gd name="T5" fmla="*/ 184 h 289"/>
                <a:gd name="T6" fmla="*/ 0 60000 65536"/>
                <a:gd name="T7" fmla="*/ 0 60000 65536"/>
                <a:gd name="T8" fmla="*/ 0 60000 65536"/>
                <a:gd name="T9" fmla="*/ 0 w 1201"/>
                <a:gd name="T10" fmla="*/ 0 h 289"/>
                <a:gd name="T11" fmla="*/ 1201 w 1201"/>
                <a:gd name="T12" fmla="*/ 289 h 28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01" h="289">
                  <a:moveTo>
                    <a:pt x="1200" y="0"/>
                  </a:moveTo>
                  <a:lnTo>
                    <a:pt x="0" y="0"/>
                  </a:lnTo>
                  <a:lnTo>
                    <a:pt x="0" y="288"/>
                  </a:lnTo>
                </a:path>
              </a:pathLst>
            </a:custGeom>
            <a:noFill/>
            <a:ln w="25400" cap="rnd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Line 40"/>
            <p:cNvSpPr>
              <a:spLocks noChangeShapeType="1"/>
            </p:cNvSpPr>
            <p:nvPr/>
          </p:nvSpPr>
          <p:spPr bwMode="auto">
            <a:xfrm>
              <a:off x="5141" y="1879"/>
              <a:ext cx="0" cy="53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Freeform 41"/>
            <p:cNvSpPr>
              <a:spLocks/>
            </p:cNvSpPr>
            <p:nvPr/>
          </p:nvSpPr>
          <p:spPr bwMode="auto">
            <a:xfrm>
              <a:off x="4025" y="2003"/>
              <a:ext cx="952" cy="414"/>
            </a:xfrm>
            <a:custGeom>
              <a:avLst/>
              <a:gdLst>
                <a:gd name="T0" fmla="*/ 0 w 1105"/>
                <a:gd name="T1" fmla="*/ 0 h 481"/>
                <a:gd name="T2" fmla="*/ 706 w 1105"/>
                <a:gd name="T3" fmla="*/ 0 h 481"/>
                <a:gd name="T4" fmla="*/ 706 w 1105"/>
                <a:gd name="T5" fmla="*/ 306 h 481"/>
                <a:gd name="T6" fmla="*/ 0 60000 65536"/>
                <a:gd name="T7" fmla="*/ 0 60000 65536"/>
                <a:gd name="T8" fmla="*/ 0 60000 65536"/>
                <a:gd name="T9" fmla="*/ 0 w 1105"/>
                <a:gd name="T10" fmla="*/ 0 h 481"/>
                <a:gd name="T11" fmla="*/ 1105 w 1105"/>
                <a:gd name="T12" fmla="*/ 481 h 48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05" h="481">
                  <a:moveTo>
                    <a:pt x="0" y="0"/>
                  </a:moveTo>
                  <a:lnTo>
                    <a:pt x="1104" y="0"/>
                  </a:lnTo>
                  <a:lnTo>
                    <a:pt x="1104" y="480"/>
                  </a:lnTo>
                </a:path>
              </a:pathLst>
            </a:custGeom>
            <a:noFill/>
            <a:ln w="25400" cap="rnd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Freeform 42"/>
            <p:cNvSpPr>
              <a:spLocks/>
            </p:cNvSpPr>
            <p:nvPr/>
          </p:nvSpPr>
          <p:spPr bwMode="auto">
            <a:xfrm>
              <a:off x="4190" y="2169"/>
              <a:ext cx="952" cy="248"/>
            </a:xfrm>
            <a:custGeom>
              <a:avLst/>
              <a:gdLst>
                <a:gd name="T0" fmla="*/ 706 w 1105"/>
                <a:gd name="T1" fmla="*/ 0 h 289"/>
                <a:gd name="T2" fmla="*/ 0 w 1105"/>
                <a:gd name="T3" fmla="*/ 0 h 289"/>
                <a:gd name="T4" fmla="*/ 0 w 1105"/>
                <a:gd name="T5" fmla="*/ 182 h 289"/>
                <a:gd name="T6" fmla="*/ 0 60000 65536"/>
                <a:gd name="T7" fmla="*/ 0 60000 65536"/>
                <a:gd name="T8" fmla="*/ 0 60000 65536"/>
                <a:gd name="T9" fmla="*/ 0 w 1105"/>
                <a:gd name="T10" fmla="*/ 0 h 289"/>
                <a:gd name="T11" fmla="*/ 1105 w 1105"/>
                <a:gd name="T12" fmla="*/ 289 h 28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05" h="289">
                  <a:moveTo>
                    <a:pt x="1104" y="0"/>
                  </a:moveTo>
                  <a:lnTo>
                    <a:pt x="0" y="0"/>
                  </a:lnTo>
                  <a:lnTo>
                    <a:pt x="0" y="288"/>
                  </a:lnTo>
                </a:path>
              </a:pathLst>
            </a:custGeom>
            <a:noFill/>
            <a:ln w="25400" cap="rnd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Freeform 43"/>
            <p:cNvSpPr>
              <a:spLocks/>
            </p:cNvSpPr>
            <p:nvPr/>
          </p:nvSpPr>
          <p:spPr bwMode="auto">
            <a:xfrm>
              <a:off x="4107" y="2747"/>
              <a:ext cx="415" cy="456"/>
            </a:xfrm>
            <a:custGeom>
              <a:avLst/>
              <a:gdLst>
                <a:gd name="T0" fmla="*/ 0 w 481"/>
                <a:gd name="T1" fmla="*/ 0 h 529"/>
                <a:gd name="T2" fmla="*/ 0 w 481"/>
                <a:gd name="T3" fmla="*/ 153 h 529"/>
                <a:gd name="T4" fmla="*/ 308 w 481"/>
                <a:gd name="T5" fmla="*/ 153 h 529"/>
                <a:gd name="T6" fmla="*/ 308 w 481"/>
                <a:gd name="T7" fmla="*/ 338 h 52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81"/>
                <a:gd name="T13" fmla="*/ 0 h 529"/>
                <a:gd name="T14" fmla="*/ 481 w 481"/>
                <a:gd name="T15" fmla="*/ 529 h 52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81" h="529">
                  <a:moveTo>
                    <a:pt x="0" y="0"/>
                  </a:moveTo>
                  <a:lnTo>
                    <a:pt x="0" y="240"/>
                  </a:lnTo>
                  <a:lnTo>
                    <a:pt x="480" y="240"/>
                  </a:lnTo>
                  <a:lnTo>
                    <a:pt x="480" y="528"/>
                  </a:lnTo>
                </a:path>
              </a:pathLst>
            </a:custGeom>
            <a:noFill/>
            <a:ln w="25400" cap="rnd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Freeform 44"/>
            <p:cNvSpPr>
              <a:spLocks/>
            </p:cNvSpPr>
            <p:nvPr/>
          </p:nvSpPr>
          <p:spPr bwMode="auto">
            <a:xfrm>
              <a:off x="4686" y="2747"/>
              <a:ext cx="374" cy="456"/>
            </a:xfrm>
            <a:custGeom>
              <a:avLst/>
              <a:gdLst>
                <a:gd name="T0" fmla="*/ 278 w 433"/>
                <a:gd name="T1" fmla="*/ 0 h 529"/>
                <a:gd name="T2" fmla="*/ 278 w 433"/>
                <a:gd name="T3" fmla="*/ 153 h 529"/>
                <a:gd name="T4" fmla="*/ 0 w 433"/>
                <a:gd name="T5" fmla="*/ 153 h 529"/>
                <a:gd name="T6" fmla="*/ 0 w 433"/>
                <a:gd name="T7" fmla="*/ 338 h 52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33"/>
                <a:gd name="T13" fmla="*/ 0 h 529"/>
                <a:gd name="T14" fmla="*/ 433 w 433"/>
                <a:gd name="T15" fmla="*/ 529 h 52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33" h="529">
                  <a:moveTo>
                    <a:pt x="432" y="0"/>
                  </a:moveTo>
                  <a:lnTo>
                    <a:pt x="432" y="240"/>
                  </a:lnTo>
                  <a:lnTo>
                    <a:pt x="0" y="240"/>
                  </a:lnTo>
                  <a:lnTo>
                    <a:pt x="0" y="528"/>
                  </a:lnTo>
                </a:path>
              </a:pathLst>
            </a:custGeom>
            <a:noFill/>
            <a:ln w="25400" cap="rnd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Line 45"/>
            <p:cNvSpPr>
              <a:spLocks noChangeShapeType="1"/>
            </p:cNvSpPr>
            <p:nvPr/>
          </p:nvSpPr>
          <p:spPr bwMode="auto">
            <a:xfrm>
              <a:off x="4603" y="3533"/>
              <a:ext cx="0" cy="2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Oval 46"/>
            <p:cNvSpPr>
              <a:spLocks noChangeArrowheads="1"/>
            </p:cNvSpPr>
            <p:nvPr/>
          </p:nvSpPr>
          <p:spPr bwMode="auto">
            <a:xfrm>
              <a:off x="4004" y="1982"/>
              <a:ext cx="41" cy="41"/>
            </a:xfrm>
            <a:prstGeom prst="ellipse">
              <a:avLst/>
            </a:prstGeom>
            <a:solidFill>
              <a:schemeClr val="tx1"/>
            </a:solidFill>
            <a:ln w="254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74" name="Oval 47"/>
            <p:cNvSpPr>
              <a:spLocks noChangeArrowheads="1"/>
            </p:cNvSpPr>
            <p:nvPr/>
          </p:nvSpPr>
          <p:spPr bwMode="auto">
            <a:xfrm>
              <a:off x="5120" y="2148"/>
              <a:ext cx="41" cy="40"/>
            </a:xfrm>
            <a:prstGeom prst="ellipse">
              <a:avLst/>
            </a:prstGeom>
            <a:solidFill>
              <a:schemeClr val="tx1"/>
            </a:solidFill>
            <a:ln w="254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75" name="Oval 48"/>
            <p:cNvSpPr>
              <a:spLocks noChangeArrowheads="1"/>
            </p:cNvSpPr>
            <p:nvPr/>
          </p:nvSpPr>
          <p:spPr bwMode="auto">
            <a:xfrm>
              <a:off x="5120" y="1279"/>
              <a:ext cx="41" cy="41"/>
            </a:xfrm>
            <a:prstGeom prst="ellipse">
              <a:avLst/>
            </a:prstGeom>
            <a:solidFill>
              <a:schemeClr val="tx1"/>
            </a:solidFill>
            <a:ln w="254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76" name="Rectangle 49"/>
            <p:cNvSpPr>
              <a:spLocks noChangeArrowheads="1"/>
            </p:cNvSpPr>
            <p:nvPr/>
          </p:nvSpPr>
          <p:spPr bwMode="auto">
            <a:xfrm>
              <a:off x="5149" y="2062"/>
              <a:ext cx="229" cy="26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343" tIns="44379" rIns="90343" bIns="44379">
              <a:spAutoFit/>
            </a:bodyPr>
            <a:lstStyle/>
            <a:p>
              <a:pPr defTabSz="912813" eaLnBrk="0" hangingPunct="0">
                <a:lnSpc>
                  <a:spcPct val="90000"/>
                </a:lnSpc>
              </a:pPr>
              <a:r>
                <a:rPr lang="en-US" sz="2400">
                  <a:solidFill>
                    <a:srgbClr val="56127A"/>
                  </a:solidFill>
                  <a:cs typeface="Arial" charset="0"/>
                </a:rPr>
                <a:t>y</a:t>
              </a:r>
            </a:p>
          </p:txBody>
        </p:sp>
        <p:sp>
          <p:nvSpPr>
            <p:cNvPr id="77" name="Rectangle 50"/>
            <p:cNvSpPr>
              <a:spLocks noChangeArrowheads="1"/>
            </p:cNvSpPr>
            <p:nvPr/>
          </p:nvSpPr>
          <p:spPr bwMode="auto">
            <a:xfrm>
              <a:off x="3826" y="1938"/>
              <a:ext cx="229" cy="26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343" tIns="44379" rIns="90343" bIns="44379">
              <a:spAutoFit/>
            </a:bodyPr>
            <a:lstStyle/>
            <a:p>
              <a:pPr defTabSz="912813" eaLnBrk="0" hangingPunct="0">
                <a:lnSpc>
                  <a:spcPct val="90000"/>
                </a:lnSpc>
              </a:pPr>
              <a:r>
                <a:rPr lang="en-US" sz="2400">
                  <a:solidFill>
                    <a:srgbClr val="56127A"/>
                  </a:solidFill>
                  <a:cs typeface="Arial" charset="0"/>
                </a:rPr>
                <a:t>x</a:t>
              </a:r>
            </a:p>
          </p:txBody>
        </p:sp>
        <p:sp>
          <p:nvSpPr>
            <p:cNvPr id="78" name="Rectangle 51"/>
            <p:cNvSpPr>
              <a:spLocks noChangeArrowheads="1"/>
            </p:cNvSpPr>
            <p:nvPr/>
          </p:nvSpPr>
          <p:spPr bwMode="auto">
            <a:xfrm>
              <a:off x="3605" y="1570"/>
              <a:ext cx="206" cy="2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343" tIns="44379" rIns="90343" bIns="44379">
              <a:spAutoFit/>
            </a:bodyPr>
            <a:lstStyle/>
            <a:p>
              <a:pPr defTabSz="912813" eaLnBrk="0" hangingPunct="0">
                <a:lnSpc>
                  <a:spcPct val="90000"/>
                </a:lnSpc>
              </a:pPr>
              <a:r>
                <a:rPr lang="en-US">
                  <a:solidFill>
                    <a:srgbClr val="56127A"/>
                  </a:solidFill>
                  <a:latin typeface="Verdana" pitchFamily="34" charset="0"/>
                  <a:cs typeface="Arial" charset="0"/>
                </a:rPr>
                <a:t>1</a:t>
              </a:r>
            </a:p>
          </p:txBody>
        </p:sp>
        <p:sp>
          <p:nvSpPr>
            <p:cNvPr id="79" name="Rectangle 52"/>
            <p:cNvSpPr>
              <a:spLocks noChangeArrowheads="1"/>
            </p:cNvSpPr>
            <p:nvPr/>
          </p:nvSpPr>
          <p:spPr bwMode="auto">
            <a:xfrm>
              <a:off x="4731" y="1570"/>
              <a:ext cx="206" cy="2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343" tIns="44379" rIns="90343" bIns="44379">
              <a:spAutoFit/>
            </a:bodyPr>
            <a:lstStyle/>
            <a:p>
              <a:pPr defTabSz="912813" eaLnBrk="0" hangingPunct="0">
                <a:lnSpc>
                  <a:spcPct val="90000"/>
                </a:lnSpc>
              </a:pPr>
              <a:r>
                <a:rPr lang="en-US">
                  <a:solidFill>
                    <a:srgbClr val="56127A"/>
                  </a:solidFill>
                  <a:latin typeface="Verdana" pitchFamily="34" charset="0"/>
                  <a:cs typeface="Arial" charset="0"/>
                </a:rPr>
                <a:t>2</a:t>
              </a:r>
            </a:p>
          </p:txBody>
        </p:sp>
        <p:sp>
          <p:nvSpPr>
            <p:cNvPr id="80" name="Rectangle 53"/>
            <p:cNvSpPr>
              <a:spLocks noChangeArrowheads="1"/>
            </p:cNvSpPr>
            <p:nvPr/>
          </p:nvSpPr>
          <p:spPr bwMode="auto">
            <a:xfrm>
              <a:off x="3701" y="2448"/>
              <a:ext cx="206" cy="2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343" tIns="44379" rIns="90343" bIns="44379">
              <a:spAutoFit/>
            </a:bodyPr>
            <a:lstStyle/>
            <a:p>
              <a:pPr defTabSz="912813" eaLnBrk="0" hangingPunct="0">
                <a:lnSpc>
                  <a:spcPct val="90000"/>
                </a:lnSpc>
              </a:pPr>
              <a:r>
                <a:rPr lang="en-US">
                  <a:solidFill>
                    <a:srgbClr val="56127A"/>
                  </a:solidFill>
                  <a:latin typeface="Verdana" pitchFamily="34" charset="0"/>
                  <a:cs typeface="Arial" charset="0"/>
                </a:rPr>
                <a:t>3</a:t>
              </a:r>
            </a:p>
          </p:txBody>
        </p:sp>
        <p:sp>
          <p:nvSpPr>
            <p:cNvPr id="81" name="Rectangle 54"/>
            <p:cNvSpPr>
              <a:spLocks noChangeArrowheads="1"/>
            </p:cNvSpPr>
            <p:nvPr/>
          </p:nvSpPr>
          <p:spPr bwMode="auto">
            <a:xfrm>
              <a:off x="4644" y="2424"/>
              <a:ext cx="206" cy="2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343" tIns="44379" rIns="90343" bIns="44379">
              <a:spAutoFit/>
            </a:bodyPr>
            <a:lstStyle/>
            <a:p>
              <a:pPr defTabSz="912813" eaLnBrk="0" hangingPunct="0">
                <a:lnSpc>
                  <a:spcPct val="90000"/>
                </a:lnSpc>
              </a:pPr>
              <a:r>
                <a:rPr lang="en-US">
                  <a:solidFill>
                    <a:srgbClr val="56127A"/>
                  </a:solidFill>
                  <a:latin typeface="Verdana" pitchFamily="34" charset="0"/>
                  <a:cs typeface="Arial" charset="0"/>
                </a:rPr>
                <a:t>4</a:t>
              </a:r>
            </a:p>
          </p:txBody>
        </p:sp>
        <p:sp>
          <p:nvSpPr>
            <p:cNvPr id="82" name="Rectangle 55"/>
            <p:cNvSpPr>
              <a:spLocks noChangeArrowheads="1"/>
            </p:cNvSpPr>
            <p:nvPr/>
          </p:nvSpPr>
          <p:spPr bwMode="auto">
            <a:xfrm>
              <a:off x="4196" y="3222"/>
              <a:ext cx="206" cy="2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343" tIns="44379" rIns="90343" bIns="44379">
              <a:spAutoFit/>
            </a:bodyPr>
            <a:lstStyle/>
            <a:p>
              <a:pPr defTabSz="912813" eaLnBrk="0" hangingPunct="0">
                <a:lnSpc>
                  <a:spcPct val="90000"/>
                </a:lnSpc>
              </a:pPr>
              <a:r>
                <a:rPr lang="en-US">
                  <a:solidFill>
                    <a:srgbClr val="56127A"/>
                  </a:solidFill>
                  <a:latin typeface="Verdana" pitchFamily="34" charset="0"/>
                  <a:cs typeface="Arial" charset="0"/>
                </a:rPr>
                <a:t>5</a:t>
              </a:r>
            </a:p>
          </p:txBody>
        </p:sp>
      </p:grpSp>
      <p:sp>
        <p:nvSpPr>
          <p:cNvPr id="83" name="Oval 82"/>
          <p:cNvSpPr/>
          <p:nvPr/>
        </p:nvSpPr>
        <p:spPr>
          <a:xfrm>
            <a:off x="6072198" y="2428868"/>
            <a:ext cx="571504" cy="57150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TextBox 83"/>
          <p:cNvSpPr txBox="1"/>
          <p:nvPr/>
        </p:nvSpPr>
        <p:spPr>
          <a:xfrm>
            <a:off x="6072198" y="2500306"/>
            <a:ext cx="571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/>
              <a:t> </a:t>
            </a:r>
            <a:r>
              <a:rPr lang="sr-Latn-RS" sz="2400" dirty="0" smtClean="0"/>
              <a:t> +</a:t>
            </a:r>
            <a:endParaRPr lang="en-US" sz="2400" dirty="0"/>
          </a:p>
        </p:txBody>
      </p:sp>
      <p:sp>
        <p:nvSpPr>
          <p:cNvPr id="85" name="Oval 84"/>
          <p:cNvSpPr/>
          <p:nvPr/>
        </p:nvSpPr>
        <p:spPr>
          <a:xfrm>
            <a:off x="7000892" y="5072074"/>
            <a:ext cx="571504" cy="57150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7786710" y="3786190"/>
            <a:ext cx="571504" cy="57150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6215074" y="3786190"/>
            <a:ext cx="571504" cy="57150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7858148" y="2428868"/>
            <a:ext cx="571504" cy="57150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dirty="0" smtClean="0"/>
              <a:t>(7</a:t>
            </a:r>
            <a:endParaRPr lang="en-US" dirty="0"/>
          </a:p>
        </p:txBody>
      </p:sp>
      <p:sp>
        <p:nvSpPr>
          <p:cNvPr id="89" name="TextBox 88"/>
          <p:cNvSpPr txBox="1"/>
          <p:nvPr/>
        </p:nvSpPr>
        <p:spPr>
          <a:xfrm>
            <a:off x="7858148" y="2428868"/>
            <a:ext cx="571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dirty="0" smtClean="0"/>
              <a:t>*7</a:t>
            </a:r>
            <a:endParaRPr lang="en-US" sz="2400" dirty="0"/>
          </a:p>
        </p:txBody>
      </p:sp>
      <p:sp>
        <p:nvSpPr>
          <p:cNvPr id="90" name="TextBox 89"/>
          <p:cNvSpPr txBox="1"/>
          <p:nvPr/>
        </p:nvSpPr>
        <p:spPr>
          <a:xfrm>
            <a:off x="6215074" y="3857628"/>
            <a:ext cx="571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/>
              <a:t> </a:t>
            </a:r>
            <a:r>
              <a:rPr lang="sr-Latn-RS" sz="2400" dirty="0" smtClean="0"/>
              <a:t> +</a:t>
            </a:r>
            <a:endParaRPr lang="en-US" sz="2400" dirty="0"/>
          </a:p>
        </p:txBody>
      </p:sp>
      <p:sp>
        <p:nvSpPr>
          <p:cNvPr id="91" name="TextBox 90"/>
          <p:cNvSpPr txBox="1"/>
          <p:nvPr/>
        </p:nvSpPr>
        <p:spPr>
          <a:xfrm>
            <a:off x="7786710" y="3857628"/>
            <a:ext cx="571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/>
              <a:t> </a:t>
            </a:r>
            <a:r>
              <a:rPr lang="sr-Latn-RS" sz="2400" dirty="0" smtClean="0"/>
              <a:t> +</a:t>
            </a:r>
            <a:endParaRPr lang="en-US" sz="2400" dirty="0"/>
          </a:p>
        </p:txBody>
      </p:sp>
      <p:sp>
        <p:nvSpPr>
          <p:cNvPr id="92" name="TextBox 91"/>
          <p:cNvSpPr txBox="1"/>
          <p:nvPr/>
        </p:nvSpPr>
        <p:spPr>
          <a:xfrm>
            <a:off x="7000892" y="5143512"/>
            <a:ext cx="571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/>
              <a:t> </a:t>
            </a:r>
            <a:r>
              <a:rPr lang="sr-Latn-RS" sz="2400" dirty="0" smtClean="0"/>
              <a:t> *</a:t>
            </a:r>
            <a:endParaRPr lang="en-US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/>
              <a:t>Vezivanje instrukcija, argumenata i destinacija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Latn-RS" dirty="0" smtClean="0"/>
              <a:t>Instrukcije se asinhrono izvršavaju, pa ne sme da se pravi nikakva pretpostavka o redosledu izvršavanja data ready instrukcija</a:t>
            </a:r>
          </a:p>
          <a:p>
            <a:r>
              <a:rPr lang="sr-Latn-RS" dirty="0" smtClean="0"/>
              <a:t>Broj destinacija je promenljiv i nije limitiran na 2, pa mora postojati lista destinacija (instrukcija/port)</a:t>
            </a:r>
          </a:p>
          <a:p>
            <a:r>
              <a:rPr lang="sr-Latn-RS" dirty="0" smtClean="0"/>
              <a:t>Oslonjeno na single assignement rule, pa se svaki čvor samo jednom izvršava</a:t>
            </a:r>
          </a:p>
          <a:p>
            <a:r>
              <a:rPr lang="sr-Latn-RS" dirty="0" smtClean="0"/>
              <a:t>petlje?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540" y="188640"/>
            <a:ext cx="8229600" cy="1143000"/>
          </a:xfrm>
        </p:spPr>
        <p:txBody>
          <a:bodyPr/>
          <a:lstStyle/>
          <a:p>
            <a:r>
              <a:rPr lang="sr-Latn-RS" dirty="0" smtClean="0"/>
              <a:t>Static dataflow mašine</a:t>
            </a:r>
            <a:endParaRPr lang="en-US" dirty="0"/>
          </a:p>
        </p:txBody>
      </p:sp>
      <p:pic>
        <p:nvPicPr>
          <p:cNvPr id="3" name="Content Placeholder 4"/>
          <p:cNvPicPr>
            <a:picLocks noChangeAspect="1"/>
          </p:cNvPicPr>
          <p:nvPr/>
        </p:nvPicPr>
        <p:blipFill>
          <a:blip r:embed="rId2" cstate="print"/>
          <a:srcRect l="-27866" r="-27866"/>
          <a:stretch>
            <a:fillRect/>
          </a:stretch>
        </p:blipFill>
        <p:spPr>
          <a:xfrm>
            <a:off x="-1489093" y="1019142"/>
            <a:ext cx="9347200" cy="546103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51821" y="1238220"/>
            <a:ext cx="6192180" cy="55092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sr-Latn-RS" sz="2200" i="1" dirty="0" smtClean="0"/>
              <a:t>Activity store </a:t>
            </a:r>
            <a:r>
              <a:rPr lang="sr-Latn-RS" sz="2200" dirty="0" smtClean="0"/>
              <a:t>sadrži sve instrukcije date kao instrukcijske template</a:t>
            </a:r>
          </a:p>
          <a:p>
            <a:r>
              <a:rPr lang="sr-Latn-RS" sz="2200" i="1" dirty="0" smtClean="0"/>
              <a:t>Instrukcijski red </a:t>
            </a:r>
            <a:r>
              <a:rPr lang="sr-Latn-RS" sz="2200" dirty="0" smtClean="0"/>
              <a:t>sadrži pokazivače (memorijske adrese) instrukcijskih template </a:t>
            </a:r>
            <a:r>
              <a:rPr lang="sr-Latn-RS" sz="2200" dirty="0" smtClean="0"/>
              <a:t>koji </a:t>
            </a:r>
            <a:r>
              <a:rPr lang="sr-Latn-RS" sz="2200" dirty="0" smtClean="0"/>
              <a:t>su data ready</a:t>
            </a:r>
          </a:p>
          <a:p>
            <a:r>
              <a:rPr lang="sr-Latn-RS" sz="2200" i="1" dirty="0" smtClean="0"/>
              <a:t>Fetch jedinica </a:t>
            </a:r>
            <a:r>
              <a:rPr lang="sr-Latn-RS" sz="2200" dirty="0" smtClean="0"/>
              <a:t>ima ulogu da spremne template instrukcije iz Activity store pošalje kao operacione pakete do operacionih (izvršnih jedinica).</a:t>
            </a:r>
          </a:p>
          <a:p>
            <a:r>
              <a:rPr lang="sr-Latn-RS" sz="2200" i="1" dirty="0" smtClean="0"/>
              <a:t>Operacione jedinice </a:t>
            </a:r>
            <a:r>
              <a:rPr lang="sr-Latn-RS" sz="2200" dirty="0" smtClean="0"/>
              <a:t>nakon izvršavanja instrukcije generišu data token koji </a:t>
            </a:r>
            <a:r>
              <a:rPr lang="sr-Latn-RS" sz="2200" i="1" dirty="0" err="1"/>
              <a:t>U</a:t>
            </a:r>
            <a:r>
              <a:rPr lang="sr-Latn-RS" sz="2200" i="1" dirty="0" err="1" smtClean="0"/>
              <a:t>pdate</a:t>
            </a:r>
            <a:r>
              <a:rPr lang="sr-Latn-RS" sz="2200" i="1" dirty="0" smtClean="0"/>
              <a:t> jedinica </a:t>
            </a:r>
            <a:r>
              <a:rPr lang="sr-Latn-RS" sz="2200" dirty="0" smtClean="0"/>
              <a:t>na osnovu destinacija u template-u instrukcija prosleđuje do destinacionih instrukcija u </a:t>
            </a:r>
            <a:r>
              <a:rPr lang="sr-Latn-RS" sz="2200" i="1" dirty="0" smtClean="0"/>
              <a:t>activity store</a:t>
            </a:r>
            <a:r>
              <a:rPr lang="sr-Latn-RS" sz="2200" dirty="0" smtClean="0"/>
              <a:t>.</a:t>
            </a:r>
          </a:p>
          <a:p>
            <a:r>
              <a:rPr lang="sr-Latn-RS" sz="2200" dirty="0" smtClean="0"/>
              <a:t>Ažuriraju se vrednosti polja odgovarajućih operand polja i presence bita  relevantnih instrukcija </a:t>
            </a:r>
          </a:p>
          <a:p>
            <a:r>
              <a:rPr lang="sr-Latn-RS" sz="2200" dirty="0" smtClean="0"/>
              <a:t>Activity store vraća adrese instrukcijskih template-a koji su postali data </a:t>
            </a:r>
            <a:r>
              <a:rPr lang="sr-Latn-RS" sz="2200" dirty="0" err="1" smtClean="0"/>
              <a:t>ready</a:t>
            </a:r>
            <a:r>
              <a:rPr lang="sr-Latn-RS" sz="2200" dirty="0" smtClean="0"/>
              <a:t> preko </a:t>
            </a:r>
            <a:r>
              <a:rPr lang="sr-Latn-RS" sz="2200" i="1" dirty="0" err="1"/>
              <a:t>U</a:t>
            </a:r>
            <a:r>
              <a:rPr lang="sr-Latn-RS" sz="2200" i="1" dirty="0" err="1" smtClean="0"/>
              <a:t>pdate</a:t>
            </a:r>
            <a:r>
              <a:rPr lang="sr-Latn-RS" sz="2200" i="1" dirty="0" smtClean="0"/>
              <a:t> jedinice </a:t>
            </a:r>
            <a:r>
              <a:rPr lang="sr-Latn-RS" sz="2200" dirty="0" smtClean="0"/>
              <a:t>u </a:t>
            </a:r>
            <a:r>
              <a:rPr lang="sr-Latn-RS" sz="2200" i="1" dirty="0" smtClean="0"/>
              <a:t>Instrukcijski red </a:t>
            </a:r>
            <a:endParaRPr lang="en-US" sz="2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Petlje static dataflow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Problemi:</a:t>
            </a:r>
          </a:p>
          <a:p>
            <a:pPr lvl="1"/>
            <a:r>
              <a:rPr lang="en-US" dirty="0" smtClean="0"/>
              <a:t>M</a:t>
            </a:r>
            <a:r>
              <a:rPr lang="sr-Latn-RS" dirty="0" smtClean="0"/>
              <a:t>ože da se javi više tokena na istoj grani i nema načina da se razlikuju prema iteraciji</a:t>
            </a:r>
          </a:p>
          <a:p>
            <a:pPr lvl="1"/>
            <a:r>
              <a:rPr lang="en-US" dirty="0" smtClean="0"/>
              <a:t>R</a:t>
            </a:r>
            <a:r>
              <a:rPr lang="sr-Latn-RS" dirty="0" smtClean="0"/>
              <a:t>edosled tokena ne mora da bude kao redosled izvršavanja iteracija</a:t>
            </a:r>
          </a:p>
          <a:p>
            <a:pPr lvl="1"/>
            <a:r>
              <a:rPr lang="sr-Latn-RS" dirty="0" smtClean="0"/>
              <a:t>Zbog asinhronog izvršavanja, potreban je FIFO neograničene </a:t>
            </a:r>
            <a:r>
              <a:rPr lang="sr-Latn-RS" dirty="0" smtClean="0"/>
              <a:t>veličine</a:t>
            </a:r>
            <a:endParaRPr lang="sr-Latn-RS" dirty="0" smtClean="0"/>
          </a:p>
          <a:p>
            <a:pPr lvl="1"/>
            <a:r>
              <a:rPr lang="sr-Latn-RS" dirty="0" smtClean="0"/>
              <a:t>Mora se ograničiti da na jednoj grani može da bude samo jedan data token 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268C5-CE54-4B18-9B9B-E978EAB615DA}" type="slidenum">
              <a:rPr lang="en-GB"/>
              <a:pPr/>
              <a:t>18</a:t>
            </a:fld>
            <a:endParaRPr lang="en-GB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Acknowledgement </a:t>
            </a:r>
            <a:r>
              <a:rPr lang="en-US" sz="3200" dirty="0" smtClean="0"/>
              <a:t>signal</a:t>
            </a:r>
            <a:r>
              <a:rPr lang="sr-Latn-RS" sz="3200" dirty="0" smtClean="0"/>
              <a:t>i</a:t>
            </a:r>
            <a:endParaRPr lang="de-DE" sz="3200" dirty="0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26953" y="1600200"/>
            <a:ext cx="8809543" cy="4895892"/>
          </a:xfrm>
        </p:spPr>
        <p:txBody>
          <a:bodyPr>
            <a:noAutofit/>
          </a:bodyPr>
          <a:lstStyle/>
          <a:p>
            <a:r>
              <a:rPr lang="sr-Latn-RS" sz="2400" i="1" dirty="0" smtClean="0"/>
              <a:t>Proširenje zahteva da neka instrukcija može u izvršenje:</a:t>
            </a:r>
            <a:endParaRPr lang="en-US" sz="2400" dirty="0"/>
          </a:p>
          <a:p>
            <a:pPr lvl="1"/>
            <a:r>
              <a:rPr lang="sr-Latn-RS" sz="2400" b="1" dirty="0" smtClean="0"/>
              <a:t>Omogućeni (data ready, enabled) čvor (jednostavna operacija, instrukcija) može da se izvrši samo ako nema nijednog tokena na bilo kojoj njegovoj izlaznoj grani (ovde se računaju sve grane nakon Fork)</a:t>
            </a:r>
            <a:r>
              <a:rPr lang="en-US" sz="2400" dirty="0" smtClean="0"/>
              <a:t>.</a:t>
            </a:r>
            <a:endParaRPr lang="en-US" sz="2400" dirty="0"/>
          </a:p>
          <a:p>
            <a:r>
              <a:rPr lang="sr-Latn-RS" sz="2400" dirty="0" smtClean="0"/>
              <a:t>Ovo ograničenje se implementira preko signala potvrde (</a:t>
            </a:r>
            <a:r>
              <a:rPr lang="en-US" sz="2400" i="1" dirty="0" smtClean="0"/>
              <a:t>acknowledge signals</a:t>
            </a:r>
            <a:r>
              <a:rPr lang="sr-Latn-RS" sz="2400" i="1" dirty="0" smtClean="0"/>
              <a:t>) </a:t>
            </a:r>
            <a:r>
              <a:rPr lang="sr-Latn-RS" sz="2400" dirty="0" smtClean="0"/>
              <a:t>koji su u osnovi dodatni tokeni ka čvoru proizvođaču. Oni putuju preko dodatnih grana od svih čvorova potrošača generisanog tokena ka čvoru proizvođaču data tokena</a:t>
            </a:r>
            <a:r>
              <a:rPr lang="en-US" sz="2400" dirty="0" smtClean="0"/>
              <a:t>. </a:t>
            </a:r>
            <a:endParaRPr lang="sr-Latn-RS" sz="2400" dirty="0" smtClean="0"/>
          </a:p>
          <a:p>
            <a:r>
              <a:rPr lang="sr-Latn-RS" sz="2400" dirty="0" smtClean="0"/>
              <a:t>To menja </a:t>
            </a:r>
            <a:r>
              <a:rPr lang="sr-Latn-RS" sz="2400" dirty="0" smtClean="0"/>
              <a:t>definiciju kada je jednostavna operacije omogućena (enabled), jer se traži i da su stigli signali potvrde od svih potrošača izlaznog data tokena prethodno završene jednostavne operacije  </a:t>
            </a:r>
            <a:endParaRPr lang="en-US" sz="2400" dirty="0"/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Rezultat 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Pravilo izvršavanja ostaje isto pri tako izmenjenom pravilu omogućavanja</a:t>
            </a:r>
          </a:p>
          <a:p>
            <a:r>
              <a:rPr lang="sr-Latn-RS" dirty="0" smtClean="0"/>
              <a:t>Smanjen paralelizam, jer za DoAll petlje je dozvoljeno da se preklapa mali broj iteracija i za neograničene resurse mašine</a:t>
            </a:r>
          </a:p>
          <a:p>
            <a:r>
              <a:rPr lang="sr-Latn-RS" dirty="0" smtClean="0"/>
              <a:t>Smanjena brzina izvršavanja zbog propagacije acknowledgement signala</a:t>
            </a:r>
          </a:p>
          <a:p>
            <a:r>
              <a:rPr lang="sr-Latn-RS" dirty="0" smtClean="0"/>
              <a:t>Broj tokena dupliran!!!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18F51-2B1B-4EBD-BB4F-DB21191D34C8}" type="slidenum">
              <a:rPr lang="en-GB"/>
              <a:pPr/>
              <a:t>20</a:t>
            </a:fld>
            <a:endParaRPr lang="en-GB"/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Dataflow graph </a:t>
            </a:r>
            <a:r>
              <a:rPr lang="sr-Latn-RS" sz="2800" dirty="0" smtClean="0"/>
              <a:t>i</a:t>
            </a:r>
            <a:r>
              <a:rPr lang="en-US" sz="2800" dirty="0" smtClean="0"/>
              <a:t> </a:t>
            </a:r>
            <a:r>
              <a:rPr lang="en-US" sz="2800" dirty="0"/>
              <a:t>Activity template</a:t>
            </a:r>
            <a:endParaRPr lang="de-DE" sz="2800" dirty="0"/>
          </a:p>
        </p:txBody>
      </p:sp>
      <p:sp>
        <p:nvSpPr>
          <p:cNvPr id="14374" name="Freeform 38"/>
          <p:cNvSpPr>
            <a:spLocks/>
          </p:cNvSpPr>
          <p:nvPr/>
        </p:nvSpPr>
        <p:spPr bwMode="auto">
          <a:xfrm>
            <a:off x="2475035" y="2778126"/>
            <a:ext cx="10257" cy="3175"/>
          </a:xfrm>
          <a:custGeom>
            <a:avLst/>
            <a:gdLst/>
            <a:ahLst/>
            <a:cxnLst>
              <a:cxn ang="0">
                <a:pos x="39" y="0"/>
              </a:cxn>
              <a:cxn ang="0">
                <a:pos x="19" y="13"/>
              </a:cxn>
              <a:cxn ang="0">
                <a:pos x="0" y="0"/>
              </a:cxn>
              <a:cxn ang="0">
                <a:pos x="39" y="0"/>
              </a:cxn>
            </a:cxnLst>
            <a:rect l="0" t="0" r="r" b="b"/>
            <a:pathLst>
              <a:path w="39" h="13">
                <a:moveTo>
                  <a:pt x="39" y="0"/>
                </a:moveTo>
                <a:lnTo>
                  <a:pt x="19" y="13"/>
                </a:lnTo>
                <a:lnTo>
                  <a:pt x="0" y="0"/>
                </a:lnTo>
                <a:lnTo>
                  <a:pt x="39" y="0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588" name="Freeform 252"/>
          <p:cNvSpPr>
            <a:spLocks/>
          </p:cNvSpPr>
          <p:nvPr/>
        </p:nvSpPr>
        <p:spPr bwMode="auto">
          <a:xfrm>
            <a:off x="5989027" y="4589463"/>
            <a:ext cx="4396" cy="127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" y="21"/>
              </a:cxn>
              <a:cxn ang="0">
                <a:pos x="0" y="40"/>
              </a:cxn>
              <a:cxn ang="0">
                <a:pos x="0" y="0"/>
              </a:cxn>
            </a:cxnLst>
            <a:rect l="0" t="0" r="r" b="b"/>
            <a:pathLst>
              <a:path w="14" h="40">
                <a:moveTo>
                  <a:pt x="0" y="0"/>
                </a:moveTo>
                <a:lnTo>
                  <a:pt x="14" y="21"/>
                </a:lnTo>
                <a:lnTo>
                  <a:pt x="0" y="40"/>
                </a:lnTo>
                <a:lnTo>
                  <a:pt x="0" y="0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25" name="Freeform 289"/>
          <p:cNvSpPr>
            <a:spLocks/>
          </p:cNvSpPr>
          <p:nvPr/>
        </p:nvSpPr>
        <p:spPr bwMode="auto">
          <a:xfrm>
            <a:off x="4029808" y="3124200"/>
            <a:ext cx="4397" cy="127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" y="21"/>
              </a:cxn>
              <a:cxn ang="0">
                <a:pos x="0" y="41"/>
              </a:cxn>
              <a:cxn ang="0">
                <a:pos x="0" y="0"/>
              </a:cxn>
            </a:cxnLst>
            <a:rect l="0" t="0" r="r" b="b"/>
            <a:pathLst>
              <a:path w="14" h="41">
                <a:moveTo>
                  <a:pt x="0" y="0"/>
                </a:moveTo>
                <a:lnTo>
                  <a:pt x="14" y="21"/>
                </a:lnTo>
                <a:lnTo>
                  <a:pt x="0" y="41"/>
                </a:lnTo>
                <a:lnTo>
                  <a:pt x="0" y="0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59" name="Freeform 323"/>
          <p:cNvSpPr>
            <a:spLocks/>
          </p:cNvSpPr>
          <p:nvPr/>
        </p:nvSpPr>
        <p:spPr bwMode="auto">
          <a:xfrm>
            <a:off x="4029808" y="3363913"/>
            <a:ext cx="4397" cy="127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" y="20"/>
              </a:cxn>
              <a:cxn ang="0">
                <a:pos x="0" y="40"/>
              </a:cxn>
              <a:cxn ang="0">
                <a:pos x="0" y="0"/>
              </a:cxn>
            </a:cxnLst>
            <a:rect l="0" t="0" r="r" b="b"/>
            <a:pathLst>
              <a:path w="14" h="40">
                <a:moveTo>
                  <a:pt x="0" y="0"/>
                </a:moveTo>
                <a:lnTo>
                  <a:pt x="14" y="20"/>
                </a:lnTo>
                <a:lnTo>
                  <a:pt x="0" y="40"/>
                </a:lnTo>
                <a:lnTo>
                  <a:pt x="0" y="0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813" name="Freeform 477"/>
          <p:cNvSpPr>
            <a:spLocks/>
          </p:cNvSpPr>
          <p:nvPr/>
        </p:nvSpPr>
        <p:spPr bwMode="auto">
          <a:xfrm>
            <a:off x="5989027" y="2168525"/>
            <a:ext cx="4396" cy="127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" y="20"/>
              </a:cxn>
              <a:cxn ang="0">
                <a:pos x="0" y="40"/>
              </a:cxn>
              <a:cxn ang="0">
                <a:pos x="0" y="0"/>
              </a:cxn>
            </a:cxnLst>
            <a:rect l="0" t="0" r="r" b="b"/>
            <a:pathLst>
              <a:path w="14" h="40">
                <a:moveTo>
                  <a:pt x="0" y="0"/>
                </a:moveTo>
                <a:lnTo>
                  <a:pt x="14" y="20"/>
                </a:lnTo>
                <a:lnTo>
                  <a:pt x="0" y="40"/>
                </a:lnTo>
                <a:lnTo>
                  <a:pt x="0" y="0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" name="Group 519"/>
          <p:cNvGrpSpPr>
            <a:grpSpLocks/>
          </p:cNvGrpSpPr>
          <p:nvPr/>
        </p:nvGrpSpPr>
        <p:grpSpPr bwMode="auto">
          <a:xfrm>
            <a:off x="1758461" y="1600200"/>
            <a:ext cx="2485145" cy="4362626"/>
            <a:chOff x="939" y="991"/>
            <a:chExt cx="1509" cy="2604"/>
          </a:xfrm>
        </p:grpSpPr>
        <p:sp>
          <p:nvSpPr>
            <p:cNvPr id="14343" name="Freeform 7"/>
            <p:cNvSpPr>
              <a:spLocks/>
            </p:cNvSpPr>
            <p:nvPr/>
          </p:nvSpPr>
          <p:spPr bwMode="auto">
            <a:xfrm>
              <a:off x="1453" y="2021"/>
              <a:ext cx="315" cy="315"/>
            </a:xfrm>
            <a:custGeom>
              <a:avLst/>
              <a:gdLst/>
              <a:ahLst/>
              <a:cxnLst>
                <a:cxn ang="0">
                  <a:pos x="868" y="1570"/>
                </a:cxn>
                <a:cxn ang="0">
                  <a:pos x="983" y="1549"/>
                </a:cxn>
                <a:cxn ang="0">
                  <a:pos x="1093" y="1512"/>
                </a:cxn>
                <a:cxn ang="0">
                  <a:pos x="1195" y="1460"/>
                </a:cxn>
                <a:cxn ang="0">
                  <a:pos x="1287" y="1393"/>
                </a:cxn>
                <a:cxn ang="0">
                  <a:pos x="1369" y="1315"/>
                </a:cxn>
                <a:cxn ang="0">
                  <a:pos x="1439" y="1226"/>
                </a:cxn>
                <a:cxn ang="0">
                  <a:pos x="1497" y="1128"/>
                </a:cxn>
                <a:cxn ang="0">
                  <a:pos x="1539" y="1020"/>
                </a:cxn>
                <a:cxn ang="0">
                  <a:pos x="1565" y="907"/>
                </a:cxn>
                <a:cxn ang="0">
                  <a:pos x="1574" y="787"/>
                </a:cxn>
                <a:cxn ang="0">
                  <a:pos x="1565" y="667"/>
                </a:cxn>
                <a:cxn ang="0">
                  <a:pos x="1539" y="553"/>
                </a:cxn>
                <a:cxn ang="0">
                  <a:pos x="1497" y="447"/>
                </a:cxn>
                <a:cxn ang="0">
                  <a:pos x="1439" y="347"/>
                </a:cxn>
                <a:cxn ang="0">
                  <a:pos x="1369" y="259"/>
                </a:cxn>
                <a:cxn ang="0">
                  <a:pos x="1287" y="181"/>
                </a:cxn>
                <a:cxn ang="0">
                  <a:pos x="1195" y="114"/>
                </a:cxn>
                <a:cxn ang="0">
                  <a:pos x="1093" y="62"/>
                </a:cxn>
                <a:cxn ang="0">
                  <a:pos x="983" y="25"/>
                </a:cxn>
                <a:cxn ang="0">
                  <a:pos x="868" y="4"/>
                </a:cxn>
                <a:cxn ang="0">
                  <a:pos x="746" y="1"/>
                </a:cxn>
                <a:cxn ang="0">
                  <a:pos x="629" y="17"/>
                </a:cxn>
                <a:cxn ang="0">
                  <a:pos x="517" y="48"/>
                </a:cxn>
                <a:cxn ang="0">
                  <a:pos x="413" y="96"/>
                </a:cxn>
                <a:cxn ang="0">
                  <a:pos x="316" y="157"/>
                </a:cxn>
                <a:cxn ang="0">
                  <a:pos x="230" y="230"/>
                </a:cxn>
                <a:cxn ang="0">
                  <a:pos x="157" y="316"/>
                </a:cxn>
                <a:cxn ang="0">
                  <a:pos x="95" y="413"/>
                </a:cxn>
                <a:cxn ang="0">
                  <a:pos x="48" y="517"/>
                </a:cxn>
                <a:cxn ang="0">
                  <a:pos x="15" y="629"/>
                </a:cxn>
                <a:cxn ang="0">
                  <a:pos x="1" y="746"/>
                </a:cxn>
                <a:cxn ang="0">
                  <a:pos x="4" y="867"/>
                </a:cxn>
                <a:cxn ang="0">
                  <a:pos x="25" y="983"/>
                </a:cxn>
                <a:cxn ang="0">
                  <a:pos x="62" y="1092"/>
                </a:cxn>
                <a:cxn ang="0">
                  <a:pos x="114" y="1194"/>
                </a:cxn>
                <a:cxn ang="0">
                  <a:pos x="180" y="1287"/>
                </a:cxn>
                <a:cxn ang="0">
                  <a:pos x="259" y="1368"/>
                </a:cxn>
                <a:cxn ang="0">
                  <a:pos x="347" y="1439"/>
                </a:cxn>
                <a:cxn ang="0">
                  <a:pos x="447" y="1496"/>
                </a:cxn>
                <a:cxn ang="0">
                  <a:pos x="553" y="1538"/>
                </a:cxn>
                <a:cxn ang="0">
                  <a:pos x="667" y="1564"/>
                </a:cxn>
                <a:cxn ang="0">
                  <a:pos x="787" y="1573"/>
                </a:cxn>
              </a:cxnLst>
              <a:rect l="0" t="0" r="r" b="b"/>
              <a:pathLst>
                <a:path w="1574" h="1573">
                  <a:moveTo>
                    <a:pt x="787" y="1573"/>
                  </a:moveTo>
                  <a:lnTo>
                    <a:pt x="828" y="1573"/>
                  </a:lnTo>
                  <a:lnTo>
                    <a:pt x="868" y="1570"/>
                  </a:lnTo>
                  <a:lnTo>
                    <a:pt x="907" y="1564"/>
                  </a:lnTo>
                  <a:lnTo>
                    <a:pt x="946" y="1557"/>
                  </a:lnTo>
                  <a:lnTo>
                    <a:pt x="983" y="1549"/>
                  </a:lnTo>
                  <a:lnTo>
                    <a:pt x="1020" y="1538"/>
                  </a:lnTo>
                  <a:lnTo>
                    <a:pt x="1058" y="1526"/>
                  </a:lnTo>
                  <a:lnTo>
                    <a:pt x="1093" y="1512"/>
                  </a:lnTo>
                  <a:lnTo>
                    <a:pt x="1128" y="1496"/>
                  </a:lnTo>
                  <a:lnTo>
                    <a:pt x="1162" y="1478"/>
                  </a:lnTo>
                  <a:lnTo>
                    <a:pt x="1195" y="1460"/>
                  </a:lnTo>
                  <a:lnTo>
                    <a:pt x="1226" y="1439"/>
                  </a:lnTo>
                  <a:lnTo>
                    <a:pt x="1258" y="1417"/>
                  </a:lnTo>
                  <a:lnTo>
                    <a:pt x="1287" y="1393"/>
                  </a:lnTo>
                  <a:lnTo>
                    <a:pt x="1316" y="1368"/>
                  </a:lnTo>
                  <a:lnTo>
                    <a:pt x="1343" y="1342"/>
                  </a:lnTo>
                  <a:lnTo>
                    <a:pt x="1369" y="1315"/>
                  </a:lnTo>
                  <a:lnTo>
                    <a:pt x="1394" y="1287"/>
                  </a:lnTo>
                  <a:lnTo>
                    <a:pt x="1417" y="1258"/>
                  </a:lnTo>
                  <a:lnTo>
                    <a:pt x="1439" y="1226"/>
                  </a:lnTo>
                  <a:lnTo>
                    <a:pt x="1460" y="1194"/>
                  </a:lnTo>
                  <a:lnTo>
                    <a:pt x="1479" y="1161"/>
                  </a:lnTo>
                  <a:lnTo>
                    <a:pt x="1497" y="1128"/>
                  </a:lnTo>
                  <a:lnTo>
                    <a:pt x="1513" y="1092"/>
                  </a:lnTo>
                  <a:lnTo>
                    <a:pt x="1526" y="1057"/>
                  </a:lnTo>
                  <a:lnTo>
                    <a:pt x="1539" y="1020"/>
                  </a:lnTo>
                  <a:lnTo>
                    <a:pt x="1550" y="983"/>
                  </a:lnTo>
                  <a:lnTo>
                    <a:pt x="1558" y="945"/>
                  </a:lnTo>
                  <a:lnTo>
                    <a:pt x="1565" y="907"/>
                  </a:lnTo>
                  <a:lnTo>
                    <a:pt x="1570" y="867"/>
                  </a:lnTo>
                  <a:lnTo>
                    <a:pt x="1574" y="828"/>
                  </a:lnTo>
                  <a:lnTo>
                    <a:pt x="1574" y="787"/>
                  </a:lnTo>
                  <a:lnTo>
                    <a:pt x="1574" y="746"/>
                  </a:lnTo>
                  <a:lnTo>
                    <a:pt x="1570" y="707"/>
                  </a:lnTo>
                  <a:lnTo>
                    <a:pt x="1565" y="667"/>
                  </a:lnTo>
                  <a:lnTo>
                    <a:pt x="1558" y="629"/>
                  </a:lnTo>
                  <a:lnTo>
                    <a:pt x="1550" y="590"/>
                  </a:lnTo>
                  <a:lnTo>
                    <a:pt x="1539" y="553"/>
                  </a:lnTo>
                  <a:lnTo>
                    <a:pt x="1526" y="517"/>
                  </a:lnTo>
                  <a:lnTo>
                    <a:pt x="1513" y="482"/>
                  </a:lnTo>
                  <a:lnTo>
                    <a:pt x="1497" y="447"/>
                  </a:lnTo>
                  <a:lnTo>
                    <a:pt x="1479" y="413"/>
                  </a:lnTo>
                  <a:lnTo>
                    <a:pt x="1460" y="380"/>
                  </a:lnTo>
                  <a:lnTo>
                    <a:pt x="1439" y="347"/>
                  </a:lnTo>
                  <a:lnTo>
                    <a:pt x="1417" y="316"/>
                  </a:lnTo>
                  <a:lnTo>
                    <a:pt x="1394" y="287"/>
                  </a:lnTo>
                  <a:lnTo>
                    <a:pt x="1369" y="259"/>
                  </a:lnTo>
                  <a:lnTo>
                    <a:pt x="1343" y="230"/>
                  </a:lnTo>
                  <a:lnTo>
                    <a:pt x="1316" y="204"/>
                  </a:lnTo>
                  <a:lnTo>
                    <a:pt x="1287" y="181"/>
                  </a:lnTo>
                  <a:lnTo>
                    <a:pt x="1258" y="157"/>
                  </a:lnTo>
                  <a:lnTo>
                    <a:pt x="1226" y="134"/>
                  </a:lnTo>
                  <a:lnTo>
                    <a:pt x="1195" y="114"/>
                  </a:lnTo>
                  <a:lnTo>
                    <a:pt x="1162" y="96"/>
                  </a:lnTo>
                  <a:lnTo>
                    <a:pt x="1128" y="78"/>
                  </a:lnTo>
                  <a:lnTo>
                    <a:pt x="1093" y="62"/>
                  </a:lnTo>
                  <a:lnTo>
                    <a:pt x="1058" y="48"/>
                  </a:lnTo>
                  <a:lnTo>
                    <a:pt x="1020" y="36"/>
                  </a:lnTo>
                  <a:lnTo>
                    <a:pt x="983" y="25"/>
                  </a:lnTo>
                  <a:lnTo>
                    <a:pt x="946" y="17"/>
                  </a:lnTo>
                  <a:lnTo>
                    <a:pt x="907" y="9"/>
                  </a:lnTo>
                  <a:lnTo>
                    <a:pt x="868" y="4"/>
                  </a:lnTo>
                  <a:lnTo>
                    <a:pt x="828" y="1"/>
                  </a:lnTo>
                  <a:lnTo>
                    <a:pt x="787" y="0"/>
                  </a:lnTo>
                  <a:lnTo>
                    <a:pt x="746" y="1"/>
                  </a:lnTo>
                  <a:lnTo>
                    <a:pt x="707" y="4"/>
                  </a:lnTo>
                  <a:lnTo>
                    <a:pt x="667" y="9"/>
                  </a:lnTo>
                  <a:lnTo>
                    <a:pt x="629" y="17"/>
                  </a:lnTo>
                  <a:lnTo>
                    <a:pt x="590" y="25"/>
                  </a:lnTo>
                  <a:lnTo>
                    <a:pt x="553" y="36"/>
                  </a:lnTo>
                  <a:lnTo>
                    <a:pt x="517" y="48"/>
                  </a:lnTo>
                  <a:lnTo>
                    <a:pt x="482" y="62"/>
                  </a:lnTo>
                  <a:lnTo>
                    <a:pt x="447" y="78"/>
                  </a:lnTo>
                  <a:lnTo>
                    <a:pt x="413" y="96"/>
                  </a:lnTo>
                  <a:lnTo>
                    <a:pt x="380" y="114"/>
                  </a:lnTo>
                  <a:lnTo>
                    <a:pt x="347" y="134"/>
                  </a:lnTo>
                  <a:lnTo>
                    <a:pt x="316" y="157"/>
                  </a:lnTo>
                  <a:lnTo>
                    <a:pt x="287" y="181"/>
                  </a:lnTo>
                  <a:lnTo>
                    <a:pt x="259" y="204"/>
                  </a:lnTo>
                  <a:lnTo>
                    <a:pt x="230" y="230"/>
                  </a:lnTo>
                  <a:lnTo>
                    <a:pt x="204" y="259"/>
                  </a:lnTo>
                  <a:lnTo>
                    <a:pt x="180" y="287"/>
                  </a:lnTo>
                  <a:lnTo>
                    <a:pt x="157" y="316"/>
                  </a:lnTo>
                  <a:lnTo>
                    <a:pt x="134" y="347"/>
                  </a:lnTo>
                  <a:lnTo>
                    <a:pt x="114" y="380"/>
                  </a:lnTo>
                  <a:lnTo>
                    <a:pt x="95" y="413"/>
                  </a:lnTo>
                  <a:lnTo>
                    <a:pt x="78" y="447"/>
                  </a:lnTo>
                  <a:lnTo>
                    <a:pt x="62" y="482"/>
                  </a:lnTo>
                  <a:lnTo>
                    <a:pt x="48" y="517"/>
                  </a:lnTo>
                  <a:lnTo>
                    <a:pt x="36" y="553"/>
                  </a:lnTo>
                  <a:lnTo>
                    <a:pt x="25" y="590"/>
                  </a:lnTo>
                  <a:lnTo>
                    <a:pt x="15" y="629"/>
                  </a:lnTo>
                  <a:lnTo>
                    <a:pt x="9" y="667"/>
                  </a:lnTo>
                  <a:lnTo>
                    <a:pt x="4" y="707"/>
                  </a:lnTo>
                  <a:lnTo>
                    <a:pt x="1" y="746"/>
                  </a:lnTo>
                  <a:lnTo>
                    <a:pt x="0" y="787"/>
                  </a:lnTo>
                  <a:lnTo>
                    <a:pt x="1" y="828"/>
                  </a:lnTo>
                  <a:lnTo>
                    <a:pt x="4" y="867"/>
                  </a:lnTo>
                  <a:lnTo>
                    <a:pt x="9" y="907"/>
                  </a:lnTo>
                  <a:lnTo>
                    <a:pt x="15" y="945"/>
                  </a:lnTo>
                  <a:lnTo>
                    <a:pt x="25" y="983"/>
                  </a:lnTo>
                  <a:lnTo>
                    <a:pt x="36" y="1020"/>
                  </a:lnTo>
                  <a:lnTo>
                    <a:pt x="48" y="1057"/>
                  </a:lnTo>
                  <a:lnTo>
                    <a:pt x="62" y="1092"/>
                  </a:lnTo>
                  <a:lnTo>
                    <a:pt x="78" y="1128"/>
                  </a:lnTo>
                  <a:lnTo>
                    <a:pt x="95" y="1161"/>
                  </a:lnTo>
                  <a:lnTo>
                    <a:pt x="114" y="1194"/>
                  </a:lnTo>
                  <a:lnTo>
                    <a:pt x="134" y="1226"/>
                  </a:lnTo>
                  <a:lnTo>
                    <a:pt x="157" y="1258"/>
                  </a:lnTo>
                  <a:lnTo>
                    <a:pt x="180" y="1287"/>
                  </a:lnTo>
                  <a:lnTo>
                    <a:pt x="204" y="1315"/>
                  </a:lnTo>
                  <a:lnTo>
                    <a:pt x="230" y="1342"/>
                  </a:lnTo>
                  <a:lnTo>
                    <a:pt x="259" y="1368"/>
                  </a:lnTo>
                  <a:lnTo>
                    <a:pt x="287" y="1393"/>
                  </a:lnTo>
                  <a:lnTo>
                    <a:pt x="316" y="1417"/>
                  </a:lnTo>
                  <a:lnTo>
                    <a:pt x="347" y="1439"/>
                  </a:lnTo>
                  <a:lnTo>
                    <a:pt x="380" y="1460"/>
                  </a:lnTo>
                  <a:lnTo>
                    <a:pt x="413" y="1478"/>
                  </a:lnTo>
                  <a:lnTo>
                    <a:pt x="447" y="1496"/>
                  </a:lnTo>
                  <a:lnTo>
                    <a:pt x="482" y="1512"/>
                  </a:lnTo>
                  <a:lnTo>
                    <a:pt x="517" y="1526"/>
                  </a:lnTo>
                  <a:lnTo>
                    <a:pt x="553" y="1538"/>
                  </a:lnTo>
                  <a:lnTo>
                    <a:pt x="590" y="1549"/>
                  </a:lnTo>
                  <a:lnTo>
                    <a:pt x="629" y="1557"/>
                  </a:lnTo>
                  <a:lnTo>
                    <a:pt x="667" y="1564"/>
                  </a:lnTo>
                  <a:lnTo>
                    <a:pt x="707" y="1570"/>
                  </a:lnTo>
                  <a:lnTo>
                    <a:pt x="746" y="1573"/>
                  </a:lnTo>
                  <a:lnTo>
                    <a:pt x="787" y="157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44" name="Freeform 8"/>
            <p:cNvSpPr>
              <a:spLocks/>
            </p:cNvSpPr>
            <p:nvPr/>
          </p:nvSpPr>
          <p:spPr bwMode="auto">
            <a:xfrm>
              <a:off x="1610" y="2178"/>
              <a:ext cx="164" cy="164"/>
            </a:xfrm>
            <a:custGeom>
              <a:avLst/>
              <a:gdLst/>
              <a:ahLst/>
              <a:cxnLst>
                <a:cxn ang="0">
                  <a:pos x="754" y="0"/>
                </a:cxn>
                <a:cxn ang="0">
                  <a:pos x="750" y="77"/>
                </a:cxn>
                <a:cxn ang="0">
                  <a:pos x="738" y="152"/>
                </a:cxn>
                <a:cxn ang="0">
                  <a:pos x="720" y="224"/>
                </a:cxn>
                <a:cxn ang="0">
                  <a:pos x="695" y="293"/>
                </a:cxn>
                <a:cxn ang="0">
                  <a:pos x="662" y="359"/>
                </a:cxn>
                <a:cxn ang="0">
                  <a:pos x="625" y="421"/>
                </a:cxn>
                <a:cxn ang="0">
                  <a:pos x="582" y="479"/>
                </a:cxn>
                <a:cxn ang="0">
                  <a:pos x="532" y="532"/>
                </a:cxn>
                <a:cxn ang="0">
                  <a:pos x="479" y="581"/>
                </a:cxn>
                <a:cxn ang="0">
                  <a:pos x="421" y="624"/>
                </a:cxn>
                <a:cxn ang="0">
                  <a:pos x="359" y="662"/>
                </a:cxn>
                <a:cxn ang="0">
                  <a:pos x="293" y="695"/>
                </a:cxn>
                <a:cxn ang="0">
                  <a:pos x="224" y="719"/>
                </a:cxn>
                <a:cxn ang="0">
                  <a:pos x="152" y="738"/>
                </a:cxn>
                <a:cxn ang="0">
                  <a:pos x="77" y="750"/>
                </a:cxn>
                <a:cxn ang="0">
                  <a:pos x="0" y="753"/>
                </a:cxn>
                <a:cxn ang="0">
                  <a:pos x="42" y="819"/>
                </a:cxn>
                <a:cxn ang="0">
                  <a:pos x="125" y="811"/>
                </a:cxn>
                <a:cxn ang="0">
                  <a:pos x="205" y="794"/>
                </a:cxn>
                <a:cxn ang="0">
                  <a:pos x="282" y="770"/>
                </a:cxn>
                <a:cxn ang="0">
                  <a:pos x="356" y="739"/>
                </a:cxn>
                <a:cxn ang="0">
                  <a:pos x="425" y="701"/>
                </a:cxn>
                <a:cxn ang="0">
                  <a:pos x="490" y="657"/>
                </a:cxn>
                <a:cxn ang="0">
                  <a:pos x="551" y="606"/>
                </a:cxn>
                <a:cxn ang="0">
                  <a:pos x="607" y="551"/>
                </a:cxn>
                <a:cxn ang="0">
                  <a:pos x="658" y="490"/>
                </a:cxn>
                <a:cxn ang="0">
                  <a:pos x="702" y="425"/>
                </a:cxn>
                <a:cxn ang="0">
                  <a:pos x="739" y="355"/>
                </a:cxn>
                <a:cxn ang="0">
                  <a:pos x="771" y="282"/>
                </a:cxn>
                <a:cxn ang="0">
                  <a:pos x="795" y="205"/>
                </a:cxn>
                <a:cxn ang="0">
                  <a:pos x="812" y="124"/>
                </a:cxn>
                <a:cxn ang="0">
                  <a:pos x="819" y="42"/>
                </a:cxn>
                <a:cxn ang="0">
                  <a:pos x="821" y="0"/>
                </a:cxn>
              </a:cxnLst>
              <a:rect l="0" t="0" r="r" b="b"/>
              <a:pathLst>
                <a:path w="821" h="820">
                  <a:moveTo>
                    <a:pt x="754" y="0"/>
                  </a:moveTo>
                  <a:lnTo>
                    <a:pt x="754" y="0"/>
                  </a:lnTo>
                  <a:lnTo>
                    <a:pt x="753" y="38"/>
                  </a:lnTo>
                  <a:lnTo>
                    <a:pt x="750" y="77"/>
                  </a:lnTo>
                  <a:lnTo>
                    <a:pt x="745" y="114"/>
                  </a:lnTo>
                  <a:lnTo>
                    <a:pt x="738" y="152"/>
                  </a:lnTo>
                  <a:lnTo>
                    <a:pt x="730" y="188"/>
                  </a:lnTo>
                  <a:lnTo>
                    <a:pt x="720" y="224"/>
                  </a:lnTo>
                  <a:lnTo>
                    <a:pt x="707" y="258"/>
                  </a:lnTo>
                  <a:lnTo>
                    <a:pt x="695" y="293"/>
                  </a:lnTo>
                  <a:lnTo>
                    <a:pt x="679" y="326"/>
                  </a:lnTo>
                  <a:lnTo>
                    <a:pt x="662" y="359"/>
                  </a:lnTo>
                  <a:lnTo>
                    <a:pt x="644" y="390"/>
                  </a:lnTo>
                  <a:lnTo>
                    <a:pt x="625" y="421"/>
                  </a:lnTo>
                  <a:lnTo>
                    <a:pt x="603" y="450"/>
                  </a:lnTo>
                  <a:lnTo>
                    <a:pt x="582" y="479"/>
                  </a:lnTo>
                  <a:lnTo>
                    <a:pt x="558" y="506"/>
                  </a:lnTo>
                  <a:lnTo>
                    <a:pt x="532" y="532"/>
                  </a:lnTo>
                  <a:lnTo>
                    <a:pt x="506" y="558"/>
                  </a:lnTo>
                  <a:lnTo>
                    <a:pt x="479" y="581"/>
                  </a:lnTo>
                  <a:lnTo>
                    <a:pt x="451" y="603"/>
                  </a:lnTo>
                  <a:lnTo>
                    <a:pt x="421" y="624"/>
                  </a:lnTo>
                  <a:lnTo>
                    <a:pt x="391" y="644"/>
                  </a:lnTo>
                  <a:lnTo>
                    <a:pt x="359" y="662"/>
                  </a:lnTo>
                  <a:lnTo>
                    <a:pt x="326" y="679"/>
                  </a:lnTo>
                  <a:lnTo>
                    <a:pt x="293" y="695"/>
                  </a:lnTo>
                  <a:lnTo>
                    <a:pt x="258" y="707"/>
                  </a:lnTo>
                  <a:lnTo>
                    <a:pt x="224" y="719"/>
                  </a:lnTo>
                  <a:lnTo>
                    <a:pt x="188" y="730"/>
                  </a:lnTo>
                  <a:lnTo>
                    <a:pt x="152" y="738"/>
                  </a:lnTo>
                  <a:lnTo>
                    <a:pt x="115" y="744"/>
                  </a:lnTo>
                  <a:lnTo>
                    <a:pt x="77" y="750"/>
                  </a:lnTo>
                  <a:lnTo>
                    <a:pt x="39" y="752"/>
                  </a:lnTo>
                  <a:lnTo>
                    <a:pt x="0" y="753"/>
                  </a:lnTo>
                  <a:lnTo>
                    <a:pt x="0" y="820"/>
                  </a:lnTo>
                  <a:lnTo>
                    <a:pt x="42" y="819"/>
                  </a:lnTo>
                  <a:lnTo>
                    <a:pt x="84" y="816"/>
                  </a:lnTo>
                  <a:lnTo>
                    <a:pt x="125" y="811"/>
                  </a:lnTo>
                  <a:lnTo>
                    <a:pt x="165" y="803"/>
                  </a:lnTo>
                  <a:lnTo>
                    <a:pt x="205" y="794"/>
                  </a:lnTo>
                  <a:lnTo>
                    <a:pt x="244" y="783"/>
                  </a:lnTo>
                  <a:lnTo>
                    <a:pt x="282" y="770"/>
                  </a:lnTo>
                  <a:lnTo>
                    <a:pt x="319" y="756"/>
                  </a:lnTo>
                  <a:lnTo>
                    <a:pt x="356" y="739"/>
                  </a:lnTo>
                  <a:lnTo>
                    <a:pt x="391" y="721"/>
                  </a:lnTo>
                  <a:lnTo>
                    <a:pt x="425" y="701"/>
                  </a:lnTo>
                  <a:lnTo>
                    <a:pt x="458" y="680"/>
                  </a:lnTo>
                  <a:lnTo>
                    <a:pt x="490" y="657"/>
                  </a:lnTo>
                  <a:lnTo>
                    <a:pt x="522" y="632"/>
                  </a:lnTo>
                  <a:lnTo>
                    <a:pt x="551" y="606"/>
                  </a:lnTo>
                  <a:lnTo>
                    <a:pt x="580" y="579"/>
                  </a:lnTo>
                  <a:lnTo>
                    <a:pt x="607" y="551"/>
                  </a:lnTo>
                  <a:lnTo>
                    <a:pt x="633" y="522"/>
                  </a:lnTo>
                  <a:lnTo>
                    <a:pt x="658" y="490"/>
                  </a:lnTo>
                  <a:lnTo>
                    <a:pt x="680" y="458"/>
                  </a:lnTo>
                  <a:lnTo>
                    <a:pt x="702" y="425"/>
                  </a:lnTo>
                  <a:lnTo>
                    <a:pt x="721" y="390"/>
                  </a:lnTo>
                  <a:lnTo>
                    <a:pt x="739" y="355"/>
                  </a:lnTo>
                  <a:lnTo>
                    <a:pt x="756" y="319"/>
                  </a:lnTo>
                  <a:lnTo>
                    <a:pt x="771" y="282"/>
                  </a:lnTo>
                  <a:lnTo>
                    <a:pt x="783" y="243"/>
                  </a:lnTo>
                  <a:lnTo>
                    <a:pt x="795" y="205"/>
                  </a:lnTo>
                  <a:lnTo>
                    <a:pt x="804" y="165"/>
                  </a:lnTo>
                  <a:lnTo>
                    <a:pt x="812" y="124"/>
                  </a:lnTo>
                  <a:lnTo>
                    <a:pt x="816" y="84"/>
                  </a:lnTo>
                  <a:lnTo>
                    <a:pt x="819" y="42"/>
                  </a:lnTo>
                  <a:lnTo>
                    <a:pt x="821" y="0"/>
                  </a:lnTo>
                  <a:lnTo>
                    <a:pt x="821" y="0"/>
                  </a:lnTo>
                  <a:lnTo>
                    <a:pt x="754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45" name="Freeform 9"/>
            <p:cNvSpPr>
              <a:spLocks/>
            </p:cNvSpPr>
            <p:nvPr/>
          </p:nvSpPr>
          <p:spPr bwMode="auto">
            <a:xfrm>
              <a:off x="1610" y="2014"/>
              <a:ext cx="164" cy="164"/>
            </a:xfrm>
            <a:custGeom>
              <a:avLst/>
              <a:gdLst/>
              <a:ahLst/>
              <a:cxnLst>
                <a:cxn ang="0">
                  <a:pos x="0" y="67"/>
                </a:cxn>
                <a:cxn ang="0">
                  <a:pos x="77" y="70"/>
                </a:cxn>
                <a:cxn ang="0">
                  <a:pos x="152" y="81"/>
                </a:cxn>
                <a:cxn ang="0">
                  <a:pos x="224" y="101"/>
                </a:cxn>
                <a:cxn ang="0">
                  <a:pos x="293" y="125"/>
                </a:cxn>
                <a:cxn ang="0">
                  <a:pos x="359" y="157"/>
                </a:cxn>
                <a:cxn ang="0">
                  <a:pos x="421" y="196"/>
                </a:cxn>
                <a:cxn ang="0">
                  <a:pos x="479" y="239"/>
                </a:cxn>
                <a:cxn ang="0">
                  <a:pos x="532" y="287"/>
                </a:cxn>
                <a:cxn ang="0">
                  <a:pos x="582" y="342"/>
                </a:cxn>
                <a:cxn ang="0">
                  <a:pos x="625" y="399"/>
                </a:cxn>
                <a:cxn ang="0">
                  <a:pos x="662" y="461"/>
                </a:cxn>
                <a:cxn ang="0">
                  <a:pos x="695" y="527"/>
                </a:cxn>
                <a:cxn ang="0">
                  <a:pos x="720" y="596"/>
                </a:cxn>
                <a:cxn ang="0">
                  <a:pos x="738" y="668"/>
                </a:cxn>
                <a:cxn ang="0">
                  <a:pos x="750" y="743"/>
                </a:cxn>
                <a:cxn ang="0">
                  <a:pos x="754" y="820"/>
                </a:cxn>
                <a:cxn ang="0">
                  <a:pos x="819" y="778"/>
                </a:cxn>
                <a:cxn ang="0">
                  <a:pos x="812" y="696"/>
                </a:cxn>
                <a:cxn ang="0">
                  <a:pos x="795" y="615"/>
                </a:cxn>
                <a:cxn ang="0">
                  <a:pos x="771" y="538"/>
                </a:cxn>
                <a:cxn ang="0">
                  <a:pos x="739" y="465"/>
                </a:cxn>
                <a:cxn ang="0">
                  <a:pos x="702" y="395"/>
                </a:cxn>
                <a:cxn ang="0">
                  <a:pos x="658" y="330"/>
                </a:cxn>
                <a:cxn ang="0">
                  <a:pos x="607" y="269"/>
                </a:cxn>
                <a:cxn ang="0">
                  <a:pos x="551" y="214"/>
                </a:cxn>
                <a:cxn ang="0">
                  <a:pos x="490" y="163"/>
                </a:cxn>
                <a:cxn ang="0">
                  <a:pos x="425" y="119"/>
                </a:cxn>
                <a:cxn ang="0">
                  <a:pos x="356" y="81"/>
                </a:cxn>
                <a:cxn ang="0">
                  <a:pos x="282" y="50"/>
                </a:cxn>
                <a:cxn ang="0">
                  <a:pos x="205" y="26"/>
                </a:cxn>
                <a:cxn ang="0">
                  <a:pos x="125" y="9"/>
                </a:cxn>
                <a:cxn ang="0">
                  <a:pos x="42" y="1"/>
                </a:cxn>
                <a:cxn ang="0">
                  <a:pos x="0" y="0"/>
                </a:cxn>
              </a:cxnLst>
              <a:rect l="0" t="0" r="r" b="b"/>
              <a:pathLst>
                <a:path w="821" h="820">
                  <a:moveTo>
                    <a:pt x="0" y="67"/>
                  </a:moveTo>
                  <a:lnTo>
                    <a:pt x="0" y="67"/>
                  </a:lnTo>
                  <a:lnTo>
                    <a:pt x="39" y="68"/>
                  </a:lnTo>
                  <a:lnTo>
                    <a:pt x="77" y="70"/>
                  </a:lnTo>
                  <a:lnTo>
                    <a:pt x="115" y="76"/>
                  </a:lnTo>
                  <a:lnTo>
                    <a:pt x="152" y="81"/>
                  </a:lnTo>
                  <a:lnTo>
                    <a:pt x="188" y="90"/>
                  </a:lnTo>
                  <a:lnTo>
                    <a:pt x="224" y="101"/>
                  </a:lnTo>
                  <a:lnTo>
                    <a:pt x="258" y="112"/>
                  </a:lnTo>
                  <a:lnTo>
                    <a:pt x="293" y="125"/>
                  </a:lnTo>
                  <a:lnTo>
                    <a:pt x="326" y="141"/>
                  </a:lnTo>
                  <a:lnTo>
                    <a:pt x="359" y="157"/>
                  </a:lnTo>
                  <a:lnTo>
                    <a:pt x="391" y="176"/>
                  </a:lnTo>
                  <a:lnTo>
                    <a:pt x="421" y="196"/>
                  </a:lnTo>
                  <a:lnTo>
                    <a:pt x="451" y="216"/>
                  </a:lnTo>
                  <a:lnTo>
                    <a:pt x="479" y="239"/>
                  </a:lnTo>
                  <a:lnTo>
                    <a:pt x="506" y="262"/>
                  </a:lnTo>
                  <a:lnTo>
                    <a:pt x="532" y="287"/>
                  </a:lnTo>
                  <a:lnTo>
                    <a:pt x="558" y="314"/>
                  </a:lnTo>
                  <a:lnTo>
                    <a:pt x="582" y="342"/>
                  </a:lnTo>
                  <a:lnTo>
                    <a:pt x="603" y="370"/>
                  </a:lnTo>
                  <a:lnTo>
                    <a:pt x="625" y="399"/>
                  </a:lnTo>
                  <a:lnTo>
                    <a:pt x="644" y="430"/>
                  </a:lnTo>
                  <a:lnTo>
                    <a:pt x="662" y="461"/>
                  </a:lnTo>
                  <a:lnTo>
                    <a:pt x="679" y="494"/>
                  </a:lnTo>
                  <a:lnTo>
                    <a:pt x="695" y="527"/>
                  </a:lnTo>
                  <a:lnTo>
                    <a:pt x="707" y="561"/>
                  </a:lnTo>
                  <a:lnTo>
                    <a:pt x="720" y="596"/>
                  </a:lnTo>
                  <a:lnTo>
                    <a:pt x="730" y="632"/>
                  </a:lnTo>
                  <a:lnTo>
                    <a:pt x="738" y="668"/>
                  </a:lnTo>
                  <a:lnTo>
                    <a:pt x="745" y="706"/>
                  </a:lnTo>
                  <a:lnTo>
                    <a:pt x="750" y="743"/>
                  </a:lnTo>
                  <a:lnTo>
                    <a:pt x="753" y="782"/>
                  </a:lnTo>
                  <a:lnTo>
                    <a:pt x="754" y="820"/>
                  </a:lnTo>
                  <a:lnTo>
                    <a:pt x="821" y="820"/>
                  </a:lnTo>
                  <a:lnTo>
                    <a:pt x="819" y="778"/>
                  </a:lnTo>
                  <a:lnTo>
                    <a:pt x="816" y="736"/>
                  </a:lnTo>
                  <a:lnTo>
                    <a:pt x="812" y="696"/>
                  </a:lnTo>
                  <a:lnTo>
                    <a:pt x="804" y="655"/>
                  </a:lnTo>
                  <a:lnTo>
                    <a:pt x="795" y="615"/>
                  </a:lnTo>
                  <a:lnTo>
                    <a:pt x="783" y="577"/>
                  </a:lnTo>
                  <a:lnTo>
                    <a:pt x="771" y="538"/>
                  </a:lnTo>
                  <a:lnTo>
                    <a:pt x="756" y="501"/>
                  </a:lnTo>
                  <a:lnTo>
                    <a:pt x="739" y="465"/>
                  </a:lnTo>
                  <a:lnTo>
                    <a:pt x="721" y="430"/>
                  </a:lnTo>
                  <a:lnTo>
                    <a:pt x="702" y="395"/>
                  </a:lnTo>
                  <a:lnTo>
                    <a:pt x="680" y="362"/>
                  </a:lnTo>
                  <a:lnTo>
                    <a:pt x="658" y="330"/>
                  </a:lnTo>
                  <a:lnTo>
                    <a:pt x="633" y="299"/>
                  </a:lnTo>
                  <a:lnTo>
                    <a:pt x="607" y="269"/>
                  </a:lnTo>
                  <a:lnTo>
                    <a:pt x="580" y="241"/>
                  </a:lnTo>
                  <a:lnTo>
                    <a:pt x="551" y="214"/>
                  </a:lnTo>
                  <a:lnTo>
                    <a:pt x="522" y="188"/>
                  </a:lnTo>
                  <a:lnTo>
                    <a:pt x="490" y="163"/>
                  </a:lnTo>
                  <a:lnTo>
                    <a:pt x="458" y="140"/>
                  </a:lnTo>
                  <a:lnTo>
                    <a:pt x="425" y="119"/>
                  </a:lnTo>
                  <a:lnTo>
                    <a:pt x="391" y="99"/>
                  </a:lnTo>
                  <a:lnTo>
                    <a:pt x="356" y="81"/>
                  </a:lnTo>
                  <a:lnTo>
                    <a:pt x="319" y="64"/>
                  </a:lnTo>
                  <a:lnTo>
                    <a:pt x="282" y="50"/>
                  </a:lnTo>
                  <a:lnTo>
                    <a:pt x="244" y="37"/>
                  </a:lnTo>
                  <a:lnTo>
                    <a:pt x="205" y="26"/>
                  </a:lnTo>
                  <a:lnTo>
                    <a:pt x="165" y="17"/>
                  </a:lnTo>
                  <a:lnTo>
                    <a:pt x="125" y="9"/>
                  </a:lnTo>
                  <a:lnTo>
                    <a:pt x="84" y="4"/>
                  </a:lnTo>
                  <a:lnTo>
                    <a:pt x="42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67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46" name="Freeform 10"/>
            <p:cNvSpPr>
              <a:spLocks/>
            </p:cNvSpPr>
            <p:nvPr/>
          </p:nvSpPr>
          <p:spPr bwMode="auto">
            <a:xfrm>
              <a:off x="1446" y="2014"/>
              <a:ext cx="164" cy="164"/>
            </a:xfrm>
            <a:custGeom>
              <a:avLst/>
              <a:gdLst/>
              <a:ahLst/>
              <a:cxnLst>
                <a:cxn ang="0">
                  <a:pos x="67" y="820"/>
                </a:cxn>
                <a:cxn ang="0">
                  <a:pos x="70" y="743"/>
                </a:cxn>
                <a:cxn ang="0">
                  <a:pos x="81" y="668"/>
                </a:cxn>
                <a:cxn ang="0">
                  <a:pos x="101" y="596"/>
                </a:cxn>
                <a:cxn ang="0">
                  <a:pos x="125" y="527"/>
                </a:cxn>
                <a:cxn ang="0">
                  <a:pos x="157" y="461"/>
                </a:cxn>
                <a:cxn ang="0">
                  <a:pos x="196" y="399"/>
                </a:cxn>
                <a:cxn ang="0">
                  <a:pos x="239" y="342"/>
                </a:cxn>
                <a:cxn ang="0">
                  <a:pos x="287" y="287"/>
                </a:cxn>
                <a:cxn ang="0">
                  <a:pos x="342" y="239"/>
                </a:cxn>
                <a:cxn ang="0">
                  <a:pos x="399" y="196"/>
                </a:cxn>
                <a:cxn ang="0">
                  <a:pos x="462" y="157"/>
                </a:cxn>
                <a:cxn ang="0">
                  <a:pos x="527" y="125"/>
                </a:cxn>
                <a:cxn ang="0">
                  <a:pos x="596" y="101"/>
                </a:cxn>
                <a:cxn ang="0">
                  <a:pos x="669" y="81"/>
                </a:cxn>
                <a:cxn ang="0">
                  <a:pos x="743" y="70"/>
                </a:cxn>
                <a:cxn ang="0">
                  <a:pos x="820" y="67"/>
                </a:cxn>
                <a:cxn ang="0">
                  <a:pos x="778" y="1"/>
                </a:cxn>
                <a:cxn ang="0">
                  <a:pos x="696" y="9"/>
                </a:cxn>
                <a:cxn ang="0">
                  <a:pos x="615" y="26"/>
                </a:cxn>
                <a:cxn ang="0">
                  <a:pos x="538" y="50"/>
                </a:cxn>
                <a:cxn ang="0">
                  <a:pos x="465" y="81"/>
                </a:cxn>
                <a:cxn ang="0">
                  <a:pos x="395" y="119"/>
                </a:cxn>
                <a:cxn ang="0">
                  <a:pos x="329" y="163"/>
                </a:cxn>
                <a:cxn ang="0">
                  <a:pos x="269" y="214"/>
                </a:cxn>
                <a:cxn ang="0">
                  <a:pos x="214" y="269"/>
                </a:cxn>
                <a:cxn ang="0">
                  <a:pos x="163" y="330"/>
                </a:cxn>
                <a:cxn ang="0">
                  <a:pos x="119" y="395"/>
                </a:cxn>
                <a:cxn ang="0">
                  <a:pos x="80" y="465"/>
                </a:cxn>
                <a:cxn ang="0">
                  <a:pos x="50" y="538"/>
                </a:cxn>
                <a:cxn ang="0">
                  <a:pos x="26" y="615"/>
                </a:cxn>
                <a:cxn ang="0">
                  <a:pos x="9" y="696"/>
                </a:cxn>
                <a:cxn ang="0">
                  <a:pos x="1" y="778"/>
                </a:cxn>
                <a:cxn ang="0">
                  <a:pos x="0" y="820"/>
                </a:cxn>
              </a:cxnLst>
              <a:rect l="0" t="0" r="r" b="b"/>
              <a:pathLst>
                <a:path w="820" h="820">
                  <a:moveTo>
                    <a:pt x="67" y="820"/>
                  </a:moveTo>
                  <a:lnTo>
                    <a:pt x="67" y="820"/>
                  </a:lnTo>
                  <a:lnTo>
                    <a:pt x="68" y="782"/>
                  </a:lnTo>
                  <a:lnTo>
                    <a:pt x="70" y="743"/>
                  </a:lnTo>
                  <a:lnTo>
                    <a:pt x="76" y="706"/>
                  </a:lnTo>
                  <a:lnTo>
                    <a:pt x="81" y="668"/>
                  </a:lnTo>
                  <a:lnTo>
                    <a:pt x="90" y="632"/>
                  </a:lnTo>
                  <a:lnTo>
                    <a:pt x="101" y="596"/>
                  </a:lnTo>
                  <a:lnTo>
                    <a:pt x="112" y="561"/>
                  </a:lnTo>
                  <a:lnTo>
                    <a:pt x="125" y="527"/>
                  </a:lnTo>
                  <a:lnTo>
                    <a:pt x="141" y="494"/>
                  </a:lnTo>
                  <a:lnTo>
                    <a:pt x="157" y="461"/>
                  </a:lnTo>
                  <a:lnTo>
                    <a:pt x="175" y="430"/>
                  </a:lnTo>
                  <a:lnTo>
                    <a:pt x="196" y="399"/>
                  </a:lnTo>
                  <a:lnTo>
                    <a:pt x="216" y="370"/>
                  </a:lnTo>
                  <a:lnTo>
                    <a:pt x="239" y="342"/>
                  </a:lnTo>
                  <a:lnTo>
                    <a:pt x="262" y="314"/>
                  </a:lnTo>
                  <a:lnTo>
                    <a:pt x="287" y="287"/>
                  </a:lnTo>
                  <a:lnTo>
                    <a:pt x="313" y="262"/>
                  </a:lnTo>
                  <a:lnTo>
                    <a:pt x="342" y="239"/>
                  </a:lnTo>
                  <a:lnTo>
                    <a:pt x="370" y="216"/>
                  </a:lnTo>
                  <a:lnTo>
                    <a:pt x="399" y="196"/>
                  </a:lnTo>
                  <a:lnTo>
                    <a:pt x="430" y="176"/>
                  </a:lnTo>
                  <a:lnTo>
                    <a:pt x="462" y="157"/>
                  </a:lnTo>
                  <a:lnTo>
                    <a:pt x="494" y="141"/>
                  </a:lnTo>
                  <a:lnTo>
                    <a:pt x="527" y="125"/>
                  </a:lnTo>
                  <a:lnTo>
                    <a:pt x="561" y="112"/>
                  </a:lnTo>
                  <a:lnTo>
                    <a:pt x="596" y="101"/>
                  </a:lnTo>
                  <a:lnTo>
                    <a:pt x="632" y="90"/>
                  </a:lnTo>
                  <a:lnTo>
                    <a:pt x="669" y="81"/>
                  </a:lnTo>
                  <a:lnTo>
                    <a:pt x="706" y="76"/>
                  </a:lnTo>
                  <a:lnTo>
                    <a:pt x="743" y="70"/>
                  </a:lnTo>
                  <a:lnTo>
                    <a:pt x="782" y="68"/>
                  </a:lnTo>
                  <a:lnTo>
                    <a:pt x="820" y="67"/>
                  </a:lnTo>
                  <a:lnTo>
                    <a:pt x="820" y="0"/>
                  </a:lnTo>
                  <a:lnTo>
                    <a:pt x="778" y="1"/>
                  </a:lnTo>
                  <a:lnTo>
                    <a:pt x="736" y="4"/>
                  </a:lnTo>
                  <a:lnTo>
                    <a:pt x="696" y="9"/>
                  </a:lnTo>
                  <a:lnTo>
                    <a:pt x="655" y="17"/>
                  </a:lnTo>
                  <a:lnTo>
                    <a:pt x="615" y="26"/>
                  </a:lnTo>
                  <a:lnTo>
                    <a:pt x="577" y="37"/>
                  </a:lnTo>
                  <a:lnTo>
                    <a:pt x="538" y="50"/>
                  </a:lnTo>
                  <a:lnTo>
                    <a:pt x="501" y="64"/>
                  </a:lnTo>
                  <a:lnTo>
                    <a:pt x="465" y="81"/>
                  </a:lnTo>
                  <a:lnTo>
                    <a:pt x="430" y="99"/>
                  </a:lnTo>
                  <a:lnTo>
                    <a:pt x="395" y="119"/>
                  </a:lnTo>
                  <a:lnTo>
                    <a:pt x="362" y="140"/>
                  </a:lnTo>
                  <a:lnTo>
                    <a:pt x="329" y="163"/>
                  </a:lnTo>
                  <a:lnTo>
                    <a:pt x="299" y="188"/>
                  </a:lnTo>
                  <a:lnTo>
                    <a:pt x="269" y="214"/>
                  </a:lnTo>
                  <a:lnTo>
                    <a:pt x="241" y="241"/>
                  </a:lnTo>
                  <a:lnTo>
                    <a:pt x="214" y="269"/>
                  </a:lnTo>
                  <a:lnTo>
                    <a:pt x="188" y="299"/>
                  </a:lnTo>
                  <a:lnTo>
                    <a:pt x="163" y="330"/>
                  </a:lnTo>
                  <a:lnTo>
                    <a:pt x="140" y="362"/>
                  </a:lnTo>
                  <a:lnTo>
                    <a:pt x="119" y="395"/>
                  </a:lnTo>
                  <a:lnTo>
                    <a:pt x="99" y="430"/>
                  </a:lnTo>
                  <a:lnTo>
                    <a:pt x="80" y="465"/>
                  </a:lnTo>
                  <a:lnTo>
                    <a:pt x="64" y="501"/>
                  </a:lnTo>
                  <a:lnTo>
                    <a:pt x="50" y="538"/>
                  </a:lnTo>
                  <a:lnTo>
                    <a:pt x="36" y="577"/>
                  </a:lnTo>
                  <a:lnTo>
                    <a:pt x="26" y="615"/>
                  </a:lnTo>
                  <a:lnTo>
                    <a:pt x="17" y="655"/>
                  </a:lnTo>
                  <a:lnTo>
                    <a:pt x="9" y="696"/>
                  </a:lnTo>
                  <a:lnTo>
                    <a:pt x="4" y="736"/>
                  </a:lnTo>
                  <a:lnTo>
                    <a:pt x="1" y="778"/>
                  </a:lnTo>
                  <a:lnTo>
                    <a:pt x="0" y="820"/>
                  </a:lnTo>
                  <a:lnTo>
                    <a:pt x="0" y="820"/>
                  </a:lnTo>
                  <a:lnTo>
                    <a:pt x="67" y="82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47" name="Freeform 11"/>
            <p:cNvSpPr>
              <a:spLocks/>
            </p:cNvSpPr>
            <p:nvPr/>
          </p:nvSpPr>
          <p:spPr bwMode="auto">
            <a:xfrm>
              <a:off x="1446" y="2178"/>
              <a:ext cx="164" cy="164"/>
            </a:xfrm>
            <a:custGeom>
              <a:avLst/>
              <a:gdLst/>
              <a:ahLst/>
              <a:cxnLst>
                <a:cxn ang="0">
                  <a:pos x="820" y="753"/>
                </a:cxn>
                <a:cxn ang="0">
                  <a:pos x="743" y="750"/>
                </a:cxn>
                <a:cxn ang="0">
                  <a:pos x="669" y="738"/>
                </a:cxn>
                <a:cxn ang="0">
                  <a:pos x="596" y="719"/>
                </a:cxn>
                <a:cxn ang="0">
                  <a:pos x="527" y="695"/>
                </a:cxn>
                <a:cxn ang="0">
                  <a:pos x="462" y="662"/>
                </a:cxn>
                <a:cxn ang="0">
                  <a:pos x="399" y="624"/>
                </a:cxn>
                <a:cxn ang="0">
                  <a:pos x="342" y="581"/>
                </a:cxn>
                <a:cxn ang="0">
                  <a:pos x="287" y="532"/>
                </a:cxn>
                <a:cxn ang="0">
                  <a:pos x="239" y="479"/>
                </a:cxn>
                <a:cxn ang="0">
                  <a:pos x="196" y="421"/>
                </a:cxn>
                <a:cxn ang="0">
                  <a:pos x="157" y="359"/>
                </a:cxn>
                <a:cxn ang="0">
                  <a:pos x="125" y="293"/>
                </a:cxn>
                <a:cxn ang="0">
                  <a:pos x="101" y="224"/>
                </a:cxn>
                <a:cxn ang="0">
                  <a:pos x="81" y="152"/>
                </a:cxn>
                <a:cxn ang="0">
                  <a:pos x="70" y="77"/>
                </a:cxn>
                <a:cxn ang="0">
                  <a:pos x="67" y="0"/>
                </a:cxn>
                <a:cxn ang="0">
                  <a:pos x="1" y="42"/>
                </a:cxn>
                <a:cxn ang="0">
                  <a:pos x="9" y="124"/>
                </a:cxn>
                <a:cxn ang="0">
                  <a:pos x="26" y="205"/>
                </a:cxn>
                <a:cxn ang="0">
                  <a:pos x="50" y="282"/>
                </a:cxn>
                <a:cxn ang="0">
                  <a:pos x="80" y="355"/>
                </a:cxn>
                <a:cxn ang="0">
                  <a:pos x="119" y="425"/>
                </a:cxn>
                <a:cxn ang="0">
                  <a:pos x="163" y="490"/>
                </a:cxn>
                <a:cxn ang="0">
                  <a:pos x="214" y="551"/>
                </a:cxn>
                <a:cxn ang="0">
                  <a:pos x="269" y="606"/>
                </a:cxn>
                <a:cxn ang="0">
                  <a:pos x="329" y="657"/>
                </a:cxn>
                <a:cxn ang="0">
                  <a:pos x="395" y="701"/>
                </a:cxn>
                <a:cxn ang="0">
                  <a:pos x="465" y="739"/>
                </a:cxn>
                <a:cxn ang="0">
                  <a:pos x="538" y="770"/>
                </a:cxn>
                <a:cxn ang="0">
                  <a:pos x="615" y="794"/>
                </a:cxn>
                <a:cxn ang="0">
                  <a:pos x="696" y="811"/>
                </a:cxn>
                <a:cxn ang="0">
                  <a:pos x="778" y="819"/>
                </a:cxn>
                <a:cxn ang="0">
                  <a:pos x="820" y="820"/>
                </a:cxn>
              </a:cxnLst>
              <a:rect l="0" t="0" r="r" b="b"/>
              <a:pathLst>
                <a:path w="820" h="820">
                  <a:moveTo>
                    <a:pt x="820" y="753"/>
                  </a:moveTo>
                  <a:lnTo>
                    <a:pt x="820" y="753"/>
                  </a:lnTo>
                  <a:lnTo>
                    <a:pt x="782" y="752"/>
                  </a:lnTo>
                  <a:lnTo>
                    <a:pt x="743" y="750"/>
                  </a:lnTo>
                  <a:lnTo>
                    <a:pt x="706" y="744"/>
                  </a:lnTo>
                  <a:lnTo>
                    <a:pt x="669" y="738"/>
                  </a:lnTo>
                  <a:lnTo>
                    <a:pt x="632" y="730"/>
                  </a:lnTo>
                  <a:lnTo>
                    <a:pt x="596" y="719"/>
                  </a:lnTo>
                  <a:lnTo>
                    <a:pt x="561" y="707"/>
                  </a:lnTo>
                  <a:lnTo>
                    <a:pt x="527" y="695"/>
                  </a:lnTo>
                  <a:lnTo>
                    <a:pt x="494" y="679"/>
                  </a:lnTo>
                  <a:lnTo>
                    <a:pt x="462" y="662"/>
                  </a:lnTo>
                  <a:lnTo>
                    <a:pt x="430" y="644"/>
                  </a:lnTo>
                  <a:lnTo>
                    <a:pt x="399" y="624"/>
                  </a:lnTo>
                  <a:lnTo>
                    <a:pt x="370" y="603"/>
                  </a:lnTo>
                  <a:lnTo>
                    <a:pt x="342" y="581"/>
                  </a:lnTo>
                  <a:lnTo>
                    <a:pt x="313" y="558"/>
                  </a:lnTo>
                  <a:lnTo>
                    <a:pt x="287" y="532"/>
                  </a:lnTo>
                  <a:lnTo>
                    <a:pt x="262" y="506"/>
                  </a:lnTo>
                  <a:lnTo>
                    <a:pt x="239" y="479"/>
                  </a:lnTo>
                  <a:lnTo>
                    <a:pt x="216" y="450"/>
                  </a:lnTo>
                  <a:lnTo>
                    <a:pt x="196" y="421"/>
                  </a:lnTo>
                  <a:lnTo>
                    <a:pt x="175" y="390"/>
                  </a:lnTo>
                  <a:lnTo>
                    <a:pt x="157" y="359"/>
                  </a:lnTo>
                  <a:lnTo>
                    <a:pt x="141" y="326"/>
                  </a:lnTo>
                  <a:lnTo>
                    <a:pt x="125" y="293"/>
                  </a:lnTo>
                  <a:lnTo>
                    <a:pt x="112" y="258"/>
                  </a:lnTo>
                  <a:lnTo>
                    <a:pt x="101" y="224"/>
                  </a:lnTo>
                  <a:lnTo>
                    <a:pt x="90" y="188"/>
                  </a:lnTo>
                  <a:lnTo>
                    <a:pt x="81" y="152"/>
                  </a:lnTo>
                  <a:lnTo>
                    <a:pt x="76" y="114"/>
                  </a:lnTo>
                  <a:lnTo>
                    <a:pt x="70" y="77"/>
                  </a:lnTo>
                  <a:lnTo>
                    <a:pt x="68" y="38"/>
                  </a:lnTo>
                  <a:lnTo>
                    <a:pt x="67" y="0"/>
                  </a:lnTo>
                  <a:lnTo>
                    <a:pt x="0" y="0"/>
                  </a:lnTo>
                  <a:lnTo>
                    <a:pt x="1" y="42"/>
                  </a:lnTo>
                  <a:lnTo>
                    <a:pt x="4" y="84"/>
                  </a:lnTo>
                  <a:lnTo>
                    <a:pt x="9" y="124"/>
                  </a:lnTo>
                  <a:lnTo>
                    <a:pt x="17" y="165"/>
                  </a:lnTo>
                  <a:lnTo>
                    <a:pt x="26" y="205"/>
                  </a:lnTo>
                  <a:lnTo>
                    <a:pt x="36" y="243"/>
                  </a:lnTo>
                  <a:lnTo>
                    <a:pt x="50" y="282"/>
                  </a:lnTo>
                  <a:lnTo>
                    <a:pt x="64" y="319"/>
                  </a:lnTo>
                  <a:lnTo>
                    <a:pt x="80" y="355"/>
                  </a:lnTo>
                  <a:lnTo>
                    <a:pt x="99" y="390"/>
                  </a:lnTo>
                  <a:lnTo>
                    <a:pt x="119" y="425"/>
                  </a:lnTo>
                  <a:lnTo>
                    <a:pt x="140" y="458"/>
                  </a:lnTo>
                  <a:lnTo>
                    <a:pt x="163" y="490"/>
                  </a:lnTo>
                  <a:lnTo>
                    <a:pt x="188" y="522"/>
                  </a:lnTo>
                  <a:lnTo>
                    <a:pt x="214" y="551"/>
                  </a:lnTo>
                  <a:lnTo>
                    <a:pt x="241" y="579"/>
                  </a:lnTo>
                  <a:lnTo>
                    <a:pt x="269" y="606"/>
                  </a:lnTo>
                  <a:lnTo>
                    <a:pt x="299" y="632"/>
                  </a:lnTo>
                  <a:lnTo>
                    <a:pt x="329" y="657"/>
                  </a:lnTo>
                  <a:lnTo>
                    <a:pt x="362" y="680"/>
                  </a:lnTo>
                  <a:lnTo>
                    <a:pt x="395" y="701"/>
                  </a:lnTo>
                  <a:lnTo>
                    <a:pt x="430" y="721"/>
                  </a:lnTo>
                  <a:lnTo>
                    <a:pt x="465" y="739"/>
                  </a:lnTo>
                  <a:lnTo>
                    <a:pt x="501" y="756"/>
                  </a:lnTo>
                  <a:lnTo>
                    <a:pt x="538" y="770"/>
                  </a:lnTo>
                  <a:lnTo>
                    <a:pt x="577" y="783"/>
                  </a:lnTo>
                  <a:lnTo>
                    <a:pt x="615" y="794"/>
                  </a:lnTo>
                  <a:lnTo>
                    <a:pt x="655" y="803"/>
                  </a:lnTo>
                  <a:lnTo>
                    <a:pt x="696" y="811"/>
                  </a:lnTo>
                  <a:lnTo>
                    <a:pt x="736" y="816"/>
                  </a:lnTo>
                  <a:lnTo>
                    <a:pt x="778" y="819"/>
                  </a:lnTo>
                  <a:lnTo>
                    <a:pt x="820" y="820"/>
                  </a:lnTo>
                  <a:lnTo>
                    <a:pt x="820" y="820"/>
                  </a:lnTo>
                  <a:lnTo>
                    <a:pt x="820" y="753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48" name="Freeform 12"/>
            <p:cNvSpPr>
              <a:spLocks/>
            </p:cNvSpPr>
            <p:nvPr/>
          </p:nvSpPr>
          <p:spPr bwMode="auto">
            <a:xfrm>
              <a:off x="1453" y="1442"/>
              <a:ext cx="315" cy="315"/>
            </a:xfrm>
            <a:custGeom>
              <a:avLst/>
              <a:gdLst/>
              <a:ahLst/>
              <a:cxnLst>
                <a:cxn ang="0">
                  <a:pos x="868" y="1569"/>
                </a:cxn>
                <a:cxn ang="0">
                  <a:pos x="983" y="1549"/>
                </a:cxn>
                <a:cxn ang="0">
                  <a:pos x="1093" y="1512"/>
                </a:cxn>
                <a:cxn ang="0">
                  <a:pos x="1195" y="1459"/>
                </a:cxn>
                <a:cxn ang="0">
                  <a:pos x="1287" y="1394"/>
                </a:cxn>
                <a:cxn ang="0">
                  <a:pos x="1369" y="1315"/>
                </a:cxn>
                <a:cxn ang="0">
                  <a:pos x="1439" y="1226"/>
                </a:cxn>
                <a:cxn ang="0">
                  <a:pos x="1497" y="1127"/>
                </a:cxn>
                <a:cxn ang="0">
                  <a:pos x="1539" y="1021"/>
                </a:cxn>
                <a:cxn ang="0">
                  <a:pos x="1565" y="906"/>
                </a:cxn>
                <a:cxn ang="0">
                  <a:pos x="1574" y="786"/>
                </a:cxn>
                <a:cxn ang="0">
                  <a:pos x="1565" y="668"/>
                </a:cxn>
                <a:cxn ang="0">
                  <a:pos x="1539" y="553"/>
                </a:cxn>
                <a:cxn ang="0">
                  <a:pos x="1497" y="446"/>
                </a:cxn>
                <a:cxn ang="0">
                  <a:pos x="1439" y="348"/>
                </a:cxn>
                <a:cxn ang="0">
                  <a:pos x="1369" y="258"/>
                </a:cxn>
                <a:cxn ang="0">
                  <a:pos x="1287" y="180"/>
                </a:cxn>
                <a:cxn ang="0">
                  <a:pos x="1195" y="114"/>
                </a:cxn>
                <a:cxn ang="0">
                  <a:pos x="1093" y="61"/>
                </a:cxn>
                <a:cxn ang="0">
                  <a:pos x="983" y="25"/>
                </a:cxn>
                <a:cxn ang="0">
                  <a:pos x="868" y="4"/>
                </a:cxn>
                <a:cxn ang="0">
                  <a:pos x="746" y="1"/>
                </a:cxn>
                <a:cxn ang="0">
                  <a:pos x="629" y="16"/>
                </a:cxn>
                <a:cxn ang="0">
                  <a:pos x="517" y="48"/>
                </a:cxn>
                <a:cxn ang="0">
                  <a:pos x="413" y="95"/>
                </a:cxn>
                <a:cxn ang="0">
                  <a:pos x="316" y="156"/>
                </a:cxn>
                <a:cxn ang="0">
                  <a:pos x="230" y="231"/>
                </a:cxn>
                <a:cxn ang="0">
                  <a:pos x="157" y="316"/>
                </a:cxn>
                <a:cxn ang="0">
                  <a:pos x="95" y="412"/>
                </a:cxn>
                <a:cxn ang="0">
                  <a:pos x="48" y="516"/>
                </a:cxn>
                <a:cxn ang="0">
                  <a:pos x="15" y="628"/>
                </a:cxn>
                <a:cxn ang="0">
                  <a:pos x="1" y="747"/>
                </a:cxn>
                <a:cxn ang="0">
                  <a:pos x="4" y="867"/>
                </a:cxn>
                <a:cxn ang="0">
                  <a:pos x="25" y="983"/>
                </a:cxn>
                <a:cxn ang="0">
                  <a:pos x="62" y="1093"/>
                </a:cxn>
                <a:cxn ang="0">
                  <a:pos x="114" y="1194"/>
                </a:cxn>
                <a:cxn ang="0">
                  <a:pos x="180" y="1286"/>
                </a:cxn>
                <a:cxn ang="0">
                  <a:pos x="259" y="1369"/>
                </a:cxn>
                <a:cxn ang="0">
                  <a:pos x="347" y="1439"/>
                </a:cxn>
                <a:cxn ang="0">
                  <a:pos x="447" y="1496"/>
                </a:cxn>
                <a:cxn ang="0">
                  <a:pos x="553" y="1538"/>
                </a:cxn>
                <a:cxn ang="0">
                  <a:pos x="667" y="1565"/>
                </a:cxn>
                <a:cxn ang="0">
                  <a:pos x="787" y="1574"/>
                </a:cxn>
              </a:cxnLst>
              <a:rect l="0" t="0" r="r" b="b"/>
              <a:pathLst>
                <a:path w="1574" h="1574">
                  <a:moveTo>
                    <a:pt x="787" y="1574"/>
                  </a:moveTo>
                  <a:lnTo>
                    <a:pt x="828" y="1573"/>
                  </a:lnTo>
                  <a:lnTo>
                    <a:pt x="868" y="1569"/>
                  </a:lnTo>
                  <a:lnTo>
                    <a:pt x="907" y="1565"/>
                  </a:lnTo>
                  <a:lnTo>
                    <a:pt x="946" y="1558"/>
                  </a:lnTo>
                  <a:lnTo>
                    <a:pt x="983" y="1549"/>
                  </a:lnTo>
                  <a:lnTo>
                    <a:pt x="1020" y="1538"/>
                  </a:lnTo>
                  <a:lnTo>
                    <a:pt x="1058" y="1525"/>
                  </a:lnTo>
                  <a:lnTo>
                    <a:pt x="1093" y="1512"/>
                  </a:lnTo>
                  <a:lnTo>
                    <a:pt x="1128" y="1496"/>
                  </a:lnTo>
                  <a:lnTo>
                    <a:pt x="1162" y="1479"/>
                  </a:lnTo>
                  <a:lnTo>
                    <a:pt x="1195" y="1459"/>
                  </a:lnTo>
                  <a:lnTo>
                    <a:pt x="1226" y="1439"/>
                  </a:lnTo>
                  <a:lnTo>
                    <a:pt x="1258" y="1416"/>
                  </a:lnTo>
                  <a:lnTo>
                    <a:pt x="1287" y="1394"/>
                  </a:lnTo>
                  <a:lnTo>
                    <a:pt x="1316" y="1369"/>
                  </a:lnTo>
                  <a:lnTo>
                    <a:pt x="1343" y="1343"/>
                  </a:lnTo>
                  <a:lnTo>
                    <a:pt x="1369" y="1315"/>
                  </a:lnTo>
                  <a:lnTo>
                    <a:pt x="1394" y="1286"/>
                  </a:lnTo>
                  <a:lnTo>
                    <a:pt x="1417" y="1257"/>
                  </a:lnTo>
                  <a:lnTo>
                    <a:pt x="1439" y="1226"/>
                  </a:lnTo>
                  <a:lnTo>
                    <a:pt x="1460" y="1194"/>
                  </a:lnTo>
                  <a:lnTo>
                    <a:pt x="1479" y="1161"/>
                  </a:lnTo>
                  <a:lnTo>
                    <a:pt x="1497" y="1127"/>
                  </a:lnTo>
                  <a:lnTo>
                    <a:pt x="1513" y="1093"/>
                  </a:lnTo>
                  <a:lnTo>
                    <a:pt x="1526" y="1057"/>
                  </a:lnTo>
                  <a:lnTo>
                    <a:pt x="1539" y="1021"/>
                  </a:lnTo>
                  <a:lnTo>
                    <a:pt x="1550" y="983"/>
                  </a:lnTo>
                  <a:lnTo>
                    <a:pt x="1558" y="945"/>
                  </a:lnTo>
                  <a:lnTo>
                    <a:pt x="1565" y="906"/>
                  </a:lnTo>
                  <a:lnTo>
                    <a:pt x="1570" y="867"/>
                  </a:lnTo>
                  <a:lnTo>
                    <a:pt x="1574" y="827"/>
                  </a:lnTo>
                  <a:lnTo>
                    <a:pt x="1574" y="786"/>
                  </a:lnTo>
                  <a:lnTo>
                    <a:pt x="1574" y="747"/>
                  </a:lnTo>
                  <a:lnTo>
                    <a:pt x="1570" y="706"/>
                  </a:lnTo>
                  <a:lnTo>
                    <a:pt x="1565" y="668"/>
                  </a:lnTo>
                  <a:lnTo>
                    <a:pt x="1558" y="628"/>
                  </a:lnTo>
                  <a:lnTo>
                    <a:pt x="1550" y="591"/>
                  </a:lnTo>
                  <a:lnTo>
                    <a:pt x="1539" y="553"/>
                  </a:lnTo>
                  <a:lnTo>
                    <a:pt x="1526" y="516"/>
                  </a:lnTo>
                  <a:lnTo>
                    <a:pt x="1513" y="481"/>
                  </a:lnTo>
                  <a:lnTo>
                    <a:pt x="1497" y="446"/>
                  </a:lnTo>
                  <a:lnTo>
                    <a:pt x="1479" y="412"/>
                  </a:lnTo>
                  <a:lnTo>
                    <a:pt x="1460" y="379"/>
                  </a:lnTo>
                  <a:lnTo>
                    <a:pt x="1439" y="348"/>
                  </a:lnTo>
                  <a:lnTo>
                    <a:pt x="1417" y="316"/>
                  </a:lnTo>
                  <a:lnTo>
                    <a:pt x="1394" y="286"/>
                  </a:lnTo>
                  <a:lnTo>
                    <a:pt x="1369" y="258"/>
                  </a:lnTo>
                  <a:lnTo>
                    <a:pt x="1343" y="231"/>
                  </a:lnTo>
                  <a:lnTo>
                    <a:pt x="1316" y="205"/>
                  </a:lnTo>
                  <a:lnTo>
                    <a:pt x="1287" y="180"/>
                  </a:lnTo>
                  <a:lnTo>
                    <a:pt x="1258" y="156"/>
                  </a:lnTo>
                  <a:lnTo>
                    <a:pt x="1226" y="135"/>
                  </a:lnTo>
                  <a:lnTo>
                    <a:pt x="1195" y="114"/>
                  </a:lnTo>
                  <a:lnTo>
                    <a:pt x="1162" y="95"/>
                  </a:lnTo>
                  <a:lnTo>
                    <a:pt x="1128" y="77"/>
                  </a:lnTo>
                  <a:lnTo>
                    <a:pt x="1093" y="61"/>
                  </a:lnTo>
                  <a:lnTo>
                    <a:pt x="1058" y="48"/>
                  </a:lnTo>
                  <a:lnTo>
                    <a:pt x="1020" y="35"/>
                  </a:lnTo>
                  <a:lnTo>
                    <a:pt x="983" y="25"/>
                  </a:lnTo>
                  <a:lnTo>
                    <a:pt x="946" y="16"/>
                  </a:lnTo>
                  <a:lnTo>
                    <a:pt x="907" y="9"/>
                  </a:lnTo>
                  <a:lnTo>
                    <a:pt x="868" y="4"/>
                  </a:lnTo>
                  <a:lnTo>
                    <a:pt x="828" y="1"/>
                  </a:lnTo>
                  <a:lnTo>
                    <a:pt x="787" y="0"/>
                  </a:lnTo>
                  <a:lnTo>
                    <a:pt x="746" y="1"/>
                  </a:lnTo>
                  <a:lnTo>
                    <a:pt x="707" y="4"/>
                  </a:lnTo>
                  <a:lnTo>
                    <a:pt x="667" y="9"/>
                  </a:lnTo>
                  <a:lnTo>
                    <a:pt x="629" y="16"/>
                  </a:lnTo>
                  <a:lnTo>
                    <a:pt x="590" y="25"/>
                  </a:lnTo>
                  <a:lnTo>
                    <a:pt x="553" y="35"/>
                  </a:lnTo>
                  <a:lnTo>
                    <a:pt x="517" y="48"/>
                  </a:lnTo>
                  <a:lnTo>
                    <a:pt x="482" y="61"/>
                  </a:lnTo>
                  <a:lnTo>
                    <a:pt x="447" y="77"/>
                  </a:lnTo>
                  <a:lnTo>
                    <a:pt x="413" y="95"/>
                  </a:lnTo>
                  <a:lnTo>
                    <a:pt x="380" y="114"/>
                  </a:lnTo>
                  <a:lnTo>
                    <a:pt x="347" y="135"/>
                  </a:lnTo>
                  <a:lnTo>
                    <a:pt x="316" y="156"/>
                  </a:lnTo>
                  <a:lnTo>
                    <a:pt x="287" y="180"/>
                  </a:lnTo>
                  <a:lnTo>
                    <a:pt x="259" y="205"/>
                  </a:lnTo>
                  <a:lnTo>
                    <a:pt x="230" y="231"/>
                  </a:lnTo>
                  <a:lnTo>
                    <a:pt x="204" y="258"/>
                  </a:lnTo>
                  <a:lnTo>
                    <a:pt x="180" y="286"/>
                  </a:lnTo>
                  <a:lnTo>
                    <a:pt x="157" y="316"/>
                  </a:lnTo>
                  <a:lnTo>
                    <a:pt x="134" y="348"/>
                  </a:lnTo>
                  <a:lnTo>
                    <a:pt x="114" y="379"/>
                  </a:lnTo>
                  <a:lnTo>
                    <a:pt x="95" y="412"/>
                  </a:lnTo>
                  <a:lnTo>
                    <a:pt x="78" y="446"/>
                  </a:lnTo>
                  <a:lnTo>
                    <a:pt x="62" y="481"/>
                  </a:lnTo>
                  <a:lnTo>
                    <a:pt x="48" y="516"/>
                  </a:lnTo>
                  <a:lnTo>
                    <a:pt x="36" y="553"/>
                  </a:lnTo>
                  <a:lnTo>
                    <a:pt x="25" y="591"/>
                  </a:lnTo>
                  <a:lnTo>
                    <a:pt x="15" y="628"/>
                  </a:lnTo>
                  <a:lnTo>
                    <a:pt x="9" y="668"/>
                  </a:lnTo>
                  <a:lnTo>
                    <a:pt x="4" y="706"/>
                  </a:lnTo>
                  <a:lnTo>
                    <a:pt x="1" y="747"/>
                  </a:lnTo>
                  <a:lnTo>
                    <a:pt x="0" y="786"/>
                  </a:lnTo>
                  <a:lnTo>
                    <a:pt x="1" y="827"/>
                  </a:lnTo>
                  <a:lnTo>
                    <a:pt x="4" y="867"/>
                  </a:lnTo>
                  <a:lnTo>
                    <a:pt x="9" y="906"/>
                  </a:lnTo>
                  <a:lnTo>
                    <a:pt x="15" y="945"/>
                  </a:lnTo>
                  <a:lnTo>
                    <a:pt x="25" y="983"/>
                  </a:lnTo>
                  <a:lnTo>
                    <a:pt x="36" y="1021"/>
                  </a:lnTo>
                  <a:lnTo>
                    <a:pt x="48" y="1057"/>
                  </a:lnTo>
                  <a:lnTo>
                    <a:pt x="62" y="1093"/>
                  </a:lnTo>
                  <a:lnTo>
                    <a:pt x="78" y="1127"/>
                  </a:lnTo>
                  <a:lnTo>
                    <a:pt x="95" y="1161"/>
                  </a:lnTo>
                  <a:lnTo>
                    <a:pt x="114" y="1194"/>
                  </a:lnTo>
                  <a:lnTo>
                    <a:pt x="134" y="1226"/>
                  </a:lnTo>
                  <a:lnTo>
                    <a:pt x="157" y="1257"/>
                  </a:lnTo>
                  <a:lnTo>
                    <a:pt x="180" y="1286"/>
                  </a:lnTo>
                  <a:lnTo>
                    <a:pt x="204" y="1315"/>
                  </a:lnTo>
                  <a:lnTo>
                    <a:pt x="230" y="1343"/>
                  </a:lnTo>
                  <a:lnTo>
                    <a:pt x="259" y="1369"/>
                  </a:lnTo>
                  <a:lnTo>
                    <a:pt x="287" y="1394"/>
                  </a:lnTo>
                  <a:lnTo>
                    <a:pt x="316" y="1416"/>
                  </a:lnTo>
                  <a:lnTo>
                    <a:pt x="347" y="1439"/>
                  </a:lnTo>
                  <a:lnTo>
                    <a:pt x="380" y="1459"/>
                  </a:lnTo>
                  <a:lnTo>
                    <a:pt x="413" y="1479"/>
                  </a:lnTo>
                  <a:lnTo>
                    <a:pt x="447" y="1496"/>
                  </a:lnTo>
                  <a:lnTo>
                    <a:pt x="482" y="1512"/>
                  </a:lnTo>
                  <a:lnTo>
                    <a:pt x="517" y="1525"/>
                  </a:lnTo>
                  <a:lnTo>
                    <a:pt x="553" y="1538"/>
                  </a:lnTo>
                  <a:lnTo>
                    <a:pt x="590" y="1549"/>
                  </a:lnTo>
                  <a:lnTo>
                    <a:pt x="629" y="1558"/>
                  </a:lnTo>
                  <a:lnTo>
                    <a:pt x="667" y="1565"/>
                  </a:lnTo>
                  <a:lnTo>
                    <a:pt x="707" y="1569"/>
                  </a:lnTo>
                  <a:lnTo>
                    <a:pt x="746" y="1573"/>
                  </a:lnTo>
                  <a:lnTo>
                    <a:pt x="787" y="157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49" name="Freeform 13"/>
            <p:cNvSpPr>
              <a:spLocks/>
            </p:cNvSpPr>
            <p:nvPr/>
          </p:nvSpPr>
          <p:spPr bwMode="auto">
            <a:xfrm>
              <a:off x="1610" y="1600"/>
              <a:ext cx="164" cy="164"/>
            </a:xfrm>
            <a:custGeom>
              <a:avLst/>
              <a:gdLst/>
              <a:ahLst/>
              <a:cxnLst>
                <a:cxn ang="0">
                  <a:pos x="754" y="0"/>
                </a:cxn>
                <a:cxn ang="0">
                  <a:pos x="750" y="77"/>
                </a:cxn>
                <a:cxn ang="0">
                  <a:pos x="738" y="152"/>
                </a:cxn>
                <a:cxn ang="0">
                  <a:pos x="720" y="224"/>
                </a:cxn>
                <a:cxn ang="0">
                  <a:pos x="695" y="293"/>
                </a:cxn>
                <a:cxn ang="0">
                  <a:pos x="662" y="359"/>
                </a:cxn>
                <a:cxn ang="0">
                  <a:pos x="625" y="421"/>
                </a:cxn>
                <a:cxn ang="0">
                  <a:pos x="582" y="479"/>
                </a:cxn>
                <a:cxn ang="0">
                  <a:pos x="532" y="533"/>
                </a:cxn>
                <a:cxn ang="0">
                  <a:pos x="479" y="582"/>
                </a:cxn>
                <a:cxn ang="0">
                  <a:pos x="421" y="625"/>
                </a:cxn>
                <a:cxn ang="0">
                  <a:pos x="359" y="663"/>
                </a:cxn>
                <a:cxn ang="0">
                  <a:pos x="293" y="695"/>
                </a:cxn>
                <a:cxn ang="0">
                  <a:pos x="224" y="720"/>
                </a:cxn>
                <a:cxn ang="0">
                  <a:pos x="152" y="739"/>
                </a:cxn>
                <a:cxn ang="0">
                  <a:pos x="77" y="750"/>
                </a:cxn>
                <a:cxn ang="0">
                  <a:pos x="0" y="754"/>
                </a:cxn>
                <a:cxn ang="0">
                  <a:pos x="42" y="819"/>
                </a:cxn>
                <a:cxn ang="0">
                  <a:pos x="125" y="811"/>
                </a:cxn>
                <a:cxn ang="0">
                  <a:pos x="205" y="795"/>
                </a:cxn>
                <a:cxn ang="0">
                  <a:pos x="282" y="771"/>
                </a:cxn>
                <a:cxn ang="0">
                  <a:pos x="356" y="740"/>
                </a:cxn>
                <a:cxn ang="0">
                  <a:pos x="425" y="702"/>
                </a:cxn>
                <a:cxn ang="0">
                  <a:pos x="490" y="658"/>
                </a:cxn>
                <a:cxn ang="0">
                  <a:pos x="551" y="608"/>
                </a:cxn>
                <a:cxn ang="0">
                  <a:pos x="607" y="551"/>
                </a:cxn>
                <a:cxn ang="0">
                  <a:pos x="658" y="491"/>
                </a:cxn>
                <a:cxn ang="0">
                  <a:pos x="702" y="426"/>
                </a:cxn>
                <a:cxn ang="0">
                  <a:pos x="739" y="356"/>
                </a:cxn>
                <a:cxn ang="0">
                  <a:pos x="771" y="282"/>
                </a:cxn>
                <a:cxn ang="0">
                  <a:pos x="795" y="205"/>
                </a:cxn>
                <a:cxn ang="0">
                  <a:pos x="812" y="125"/>
                </a:cxn>
                <a:cxn ang="0">
                  <a:pos x="819" y="42"/>
                </a:cxn>
                <a:cxn ang="0">
                  <a:pos x="821" y="0"/>
                </a:cxn>
              </a:cxnLst>
              <a:rect l="0" t="0" r="r" b="b"/>
              <a:pathLst>
                <a:path w="821" h="821">
                  <a:moveTo>
                    <a:pt x="754" y="0"/>
                  </a:moveTo>
                  <a:lnTo>
                    <a:pt x="754" y="0"/>
                  </a:lnTo>
                  <a:lnTo>
                    <a:pt x="753" y="39"/>
                  </a:lnTo>
                  <a:lnTo>
                    <a:pt x="750" y="77"/>
                  </a:lnTo>
                  <a:lnTo>
                    <a:pt x="745" y="116"/>
                  </a:lnTo>
                  <a:lnTo>
                    <a:pt x="738" y="152"/>
                  </a:lnTo>
                  <a:lnTo>
                    <a:pt x="730" y="188"/>
                  </a:lnTo>
                  <a:lnTo>
                    <a:pt x="720" y="224"/>
                  </a:lnTo>
                  <a:lnTo>
                    <a:pt x="707" y="259"/>
                  </a:lnTo>
                  <a:lnTo>
                    <a:pt x="695" y="293"/>
                  </a:lnTo>
                  <a:lnTo>
                    <a:pt x="679" y="326"/>
                  </a:lnTo>
                  <a:lnTo>
                    <a:pt x="662" y="359"/>
                  </a:lnTo>
                  <a:lnTo>
                    <a:pt x="644" y="391"/>
                  </a:lnTo>
                  <a:lnTo>
                    <a:pt x="625" y="421"/>
                  </a:lnTo>
                  <a:lnTo>
                    <a:pt x="603" y="451"/>
                  </a:lnTo>
                  <a:lnTo>
                    <a:pt x="582" y="479"/>
                  </a:lnTo>
                  <a:lnTo>
                    <a:pt x="558" y="507"/>
                  </a:lnTo>
                  <a:lnTo>
                    <a:pt x="532" y="533"/>
                  </a:lnTo>
                  <a:lnTo>
                    <a:pt x="506" y="558"/>
                  </a:lnTo>
                  <a:lnTo>
                    <a:pt x="479" y="582"/>
                  </a:lnTo>
                  <a:lnTo>
                    <a:pt x="451" y="604"/>
                  </a:lnTo>
                  <a:lnTo>
                    <a:pt x="421" y="625"/>
                  </a:lnTo>
                  <a:lnTo>
                    <a:pt x="391" y="645"/>
                  </a:lnTo>
                  <a:lnTo>
                    <a:pt x="359" y="663"/>
                  </a:lnTo>
                  <a:lnTo>
                    <a:pt x="326" y="679"/>
                  </a:lnTo>
                  <a:lnTo>
                    <a:pt x="293" y="695"/>
                  </a:lnTo>
                  <a:lnTo>
                    <a:pt x="258" y="709"/>
                  </a:lnTo>
                  <a:lnTo>
                    <a:pt x="224" y="720"/>
                  </a:lnTo>
                  <a:lnTo>
                    <a:pt x="188" y="730"/>
                  </a:lnTo>
                  <a:lnTo>
                    <a:pt x="152" y="739"/>
                  </a:lnTo>
                  <a:lnTo>
                    <a:pt x="115" y="745"/>
                  </a:lnTo>
                  <a:lnTo>
                    <a:pt x="77" y="750"/>
                  </a:lnTo>
                  <a:lnTo>
                    <a:pt x="39" y="753"/>
                  </a:lnTo>
                  <a:lnTo>
                    <a:pt x="0" y="754"/>
                  </a:lnTo>
                  <a:lnTo>
                    <a:pt x="0" y="821"/>
                  </a:lnTo>
                  <a:lnTo>
                    <a:pt x="42" y="819"/>
                  </a:lnTo>
                  <a:lnTo>
                    <a:pt x="84" y="817"/>
                  </a:lnTo>
                  <a:lnTo>
                    <a:pt x="125" y="811"/>
                  </a:lnTo>
                  <a:lnTo>
                    <a:pt x="165" y="805"/>
                  </a:lnTo>
                  <a:lnTo>
                    <a:pt x="205" y="795"/>
                  </a:lnTo>
                  <a:lnTo>
                    <a:pt x="244" y="784"/>
                  </a:lnTo>
                  <a:lnTo>
                    <a:pt x="282" y="771"/>
                  </a:lnTo>
                  <a:lnTo>
                    <a:pt x="319" y="756"/>
                  </a:lnTo>
                  <a:lnTo>
                    <a:pt x="356" y="740"/>
                  </a:lnTo>
                  <a:lnTo>
                    <a:pt x="391" y="722"/>
                  </a:lnTo>
                  <a:lnTo>
                    <a:pt x="425" y="702"/>
                  </a:lnTo>
                  <a:lnTo>
                    <a:pt x="458" y="680"/>
                  </a:lnTo>
                  <a:lnTo>
                    <a:pt x="490" y="658"/>
                  </a:lnTo>
                  <a:lnTo>
                    <a:pt x="522" y="633"/>
                  </a:lnTo>
                  <a:lnTo>
                    <a:pt x="551" y="608"/>
                  </a:lnTo>
                  <a:lnTo>
                    <a:pt x="580" y="581"/>
                  </a:lnTo>
                  <a:lnTo>
                    <a:pt x="607" y="551"/>
                  </a:lnTo>
                  <a:lnTo>
                    <a:pt x="633" y="522"/>
                  </a:lnTo>
                  <a:lnTo>
                    <a:pt x="658" y="491"/>
                  </a:lnTo>
                  <a:lnTo>
                    <a:pt x="680" y="459"/>
                  </a:lnTo>
                  <a:lnTo>
                    <a:pt x="702" y="426"/>
                  </a:lnTo>
                  <a:lnTo>
                    <a:pt x="721" y="391"/>
                  </a:lnTo>
                  <a:lnTo>
                    <a:pt x="739" y="356"/>
                  </a:lnTo>
                  <a:lnTo>
                    <a:pt x="756" y="319"/>
                  </a:lnTo>
                  <a:lnTo>
                    <a:pt x="771" y="282"/>
                  </a:lnTo>
                  <a:lnTo>
                    <a:pt x="783" y="244"/>
                  </a:lnTo>
                  <a:lnTo>
                    <a:pt x="795" y="205"/>
                  </a:lnTo>
                  <a:lnTo>
                    <a:pt x="804" y="166"/>
                  </a:lnTo>
                  <a:lnTo>
                    <a:pt x="812" y="125"/>
                  </a:lnTo>
                  <a:lnTo>
                    <a:pt x="816" y="84"/>
                  </a:lnTo>
                  <a:lnTo>
                    <a:pt x="819" y="42"/>
                  </a:lnTo>
                  <a:lnTo>
                    <a:pt x="821" y="0"/>
                  </a:lnTo>
                  <a:lnTo>
                    <a:pt x="821" y="0"/>
                  </a:lnTo>
                  <a:lnTo>
                    <a:pt x="754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50" name="Freeform 14"/>
            <p:cNvSpPr>
              <a:spLocks/>
            </p:cNvSpPr>
            <p:nvPr/>
          </p:nvSpPr>
          <p:spPr bwMode="auto">
            <a:xfrm>
              <a:off x="1610" y="1436"/>
              <a:ext cx="164" cy="164"/>
            </a:xfrm>
            <a:custGeom>
              <a:avLst/>
              <a:gdLst/>
              <a:ahLst/>
              <a:cxnLst>
                <a:cxn ang="0">
                  <a:pos x="0" y="67"/>
                </a:cxn>
                <a:cxn ang="0">
                  <a:pos x="77" y="72"/>
                </a:cxn>
                <a:cxn ang="0">
                  <a:pos x="152" y="83"/>
                </a:cxn>
                <a:cxn ang="0">
                  <a:pos x="224" y="101"/>
                </a:cxn>
                <a:cxn ang="0">
                  <a:pos x="293" y="127"/>
                </a:cxn>
                <a:cxn ang="0">
                  <a:pos x="359" y="159"/>
                </a:cxn>
                <a:cxn ang="0">
                  <a:pos x="421" y="196"/>
                </a:cxn>
                <a:cxn ang="0">
                  <a:pos x="479" y="240"/>
                </a:cxn>
                <a:cxn ang="0">
                  <a:pos x="532" y="289"/>
                </a:cxn>
                <a:cxn ang="0">
                  <a:pos x="582" y="342"/>
                </a:cxn>
                <a:cxn ang="0">
                  <a:pos x="625" y="400"/>
                </a:cxn>
                <a:cxn ang="0">
                  <a:pos x="662" y="462"/>
                </a:cxn>
                <a:cxn ang="0">
                  <a:pos x="695" y="527"/>
                </a:cxn>
                <a:cxn ang="0">
                  <a:pos x="720" y="598"/>
                </a:cxn>
                <a:cxn ang="0">
                  <a:pos x="738" y="669"/>
                </a:cxn>
                <a:cxn ang="0">
                  <a:pos x="750" y="743"/>
                </a:cxn>
                <a:cxn ang="0">
                  <a:pos x="754" y="820"/>
                </a:cxn>
                <a:cxn ang="0">
                  <a:pos x="819" y="779"/>
                </a:cxn>
                <a:cxn ang="0">
                  <a:pos x="812" y="696"/>
                </a:cxn>
                <a:cxn ang="0">
                  <a:pos x="795" y="616"/>
                </a:cxn>
                <a:cxn ang="0">
                  <a:pos x="771" y="539"/>
                </a:cxn>
                <a:cxn ang="0">
                  <a:pos x="739" y="465"/>
                </a:cxn>
                <a:cxn ang="0">
                  <a:pos x="702" y="396"/>
                </a:cxn>
                <a:cxn ang="0">
                  <a:pos x="658" y="331"/>
                </a:cxn>
                <a:cxn ang="0">
                  <a:pos x="607" y="270"/>
                </a:cxn>
                <a:cxn ang="0">
                  <a:pos x="551" y="214"/>
                </a:cxn>
                <a:cxn ang="0">
                  <a:pos x="490" y="164"/>
                </a:cxn>
                <a:cxn ang="0">
                  <a:pos x="425" y="119"/>
                </a:cxn>
                <a:cxn ang="0">
                  <a:pos x="356" y="82"/>
                </a:cxn>
                <a:cxn ang="0">
                  <a:pos x="282" y="50"/>
                </a:cxn>
                <a:cxn ang="0">
                  <a:pos x="205" y="26"/>
                </a:cxn>
                <a:cxn ang="0">
                  <a:pos x="125" y="9"/>
                </a:cxn>
                <a:cxn ang="0">
                  <a:pos x="42" y="1"/>
                </a:cxn>
                <a:cxn ang="0">
                  <a:pos x="0" y="0"/>
                </a:cxn>
              </a:cxnLst>
              <a:rect l="0" t="0" r="r" b="b"/>
              <a:pathLst>
                <a:path w="821" h="820">
                  <a:moveTo>
                    <a:pt x="0" y="67"/>
                  </a:moveTo>
                  <a:lnTo>
                    <a:pt x="0" y="67"/>
                  </a:lnTo>
                  <a:lnTo>
                    <a:pt x="39" y="68"/>
                  </a:lnTo>
                  <a:lnTo>
                    <a:pt x="77" y="72"/>
                  </a:lnTo>
                  <a:lnTo>
                    <a:pt x="115" y="76"/>
                  </a:lnTo>
                  <a:lnTo>
                    <a:pt x="152" y="83"/>
                  </a:lnTo>
                  <a:lnTo>
                    <a:pt x="188" y="91"/>
                  </a:lnTo>
                  <a:lnTo>
                    <a:pt x="224" y="101"/>
                  </a:lnTo>
                  <a:lnTo>
                    <a:pt x="258" y="113"/>
                  </a:lnTo>
                  <a:lnTo>
                    <a:pt x="293" y="127"/>
                  </a:lnTo>
                  <a:lnTo>
                    <a:pt x="326" y="142"/>
                  </a:lnTo>
                  <a:lnTo>
                    <a:pt x="359" y="159"/>
                  </a:lnTo>
                  <a:lnTo>
                    <a:pt x="391" y="177"/>
                  </a:lnTo>
                  <a:lnTo>
                    <a:pt x="421" y="196"/>
                  </a:lnTo>
                  <a:lnTo>
                    <a:pt x="451" y="217"/>
                  </a:lnTo>
                  <a:lnTo>
                    <a:pt x="479" y="240"/>
                  </a:lnTo>
                  <a:lnTo>
                    <a:pt x="506" y="264"/>
                  </a:lnTo>
                  <a:lnTo>
                    <a:pt x="532" y="289"/>
                  </a:lnTo>
                  <a:lnTo>
                    <a:pt x="558" y="315"/>
                  </a:lnTo>
                  <a:lnTo>
                    <a:pt x="582" y="342"/>
                  </a:lnTo>
                  <a:lnTo>
                    <a:pt x="603" y="370"/>
                  </a:lnTo>
                  <a:lnTo>
                    <a:pt x="625" y="400"/>
                  </a:lnTo>
                  <a:lnTo>
                    <a:pt x="644" y="430"/>
                  </a:lnTo>
                  <a:lnTo>
                    <a:pt x="662" y="462"/>
                  </a:lnTo>
                  <a:lnTo>
                    <a:pt x="679" y="495"/>
                  </a:lnTo>
                  <a:lnTo>
                    <a:pt x="695" y="527"/>
                  </a:lnTo>
                  <a:lnTo>
                    <a:pt x="707" y="562"/>
                  </a:lnTo>
                  <a:lnTo>
                    <a:pt x="720" y="598"/>
                  </a:lnTo>
                  <a:lnTo>
                    <a:pt x="730" y="633"/>
                  </a:lnTo>
                  <a:lnTo>
                    <a:pt x="738" y="669"/>
                  </a:lnTo>
                  <a:lnTo>
                    <a:pt x="745" y="706"/>
                  </a:lnTo>
                  <a:lnTo>
                    <a:pt x="750" y="743"/>
                  </a:lnTo>
                  <a:lnTo>
                    <a:pt x="753" y="782"/>
                  </a:lnTo>
                  <a:lnTo>
                    <a:pt x="754" y="820"/>
                  </a:lnTo>
                  <a:lnTo>
                    <a:pt x="821" y="820"/>
                  </a:lnTo>
                  <a:lnTo>
                    <a:pt x="819" y="779"/>
                  </a:lnTo>
                  <a:lnTo>
                    <a:pt x="816" y="737"/>
                  </a:lnTo>
                  <a:lnTo>
                    <a:pt x="812" y="696"/>
                  </a:lnTo>
                  <a:lnTo>
                    <a:pt x="804" y="655"/>
                  </a:lnTo>
                  <a:lnTo>
                    <a:pt x="795" y="616"/>
                  </a:lnTo>
                  <a:lnTo>
                    <a:pt x="783" y="577"/>
                  </a:lnTo>
                  <a:lnTo>
                    <a:pt x="771" y="539"/>
                  </a:lnTo>
                  <a:lnTo>
                    <a:pt x="756" y="501"/>
                  </a:lnTo>
                  <a:lnTo>
                    <a:pt x="739" y="465"/>
                  </a:lnTo>
                  <a:lnTo>
                    <a:pt x="721" y="430"/>
                  </a:lnTo>
                  <a:lnTo>
                    <a:pt x="702" y="396"/>
                  </a:lnTo>
                  <a:lnTo>
                    <a:pt x="680" y="362"/>
                  </a:lnTo>
                  <a:lnTo>
                    <a:pt x="658" y="331"/>
                  </a:lnTo>
                  <a:lnTo>
                    <a:pt x="633" y="299"/>
                  </a:lnTo>
                  <a:lnTo>
                    <a:pt x="607" y="270"/>
                  </a:lnTo>
                  <a:lnTo>
                    <a:pt x="580" y="241"/>
                  </a:lnTo>
                  <a:lnTo>
                    <a:pt x="551" y="214"/>
                  </a:lnTo>
                  <a:lnTo>
                    <a:pt x="522" y="188"/>
                  </a:lnTo>
                  <a:lnTo>
                    <a:pt x="490" y="164"/>
                  </a:lnTo>
                  <a:lnTo>
                    <a:pt x="458" y="141"/>
                  </a:lnTo>
                  <a:lnTo>
                    <a:pt x="425" y="119"/>
                  </a:lnTo>
                  <a:lnTo>
                    <a:pt x="391" y="100"/>
                  </a:lnTo>
                  <a:lnTo>
                    <a:pt x="356" y="82"/>
                  </a:lnTo>
                  <a:lnTo>
                    <a:pt x="319" y="65"/>
                  </a:lnTo>
                  <a:lnTo>
                    <a:pt x="282" y="50"/>
                  </a:lnTo>
                  <a:lnTo>
                    <a:pt x="244" y="38"/>
                  </a:lnTo>
                  <a:lnTo>
                    <a:pt x="205" y="26"/>
                  </a:lnTo>
                  <a:lnTo>
                    <a:pt x="165" y="17"/>
                  </a:lnTo>
                  <a:lnTo>
                    <a:pt x="125" y="9"/>
                  </a:lnTo>
                  <a:lnTo>
                    <a:pt x="84" y="5"/>
                  </a:lnTo>
                  <a:lnTo>
                    <a:pt x="42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67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51" name="Freeform 15"/>
            <p:cNvSpPr>
              <a:spLocks/>
            </p:cNvSpPr>
            <p:nvPr/>
          </p:nvSpPr>
          <p:spPr bwMode="auto">
            <a:xfrm>
              <a:off x="1446" y="1436"/>
              <a:ext cx="164" cy="164"/>
            </a:xfrm>
            <a:custGeom>
              <a:avLst/>
              <a:gdLst/>
              <a:ahLst/>
              <a:cxnLst>
                <a:cxn ang="0">
                  <a:pos x="67" y="820"/>
                </a:cxn>
                <a:cxn ang="0">
                  <a:pos x="70" y="743"/>
                </a:cxn>
                <a:cxn ang="0">
                  <a:pos x="81" y="669"/>
                </a:cxn>
                <a:cxn ang="0">
                  <a:pos x="101" y="598"/>
                </a:cxn>
                <a:cxn ang="0">
                  <a:pos x="125" y="527"/>
                </a:cxn>
                <a:cxn ang="0">
                  <a:pos x="157" y="462"/>
                </a:cxn>
                <a:cxn ang="0">
                  <a:pos x="196" y="400"/>
                </a:cxn>
                <a:cxn ang="0">
                  <a:pos x="239" y="342"/>
                </a:cxn>
                <a:cxn ang="0">
                  <a:pos x="287" y="289"/>
                </a:cxn>
                <a:cxn ang="0">
                  <a:pos x="342" y="240"/>
                </a:cxn>
                <a:cxn ang="0">
                  <a:pos x="399" y="196"/>
                </a:cxn>
                <a:cxn ang="0">
                  <a:pos x="462" y="159"/>
                </a:cxn>
                <a:cxn ang="0">
                  <a:pos x="527" y="127"/>
                </a:cxn>
                <a:cxn ang="0">
                  <a:pos x="596" y="101"/>
                </a:cxn>
                <a:cxn ang="0">
                  <a:pos x="669" y="83"/>
                </a:cxn>
                <a:cxn ang="0">
                  <a:pos x="743" y="72"/>
                </a:cxn>
                <a:cxn ang="0">
                  <a:pos x="820" y="67"/>
                </a:cxn>
                <a:cxn ang="0">
                  <a:pos x="778" y="1"/>
                </a:cxn>
                <a:cxn ang="0">
                  <a:pos x="696" y="9"/>
                </a:cxn>
                <a:cxn ang="0">
                  <a:pos x="615" y="26"/>
                </a:cxn>
                <a:cxn ang="0">
                  <a:pos x="538" y="50"/>
                </a:cxn>
                <a:cxn ang="0">
                  <a:pos x="465" y="82"/>
                </a:cxn>
                <a:cxn ang="0">
                  <a:pos x="395" y="119"/>
                </a:cxn>
                <a:cxn ang="0">
                  <a:pos x="329" y="164"/>
                </a:cxn>
                <a:cxn ang="0">
                  <a:pos x="269" y="214"/>
                </a:cxn>
                <a:cxn ang="0">
                  <a:pos x="214" y="270"/>
                </a:cxn>
                <a:cxn ang="0">
                  <a:pos x="163" y="331"/>
                </a:cxn>
                <a:cxn ang="0">
                  <a:pos x="119" y="396"/>
                </a:cxn>
                <a:cxn ang="0">
                  <a:pos x="80" y="465"/>
                </a:cxn>
                <a:cxn ang="0">
                  <a:pos x="50" y="539"/>
                </a:cxn>
                <a:cxn ang="0">
                  <a:pos x="26" y="616"/>
                </a:cxn>
                <a:cxn ang="0">
                  <a:pos x="9" y="696"/>
                </a:cxn>
                <a:cxn ang="0">
                  <a:pos x="1" y="779"/>
                </a:cxn>
                <a:cxn ang="0">
                  <a:pos x="0" y="820"/>
                </a:cxn>
              </a:cxnLst>
              <a:rect l="0" t="0" r="r" b="b"/>
              <a:pathLst>
                <a:path w="820" h="820">
                  <a:moveTo>
                    <a:pt x="67" y="820"/>
                  </a:moveTo>
                  <a:lnTo>
                    <a:pt x="67" y="820"/>
                  </a:lnTo>
                  <a:lnTo>
                    <a:pt x="68" y="782"/>
                  </a:lnTo>
                  <a:lnTo>
                    <a:pt x="70" y="743"/>
                  </a:lnTo>
                  <a:lnTo>
                    <a:pt x="76" y="706"/>
                  </a:lnTo>
                  <a:lnTo>
                    <a:pt x="81" y="669"/>
                  </a:lnTo>
                  <a:lnTo>
                    <a:pt x="90" y="633"/>
                  </a:lnTo>
                  <a:lnTo>
                    <a:pt x="101" y="598"/>
                  </a:lnTo>
                  <a:lnTo>
                    <a:pt x="112" y="562"/>
                  </a:lnTo>
                  <a:lnTo>
                    <a:pt x="125" y="527"/>
                  </a:lnTo>
                  <a:lnTo>
                    <a:pt x="141" y="495"/>
                  </a:lnTo>
                  <a:lnTo>
                    <a:pt x="157" y="462"/>
                  </a:lnTo>
                  <a:lnTo>
                    <a:pt x="175" y="430"/>
                  </a:lnTo>
                  <a:lnTo>
                    <a:pt x="196" y="400"/>
                  </a:lnTo>
                  <a:lnTo>
                    <a:pt x="216" y="370"/>
                  </a:lnTo>
                  <a:lnTo>
                    <a:pt x="239" y="342"/>
                  </a:lnTo>
                  <a:lnTo>
                    <a:pt x="262" y="315"/>
                  </a:lnTo>
                  <a:lnTo>
                    <a:pt x="287" y="289"/>
                  </a:lnTo>
                  <a:lnTo>
                    <a:pt x="313" y="264"/>
                  </a:lnTo>
                  <a:lnTo>
                    <a:pt x="342" y="240"/>
                  </a:lnTo>
                  <a:lnTo>
                    <a:pt x="370" y="217"/>
                  </a:lnTo>
                  <a:lnTo>
                    <a:pt x="399" y="196"/>
                  </a:lnTo>
                  <a:lnTo>
                    <a:pt x="430" y="177"/>
                  </a:lnTo>
                  <a:lnTo>
                    <a:pt x="462" y="159"/>
                  </a:lnTo>
                  <a:lnTo>
                    <a:pt x="494" y="142"/>
                  </a:lnTo>
                  <a:lnTo>
                    <a:pt x="527" y="127"/>
                  </a:lnTo>
                  <a:lnTo>
                    <a:pt x="561" y="113"/>
                  </a:lnTo>
                  <a:lnTo>
                    <a:pt x="596" y="101"/>
                  </a:lnTo>
                  <a:lnTo>
                    <a:pt x="632" y="91"/>
                  </a:lnTo>
                  <a:lnTo>
                    <a:pt x="669" y="83"/>
                  </a:lnTo>
                  <a:lnTo>
                    <a:pt x="706" y="76"/>
                  </a:lnTo>
                  <a:lnTo>
                    <a:pt x="743" y="72"/>
                  </a:lnTo>
                  <a:lnTo>
                    <a:pt x="782" y="68"/>
                  </a:lnTo>
                  <a:lnTo>
                    <a:pt x="820" y="67"/>
                  </a:lnTo>
                  <a:lnTo>
                    <a:pt x="820" y="0"/>
                  </a:lnTo>
                  <a:lnTo>
                    <a:pt x="778" y="1"/>
                  </a:lnTo>
                  <a:lnTo>
                    <a:pt x="736" y="5"/>
                  </a:lnTo>
                  <a:lnTo>
                    <a:pt x="696" y="9"/>
                  </a:lnTo>
                  <a:lnTo>
                    <a:pt x="655" y="17"/>
                  </a:lnTo>
                  <a:lnTo>
                    <a:pt x="615" y="26"/>
                  </a:lnTo>
                  <a:lnTo>
                    <a:pt x="577" y="38"/>
                  </a:lnTo>
                  <a:lnTo>
                    <a:pt x="538" y="50"/>
                  </a:lnTo>
                  <a:lnTo>
                    <a:pt x="501" y="65"/>
                  </a:lnTo>
                  <a:lnTo>
                    <a:pt x="465" y="82"/>
                  </a:lnTo>
                  <a:lnTo>
                    <a:pt x="430" y="100"/>
                  </a:lnTo>
                  <a:lnTo>
                    <a:pt x="395" y="119"/>
                  </a:lnTo>
                  <a:lnTo>
                    <a:pt x="362" y="141"/>
                  </a:lnTo>
                  <a:lnTo>
                    <a:pt x="329" y="164"/>
                  </a:lnTo>
                  <a:lnTo>
                    <a:pt x="299" y="188"/>
                  </a:lnTo>
                  <a:lnTo>
                    <a:pt x="269" y="214"/>
                  </a:lnTo>
                  <a:lnTo>
                    <a:pt x="241" y="241"/>
                  </a:lnTo>
                  <a:lnTo>
                    <a:pt x="214" y="270"/>
                  </a:lnTo>
                  <a:lnTo>
                    <a:pt x="188" y="299"/>
                  </a:lnTo>
                  <a:lnTo>
                    <a:pt x="163" y="331"/>
                  </a:lnTo>
                  <a:lnTo>
                    <a:pt x="140" y="362"/>
                  </a:lnTo>
                  <a:lnTo>
                    <a:pt x="119" y="396"/>
                  </a:lnTo>
                  <a:lnTo>
                    <a:pt x="99" y="430"/>
                  </a:lnTo>
                  <a:lnTo>
                    <a:pt x="80" y="465"/>
                  </a:lnTo>
                  <a:lnTo>
                    <a:pt x="64" y="501"/>
                  </a:lnTo>
                  <a:lnTo>
                    <a:pt x="50" y="539"/>
                  </a:lnTo>
                  <a:lnTo>
                    <a:pt x="36" y="577"/>
                  </a:lnTo>
                  <a:lnTo>
                    <a:pt x="26" y="616"/>
                  </a:lnTo>
                  <a:lnTo>
                    <a:pt x="17" y="655"/>
                  </a:lnTo>
                  <a:lnTo>
                    <a:pt x="9" y="696"/>
                  </a:lnTo>
                  <a:lnTo>
                    <a:pt x="4" y="737"/>
                  </a:lnTo>
                  <a:lnTo>
                    <a:pt x="1" y="779"/>
                  </a:lnTo>
                  <a:lnTo>
                    <a:pt x="0" y="820"/>
                  </a:lnTo>
                  <a:lnTo>
                    <a:pt x="0" y="820"/>
                  </a:lnTo>
                  <a:lnTo>
                    <a:pt x="67" y="82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52" name="Freeform 16"/>
            <p:cNvSpPr>
              <a:spLocks/>
            </p:cNvSpPr>
            <p:nvPr/>
          </p:nvSpPr>
          <p:spPr bwMode="auto">
            <a:xfrm>
              <a:off x="1446" y="1600"/>
              <a:ext cx="164" cy="164"/>
            </a:xfrm>
            <a:custGeom>
              <a:avLst/>
              <a:gdLst/>
              <a:ahLst/>
              <a:cxnLst>
                <a:cxn ang="0">
                  <a:pos x="820" y="754"/>
                </a:cxn>
                <a:cxn ang="0">
                  <a:pos x="743" y="750"/>
                </a:cxn>
                <a:cxn ang="0">
                  <a:pos x="669" y="739"/>
                </a:cxn>
                <a:cxn ang="0">
                  <a:pos x="596" y="720"/>
                </a:cxn>
                <a:cxn ang="0">
                  <a:pos x="527" y="695"/>
                </a:cxn>
                <a:cxn ang="0">
                  <a:pos x="462" y="663"/>
                </a:cxn>
                <a:cxn ang="0">
                  <a:pos x="399" y="625"/>
                </a:cxn>
                <a:cxn ang="0">
                  <a:pos x="342" y="582"/>
                </a:cxn>
                <a:cxn ang="0">
                  <a:pos x="287" y="533"/>
                </a:cxn>
                <a:cxn ang="0">
                  <a:pos x="239" y="479"/>
                </a:cxn>
                <a:cxn ang="0">
                  <a:pos x="196" y="421"/>
                </a:cxn>
                <a:cxn ang="0">
                  <a:pos x="157" y="359"/>
                </a:cxn>
                <a:cxn ang="0">
                  <a:pos x="125" y="293"/>
                </a:cxn>
                <a:cxn ang="0">
                  <a:pos x="101" y="224"/>
                </a:cxn>
                <a:cxn ang="0">
                  <a:pos x="81" y="152"/>
                </a:cxn>
                <a:cxn ang="0">
                  <a:pos x="70" y="77"/>
                </a:cxn>
                <a:cxn ang="0">
                  <a:pos x="67" y="0"/>
                </a:cxn>
                <a:cxn ang="0">
                  <a:pos x="1" y="42"/>
                </a:cxn>
                <a:cxn ang="0">
                  <a:pos x="9" y="125"/>
                </a:cxn>
                <a:cxn ang="0">
                  <a:pos x="26" y="205"/>
                </a:cxn>
                <a:cxn ang="0">
                  <a:pos x="50" y="282"/>
                </a:cxn>
                <a:cxn ang="0">
                  <a:pos x="80" y="356"/>
                </a:cxn>
                <a:cxn ang="0">
                  <a:pos x="119" y="426"/>
                </a:cxn>
                <a:cxn ang="0">
                  <a:pos x="163" y="491"/>
                </a:cxn>
                <a:cxn ang="0">
                  <a:pos x="214" y="551"/>
                </a:cxn>
                <a:cxn ang="0">
                  <a:pos x="269" y="608"/>
                </a:cxn>
                <a:cxn ang="0">
                  <a:pos x="329" y="658"/>
                </a:cxn>
                <a:cxn ang="0">
                  <a:pos x="395" y="702"/>
                </a:cxn>
                <a:cxn ang="0">
                  <a:pos x="465" y="740"/>
                </a:cxn>
                <a:cxn ang="0">
                  <a:pos x="538" y="771"/>
                </a:cxn>
                <a:cxn ang="0">
                  <a:pos x="615" y="795"/>
                </a:cxn>
                <a:cxn ang="0">
                  <a:pos x="696" y="811"/>
                </a:cxn>
                <a:cxn ang="0">
                  <a:pos x="778" y="819"/>
                </a:cxn>
                <a:cxn ang="0">
                  <a:pos x="820" y="821"/>
                </a:cxn>
              </a:cxnLst>
              <a:rect l="0" t="0" r="r" b="b"/>
              <a:pathLst>
                <a:path w="820" h="821">
                  <a:moveTo>
                    <a:pt x="820" y="754"/>
                  </a:moveTo>
                  <a:lnTo>
                    <a:pt x="820" y="754"/>
                  </a:lnTo>
                  <a:lnTo>
                    <a:pt x="782" y="753"/>
                  </a:lnTo>
                  <a:lnTo>
                    <a:pt x="743" y="750"/>
                  </a:lnTo>
                  <a:lnTo>
                    <a:pt x="706" y="745"/>
                  </a:lnTo>
                  <a:lnTo>
                    <a:pt x="669" y="739"/>
                  </a:lnTo>
                  <a:lnTo>
                    <a:pt x="632" y="730"/>
                  </a:lnTo>
                  <a:lnTo>
                    <a:pt x="596" y="720"/>
                  </a:lnTo>
                  <a:lnTo>
                    <a:pt x="561" y="709"/>
                  </a:lnTo>
                  <a:lnTo>
                    <a:pt x="527" y="695"/>
                  </a:lnTo>
                  <a:lnTo>
                    <a:pt x="494" y="679"/>
                  </a:lnTo>
                  <a:lnTo>
                    <a:pt x="462" y="663"/>
                  </a:lnTo>
                  <a:lnTo>
                    <a:pt x="430" y="645"/>
                  </a:lnTo>
                  <a:lnTo>
                    <a:pt x="399" y="625"/>
                  </a:lnTo>
                  <a:lnTo>
                    <a:pt x="370" y="604"/>
                  </a:lnTo>
                  <a:lnTo>
                    <a:pt x="342" y="582"/>
                  </a:lnTo>
                  <a:lnTo>
                    <a:pt x="313" y="558"/>
                  </a:lnTo>
                  <a:lnTo>
                    <a:pt x="287" y="533"/>
                  </a:lnTo>
                  <a:lnTo>
                    <a:pt x="262" y="507"/>
                  </a:lnTo>
                  <a:lnTo>
                    <a:pt x="239" y="479"/>
                  </a:lnTo>
                  <a:lnTo>
                    <a:pt x="216" y="451"/>
                  </a:lnTo>
                  <a:lnTo>
                    <a:pt x="196" y="421"/>
                  </a:lnTo>
                  <a:lnTo>
                    <a:pt x="175" y="391"/>
                  </a:lnTo>
                  <a:lnTo>
                    <a:pt x="157" y="359"/>
                  </a:lnTo>
                  <a:lnTo>
                    <a:pt x="141" y="326"/>
                  </a:lnTo>
                  <a:lnTo>
                    <a:pt x="125" y="293"/>
                  </a:lnTo>
                  <a:lnTo>
                    <a:pt x="112" y="259"/>
                  </a:lnTo>
                  <a:lnTo>
                    <a:pt x="101" y="224"/>
                  </a:lnTo>
                  <a:lnTo>
                    <a:pt x="90" y="188"/>
                  </a:lnTo>
                  <a:lnTo>
                    <a:pt x="81" y="152"/>
                  </a:lnTo>
                  <a:lnTo>
                    <a:pt x="76" y="116"/>
                  </a:lnTo>
                  <a:lnTo>
                    <a:pt x="70" y="77"/>
                  </a:lnTo>
                  <a:lnTo>
                    <a:pt x="68" y="40"/>
                  </a:lnTo>
                  <a:lnTo>
                    <a:pt x="67" y="0"/>
                  </a:lnTo>
                  <a:lnTo>
                    <a:pt x="0" y="0"/>
                  </a:lnTo>
                  <a:lnTo>
                    <a:pt x="1" y="42"/>
                  </a:lnTo>
                  <a:lnTo>
                    <a:pt x="4" y="84"/>
                  </a:lnTo>
                  <a:lnTo>
                    <a:pt x="9" y="125"/>
                  </a:lnTo>
                  <a:lnTo>
                    <a:pt x="17" y="166"/>
                  </a:lnTo>
                  <a:lnTo>
                    <a:pt x="26" y="205"/>
                  </a:lnTo>
                  <a:lnTo>
                    <a:pt x="36" y="244"/>
                  </a:lnTo>
                  <a:lnTo>
                    <a:pt x="50" y="282"/>
                  </a:lnTo>
                  <a:lnTo>
                    <a:pt x="64" y="319"/>
                  </a:lnTo>
                  <a:lnTo>
                    <a:pt x="80" y="356"/>
                  </a:lnTo>
                  <a:lnTo>
                    <a:pt x="99" y="391"/>
                  </a:lnTo>
                  <a:lnTo>
                    <a:pt x="119" y="426"/>
                  </a:lnTo>
                  <a:lnTo>
                    <a:pt x="140" y="459"/>
                  </a:lnTo>
                  <a:lnTo>
                    <a:pt x="163" y="491"/>
                  </a:lnTo>
                  <a:lnTo>
                    <a:pt x="188" y="522"/>
                  </a:lnTo>
                  <a:lnTo>
                    <a:pt x="214" y="551"/>
                  </a:lnTo>
                  <a:lnTo>
                    <a:pt x="241" y="581"/>
                  </a:lnTo>
                  <a:lnTo>
                    <a:pt x="269" y="608"/>
                  </a:lnTo>
                  <a:lnTo>
                    <a:pt x="299" y="633"/>
                  </a:lnTo>
                  <a:lnTo>
                    <a:pt x="329" y="658"/>
                  </a:lnTo>
                  <a:lnTo>
                    <a:pt x="362" y="680"/>
                  </a:lnTo>
                  <a:lnTo>
                    <a:pt x="395" y="702"/>
                  </a:lnTo>
                  <a:lnTo>
                    <a:pt x="430" y="722"/>
                  </a:lnTo>
                  <a:lnTo>
                    <a:pt x="465" y="740"/>
                  </a:lnTo>
                  <a:lnTo>
                    <a:pt x="501" y="756"/>
                  </a:lnTo>
                  <a:lnTo>
                    <a:pt x="538" y="771"/>
                  </a:lnTo>
                  <a:lnTo>
                    <a:pt x="577" y="784"/>
                  </a:lnTo>
                  <a:lnTo>
                    <a:pt x="615" y="795"/>
                  </a:lnTo>
                  <a:lnTo>
                    <a:pt x="655" y="805"/>
                  </a:lnTo>
                  <a:lnTo>
                    <a:pt x="696" y="811"/>
                  </a:lnTo>
                  <a:lnTo>
                    <a:pt x="736" y="817"/>
                  </a:lnTo>
                  <a:lnTo>
                    <a:pt x="778" y="819"/>
                  </a:lnTo>
                  <a:lnTo>
                    <a:pt x="820" y="821"/>
                  </a:lnTo>
                  <a:lnTo>
                    <a:pt x="820" y="821"/>
                  </a:lnTo>
                  <a:lnTo>
                    <a:pt x="820" y="754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53" name="Rectangle 17"/>
            <p:cNvSpPr>
              <a:spLocks noChangeArrowheads="1"/>
            </p:cNvSpPr>
            <p:nvPr/>
          </p:nvSpPr>
          <p:spPr bwMode="auto">
            <a:xfrm>
              <a:off x="1561" y="1503"/>
              <a:ext cx="105" cy="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2700">
                  <a:solidFill>
                    <a:srgbClr val="000000"/>
                  </a:solidFill>
                  <a:latin typeface="Times New Roman" pitchFamily="18" charset="-18"/>
                </a:rPr>
                <a:t>*</a:t>
              </a:r>
              <a:endParaRPr lang="de-DE" sz="1800" b="1">
                <a:latin typeface="Times New Roman" pitchFamily="18" charset="-18"/>
              </a:endParaRPr>
            </a:p>
          </p:txBody>
        </p:sp>
        <p:sp>
          <p:nvSpPr>
            <p:cNvPr id="14354" name="Freeform 18"/>
            <p:cNvSpPr>
              <a:spLocks/>
            </p:cNvSpPr>
            <p:nvPr/>
          </p:nvSpPr>
          <p:spPr bwMode="auto">
            <a:xfrm>
              <a:off x="1537" y="1747"/>
              <a:ext cx="10" cy="269"/>
            </a:xfrm>
            <a:custGeom>
              <a:avLst/>
              <a:gdLst/>
              <a:ahLst/>
              <a:cxnLst>
                <a:cxn ang="0">
                  <a:pos x="23" y="1345"/>
                </a:cxn>
                <a:cxn ang="0">
                  <a:pos x="48" y="1345"/>
                </a:cxn>
                <a:cxn ang="0">
                  <a:pos x="48" y="0"/>
                </a:cxn>
                <a:cxn ang="0">
                  <a:pos x="0" y="0"/>
                </a:cxn>
                <a:cxn ang="0">
                  <a:pos x="0" y="1345"/>
                </a:cxn>
                <a:cxn ang="0">
                  <a:pos x="23" y="1345"/>
                </a:cxn>
              </a:cxnLst>
              <a:rect l="0" t="0" r="r" b="b"/>
              <a:pathLst>
                <a:path w="48" h="1345">
                  <a:moveTo>
                    <a:pt x="23" y="1345"/>
                  </a:moveTo>
                  <a:lnTo>
                    <a:pt x="48" y="1345"/>
                  </a:lnTo>
                  <a:lnTo>
                    <a:pt x="48" y="0"/>
                  </a:lnTo>
                  <a:lnTo>
                    <a:pt x="0" y="0"/>
                  </a:lnTo>
                  <a:lnTo>
                    <a:pt x="0" y="1345"/>
                  </a:lnTo>
                  <a:lnTo>
                    <a:pt x="23" y="1345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55" name="Freeform 19"/>
            <p:cNvSpPr>
              <a:spLocks/>
            </p:cNvSpPr>
            <p:nvPr/>
          </p:nvSpPr>
          <p:spPr bwMode="auto">
            <a:xfrm>
              <a:off x="1538" y="1983"/>
              <a:ext cx="32" cy="43"/>
            </a:xfrm>
            <a:custGeom>
              <a:avLst/>
              <a:gdLst/>
              <a:ahLst/>
              <a:cxnLst>
                <a:cxn ang="0">
                  <a:pos x="0" y="214"/>
                </a:cxn>
                <a:cxn ang="0">
                  <a:pos x="40" y="214"/>
                </a:cxn>
                <a:cxn ang="0">
                  <a:pos x="162" y="26"/>
                </a:cxn>
                <a:cxn ang="0">
                  <a:pos x="122" y="0"/>
                </a:cxn>
                <a:cxn ang="0">
                  <a:pos x="0" y="188"/>
                </a:cxn>
                <a:cxn ang="0">
                  <a:pos x="40" y="188"/>
                </a:cxn>
                <a:cxn ang="0">
                  <a:pos x="0" y="214"/>
                </a:cxn>
              </a:cxnLst>
              <a:rect l="0" t="0" r="r" b="b"/>
              <a:pathLst>
                <a:path w="162" h="214">
                  <a:moveTo>
                    <a:pt x="0" y="214"/>
                  </a:moveTo>
                  <a:lnTo>
                    <a:pt x="40" y="214"/>
                  </a:lnTo>
                  <a:lnTo>
                    <a:pt x="162" y="26"/>
                  </a:lnTo>
                  <a:lnTo>
                    <a:pt x="122" y="0"/>
                  </a:lnTo>
                  <a:lnTo>
                    <a:pt x="0" y="188"/>
                  </a:lnTo>
                  <a:lnTo>
                    <a:pt x="40" y="188"/>
                  </a:lnTo>
                  <a:lnTo>
                    <a:pt x="0" y="214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56" name="Freeform 20"/>
            <p:cNvSpPr>
              <a:spLocks/>
            </p:cNvSpPr>
            <p:nvPr/>
          </p:nvSpPr>
          <p:spPr bwMode="auto">
            <a:xfrm>
              <a:off x="1538" y="2023"/>
              <a:ext cx="8" cy="3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19" y="0"/>
                </a:cxn>
                <a:cxn ang="0">
                  <a:pos x="40" y="13"/>
                </a:cxn>
                <a:cxn ang="0">
                  <a:pos x="0" y="13"/>
                </a:cxn>
              </a:cxnLst>
              <a:rect l="0" t="0" r="r" b="b"/>
              <a:pathLst>
                <a:path w="40" h="13">
                  <a:moveTo>
                    <a:pt x="0" y="13"/>
                  </a:moveTo>
                  <a:lnTo>
                    <a:pt x="19" y="0"/>
                  </a:lnTo>
                  <a:lnTo>
                    <a:pt x="40" y="13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57" name="Freeform 21"/>
            <p:cNvSpPr>
              <a:spLocks/>
            </p:cNvSpPr>
            <p:nvPr/>
          </p:nvSpPr>
          <p:spPr bwMode="auto">
            <a:xfrm>
              <a:off x="1513" y="1983"/>
              <a:ext cx="33" cy="43"/>
            </a:xfrm>
            <a:custGeom>
              <a:avLst/>
              <a:gdLst/>
              <a:ahLst/>
              <a:cxnLst>
                <a:cxn ang="0">
                  <a:pos x="19" y="12"/>
                </a:cxn>
                <a:cxn ang="0">
                  <a:pos x="0" y="26"/>
                </a:cxn>
                <a:cxn ang="0">
                  <a:pos x="122" y="214"/>
                </a:cxn>
                <a:cxn ang="0">
                  <a:pos x="162" y="188"/>
                </a:cxn>
                <a:cxn ang="0">
                  <a:pos x="40" y="0"/>
                </a:cxn>
                <a:cxn ang="0">
                  <a:pos x="19" y="12"/>
                </a:cxn>
              </a:cxnLst>
              <a:rect l="0" t="0" r="r" b="b"/>
              <a:pathLst>
                <a:path w="162" h="214">
                  <a:moveTo>
                    <a:pt x="19" y="12"/>
                  </a:moveTo>
                  <a:lnTo>
                    <a:pt x="0" y="26"/>
                  </a:lnTo>
                  <a:lnTo>
                    <a:pt x="122" y="214"/>
                  </a:lnTo>
                  <a:lnTo>
                    <a:pt x="162" y="188"/>
                  </a:lnTo>
                  <a:lnTo>
                    <a:pt x="40" y="0"/>
                  </a:lnTo>
                  <a:lnTo>
                    <a:pt x="19" y="12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58" name="Rectangle 22"/>
            <p:cNvSpPr>
              <a:spLocks noChangeArrowheads="1"/>
            </p:cNvSpPr>
            <p:nvPr/>
          </p:nvSpPr>
          <p:spPr bwMode="auto">
            <a:xfrm>
              <a:off x="1688" y="2020"/>
              <a:ext cx="9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59" name="Rectangle 23"/>
            <p:cNvSpPr>
              <a:spLocks noChangeArrowheads="1"/>
            </p:cNvSpPr>
            <p:nvPr/>
          </p:nvSpPr>
          <p:spPr bwMode="auto">
            <a:xfrm>
              <a:off x="1688" y="2001"/>
              <a:ext cx="9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60" name="Rectangle 24"/>
            <p:cNvSpPr>
              <a:spLocks noChangeArrowheads="1"/>
            </p:cNvSpPr>
            <p:nvPr/>
          </p:nvSpPr>
          <p:spPr bwMode="auto">
            <a:xfrm>
              <a:off x="1688" y="1983"/>
              <a:ext cx="9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61" name="Rectangle 25"/>
            <p:cNvSpPr>
              <a:spLocks noChangeArrowheads="1"/>
            </p:cNvSpPr>
            <p:nvPr/>
          </p:nvSpPr>
          <p:spPr bwMode="auto">
            <a:xfrm>
              <a:off x="1688" y="1965"/>
              <a:ext cx="9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62" name="Rectangle 26"/>
            <p:cNvSpPr>
              <a:spLocks noChangeArrowheads="1"/>
            </p:cNvSpPr>
            <p:nvPr/>
          </p:nvSpPr>
          <p:spPr bwMode="auto">
            <a:xfrm>
              <a:off x="1688" y="1947"/>
              <a:ext cx="9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63" name="Rectangle 27"/>
            <p:cNvSpPr>
              <a:spLocks noChangeArrowheads="1"/>
            </p:cNvSpPr>
            <p:nvPr/>
          </p:nvSpPr>
          <p:spPr bwMode="auto">
            <a:xfrm>
              <a:off x="1688" y="1928"/>
              <a:ext cx="9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64" name="Rectangle 28"/>
            <p:cNvSpPr>
              <a:spLocks noChangeArrowheads="1"/>
            </p:cNvSpPr>
            <p:nvPr/>
          </p:nvSpPr>
          <p:spPr bwMode="auto">
            <a:xfrm>
              <a:off x="1688" y="1910"/>
              <a:ext cx="9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65" name="Rectangle 29"/>
            <p:cNvSpPr>
              <a:spLocks noChangeArrowheads="1"/>
            </p:cNvSpPr>
            <p:nvPr/>
          </p:nvSpPr>
          <p:spPr bwMode="auto">
            <a:xfrm>
              <a:off x="1688" y="1892"/>
              <a:ext cx="9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66" name="Rectangle 30"/>
            <p:cNvSpPr>
              <a:spLocks noChangeArrowheads="1"/>
            </p:cNvSpPr>
            <p:nvPr/>
          </p:nvSpPr>
          <p:spPr bwMode="auto">
            <a:xfrm>
              <a:off x="1688" y="1874"/>
              <a:ext cx="9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67" name="Rectangle 31"/>
            <p:cNvSpPr>
              <a:spLocks noChangeArrowheads="1"/>
            </p:cNvSpPr>
            <p:nvPr/>
          </p:nvSpPr>
          <p:spPr bwMode="auto">
            <a:xfrm>
              <a:off x="1688" y="1855"/>
              <a:ext cx="9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68" name="Rectangle 32"/>
            <p:cNvSpPr>
              <a:spLocks noChangeArrowheads="1"/>
            </p:cNvSpPr>
            <p:nvPr/>
          </p:nvSpPr>
          <p:spPr bwMode="auto">
            <a:xfrm>
              <a:off x="1688" y="1837"/>
              <a:ext cx="9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69" name="Rectangle 33"/>
            <p:cNvSpPr>
              <a:spLocks noChangeArrowheads="1"/>
            </p:cNvSpPr>
            <p:nvPr/>
          </p:nvSpPr>
          <p:spPr bwMode="auto">
            <a:xfrm>
              <a:off x="1688" y="1819"/>
              <a:ext cx="9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70" name="Rectangle 34"/>
            <p:cNvSpPr>
              <a:spLocks noChangeArrowheads="1"/>
            </p:cNvSpPr>
            <p:nvPr/>
          </p:nvSpPr>
          <p:spPr bwMode="auto">
            <a:xfrm>
              <a:off x="1688" y="1801"/>
              <a:ext cx="9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71" name="Rectangle 35"/>
            <p:cNvSpPr>
              <a:spLocks noChangeArrowheads="1"/>
            </p:cNvSpPr>
            <p:nvPr/>
          </p:nvSpPr>
          <p:spPr bwMode="auto">
            <a:xfrm>
              <a:off x="1688" y="1782"/>
              <a:ext cx="9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72" name="Rectangle 36"/>
            <p:cNvSpPr>
              <a:spLocks noChangeArrowheads="1"/>
            </p:cNvSpPr>
            <p:nvPr/>
          </p:nvSpPr>
          <p:spPr bwMode="auto">
            <a:xfrm>
              <a:off x="1688" y="1764"/>
              <a:ext cx="9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73" name="Freeform 37"/>
            <p:cNvSpPr>
              <a:spLocks/>
            </p:cNvSpPr>
            <p:nvPr/>
          </p:nvSpPr>
          <p:spPr bwMode="auto">
            <a:xfrm>
              <a:off x="1664" y="1750"/>
              <a:ext cx="32" cy="43"/>
            </a:xfrm>
            <a:custGeom>
              <a:avLst/>
              <a:gdLst/>
              <a:ahLst/>
              <a:cxnLst>
                <a:cxn ang="0">
                  <a:pos x="163" y="0"/>
                </a:cxn>
                <a:cxn ang="0">
                  <a:pos x="124" y="0"/>
                </a:cxn>
                <a:cxn ang="0">
                  <a:pos x="0" y="189"/>
                </a:cxn>
                <a:cxn ang="0">
                  <a:pos x="41" y="215"/>
                </a:cxn>
                <a:cxn ang="0">
                  <a:pos x="163" y="26"/>
                </a:cxn>
                <a:cxn ang="0">
                  <a:pos x="124" y="26"/>
                </a:cxn>
                <a:cxn ang="0">
                  <a:pos x="163" y="0"/>
                </a:cxn>
              </a:cxnLst>
              <a:rect l="0" t="0" r="r" b="b"/>
              <a:pathLst>
                <a:path w="163" h="215">
                  <a:moveTo>
                    <a:pt x="163" y="0"/>
                  </a:moveTo>
                  <a:lnTo>
                    <a:pt x="124" y="0"/>
                  </a:lnTo>
                  <a:lnTo>
                    <a:pt x="0" y="189"/>
                  </a:lnTo>
                  <a:lnTo>
                    <a:pt x="41" y="215"/>
                  </a:lnTo>
                  <a:lnTo>
                    <a:pt x="163" y="26"/>
                  </a:lnTo>
                  <a:lnTo>
                    <a:pt x="124" y="26"/>
                  </a:lnTo>
                  <a:lnTo>
                    <a:pt x="163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75" name="Freeform 39"/>
            <p:cNvSpPr>
              <a:spLocks/>
            </p:cNvSpPr>
            <p:nvPr/>
          </p:nvSpPr>
          <p:spPr bwMode="auto">
            <a:xfrm>
              <a:off x="1689" y="1750"/>
              <a:ext cx="32" cy="43"/>
            </a:xfrm>
            <a:custGeom>
              <a:avLst/>
              <a:gdLst/>
              <a:ahLst/>
              <a:cxnLst>
                <a:cxn ang="0">
                  <a:pos x="142" y="202"/>
                </a:cxn>
                <a:cxn ang="0">
                  <a:pos x="162" y="189"/>
                </a:cxn>
                <a:cxn ang="0">
                  <a:pos x="39" y="0"/>
                </a:cxn>
                <a:cxn ang="0">
                  <a:pos x="0" y="26"/>
                </a:cxn>
                <a:cxn ang="0">
                  <a:pos x="122" y="215"/>
                </a:cxn>
                <a:cxn ang="0">
                  <a:pos x="142" y="202"/>
                </a:cxn>
              </a:cxnLst>
              <a:rect l="0" t="0" r="r" b="b"/>
              <a:pathLst>
                <a:path w="162" h="215">
                  <a:moveTo>
                    <a:pt x="142" y="202"/>
                  </a:moveTo>
                  <a:lnTo>
                    <a:pt x="162" y="189"/>
                  </a:lnTo>
                  <a:lnTo>
                    <a:pt x="39" y="0"/>
                  </a:lnTo>
                  <a:lnTo>
                    <a:pt x="0" y="26"/>
                  </a:lnTo>
                  <a:lnTo>
                    <a:pt x="122" y="215"/>
                  </a:lnTo>
                  <a:lnTo>
                    <a:pt x="142" y="202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76" name="Rectangle 40"/>
            <p:cNvSpPr>
              <a:spLocks noChangeArrowheads="1"/>
            </p:cNvSpPr>
            <p:nvPr/>
          </p:nvSpPr>
          <p:spPr bwMode="auto">
            <a:xfrm>
              <a:off x="1518" y="2585"/>
              <a:ext cx="10" cy="9"/>
            </a:xfrm>
            <a:prstGeom prst="rect">
              <a:avLst/>
            </a:prstGeom>
            <a:solidFill>
              <a:srgbClr val="83828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77" name="Rectangle 41"/>
            <p:cNvSpPr>
              <a:spLocks noChangeArrowheads="1"/>
            </p:cNvSpPr>
            <p:nvPr/>
          </p:nvSpPr>
          <p:spPr bwMode="auto">
            <a:xfrm>
              <a:off x="1518" y="2566"/>
              <a:ext cx="10" cy="9"/>
            </a:xfrm>
            <a:prstGeom prst="rect">
              <a:avLst/>
            </a:prstGeom>
            <a:solidFill>
              <a:srgbClr val="83828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78" name="Rectangle 42"/>
            <p:cNvSpPr>
              <a:spLocks noChangeArrowheads="1"/>
            </p:cNvSpPr>
            <p:nvPr/>
          </p:nvSpPr>
          <p:spPr bwMode="auto">
            <a:xfrm>
              <a:off x="1518" y="2548"/>
              <a:ext cx="10" cy="9"/>
            </a:xfrm>
            <a:prstGeom prst="rect">
              <a:avLst/>
            </a:prstGeom>
            <a:solidFill>
              <a:srgbClr val="83828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79" name="Rectangle 43"/>
            <p:cNvSpPr>
              <a:spLocks noChangeArrowheads="1"/>
            </p:cNvSpPr>
            <p:nvPr/>
          </p:nvSpPr>
          <p:spPr bwMode="auto">
            <a:xfrm>
              <a:off x="1518" y="2530"/>
              <a:ext cx="10" cy="9"/>
            </a:xfrm>
            <a:prstGeom prst="rect">
              <a:avLst/>
            </a:prstGeom>
            <a:solidFill>
              <a:srgbClr val="83828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80" name="Rectangle 44"/>
            <p:cNvSpPr>
              <a:spLocks noChangeArrowheads="1"/>
            </p:cNvSpPr>
            <p:nvPr/>
          </p:nvSpPr>
          <p:spPr bwMode="auto">
            <a:xfrm>
              <a:off x="1518" y="2511"/>
              <a:ext cx="10" cy="9"/>
            </a:xfrm>
            <a:prstGeom prst="rect">
              <a:avLst/>
            </a:prstGeom>
            <a:solidFill>
              <a:srgbClr val="83828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81" name="Rectangle 45"/>
            <p:cNvSpPr>
              <a:spLocks noChangeArrowheads="1"/>
            </p:cNvSpPr>
            <p:nvPr/>
          </p:nvSpPr>
          <p:spPr bwMode="auto">
            <a:xfrm>
              <a:off x="1518" y="2493"/>
              <a:ext cx="10" cy="9"/>
            </a:xfrm>
            <a:prstGeom prst="rect">
              <a:avLst/>
            </a:prstGeom>
            <a:solidFill>
              <a:srgbClr val="83828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82" name="Rectangle 46"/>
            <p:cNvSpPr>
              <a:spLocks noChangeArrowheads="1"/>
            </p:cNvSpPr>
            <p:nvPr/>
          </p:nvSpPr>
          <p:spPr bwMode="auto">
            <a:xfrm>
              <a:off x="1518" y="2475"/>
              <a:ext cx="10" cy="9"/>
            </a:xfrm>
            <a:prstGeom prst="rect">
              <a:avLst/>
            </a:prstGeom>
            <a:solidFill>
              <a:srgbClr val="83828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83" name="Rectangle 47"/>
            <p:cNvSpPr>
              <a:spLocks noChangeArrowheads="1"/>
            </p:cNvSpPr>
            <p:nvPr/>
          </p:nvSpPr>
          <p:spPr bwMode="auto">
            <a:xfrm>
              <a:off x="1518" y="2457"/>
              <a:ext cx="10" cy="9"/>
            </a:xfrm>
            <a:prstGeom prst="rect">
              <a:avLst/>
            </a:prstGeom>
            <a:solidFill>
              <a:srgbClr val="83828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84" name="Rectangle 48"/>
            <p:cNvSpPr>
              <a:spLocks noChangeArrowheads="1"/>
            </p:cNvSpPr>
            <p:nvPr/>
          </p:nvSpPr>
          <p:spPr bwMode="auto">
            <a:xfrm>
              <a:off x="1518" y="2439"/>
              <a:ext cx="10" cy="9"/>
            </a:xfrm>
            <a:prstGeom prst="rect">
              <a:avLst/>
            </a:prstGeom>
            <a:solidFill>
              <a:srgbClr val="83828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85" name="Rectangle 49"/>
            <p:cNvSpPr>
              <a:spLocks noChangeArrowheads="1"/>
            </p:cNvSpPr>
            <p:nvPr/>
          </p:nvSpPr>
          <p:spPr bwMode="auto">
            <a:xfrm>
              <a:off x="1518" y="2420"/>
              <a:ext cx="10" cy="9"/>
            </a:xfrm>
            <a:prstGeom prst="rect">
              <a:avLst/>
            </a:prstGeom>
            <a:solidFill>
              <a:srgbClr val="83828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86" name="Rectangle 50"/>
            <p:cNvSpPr>
              <a:spLocks noChangeArrowheads="1"/>
            </p:cNvSpPr>
            <p:nvPr/>
          </p:nvSpPr>
          <p:spPr bwMode="auto">
            <a:xfrm>
              <a:off x="1518" y="2402"/>
              <a:ext cx="10" cy="9"/>
            </a:xfrm>
            <a:prstGeom prst="rect">
              <a:avLst/>
            </a:prstGeom>
            <a:solidFill>
              <a:srgbClr val="83828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87" name="Rectangle 51"/>
            <p:cNvSpPr>
              <a:spLocks noChangeArrowheads="1"/>
            </p:cNvSpPr>
            <p:nvPr/>
          </p:nvSpPr>
          <p:spPr bwMode="auto">
            <a:xfrm>
              <a:off x="1518" y="2384"/>
              <a:ext cx="10" cy="9"/>
            </a:xfrm>
            <a:prstGeom prst="rect">
              <a:avLst/>
            </a:prstGeom>
            <a:solidFill>
              <a:srgbClr val="83828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88" name="Rectangle 52"/>
            <p:cNvSpPr>
              <a:spLocks noChangeArrowheads="1"/>
            </p:cNvSpPr>
            <p:nvPr/>
          </p:nvSpPr>
          <p:spPr bwMode="auto">
            <a:xfrm>
              <a:off x="1518" y="2366"/>
              <a:ext cx="10" cy="9"/>
            </a:xfrm>
            <a:prstGeom prst="rect">
              <a:avLst/>
            </a:prstGeom>
            <a:solidFill>
              <a:srgbClr val="83828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89" name="Rectangle 53"/>
            <p:cNvSpPr>
              <a:spLocks noChangeArrowheads="1"/>
            </p:cNvSpPr>
            <p:nvPr/>
          </p:nvSpPr>
          <p:spPr bwMode="auto">
            <a:xfrm>
              <a:off x="1518" y="2347"/>
              <a:ext cx="10" cy="9"/>
            </a:xfrm>
            <a:prstGeom prst="rect">
              <a:avLst/>
            </a:prstGeom>
            <a:solidFill>
              <a:srgbClr val="83828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90" name="Rectangle 54"/>
            <p:cNvSpPr>
              <a:spLocks noChangeArrowheads="1"/>
            </p:cNvSpPr>
            <p:nvPr/>
          </p:nvSpPr>
          <p:spPr bwMode="auto">
            <a:xfrm>
              <a:off x="1518" y="2329"/>
              <a:ext cx="10" cy="9"/>
            </a:xfrm>
            <a:prstGeom prst="rect">
              <a:avLst/>
            </a:prstGeom>
            <a:solidFill>
              <a:srgbClr val="83828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91" name="Freeform 55"/>
            <p:cNvSpPr>
              <a:spLocks/>
            </p:cNvSpPr>
            <p:nvPr/>
          </p:nvSpPr>
          <p:spPr bwMode="auto">
            <a:xfrm>
              <a:off x="1495" y="2314"/>
              <a:ext cx="32" cy="43"/>
            </a:xfrm>
            <a:custGeom>
              <a:avLst/>
              <a:gdLst/>
              <a:ahLst/>
              <a:cxnLst>
                <a:cxn ang="0">
                  <a:pos x="163" y="0"/>
                </a:cxn>
                <a:cxn ang="0">
                  <a:pos x="122" y="0"/>
                </a:cxn>
                <a:cxn ang="0">
                  <a:pos x="0" y="189"/>
                </a:cxn>
                <a:cxn ang="0">
                  <a:pos x="41" y="215"/>
                </a:cxn>
                <a:cxn ang="0">
                  <a:pos x="163" y="26"/>
                </a:cxn>
                <a:cxn ang="0">
                  <a:pos x="122" y="26"/>
                </a:cxn>
                <a:cxn ang="0">
                  <a:pos x="163" y="0"/>
                </a:cxn>
              </a:cxnLst>
              <a:rect l="0" t="0" r="r" b="b"/>
              <a:pathLst>
                <a:path w="163" h="215">
                  <a:moveTo>
                    <a:pt x="163" y="0"/>
                  </a:moveTo>
                  <a:lnTo>
                    <a:pt x="122" y="0"/>
                  </a:lnTo>
                  <a:lnTo>
                    <a:pt x="0" y="189"/>
                  </a:lnTo>
                  <a:lnTo>
                    <a:pt x="41" y="215"/>
                  </a:lnTo>
                  <a:lnTo>
                    <a:pt x="163" y="26"/>
                  </a:lnTo>
                  <a:lnTo>
                    <a:pt x="122" y="26"/>
                  </a:lnTo>
                  <a:lnTo>
                    <a:pt x="163" y="0"/>
                  </a:lnTo>
                  <a:close/>
                </a:path>
              </a:pathLst>
            </a:custGeom>
            <a:solidFill>
              <a:srgbClr val="83828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92" name="Freeform 56"/>
            <p:cNvSpPr>
              <a:spLocks/>
            </p:cNvSpPr>
            <p:nvPr/>
          </p:nvSpPr>
          <p:spPr bwMode="auto">
            <a:xfrm>
              <a:off x="1519" y="2314"/>
              <a:ext cx="8" cy="3"/>
            </a:xfrm>
            <a:custGeom>
              <a:avLst/>
              <a:gdLst/>
              <a:ahLst/>
              <a:cxnLst>
                <a:cxn ang="0">
                  <a:pos x="41" y="0"/>
                </a:cxn>
                <a:cxn ang="0">
                  <a:pos x="21" y="13"/>
                </a:cxn>
                <a:cxn ang="0">
                  <a:pos x="0" y="0"/>
                </a:cxn>
                <a:cxn ang="0">
                  <a:pos x="41" y="0"/>
                </a:cxn>
              </a:cxnLst>
              <a:rect l="0" t="0" r="r" b="b"/>
              <a:pathLst>
                <a:path w="41" h="13">
                  <a:moveTo>
                    <a:pt x="41" y="0"/>
                  </a:moveTo>
                  <a:lnTo>
                    <a:pt x="21" y="13"/>
                  </a:lnTo>
                  <a:lnTo>
                    <a:pt x="0" y="0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83828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93" name="Freeform 57"/>
            <p:cNvSpPr>
              <a:spLocks/>
            </p:cNvSpPr>
            <p:nvPr/>
          </p:nvSpPr>
          <p:spPr bwMode="auto">
            <a:xfrm>
              <a:off x="1519" y="2314"/>
              <a:ext cx="33" cy="43"/>
            </a:xfrm>
            <a:custGeom>
              <a:avLst/>
              <a:gdLst/>
              <a:ahLst/>
              <a:cxnLst>
                <a:cxn ang="0">
                  <a:pos x="143" y="202"/>
                </a:cxn>
                <a:cxn ang="0">
                  <a:pos x="163" y="189"/>
                </a:cxn>
                <a:cxn ang="0">
                  <a:pos x="41" y="0"/>
                </a:cxn>
                <a:cxn ang="0">
                  <a:pos x="0" y="26"/>
                </a:cxn>
                <a:cxn ang="0">
                  <a:pos x="124" y="215"/>
                </a:cxn>
                <a:cxn ang="0">
                  <a:pos x="143" y="202"/>
                </a:cxn>
              </a:cxnLst>
              <a:rect l="0" t="0" r="r" b="b"/>
              <a:pathLst>
                <a:path w="163" h="215">
                  <a:moveTo>
                    <a:pt x="143" y="202"/>
                  </a:moveTo>
                  <a:lnTo>
                    <a:pt x="163" y="189"/>
                  </a:lnTo>
                  <a:lnTo>
                    <a:pt x="41" y="0"/>
                  </a:lnTo>
                  <a:lnTo>
                    <a:pt x="0" y="26"/>
                  </a:lnTo>
                  <a:lnTo>
                    <a:pt x="124" y="215"/>
                  </a:lnTo>
                  <a:lnTo>
                    <a:pt x="143" y="202"/>
                  </a:lnTo>
                  <a:close/>
                </a:path>
              </a:pathLst>
            </a:custGeom>
            <a:solidFill>
              <a:srgbClr val="83828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94" name="Freeform 58"/>
            <p:cNvSpPr>
              <a:spLocks/>
            </p:cNvSpPr>
            <p:nvPr/>
          </p:nvSpPr>
          <p:spPr bwMode="auto">
            <a:xfrm>
              <a:off x="1662" y="1866"/>
              <a:ext cx="69" cy="69"/>
            </a:xfrm>
            <a:custGeom>
              <a:avLst/>
              <a:gdLst/>
              <a:ahLst/>
              <a:cxnLst>
                <a:cxn ang="0">
                  <a:pos x="154" y="1"/>
                </a:cxn>
                <a:cxn ang="0">
                  <a:pos x="120" y="8"/>
                </a:cxn>
                <a:cxn ang="0">
                  <a:pos x="90" y="20"/>
                </a:cxn>
                <a:cxn ang="0">
                  <a:pos x="63" y="40"/>
                </a:cxn>
                <a:cxn ang="0">
                  <a:pos x="39" y="62"/>
                </a:cxn>
                <a:cxn ang="0">
                  <a:pos x="21" y="89"/>
                </a:cxn>
                <a:cxn ang="0">
                  <a:pos x="7" y="121"/>
                </a:cxn>
                <a:cxn ang="0">
                  <a:pos x="0" y="154"/>
                </a:cxn>
                <a:cxn ang="0">
                  <a:pos x="0" y="189"/>
                </a:cxn>
                <a:cxn ang="0">
                  <a:pos x="7" y="223"/>
                </a:cxn>
                <a:cxn ang="0">
                  <a:pos x="21" y="253"/>
                </a:cxn>
                <a:cxn ang="0">
                  <a:pos x="39" y="281"/>
                </a:cxn>
                <a:cxn ang="0">
                  <a:pos x="63" y="304"/>
                </a:cxn>
                <a:cxn ang="0">
                  <a:pos x="90" y="322"/>
                </a:cxn>
                <a:cxn ang="0">
                  <a:pos x="120" y="336"/>
                </a:cxn>
                <a:cxn ang="0">
                  <a:pos x="154" y="343"/>
                </a:cxn>
                <a:cxn ang="0">
                  <a:pos x="189" y="343"/>
                </a:cxn>
                <a:cxn ang="0">
                  <a:pos x="223" y="336"/>
                </a:cxn>
                <a:cxn ang="0">
                  <a:pos x="254" y="322"/>
                </a:cxn>
                <a:cxn ang="0">
                  <a:pos x="281" y="304"/>
                </a:cxn>
                <a:cxn ang="0">
                  <a:pos x="305" y="281"/>
                </a:cxn>
                <a:cxn ang="0">
                  <a:pos x="323" y="253"/>
                </a:cxn>
                <a:cxn ang="0">
                  <a:pos x="336" y="223"/>
                </a:cxn>
                <a:cxn ang="0">
                  <a:pos x="343" y="189"/>
                </a:cxn>
                <a:cxn ang="0">
                  <a:pos x="343" y="154"/>
                </a:cxn>
                <a:cxn ang="0">
                  <a:pos x="336" y="121"/>
                </a:cxn>
                <a:cxn ang="0">
                  <a:pos x="323" y="89"/>
                </a:cxn>
                <a:cxn ang="0">
                  <a:pos x="305" y="62"/>
                </a:cxn>
                <a:cxn ang="0">
                  <a:pos x="281" y="40"/>
                </a:cxn>
                <a:cxn ang="0">
                  <a:pos x="254" y="20"/>
                </a:cxn>
                <a:cxn ang="0">
                  <a:pos x="223" y="8"/>
                </a:cxn>
                <a:cxn ang="0">
                  <a:pos x="189" y="1"/>
                </a:cxn>
              </a:cxnLst>
              <a:rect l="0" t="0" r="r" b="b"/>
              <a:pathLst>
                <a:path w="343" h="344">
                  <a:moveTo>
                    <a:pt x="171" y="0"/>
                  </a:moveTo>
                  <a:lnTo>
                    <a:pt x="154" y="1"/>
                  </a:lnTo>
                  <a:lnTo>
                    <a:pt x="137" y="3"/>
                  </a:lnTo>
                  <a:lnTo>
                    <a:pt x="120" y="8"/>
                  </a:lnTo>
                  <a:lnTo>
                    <a:pt x="104" y="14"/>
                  </a:lnTo>
                  <a:lnTo>
                    <a:pt x="90" y="20"/>
                  </a:lnTo>
                  <a:lnTo>
                    <a:pt x="76" y="29"/>
                  </a:lnTo>
                  <a:lnTo>
                    <a:pt x="63" y="40"/>
                  </a:lnTo>
                  <a:lnTo>
                    <a:pt x="50" y="50"/>
                  </a:lnTo>
                  <a:lnTo>
                    <a:pt x="39" y="62"/>
                  </a:lnTo>
                  <a:lnTo>
                    <a:pt x="30" y="76"/>
                  </a:lnTo>
                  <a:lnTo>
                    <a:pt x="21" y="89"/>
                  </a:lnTo>
                  <a:lnTo>
                    <a:pt x="13" y="105"/>
                  </a:lnTo>
                  <a:lnTo>
                    <a:pt x="7" y="121"/>
                  </a:lnTo>
                  <a:lnTo>
                    <a:pt x="4" y="137"/>
                  </a:lnTo>
                  <a:lnTo>
                    <a:pt x="0" y="154"/>
                  </a:lnTo>
                  <a:lnTo>
                    <a:pt x="0" y="172"/>
                  </a:lnTo>
                  <a:lnTo>
                    <a:pt x="0" y="189"/>
                  </a:lnTo>
                  <a:lnTo>
                    <a:pt x="4" y="206"/>
                  </a:lnTo>
                  <a:lnTo>
                    <a:pt x="7" y="223"/>
                  </a:lnTo>
                  <a:lnTo>
                    <a:pt x="13" y="239"/>
                  </a:lnTo>
                  <a:lnTo>
                    <a:pt x="21" y="253"/>
                  </a:lnTo>
                  <a:lnTo>
                    <a:pt x="30" y="268"/>
                  </a:lnTo>
                  <a:lnTo>
                    <a:pt x="39" y="281"/>
                  </a:lnTo>
                  <a:lnTo>
                    <a:pt x="50" y="293"/>
                  </a:lnTo>
                  <a:lnTo>
                    <a:pt x="63" y="304"/>
                  </a:lnTo>
                  <a:lnTo>
                    <a:pt x="76" y="314"/>
                  </a:lnTo>
                  <a:lnTo>
                    <a:pt x="90" y="322"/>
                  </a:lnTo>
                  <a:lnTo>
                    <a:pt x="104" y="330"/>
                  </a:lnTo>
                  <a:lnTo>
                    <a:pt x="120" y="336"/>
                  </a:lnTo>
                  <a:lnTo>
                    <a:pt x="137" y="340"/>
                  </a:lnTo>
                  <a:lnTo>
                    <a:pt x="154" y="343"/>
                  </a:lnTo>
                  <a:lnTo>
                    <a:pt x="171" y="344"/>
                  </a:lnTo>
                  <a:lnTo>
                    <a:pt x="189" y="343"/>
                  </a:lnTo>
                  <a:lnTo>
                    <a:pt x="206" y="340"/>
                  </a:lnTo>
                  <a:lnTo>
                    <a:pt x="223" y="336"/>
                  </a:lnTo>
                  <a:lnTo>
                    <a:pt x="239" y="330"/>
                  </a:lnTo>
                  <a:lnTo>
                    <a:pt x="254" y="322"/>
                  </a:lnTo>
                  <a:lnTo>
                    <a:pt x="267" y="314"/>
                  </a:lnTo>
                  <a:lnTo>
                    <a:pt x="281" y="304"/>
                  </a:lnTo>
                  <a:lnTo>
                    <a:pt x="293" y="293"/>
                  </a:lnTo>
                  <a:lnTo>
                    <a:pt x="305" y="281"/>
                  </a:lnTo>
                  <a:lnTo>
                    <a:pt x="314" y="268"/>
                  </a:lnTo>
                  <a:lnTo>
                    <a:pt x="323" y="253"/>
                  </a:lnTo>
                  <a:lnTo>
                    <a:pt x="330" y="239"/>
                  </a:lnTo>
                  <a:lnTo>
                    <a:pt x="336" y="223"/>
                  </a:lnTo>
                  <a:lnTo>
                    <a:pt x="340" y="206"/>
                  </a:lnTo>
                  <a:lnTo>
                    <a:pt x="343" y="189"/>
                  </a:lnTo>
                  <a:lnTo>
                    <a:pt x="343" y="172"/>
                  </a:lnTo>
                  <a:lnTo>
                    <a:pt x="343" y="154"/>
                  </a:lnTo>
                  <a:lnTo>
                    <a:pt x="340" y="137"/>
                  </a:lnTo>
                  <a:lnTo>
                    <a:pt x="336" y="121"/>
                  </a:lnTo>
                  <a:lnTo>
                    <a:pt x="330" y="105"/>
                  </a:lnTo>
                  <a:lnTo>
                    <a:pt x="323" y="89"/>
                  </a:lnTo>
                  <a:lnTo>
                    <a:pt x="314" y="76"/>
                  </a:lnTo>
                  <a:lnTo>
                    <a:pt x="305" y="62"/>
                  </a:lnTo>
                  <a:lnTo>
                    <a:pt x="293" y="50"/>
                  </a:lnTo>
                  <a:lnTo>
                    <a:pt x="281" y="40"/>
                  </a:lnTo>
                  <a:lnTo>
                    <a:pt x="267" y="29"/>
                  </a:lnTo>
                  <a:lnTo>
                    <a:pt x="254" y="20"/>
                  </a:lnTo>
                  <a:lnTo>
                    <a:pt x="239" y="14"/>
                  </a:lnTo>
                  <a:lnTo>
                    <a:pt x="223" y="8"/>
                  </a:lnTo>
                  <a:lnTo>
                    <a:pt x="206" y="3"/>
                  </a:lnTo>
                  <a:lnTo>
                    <a:pt x="189" y="1"/>
                  </a:lnTo>
                  <a:lnTo>
                    <a:pt x="171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95" name="Freeform 59"/>
            <p:cNvSpPr>
              <a:spLocks/>
            </p:cNvSpPr>
            <p:nvPr/>
          </p:nvSpPr>
          <p:spPr bwMode="auto">
            <a:xfrm>
              <a:off x="1655" y="1859"/>
              <a:ext cx="41" cy="42"/>
            </a:xfrm>
            <a:custGeom>
              <a:avLst/>
              <a:gdLst/>
              <a:ahLst/>
              <a:cxnLst>
                <a:cxn ang="0">
                  <a:pos x="67" y="206"/>
                </a:cxn>
                <a:cxn ang="0">
                  <a:pos x="67" y="206"/>
                </a:cxn>
                <a:cxn ang="0">
                  <a:pos x="68" y="191"/>
                </a:cxn>
                <a:cxn ang="0">
                  <a:pos x="71" y="178"/>
                </a:cxn>
                <a:cxn ang="0">
                  <a:pos x="74" y="164"/>
                </a:cxn>
                <a:cxn ang="0">
                  <a:pos x="78" y="152"/>
                </a:cxn>
                <a:cxn ang="0">
                  <a:pos x="84" y="139"/>
                </a:cxn>
                <a:cxn ang="0">
                  <a:pos x="91" y="128"/>
                </a:cxn>
                <a:cxn ang="0">
                  <a:pos x="99" y="118"/>
                </a:cxn>
                <a:cxn ang="0">
                  <a:pos x="108" y="107"/>
                </a:cxn>
                <a:cxn ang="0">
                  <a:pos x="118" y="98"/>
                </a:cxn>
                <a:cxn ang="0">
                  <a:pos x="128" y="91"/>
                </a:cxn>
                <a:cxn ang="0">
                  <a:pos x="140" y="84"/>
                </a:cxn>
                <a:cxn ang="0">
                  <a:pos x="152" y="78"/>
                </a:cxn>
                <a:cxn ang="0">
                  <a:pos x="164" y="74"/>
                </a:cxn>
                <a:cxn ang="0">
                  <a:pos x="178" y="70"/>
                </a:cxn>
                <a:cxn ang="0">
                  <a:pos x="192" y="68"/>
                </a:cxn>
                <a:cxn ang="0">
                  <a:pos x="205" y="67"/>
                </a:cxn>
                <a:cxn ang="0">
                  <a:pos x="205" y="0"/>
                </a:cxn>
                <a:cxn ang="0">
                  <a:pos x="185" y="1"/>
                </a:cxn>
                <a:cxn ang="0">
                  <a:pos x="164" y="5"/>
                </a:cxn>
                <a:cxn ang="0">
                  <a:pos x="145" y="9"/>
                </a:cxn>
                <a:cxn ang="0">
                  <a:pos x="126" y="17"/>
                </a:cxn>
                <a:cxn ang="0">
                  <a:pos x="108" y="25"/>
                </a:cxn>
                <a:cxn ang="0">
                  <a:pos x="91" y="35"/>
                </a:cxn>
                <a:cxn ang="0">
                  <a:pos x="75" y="48"/>
                </a:cxn>
                <a:cxn ang="0">
                  <a:pos x="60" y="60"/>
                </a:cxn>
                <a:cxn ang="0">
                  <a:pos x="48" y="75"/>
                </a:cxn>
                <a:cxn ang="0">
                  <a:pos x="35" y="91"/>
                </a:cxn>
                <a:cxn ang="0">
                  <a:pos x="25" y="107"/>
                </a:cxn>
                <a:cxn ang="0">
                  <a:pos x="16" y="126"/>
                </a:cxn>
                <a:cxn ang="0">
                  <a:pos x="9" y="145"/>
                </a:cxn>
                <a:cxn ang="0">
                  <a:pos x="5" y="164"/>
                </a:cxn>
                <a:cxn ang="0">
                  <a:pos x="2" y="184"/>
                </a:cxn>
                <a:cxn ang="0">
                  <a:pos x="0" y="206"/>
                </a:cxn>
                <a:cxn ang="0">
                  <a:pos x="0" y="206"/>
                </a:cxn>
                <a:cxn ang="0">
                  <a:pos x="67" y="206"/>
                </a:cxn>
              </a:cxnLst>
              <a:rect l="0" t="0" r="r" b="b"/>
              <a:pathLst>
                <a:path w="205" h="206">
                  <a:moveTo>
                    <a:pt x="67" y="206"/>
                  </a:moveTo>
                  <a:lnTo>
                    <a:pt x="67" y="206"/>
                  </a:lnTo>
                  <a:lnTo>
                    <a:pt x="68" y="191"/>
                  </a:lnTo>
                  <a:lnTo>
                    <a:pt x="71" y="178"/>
                  </a:lnTo>
                  <a:lnTo>
                    <a:pt x="74" y="164"/>
                  </a:lnTo>
                  <a:lnTo>
                    <a:pt x="78" y="152"/>
                  </a:lnTo>
                  <a:lnTo>
                    <a:pt x="84" y="139"/>
                  </a:lnTo>
                  <a:lnTo>
                    <a:pt x="91" y="128"/>
                  </a:lnTo>
                  <a:lnTo>
                    <a:pt x="99" y="118"/>
                  </a:lnTo>
                  <a:lnTo>
                    <a:pt x="108" y="107"/>
                  </a:lnTo>
                  <a:lnTo>
                    <a:pt x="118" y="98"/>
                  </a:lnTo>
                  <a:lnTo>
                    <a:pt x="128" y="91"/>
                  </a:lnTo>
                  <a:lnTo>
                    <a:pt x="140" y="84"/>
                  </a:lnTo>
                  <a:lnTo>
                    <a:pt x="152" y="78"/>
                  </a:lnTo>
                  <a:lnTo>
                    <a:pt x="164" y="74"/>
                  </a:lnTo>
                  <a:lnTo>
                    <a:pt x="178" y="70"/>
                  </a:lnTo>
                  <a:lnTo>
                    <a:pt x="192" y="68"/>
                  </a:lnTo>
                  <a:lnTo>
                    <a:pt x="205" y="67"/>
                  </a:lnTo>
                  <a:lnTo>
                    <a:pt x="205" y="0"/>
                  </a:lnTo>
                  <a:lnTo>
                    <a:pt x="185" y="1"/>
                  </a:lnTo>
                  <a:lnTo>
                    <a:pt x="164" y="5"/>
                  </a:lnTo>
                  <a:lnTo>
                    <a:pt x="145" y="9"/>
                  </a:lnTo>
                  <a:lnTo>
                    <a:pt x="126" y="17"/>
                  </a:lnTo>
                  <a:lnTo>
                    <a:pt x="108" y="25"/>
                  </a:lnTo>
                  <a:lnTo>
                    <a:pt x="91" y="35"/>
                  </a:lnTo>
                  <a:lnTo>
                    <a:pt x="75" y="48"/>
                  </a:lnTo>
                  <a:lnTo>
                    <a:pt x="60" y="60"/>
                  </a:lnTo>
                  <a:lnTo>
                    <a:pt x="48" y="75"/>
                  </a:lnTo>
                  <a:lnTo>
                    <a:pt x="35" y="91"/>
                  </a:lnTo>
                  <a:lnTo>
                    <a:pt x="25" y="107"/>
                  </a:lnTo>
                  <a:lnTo>
                    <a:pt x="16" y="126"/>
                  </a:lnTo>
                  <a:lnTo>
                    <a:pt x="9" y="145"/>
                  </a:lnTo>
                  <a:lnTo>
                    <a:pt x="5" y="164"/>
                  </a:lnTo>
                  <a:lnTo>
                    <a:pt x="2" y="184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67" y="206"/>
                  </a:lnTo>
                  <a:close/>
                </a:path>
              </a:pathLst>
            </a:custGeom>
            <a:solidFill>
              <a:srgbClr val="83828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96" name="Freeform 60"/>
            <p:cNvSpPr>
              <a:spLocks/>
            </p:cNvSpPr>
            <p:nvPr/>
          </p:nvSpPr>
          <p:spPr bwMode="auto">
            <a:xfrm>
              <a:off x="1655" y="1901"/>
              <a:ext cx="41" cy="41"/>
            </a:xfrm>
            <a:custGeom>
              <a:avLst/>
              <a:gdLst/>
              <a:ahLst/>
              <a:cxnLst>
                <a:cxn ang="0">
                  <a:pos x="205" y="138"/>
                </a:cxn>
                <a:cxn ang="0">
                  <a:pos x="205" y="138"/>
                </a:cxn>
                <a:cxn ang="0">
                  <a:pos x="192" y="138"/>
                </a:cxn>
                <a:cxn ang="0">
                  <a:pos x="178" y="136"/>
                </a:cxn>
                <a:cxn ang="0">
                  <a:pos x="164" y="132"/>
                </a:cxn>
                <a:cxn ang="0">
                  <a:pos x="152" y="128"/>
                </a:cxn>
                <a:cxn ang="0">
                  <a:pos x="140" y="121"/>
                </a:cxn>
                <a:cxn ang="0">
                  <a:pos x="128" y="114"/>
                </a:cxn>
                <a:cxn ang="0">
                  <a:pos x="118" y="106"/>
                </a:cxn>
                <a:cxn ang="0">
                  <a:pos x="108" y="97"/>
                </a:cxn>
                <a:cxn ang="0">
                  <a:pos x="99" y="87"/>
                </a:cxn>
                <a:cxn ang="0">
                  <a:pos x="91" y="77"/>
                </a:cxn>
                <a:cxn ang="0">
                  <a:pos x="84" y="66"/>
                </a:cxn>
                <a:cxn ang="0">
                  <a:pos x="78" y="53"/>
                </a:cxn>
                <a:cxn ang="0">
                  <a:pos x="74" y="41"/>
                </a:cxn>
                <a:cxn ang="0">
                  <a:pos x="71" y="27"/>
                </a:cxn>
                <a:cxn ang="0">
                  <a:pos x="68" y="13"/>
                </a:cxn>
                <a:cxn ang="0">
                  <a:pos x="67" y="0"/>
                </a:cxn>
                <a:cxn ang="0">
                  <a:pos x="0" y="0"/>
                </a:cxn>
                <a:cxn ang="0">
                  <a:pos x="2" y="20"/>
                </a:cxn>
                <a:cxn ang="0">
                  <a:pos x="5" y="41"/>
                </a:cxn>
                <a:cxn ang="0">
                  <a:pos x="9" y="61"/>
                </a:cxn>
                <a:cxn ang="0">
                  <a:pos x="16" y="79"/>
                </a:cxn>
                <a:cxn ang="0">
                  <a:pos x="25" y="97"/>
                </a:cxn>
                <a:cxn ang="0">
                  <a:pos x="35" y="114"/>
                </a:cxn>
                <a:cxn ang="0">
                  <a:pos x="48" y="130"/>
                </a:cxn>
                <a:cxn ang="0">
                  <a:pos x="60" y="145"/>
                </a:cxn>
                <a:cxn ang="0">
                  <a:pos x="75" y="158"/>
                </a:cxn>
                <a:cxn ang="0">
                  <a:pos x="91" y="170"/>
                </a:cxn>
                <a:cxn ang="0">
                  <a:pos x="108" y="180"/>
                </a:cxn>
                <a:cxn ang="0">
                  <a:pos x="126" y="189"/>
                </a:cxn>
                <a:cxn ang="0">
                  <a:pos x="145" y="196"/>
                </a:cxn>
                <a:cxn ang="0">
                  <a:pos x="164" y="200"/>
                </a:cxn>
                <a:cxn ang="0">
                  <a:pos x="185" y="204"/>
                </a:cxn>
                <a:cxn ang="0">
                  <a:pos x="205" y="205"/>
                </a:cxn>
                <a:cxn ang="0">
                  <a:pos x="205" y="205"/>
                </a:cxn>
                <a:cxn ang="0">
                  <a:pos x="205" y="138"/>
                </a:cxn>
              </a:cxnLst>
              <a:rect l="0" t="0" r="r" b="b"/>
              <a:pathLst>
                <a:path w="205" h="205">
                  <a:moveTo>
                    <a:pt x="205" y="138"/>
                  </a:moveTo>
                  <a:lnTo>
                    <a:pt x="205" y="138"/>
                  </a:lnTo>
                  <a:lnTo>
                    <a:pt x="192" y="138"/>
                  </a:lnTo>
                  <a:lnTo>
                    <a:pt x="178" y="136"/>
                  </a:lnTo>
                  <a:lnTo>
                    <a:pt x="164" y="132"/>
                  </a:lnTo>
                  <a:lnTo>
                    <a:pt x="152" y="128"/>
                  </a:lnTo>
                  <a:lnTo>
                    <a:pt x="140" y="121"/>
                  </a:lnTo>
                  <a:lnTo>
                    <a:pt x="128" y="114"/>
                  </a:lnTo>
                  <a:lnTo>
                    <a:pt x="118" y="106"/>
                  </a:lnTo>
                  <a:lnTo>
                    <a:pt x="108" y="97"/>
                  </a:lnTo>
                  <a:lnTo>
                    <a:pt x="99" y="87"/>
                  </a:lnTo>
                  <a:lnTo>
                    <a:pt x="91" y="77"/>
                  </a:lnTo>
                  <a:lnTo>
                    <a:pt x="84" y="66"/>
                  </a:lnTo>
                  <a:lnTo>
                    <a:pt x="78" y="53"/>
                  </a:lnTo>
                  <a:lnTo>
                    <a:pt x="74" y="41"/>
                  </a:lnTo>
                  <a:lnTo>
                    <a:pt x="71" y="27"/>
                  </a:lnTo>
                  <a:lnTo>
                    <a:pt x="68" y="13"/>
                  </a:lnTo>
                  <a:lnTo>
                    <a:pt x="67" y="0"/>
                  </a:lnTo>
                  <a:lnTo>
                    <a:pt x="0" y="0"/>
                  </a:lnTo>
                  <a:lnTo>
                    <a:pt x="2" y="20"/>
                  </a:lnTo>
                  <a:lnTo>
                    <a:pt x="5" y="41"/>
                  </a:lnTo>
                  <a:lnTo>
                    <a:pt x="9" y="61"/>
                  </a:lnTo>
                  <a:lnTo>
                    <a:pt x="16" y="79"/>
                  </a:lnTo>
                  <a:lnTo>
                    <a:pt x="25" y="97"/>
                  </a:lnTo>
                  <a:lnTo>
                    <a:pt x="35" y="114"/>
                  </a:lnTo>
                  <a:lnTo>
                    <a:pt x="48" y="130"/>
                  </a:lnTo>
                  <a:lnTo>
                    <a:pt x="60" y="145"/>
                  </a:lnTo>
                  <a:lnTo>
                    <a:pt x="75" y="158"/>
                  </a:lnTo>
                  <a:lnTo>
                    <a:pt x="91" y="170"/>
                  </a:lnTo>
                  <a:lnTo>
                    <a:pt x="108" y="180"/>
                  </a:lnTo>
                  <a:lnTo>
                    <a:pt x="126" y="189"/>
                  </a:lnTo>
                  <a:lnTo>
                    <a:pt x="145" y="196"/>
                  </a:lnTo>
                  <a:lnTo>
                    <a:pt x="164" y="200"/>
                  </a:lnTo>
                  <a:lnTo>
                    <a:pt x="185" y="204"/>
                  </a:lnTo>
                  <a:lnTo>
                    <a:pt x="205" y="205"/>
                  </a:lnTo>
                  <a:lnTo>
                    <a:pt x="205" y="205"/>
                  </a:lnTo>
                  <a:lnTo>
                    <a:pt x="205" y="138"/>
                  </a:lnTo>
                  <a:close/>
                </a:path>
              </a:pathLst>
            </a:custGeom>
            <a:solidFill>
              <a:srgbClr val="83828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97" name="Freeform 61"/>
            <p:cNvSpPr>
              <a:spLocks/>
            </p:cNvSpPr>
            <p:nvPr/>
          </p:nvSpPr>
          <p:spPr bwMode="auto">
            <a:xfrm>
              <a:off x="1696" y="1901"/>
              <a:ext cx="41" cy="41"/>
            </a:xfrm>
            <a:custGeom>
              <a:avLst/>
              <a:gdLst/>
              <a:ahLst/>
              <a:cxnLst>
                <a:cxn ang="0">
                  <a:pos x="139" y="0"/>
                </a:cxn>
                <a:cxn ang="0">
                  <a:pos x="139" y="0"/>
                </a:cxn>
                <a:cxn ang="0">
                  <a:pos x="138" y="13"/>
                </a:cxn>
                <a:cxn ang="0">
                  <a:pos x="136" y="27"/>
                </a:cxn>
                <a:cxn ang="0">
                  <a:pos x="133" y="41"/>
                </a:cxn>
                <a:cxn ang="0">
                  <a:pos x="128" y="53"/>
                </a:cxn>
                <a:cxn ang="0">
                  <a:pos x="122" y="66"/>
                </a:cxn>
                <a:cxn ang="0">
                  <a:pos x="116" y="77"/>
                </a:cxn>
                <a:cxn ang="0">
                  <a:pos x="108" y="87"/>
                </a:cxn>
                <a:cxn ang="0">
                  <a:pos x="99" y="97"/>
                </a:cxn>
                <a:cxn ang="0">
                  <a:pos x="88" y="106"/>
                </a:cxn>
                <a:cxn ang="0">
                  <a:pos x="78" y="114"/>
                </a:cxn>
                <a:cxn ang="0">
                  <a:pos x="67" y="121"/>
                </a:cxn>
                <a:cxn ang="0">
                  <a:pos x="55" y="128"/>
                </a:cxn>
                <a:cxn ang="0">
                  <a:pos x="42" y="132"/>
                </a:cxn>
                <a:cxn ang="0">
                  <a:pos x="28" y="136"/>
                </a:cxn>
                <a:cxn ang="0">
                  <a:pos x="15" y="138"/>
                </a:cxn>
                <a:cxn ang="0">
                  <a:pos x="0" y="138"/>
                </a:cxn>
                <a:cxn ang="0">
                  <a:pos x="0" y="205"/>
                </a:cxn>
                <a:cxn ang="0">
                  <a:pos x="22" y="204"/>
                </a:cxn>
                <a:cxn ang="0">
                  <a:pos x="42" y="200"/>
                </a:cxn>
                <a:cxn ang="0">
                  <a:pos x="61" y="196"/>
                </a:cxn>
                <a:cxn ang="0">
                  <a:pos x="81" y="189"/>
                </a:cxn>
                <a:cxn ang="0">
                  <a:pos x="99" y="180"/>
                </a:cxn>
                <a:cxn ang="0">
                  <a:pos x="116" y="170"/>
                </a:cxn>
                <a:cxn ang="0">
                  <a:pos x="131" y="158"/>
                </a:cxn>
                <a:cxn ang="0">
                  <a:pos x="146" y="145"/>
                </a:cxn>
                <a:cxn ang="0">
                  <a:pos x="159" y="130"/>
                </a:cxn>
                <a:cxn ang="0">
                  <a:pos x="171" y="114"/>
                </a:cxn>
                <a:cxn ang="0">
                  <a:pos x="181" y="97"/>
                </a:cxn>
                <a:cxn ang="0">
                  <a:pos x="190" y="79"/>
                </a:cxn>
                <a:cxn ang="0">
                  <a:pos x="197" y="61"/>
                </a:cxn>
                <a:cxn ang="0">
                  <a:pos x="202" y="41"/>
                </a:cxn>
                <a:cxn ang="0">
                  <a:pos x="205" y="20"/>
                </a:cxn>
                <a:cxn ang="0">
                  <a:pos x="206" y="0"/>
                </a:cxn>
                <a:cxn ang="0">
                  <a:pos x="206" y="0"/>
                </a:cxn>
                <a:cxn ang="0">
                  <a:pos x="139" y="0"/>
                </a:cxn>
              </a:cxnLst>
              <a:rect l="0" t="0" r="r" b="b"/>
              <a:pathLst>
                <a:path w="206" h="205">
                  <a:moveTo>
                    <a:pt x="139" y="0"/>
                  </a:moveTo>
                  <a:lnTo>
                    <a:pt x="139" y="0"/>
                  </a:lnTo>
                  <a:lnTo>
                    <a:pt x="138" y="13"/>
                  </a:lnTo>
                  <a:lnTo>
                    <a:pt x="136" y="27"/>
                  </a:lnTo>
                  <a:lnTo>
                    <a:pt x="133" y="41"/>
                  </a:lnTo>
                  <a:lnTo>
                    <a:pt x="128" y="53"/>
                  </a:lnTo>
                  <a:lnTo>
                    <a:pt x="122" y="66"/>
                  </a:lnTo>
                  <a:lnTo>
                    <a:pt x="116" y="77"/>
                  </a:lnTo>
                  <a:lnTo>
                    <a:pt x="108" y="87"/>
                  </a:lnTo>
                  <a:lnTo>
                    <a:pt x="99" y="97"/>
                  </a:lnTo>
                  <a:lnTo>
                    <a:pt x="88" y="106"/>
                  </a:lnTo>
                  <a:lnTo>
                    <a:pt x="78" y="114"/>
                  </a:lnTo>
                  <a:lnTo>
                    <a:pt x="67" y="121"/>
                  </a:lnTo>
                  <a:lnTo>
                    <a:pt x="55" y="128"/>
                  </a:lnTo>
                  <a:lnTo>
                    <a:pt x="42" y="132"/>
                  </a:lnTo>
                  <a:lnTo>
                    <a:pt x="28" y="136"/>
                  </a:lnTo>
                  <a:lnTo>
                    <a:pt x="15" y="138"/>
                  </a:lnTo>
                  <a:lnTo>
                    <a:pt x="0" y="138"/>
                  </a:lnTo>
                  <a:lnTo>
                    <a:pt x="0" y="205"/>
                  </a:lnTo>
                  <a:lnTo>
                    <a:pt x="22" y="204"/>
                  </a:lnTo>
                  <a:lnTo>
                    <a:pt x="42" y="200"/>
                  </a:lnTo>
                  <a:lnTo>
                    <a:pt x="61" y="196"/>
                  </a:lnTo>
                  <a:lnTo>
                    <a:pt x="81" y="189"/>
                  </a:lnTo>
                  <a:lnTo>
                    <a:pt x="99" y="180"/>
                  </a:lnTo>
                  <a:lnTo>
                    <a:pt x="116" y="170"/>
                  </a:lnTo>
                  <a:lnTo>
                    <a:pt x="131" y="158"/>
                  </a:lnTo>
                  <a:lnTo>
                    <a:pt x="146" y="145"/>
                  </a:lnTo>
                  <a:lnTo>
                    <a:pt x="159" y="130"/>
                  </a:lnTo>
                  <a:lnTo>
                    <a:pt x="171" y="114"/>
                  </a:lnTo>
                  <a:lnTo>
                    <a:pt x="181" y="97"/>
                  </a:lnTo>
                  <a:lnTo>
                    <a:pt x="190" y="79"/>
                  </a:lnTo>
                  <a:lnTo>
                    <a:pt x="197" y="61"/>
                  </a:lnTo>
                  <a:lnTo>
                    <a:pt x="202" y="41"/>
                  </a:lnTo>
                  <a:lnTo>
                    <a:pt x="205" y="20"/>
                  </a:lnTo>
                  <a:lnTo>
                    <a:pt x="206" y="0"/>
                  </a:lnTo>
                  <a:lnTo>
                    <a:pt x="206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83828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98" name="Freeform 62"/>
            <p:cNvSpPr>
              <a:spLocks/>
            </p:cNvSpPr>
            <p:nvPr/>
          </p:nvSpPr>
          <p:spPr bwMode="auto">
            <a:xfrm>
              <a:off x="1696" y="1859"/>
              <a:ext cx="41" cy="42"/>
            </a:xfrm>
            <a:custGeom>
              <a:avLst/>
              <a:gdLst/>
              <a:ahLst/>
              <a:cxnLst>
                <a:cxn ang="0">
                  <a:pos x="0" y="67"/>
                </a:cxn>
                <a:cxn ang="0">
                  <a:pos x="0" y="67"/>
                </a:cxn>
                <a:cxn ang="0">
                  <a:pos x="15" y="68"/>
                </a:cxn>
                <a:cxn ang="0">
                  <a:pos x="28" y="70"/>
                </a:cxn>
                <a:cxn ang="0">
                  <a:pos x="42" y="74"/>
                </a:cxn>
                <a:cxn ang="0">
                  <a:pos x="55" y="78"/>
                </a:cxn>
                <a:cxn ang="0">
                  <a:pos x="67" y="84"/>
                </a:cxn>
                <a:cxn ang="0">
                  <a:pos x="78" y="91"/>
                </a:cxn>
                <a:cxn ang="0">
                  <a:pos x="88" y="98"/>
                </a:cxn>
                <a:cxn ang="0">
                  <a:pos x="99" y="107"/>
                </a:cxn>
                <a:cxn ang="0">
                  <a:pos x="108" y="118"/>
                </a:cxn>
                <a:cxn ang="0">
                  <a:pos x="116" y="128"/>
                </a:cxn>
                <a:cxn ang="0">
                  <a:pos x="122" y="139"/>
                </a:cxn>
                <a:cxn ang="0">
                  <a:pos x="128" y="152"/>
                </a:cxn>
                <a:cxn ang="0">
                  <a:pos x="133" y="164"/>
                </a:cxn>
                <a:cxn ang="0">
                  <a:pos x="136" y="178"/>
                </a:cxn>
                <a:cxn ang="0">
                  <a:pos x="138" y="191"/>
                </a:cxn>
                <a:cxn ang="0">
                  <a:pos x="139" y="206"/>
                </a:cxn>
                <a:cxn ang="0">
                  <a:pos x="206" y="206"/>
                </a:cxn>
                <a:cxn ang="0">
                  <a:pos x="205" y="184"/>
                </a:cxn>
                <a:cxn ang="0">
                  <a:pos x="202" y="164"/>
                </a:cxn>
                <a:cxn ang="0">
                  <a:pos x="197" y="145"/>
                </a:cxn>
                <a:cxn ang="0">
                  <a:pos x="190" y="126"/>
                </a:cxn>
                <a:cxn ang="0">
                  <a:pos x="181" y="107"/>
                </a:cxn>
                <a:cxn ang="0">
                  <a:pos x="171" y="91"/>
                </a:cxn>
                <a:cxn ang="0">
                  <a:pos x="159" y="75"/>
                </a:cxn>
                <a:cxn ang="0">
                  <a:pos x="146" y="60"/>
                </a:cxn>
                <a:cxn ang="0">
                  <a:pos x="131" y="48"/>
                </a:cxn>
                <a:cxn ang="0">
                  <a:pos x="116" y="35"/>
                </a:cxn>
                <a:cxn ang="0">
                  <a:pos x="99" y="25"/>
                </a:cxn>
                <a:cxn ang="0">
                  <a:pos x="81" y="17"/>
                </a:cxn>
                <a:cxn ang="0">
                  <a:pos x="61" y="9"/>
                </a:cxn>
                <a:cxn ang="0">
                  <a:pos x="42" y="5"/>
                </a:cxn>
                <a:cxn ang="0">
                  <a:pos x="22" y="1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67"/>
                </a:cxn>
              </a:cxnLst>
              <a:rect l="0" t="0" r="r" b="b"/>
              <a:pathLst>
                <a:path w="206" h="206">
                  <a:moveTo>
                    <a:pt x="0" y="67"/>
                  </a:moveTo>
                  <a:lnTo>
                    <a:pt x="0" y="67"/>
                  </a:lnTo>
                  <a:lnTo>
                    <a:pt x="15" y="68"/>
                  </a:lnTo>
                  <a:lnTo>
                    <a:pt x="28" y="70"/>
                  </a:lnTo>
                  <a:lnTo>
                    <a:pt x="42" y="74"/>
                  </a:lnTo>
                  <a:lnTo>
                    <a:pt x="55" y="78"/>
                  </a:lnTo>
                  <a:lnTo>
                    <a:pt x="67" y="84"/>
                  </a:lnTo>
                  <a:lnTo>
                    <a:pt x="78" y="91"/>
                  </a:lnTo>
                  <a:lnTo>
                    <a:pt x="88" y="98"/>
                  </a:lnTo>
                  <a:lnTo>
                    <a:pt x="99" y="107"/>
                  </a:lnTo>
                  <a:lnTo>
                    <a:pt x="108" y="118"/>
                  </a:lnTo>
                  <a:lnTo>
                    <a:pt x="116" y="128"/>
                  </a:lnTo>
                  <a:lnTo>
                    <a:pt x="122" y="139"/>
                  </a:lnTo>
                  <a:lnTo>
                    <a:pt x="128" y="152"/>
                  </a:lnTo>
                  <a:lnTo>
                    <a:pt x="133" y="164"/>
                  </a:lnTo>
                  <a:lnTo>
                    <a:pt x="136" y="178"/>
                  </a:lnTo>
                  <a:lnTo>
                    <a:pt x="138" y="191"/>
                  </a:lnTo>
                  <a:lnTo>
                    <a:pt x="139" y="206"/>
                  </a:lnTo>
                  <a:lnTo>
                    <a:pt x="206" y="206"/>
                  </a:lnTo>
                  <a:lnTo>
                    <a:pt x="205" y="184"/>
                  </a:lnTo>
                  <a:lnTo>
                    <a:pt x="202" y="164"/>
                  </a:lnTo>
                  <a:lnTo>
                    <a:pt x="197" y="145"/>
                  </a:lnTo>
                  <a:lnTo>
                    <a:pt x="190" y="126"/>
                  </a:lnTo>
                  <a:lnTo>
                    <a:pt x="181" y="107"/>
                  </a:lnTo>
                  <a:lnTo>
                    <a:pt x="171" y="91"/>
                  </a:lnTo>
                  <a:lnTo>
                    <a:pt x="159" y="75"/>
                  </a:lnTo>
                  <a:lnTo>
                    <a:pt x="146" y="60"/>
                  </a:lnTo>
                  <a:lnTo>
                    <a:pt x="131" y="48"/>
                  </a:lnTo>
                  <a:lnTo>
                    <a:pt x="116" y="35"/>
                  </a:lnTo>
                  <a:lnTo>
                    <a:pt x="99" y="25"/>
                  </a:lnTo>
                  <a:lnTo>
                    <a:pt x="81" y="17"/>
                  </a:lnTo>
                  <a:lnTo>
                    <a:pt x="61" y="9"/>
                  </a:lnTo>
                  <a:lnTo>
                    <a:pt x="42" y="5"/>
                  </a:lnTo>
                  <a:lnTo>
                    <a:pt x="22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67"/>
                  </a:lnTo>
                  <a:close/>
                </a:path>
              </a:pathLst>
            </a:custGeom>
            <a:solidFill>
              <a:srgbClr val="83828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99" name="Freeform 63"/>
            <p:cNvSpPr>
              <a:spLocks/>
            </p:cNvSpPr>
            <p:nvPr/>
          </p:nvSpPr>
          <p:spPr bwMode="auto">
            <a:xfrm>
              <a:off x="1241" y="3020"/>
              <a:ext cx="69" cy="69"/>
            </a:xfrm>
            <a:custGeom>
              <a:avLst/>
              <a:gdLst/>
              <a:ahLst/>
              <a:cxnLst>
                <a:cxn ang="0">
                  <a:pos x="155" y="1"/>
                </a:cxn>
                <a:cxn ang="0">
                  <a:pos x="121" y="8"/>
                </a:cxn>
                <a:cxn ang="0">
                  <a:pos x="90" y="22"/>
                </a:cxn>
                <a:cxn ang="0">
                  <a:pos x="63" y="40"/>
                </a:cxn>
                <a:cxn ang="0">
                  <a:pos x="39" y="63"/>
                </a:cxn>
                <a:cxn ang="0">
                  <a:pos x="21" y="91"/>
                </a:cxn>
                <a:cxn ang="0">
                  <a:pos x="7" y="121"/>
                </a:cxn>
                <a:cxn ang="0">
                  <a:pos x="1" y="155"/>
                </a:cxn>
                <a:cxn ang="0">
                  <a:pos x="1" y="190"/>
                </a:cxn>
                <a:cxn ang="0">
                  <a:pos x="7" y="223"/>
                </a:cxn>
                <a:cxn ang="0">
                  <a:pos x="21" y="255"/>
                </a:cxn>
                <a:cxn ang="0">
                  <a:pos x="39" y="282"/>
                </a:cxn>
                <a:cxn ang="0">
                  <a:pos x="63" y="306"/>
                </a:cxn>
                <a:cxn ang="0">
                  <a:pos x="90" y="324"/>
                </a:cxn>
                <a:cxn ang="0">
                  <a:pos x="121" y="336"/>
                </a:cxn>
                <a:cxn ang="0">
                  <a:pos x="155" y="344"/>
                </a:cxn>
                <a:cxn ang="0">
                  <a:pos x="190" y="344"/>
                </a:cxn>
                <a:cxn ang="0">
                  <a:pos x="222" y="336"/>
                </a:cxn>
                <a:cxn ang="0">
                  <a:pos x="254" y="324"/>
                </a:cxn>
                <a:cxn ang="0">
                  <a:pos x="281" y="306"/>
                </a:cxn>
                <a:cxn ang="0">
                  <a:pos x="304" y="282"/>
                </a:cxn>
                <a:cxn ang="0">
                  <a:pos x="323" y="255"/>
                </a:cxn>
                <a:cxn ang="0">
                  <a:pos x="336" y="223"/>
                </a:cxn>
                <a:cxn ang="0">
                  <a:pos x="342" y="190"/>
                </a:cxn>
                <a:cxn ang="0">
                  <a:pos x="342" y="155"/>
                </a:cxn>
                <a:cxn ang="0">
                  <a:pos x="336" y="121"/>
                </a:cxn>
                <a:cxn ang="0">
                  <a:pos x="323" y="91"/>
                </a:cxn>
                <a:cxn ang="0">
                  <a:pos x="304" y="63"/>
                </a:cxn>
                <a:cxn ang="0">
                  <a:pos x="281" y="40"/>
                </a:cxn>
                <a:cxn ang="0">
                  <a:pos x="254" y="22"/>
                </a:cxn>
                <a:cxn ang="0">
                  <a:pos x="222" y="8"/>
                </a:cxn>
                <a:cxn ang="0">
                  <a:pos x="190" y="1"/>
                </a:cxn>
              </a:cxnLst>
              <a:rect l="0" t="0" r="r" b="b"/>
              <a:pathLst>
                <a:path w="343" h="344">
                  <a:moveTo>
                    <a:pt x="172" y="0"/>
                  </a:moveTo>
                  <a:lnTo>
                    <a:pt x="155" y="1"/>
                  </a:lnTo>
                  <a:lnTo>
                    <a:pt x="138" y="3"/>
                  </a:lnTo>
                  <a:lnTo>
                    <a:pt x="121" y="8"/>
                  </a:lnTo>
                  <a:lnTo>
                    <a:pt x="105" y="14"/>
                  </a:lnTo>
                  <a:lnTo>
                    <a:pt x="90" y="22"/>
                  </a:lnTo>
                  <a:lnTo>
                    <a:pt x="75" y="30"/>
                  </a:lnTo>
                  <a:lnTo>
                    <a:pt x="63" y="40"/>
                  </a:lnTo>
                  <a:lnTo>
                    <a:pt x="50" y="51"/>
                  </a:lnTo>
                  <a:lnTo>
                    <a:pt x="39" y="63"/>
                  </a:lnTo>
                  <a:lnTo>
                    <a:pt x="29" y="76"/>
                  </a:lnTo>
                  <a:lnTo>
                    <a:pt x="21" y="91"/>
                  </a:lnTo>
                  <a:lnTo>
                    <a:pt x="13" y="105"/>
                  </a:lnTo>
                  <a:lnTo>
                    <a:pt x="7" y="121"/>
                  </a:lnTo>
                  <a:lnTo>
                    <a:pt x="3" y="138"/>
                  </a:lnTo>
                  <a:lnTo>
                    <a:pt x="1" y="155"/>
                  </a:lnTo>
                  <a:lnTo>
                    <a:pt x="0" y="172"/>
                  </a:lnTo>
                  <a:lnTo>
                    <a:pt x="1" y="190"/>
                  </a:lnTo>
                  <a:lnTo>
                    <a:pt x="3" y="207"/>
                  </a:lnTo>
                  <a:lnTo>
                    <a:pt x="7" y="223"/>
                  </a:lnTo>
                  <a:lnTo>
                    <a:pt x="13" y="239"/>
                  </a:lnTo>
                  <a:lnTo>
                    <a:pt x="21" y="255"/>
                  </a:lnTo>
                  <a:lnTo>
                    <a:pt x="29" y="268"/>
                  </a:lnTo>
                  <a:lnTo>
                    <a:pt x="39" y="282"/>
                  </a:lnTo>
                  <a:lnTo>
                    <a:pt x="50" y="294"/>
                  </a:lnTo>
                  <a:lnTo>
                    <a:pt x="63" y="306"/>
                  </a:lnTo>
                  <a:lnTo>
                    <a:pt x="75" y="315"/>
                  </a:lnTo>
                  <a:lnTo>
                    <a:pt x="90" y="324"/>
                  </a:lnTo>
                  <a:lnTo>
                    <a:pt x="105" y="330"/>
                  </a:lnTo>
                  <a:lnTo>
                    <a:pt x="121" y="336"/>
                  </a:lnTo>
                  <a:lnTo>
                    <a:pt x="138" y="341"/>
                  </a:lnTo>
                  <a:lnTo>
                    <a:pt x="155" y="344"/>
                  </a:lnTo>
                  <a:lnTo>
                    <a:pt x="172" y="344"/>
                  </a:lnTo>
                  <a:lnTo>
                    <a:pt x="190" y="344"/>
                  </a:lnTo>
                  <a:lnTo>
                    <a:pt x="207" y="341"/>
                  </a:lnTo>
                  <a:lnTo>
                    <a:pt x="222" y="336"/>
                  </a:lnTo>
                  <a:lnTo>
                    <a:pt x="238" y="330"/>
                  </a:lnTo>
                  <a:lnTo>
                    <a:pt x="254" y="324"/>
                  </a:lnTo>
                  <a:lnTo>
                    <a:pt x="268" y="315"/>
                  </a:lnTo>
                  <a:lnTo>
                    <a:pt x="281" y="306"/>
                  </a:lnTo>
                  <a:lnTo>
                    <a:pt x="294" y="294"/>
                  </a:lnTo>
                  <a:lnTo>
                    <a:pt x="304" y="282"/>
                  </a:lnTo>
                  <a:lnTo>
                    <a:pt x="314" y="268"/>
                  </a:lnTo>
                  <a:lnTo>
                    <a:pt x="323" y="255"/>
                  </a:lnTo>
                  <a:lnTo>
                    <a:pt x="330" y="239"/>
                  </a:lnTo>
                  <a:lnTo>
                    <a:pt x="336" y="223"/>
                  </a:lnTo>
                  <a:lnTo>
                    <a:pt x="340" y="207"/>
                  </a:lnTo>
                  <a:lnTo>
                    <a:pt x="342" y="190"/>
                  </a:lnTo>
                  <a:lnTo>
                    <a:pt x="343" y="172"/>
                  </a:lnTo>
                  <a:lnTo>
                    <a:pt x="342" y="155"/>
                  </a:lnTo>
                  <a:lnTo>
                    <a:pt x="340" y="138"/>
                  </a:lnTo>
                  <a:lnTo>
                    <a:pt x="336" y="121"/>
                  </a:lnTo>
                  <a:lnTo>
                    <a:pt x="330" y="105"/>
                  </a:lnTo>
                  <a:lnTo>
                    <a:pt x="323" y="91"/>
                  </a:lnTo>
                  <a:lnTo>
                    <a:pt x="314" y="76"/>
                  </a:lnTo>
                  <a:lnTo>
                    <a:pt x="304" y="63"/>
                  </a:lnTo>
                  <a:lnTo>
                    <a:pt x="294" y="51"/>
                  </a:lnTo>
                  <a:lnTo>
                    <a:pt x="281" y="40"/>
                  </a:lnTo>
                  <a:lnTo>
                    <a:pt x="268" y="30"/>
                  </a:lnTo>
                  <a:lnTo>
                    <a:pt x="254" y="22"/>
                  </a:lnTo>
                  <a:lnTo>
                    <a:pt x="238" y="14"/>
                  </a:lnTo>
                  <a:lnTo>
                    <a:pt x="222" y="8"/>
                  </a:lnTo>
                  <a:lnTo>
                    <a:pt x="207" y="3"/>
                  </a:lnTo>
                  <a:lnTo>
                    <a:pt x="190" y="1"/>
                  </a:lnTo>
                  <a:lnTo>
                    <a:pt x="172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00" name="Freeform 64"/>
            <p:cNvSpPr>
              <a:spLocks/>
            </p:cNvSpPr>
            <p:nvPr/>
          </p:nvSpPr>
          <p:spPr bwMode="auto">
            <a:xfrm>
              <a:off x="1234" y="3013"/>
              <a:ext cx="41" cy="41"/>
            </a:xfrm>
            <a:custGeom>
              <a:avLst/>
              <a:gdLst/>
              <a:ahLst/>
              <a:cxnLst>
                <a:cxn ang="0">
                  <a:pos x="66" y="205"/>
                </a:cxn>
                <a:cxn ang="0">
                  <a:pos x="66" y="205"/>
                </a:cxn>
                <a:cxn ang="0">
                  <a:pos x="66" y="191"/>
                </a:cxn>
                <a:cxn ang="0">
                  <a:pos x="69" y="178"/>
                </a:cxn>
                <a:cxn ang="0">
                  <a:pos x="72" y="164"/>
                </a:cxn>
                <a:cxn ang="0">
                  <a:pos x="77" y="152"/>
                </a:cxn>
                <a:cxn ang="0">
                  <a:pos x="83" y="139"/>
                </a:cxn>
                <a:cxn ang="0">
                  <a:pos x="90" y="128"/>
                </a:cxn>
                <a:cxn ang="0">
                  <a:pos x="98" y="118"/>
                </a:cxn>
                <a:cxn ang="0">
                  <a:pos x="107" y="108"/>
                </a:cxn>
                <a:cxn ang="0">
                  <a:pos x="117" y="99"/>
                </a:cxn>
                <a:cxn ang="0">
                  <a:pos x="128" y="91"/>
                </a:cxn>
                <a:cxn ang="0">
                  <a:pos x="139" y="84"/>
                </a:cxn>
                <a:cxn ang="0">
                  <a:pos x="151" y="77"/>
                </a:cxn>
                <a:cxn ang="0">
                  <a:pos x="164" y="73"/>
                </a:cxn>
                <a:cxn ang="0">
                  <a:pos x="177" y="69"/>
                </a:cxn>
                <a:cxn ang="0">
                  <a:pos x="191" y="68"/>
                </a:cxn>
                <a:cxn ang="0">
                  <a:pos x="205" y="67"/>
                </a:cxn>
                <a:cxn ang="0">
                  <a:pos x="205" y="0"/>
                </a:cxn>
                <a:cxn ang="0">
                  <a:pos x="184" y="1"/>
                </a:cxn>
                <a:cxn ang="0">
                  <a:pos x="164" y="5"/>
                </a:cxn>
                <a:cxn ang="0">
                  <a:pos x="143" y="9"/>
                </a:cxn>
                <a:cxn ang="0">
                  <a:pos x="125" y="16"/>
                </a:cxn>
                <a:cxn ang="0">
                  <a:pos x="107" y="25"/>
                </a:cxn>
                <a:cxn ang="0">
                  <a:pos x="90" y="35"/>
                </a:cxn>
                <a:cxn ang="0">
                  <a:pos x="74" y="47"/>
                </a:cxn>
                <a:cxn ang="0">
                  <a:pos x="60" y="60"/>
                </a:cxn>
                <a:cxn ang="0">
                  <a:pos x="46" y="75"/>
                </a:cxn>
                <a:cxn ang="0">
                  <a:pos x="35" y="91"/>
                </a:cxn>
                <a:cxn ang="0">
                  <a:pos x="25" y="108"/>
                </a:cxn>
                <a:cxn ang="0">
                  <a:pos x="16" y="126"/>
                </a:cxn>
                <a:cxn ang="0">
                  <a:pos x="9" y="144"/>
                </a:cxn>
                <a:cxn ang="0">
                  <a:pos x="3" y="164"/>
                </a:cxn>
                <a:cxn ang="0">
                  <a:pos x="1" y="185"/>
                </a:cxn>
                <a:cxn ang="0">
                  <a:pos x="0" y="205"/>
                </a:cxn>
                <a:cxn ang="0">
                  <a:pos x="0" y="205"/>
                </a:cxn>
                <a:cxn ang="0">
                  <a:pos x="66" y="205"/>
                </a:cxn>
              </a:cxnLst>
              <a:rect l="0" t="0" r="r" b="b"/>
              <a:pathLst>
                <a:path w="205" h="205">
                  <a:moveTo>
                    <a:pt x="66" y="205"/>
                  </a:moveTo>
                  <a:lnTo>
                    <a:pt x="66" y="205"/>
                  </a:lnTo>
                  <a:lnTo>
                    <a:pt x="66" y="191"/>
                  </a:lnTo>
                  <a:lnTo>
                    <a:pt x="69" y="178"/>
                  </a:lnTo>
                  <a:lnTo>
                    <a:pt x="72" y="164"/>
                  </a:lnTo>
                  <a:lnTo>
                    <a:pt x="77" y="152"/>
                  </a:lnTo>
                  <a:lnTo>
                    <a:pt x="83" y="139"/>
                  </a:lnTo>
                  <a:lnTo>
                    <a:pt x="90" y="128"/>
                  </a:lnTo>
                  <a:lnTo>
                    <a:pt x="98" y="118"/>
                  </a:lnTo>
                  <a:lnTo>
                    <a:pt x="107" y="108"/>
                  </a:lnTo>
                  <a:lnTo>
                    <a:pt x="117" y="99"/>
                  </a:lnTo>
                  <a:lnTo>
                    <a:pt x="128" y="91"/>
                  </a:lnTo>
                  <a:lnTo>
                    <a:pt x="139" y="84"/>
                  </a:lnTo>
                  <a:lnTo>
                    <a:pt x="151" y="77"/>
                  </a:lnTo>
                  <a:lnTo>
                    <a:pt x="164" y="73"/>
                  </a:lnTo>
                  <a:lnTo>
                    <a:pt x="177" y="69"/>
                  </a:lnTo>
                  <a:lnTo>
                    <a:pt x="191" y="68"/>
                  </a:lnTo>
                  <a:lnTo>
                    <a:pt x="205" y="67"/>
                  </a:lnTo>
                  <a:lnTo>
                    <a:pt x="205" y="0"/>
                  </a:lnTo>
                  <a:lnTo>
                    <a:pt x="184" y="1"/>
                  </a:lnTo>
                  <a:lnTo>
                    <a:pt x="164" y="5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7" y="25"/>
                  </a:lnTo>
                  <a:lnTo>
                    <a:pt x="90" y="35"/>
                  </a:lnTo>
                  <a:lnTo>
                    <a:pt x="74" y="47"/>
                  </a:lnTo>
                  <a:lnTo>
                    <a:pt x="60" y="60"/>
                  </a:lnTo>
                  <a:lnTo>
                    <a:pt x="46" y="75"/>
                  </a:lnTo>
                  <a:lnTo>
                    <a:pt x="35" y="91"/>
                  </a:lnTo>
                  <a:lnTo>
                    <a:pt x="25" y="108"/>
                  </a:lnTo>
                  <a:lnTo>
                    <a:pt x="16" y="126"/>
                  </a:lnTo>
                  <a:lnTo>
                    <a:pt x="9" y="144"/>
                  </a:lnTo>
                  <a:lnTo>
                    <a:pt x="3" y="164"/>
                  </a:lnTo>
                  <a:lnTo>
                    <a:pt x="1" y="185"/>
                  </a:lnTo>
                  <a:lnTo>
                    <a:pt x="0" y="205"/>
                  </a:lnTo>
                  <a:lnTo>
                    <a:pt x="0" y="205"/>
                  </a:lnTo>
                  <a:lnTo>
                    <a:pt x="66" y="205"/>
                  </a:lnTo>
                  <a:close/>
                </a:path>
              </a:pathLst>
            </a:custGeom>
            <a:solidFill>
              <a:srgbClr val="83828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01" name="Freeform 65"/>
            <p:cNvSpPr>
              <a:spLocks/>
            </p:cNvSpPr>
            <p:nvPr/>
          </p:nvSpPr>
          <p:spPr bwMode="auto">
            <a:xfrm>
              <a:off x="1234" y="3054"/>
              <a:ext cx="41" cy="42"/>
            </a:xfrm>
            <a:custGeom>
              <a:avLst/>
              <a:gdLst/>
              <a:ahLst/>
              <a:cxnLst>
                <a:cxn ang="0">
                  <a:pos x="205" y="139"/>
                </a:cxn>
                <a:cxn ang="0">
                  <a:pos x="205" y="139"/>
                </a:cxn>
                <a:cxn ang="0">
                  <a:pos x="191" y="138"/>
                </a:cxn>
                <a:cxn ang="0">
                  <a:pos x="177" y="136"/>
                </a:cxn>
                <a:cxn ang="0">
                  <a:pos x="164" y="132"/>
                </a:cxn>
                <a:cxn ang="0">
                  <a:pos x="151" y="128"/>
                </a:cxn>
                <a:cxn ang="0">
                  <a:pos x="139" y="122"/>
                </a:cxn>
                <a:cxn ang="0">
                  <a:pos x="128" y="115"/>
                </a:cxn>
                <a:cxn ang="0">
                  <a:pos x="117" y="108"/>
                </a:cxn>
                <a:cxn ang="0">
                  <a:pos x="107" y="98"/>
                </a:cxn>
                <a:cxn ang="0">
                  <a:pos x="98" y="88"/>
                </a:cxn>
                <a:cxn ang="0">
                  <a:pos x="90" y="78"/>
                </a:cxn>
                <a:cxn ang="0">
                  <a:pos x="83" y="67"/>
                </a:cxn>
                <a:cxn ang="0">
                  <a:pos x="77" y="54"/>
                </a:cxn>
                <a:cxn ang="0">
                  <a:pos x="72" y="42"/>
                </a:cxn>
                <a:cxn ang="0">
                  <a:pos x="69" y="28"/>
                </a:cxn>
                <a:cxn ang="0">
                  <a:pos x="66" y="15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1" y="22"/>
                </a:cxn>
                <a:cxn ang="0">
                  <a:pos x="3" y="42"/>
                </a:cxn>
                <a:cxn ang="0">
                  <a:pos x="9" y="61"/>
                </a:cxn>
                <a:cxn ang="0">
                  <a:pos x="16" y="80"/>
                </a:cxn>
                <a:cxn ang="0">
                  <a:pos x="25" y="98"/>
                </a:cxn>
                <a:cxn ang="0">
                  <a:pos x="35" y="115"/>
                </a:cxn>
                <a:cxn ang="0">
                  <a:pos x="46" y="131"/>
                </a:cxn>
                <a:cxn ang="0">
                  <a:pos x="60" y="146"/>
                </a:cxn>
                <a:cxn ang="0">
                  <a:pos x="74" y="158"/>
                </a:cxn>
                <a:cxn ang="0">
                  <a:pos x="90" y="171"/>
                </a:cxn>
                <a:cxn ang="0">
                  <a:pos x="107" y="181"/>
                </a:cxn>
                <a:cxn ang="0">
                  <a:pos x="125" y="189"/>
                </a:cxn>
                <a:cxn ang="0">
                  <a:pos x="143" y="197"/>
                </a:cxn>
                <a:cxn ang="0">
                  <a:pos x="164" y="201"/>
                </a:cxn>
                <a:cxn ang="0">
                  <a:pos x="184" y="205"/>
                </a:cxn>
                <a:cxn ang="0">
                  <a:pos x="205" y="206"/>
                </a:cxn>
                <a:cxn ang="0">
                  <a:pos x="205" y="206"/>
                </a:cxn>
                <a:cxn ang="0">
                  <a:pos x="205" y="139"/>
                </a:cxn>
              </a:cxnLst>
              <a:rect l="0" t="0" r="r" b="b"/>
              <a:pathLst>
                <a:path w="205" h="206">
                  <a:moveTo>
                    <a:pt x="205" y="139"/>
                  </a:moveTo>
                  <a:lnTo>
                    <a:pt x="205" y="139"/>
                  </a:lnTo>
                  <a:lnTo>
                    <a:pt x="191" y="138"/>
                  </a:lnTo>
                  <a:lnTo>
                    <a:pt x="177" y="136"/>
                  </a:lnTo>
                  <a:lnTo>
                    <a:pt x="164" y="132"/>
                  </a:lnTo>
                  <a:lnTo>
                    <a:pt x="151" y="128"/>
                  </a:lnTo>
                  <a:lnTo>
                    <a:pt x="139" y="122"/>
                  </a:lnTo>
                  <a:lnTo>
                    <a:pt x="128" y="115"/>
                  </a:lnTo>
                  <a:lnTo>
                    <a:pt x="117" y="108"/>
                  </a:lnTo>
                  <a:lnTo>
                    <a:pt x="107" y="98"/>
                  </a:lnTo>
                  <a:lnTo>
                    <a:pt x="98" y="88"/>
                  </a:lnTo>
                  <a:lnTo>
                    <a:pt x="90" y="78"/>
                  </a:lnTo>
                  <a:lnTo>
                    <a:pt x="83" y="67"/>
                  </a:lnTo>
                  <a:lnTo>
                    <a:pt x="77" y="54"/>
                  </a:lnTo>
                  <a:lnTo>
                    <a:pt x="72" y="42"/>
                  </a:lnTo>
                  <a:lnTo>
                    <a:pt x="69" y="28"/>
                  </a:lnTo>
                  <a:lnTo>
                    <a:pt x="66" y="15"/>
                  </a:lnTo>
                  <a:lnTo>
                    <a:pt x="66" y="0"/>
                  </a:lnTo>
                  <a:lnTo>
                    <a:pt x="0" y="0"/>
                  </a:lnTo>
                  <a:lnTo>
                    <a:pt x="1" y="22"/>
                  </a:lnTo>
                  <a:lnTo>
                    <a:pt x="3" y="42"/>
                  </a:lnTo>
                  <a:lnTo>
                    <a:pt x="9" y="61"/>
                  </a:lnTo>
                  <a:lnTo>
                    <a:pt x="16" y="80"/>
                  </a:lnTo>
                  <a:lnTo>
                    <a:pt x="25" y="98"/>
                  </a:lnTo>
                  <a:lnTo>
                    <a:pt x="35" y="115"/>
                  </a:lnTo>
                  <a:lnTo>
                    <a:pt x="46" y="131"/>
                  </a:lnTo>
                  <a:lnTo>
                    <a:pt x="60" y="146"/>
                  </a:lnTo>
                  <a:lnTo>
                    <a:pt x="74" y="158"/>
                  </a:lnTo>
                  <a:lnTo>
                    <a:pt x="90" y="171"/>
                  </a:lnTo>
                  <a:lnTo>
                    <a:pt x="107" y="181"/>
                  </a:lnTo>
                  <a:lnTo>
                    <a:pt x="125" y="189"/>
                  </a:lnTo>
                  <a:lnTo>
                    <a:pt x="143" y="197"/>
                  </a:lnTo>
                  <a:lnTo>
                    <a:pt x="164" y="201"/>
                  </a:lnTo>
                  <a:lnTo>
                    <a:pt x="184" y="205"/>
                  </a:lnTo>
                  <a:lnTo>
                    <a:pt x="205" y="206"/>
                  </a:lnTo>
                  <a:lnTo>
                    <a:pt x="205" y="206"/>
                  </a:lnTo>
                  <a:lnTo>
                    <a:pt x="205" y="139"/>
                  </a:lnTo>
                  <a:close/>
                </a:path>
              </a:pathLst>
            </a:custGeom>
            <a:solidFill>
              <a:srgbClr val="83828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02" name="Freeform 66"/>
            <p:cNvSpPr>
              <a:spLocks/>
            </p:cNvSpPr>
            <p:nvPr/>
          </p:nvSpPr>
          <p:spPr bwMode="auto">
            <a:xfrm>
              <a:off x="1275" y="3054"/>
              <a:ext cx="41" cy="42"/>
            </a:xfrm>
            <a:custGeom>
              <a:avLst/>
              <a:gdLst/>
              <a:ahLst/>
              <a:cxnLst>
                <a:cxn ang="0">
                  <a:pos x="139" y="0"/>
                </a:cxn>
                <a:cxn ang="0">
                  <a:pos x="139" y="0"/>
                </a:cxn>
                <a:cxn ang="0">
                  <a:pos x="138" y="15"/>
                </a:cxn>
                <a:cxn ang="0">
                  <a:pos x="135" y="28"/>
                </a:cxn>
                <a:cxn ang="0">
                  <a:pos x="132" y="42"/>
                </a:cxn>
                <a:cxn ang="0">
                  <a:pos x="127" y="54"/>
                </a:cxn>
                <a:cxn ang="0">
                  <a:pos x="122" y="67"/>
                </a:cxn>
                <a:cxn ang="0">
                  <a:pos x="115" y="78"/>
                </a:cxn>
                <a:cxn ang="0">
                  <a:pos x="107" y="88"/>
                </a:cxn>
                <a:cxn ang="0">
                  <a:pos x="98" y="98"/>
                </a:cxn>
                <a:cxn ang="0">
                  <a:pos x="88" y="108"/>
                </a:cxn>
                <a:cxn ang="0">
                  <a:pos x="78" y="115"/>
                </a:cxn>
                <a:cxn ang="0">
                  <a:pos x="65" y="122"/>
                </a:cxn>
                <a:cxn ang="0">
                  <a:pos x="54" y="128"/>
                </a:cxn>
                <a:cxn ang="0">
                  <a:pos x="41" y="132"/>
                </a:cxn>
                <a:cxn ang="0">
                  <a:pos x="28" y="136"/>
                </a:cxn>
                <a:cxn ang="0">
                  <a:pos x="14" y="138"/>
                </a:cxn>
                <a:cxn ang="0">
                  <a:pos x="0" y="139"/>
                </a:cxn>
                <a:cxn ang="0">
                  <a:pos x="0" y="206"/>
                </a:cxn>
                <a:cxn ang="0">
                  <a:pos x="21" y="205"/>
                </a:cxn>
                <a:cxn ang="0">
                  <a:pos x="41" y="201"/>
                </a:cxn>
                <a:cxn ang="0">
                  <a:pos x="61" y="197"/>
                </a:cxn>
                <a:cxn ang="0">
                  <a:pos x="80" y="189"/>
                </a:cxn>
                <a:cxn ang="0">
                  <a:pos x="98" y="181"/>
                </a:cxn>
                <a:cxn ang="0">
                  <a:pos x="115" y="171"/>
                </a:cxn>
                <a:cxn ang="0">
                  <a:pos x="131" y="158"/>
                </a:cxn>
                <a:cxn ang="0">
                  <a:pos x="145" y="146"/>
                </a:cxn>
                <a:cxn ang="0">
                  <a:pos x="158" y="131"/>
                </a:cxn>
                <a:cxn ang="0">
                  <a:pos x="170" y="115"/>
                </a:cxn>
                <a:cxn ang="0">
                  <a:pos x="181" y="98"/>
                </a:cxn>
                <a:cxn ang="0">
                  <a:pos x="188" y="80"/>
                </a:cxn>
                <a:cxn ang="0">
                  <a:pos x="196" y="61"/>
                </a:cxn>
                <a:cxn ang="0">
                  <a:pos x="201" y="42"/>
                </a:cxn>
                <a:cxn ang="0">
                  <a:pos x="204" y="22"/>
                </a:cxn>
                <a:cxn ang="0">
                  <a:pos x="205" y="0"/>
                </a:cxn>
                <a:cxn ang="0">
                  <a:pos x="205" y="0"/>
                </a:cxn>
                <a:cxn ang="0">
                  <a:pos x="139" y="0"/>
                </a:cxn>
              </a:cxnLst>
              <a:rect l="0" t="0" r="r" b="b"/>
              <a:pathLst>
                <a:path w="205" h="206">
                  <a:moveTo>
                    <a:pt x="139" y="0"/>
                  </a:moveTo>
                  <a:lnTo>
                    <a:pt x="139" y="0"/>
                  </a:lnTo>
                  <a:lnTo>
                    <a:pt x="138" y="15"/>
                  </a:lnTo>
                  <a:lnTo>
                    <a:pt x="135" y="28"/>
                  </a:lnTo>
                  <a:lnTo>
                    <a:pt x="132" y="42"/>
                  </a:lnTo>
                  <a:lnTo>
                    <a:pt x="127" y="54"/>
                  </a:lnTo>
                  <a:lnTo>
                    <a:pt x="122" y="67"/>
                  </a:lnTo>
                  <a:lnTo>
                    <a:pt x="115" y="78"/>
                  </a:lnTo>
                  <a:lnTo>
                    <a:pt x="107" y="88"/>
                  </a:lnTo>
                  <a:lnTo>
                    <a:pt x="98" y="98"/>
                  </a:lnTo>
                  <a:lnTo>
                    <a:pt x="88" y="108"/>
                  </a:lnTo>
                  <a:lnTo>
                    <a:pt x="78" y="115"/>
                  </a:lnTo>
                  <a:lnTo>
                    <a:pt x="65" y="122"/>
                  </a:lnTo>
                  <a:lnTo>
                    <a:pt x="54" y="128"/>
                  </a:lnTo>
                  <a:lnTo>
                    <a:pt x="41" y="132"/>
                  </a:lnTo>
                  <a:lnTo>
                    <a:pt x="28" y="136"/>
                  </a:lnTo>
                  <a:lnTo>
                    <a:pt x="14" y="138"/>
                  </a:lnTo>
                  <a:lnTo>
                    <a:pt x="0" y="139"/>
                  </a:lnTo>
                  <a:lnTo>
                    <a:pt x="0" y="206"/>
                  </a:lnTo>
                  <a:lnTo>
                    <a:pt x="21" y="205"/>
                  </a:lnTo>
                  <a:lnTo>
                    <a:pt x="41" y="201"/>
                  </a:lnTo>
                  <a:lnTo>
                    <a:pt x="61" y="197"/>
                  </a:lnTo>
                  <a:lnTo>
                    <a:pt x="80" y="189"/>
                  </a:lnTo>
                  <a:lnTo>
                    <a:pt x="98" y="181"/>
                  </a:lnTo>
                  <a:lnTo>
                    <a:pt x="115" y="171"/>
                  </a:lnTo>
                  <a:lnTo>
                    <a:pt x="131" y="158"/>
                  </a:lnTo>
                  <a:lnTo>
                    <a:pt x="145" y="146"/>
                  </a:lnTo>
                  <a:lnTo>
                    <a:pt x="158" y="131"/>
                  </a:lnTo>
                  <a:lnTo>
                    <a:pt x="170" y="115"/>
                  </a:lnTo>
                  <a:lnTo>
                    <a:pt x="181" y="98"/>
                  </a:lnTo>
                  <a:lnTo>
                    <a:pt x="188" y="80"/>
                  </a:lnTo>
                  <a:lnTo>
                    <a:pt x="196" y="61"/>
                  </a:lnTo>
                  <a:lnTo>
                    <a:pt x="201" y="42"/>
                  </a:lnTo>
                  <a:lnTo>
                    <a:pt x="204" y="22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83828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03" name="Freeform 67"/>
            <p:cNvSpPr>
              <a:spLocks/>
            </p:cNvSpPr>
            <p:nvPr/>
          </p:nvSpPr>
          <p:spPr bwMode="auto">
            <a:xfrm>
              <a:off x="1275" y="3013"/>
              <a:ext cx="41" cy="41"/>
            </a:xfrm>
            <a:custGeom>
              <a:avLst/>
              <a:gdLst/>
              <a:ahLst/>
              <a:cxnLst>
                <a:cxn ang="0">
                  <a:pos x="0" y="67"/>
                </a:cxn>
                <a:cxn ang="0">
                  <a:pos x="0" y="67"/>
                </a:cxn>
                <a:cxn ang="0">
                  <a:pos x="14" y="68"/>
                </a:cxn>
                <a:cxn ang="0">
                  <a:pos x="28" y="69"/>
                </a:cxn>
                <a:cxn ang="0">
                  <a:pos x="41" y="73"/>
                </a:cxn>
                <a:cxn ang="0">
                  <a:pos x="54" y="77"/>
                </a:cxn>
                <a:cxn ang="0">
                  <a:pos x="65" y="84"/>
                </a:cxn>
                <a:cxn ang="0">
                  <a:pos x="78" y="91"/>
                </a:cxn>
                <a:cxn ang="0">
                  <a:pos x="88" y="99"/>
                </a:cxn>
                <a:cxn ang="0">
                  <a:pos x="98" y="108"/>
                </a:cxn>
                <a:cxn ang="0">
                  <a:pos x="107" y="117"/>
                </a:cxn>
                <a:cxn ang="0">
                  <a:pos x="115" y="128"/>
                </a:cxn>
                <a:cxn ang="0">
                  <a:pos x="122" y="139"/>
                </a:cxn>
                <a:cxn ang="0">
                  <a:pos x="127" y="152"/>
                </a:cxn>
                <a:cxn ang="0">
                  <a:pos x="132" y="164"/>
                </a:cxn>
                <a:cxn ang="0">
                  <a:pos x="135" y="178"/>
                </a:cxn>
                <a:cxn ang="0">
                  <a:pos x="138" y="191"/>
                </a:cxn>
                <a:cxn ang="0">
                  <a:pos x="139" y="205"/>
                </a:cxn>
                <a:cxn ang="0">
                  <a:pos x="205" y="205"/>
                </a:cxn>
                <a:cxn ang="0">
                  <a:pos x="204" y="185"/>
                </a:cxn>
                <a:cxn ang="0">
                  <a:pos x="201" y="164"/>
                </a:cxn>
                <a:cxn ang="0">
                  <a:pos x="196" y="144"/>
                </a:cxn>
                <a:cxn ang="0">
                  <a:pos x="188" y="126"/>
                </a:cxn>
                <a:cxn ang="0">
                  <a:pos x="181" y="108"/>
                </a:cxn>
                <a:cxn ang="0">
                  <a:pos x="170" y="91"/>
                </a:cxn>
                <a:cxn ang="0">
                  <a:pos x="158" y="75"/>
                </a:cxn>
                <a:cxn ang="0">
                  <a:pos x="145" y="60"/>
                </a:cxn>
                <a:cxn ang="0">
                  <a:pos x="131" y="47"/>
                </a:cxn>
                <a:cxn ang="0">
                  <a:pos x="115" y="35"/>
                </a:cxn>
                <a:cxn ang="0">
                  <a:pos x="98" y="25"/>
                </a:cxn>
                <a:cxn ang="0">
                  <a:pos x="80" y="16"/>
                </a:cxn>
                <a:cxn ang="0">
                  <a:pos x="61" y="9"/>
                </a:cxn>
                <a:cxn ang="0">
                  <a:pos x="41" y="5"/>
                </a:cxn>
                <a:cxn ang="0">
                  <a:pos x="21" y="1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67"/>
                </a:cxn>
              </a:cxnLst>
              <a:rect l="0" t="0" r="r" b="b"/>
              <a:pathLst>
                <a:path w="205" h="205">
                  <a:moveTo>
                    <a:pt x="0" y="67"/>
                  </a:moveTo>
                  <a:lnTo>
                    <a:pt x="0" y="67"/>
                  </a:lnTo>
                  <a:lnTo>
                    <a:pt x="14" y="68"/>
                  </a:lnTo>
                  <a:lnTo>
                    <a:pt x="28" y="69"/>
                  </a:lnTo>
                  <a:lnTo>
                    <a:pt x="41" y="73"/>
                  </a:lnTo>
                  <a:lnTo>
                    <a:pt x="54" y="77"/>
                  </a:lnTo>
                  <a:lnTo>
                    <a:pt x="65" y="84"/>
                  </a:lnTo>
                  <a:lnTo>
                    <a:pt x="78" y="91"/>
                  </a:lnTo>
                  <a:lnTo>
                    <a:pt x="88" y="99"/>
                  </a:lnTo>
                  <a:lnTo>
                    <a:pt x="98" y="108"/>
                  </a:lnTo>
                  <a:lnTo>
                    <a:pt x="107" y="117"/>
                  </a:lnTo>
                  <a:lnTo>
                    <a:pt x="115" y="128"/>
                  </a:lnTo>
                  <a:lnTo>
                    <a:pt x="122" y="139"/>
                  </a:lnTo>
                  <a:lnTo>
                    <a:pt x="127" y="152"/>
                  </a:lnTo>
                  <a:lnTo>
                    <a:pt x="132" y="164"/>
                  </a:lnTo>
                  <a:lnTo>
                    <a:pt x="135" y="178"/>
                  </a:lnTo>
                  <a:lnTo>
                    <a:pt x="138" y="191"/>
                  </a:lnTo>
                  <a:lnTo>
                    <a:pt x="139" y="205"/>
                  </a:lnTo>
                  <a:lnTo>
                    <a:pt x="205" y="205"/>
                  </a:lnTo>
                  <a:lnTo>
                    <a:pt x="204" y="185"/>
                  </a:lnTo>
                  <a:lnTo>
                    <a:pt x="201" y="164"/>
                  </a:lnTo>
                  <a:lnTo>
                    <a:pt x="196" y="144"/>
                  </a:lnTo>
                  <a:lnTo>
                    <a:pt x="188" y="126"/>
                  </a:lnTo>
                  <a:lnTo>
                    <a:pt x="181" y="108"/>
                  </a:lnTo>
                  <a:lnTo>
                    <a:pt x="170" y="91"/>
                  </a:lnTo>
                  <a:lnTo>
                    <a:pt x="158" y="75"/>
                  </a:lnTo>
                  <a:lnTo>
                    <a:pt x="145" y="60"/>
                  </a:lnTo>
                  <a:lnTo>
                    <a:pt x="131" y="47"/>
                  </a:lnTo>
                  <a:lnTo>
                    <a:pt x="115" y="35"/>
                  </a:lnTo>
                  <a:lnTo>
                    <a:pt x="98" y="25"/>
                  </a:lnTo>
                  <a:lnTo>
                    <a:pt x="80" y="16"/>
                  </a:lnTo>
                  <a:lnTo>
                    <a:pt x="61" y="9"/>
                  </a:lnTo>
                  <a:lnTo>
                    <a:pt x="41" y="5"/>
                  </a:lnTo>
                  <a:lnTo>
                    <a:pt x="21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67"/>
                  </a:lnTo>
                  <a:close/>
                </a:path>
              </a:pathLst>
            </a:custGeom>
            <a:solidFill>
              <a:srgbClr val="83828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04" name="Freeform 68"/>
            <p:cNvSpPr>
              <a:spLocks/>
            </p:cNvSpPr>
            <p:nvPr/>
          </p:nvSpPr>
          <p:spPr bwMode="auto">
            <a:xfrm>
              <a:off x="1688" y="2316"/>
              <a:ext cx="17" cy="265"/>
            </a:xfrm>
            <a:custGeom>
              <a:avLst/>
              <a:gdLst/>
              <a:ahLst/>
              <a:cxnLst>
                <a:cxn ang="0">
                  <a:pos x="61" y="1320"/>
                </a:cxn>
                <a:cxn ang="0">
                  <a:pos x="85" y="1320"/>
                </a:cxn>
                <a:cxn ang="0">
                  <a:pos x="49" y="0"/>
                </a:cxn>
                <a:cxn ang="0">
                  <a:pos x="0" y="1"/>
                </a:cxn>
                <a:cxn ang="0">
                  <a:pos x="36" y="1321"/>
                </a:cxn>
                <a:cxn ang="0">
                  <a:pos x="61" y="1320"/>
                </a:cxn>
              </a:cxnLst>
              <a:rect l="0" t="0" r="r" b="b"/>
              <a:pathLst>
                <a:path w="85" h="1321">
                  <a:moveTo>
                    <a:pt x="61" y="1320"/>
                  </a:moveTo>
                  <a:lnTo>
                    <a:pt x="85" y="1320"/>
                  </a:lnTo>
                  <a:lnTo>
                    <a:pt x="49" y="0"/>
                  </a:lnTo>
                  <a:lnTo>
                    <a:pt x="0" y="1"/>
                  </a:lnTo>
                  <a:lnTo>
                    <a:pt x="36" y="1321"/>
                  </a:lnTo>
                  <a:lnTo>
                    <a:pt x="61" y="132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05" name="Freeform 69"/>
            <p:cNvSpPr>
              <a:spLocks/>
            </p:cNvSpPr>
            <p:nvPr/>
          </p:nvSpPr>
          <p:spPr bwMode="auto">
            <a:xfrm>
              <a:off x="1696" y="2547"/>
              <a:ext cx="31" cy="44"/>
            </a:xfrm>
            <a:custGeom>
              <a:avLst/>
              <a:gdLst/>
              <a:ahLst/>
              <a:cxnLst>
                <a:cxn ang="0">
                  <a:pos x="0" y="217"/>
                </a:cxn>
                <a:cxn ang="0">
                  <a:pos x="40" y="216"/>
                </a:cxn>
                <a:cxn ang="0">
                  <a:pos x="157" y="25"/>
                </a:cxn>
                <a:cxn ang="0">
                  <a:pos x="117" y="0"/>
                </a:cxn>
                <a:cxn ang="0">
                  <a:pos x="0" y="191"/>
                </a:cxn>
                <a:cxn ang="0">
                  <a:pos x="40" y="190"/>
                </a:cxn>
                <a:cxn ang="0">
                  <a:pos x="0" y="217"/>
                </a:cxn>
              </a:cxnLst>
              <a:rect l="0" t="0" r="r" b="b"/>
              <a:pathLst>
                <a:path w="157" h="217">
                  <a:moveTo>
                    <a:pt x="0" y="217"/>
                  </a:moveTo>
                  <a:lnTo>
                    <a:pt x="40" y="216"/>
                  </a:lnTo>
                  <a:lnTo>
                    <a:pt x="157" y="25"/>
                  </a:lnTo>
                  <a:lnTo>
                    <a:pt x="117" y="0"/>
                  </a:lnTo>
                  <a:lnTo>
                    <a:pt x="0" y="191"/>
                  </a:lnTo>
                  <a:lnTo>
                    <a:pt x="40" y="190"/>
                  </a:lnTo>
                  <a:lnTo>
                    <a:pt x="0" y="217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06" name="Freeform 70"/>
            <p:cNvSpPr>
              <a:spLocks/>
            </p:cNvSpPr>
            <p:nvPr/>
          </p:nvSpPr>
          <p:spPr bwMode="auto">
            <a:xfrm>
              <a:off x="1696" y="2588"/>
              <a:ext cx="8" cy="3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20" y="0"/>
                </a:cxn>
                <a:cxn ang="0">
                  <a:pos x="40" y="12"/>
                </a:cxn>
                <a:cxn ang="0">
                  <a:pos x="0" y="13"/>
                </a:cxn>
              </a:cxnLst>
              <a:rect l="0" t="0" r="r" b="b"/>
              <a:pathLst>
                <a:path w="40" h="13">
                  <a:moveTo>
                    <a:pt x="0" y="13"/>
                  </a:moveTo>
                  <a:lnTo>
                    <a:pt x="20" y="0"/>
                  </a:lnTo>
                  <a:lnTo>
                    <a:pt x="40" y="12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07" name="Freeform 71"/>
            <p:cNvSpPr>
              <a:spLocks/>
            </p:cNvSpPr>
            <p:nvPr/>
          </p:nvSpPr>
          <p:spPr bwMode="auto">
            <a:xfrm>
              <a:off x="1671" y="2548"/>
              <a:ext cx="33" cy="43"/>
            </a:xfrm>
            <a:custGeom>
              <a:avLst/>
              <a:gdLst/>
              <a:ahLst/>
              <a:cxnLst>
                <a:cxn ang="0">
                  <a:pos x="20" y="13"/>
                </a:cxn>
                <a:cxn ang="0">
                  <a:pos x="0" y="27"/>
                </a:cxn>
                <a:cxn ang="0">
                  <a:pos x="127" y="211"/>
                </a:cxn>
                <a:cxn ang="0">
                  <a:pos x="167" y="184"/>
                </a:cxn>
                <a:cxn ang="0">
                  <a:pos x="39" y="0"/>
                </a:cxn>
                <a:cxn ang="0">
                  <a:pos x="20" y="13"/>
                </a:cxn>
              </a:cxnLst>
              <a:rect l="0" t="0" r="r" b="b"/>
              <a:pathLst>
                <a:path w="167" h="211">
                  <a:moveTo>
                    <a:pt x="20" y="13"/>
                  </a:moveTo>
                  <a:lnTo>
                    <a:pt x="0" y="27"/>
                  </a:lnTo>
                  <a:lnTo>
                    <a:pt x="127" y="211"/>
                  </a:lnTo>
                  <a:lnTo>
                    <a:pt x="167" y="184"/>
                  </a:lnTo>
                  <a:lnTo>
                    <a:pt x="39" y="0"/>
                  </a:lnTo>
                  <a:lnTo>
                    <a:pt x="20" y="13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08" name="Freeform 72"/>
            <p:cNvSpPr>
              <a:spLocks/>
            </p:cNvSpPr>
            <p:nvPr/>
          </p:nvSpPr>
          <p:spPr bwMode="auto">
            <a:xfrm>
              <a:off x="1143" y="1197"/>
              <a:ext cx="299" cy="335"/>
            </a:xfrm>
            <a:custGeom>
              <a:avLst/>
              <a:gdLst/>
              <a:ahLst/>
              <a:cxnLst>
                <a:cxn ang="0">
                  <a:pos x="1479" y="1661"/>
                </a:cxn>
                <a:cxn ang="0">
                  <a:pos x="1496" y="1645"/>
                </a:cxn>
                <a:cxn ang="0">
                  <a:pos x="35" y="0"/>
                </a:cxn>
                <a:cxn ang="0">
                  <a:pos x="0" y="32"/>
                </a:cxn>
                <a:cxn ang="0">
                  <a:pos x="1461" y="1676"/>
                </a:cxn>
                <a:cxn ang="0">
                  <a:pos x="1479" y="1661"/>
                </a:cxn>
              </a:cxnLst>
              <a:rect l="0" t="0" r="r" b="b"/>
              <a:pathLst>
                <a:path w="1496" h="1676">
                  <a:moveTo>
                    <a:pt x="1479" y="1661"/>
                  </a:moveTo>
                  <a:lnTo>
                    <a:pt x="1496" y="1645"/>
                  </a:lnTo>
                  <a:lnTo>
                    <a:pt x="35" y="0"/>
                  </a:lnTo>
                  <a:lnTo>
                    <a:pt x="0" y="32"/>
                  </a:lnTo>
                  <a:lnTo>
                    <a:pt x="1461" y="1676"/>
                  </a:lnTo>
                  <a:lnTo>
                    <a:pt x="1479" y="166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09" name="Freeform 73"/>
            <p:cNvSpPr>
              <a:spLocks/>
            </p:cNvSpPr>
            <p:nvPr/>
          </p:nvSpPr>
          <p:spPr bwMode="auto">
            <a:xfrm>
              <a:off x="1432" y="1490"/>
              <a:ext cx="16" cy="49"/>
            </a:xfrm>
            <a:custGeom>
              <a:avLst/>
              <a:gdLst/>
              <a:ahLst/>
              <a:cxnLst>
                <a:cxn ang="0">
                  <a:pos x="51" y="247"/>
                </a:cxn>
                <a:cxn ang="0">
                  <a:pos x="80" y="221"/>
                </a:cxn>
                <a:cxn ang="0">
                  <a:pos x="46" y="0"/>
                </a:cxn>
                <a:cxn ang="0">
                  <a:pos x="0" y="6"/>
                </a:cxn>
                <a:cxn ang="0">
                  <a:pos x="34" y="228"/>
                </a:cxn>
                <a:cxn ang="0">
                  <a:pos x="63" y="202"/>
                </a:cxn>
                <a:cxn ang="0">
                  <a:pos x="51" y="247"/>
                </a:cxn>
              </a:cxnLst>
              <a:rect l="0" t="0" r="r" b="b"/>
              <a:pathLst>
                <a:path w="80" h="247">
                  <a:moveTo>
                    <a:pt x="51" y="247"/>
                  </a:moveTo>
                  <a:lnTo>
                    <a:pt x="80" y="221"/>
                  </a:lnTo>
                  <a:lnTo>
                    <a:pt x="46" y="0"/>
                  </a:lnTo>
                  <a:lnTo>
                    <a:pt x="0" y="6"/>
                  </a:lnTo>
                  <a:lnTo>
                    <a:pt x="34" y="228"/>
                  </a:lnTo>
                  <a:lnTo>
                    <a:pt x="63" y="202"/>
                  </a:lnTo>
                  <a:lnTo>
                    <a:pt x="51" y="247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10" name="Freeform 74"/>
            <p:cNvSpPr>
              <a:spLocks/>
            </p:cNvSpPr>
            <p:nvPr/>
          </p:nvSpPr>
          <p:spPr bwMode="auto">
            <a:xfrm>
              <a:off x="1443" y="1534"/>
              <a:ext cx="5" cy="5"/>
            </a:xfrm>
            <a:custGeom>
              <a:avLst/>
              <a:gdLst/>
              <a:ahLst/>
              <a:cxnLst>
                <a:cxn ang="0">
                  <a:pos x="0" y="26"/>
                </a:cxn>
                <a:cxn ang="0">
                  <a:pos x="5" y="4"/>
                </a:cxn>
                <a:cxn ang="0">
                  <a:pos x="29" y="0"/>
                </a:cxn>
                <a:cxn ang="0">
                  <a:pos x="0" y="26"/>
                </a:cxn>
              </a:cxnLst>
              <a:rect l="0" t="0" r="r" b="b"/>
              <a:pathLst>
                <a:path w="29" h="26">
                  <a:moveTo>
                    <a:pt x="0" y="26"/>
                  </a:moveTo>
                  <a:lnTo>
                    <a:pt x="5" y="4"/>
                  </a:lnTo>
                  <a:lnTo>
                    <a:pt x="29" y="0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11" name="Freeform 75"/>
            <p:cNvSpPr>
              <a:spLocks/>
            </p:cNvSpPr>
            <p:nvPr/>
          </p:nvSpPr>
          <p:spPr bwMode="auto">
            <a:xfrm>
              <a:off x="1399" y="1518"/>
              <a:ext cx="46" cy="21"/>
            </a:xfrm>
            <a:custGeom>
              <a:avLst/>
              <a:gdLst/>
              <a:ahLst/>
              <a:cxnLst>
                <a:cxn ang="0">
                  <a:pos x="7" y="23"/>
                </a:cxn>
                <a:cxn ang="0">
                  <a:pos x="0" y="47"/>
                </a:cxn>
                <a:cxn ang="0">
                  <a:pos x="218" y="105"/>
                </a:cxn>
                <a:cxn ang="0">
                  <a:pos x="230" y="60"/>
                </a:cxn>
                <a:cxn ang="0">
                  <a:pos x="14" y="0"/>
                </a:cxn>
                <a:cxn ang="0">
                  <a:pos x="7" y="23"/>
                </a:cxn>
              </a:cxnLst>
              <a:rect l="0" t="0" r="r" b="b"/>
              <a:pathLst>
                <a:path w="230" h="105">
                  <a:moveTo>
                    <a:pt x="7" y="23"/>
                  </a:moveTo>
                  <a:lnTo>
                    <a:pt x="0" y="47"/>
                  </a:lnTo>
                  <a:lnTo>
                    <a:pt x="218" y="105"/>
                  </a:lnTo>
                  <a:lnTo>
                    <a:pt x="230" y="60"/>
                  </a:lnTo>
                  <a:lnTo>
                    <a:pt x="14" y="0"/>
                  </a:lnTo>
                  <a:lnTo>
                    <a:pt x="7" y="23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12" name="Freeform 76"/>
            <p:cNvSpPr>
              <a:spLocks/>
            </p:cNvSpPr>
            <p:nvPr/>
          </p:nvSpPr>
          <p:spPr bwMode="auto">
            <a:xfrm>
              <a:off x="1735" y="1197"/>
              <a:ext cx="262" cy="298"/>
            </a:xfrm>
            <a:custGeom>
              <a:avLst/>
              <a:gdLst/>
              <a:ahLst/>
              <a:cxnLst>
                <a:cxn ang="0">
                  <a:pos x="17" y="1474"/>
                </a:cxn>
                <a:cxn ang="0">
                  <a:pos x="35" y="1489"/>
                </a:cxn>
                <a:cxn ang="0">
                  <a:pos x="1310" y="32"/>
                </a:cxn>
                <a:cxn ang="0">
                  <a:pos x="1274" y="0"/>
                </a:cxn>
                <a:cxn ang="0">
                  <a:pos x="0" y="1458"/>
                </a:cxn>
                <a:cxn ang="0">
                  <a:pos x="17" y="1474"/>
                </a:cxn>
              </a:cxnLst>
              <a:rect l="0" t="0" r="r" b="b"/>
              <a:pathLst>
                <a:path w="1310" h="1489">
                  <a:moveTo>
                    <a:pt x="17" y="1474"/>
                  </a:moveTo>
                  <a:lnTo>
                    <a:pt x="35" y="1489"/>
                  </a:lnTo>
                  <a:lnTo>
                    <a:pt x="1310" y="32"/>
                  </a:lnTo>
                  <a:lnTo>
                    <a:pt x="1274" y="0"/>
                  </a:lnTo>
                  <a:lnTo>
                    <a:pt x="0" y="1458"/>
                  </a:lnTo>
                  <a:lnTo>
                    <a:pt x="17" y="1474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13" name="Freeform 77"/>
            <p:cNvSpPr>
              <a:spLocks/>
            </p:cNvSpPr>
            <p:nvPr/>
          </p:nvSpPr>
          <p:spPr bwMode="auto">
            <a:xfrm>
              <a:off x="1729" y="1481"/>
              <a:ext cx="49" cy="21"/>
            </a:xfrm>
            <a:custGeom>
              <a:avLst/>
              <a:gdLst/>
              <a:ahLst/>
              <a:cxnLst>
                <a:cxn ang="0">
                  <a:pos x="0" y="81"/>
                </a:cxn>
                <a:cxn ang="0">
                  <a:pos x="31" y="107"/>
                </a:cxn>
                <a:cxn ang="0">
                  <a:pos x="246" y="46"/>
                </a:cxn>
                <a:cxn ang="0">
                  <a:pos x="234" y="0"/>
                </a:cxn>
                <a:cxn ang="0">
                  <a:pos x="17" y="61"/>
                </a:cxn>
                <a:cxn ang="0">
                  <a:pos x="48" y="88"/>
                </a:cxn>
                <a:cxn ang="0">
                  <a:pos x="0" y="81"/>
                </a:cxn>
              </a:cxnLst>
              <a:rect l="0" t="0" r="r" b="b"/>
              <a:pathLst>
                <a:path w="246" h="107">
                  <a:moveTo>
                    <a:pt x="0" y="81"/>
                  </a:moveTo>
                  <a:lnTo>
                    <a:pt x="31" y="107"/>
                  </a:lnTo>
                  <a:lnTo>
                    <a:pt x="246" y="46"/>
                  </a:lnTo>
                  <a:lnTo>
                    <a:pt x="234" y="0"/>
                  </a:lnTo>
                  <a:lnTo>
                    <a:pt x="17" y="61"/>
                  </a:lnTo>
                  <a:lnTo>
                    <a:pt x="48" y="88"/>
                  </a:lnTo>
                  <a:lnTo>
                    <a:pt x="0" y="8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14" name="Freeform 78"/>
            <p:cNvSpPr>
              <a:spLocks/>
            </p:cNvSpPr>
            <p:nvPr/>
          </p:nvSpPr>
          <p:spPr bwMode="auto">
            <a:xfrm>
              <a:off x="1729" y="1497"/>
              <a:ext cx="6" cy="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3"/>
                </a:cxn>
                <a:cxn ang="0">
                  <a:pos x="31" y="26"/>
                </a:cxn>
                <a:cxn ang="0">
                  <a:pos x="0" y="0"/>
                </a:cxn>
              </a:cxnLst>
              <a:rect l="0" t="0" r="r" b="b"/>
              <a:pathLst>
                <a:path w="31" h="26">
                  <a:moveTo>
                    <a:pt x="0" y="0"/>
                  </a:moveTo>
                  <a:lnTo>
                    <a:pt x="24" y="3"/>
                  </a:lnTo>
                  <a:lnTo>
                    <a:pt x="31" y="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15" name="Freeform 79"/>
            <p:cNvSpPr>
              <a:spLocks/>
            </p:cNvSpPr>
            <p:nvPr/>
          </p:nvSpPr>
          <p:spPr bwMode="auto">
            <a:xfrm>
              <a:off x="1729" y="1452"/>
              <a:ext cx="16" cy="46"/>
            </a:xfrm>
            <a:custGeom>
              <a:avLst/>
              <a:gdLst/>
              <a:ahLst/>
              <a:cxnLst>
                <a:cxn ang="0">
                  <a:pos x="56" y="3"/>
                </a:cxn>
                <a:cxn ang="0">
                  <a:pos x="32" y="0"/>
                </a:cxn>
                <a:cxn ang="0">
                  <a:pos x="0" y="222"/>
                </a:cxn>
                <a:cxn ang="0">
                  <a:pos x="48" y="229"/>
                </a:cxn>
                <a:cxn ang="0">
                  <a:pos x="80" y="7"/>
                </a:cxn>
                <a:cxn ang="0">
                  <a:pos x="56" y="3"/>
                </a:cxn>
              </a:cxnLst>
              <a:rect l="0" t="0" r="r" b="b"/>
              <a:pathLst>
                <a:path w="80" h="229">
                  <a:moveTo>
                    <a:pt x="56" y="3"/>
                  </a:moveTo>
                  <a:lnTo>
                    <a:pt x="32" y="0"/>
                  </a:lnTo>
                  <a:lnTo>
                    <a:pt x="0" y="222"/>
                  </a:lnTo>
                  <a:lnTo>
                    <a:pt x="48" y="229"/>
                  </a:lnTo>
                  <a:lnTo>
                    <a:pt x="80" y="7"/>
                  </a:lnTo>
                  <a:lnTo>
                    <a:pt x="56" y="3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16" name="Freeform 80"/>
            <p:cNvSpPr>
              <a:spLocks/>
            </p:cNvSpPr>
            <p:nvPr/>
          </p:nvSpPr>
          <p:spPr bwMode="auto">
            <a:xfrm>
              <a:off x="1514" y="1454"/>
              <a:ext cx="13" cy="13"/>
            </a:xfrm>
            <a:custGeom>
              <a:avLst/>
              <a:gdLst/>
              <a:ahLst/>
              <a:cxnLst>
                <a:cxn ang="0">
                  <a:pos x="0" y="31"/>
                </a:cxn>
                <a:cxn ang="0">
                  <a:pos x="36" y="0"/>
                </a:cxn>
                <a:cxn ang="0">
                  <a:pos x="66" y="35"/>
                </a:cxn>
                <a:cxn ang="0">
                  <a:pos x="29" y="67"/>
                </a:cxn>
                <a:cxn ang="0">
                  <a:pos x="0" y="31"/>
                </a:cxn>
              </a:cxnLst>
              <a:rect l="0" t="0" r="r" b="b"/>
              <a:pathLst>
                <a:path w="66" h="67">
                  <a:moveTo>
                    <a:pt x="0" y="31"/>
                  </a:moveTo>
                  <a:lnTo>
                    <a:pt x="36" y="0"/>
                  </a:lnTo>
                  <a:lnTo>
                    <a:pt x="66" y="35"/>
                  </a:lnTo>
                  <a:lnTo>
                    <a:pt x="29" y="67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17" name="Freeform 81"/>
            <p:cNvSpPr>
              <a:spLocks/>
            </p:cNvSpPr>
            <p:nvPr/>
          </p:nvSpPr>
          <p:spPr bwMode="auto">
            <a:xfrm>
              <a:off x="1502" y="1440"/>
              <a:ext cx="13" cy="13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36" y="0"/>
                </a:cxn>
                <a:cxn ang="0">
                  <a:pos x="66" y="35"/>
                </a:cxn>
                <a:cxn ang="0">
                  <a:pos x="29" y="65"/>
                </a:cxn>
                <a:cxn ang="0">
                  <a:pos x="0" y="30"/>
                </a:cxn>
              </a:cxnLst>
              <a:rect l="0" t="0" r="r" b="b"/>
              <a:pathLst>
                <a:path w="66" h="65">
                  <a:moveTo>
                    <a:pt x="0" y="30"/>
                  </a:moveTo>
                  <a:lnTo>
                    <a:pt x="36" y="0"/>
                  </a:lnTo>
                  <a:lnTo>
                    <a:pt x="66" y="35"/>
                  </a:lnTo>
                  <a:lnTo>
                    <a:pt x="29" y="65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18" name="Freeform 82"/>
            <p:cNvSpPr>
              <a:spLocks/>
            </p:cNvSpPr>
            <p:nvPr/>
          </p:nvSpPr>
          <p:spPr bwMode="auto">
            <a:xfrm>
              <a:off x="1490" y="1426"/>
              <a:ext cx="13" cy="13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36" y="0"/>
                </a:cxn>
                <a:cxn ang="0">
                  <a:pos x="66" y="35"/>
                </a:cxn>
                <a:cxn ang="0">
                  <a:pos x="30" y="65"/>
                </a:cxn>
                <a:cxn ang="0">
                  <a:pos x="0" y="30"/>
                </a:cxn>
              </a:cxnLst>
              <a:rect l="0" t="0" r="r" b="b"/>
              <a:pathLst>
                <a:path w="66" h="65">
                  <a:moveTo>
                    <a:pt x="0" y="30"/>
                  </a:moveTo>
                  <a:lnTo>
                    <a:pt x="36" y="0"/>
                  </a:lnTo>
                  <a:lnTo>
                    <a:pt x="66" y="35"/>
                  </a:lnTo>
                  <a:lnTo>
                    <a:pt x="30" y="65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19" name="Freeform 83"/>
            <p:cNvSpPr>
              <a:spLocks/>
            </p:cNvSpPr>
            <p:nvPr/>
          </p:nvSpPr>
          <p:spPr bwMode="auto">
            <a:xfrm>
              <a:off x="1478" y="1412"/>
              <a:ext cx="13" cy="13"/>
            </a:xfrm>
            <a:custGeom>
              <a:avLst/>
              <a:gdLst/>
              <a:ahLst/>
              <a:cxnLst>
                <a:cxn ang="0">
                  <a:pos x="0" y="31"/>
                </a:cxn>
                <a:cxn ang="0">
                  <a:pos x="36" y="0"/>
                </a:cxn>
                <a:cxn ang="0">
                  <a:pos x="66" y="35"/>
                </a:cxn>
                <a:cxn ang="0">
                  <a:pos x="30" y="66"/>
                </a:cxn>
                <a:cxn ang="0">
                  <a:pos x="0" y="31"/>
                </a:cxn>
              </a:cxnLst>
              <a:rect l="0" t="0" r="r" b="b"/>
              <a:pathLst>
                <a:path w="66" h="66">
                  <a:moveTo>
                    <a:pt x="0" y="31"/>
                  </a:moveTo>
                  <a:lnTo>
                    <a:pt x="36" y="0"/>
                  </a:lnTo>
                  <a:lnTo>
                    <a:pt x="66" y="35"/>
                  </a:lnTo>
                  <a:lnTo>
                    <a:pt x="30" y="66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20" name="Freeform 84"/>
            <p:cNvSpPr>
              <a:spLocks/>
            </p:cNvSpPr>
            <p:nvPr/>
          </p:nvSpPr>
          <p:spPr bwMode="auto">
            <a:xfrm>
              <a:off x="1466" y="1398"/>
              <a:ext cx="13" cy="13"/>
            </a:xfrm>
            <a:custGeom>
              <a:avLst/>
              <a:gdLst/>
              <a:ahLst/>
              <a:cxnLst>
                <a:cxn ang="0">
                  <a:pos x="0" y="32"/>
                </a:cxn>
                <a:cxn ang="0">
                  <a:pos x="36" y="0"/>
                </a:cxn>
                <a:cxn ang="0">
                  <a:pos x="66" y="35"/>
                </a:cxn>
                <a:cxn ang="0">
                  <a:pos x="30" y="67"/>
                </a:cxn>
                <a:cxn ang="0">
                  <a:pos x="0" y="32"/>
                </a:cxn>
              </a:cxnLst>
              <a:rect l="0" t="0" r="r" b="b"/>
              <a:pathLst>
                <a:path w="66" h="67">
                  <a:moveTo>
                    <a:pt x="0" y="32"/>
                  </a:moveTo>
                  <a:lnTo>
                    <a:pt x="36" y="0"/>
                  </a:lnTo>
                  <a:lnTo>
                    <a:pt x="66" y="35"/>
                  </a:lnTo>
                  <a:lnTo>
                    <a:pt x="30" y="67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21" name="Freeform 85"/>
            <p:cNvSpPr>
              <a:spLocks/>
            </p:cNvSpPr>
            <p:nvPr/>
          </p:nvSpPr>
          <p:spPr bwMode="auto">
            <a:xfrm>
              <a:off x="1454" y="1384"/>
              <a:ext cx="13" cy="13"/>
            </a:xfrm>
            <a:custGeom>
              <a:avLst/>
              <a:gdLst/>
              <a:ahLst/>
              <a:cxnLst>
                <a:cxn ang="0">
                  <a:pos x="0" y="31"/>
                </a:cxn>
                <a:cxn ang="0">
                  <a:pos x="36" y="0"/>
                </a:cxn>
                <a:cxn ang="0">
                  <a:pos x="66" y="35"/>
                </a:cxn>
                <a:cxn ang="0">
                  <a:pos x="30" y="66"/>
                </a:cxn>
                <a:cxn ang="0">
                  <a:pos x="0" y="31"/>
                </a:cxn>
              </a:cxnLst>
              <a:rect l="0" t="0" r="r" b="b"/>
              <a:pathLst>
                <a:path w="66" h="66">
                  <a:moveTo>
                    <a:pt x="0" y="31"/>
                  </a:moveTo>
                  <a:lnTo>
                    <a:pt x="36" y="0"/>
                  </a:lnTo>
                  <a:lnTo>
                    <a:pt x="66" y="35"/>
                  </a:lnTo>
                  <a:lnTo>
                    <a:pt x="30" y="66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22" name="Freeform 86"/>
            <p:cNvSpPr>
              <a:spLocks/>
            </p:cNvSpPr>
            <p:nvPr/>
          </p:nvSpPr>
          <p:spPr bwMode="auto">
            <a:xfrm>
              <a:off x="1442" y="1370"/>
              <a:ext cx="13" cy="13"/>
            </a:xfrm>
            <a:custGeom>
              <a:avLst/>
              <a:gdLst/>
              <a:ahLst/>
              <a:cxnLst>
                <a:cxn ang="0">
                  <a:pos x="0" y="31"/>
                </a:cxn>
                <a:cxn ang="0">
                  <a:pos x="36" y="0"/>
                </a:cxn>
                <a:cxn ang="0">
                  <a:pos x="66" y="35"/>
                </a:cxn>
                <a:cxn ang="0">
                  <a:pos x="30" y="66"/>
                </a:cxn>
                <a:cxn ang="0">
                  <a:pos x="0" y="31"/>
                </a:cxn>
              </a:cxnLst>
              <a:rect l="0" t="0" r="r" b="b"/>
              <a:pathLst>
                <a:path w="66" h="66">
                  <a:moveTo>
                    <a:pt x="0" y="31"/>
                  </a:moveTo>
                  <a:lnTo>
                    <a:pt x="36" y="0"/>
                  </a:lnTo>
                  <a:lnTo>
                    <a:pt x="66" y="35"/>
                  </a:lnTo>
                  <a:lnTo>
                    <a:pt x="30" y="66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23" name="Freeform 87"/>
            <p:cNvSpPr>
              <a:spLocks/>
            </p:cNvSpPr>
            <p:nvPr/>
          </p:nvSpPr>
          <p:spPr bwMode="auto">
            <a:xfrm>
              <a:off x="1430" y="1356"/>
              <a:ext cx="13" cy="13"/>
            </a:xfrm>
            <a:custGeom>
              <a:avLst/>
              <a:gdLst/>
              <a:ahLst/>
              <a:cxnLst>
                <a:cxn ang="0">
                  <a:pos x="0" y="32"/>
                </a:cxn>
                <a:cxn ang="0">
                  <a:pos x="36" y="0"/>
                </a:cxn>
                <a:cxn ang="0">
                  <a:pos x="66" y="35"/>
                </a:cxn>
                <a:cxn ang="0">
                  <a:pos x="30" y="67"/>
                </a:cxn>
                <a:cxn ang="0">
                  <a:pos x="0" y="32"/>
                </a:cxn>
              </a:cxnLst>
              <a:rect l="0" t="0" r="r" b="b"/>
              <a:pathLst>
                <a:path w="66" h="67">
                  <a:moveTo>
                    <a:pt x="0" y="32"/>
                  </a:moveTo>
                  <a:lnTo>
                    <a:pt x="36" y="0"/>
                  </a:lnTo>
                  <a:lnTo>
                    <a:pt x="66" y="35"/>
                  </a:lnTo>
                  <a:lnTo>
                    <a:pt x="30" y="67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24" name="Freeform 88"/>
            <p:cNvSpPr>
              <a:spLocks/>
            </p:cNvSpPr>
            <p:nvPr/>
          </p:nvSpPr>
          <p:spPr bwMode="auto">
            <a:xfrm>
              <a:off x="1418" y="1342"/>
              <a:ext cx="13" cy="13"/>
            </a:xfrm>
            <a:custGeom>
              <a:avLst/>
              <a:gdLst/>
              <a:ahLst/>
              <a:cxnLst>
                <a:cxn ang="0">
                  <a:pos x="0" y="31"/>
                </a:cxn>
                <a:cxn ang="0">
                  <a:pos x="36" y="0"/>
                </a:cxn>
                <a:cxn ang="0">
                  <a:pos x="66" y="34"/>
                </a:cxn>
                <a:cxn ang="0">
                  <a:pos x="30" y="66"/>
                </a:cxn>
                <a:cxn ang="0">
                  <a:pos x="0" y="31"/>
                </a:cxn>
              </a:cxnLst>
              <a:rect l="0" t="0" r="r" b="b"/>
              <a:pathLst>
                <a:path w="66" h="66">
                  <a:moveTo>
                    <a:pt x="0" y="31"/>
                  </a:moveTo>
                  <a:lnTo>
                    <a:pt x="36" y="0"/>
                  </a:lnTo>
                  <a:lnTo>
                    <a:pt x="66" y="34"/>
                  </a:lnTo>
                  <a:lnTo>
                    <a:pt x="30" y="66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25" name="Freeform 89"/>
            <p:cNvSpPr>
              <a:spLocks/>
            </p:cNvSpPr>
            <p:nvPr/>
          </p:nvSpPr>
          <p:spPr bwMode="auto">
            <a:xfrm>
              <a:off x="1406" y="1328"/>
              <a:ext cx="13" cy="13"/>
            </a:xfrm>
            <a:custGeom>
              <a:avLst/>
              <a:gdLst/>
              <a:ahLst/>
              <a:cxnLst>
                <a:cxn ang="0">
                  <a:pos x="0" y="31"/>
                </a:cxn>
                <a:cxn ang="0">
                  <a:pos x="36" y="0"/>
                </a:cxn>
                <a:cxn ang="0">
                  <a:pos x="66" y="35"/>
                </a:cxn>
                <a:cxn ang="0">
                  <a:pos x="30" y="66"/>
                </a:cxn>
                <a:cxn ang="0">
                  <a:pos x="0" y="31"/>
                </a:cxn>
              </a:cxnLst>
              <a:rect l="0" t="0" r="r" b="b"/>
              <a:pathLst>
                <a:path w="66" h="66">
                  <a:moveTo>
                    <a:pt x="0" y="31"/>
                  </a:moveTo>
                  <a:lnTo>
                    <a:pt x="36" y="0"/>
                  </a:lnTo>
                  <a:lnTo>
                    <a:pt x="66" y="35"/>
                  </a:lnTo>
                  <a:lnTo>
                    <a:pt x="30" y="66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26" name="Freeform 90"/>
            <p:cNvSpPr>
              <a:spLocks/>
            </p:cNvSpPr>
            <p:nvPr/>
          </p:nvSpPr>
          <p:spPr bwMode="auto">
            <a:xfrm>
              <a:off x="1394" y="1314"/>
              <a:ext cx="13" cy="13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37" y="0"/>
                </a:cxn>
                <a:cxn ang="0">
                  <a:pos x="66" y="35"/>
                </a:cxn>
                <a:cxn ang="0">
                  <a:pos x="30" y="65"/>
                </a:cxn>
                <a:cxn ang="0">
                  <a:pos x="0" y="30"/>
                </a:cxn>
              </a:cxnLst>
              <a:rect l="0" t="0" r="r" b="b"/>
              <a:pathLst>
                <a:path w="66" h="65">
                  <a:moveTo>
                    <a:pt x="0" y="30"/>
                  </a:moveTo>
                  <a:lnTo>
                    <a:pt x="37" y="0"/>
                  </a:lnTo>
                  <a:lnTo>
                    <a:pt x="66" y="35"/>
                  </a:lnTo>
                  <a:lnTo>
                    <a:pt x="30" y="65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27" name="Freeform 91"/>
            <p:cNvSpPr>
              <a:spLocks/>
            </p:cNvSpPr>
            <p:nvPr/>
          </p:nvSpPr>
          <p:spPr bwMode="auto">
            <a:xfrm>
              <a:off x="1382" y="1300"/>
              <a:ext cx="13" cy="13"/>
            </a:xfrm>
            <a:custGeom>
              <a:avLst/>
              <a:gdLst/>
              <a:ahLst/>
              <a:cxnLst>
                <a:cxn ang="0">
                  <a:pos x="0" y="31"/>
                </a:cxn>
                <a:cxn ang="0">
                  <a:pos x="37" y="0"/>
                </a:cxn>
                <a:cxn ang="0">
                  <a:pos x="66" y="35"/>
                </a:cxn>
                <a:cxn ang="0">
                  <a:pos x="30" y="66"/>
                </a:cxn>
                <a:cxn ang="0">
                  <a:pos x="0" y="31"/>
                </a:cxn>
              </a:cxnLst>
              <a:rect l="0" t="0" r="r" b="b"/>
              <a:pathLst>
                <a:path w="66" h="66">
                  <a:moveTo>
                    <a:pt x="0" y="31"/>
                  </a:moveTo>
                  <a:lnTo>
                    <a:pt x="37" y="0"/>
                  </a:lnTo>
                  <a:lnTo>
                    <a:pt x="66" y="35"/>
                  </a:lnTo>
                  <a:lnTo>
                    <a:pt x="30" y="66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28" name="Freeform 92"/>
            <p:cNvSpPr>
              <a:spLocks/>
            </p:cNvSpPr>
            <p:nvPr/>
          </p:nvSpPr>
          <p:spPr bwMode="auto">
            <a:xfrm>
              <a:off x="1370" y="1286"/>
              <a:ext cx="13" cy="13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37" y="0"/>
                </a:cxn>
                <a:cxn ang="0">
                  <a:pos x="66" y="34"/>
                </a:cxn>
                <a:cxn ang="0">
                  <a:pos x="30" y="65"/>
                </a:cxn>
                <a:cxn ang="0">
                  <a:pos x="0" y="30"/>
                </a:cxn>
              </a:cxnLst>
              <a:rect l="0" t="0" r="r" b="b"/>
              <a:pathLst>
                <a:path w="66" h="65">
                  <a:moveTo>
                    <a:pt x="0" y="30"/>
                  </a:moveTo>
                  <a:lnTo>
                    <a:pt x="37" y="0"/>
                  </a:lnTo>
                  <a:lnTo>
                    <a:pt x="66" y="34"/>
                  </a:lnTo>
                  <a:lnTo>
                    <a:pt x="30" y="65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29" name="Freeform 93"/>
            <p:cNvSpPr>
              <a:spLocks/>
            </p:cNvSpPr>
            <p:nvPr/>
          </p:nvSpPr>
          <p:spPr bwMode="auto">
            <a:xfrm>
              <a:off x="1358" y="1272"/>
              <a:ext cx="13" cy="13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37" y="0"/>
                </a:cxn>
                <a:cxn ang="0">
                  <a:pos x="66" y="35"/>
                </a:cxn>
                <a:cxn ang="0">
                  <a:pos x="30" y="65"/>
                </a:cxn>
                <a:cxn ang="0">
                  <a:pos x="0" y="30"/>
                </a:cxn>
              </a:cxnLst>
              <a:rect l="0" t="0" r="r" b="b"/>
              <a:pathLst>
                <a:path w="66" h="65">
                  <a:moveTo>
                    <a:pt x="0" y="30"/>
                  </a:moveTo>
                  <a:lnTo>
                    <a:pt x="37" y="0"/>
                  </a:lnTo>
                  <a:lnTo>
                    <a:pt x="66" y="35"/>
                  </a:lnTo>
                  <a:lnTo>
                    <a:pt x="30" y="65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30" name="Freeform 94"/>
            <p:cNvSpPr>
              <a:spLocks/>
            </p:cNvSpPr>
            <p:nvPr/>
          </p:nvSpPr>
          <p:spPr bwMode="auto">
            <a:xfrm>
              <a:off x="1346" y="1258"/>
              <a:ext cx="13" cy="13"/>
            </a:xfrm>
            <a:custGeom>
              <a:avLst/>
              <a:gdLst/>
              <a:ahLst/>
              <a:cxnLst>
                <a:cxn ang="0">
                  <a:pos x="0" y="31"/>
                </a:cxn>
                <a:cxn ang="0">
                  <a:pos x="37" y="0"/>
                </a:cxn>
                <a:cxn ang="0">
                  <a:pos x="66" y="35"/>
                </a:cxn>
                <a:cxn ang="0">
                  <a:pos x="30" y="66"/>
                </a:cxn>
                <a:cxn ang="0">
                  <a:pos x="0" y="31"/>
                </a:cxn>
              </a:cxnLst>
              <a:rect l="0" t="0" r="r" b="b"/>
              <a:pathLst>
                <a:path w="66" h="66">
                  <a:moveTo>
                    <a:pt x="0" y="31"/>
                  </a:moveTo>
                  <a:lnTo>
                    <a:pt x="37" y="0"/>
                  </a:lnTo>
                  <a:lnTo>
                    <a:pt x="66" y="35"/>
                  </a:lnTo>
                  <a:lnTo>
                    <a:pt x="30" y="66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31" name="Freeform 95"/>
            <p:cNvSpPr>
              <a:spLocks/>
            </p:cNvSpPr>
            <p:nvPr/>
          </p:nvSpPr>
          <p:spPr bwMode="auto">
            <a:xfrm>
              <a:off x="1334" y="1244"/>
              <a:ext cx="13" cy="14"/>
            </a:xfrm>
            <a:custGeom>
              <a:avLst/>
              <a:gdLst/>
              <a:ahLst/>
              <a:cxnLst>
                <a:cxn ang="0">
                  <a:pos x="0" y="32"/>
                </a:cxn>
                <a:cxn ang="0">
                  <a:pos x="37" y="0"/>
                </a:cxn>
                <a:cxn ang="0">
                  <a:pos x="66" y="35"/>
                </a:cxn>
                <a:cxn ang="0">
                  <a:pos x="30" y="67"/>
                </a:cxn>
                <a:cxn ang="0">
                  <a:pos x="0" y="32"/>
                </a:cxn>
              </a:cxnLst>
              <a:rect l="0" t="0" r="r" b="b"/>
              <a:pathLst>
                <a:path w="66" h="67">
                  <a:moveTo>
                    <a:pt x="0" y="32"/>
                  </a:moveTo>
                  <a:lnTo>
                    <a:pt x="37" y="0"/>
                  </a:lnTo>
                  <a:lnTo>
                    <a:pt x="66" y="35"/>
                  </a:lnTo>
                  <a:lnTo>
                    <a:pt x="30" y="67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32" name="Freeform 96"/>
            <p:cNvSpPr>
              <a:spLocks/>
            </p:cNvSpPr>
            <p:nvPr/>
          </p:nvSpPr>
          <p:spPr bwMode="auto">
            <a:xfrm>
              <a:off x="1322" y="1230"/>
              <a:ext cx="13" cy="14"/>
            </a:xfrm>
            <a:custGeom>
              <a:avLst/>
              <a:gdLst/>
              <a:ahLst/>
              <a:cxnLst>
                <a:cxn ang="0">
                  <a:pos x="0" y="31"/>
                </a:cxn>
                <a:cxn ang="0">
                  <a:pos x="37" y="0"/>
                </a:cxn>
                <a:cxn ang="0">
                  <a:pos x="66" y="34"/>
                </a:cxn>
                <a:cxn ang="0">
                  <a:pos x="30" y="66"/>
                </a:cxn>
                <a:cxn ang="0">
                  <a:pos x="0" y="31"/>
                </a:cxn>
              </a:cxnLst>
              <a:rect l="0" t="0" r="r" b="b"/>
              <a:pathLst>
                <a:path w="66" h="66">
                  <a:moveTo>
                    <a:pt x="0" y="31"/>
                  </a:moveTo>
                  <a:lnTo>
                    <a:pt x="37" y="0"/>
                  </a:lnTo>
                  <a:lnTo>
                    <a:pt x="66" y="34"/>
                  </a:lnTo>
                  <a:lnTo>
                    <a:pt x="30" y="66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33" name="Freeform 97"/>
            <p:cNvSpPr>
              <a:spLocks/>
            </p:cNvSpPr>
            <p:nvPr/>
          </p:nvSpPr>
          <p:spPr bwMode="auto">
            <a:xfrm>
              <a:off x="1309" y="1216"/>
              <a:ext cx="14" cy="14"/>
            </a:xfrm>
            <a:custGeom>
              <a:avLst/>
              <a:gdLst/>
              <a:ahLst/>
              <a:cxnLst>
                <a:cxn ang="0">
                  <a:pos x="0" y="31"/>
                </a:cxn>
                <a:cxn ang="0">
                  <a:pos x="38" y="0"/>
                </a:cxn>
                <a:cxn ang="0">
                  <a:pos x="67" y="35"/>
                </a:cxn>
                <a:cxn ang="0">
                  <a:pos x="31" y="66"/>
                </a:cxn>
                <a:cxn ang="0">
                  <a:pos x="0" y="31"/>
                </a:cxn>
              </a:cxnLst>
              <a:rect l="0" t="0" r="r" b="b"/>
              <a:pathLst>
                <a:path w="67" h="66">
                  <a:moveTo>
                    <a:pt x="0" y="31"/>
                  </a:moveTo>
                  <a:lnTo>
                    <a:pt x="38" y="0"/>
                  </a:lnTo>
                  <a:lnTo>
                    <a:pt x="67" y="35"/>
                  </a:lnTo>
                  <a:lnTo>
                    <a:pt x="31" y="66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34" name="Freeform 98"/>
            <p:cNvSpPr>
              <a:spLocks/>
            </p:cNvSpPr>
            <p:nvPr/>
          </p:nvSpPr>
          <p:spPr bwMode="auto">
            <a:xfrm>
              <a:off x="1302" y="1207"/>
              <a:ext cx="9" cy="9"/>
            </a:xfrm>
            <a:custGeom>
              <a:avLst/>
              <a:gdLst/>
              <a:ahLst/>
              <a:cxnLst>
                <a:cxn ang="0">
                  <a:pos x="18" y="16"/>
                </a:cxn>
                <a:cxn ang="0">
                  <a:pos x="0" y="31"/>
                </a:cxn>
                <a:cxn ang="0">
                  <a:pos x="9" y="42"/>
                </a:cxn>
                <a:cxn ang="0">
                  <a:pos x="45" y="11"/>
                </a:cxn>
                <a:cxn ang="0">
                  <a:pos x="36" y="0"/>
                </a:cxn>
                <a:cxn ang="0">
                  <a:pos x="18" y="16"/>
                </a:cxn>
              </a:cxnLst>
              <a:rect l="0" t="0" r="r" b="b"/>
              <a:pathLst>
                <a:path w="45" h="42">
                  <a:moveTo>
                    <a:pt x="18" y="16"/>
                  </a:moveTo>
                  <a:lnTo>
                    <a:pt x="0" y="31"/>
                  </a:lnTo>
                  <a:lnTo>
                    <a:pt x="9" y="42"/>
                  </a:lnTo>
                  <a:lnTo>
                    <a:pt x="45" y="11"/>
                  </a:lnTo>
                  <a:lnTo>
                    <a:pt x="36" y="0"/>
                  </a:lnTo>
                  <a:lnTo>
                    <a:pt x="18" y="16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35" name="Freeform 99"/>
            <p:cNvSpPr>
              <a:spLocks/>
            </p:cNvSpPr>
            <p:nvPr/>
          </p:nvSpPr>
          <p:spPr bwMode="auto">
            <a:xfrm>
              <a:off x="1296" y="1200"/>
              <a:ext cx="15" cy="50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0" y="26"/>
                </a:cxn>
                <a:cxn ang="0">
                  <a:pos x="30" y="249"/>
                </a:cxn>
                <a:cxn ang="0">
                  <a:pos x="77" y="242"/>
                </a:cxn>
                <a:cxn ang="0">
                  <a:pos x="47" y="19"/>
                </a:cxn>
                <a:cxn ang="0">
                  <a:pos x="17" y="46"/>
                </a:cxn>
                <a:cxn ang="0">
                  <a:pos x="30" y="0"/>
                </a:cxn>
              </a:cxnLst>
              <a:rect l="0" t="0" r="r" b="b"/>
              <a:pathLst>
                <a:path w="77" h="249">
                  <a:moveTo>
                    <a:pt x="30" y="0"/>
                  </a:moveTo>
                  <a:lnTo>
                    <a:pt x="0" y="26"/>
                  </a:lnTo>
                  <a:lnTo>
                    <a:pt x="30" y="249"/>
                  </a:lnTo>
                  <a:lnTo>
                    <a:pt x="77" y="242"/>
                  </a:lnTo>
                  <a:lnTo>
                    <a:pt x="47" y="19"/>
                  </a:lnTo>
                  <a:lnTo>
                    <a:pt x="17" y="46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36" name="Freeform 100"/>
            <p:cNvSpPr>
              <a:spLocks/>
            </p:cNvSpPr>
            <p:nvPr/>
          </p:nvSpPr>
          <p:spPr bwMode="auto">
            <a:xfrm>
              <a:off x="1296" y="1200"/>
              <a:ext cx="6" cy="5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24" y="22"/>
                </a:cxn>
                <a:cxn ang="0">
                  <a:pos x="0" y="26"/>
                </a:cxn>
                <a:cxn ang="0">
                  <a:pos x="30" y="0"/>
                </a:cxn>
              </a:cxnLst>
              <a:rect l="0" t="0" r="r" b="b"/>
              <a:pathLst>
                <a:path w="30" h="26">
                  <a:moveTo>
                    <a:pt x="30" y="0"/>
                  </a:moveTo>
                  <a:lnTo>
                    <a:pt x="24" y="22"/>
                  </a:lnTo>
                  <a:lnTo>
                    <a:pt x="0" y="26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37" name="Freeform 101"/>
            <p:cNvSpPr>
              <a:spLocks/>
            </p:cNvSpPr>
            <p:nvPr/>
          </p:nvSpPr>
          <p:spPr bwMode="auto">
            <a:xfrm>
              <a:off x="1299" y="1200"/>
              <a:ext cx="46" cy="22"/>
            </a:xfrm>
            <a:custGeom>
              <a:avLst/>
              <a:gdLst/>
              <a:ahLst/>
              <a:cxnLst>
                <a:cxn ang="0">
                  <a:pos x="222" y="86"/>
                </a:cxn>
                <a:cxn ang="0">
                  <a:pos x="229" y="63"/>
                </a:cxn>
                <a:cxn ang="0">
                  <a:pos x="13" y="0"/>
                </a:cxn>
                <a:cxn ang="0">
                  <a:pos x="0" y="46"/>
                </a:cxn>
                <a:cxn ang="0">
                  <a:pos x="215" y="108"/>
                </a:cxn>
                <a:cxn ang="0">
                  <a:pos x="222" y="86"/>
                </a:cxn>
              </a:cxnLst>
              <a:rect l="0" t="0" r="r" b="b"/>
              <a:pathLst>
                <a:path w="229" h="108">
                  <a:moveTo>
                    <a:pt x="222" y="86"/>
                  </a:moveTo>
                  <a:lnTo>
                    <a:pt x="229" y="63"/>
                  </a:lnTo>
                  <a:lnTo>
                    <a:pt x="13" y="0"/>
                  </a:lnTo>
                  <a:lnTo>
                    <a:pt x="0" y="46"/>
                  </a:lnTo>
                  <a:lnTo>
                    <a:pt x="215" y="108"/>
                  </a:lnTo>
                  <a:lnTo>
                    <a:pt x="222" y="86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38" name="Freeform 102"/>
            <p:cNvSpPr>
              <a:spLocks/>
            </p:cNvSpPr>
            <p:nvPr/>
          </p:nvSpPr>
          <p:spPr bwMode="auto">
            <a:xfrm>
              <a:off x="1644" y="1432"/>
              <a:ext cx="13" cy="14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67" y="33"/>
                </a:cxn>
                <a:cxn ang="0">
                  <a:pos x="35" y="66"/>
                </a:cxn>
                <a:cxn ang="0">
                  <a:pos x="0" y="33"/>
                </a:cxn>
                <a:cxn ang="0">
                  <a:pos x="33" y="0"/>
                </a:cxn>
              </a:cxnLst>
              <a:rect l="0" t="0" r="r" b="b"/>
              <a:pathLst>
                <a:path w="67" h="66">
                  <a:moveTo>
                    <a:pt x="33" y="0"/>
                  </a:moveTo>
                  <a:lnTo>
                    <a:pt x="67" y="33"/>
                  </a:lnTo>
                  <a:lnTo>
                    <a:pt x="35" y="66"/>
                  </a:lnTo>
                  <a:lnTo>
                    <a:pt x="0" y="33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39" name="Freeform 103"/>
            <p:cNvSpPr>
              <a:spLocks/>
            </p:cNvSpPr>
            <p:nvPr/>
          </p:nvSpPr>
          <p:spPr bwMode="auto">
            <a:xfrm>
              <a:off x="1657" y="1419"/>
              <a:ext cx="13" cy="13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66" y="33"/>
                </a:cxn>
                <a:cxn ang="0">
                  <a:pos x="34" y="65"/>
                </a:cxn>
                <a:cxn ang="0">
                  <a:pos x="0" y="33"/>
                </a:cxn>
                <a:cxn ang="0">
                  <a:pos x="32" y="0"/>
                </a:cxn>
              </a:cxnLst>
              <a:rect l="0" t="0" r="r" b="b"/>
              <a:pathLst>
                <a:path w="66" h="65">
                  <a:moveTo>
                    <a:pt x="32" y="0"/>
                  </a:moveTo>
                  <a:lnTo>
                    <a:pt x="66" y="33"/>
                  </a:lnTo>
                  <a:lnTo>
                    <a:pt x="34" y="65"/>
                  </a:lnTo>
                  <a:lnTo>
                    <a:pt x="0" y="33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40" name="Freeform 104"/>
            <p:cNvSpPr>
              <a:spLocks/>
            </p:cNvSpPr>
            <p:nvPr/>
          </p:nvSpPr>
          <p:spPr bwMode="auto">
            <a:xfrm>
              <a:off x="1670" y="1406"/>
              <a:ext cx="13" cy="13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66" y="33"/>
                </a:cxn>
                <a:cxn ang="0">
                  <a:pos x="35" y="67"/>
                </a:cxn>
                <a:cxn ang="0">
                  <a:pos x="0" y="33"/>
                </a:cxn>
                <a:cxn ang="0">
                  <a:pos x="31" y="0"/>
                </a:cxn>
              </a:cxnLst>
              <a:rect l="0" t="0" r="r" b="b"/>
              <a:pathLst>
                <a:path w="66" h="67">
                  <a:moveTo>
                    <a:pt x="31" y="0"/>
                  </a:moveTo>
                  <a:lnTo>
                    <a:pt x="66" y="33"/>
                  </a:lnTo>
                  <a:lnTo>
                    <a:pt x="35" y="67"/>
                  </a:lnTo>
                  <a:lnTo>
                    <a:pt x="0" y="33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41" name="Freeform 105"/>
            <p:cNvSpPr>
              <a:spLocks/>
            </p:cNvSpPr>
            <p:nvPr/>
          </p:nvSpPr>
          <p:spPr bwMode="auto">
            <a:xfrm>
              <a:off x="1682" y="1393"/>
              <a:ext cx="14" cy="13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66" y="33"/>
                </a:cxn>
                <a:cxn ang="0">
                  <a:pos x="34" y="66"/>
                </a:cxn>
                <a:cxn ang="0">
                  <a:pos x="0" y="33"/>
                </a:cxn>
                <a:cxn ang="0">
                  <a:pos x="32" y="0"/>
                </a:cxn>
              </a:cxnLst>
              <a:rect l="0" t="0" r="r" b="b"/>
              <a:pathLst>
                <a:path w="66" h="66">
                  <a:moveTo>
                    <a:pt x="32" y="0"/>
                  </a:moveTo>
                  <a:lnTo>
                    <a:pt x="66" y="33"/>
                  </a:lnTo>
                  <a:lnTo>
                    <a:pt x="34" y="66"/>
                  </a:lnTo>
                  <a:lnTo>
                    <a:pt x="0" y="33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42" name="Freeform 106"/>
            <p:cNvSpPr>
              <a:spLocks/>
            </p:cNvSpPr>
            <p:nvPr/>
          </p:nvSpPr>
          <p:spPr bwMode="auto">
            <a:xfrm>
              <a:off x="1695" y="1380"/>
              <a:ext cx="13" cy="13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66" y="33"/>
                </a:cxn>
                <a:cxn ang="0">
                  <a:pos x="33" y="66"/>
                </a:cxn>
                <a:cxn ang="0">
                  <a:pos x="0" y="33"/>
                </a:cxn>
                <a:cxn ang="0">
                  <a:pos x="31" y="0"/>
                </a:cxn>
              </a:cxnLst>
              <a:rect l="0" t="0" r="r" b="b"/>
              <a:pathLst>
                <a:path w="66" h="66">
                  <a:moveTo>
                    <a:pt x="31" y="0"/>
                  </a:moveTo>
                  <a:lnTo>
                    <a:pt x="66" y="33"/>
                  </a:lnTo>
                  <a:lnTo>
                    <a:pt x="33" y="66"/>
                  </a:lnTo>
                  <a:lnTo>
                    <a:pt x="0" y="33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43" name="Freeform 107"/>
            <p:cNvSpPr>
              <a:spLocks/>
            </p:cNvSpPr>
            <p:nvPr/>
          </p:nvSpPr>
          <p:spPr bwMode="auto">
            <a:xfrm>
              <a:off x="1708" y="1366"/>
              <a:ext cx="13" cy="14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66" y="33"/>
                </a:cxn>
                <a:cxn ang="0">
                  <a:pos x="34" y="66"/>
                </a:cxn>
                <a:cxn ang="0">
                  <a:pos x="0" y="33"/>
                </a:cxn>
                <a:cxn ang="0">
                  <a:pos x="32" y="0"/>
                </a:cxn>
              </a:cxnLst>
              <a:rect l="0" t="0" r="r" b="b"/>
              <a:pathLst>
                <a:path w="66" h="66">
                  <a:moveTo>
                    <a:pt x="32" y="0"/>
                  </a:moveTo>
                  <a:lnTo>
                    <a:pt x="66" y="33"/>
                  </a:lnTo>
                  <a:lnTo>
                    <a:pt x="34" y="66"/>
                  </a:lnTo>
                  <a:lnTo>
                    <a:pt x="0" y="33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44" name="Freeform 108"/>
            <p:cNvSpPr>
              <a:spLocks/>
            </p:cNvSpPr>
            <p:nvPr/>
          </p:nvSpPr>
          <p:spPr bwMode="auto">
            <a:xfrm>
              <a:off x="1721" y="1353"/>
              <a:ext cx="13" cy="13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67" y="33"/>
                </a:cxn>
                <a:cxn ang="0">
                  <a:pos x="34" y="67"/>
                </a:cxn>
                <a:cxn ang="0">
                  <a:pos x="0" y="33"/>
                </a:cxn>
                <a:cxn ang="0">
                  <a:pos x="32" y="0"/>
                </a:cxn>
              </a:cxnLst>
              <a:rect l="0" t="0" r="r" b="b"/>
              <a:pathLst>
                <a:path w="67" h="67">
                  <a:moveTo>
                    <a:pt x="32" y="0"/>
                  </a:moveTo>
                  <a:lnTo>
                    <a:pt x="67" y="33"/>
                  </a:lnTo>
                  <a:lnTo>
                    <a:pt x="34" y="67"/>
                  </a:lnTo>
                  <a:lnTo>
                    <a:pt x="0" y="33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45" name="Freeform 109"/>
            <p:cNvSpPr>
              <a:spLocks/>
            </p:cNvSpPr>
            <p:nvPr/>
          </p:nvSpPr>
          <p:spPr bwMode="auto">
            <a:xfrm>
              <a:off x="1733" y="1340"/>
              <a:ext cx="14" cy="13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67" y="33"/>
                </a:cxn>
                <a:cxn ang="0">
                  <a:pos x="35" y="65"/>
                </a:cxn>
                <a:cxn ang="0">
                  <a:pos x="0" y="33"/>
                </a:cxn>
                <a:cxn ang="0">
                  <a:pos x="33" y="0"/>
                </a:cxn>
              </a:cxnLst>
              <a:rect l="0" t="0" r="r" b="b"/>
              <a:pathLst>
                <a:path w="67" h="65">
                  <a:moveTo>
                    <a:pt x="33" y="0"/>
                  </a:moveTo>
                  <a:lnTo>
                    <a:pt x="67" y="33"/>
                  </a:lnTo>
                  <a:lnTo>
                    <a:pt x="35" y="65"/>
                  </a:lnTo>
                  <a:lnTo>
                    <a:pt x="0" y="33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46" name="Freeform 110"/>
            <p:cNvSpPr>
              <a:spLocks/>
            </p:cNvSpPr>
            <p:nvPr/>
          </p:nvSpPr>
          <p:spPr bwMode="auto">
            <a:xfrm>
              <a:off x="1746" y="1327"/>
              <a:ext cx="13" cy="13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66" y="33"/>
                </a:cxn>
                <a:cxn ang="0">
                  <a:pos x="34" y="67"/>
                </a:cxn>
                <a:cxn ang="0">
                  <a:pos x="0" y="33"/>
                </a:cxn>
                <a:cxn ang="0">
                  <a:pos x="32" y="0"/>
                </a:cxn>
              </a:cxnLst>
              <a:rect l="0" t="0" r="r" b="b"/>
              <a:pathLst>
                <a:path w="66" h="67">
                  <a:moveTo>
                    <a:pt x="32" y="0"/>
                  </a:moveTo>
                  <a:lnTo>
                    <a:pt x="66" y="33"/>
                  </a:lnTo>
                  <a:lnTo>
                    <a:pt x="34" y="67"/>
                  </a:lnTo>
                  <a:lnTo>
                    <a:pt x="0" y="33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47" name="Freeform 111"/>
            <p:cNvSpPr>
              <a:spLocks/>
            </p:cNvSpPr>
            <p:nvPr/>
          </p:nvSpPr>
          <p:spPr bwMode="auto">
            <a:xfrm>
              <a:off x="1759" y="1313"/>
              <a:ext cx="13" cy="14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66" y="33"/>
                </a:cxn>
                <a:cxn ang="0">
                  <a:pos x="35" y="66"/>
                </a:cxn>
                <a:cxn ang="0">
                  <a:pos x="0" y="33"/>
                </a:cxn>
                <a:cxn ang="0">
                  <a:pos x="31" y="0"/>
                </a:cxn>
              </a:cxnLst>
              <a:rect l="0" t="0" r="r" b="b"/>
              <a:pathLst>
                <a:path w="66" h="66">
                  <a:moveTo>
                    <a:pt x="31" y="0"/>
                  </a:moveTo>
                  <a:lnTo>
                    <a:pt x="66" y="33"/>
                  </a:lnTo>
                  <a:lnTo>
                    <a:pt x="35" y="66"/>
                  </a:lnTo>
                  <a:lnTo>
                    <a:pt x="0" y="33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48" name="Freeform 112"/>
            <p:cNvSpPr>
              <a:spLocks/>
            </p:cNvSpPr>
            <p:nvPr/>
          </p:nvSpPr>
          <p:spPr bwMode="auto">
            <a:xfrm>
              <a:off x="1772" y="1300"/>
              <a:ext cx="13" cy="13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66" y="33"/>
                </a:cxn>
                <a:cxn ang="0">
                  <a:pos x="34" y="66"/>
                </a:cxn>
                <a:cxn ang="0">
                  <a:pos x="0" y="33"/>
                </a:cxn>
                <a:cxn ang="0">
                  <a:pos x="32" y="0"/>
                </a:cxn>
              </a:cxnLst>
              <a:rect l="0" t="0" r="r" b="b"/>
              <a:pathLst>
                <a:path w="66" h="66">
                  <a:moveTo>
                    <a:pt x="32" y="0"/>
                  </a:moveTo>
                  <a:lnTo>
                    <a:pt x="66" y="33"/>
                  </a:lnTo>
                  <a:lnTo>
                    <a:pt x="34" y="66"/>
                  </a:lnTo>
                  <a:lnTo>
                    <a:pt x="0" y="33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49" name="Freeform 113"/>
            <p:cNvSpPr>
              <a:spLocks/>
            </p:cNvSpPr>
            <p:nvPr/>
          </p:nvSpPr>
          <p:spPr bwMode="auto">
            <a:xfrm>
              <a:off x="1785" y="1287"/>
              <a:ext cx="13" cy="13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66" y="33"/>
                </a:cxn>
                <a:cxn ang="0">
                  <a:pos x="33" y="66"/>
                </a:cxn>
                <a:cxn ang="0">
                  <a:pos x="0" y="33"/>
                </a:cxn>
                <a:cxn ang="0">
                  <a:pos x="31" y="0"/>
                </a:cxn>
              </a:cxnLst>
              <a:rect l="0" t="0" r="r" b="b"/>
              <a:pathLst>
                <a:path w="66" h="66">
                  <a:moveTo>
                    <a:pt x="31" y="0"/>
                  </a:moveTo>
                  <a:lnTo>
                    <a:pt x="66" y="33"/>
                  </a:lnTo>
                  <a:lnTo>
                    <a:pt x="33" y="66"/>
                  </a:lnTo>
                  <a:lnTo>
                    <a:pt x="0" y="33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50" name="Freeform 114"/>
            <p:cNvSpPr>
              <a:spLocks/>
            </p:cNvSpPr>
            <p:nvPr/>
          </p:nvSpPr>
          <p:spPr bwMode="auto">
            <a:xfrm>
              <a:off x="1797" y="1274"/>
              <a:ext cx="14" cy="13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67" y="33"/>
                </a:cxn>
                <a:cxn ang="0">
                  <a:pos x="35" y="67"/>
                </a:cxn>
                <a:cxn ang="0">
                  <a:pos x="0" y="33"/>
                </a:cxn>
                <a:cxn ang="0">
                  <a:pos x="33" y="0"/>
                </a:cxn>
              </a:cxnLst>
              <a:rect l="0" t="0" r="r" b="b"/>
              <a:pathLst>
                <a:path w="67" h="67">
                  <a:moveTo>
                    <a:pt x="33" y="0"/>
                  </a:moveTo>
                  <a:lnTo>
                    <a:pt x="67" y="33"/>
                  </a:lnTo>
                  <a:lnTo>
                    <a:pt x="35" y="67"/>
                  </a:lnTo>
                  <a:lnTo>
                    <a:pt x="0" y="33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51" name="Freeform 115"/>
            <p:cNvSpPr>
              <a:spLocks/>
            </p:cNvSpPr>
            <p:nvPr/>
          </p:nvSpPr>
          <p:spPr bwMode="auto">
            <a:xfrm>
              <a:off x="1810" y="1261"/>
              <a:ext cx="13" cy="13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66" y="33"/>
                </a:cxn>
                <a:cxn ang="0">
                  <a:pos x="34" y="65"/>
                </a:cxn>
                <a:cxn ang="0">
                  <a:pos x="0" y="33"/>
                </a:cxn>
                <a:cxn ang="0">
                  <a:pos x="32" y="0"/>
                </a:cxn>
              </a:cxnLst>
              <a:rect l="0" t="0" r="r" b="b"/>
              <a:pathLst>
                <a:path w="66" h="65">
                  <a:moveTo>
                    <a:pt x="32" y="0"/>
                  </a:moveTo>
                  <a:lnTo>
                    <a:pt x="66" y="33"/>
                  </a:lnTo>
                  <a:lnTo>
                    <a:pt x="34" y="65"/>
                  </a:lnTo>
                  <a:lnTo>
                    <a:pt x="0" y="33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52" name="Freeform 116"/>
            <p:cNvSpPr>
              <a:spLocks/>
            </p:cNvSpPr>
            <p:nvPr/>
          </p:nvSpPr>
          <p:spPr bwMode="auto">
            <a:xfrm>
              <a:off x="1823" y="1247"/>
              <a:ext cx="13" cy="14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67" y="33"/>
                </a:cxn>
                <a:cxn ang="0">
                  <a:pos x="35" y="67"/>
                </a:cxn>
                <a:cxn ang="0">
                  <a:pos x="0" y="33"/>
                </a:cxn>
                <a:cxn ang="0">
                  <a:pos x="31" y="0"/>
                </a:cxn>
              </a:cxnLst>
              <a:rect l="0" t="0" r="r" b="b"/>
              <a:pathLst>
                <a:path w="67" h="67">
                  <a:moveTo>
                    <a:pt x="31" y="0"/>
                  </a:moveTo>
                  <a:lnTo>
                    <a:pt x="67" y="33"/>
                  </a:lnTo>
                  <a:lnTo>
                    <a:pt x="35" y="67"/>
                  </a:lnTo>
                  <a:lnTo>
                    <a:pt x="0" y="33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53" name="Freeform 117"/>
            <p:cNvSpPr>
              <a:spLocks/>
            </p:cNvSpPr>
            <p:nvPr/>
          </p:nvSpPr>
          <p:spPr bwMode="auto">
            <a:xfrm>
              <a:off x="1836" y="1234"/>
              <a:ext cx="13" cy="13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66" y="33"/>
                </a:cxn>
                <a:cxn ang="0">
                  <a:pos x="34" y="66"/>
                </a:cxn>
                <a:cxn ang="0">
                  <a:pos x="0" y="33"/>
                </a:cxn>
                <a:cxn ang="0">
                  <a:pos x="32" y="0"/>
                </a:cxn>
              </a:cxnLst>
              <a:rect l="0" t="0" r="r" b="b"/>
              <a:pathLst>
                <a:path w="66" h="66">
                  <a:moveTo>
                    <a:pt x="32" y="0"/>
                  </a:moveTo>
                  <a:lnTo>
                    <a:pt x="66" y="33"/>
                  </a:lnTo>
                  <a:lnTo>
                    <a:pt x="34" y="66"/>
                  </a:lnTo>
                  <a:lnTo>
                    <a:pt x="0" y="33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54" name="Freeform 118"/>
            <p:cNvSpPr>
              <a:spLocks/>
            </p:cNvSpPr>
            <p:nvPr/>
          </p:nvSpPr>
          <p:spPr bwMode="auto">
            <a:xfrm>
              <a:off x="1848" y="1221"/>
              <a:ext cx="14" cy="13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66" y="32"/>
                </a:cxn>
                <a:cxn ang="0">
                  <a:pos x="34" y="66"/>
                </a:cxn>
                <a:cxn ang="0">
                  <a:pos x="0" y="32"/>
                </a:cxn>
                <a:cxn ang="0">
                  <a:pos x="31" y="0"/>
                </a:cxn>
              </a:cxnLst>
              <a:rect l="0" t="0" r="r" b="b"/>
              <a:pathLst>
                <a:path w="66" h="66">
                  <a:moveTo>
                    <a:pt x="31" y="0"/>
                  </a:moveTo>
                  <a:lnTo>
                    <a:pt x="66" y="32"/>
                  </a:lnTo>
                  <a:lnTo>
                    <a:pt x="34" y="66"/>
                  </a:lnTo>
                  <a:lnTo>
                    <a:pt x="0" y="32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55" name="Freeform 119"/>
            <p:cNvSpPr>
              <a:spLocks/>
            </p:cNvSpPr>
            <p:nvPr/>
          </p:nvSpPr>
          <p:spPr bwMode="auto">
            <a:xfrm>
              <a:off x="1861" y="1208"/>
              <a:ext cx="13" cy="13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66" y="33"/>
                </a:cxn>
                <a:cxn ang="0">
                  <a:pos x="34" y="66"/>
                </a:cxn>
                <a:cxn ang="0">
                  <a:pos x="0" y="33"/>
                </a:cxn>
                <a:cxn ang="0">
                  <a:pos x="32" y="0"/>
                </a:cxn>
              </a:cxnLst>
              <a:rect l="0" t="0" r="r" b="b"/>
              <a:pathLst>
                <a:path w="66" h="66">
                  <a:moveTo>
                    <a:pt x="32" y="0"/>
                  </a:moveTo>
                  <a:lnTo>
                    <a:pt x="66" y="33"/>
                  </a:lnTo>
                  <a:lnTo>
                    <a:pt x="34" y="66"/>
                  </a:lnTo>
                  <a:lnTo>
                    <a:pt x="0" y="33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56" name="Freeform 120"/>
            <p:cNvSpPr>
              <a:spLocks/>
            </p:cNvSpPr>
            <p:nvPr/>
          </p:nvSpPr>
          <p:spPr bwMode="auto">
            <a:xfrm>
              <a:off x="1832" y="1200"/>
              <a:ext cx="50" cy="19"/>
            </a:xfrm>
            <a:custGeom>
              <a:avLst/>
              <a:gdLst/>
              <a:ahLst/>
              <a:cxnLst>
                <a:cxn ang="0">
                  <a:pos x="248" y="27"/>
                </a:cxn>
                <a:cxn ang="0">
                  <a:pos x="219" y="0"/>
                </a:cxn>
                <a:cxn ang="0">
                  <a:pos x="0" y="50"/>
                </a:cxn>
                <a:cxn ang="0">
                  <a:pos x="10" y="97"/>
                </a:cxn>
                <a:cxn ang="0">
                  <a:pos x="230" y="46"/>
                </a:cxn>
                <a:cxn ang="0">
                  <a:pos x="201" y="18"/>
                </a:cxn>
                <a:cxn ang="0">
                  <a:pos x="248" y="27"/>
                </a:cxn>
              </a:cxnLst>
              <a:rect l="0" t="0" r="r" b="b"/>
              <a:pathLst>
                <a:path w="248" h="97">
                  <a:moveTo>
                    <a:pt x="248" y="27"/>
                  </a:moveTo>
                  <a:lnTo>
                    <a:pt x="219" y="0"/>
                  </a:lnTo>
                  <a:lnTo>
                    <a:pt x="0" y="50"/>
                  </a:lnTo>
                  <a:lnTo>
                    <a:pt x="10" y="97"/>
                  </a:lnTo>
                  <a:lnTo>
                    <a:pt x="230" y="46"/>
                  </a:lnTo>
                  <a:lnTo>
                    <a:pt x="201" y="18"/>
                  </a:lnTo>
                  <a:lnTo>
                    <a:pt x="248" y="27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57" name="Freeform 121"/>
            <p:cNvSpPr>
              <a:spLocks/>
            </p:cNvSpPr>
            <p:nvPr/>
          </p:nvSpPr>
          <p:spPr bwMode="auto">
            <a:xfrm>
              <a:off x="1876" y="1200"/>
              <a:ext cx="6" cy="5"/>
            </a:xfrm>
            <a:custGeom>
              <a:avLst/>
              <a:gdLst/>
              <a:ahLst/>
              <a:cxnLst>
                <a:cxn ang="0">
                  <a:pos x="29" y="27"/>
                </a:cxn>
                <a:cxn ang="0">
                  <a:pos x="5" y="22"/>
                </a:cxn>
                <a:cxn ang="0">
                  <a:pos x="0" y="0"/>
                </a:cxn>
                <a:cxn ang="0">
                  <a:pos x="29" y="27"/>
                </a:cxn>
              </a:cxnLst>
              <a:rect l="0" t="0" r="r" b="b"/>
              <a:pathLst>
                <a:path w="29" h="27">
                  <a:moveTo>
                    <a:pt x="29" y="27"/>
                  </a:moveTo>
                  <a:lnTo>
                    <a:pt x="5" y="22"/>
                  </a:lnTo>
                  <a:lnTo>
                    <a:pt x="0" y="0"/>
                  </a:lnTo>
                  <a:lnTo>
                    <a:pt x="29" y="27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58" name="Freeform 122"/>
            <p:cNvSpPr>
              <a:spLocks/>
            </p:cNvSpPr>
            <p:nvPr/>
          </p:nvSpPr>
          <p:spPr bwMode="auto">
            <a:xfrm>
              <a:off x="1864" y="1204"/>
              <a:ext cx="18" cy="45"/>
            </a:xfrm>
            <a:custGeom>
              <a:avLst/>
              <a:gdLst/>
              <a:ahLst/>
              <a:cxnLst>
                <a:cxn ang="0">
                  <a:pos x="23" y="225"/>
                </a:cxn>
                <a:cxn ang="0">
                  <a:pos x="47" y="229"/>
                </a:cxn>
                <a:cxn ang="0">
                  <a:pos x="90" y="9"/>
                </a:cxn>
                <a:cxn ang="0">
                  <a:pos x="43" y="0"/>
                </a:cxn>
                <a:cxn ang="0">
                  <a:pos x="0" y="220"/>
                </a:cxn>
                <a:cxn ang="0">
                  <a:pos x="23" y="225"/>
                </a:cxn>
              </a:cxnLst>
              <a:rect l="0" t="0" r="r" b="b"/>
              <a:pathLst>
                <a:path w="90" h="229">
                  <a:moveTo>
                    <a:pt x="23" y="225"/>
                  </a:moveTo>
                  <a:lnTo>
                    <a:pt x="47" y="229"/>
                  </a:lnTo>
                  <a:lnTo>
                    <a:pt x="90" y="9"/>
                  </a:lnTo>
                  <a:lnTo>
                    <a:pt x="43" y="0"/>
                  </a:lnTo>
                  <a:lnTo>
                    <a:pt x="0" y="220"/>
                  </a:lnTo>
                  <a:lnTo>
                    <a:pt x="23" y="225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59" name="Freeform 123"/>
            <p:cNvSpPr>
              <a:spLocks/>
            </p:cNvSpPr>
            <p:nvPr/>
          </p:nvSpPr>
          <p:spPr bwMode="auto">
            <a:xfrm>
              <a:off x="1809" y="1336"/>
              <a:ext cx="69" cy="69"/>
            </a:xfrm>
            <a:custGeom>
              <a:avLst/>
              <a:gdLst/>
              <a:ahLst/>
              <a:cxnLst>
                <a:cxn ang="0">
                  <a:pos x="333" y="111"/>
                </a:cxn>
                <a:cxn ang="0">
                  <a:pos x="318" y="80"/>
                </a:cxn>
                <a:cxn ang="0">
                  <a:pos x="297" y="54"/>
                </a:cxn>
                <a:cxn ang="0">
                  <a:pos x="271" y="32"/>
                </a:cxn>
                <a:cxn ang="0">
                  <a:pos x="243" y="16"/>
                </a:cxn>
                <a:cxn ang="0">
                  <a:pos x="213" y="4"/>
                </a:cxn>
                <a:cxn ang="0">
                  <a:pos x="179" y="0"/>
                </a:cxn>
                <a:cxn ang="0">
                  <a:pos x="145" y="2"/>
                </a:cxn>
                <a:cxn ang="0">
                  <a:pos x="111" y="11"/>
                </a:cxn>
                <a:cxn ang="0">
                  <a:pos x="80" y="27"/>
                </a:cxn>
                <a:cxn ang="0">
                  <a:pos x="54" y="47"/>
                </a:cxn>
                <a:cxn ang="0">
                  <a:pos x="33" y="72"/>
                </a:cxn>
                <a:cxn ang="0">
                  <a:pos x="16" y="100"/>
                </a:cxn>
                <a:cxn ang="0">
                  <a:pos x="4" y="132"/>
                </a:cxn>
                <a:cxn ang="0">
                  <a:pos x="0" y="165"/>
                </a:cxn>
                <a:cxn ang="0">
                  <a:pos x="2" y="199"/>
                </a:cxn>
                <a:cxn ang="0">
                  <a:pos x="11" y="233"/>
                </a:cxn>
                <a:cxn ang="0">
                  <a:pos x="27" y="263"/>
                </a:cxn>
                <a:cxn ang="0">
                  <a:pos x="47" y="290"/>
                </a:cxn>
                <a:cxn ang="0">
                  <a:pos x="72" y="312"/>
                </a:cxn>
                <a:cxn ang="0">
                  <a:pos x="101" y="328"/>
                </a:cxn>
                <a:cxn ang="0">
                  <a:pos x="132" y="339"/>
                </a:cxn>
                <a:cxn ang="0">
                  <a:pos x="165" y="344"/>
                </a:cxn>
                <a:cxn ang="0">
                  <a:pos x="199" y="341"/>
                </a:cxn>
                <a:cxn ang="0">
                  <a:pos x="233" y="332"/>
                </a:cxn>
                <a:cxn ang="0">
                  <a:pos x="264" y="318"/>
                </a:cxn>
                <a:cxn ang="0">
                  <a:pos x="291" y="296"/>
                </a:cxn>
                <a:cxn ang="0">
                  <a:pos x="312" y="271"/>
                </a:cxn>
                <a:cxn ang="0">
                  <a:pos x="328" y="243"/>
                </a:cxn>
                <a:cxn ang="0">
                  <a:pos x="339" y="211"/>
                </a:cxn>
                <a:cxn ang="0">
                  <a:pos x="344" y="178"/>
                </a:cxn>
                <a:cxn ang="0">
                  <a:pos x="342" y="144"/>
                </a:cxn>
              </a:cxnLst>
              <a:rect l="0" t="0" r="r" b="b"/>
              <a:pathLst>
                <a:path w="344" h="344">
                  <a:moveTo>
                    <a:pt x="338" y="128"/>
                  </a:moveTo>
                  <a:lnTo>
                    <a:pt x="333" y="111"/>
                  </a:lnTo>
                  <a:lnTo>
                    <a:pt x="326" y="95"/>
                  </a:lnTo>
                  <a:lnTo>
                    <a:pt x="318" y="80"/>
                  </a:lnTo>
                  <a:lnTo>
                    <a:pt x="308" y="66"/>
                  </a:lnTo>
                  <a:lnTo>
                    <a:pt x="297" y="54"/>
                  </a:lnTo>
                  <a:lnTo>
                    <a:pt x="285" y="43"/>
                  </a:lnTo>
                  <a:lnTo>
                    <a:pt x="271" y="32"/>
                  </a:lnTo>
                  <a:lnTo>
                    <a:pt x="258" y="23"/>
                  </a:lnTo>
                  <a:lnTo>
                    <a:pt x="243" y="16"/>
                  </a:lnTo>
                  <a:lnTo>
                    <a:pt x="228" y="10"/>
                  </a:lnTo>
                  <a:lnTo>
                    <a:pt x="213" y="4"/>
                  </a:lnTo>
                  <a:lnTo>
                    <a:pt x="196" y="2"/>
                  </a:lnTo>
                  <a:lnTo>
                    <a:pt x="179" y="0"/>
                  </a:lnTo>
                  <a:lnTo>
                    <a:pt x="162" y="0"/>
                  </a:lnTo>
                  <a:lnTo>
                    <a:pt x="145" y="2"/>
                  </a:lnTo>
                  <a:lnTo>
                    <a:pt x="128" y="5"/>
                  </a:lnTo>
                  <a:lnTo>
                    <a:pt x="111" y="11"/>
                  </a:lnTo>
                  <a:lnTo>
                    <a:pt x="95" y="18"/>
                  </a:lnTo>
                  <a:lnTo>
                    <a:pt x="80" y="27"/>
                  </a:lnTo>
                  <a:lnTo>
                    <a:pt x="67" y="36"/>
                  </a:lnTo>
                  <a:lnTo>
                    <a:pt x="54" y="47"/>
                  </a:lnTo>
                  <a:lnTo>
                    <a:pt x="43" y="59"/>
                  </a:lnTo>
                  <a:lnTo>
                    <a:pt x="33" y="72"/>
                  </a:lnTo>
                  <a:lnTo>
                    <a:pt x="24" y="86"/>
                  </a:lnTo>
                  <a:lnTo>
                    <a:pt x="16" y="100"/>
                  </a:lnTo>
                  <a:lnTo>
                    <a:pt x="10" y="116"/>
                  </a:lnTo>
                  <a:lnTo>
                    <a:pt x="4" y="132"/>
                  </a:lnTo>
                  <a:lnTo>
                    <a:pt x="2" y="148"/>
                  </a:lnTo>
                  <a:lnTo>
                    <a:pt x="0" y="165"/>
                  </a:lnTo>
                  <a:lnTo>
                    <a:pt x="1" y="182"/>
                  </a:lnTo>
                  <a:lnTo>
                    <a:pt x="2" y="199"/>
                  </a:lnTo>
                  <a:lnTo>
                    <a:pt x="6" y="216"/>
                  </a:lnTo>
                  <a:lnTo>
                    <a:pt x="11" y="233"/>
                  </a:lnTo>
                  <a:lnTo>
                    <a:pt x="18" y="249"/>
                  </a:lnTo>
                  <a:lnTo>
                    <a:pt x="27" y="263"/>
                  </a:lnTo>
                  <a:lnTo>
                    <a:pt x="36" y="277"/>
                  </a:lnTo>
                  <a:lnTo>
                    <a:pt x="47" y="290"/>
                  </a:lnTo>
                  <a:lnTo>
                    <a:pt x="60" y="302"/>
                  </a:lnTo>
                  <a:lnTo>
                    <a:pt x="72" y="312"/>
                  </a:lnTo>
                  <a:lnTo>
                    <a:pt x="86" y="321"/>
                  </a:lnTo>
                  <a:lnTo>
                    <a:pt x="101" y="328"/>
                  </a:lnTo>
                  <a:lnTo>
                    <a:pt x="116" y="335"/>
                  </a:lnTo>
                  <a:lnTo>
                    <a:pt x="132" y="339"/>
                  </a:lnTo>
                  <a:lnTo>
                    <a:pt x="148" y="342"/>
                  </a:lnTo>
                  <a:lnTo>
                    <a:pt x="165" y="344"/>
                  </a:lnTo>
                  <a:lnTo>
                    <a:pt x="182" y="344"/>
                  </a:lnTo>
                  <a:lnTo>
                    <a:pt x="199" y="341"/>
                  </a:lnTo>
                  <a:lnTo>
                    <a:pt x="217" y="338"/>
                  </a:lnTo>
                  <a:lnTo>
                    <a:pt x="233" y="332"/>
                  </a:lnTo>
                  <a:lnTo>
                    <a:pt x="249" y="325"/>
                  </a:lnTo>
                  <a:lnTo>
                    <a:pt x="264" y="318"/>
                  </a:lnTo>
                  <a:lnTo>
                    <a:pt x="278" y="307"/>
                  </a:lnTo>
                  <a:lnTo>
                    <a:pt x="291" y="296"/>
                  </a:lnTo>
                  <a:lnTo>
                    <a:pt x="302" y="285"/>
                  </a:lnTo>
                  <a:lnTo>
                    <a:pt x="312" y="271"/>
                  </a:lnTo>
                  <a:lnTo>
                    <a:pt x="321" y="258"/>
                  </a:lnTo>
                  <a:lnTo>
                    <a:pt x="328" y="243"/>
                  </a:lnTo>
                  <a:lnTo>
                    <a:pt x="335" y="228"/>
                  </a:lnTo>
                  <a:lnTo>
                    <a:pt x="339" y="211"/>
                  </a:lnTo>
                  <a:lnTo>
                    <a:pt x="343" y="195"/>
                  </a:lnTo>
                  <a:lnTo>
                    <a:pt x="344" y="178"/>
                  </a:lnTo>
                  <a:lnTo>
                    <a:pt x="344" y="161"/>
                  </a:lnTo>
                  <a:lnTo>
                    <a:pt x="342" y="144"/>
                  </a:lnTo>
                  <a:lnTo>
                    <a:pt x="338" y="128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60" name="Freeform 124"/>
            <p:cNvSpPr>
              <a:spLocks/>
            </p:cNvSpPr>
            <p:nvPr/>
          </p:nvSpPr>
          <p:spPr bwMode="auto">
            <a:xfrm>
              <a:off x="1833" y="1330"/>
              <a:ext cx="50" cy="33"/>
            </a:xfrm>
            <a:custGeom>
              <a:avLst/>
              <a:gdLst/>
              <a:ahLst/>
              <a:cxnLst>
                <a:cxn ang="0">
                  <a:pos x="18" y="71"/>
                </a:cxn>
                <a:cxn ang="0">
                  <a:pos x="18" y="71"/>
                </a:cxn>
                <a:cxn ang="0">
                  <a:pos x="31" y="68"/>
                </a:cxn>
                <a:cxn ang="0">
                  <a:pos x="45" y="67"/>
                </a:cxn>
                <a:cxn ang="0">
                  <a:pos x="59" y="67"/>
                </a:cxn>
                <a:cxn ang="0">
                  <a:pos x="72" y="68"/>
                </a:cxn>
                <a:cxn ang="0">
                  <a:pos x="86" y="70"/>
                </a:cxn>
                <a:cxn ang="0">
                  <a:pos x="98" y="75"/>
                </a:cxn>
                <a:cxn ang="0">
                  <a:pos x="111" y="79"/>
                </a:cxn>
                <a:cxn ang="0">
                  <a:pos x="122" y="85"/>
                </a:cxn>
                <a:cxn ang="0">
                  <a:pos x="133" y="93"/>
                </a:cxn>
                <a:cxn ang="0">
                  <a:pos x="145" y="101"/>
                </a:cxn>
                <a:cxn ang="0">
                  <a:pos x="154" y="110"/>
                </a:cxn>
                <a:cxn ang="0">
                  <a:pos x="163" y="120"/>
                </a:cxn>
                <a:cxn ang="0">
                  <a:pos x="171" y="131"/>
                </a:cxn>
                <a:cxn ang="0">
                  <a:pos x="177" y="142"/>
                </a:cxn>
                <a:cxn ang="0">
                  <a:pos x="183" y="155"/>
                </a:cxn>
                <a:cxn ang="0">
                  <a:pos x="186" y="168"/>
                </a:cxn>
                <a:cxn ang="0">
                  <a:pos x="252" y="151"/>
                </a:cxn>
                <a:cxn ang="0">
                  <a:pos x="245" y="132"/>
                </a:cxn>
                <a:cxn ang="0">
                  <a:pos x="236" y="113"/>
                </a:cxn>
                <a:cxn ang="0">
                  <a:pos x="227" y="95"/>
                </a:cxn>
                <a:cxn ang="0">
                  <a:pos x="215" y="79"/>
                </a:cxn>
                <a:cxn ang="0">
                  <a:pos x="202" y="63"/>
                </a:cxn>
                <a:cxn ang="0">
                  <a:pos x="188" y="50"/>
                </a:cxn>
                <a:cxn ang="0">
                  <a:pos x="173" y="38"/>
                </a:cxn>
                <a:cxn ang="0">
                  <a:pos x="156" y="27"/>
                </a:cxn>
                <a:cxn ang="0">
                  <a:pos x="138" y="18"/>
                </a:cxn>
                <a:cxn ang="0">
                  <a:pos x="120" y="11"/>
                </a:cxn>
                <a:cxn ang="0">
                  <a:pos x="100" y="6"/>
                </a:cxn>
                <a:cxn ang="0">
                  <a:pos x="81" y="1"/>
                </a:cxn>
                <a:cxn ang="0">
                  <a:pos x="61" y="0"/>
                </a:cxn>
                <a:cxn ang="0">
                  <a:pos x="40" y="0"/>
                </a:cxn>
                <a:cxn ang="0">
                  <a:pos x="20" y="2"/>
                </a:cxn>
                <a:cxn ang="0">
                  <a:pos x="0" y="7"/>
                </a:cxn>
                <a:cxn ang="0">
                  <a:pos x="0" y="7"/>
                </a:cxn>
                <a:cxn ang="0">
                  <a:pos x="18" y="71"/>
                </a:cxn>
              </a:cxnLst>
              <a:rect l="0" t="0" r="r" b="b"/>
              <a:pathLst>
                <a:path w="252" h="168">
                  <a:moveTo>
                    <a:pt x="18" y="71"/>
                  </a:moveTo>
                  <a:lnTo>
                    <a:pt x="18" y="71"/>
                  </a:lnTo>
                  <a:lnTo>
                    <a:pt x="31" y="68"/>
                  </a:lnTo>
                  <a:lnTo>
                    <a:pt x="45" y="67"/>
                  </a:lnTo>
                  <a:lnTo>
                    <a:pt x="59" y="67"/>
                  </a:lnTo>
                  <a:lnTo>
                    <a:pt x="72" y="68"/>
                  </a:lnTo>
                  <a:lnTo>
                    <a:pt x="86" y="70"/>
                  </a:lnTo>
                  <a:lnTo>
                    <a:pt x="98" y="75"/>
                  </a:lnTo>
                  <a:lnTo>
                    <a:pt x="111" y="79"/>
                  </a:lnTo>
                  <a:lnTo>
                    <a:pt x="122" y="85"/>
                  </a:lnTo>
                  <a:lnTo>
                    <a:pt x="133" y="93"/>
                  </a:lnTo>
                  <a:lnTo>
                    <a:pt x="145" y="101"/>
                  </a:lnTo>
                  <a:lnTo>
                    <a:pt x="154" y="110"/>
                  </a:lnTo>
                  <a:lnTo>
                    <a:pt x="163" y="120"/>
                  </a:lnTo>
                  <a:lnTo>
                    <a:pt x="171" y="131"/>
                  </a:lnTo>
                  <a:lnTo>
                    <a:pt x="177" y="142"/>
                  </a:lnTo>
                  <a:lnTo>
                    <a:pt x="183" y="155"/>
                  </a:lnTo>
                  <a:lnTo>
                    <a:pt x="186" y="168"/>
                  </a:lnTo>
                  <a:lnTo>
                    <a:pt x="252" y="151"/>
                  </a:lnTo>
                  <a:lnTo>
                    <a:pt x="245" y="132"/>
                  </a:lnTo>
                  <a:lnTo>
                    <a:pt x="236" y="113"/>
                  </a:lnTo>
                  <a:lnTo>
                    <a:pt x="227" y="95"/>
                  </a:lnTo>
                  <a:lnTo>
                    <a:pt x="215" y="79"/>
                  </a:lnTo>
                  <a:lnTo>
                    <a:pt x="202" y="63"/>
                  </a:lnTo>
                  <a:lnTo>
                    <a:pt x="188" y="50"/>
                  </a:lnTo>
                  <a:lnTo>
                    <a:pt x="173" y="38"/>
                  </a:lnTo>
                  <a:lnTo>
                    <a:pt x="156" y="27"/>
                  </a:lnTo>
                  <a:lnTo>
                    <a:pt x="138" y="18"/>
                  </a:lnTo>
                  <a:lnTo>
                    <a:pt x="120" y="11"/>
                  </a:lnTo>
                  <a:lnTo>
                    <a:pt x="100" y="6"/>
                  </a:lnTo>
                  <a:lnTo>
                    <a:pt x="81" y="1"/>
                  </a:lnTo>
                  <a:lnTo>
                    <a:pt x="61" y="0"/>
                  </a:lnTo>
                  <a:lnTo>
                    <a:pt x="40" y="0"/>
                  </a:lnTo>
                  <a:lnTo>
                    <a:pt x="20" y="2"/>
                  </a:lnTo>
                  <a:lnTo>
                    <a:pt x="0" y="7"/>
                  </a:lnTo>
                  <a:lnTo>
                    <a:pt x="0" y="7"/>
                  </a:lnTo>
                  <a:lnTo>
                    <a:pt x="18" y="7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61" name="Freeform 125"/>
            <p:cNvSpPr>
              <a:spLocks/>
            </p:cNvSpPr>
            <p:nvPr/>
          </p:nvSpPr>
          <p:spPr bwMode="auto">
            <a:xfrm>
              <a:off x="1803" y="1331"/>
              <a:ext cx="34" cy="50"/>
            </a:xfrm>
            <a:custGeom>
              <a:avLst/>
              <a:gdLst/>
              <a:ahLst/>
              <a:cxnLst>
                <a:cxn ang="0">
                  <a:pos x="71" y="234"/>
                </a:cxn>
                <a:cxn ang="0">
                  <a:pos x="71" y="234"/>
                </a:cxn>
                <a:cxn ang="0">
                  <a:pos x="68" y="220"/>
                </a:cxn>
                <a:cxn ang="0">
                  <a:pos x="67" y="206"/>
                </a:cxn>
                <a:cxn ang="0">
                  <a:pos x="67" y="192"/>
                </a:cxn>
                <a:cxn ang="0">
                  <a:pos x="68" y="178"/>
                </a:cxn>
                <a:cxn ang="0">
                  <a:pos x="70" y="166"/>
                </a:cxn>
                <a:cxn ang="0">
                  <a:pos x="74" y="152"/>
                </a:cxn>
                <a:cxn ang="0">
                  <a:pos x="79" y="140"/>
                </a:cxn>
                <a:cxn ang="0">
                  <a:pos x="85" y="129"/>
                </a:cxn>
                <a:cxn ang="0">
                  <a:pos x="93" y="117"/>
                </a:cxn>
                <a:cxn ang="0">
                  <a:pos x="101" y="107"/>
                </a:cxn>
                <a:cxn ang="0">
                  <a:pos x="110" y="97"/>
                </a:cxn>
                <a:cxn ang="0">
                  <a:pos x="120" y="88"/>
                </a:cxn>
                <a:cxn ang="0">
                  <a:pos x="131" y="81"/>
                </a:cxn>
                <a:cxn ang="0">
                  <a:pos x="143" y="74"/>
                </a:cxn>
                <a:cxn ang="0">
                  <a:pos x="156" y="69"/>
                </a:cxn>
                <a:cxn ang="0">
                  <a:pos x="170" y="64"/>
                </a:cxn>
                <a:cxn ang="0">
                  <a:pos x="152" y="0"/>
                </a:cxn>
                <a:cxn ang="0">
                  <a:pos x="132" y="6"/>
                </a:cxn>
                <a:cxn ang="0">
                  <a:pos x="113" y="14"/>
                </a:cxn>
                <a:cxn ang="0">
                  <a:pos x="95" y="25"/>
                </a:cxn>
                <a:cxn ang="0">
                  <a:pos x="79" y="36"/>
                </a:cxn>
                <a:cxn ang="0">
                  <a:pos x="63" y="48"/>
                </a:cxn>
                <a:cxn ang="0">
                  <a:pos x="50" y="63"/>
                </a:cxn>
                <a:cxn ang="0">
                  <a:pos x="39" y="79"/>
                </a:cxn>
                <a:cxn ang="0">
                  <a:pos x="27" y="96"/>
                </a:cxn>
                <a:cxn ang="0">
                  <a:pos x="18" y="113"/>
                </a:cxn>
                <a:cxn ang="0">
                  <a:pos x="11" y="131"/>
                </a:cxn>
                <a:cxn ang="0">
                  <a:pos x="6" y="150"/>
                </a:cxn>
                <a:cxn ang="0">
                  <a:pos x="1" y="169"/>
                </a:cxn>
                <a:cxn ang="0">
                  <a:pos x="0" y="190"/>
                </a:cxn>
                <a:cxn ang="0">
                  <a:pos x="0" y="210"/>
                </a:cxn>
                <a:cxn ang="0">
                  <a:pos x="2" y="230"/>
                </a:cxn>
                <a:cxn ang="0">
                  <a:pos x="7" y="251"/>
                </a:cxn>
                <a:cxn ang="0">
                  <a:pos x="7" y="251"/>
                </a:cxn>
                <a:cxn ang="0">
                  <a:pos x="71" y="234"/>
                </a:cxn>
              </a:cxnLst>
              <a:rect l="0" t="0" r="r" b="b"/>
              <a:pathLst>
                <a:path w="170" h="251">
                  <a:moveTo>
                    <a:pt x="71" y="234"/>
                  </a:moveTo>
                  <a:lnTo>
                    <a:pt x="71" y="234"/>
                  </a:lnTo>
                  <a:lnTo>
                    <a:pt x="68" y="220"/>
                  </a:lnTo>
                  <a:lnTo>
                    <a:pt x="67" y="206"/>
                  </a:lnTo>
                  <a:lnTo>
                    <a:pt x="67" y="192"/>
                  </a:lnTo>
                  <a:lnTo>
                    <a:pt x="68" y="178"/>
                  </a:lnTo>
                  <a:lnTo>
                    <a:pt x="70" y="166"/>
                  </a:lnTo>
                  <a:lnTo>
                    <a:pt x="74" y="152"/>
                  </a:lnTo>
                  <a:lnTo>
                    <a:pt x="79" y="140"/>
                  </a:lnTo>
                  <a:lnTo>
                    <a:pt x="85" y="129"/>
                  </a:lnTo>
                  <a:lnTo>
                    <a:pt x="93" y="117"/>
                  </a:lnTo>
                  <a:lnTo>
                    <a:pt x="101" y="107"/>
                  </a:lnTo>
                  <a:lnTo>
                    <a:pt x="110" y="97"/>
                  </a:lnTo>
                  <a:lnTo>
                    <a:pt x="120" y="88"/>
                  </a:lnTo>
                  <a:lnTo>
                    <a:pt x="131" y="81"/>
                  </a:lnTo>
                  <a:lnTo>
                    <a:pt x="143" y="74"/>
                  </a:lnTo>
                  <a:lnTo>
                    <a:pt x="156" y="69"/>
                  </a:lnTo>
                  <a:lnTo>
                    <a:pt x="170" y="64"/>
                  </a:lnTo>
                  <a:lnTo>
                    <a:pt x="152" y="0"/>
                  </a:lnTo>
                  <a:lnTo>
                    <a:pt x="132" y="6"/>
                  </a:lnTo>
                  <a:lnTo>
                    <a:pt x="113" y="14"/>
                  </a:lnTo>
                  <a:lnTo>
                    <a:pt x="95" y="25"/>
                  </a:lnTo>
                  <a:lnTo>
                    <a:pt x="79" y="36"/>
                  </a:lnTo>
                  <a:lnTo>
                    <a:pt x="63" y="48"/>
                  </a:lnTo>
                  <a:lnTo>
                    <a:pt x="50" y="63"/>
                  </a:lnTo>
                  <a:lnTo>
                    <a:pt x="39" y="79"/>
                  </a:lnTo>
                  <a:lnTo>
                    <a:pt x="27" y="96"/>
                  </a:lnTo>
                  <a:lnTo>
                    <a:pt x="18" y="113"/>
                  </a:lnTo>
                  <a:lnTo>
                    <a:pt x="11" y="131"/>
                  </a:lnTo>
                  <a:lnTo>
                    <a:pt x="6" y="150"/>
                  </a:lnTo>
                  <a:lnTo>
                    <a:pt x="1" y="169"/>
                  </a:lnTo>
                  <a:lnTo>
                    <a:pt x="0" y="190"/>
                  </a:lnTo>
                  <a:lnTo>
                    <a:pt x="0" y="210"/>
                  </a:lnTo>
                  <a:lnTo>
                    <a:pt x="2" y="230"/>
                  </a:lnTo>
                  <a:lnTo>
                    <a:pt x="7" y="251"/>
                  </a:lnTo>
                  <a:lnTo>
                    <a:pt x="7" y="251"/>
                  </a:lnTo>
                  <a:lnTo>
                    <a:pt x="71" y="234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62" name="Freeform 126"/>
            <p:cNvSpPr>
              <a:spLocks/>
            </p:cNvSpPr>
            <p:nvPr/>
          </p:nvSpPr>
          <p:spPr bwMode="auto">
            <a:xfrm>
              <a:off x="1804" y="1378"/>
              <a:ext cx="50" cy="34"/>
            </a:xfrm>
            <a:custGeom>
              <a:avLst/>
              <a:gdLst/>
              <a:ahLst/>
              <a:cxnLst>
                <a:cxn ang="0">
                  <a:pos x="234" y="97"/>
                </a:cxn>
                <a:cxn ang="0">
                  <a:pos x="234" y="97"/>
                </a:cxn>
                <a:cxn ang="0">
                  <a:pos x="220" y="101"/>
                </a:cxn>
                <a:cxn ang="0">
                  <a:pos x="207" y="102"/>
                </a:cxn>
                <a:cxn ang="0">
                  <a:pos x="192" y="103"/>
                </a:cxn>
                <a:cxn ang="0">
                  <a:pos x="179" y="101"/>
                </a:cxn>
                <a:cxn ang="0">
                  <a:pos x="166" y="98"/>
                </a:cxn>
                <a:cxn ang="0">
                  <a:pos x="153" y="95"/>
                </a:cxn>
                <a:cxn ang="0">
                  <a:pos x="141" y="90"/>
                </a:cxn>
                <a:cxn ang="0">
                  <a:pos x="129" y="84"/>
                </a:cxn>
                <a:cxn ang="0">
                  <a:pos x="118" y="77"/>
                </a:cxn>
                <a:cxn ang="0">
                  <a:pos x="107" y="68"/>
                </a:cxn>
                <a:cxn ang="0">
                  <a:pos x="97" y="59"/>
                </a:cxn>
                <a:cxn ang="0">
                  <a:pos x="89" y="48"/>
                </a:cxn>
                <a:cxn ang="0">
                  <a:pos x="81" y="38"/>
                </a:cxn>
                <a:cxn ang="0">
                  <a:pos x="75" y="26"/>
                </a:cxn>
                <a:cxn ang="0">
                  <a:pos x="69" y="13"/>
                </a:cxn>
                <a:cxn ang="0">
                  <a:pos x="64" y="0"/>
                </a:cxn>
                <a:cxn ang="0">
                  <a:pos x="0" y="17"/>
                </a:cxn>
                <a:cxn ang="0">
                  <a:pos x="7" y="37"/>
                </a:cxn>
                <a:cxn ang="0">
                  <a:pos x="15" y="55"/>
                </a:cxn>
                <a:cxn ang="0">
                  <a:pos x="25" y="73"/>
                </a:cxn>
                <a:cxn ang="0">
                  <a:pos x="36" y="90"/>
                </a:cxn>
                <a:cxn ang="0">
                  <a:pos x="50" y="105"/>
                </a:cxn>
                <a:cxn ang="0">
                  <a:pos x="63" y="119"/>
                </a:cxn>
                <a:cxn ang="0">
                  <a:pos x="79" y="131"/>
                </a:cxn>
                <a:cxn ang="0">
                  <a:pos x="96" y="141"/>
                </a:cxn>
                <a:cxn ang="0">
                  <a:pos x="113" y="150"/>
                </a:cxn>
                <a:cxn ang="0">
                  <a:pos x="131" y="158"/>
                </a:cxn>
                <a:cxn ang="0">
                  <a:pos x="150" y="164"/>
                </a:cxn>
                <a:cxn ang="0">
                  <a:pos x="170" y="167"/>
                </a:cxn>
                <a:cxn ang="0">
                  <a:pos x="190" y="168"/>
                </a:cxn>
                <a:cxn ang="0">
                  <a:pos x="210" y="168"/>
                </a:cxn>
                <a:cxn ang="0">
                  <a:pos x="231" y="166"/>
                </a:cxn>
                <a:cxn ang="0">
                  <a:pos x="251" y="162"/>
                </a:cxn>
                <a:cxn ang="0">
                  <a:pos x="251" y="162"/>
                </a:cxn>
                <a:cxn ang="0">
                  <a:pos x="234" y="97"/>
                </a:cxn>
              </a:cxnLst>
              <a:rect l="0" t="0" r="r" b="b"/>
              <a:pathLst>
                <a:path w="251" h="168">
                  <a:moveTo>
                    <a:pt x="234" y="97"/>
                  </a:moveTo>
                  <a:lnTo>
                    <a:pt x="234" y="97"/>
                  </a:lnTo>
                  <a:lnTo>
                    <a:pt x="220" y="101"/>
                  </a:lnTo>
                  <a:lnTo>
                    <a:pt x="207" y="102"/>
                  </a:lnTo>
                  <a:lnTo>
                    <a:pt x="192" y="103"/>
                  </a:lnTo>
                  <a:lnTo>
                    <a:pt x="179" y="101"/>
                  </a:lnTo>
                  <a:lnTo>
                    <a:pt x="166" y="98"/>
                  </a:lnTo>
                  <a:lnTo>
                    <a:pt x="153" y="95"/>
                  </a:lnTo>
                  <a:lnTo>
                    <a:pt x="141" y="90"/>
                  </a:lnTo>
                  <a:lnTo>
                    <a:pt x="129" y="84"/>
                  </a:lnTo>
                  <a:lnTo>
                    <a:pt x="118" y="77"/>
                  </a:lnTo>
                  <a:lnTo>
                    <a:pt x="107" y="68"/>
                  </a:lnTo>
                  <a:lnTo>
                    <a:pt x="97" y="59"/>
                  </a:lnTo>
                  <a:lnTo>
                    <a:pt x="89" y="48"/>
                  </a:lnTo>
                  <a:lnTo>
                    <a:pt x="81" y="38"/>
                  </a:lnTo>
                  <a:lnTo>
                    <a:pt x="75" y="26"/>
                  </a:lnTo>
                  <a:lnTo>
                    <a:pt x="69" y="13"/>
                  </a:lnTo>
                  <a:lnTo>
                    <a:pt x="64" y="0"/>
                  </a:lnTo>
                  <a:lnTo>
                    <a:pt x="0" y="17"/>
                  </a:lnTo>
                  <a:lnTo>
                    <a:pt x="7" y="37"/>
                  </a:lnTo>
                  <a:lnTo>
                    <a:pt x="15" y="55"/>
                  </a:lnTo>
                  <a:lnTo>
                    <a:pt x="25" y="73"/>
                  </a:lnTo>
                  <a:lnTo>
                    <a:pt x="36" y="90"/>
                  </a:lnTo>
                  <a:lnTo>
                    <a:pt x="50" y="105"/>
                  </a:lnTo>
                  <a:lnTo>
                    <a:pt x="63" y="119"/>
                  </a:lnTo>
                  <a:lnTo>
                    <a:pt x="79" y="131"/>
                  </a:lnTo>
                  <a:lnTo>
                    <a:pt x="96" y="141"/>
                  </a:lnTo>
                  <a:lnTo>
                    <a:pt x="113" y="150"/>
                  </a:lnTo>
                  <a:lnTo>
                    <a:pt x="131" y="158"/>
                  </a:lnTo>
                  <a:lnTo>
                    <a:pt x="150" y="164"/>
                  </a:lnTo>
                  <a:lnTo>
                    <a:pt x="170" y="167"/>
                  </a:lnTo>
                  <a:lnTo>
                    <a:pt x="190" y="168"/>
                  </a:lnTo>
                  <a:lnTo>
                    <a:pt x="210" y="168"/>
                  </a:lnTo>
                  <a:lnTo>
                    <a:pt x="231" y="166"/>
                  </a:lnTo>
                  <a:lnTo>
                    <a:pt x="251" y="162"/>
                  </a:lnTo>
                  <a:lnTo>
                    <a:pt x="251" y="162"/>
                  </a:lnTo>
                  <a:lnTo>
                    <a:pt x="234" y="97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63" name="Freeform 127"/>
            <p:cNvSpPr>
              <a:spLocks/>
            </p:cNvSpPr>
            <p:nvPr/>
          </p:nvSpPr>
          <p:spPr bwMode="auto">
            <a:xfrm>
              <a:off x="1851" y="1360"/>
              <a:ext cx="34" cy="50"/>
            </a:xfrm>
            <a:custGeom>
              <a:avLst/>
              <a:gdLst/>
              <a:ahLst/>
              <a:cxnLst>
                <a:cxn ang="0">
                  <a:pos x="97" y="17"/>
                </a:cxn>
                <a:cxn ang="0">
                  <a:pos x="97" y="17"/>
                </a:cxn>
                <a:cxn ang="0">
                  <a:pos x="101" y="32"/>
                </a:cxn>
                <a:cxn ang="0">
                  <a:pos x="102" y="46"/>
                </a:cxn>
                <a:cxn ang="0">
                  <a:pos x="103" y="59"/>
                </a:cxn>
                <a:cxn ang="0">
                  <a:pos x="102" y="73"/>
                </a:cxn>
                <a:cxn ang="0">
                  <a:pos x="99" y="86"/>
                </a:cxn>
                <a:cxn ang="0">
                  <a:pos x="95" y="99"/>
                </a:cxn>
                <a:cxn ang="0">
                  <a:pos x="91" y="111"/>
                </a:cxn>
                <a:cxn ang="0">
                  <a:pos x="84" y="123"/>
                </a:cxn>
                <a:cxn ang="0">
                  <a:pos x="77" y="134"/>
                </a:cxn>
                <a:cxn ang="0">
                  <a:pos x="68" y="145"/>
                </a:cxn>
                <a:cxn ang="0">
                  <a:pos x="59" y="154"/>
                </a:cxn>
                <a:cxn ang="0">
                  <a:pos x="49" y="163"/>
                </a:cxn>
                <a:cxn ang="0">
                  <a:pos x="39" y="171"/>
                </a:cxn>
                <a:cxn ang="0">
                  <a:pos x="26" y="178"/>
                </a:cxn>
                <a:cxn ang="0">
                  <a:pos x="14" y="184"/>
                </a:cxn>
                <a:cxn ang="0">
                  <a:pos x="0" y="187"/>
                </a:cxn>
                <a:cxn ang="0">
                  <a:pos x="17" y="252"/>
                </a:cxn>
                <a:cxn ang="0">
                  <a:pos x="37" y="246"/>
                </a:cxn>
                <a:cxn ang="0">
                  <a:pos x="56" y="237"/>
                </a:cxn>
                <a:cxn ang="0">
                  <a:pos x="74" y="228"/>
                </a:cxn>
                <a:cxn ang="0">
                  <a:pos x="91" y="215"/>
                </a:cxn>
                <a:cxn ang="0">
                  <a:pos x="105" y="203"/>
                </a:cxn>
                <a:cxn ang="0">
                  <a:pos x="119" y="188"/>
                </a:cxn>
                <a:cxn ang="0">
                  <a:pos x="131" y="172"/>
                </a:cxn>
                <a:cxn ang="0">
                  <a:pos x="142" y="157"/>
                </a:cxn>
                <a:cxn ang="0">
                  <a:pos x="151" y="138"/>
                </a:cxn>
                <a:cxn ang="0">
                  <a:pos x="158" y="120"/>
                </a:cxn>
                <a:cxn ang="0">
                  <a:pos x="164" y="101"/>
                </a:cxn>
                <a:cxn ang="0">
                  <a:pos x="168" y="82"/>
                </a:cxn>
                <a:cxn ang="0">
                  <a:pos x="170" y="62"/>
                </a:cxn>
                <a:cxn ang="0">
                  <a:pos x="169" y="41"/>
                </a:cxn>
                <a:cxn ang="0">
                  <a:pos x="166" y="21"/>
                </a:cxn>
                <a:cxn ang="0">
                  <a:pos x="163" y="0"/>
                </a:cxn>
                <a:cxn ang="0">
                  <a:pos x="163" y="0"/>
                </a:cxn>
                <a:cxn ang="0">
                  <a:pos x="97" y="17"/>
                </a:cxn>
              </a:cxnLst>
              <a:rect l="0" t="0" r="r" b="b"/>
              <a:pathLst>
                <a:path w="170" h="252">
                  <a:moveTo>
                    <a:pt x="97" y="17"/>
                  </a:moveTo>
                  <a:lnTo>
                    <a:pt x="97" y="17"/>
                  </a:lnTo>
                  <a:lnTo>
                    <a:pt x="101" y="32"/>
                  </a:lnTo>
                  <a:lnTo>
                    <a:pt x="102" y="46"/>
                  </a:lnTo>
                  <a:lnTo>
                    <a:pt x="103" y="59"/>
                  </a:lnTo>
                  <a:lnTo>
                    <a:pt x="102" y="73"/>
                  </a:lnTo>
                  <a:lnTo>
                    <a:pt x="99" y="86"/>
                  </a:lnTo>
                  <a:lnTo>
                    <a:pt x="95" y="99"/>
                  </a:lnTo>
                  <a:lnTo>
                    <a:pt x="91" y="111"/>
                  </a:lnTo>
                  <a:lnTo>
                    <a:pt x="84" y="123"/>
                  </a:lnTo>
                  <a:lnTo>
                    <a:pt x="77" y="134"/>
                  </a:lnTo>
                  <a:lnTo>
                    <a:pt x="68" y="145"/>
                  </a:lnTo>
                  <a:lnTo>
                    <a:pt x="59" y="154"/>
                  </a:lnTo>
                  <a:lnTo>
                    <a:pt x="49" y="163"/>
                  </a:lnTo>
                  <a:lnTo>
                    <a:pt x="39" y="171"/>
                  </a:lnTo>
                  <a:lnTo>
                    <a:pt x="26" y="178"/>
                  </a:lnTo>
                  <a:lnTo>
                    <a:pt x="14" y="184"/>
                  </a:lnTo>
                  <a:lnTo>
                    <a:pt x="0" y="187"/>
                  </a:lnTo>
                  <a:lnTo>
                    <a:pt x="17" y="252"/>
                  </a:lnTo>
                  <a:lnTo>
                    <a:pt x="37" y="246"/>
                  </a:lnTo>
                  <a:lnTo>
                    <a:pt x="56" y="237"/>
                  </a:lnTo>
                  <a:lnTo>
                    <a:pt x="74" y="228"/>
                  </a:lnTo>
                  <a:lnTo>
                    <a:pt x="91" y="215"/>
                  </a:lnTo>
                  <a:lnTo>
                    <a:pt x="105" y="203"/>
                  </a:lnTo>
                  <a:lnTo>
                    <a:pt x="119" y="188"/>
                  </a:lnTo>
                  <a:lnTo>
                    <a:pt x="131" y="172"/>
                  </a:lnTo>
                  <a:lnTo>
                    <a:pt x="142" y="157"/>
                  </a:lnTo>
                  <a:lnTo>
                    <a:pt x="151" y="138"/>
                  </a:lnTo>
                  <a:lnTo>
                    <a:pt x="158" y="120"/>
                  </a:lnTo>
                  <a:lnTo>
                    <a:pt x="164" y="101"/>
                  </a:lnTo>
                  <a:lnTo>
                    <a:pt x="168" y="82"/>
                  </a:lnTo>
                  <a:lnTo>
                    <a:pt x="170" y="62"/>
                  </a:lnTo>
                  <a:lnTo>
                    <a:pt x="169" y="41"/>
                  </a:lnTo>
                  <a:lnTo>
                    <a:pt x="166" y="21"/>
                  </a:lnTo>
                  <a:lnTo>
                    <a:pt x="163" y="0"/>
                  </a:lnTo>
                  <a:lnTo>
                    <a:pt x="163" y="0"/>
                  </a:lnTo>
                  <a:lnTo>
                    <a:pt x="97" y="17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64" name="Freeform 128"/>
            <p:cNvSpPr>
              <a:spLocks/>
            </p:cNvSpPr>
            <p:nvPr/>
          </p:nvSpPr>
          <p:spPr bwMode="auto">
            <a:xfrm>
              <a:off x="1241" y="2814"/>
              <a:ext cx="69" cy="68"/>
            </a:xfrm>
            <a:custGeom>
              <a:avLst/>
              <a:gdLst/>
              <a:ahLst/>
              <a:cxnLst>
                <a:cxn ang="0">
                  <a:pos x="332" y="111"/>
                </a:cxn>
                <a:cxn ang="0">
                  <a:pos x="316" y="81"/>
                </a:cxn>
                <a:cxn ang="0">
                  <a:pos x="296" y="54"/>
                </a:cxn>
                <a:cxn ang="0">
                  <a:pos x="271" y="32"/>
                </a:cxn>
                <a:cxn ang="0">
                  <a:pos x="243" y="16"/>
                </a:cxn>
                <a:cxn ang="0">
                  <a:pos x="211" y="5"/>
                </a:cxn>
                <a:cxn ang="0">
                  <a:pos x="178" y="0"/>
                </a:cxn>
                <a:cxn ang="0">
                  <a:pos x="144" y="3"/>
                </a:cxn>
                <a:cxn ang="0">
                  <a:pos x="110" y="12"/>
                </a:cxn>
                <a:cxn ang="0">
                  <a:pos x="80" y="26"/>
                </a:cxn>
                <a:cxn ang="0">
                  <a:pos x="53" y="47"/>
                </a:cxn>
                <a:cxn ang="0">
                  <a:pos x="31" y="73"/>
                </a:cxn>
                <a:cxn ang="0">
                  <a:pos x="15" y="101"/>
                </a:cxn>
                <a:cxn ang="0">
                  <a:pos x="4" y="132"/>
                </a:cxn>
                <a:cxn ang="0">
                  <a:pos x="0" y="166"/>
                </a:cxn>
                <a:cxn ang="0">
                  <a:pos x="2" y="200"/>
                </a:cxn>
                <a:cxn ang="0">
                  <a:pos x="11" y="233"/>
                </a:cxn>
                <a:cxn ang="0">
                  <a:pos x="26" y="264"/>
                </a:cxn>
                <a:cxn ang="0">
                  <a:pos x="47" y="290"/>
                </a:cxn>
                <a:cxn ang="0">
                  <a:pos x="72" y="312"/>
                </a:cxn>
                <a:cxn ang="0">
                  <a:pos x="100" y="328"/>
                </a:cxn>
                <a:cxn ang="0">
                  <a:pos x="132" y="339"/>
                </a:cxn>
                <a:cxn ang="0">
                  <a:pos x="165" y="344"/>
                </a:cxn>
                <a:cxn ang="0">
                  <a:pos x="199" y="342"/>
                </a:cxn>
                <a:cxn ang="0">
                  <a:pos x="233" y="333"/>
                </a:cxn>
                <a:cxn ang="0">
                  <a:pos x="263" y="317"/>
                </a:cxn>
                <a:cxn ang="0">
                  <a:pos x="289" y="297"/>
                </a:cxn>
                <a:cxn ang="0">
                  <a:pos x="312" y="272"/>
                </a:cxn>
                <a:cxn ang="0">
                  <a:pos x="328" y="244"/>
                </a:cxn>
                <a:cxn ang="0">
                  <a:pos x="339" y="212"/>
                </a:cxn>
                <a:cxn ang="0">
                  <a:pos x="343" y="179"/>
                </a:cxn>
                <a:cxn ang="0">
                  <a:pos x="341" y="145"/>
                </a:cxn>
              </a:cxnLst>
              <a:rect l="0" t="0" r="r" b="b"/>
              <a:pathLst>
                <a:path w="343" h="344">
                  <a:moveTo>
                    <a:pt x="338" y="127"/>
                  </a:moveTo>
                  <a:lnTo>
                    <a:pt x="332" y="111"/>
                  </a:lnTo>
                  <a:lnTo>
                    <a:pt x="325" y="95"/>
                  </a:lnTo>
                  <a:lnTo>
                    <a:pt x="316" y="81"/>
                  </a:lnTo>
                  <a:lnTo>
                    <a:pt x="307" y="66"/>
                  </a:lnTo>
                  <a:lnTo>
                    <a:pt x="296" y="54"/>
                  </a:lnTo>
                  <a:lnTo>
                    <a:pt x="285" y="42"/>
                  </a:lnTo>
                  <a:lnTo>
                    <a:pt x="271" y="32"/>
                  </a:lnTo>
                  <a:lnTo>
                    <a:pt x="258" y="23"/>
                  </a:lnTo>
                  <a:lnTo>
                    <a:pt x="243" y="16"/>
                  </a:lnTo>
                  <a:lnTo>
                    <a:pt x="227" y="9"/>
                  </a:lnTo>
                  <a:lnTo>
                    <a:pt x="211" y="5"/>
                  </a:lnTo>
                  <a:lnTo>
                    <a:pt x="195" y="2"/>
                  </a:lnTo>
                  <a:lnTo>
                    <a:pt x="178" y="0"/>
                  </a:lnTo>
                  <a:lnTo>
                    <a:pt x="161" y="0"/>
                  </a:lnTo>
                  <a:lnTo>
                    <a:pt x="144" y="3"/>
                  </a:lnTo>
                  <a:lnTo>
                    <a:pt x="127" y="6"/>
                  </a:lnTo>
                  <a:lnTo>
                    <a:pt x="110" y="12"/>
                  </a:lnTo>
                  <a:lnTo>
                    <a:pt x="95" y="19"/>
                  </a:lnTo>
                  <a:lnTo>
                    <a:pt x="80" y="26"/>
                  </a:lnTo>
                  <a:lnTo>
                    <a:pt x="66" y="37"/>
                  </a:lnTo>
                  <a:lnTo>
                    <a:pt x="53" y="47"/>
                  </a:lnTo>
                  <a:lnTo>
                    <a:pt x="41" y="59"/>
                  </a:lnTo>
                  <a:lnTo>
                    <a:pt x="31" y="73"/>
                  </a:lnTo>
                  <a:lnTo>
                    <a:pt x="22" y="86"/>
                  </a:lnTo>
                  <a:lnTo>
                    <a:pt x="15" y="101"/>
                  </a:lnTo>
                  <a:lnTo>
                    <a:pt x="9" y="116"/>
                  </a:lnTo>
                  <a:lnTo>
                    <a:pt x="4" y="132"/>
                  </a:lnTo>
                  <a:lnTo>
                    <a:pt x="1" y="149"/>
                  </a:lnTo>
                  <a:lnTo>
                    <a:pt x="0" y="166"/>
                  </a:lnTo>
                  <a:lnTo>
                    <a:pt x="0" y="183"/>
                  </a:lnTo>
                  <a:lnTo>
                    <a:pt x="2" y="200"/>
                  </a:lnTo>
                  <a:lnTo>
                    <a:pt x="5" y="216"/>
                  </a:lnTo>
                  <a:lnTo>
                    <a:pt x="11" y="233"/>
                  </a:lnTo>
                  <a:lnTo>
                    <a:pt x="18" y="249"/>
                  </a:lnTo>
                  <a:lnTo>
                    <a:pt x="26" y="264"/>
                  </a:lnTo>
                  <a:lnTo>
                    <a:pt x="36" y="278"/>
                  </a:lnTo>
                  <a:lnTo>
                    <a:pt x="47" y="290"/>
                  </a:lnTo>
                  <a:lnTo>
                    <a:pt x="58" y="301"/>
                  </a:lnTo>
                  <a:lnTo>
                    <a:pt x="72" y="312"/>
                  </a:lnTo>
                  <a:lnTo>
                    <a:pt x="86" y="321"/>
                  </a:lnTo>
                  <a:lnTo>
                    <a:pt x="100" y="328"/>
                  </a:lnTo>
                  <a:lnTo>
                    <a:pt x="116" y="334"/>
                  </a:lnTo>
                  <a:lnTo>
                    <a:pt x="132" y="339"/>
                  </a:lnTo>
                  <a:lnTo>
                    <a:pt x="148" y="342"/>
                  </a:lnTo>
                  <a:lnTo>
                    <a:pt x="165" y="344"/>
                  </a:lnTo>
                  <a:lnTo>
                    <a:pt x="182" y="343"/>
                  </a:lnTo>
                  <a:lnTo>
                    <a:pt x="199" y="342"/>
                  </a:lnTo>
                  <a:lnTo>
                    <a:pt x="216" y="339"/>
                  </a:lnTo>
                  <a:lnTo>
                    <a:pt x="233" y="333"/>
                  </a:lnTo>
                  <a:lnTo>
                    <a:pt x="248" y="326"/>
                  </a:lnTo>
                  <a:lnTo>
                    <a:pt x="263" y="317"/>
                  </a:lnTo>
                  <a:lnTo>
                    <a:pt x="277" y="308"/>
                  </a:lnTo>
                  <a:lnTo>
                    <a:pt x="289" y="297"/>
                  </a:lnTo>
                  <a:lnTo>
                    <a:pt x="302" y="284"/>
                  </a:lnTo>
                  <a:lnTo>
                    <a:pt x="312" y="272"/>
                  </a:lnTo>
                  <a:lnTo>
                    <a:pt x="320" y="258"/>
                  </a:lnTo>
                  <a:lnTo>
                    <a:pt x="328" y="244"/>
                  </a:lnTo>
                  <a:lnTo>
                    <a:pt x="334" y="228"/>
                  </a:lnTo>
                  <a:lnTo>
                    <a:pt x="339" y="212"/>
                  </a:lnTo>
                  <a:lnTo>
                    <a:pt x="341" y="196"/>
                  </a:lnTo>
                  <a:lnTo>
                    <a:pt x="343" y="179"/>
                  </a:lnTo>
                  <a:lnTo>
                    <a:pt x="343" y="162"/>
                  </a:lnTo>
                  <a:lnTo>
                    <a:pt x="341" y="145"/>
                  </a:lnTo>
                  <a:lnTo>
                    <a:pt x="338" y="127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65" name="Freeform 129"/>
            <p:cNvSpPr>
              <a:spLocks/>
            </p:cNvSpPr>
            <p:nvPr/>
          </p:nvSpPr>
          <p:spPr bwMode="auto">
            <a:xfrm>
              <a:off x="1265" y="2807"/>
              <a:ext cx="50" cy="34"/>
            </a:xfrm>
            <a:custGeom>
              <a:avLst/>
              <a:gdLst/>
              <a:ahLst/>
              <a:cxnLst>
                <a:cxn ang="0">
                  <a:pos x="17" y="71"/>
                </a:cxn>
                <a:cxn ang="0">
                  <a:pos x="17" y="71"/>
                </a:cxn>
                <a:cxn ang="0">
                  <a:pos x="31" y="69"/>
                </a:cxn>
                <a:cxn ang="0">
                  <a:pos x="46" y="66"/>
                </a:cxn>
                <a:cxn ang="0">
                  <a:pos x="59" y="66"/>
                </a:cxn>
                <a:cxn ang="0">
                  <a:pos x="73" y="67"/>
                </a:cxn>
                <a:cxn ang="0">
                  <a:pos x="85" y="71"/>
                </a:cxn>
                <a:cxn ang="0">
                  <a:pos x="99" y="74"/>
                </a:cxn>
                <a:cxn ang="0">
                  <a:pos x="111" y="79"/>
                </a:cxn>
                <a:cxn ang="0">
                  <a:pos x="123" y="85"/>
                </a:cxn>
                <a:cxn ang="0">
                  <a:pos x="134" y="92"/>
                </a:cxn>
                <a:cxn ang="0">
                  <a:pos x="144" y="100"/>
                </a:cxn>
                <a:cxn ang="0">
                  <a:pos x="154" y="110"/>
                </a:cxn>
                <a:cxn ang="0">
                  <a:pos x="163" y="121"/>
                </a:cxn>
                <a:cxn ang="0">
                  <a:pos x="170" y="131"/>
                </a:cxn>
                <a:cxn ang="0">
                  <a:pos x="177" y="143"/>
                </a:cxn>
                <a:cxn ang="0">
                  <a:pos x="183" y="156"/>
                </a:cxn>
                <a:cxn ang="0">
                  <a:pos x="187" y="169"/>
                </a:cxn>
                <a:cxn ang="0">
                  <a:pos x="252" y="152"/>
                </a:cxn>
                <a:cxn ang="0">
                  <a:pos x="246" y="132"/>
                </a:cxn>
                <a:cxn ang="0">
                  <a:pos x="237" y="113"/>
                </a:cxn>
                <a:cxn ang="0">
                  <a:pos x="227" y="96"/>
                </a:cxn>
                <a:cxn ang="0">
                  <a:pos x="215" y="79"/>
                </a:cxn>
                <a:cxn ang="0">
                  <a:pos x="203" y="64"/>
                </a:cxn>
                <a:cxn ang="0">
                  <a:pos x="188" y="50"/>
                </a:cxn>
                <a:cxn ang="0">
                  <a:pos x="172" y="38"/>
                </a:cxn>
                <a:cxn ang="0">
                  <a:pos x="156" y="28"/>
                </a:cxn>
                <a:cxn ang="0">
                  <a:pos x="138" y="19"/>
                </a:cxn>
                <a:cxn ang="0">
                  <a:pos x="120" y="11"/>
                </a:cxn>
                <a:cxn ang="0">
                  <a:pos x="101" y="5"/>
                </a:cxn>
                <a:cxn ang="0">
                  <a:pos x="82" y="2"/>
                </a:cxn>
                <a:cxn ang="0">
                  <a:pos x="61" y="0"/>
                </a:cxn>
                <a:cxn ang="0">
                  <a:pos x="41" y="1"/>
                </a:cxn>
                <a:cxn ang="0">
                  <a:pos x="21" y="3"/>
                </a:cxn>
                <a:cxn ang="0">
                  <a:pos x="0" y="6"/>
                </a:cxn>
                <a:cxn ang="0">
                  <a:pos x="0" y="6"/>
                </a:cxn>
                <a:cxn ang="0">
                  <a:pos x="17" y="71"/>
                </a:cxn>
              </a:cxnLst>
              <a:rect l="0" t="0" r="r" b="b"/>
              <a:pathLst>
                <a:path w="252" h="169">
                  <a:moveTo>
                    <a:pt x="17" y="71"/>
                  </a:moveTo>
                  <a:lnTo>
                    <a:pt x="17" y="71"/>
                  </a:lnTo>
                  <a:lnTo>
                    <a:pt x="31" y="69"/>
                  </a:lnTo>
                  <a:lnTo>
                    <a:pt x="46" y="66"/>
                  </a:lnTo>
                  <a:lnTo>
                    <a:pt x="59" y="66"/>
                  </a:lnTo>
                  <a:lnTo>
                    <a:pt x="73" y="67"/>
                  </a:lnTo>
                  <a:lnTo>
                    <a:pt x="85" y="71"/>
                  </a:lnTo>
                  <a:lnTo>
                    <a:pt x="99" y="74"/>
                  </a:lnTo>
                  <a:lnTo>
                    <a:pt x="111" y="79"/>
                  </a:lnTo>
                  <a:lnTo>
                    <a:pt x="123" y="85"/>
                  </a:lnTo>
                  <a:lnTo>
                    <a:pt x="134" y="92"/>
                  </a:lnTo>
                  <a:lnTo>
                    <a:pt x="144" y="100"/>
                  </a:lnTo>
                  <a:lnTo>
                    <a:pt x="154" y="110"/>
                  </a:lnTo>
                  <a:lnTo>
                    <a:pt x="163" y="121"/>
                  </a:lnTo>
                  <a:lnTo>
                    <a:pt x="170" y="131"/>
                  </a:lnTo>
                  <a:lnTo>
                    <a:pt x="177" y="143"/>
                  </a:lnTo>
                  <a:lnTo>
                    <a:pt x="183" y="156"/>
                  </a:lnTo>
                  <a:lnTo>
                    <a:pt x="187" y="169"/>
                  </a:lnTo>
                  <a:lnTo>
                    <a:pt x="252" y="152"/>
                  </a:lnTo>
                  <a:lnTo>
                    <a:pt x="246" y="132"/>
                  </a:lnTo>
                  <a:lnTo>
                    <a:pt x="237" y="113"/>
                  </a:lnTo>
                  <a:lnTo>
                    <a:pt x="227" y="96"/>
                  </a:lnTo>
                  <a:lnTo>
                    <a:pt x="215" y="79"/>
                  </a:lnTo>
                  <a:lnTo>
                    <a:pt x="203" y="64"/>
                  </a:lnTo>
                  <a:lnTo>
                    <a:pt x="188" y="50"/>
                  </a:lnTo>
                  <a:lnTo>
                    <a:pt x="172" y="38"/>
                  </a:lnTo>
                  <a:lnTo>
                    <a:pt x="156" y="28"/>
                  </a:lnTo>
                  <a:lnTo>
                    <a:pt x="138" y="19"/>
                  </a:lnTo>
                  <a:lnTo>
                    <a:pt x="120" y="11"/>
                  </a:lnTo>
                  <a:lnTo>
                    <a:pt x="101" y="5"/>
                  </a:lnTo>
                  <a:lnTo>
                    <a:pt x="82" y="2"/>
                  </a:lnTo>
                  <a:lnTo>
                    <a:pt x="61" y="0"/>
                  </a:lnTo>
                  <a:lnTo>
                    <a:pt x="41" y="1"/>
                  </a:lnTo>
                  <a:lnTo>
                    <a:pt x="21" y="3"/>
                  </a:lnTo>
                  <a:lnTo>
                    <a:pt x="0" y="6"/>
                  </a:lnTo>
                  <a:lnTo>
                    <a:pt x="0" y="6"/>
                  </a:lnTo>
                  <a:lnTo>
                    <a:pt x="17" y="7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66" name="Freeform 130"/>
            <p:cNvSpPr>
              <a:spLocks/>
            </p:cNvSpPr>
            <p:nvPr/>
          </p:nvSpPr>
          <p:spPr bwMode="auto">
            <a:xfrm>
              <a:off x="1234" y="2808"/>
              <a:ext cx="34" cy="51"/>
            </a:xfrm>
            <a:custGeom>
              <a:avLst/>
              <a:gdLst/>
              <a:ahLst/>
              <a:cxnLst>
                <a:cxn ang="0">
                  <a:pos x="71" y="234"/>
                </a:cxn>
                <a:cxn ang="0">
                  <a:pos x="71" y="234"/>
                </a:cxn>
                <a:cxn ang="0">
                  <a:pos x="68" y="221"/>
                </a:cxn>
                <a:cxn ang="0">
                  <a:pos x="66" y="207"/>
                </a:cxn>
                <a:cxn ang="0">
                  <a:pos x="66" y="194"/>
                </a:cxn>
                <a:cxn ang="0">
                  <a:pos x="68" y="180"/>
                </a:cxn>
                <a:cxn ang="0">
                  <a:pos x="70" y="167"/>
                </a:cxn>
                <a:cxn ang="0">
                  <a:pos x="73" y="154"/>
                </a:cxn>
                <a:cxn ang="0">
                  <a:pos x="79" y="142"/>
                </a:cxn>
                <a:cxn ang="0">
                  <a:pos x="85" y="129"/>
                </a:cxn>
                <a:cxn ang="0">
                  <a:pos x="91" y="119"/>
                </a:cxn>
                <a:cxn ang="0">
                  <a:pos x="100" y="108"/>
                </a:cxn>
                <a:cxn ang="0">
                  <a:pos x="109" y="99"/>
                </a:cxn>
                <a:cxn ang="0">
                  <a:pos x="120" y="90"/>
                </a:cxn>
                <a:cxn ang="0">
                  <a:pos x="131" y="82"/>
                </a:cxn>
                <a:cxn ang="0">
                  <a:pos x="142" y="75"/>
                </a:cxn>
                <a:cxn ang="0">
                  <a:pos x="155" y="69"/>
                </a:cxn>
                <a:cxn ang="0">
                  <a:pos x="168" y="65"/>
                </a:cxn>
                <a:cxn ang="0">
                  <a:pos x="151" y="0"/>
                </a:cxn>
                <a:cxn ang="0">
                  <a:pos x="131" y="7"/>
                </a:cxn>
                <a:cxn ang="0">
                  <a:pos x="113" y="15"/>
                </a:cxn>
                <a:cxn ang="0">
                  <a:pos x="95" y="25"/>
                </a:cxn>
                <a:cxn ang="0">
                  <a:pos x="79" y="38"/>
                </a:cxn>
                <a:cxn ang="0">
                  <a:pos x="63" y="50"/>
                </a:cxn>
                <a:cxn ang="0">
                  <a:pos x="49" y="65"/>
                </a:cxn>
                <a:cxn ang="0">
                  <a:pos x="37" y="79"/>
                </a:cxn>
                <a:cxn ang="0">
                  <a:pos x="27" y="96"/>
                </a:cxn>
                <a:cxn ang="0">
                  <a:pos x="18" y="115"/>
                </a:cxn>
                <a:cxn ang="0">
                  <a:pos x="10" y="133"/>
                </a:cxn>
                <a:cxn ang="0">
                  <a:pos x="4" y="152"/>
                </a:cxn>
                <a:cxn ang="0">
                  <a:pos x="1" y="171"/>
                </a:cxn>
                <a:cxn ang="0">
                  <a:pos x="0" y="191"/>
                </a:cxn>
                <a:cxn ang="0">
                  <a:pos x="0" y="211"/>
                </a:cxn>
                <a:cxn ang="0">
                  <a:pos x="2" y="232"/>
                </a:cxn>
                <a:cxn ang="0">
                  <a:pos x="6" y="253"/>
                </a:cxn>
                <a:cxn ang="0">
                  <a:pos x="6" y="253"/>
                </a:cxn>
                <a:cxn ang="0">
                  <a:pos x="71" y="234"/>
                </a:cxn>
              </a:cxnLst>
              <a:rect l="0" t="0" r="r" b="b"/>
              <a:pathLst>
                <a:path w="168" h="253">
                  <a:moveTo>
                    <a:pt x="71" y="234"/>
                  </a:moveTo>
                  <a:lnTo>
                    <a:pt x="71" y="234"/>
                  </a:lnTo>
                  <a:lnTo>
                    <a:pt x="68" y="221"/>
                  </a:lnTo>
                  <a:lnTo>
                    <a:pt x="66" y="207"/>
                  </a:lnTo>
                  <a:lnTo>
                    <a:pt x="66" y="194"/>
                  </a:lnTo>
                  <a:lnTo>
                    <a:pt x="68" y="180"/>
                  </a:lnTo>
                  <a:lnTo>
                    <a:pt x="70" y="167"/>
                  </a:lnTo>
                  <a:lnTo>
                    <a:pt x="73" y="154"/>
                  </a:lnTo>
                  <a:lnTo>
                    <a:pt x="79" y="142"/>
                  </a:lnTo>
                  <a:lnTo>
                    <a:pt x="85" y="129"/>
                  </a:lnTo>
                  <a:lnTo>
                    <a:pt x="91" y="119"/>
                  </a:lnTo>
                  <a:lnTo>
                    <a:pt x="100" y="108"/>
                  </a:lnTo>
                  <a:lnTo>
                    <a:pt x="109" y="99"/>
                  </a:lnTo>
                  <a:lnTo>
                    <a:pt x="120" y="90"/>
                  </a:lnTo>
                  <a:lnTo>
                    <a:pt x="131" y="82"/>
                  </a:lnTo>
                  <a:lnTo>
                    <a:pt x="142" y="75"/>
                  </a:lnTo>
                  <a:lnTo>
                    <a:pt x="155" y="69"/>
                  </a:lnTo>
                  <a:lnTo>
                    <a:pt x="168" y="65"/>
                  </a:lnTo>
                  <a:lnTo>
                    <a:pt x="151" y="0"/>
                  </a:lnTo>
                  <a:lnTo>
                    <a:pt x="131" y="7"/>
                  </a:lnTo>
                  <a:lnTo>
                    <a:pt x="113" y="15"/>
                  </a:lnTo>
                  <a:lnTo>
                    <a:pt x="95" y="25"/>
                  </a:lnTo>
                  <a:lnTo>
                    <a:pt x="79" y="38"/>
                  </a:lnTo>
                  <a:lnTo>
                    <a:pt x="63" y="50"/>
                  </a:lnTo>
                  <a:lnTo>
                    <a:pt x="49" y="65"/>
                  </a:lnTo>
                  <a:lnTo>
                    <a:pt x="37" y="79"/>
                  </a:lnTo>
                  <a:lnTo>
                    <a:pt x="27" y="96"/>
                  </a:lnTo>
                  <a:lnTo>
                    <a:pt x="18" y="115"/>
                  </a:lnTo>
                  <a:lnTo>
                    <a:pt x="10" y="133"/>
                  </a:lnTo>
                  <a:lnTo>
                    <a:pt x="4" y="152"/>
                  </a:lnTo>
                  <a:lnTo>
                    <a:pt x="1" y="171"/>
                  </a:lnTo>
                  <a:lnTo>
                    <a:pt x="0" y="191"/>
                  </a:lnTo>
                  <a:lnTo>
                    <a:pt x="0" y="211"/>
                  </a:lnTo>
                  <a:lnTo>
                    <a:pt x="2" y="232"/>
                  </a:lnTo>
                  <a:lnTo>
                    <a:pt x="6" y="253"/>
                  </a:lnTo>
                  <a:lnTo>
                    <a:pt x="6" y="253"/>
                  </a:lnTo>
                  <a:lnTo>
                    <a:pt x="71" y="234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67" name="Freeform 131"/>
            <p:cNvSpPr>
              <a:spLocks/>
            </p:cNvSpPr>
            <p:nvPr/>
          </p:nvSpPr>
          <p:spPr bwMode="auto">
            <a:xfrm>
              <a:off x="1236" y="2855"/>
              <a:ext cx="50" cy="34"/>
            </a:xfrm>
            <a:custGeom>
              <a:avLst/>
              <a:gdLst/>
              <a:ahLst/>
              <a:cxnLst>
                <a:cxn ang="0">
                  <a:pos x="235" y="99"/>
                </a:cxn>
                <a:cxn ang="0">
                  <a:pos x="235" y="99"/>
                </a:cxn>
                <a:cxn ang="0">
                  <a:pos x="220" y="102"/>
                </a:cxn>
                <a:cxn ang="0">
                  <a:pos x="206" y="103"/>
                </a:cxn>
                <a:cxn ang="0">
                  <a:pos x="193" y="103"/>
                </a:cxn>
                <a:cxn ang="0">
                  <a:pos x="179" y="102"/>
                </a:cxn>
                <a:cxn ang="0">
                  <a:pos x="166" y="100"/>
                </a:cxn>
                <a:cxn ang="0">
                  <a:pos x="153" y="95"/>
                </a:cxn>
                <a:cxn ang="0">
                  <a:pos x="141" y="91"/>
                </a:cxn>
                <a:cxn ang="0">
                  <a:pos x="129" y="85"/>
                </a:cxn>
                <a:cxn ang="0">
                  <a:pos x="118" y="77"/>
                </a:cxn>
                <a:cxn ang="0">
                  <a:pos x="108" y="69"/>
                </a:cxn>
                <a:cxn ang="0">
                  <a:pos x="98" y="60"/>
                </a:cxn>
                <a:cxn ang="0">
                  <a:pos x="89" y="50"/>
                </a:cxn>
                <a:cxn ang="0">
                  <a:pos x="81" y="39"/>
                </a:cxn>
                <a:cxn ang="0">
                  <a:pos x="75" y="28"/>
                </a:cxn>
                <a:cxn ang="0">
                  <a:pos x="70" y="14"/>
                </a:cxn>
                <a:cxn ang="0">
                  <a:pos x="65" y="0"/>
                </a:cxn>
                <a:cxn ang="0">
                  <a:pos x="0" y="19"/>
                </a:cxn>
                <a:cxn ang="0">
                  <a:pos x="6" y="38"/>
                </a:cxn>
                <a:cxn ang="0">
                  <a:pos x="15" y="57"/>
                </a:cxn>
                <a:cxn ang="0">
                  <a:pos x="24" y="75"/>
                </a:cxn>
                <a:cxn ang="0">
                  <a:pos x="37" y="91"/>
                </a:cxn>
                <a:cxn ang="0">
                  <a:pos x="49" y="107"/>
                </a:cxn>
                <a:cxn ang="0">
                  <a:pos x="64" y="120"/>
                </a:cxn>
                <a:cxn ang="0">
                  <a:pos x="80" y="132"/>
                </a:cxn>
                <a:cxn ang="0">
                  <a:pos x="96" y="143"/>
                </a:cxn>
                <a:cxn ang="0">
                  <a:pos x="114" y="152"/>
                </a:cxn>
                <a:cxn ang="0">
                  <a:pos x="132" y="159"/>
                </a:cxn>
                <a:cxn ang="0">
                  <a:pos x="151" y="164"/>
                </a:cxn>
                <a:cxn ang="0">
                  <a:pos x="170" y="168"/>
                </a:cxn>
                <a:cxn ang="0">
                  <a:pos x="191" y="170"/>
                </a:cxn>
                <a:cxn ang="0">
                  <a:pos x="211" y="170"/>
                </a:cxn>
                <a:cxn ang="0">
                  <a:pos x="231" y="168"/>
                </a:cxn>
                <a:cxn ang="0">
                  <a:pos x="252" y="163"/>
                </a:cxn>
                <a:cxn ang="0">
                  <a:pos x="252" y="163"/>
                </a:cxn>
                <a:cxn ang="0">
                  <a:pos x="235" y="99"/>
                </a:cxn>
              </a:cxnLst>
              <a:rect l="0" t="0" r="r" b="b"/>
              <a:pathLst>
                <a:path w="252" h="170">
                  <a:moveTo>
                    <a:pt x="235" y="99"/>
                  </a:moveTo>
                  <a:lnTo>
                    <a:pt x="235" y="99"/>
                  </a:lnTo>
                  <a:lnTo>
                    <a:pt x="220" y="102"/>
                  </a:lnTo>
                  <a:lnTo>
                    <a:pt x="206" y="103"/>
                  </a:lnTo>
                  <a:lnTo>
                    <a:pt x="193" y="103"/>
                  </a:lnTo>
                  <a:lnTo>
                    <a:pt x="179" y="102"/>
                  </a:lnTo>
                  <a:lnTo>
                    <a:pt x="166" y="100"/>
                  </a:lnTo>
                  <a:lnTo>
                    <a:pt x="153" y="95"/>
                  </a:lnTo>
                  <a:lnTo>
                    <a:pt x="141" y="91"/>
                  </a:lnTo>
                  <a:lnTo>
                    <a:pt x="129" y="85"/>
                  </a:lnTo>
                  <a:lnTo>
                    <a:pt x="118" y="77"/>
                  </a:lnTo>
                  <a:lnTo>
                    <a:pt x="108" y="69"/>
                  </a:lnTo>
                  <a:lnTo>
                    <a:pt x="98" y="60"/>
                  </a:lnTo>
                  <a:lnTo>
                    <a:pt x="89" y="50"/>
                  </a:lnTo>
                  <a:lnTo>
                    <a:pt x="81" y="39"/>
                  </a:lnTo>
                  <a:lnTo>
                    <a:pt x="75" y="28"/>
                  </a:lnTo>
                  <a:lnTo>
                    <a:pt x="70" y="14"/>
                  </a:lnTo>
                  <a:lnTo>
                    <a:pt x="65" y="0"/>
                  </a:lnTo>
                  <a:lnTo>
                    <a:pt x="0" y="19"/>
                  </a:lnTo>
                  <a:lnTo>
                    <a:pt x="6" y="38"/>
                  </a:lnTo>
                  <a:lnTo>
                    <a:pt x="15" y="57"/>
                  </a:lnTo>
                  <a:lnTo>
                    <a:pt x="24" y="75"/>
                  </a:lnTo>
                  <a:lnTo>
                    <a:pt x="37" y="91"/>
                  </a:lnTo>
                  <a:lnTo>
                    <a:pt x="49" y="107"/>
                  </a:lnTo>
                  <a:lnTo>
                    <a:pt x="64" y="120"/>
                  </a:lnTo>
                  <a:lnTo>
                    <a:pt x="80" y="132"/>
                  </a:lnTo>
                  <a:lnTo>
                    <a:pt x="96" y="143"/>
                  </a:lnTo>
                  <a:lnTo>
                    <a:pt x="114" y="152"/>
                  </a:lnTo>
                  <a:lnTo>
                    <a:pt x="132" y="159"/>
                  </a:lnTo>
                  <a:lnTo>
                    <a:pt x="151" y="164"/>
                  </a:lnTo>
                  <a:lnTo>
                    <a:pt x="170" y="168"/>
                  </a:lnTo>
                  <a:lnTo>
                    <a:pt x="191" y="170"/>
                  </a:lnTo>
                  <a:lnTo>
                    <a:pt x="211" y="170"/>
                  </a:lnTo>
                  <a:lnTo>
                    <a:pt x="231" y="168"/>
                  </a:lnTo>
                  <a:lnTo>
                    <a:pt x="252" y="163"/>
                  </a:lnTo>
                  <a:lnTo>
                    <a:pt x="252" y="163"/>
                  </a:lnTo>
                  <a:lnTo>
                    <a:pt x="235" y="99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68" name="Freeform 132"/>
            <p:cNvSpPr>
              <a:spLocks/>
            </p:cNvSpPr>
            <p:nvPr/>
          </p:nvSpPr>
          <p:spPr bwMode="auto">
            <a:xfrm>
              <a:off x="1283" y="2837"/>
              <a:ext cx="33" cy="51"/>
            </a:xfrm>
            <a:custGeom>
              <a:avLst/>
              <a:gdLst/>
              <a:ahLst/>
              <a:cxnLst>
                <a:cxn ang="0">
                  <a:pos x="97" y="17"/>
                </a:cxn>
                <a:cxn ang="0">
                  <a:pos x="97" y="17"/>
                </a:cxn>
                <a:cxn ang="0">
                  <a:pos x="100" y="31"/>
                </a:cxn>
                <a:cxn ang="0">
                  <a:pos x="102" y="44"/>
                </a:cxn>
                <a:cxn ang="0">
                  <a:pos x="102" y="59"/>
                </a:cxn>
                <a:cxn ang="0">
                  <a:pos x="100" y="71"/>
                </a:cxn>
                <a:cxn ang="0">
                  <a:pos x="98" y="85"/>
                </a:cxn>
                <a:cxn ang="0">
                  <a:pos x="95" y="99"/>
                </a:cxn>
                <a:cxn ang="0">
                  <a:pos x="89" y="110"/>
                </a:cxn>
                <a:cxn ang="0">
                  <a:pos x="83" y="122"/>
                </a:cxn>
                <a:cxn ang="0">
                  <a:pos x="77" y="134"/>
                </a:cxn>
                <a:cxn ang="0">
                  <a:pos x="68" y="144"/>
                </a:cxn>
                <a:cxn ang="0">
                  <a:pos x="59" y="154"/>
                </a:cxn>
                <a:cxn ang="0">
                  <a:pos x="48" y="162"/>
                </a:cxn>
                <a:cxn ang="0">
                  <a:pos x="37" y="170"/>
                </a:cxn>
                <a:cxn ang="0">
                  <a:pos x="26" y="177"/>
                </a:cxn>
                <a:cxn ang="0">
                  <a:pos x="13" y="182"/>
                </a:cxn>
                <a:cxn ang="0">
                  <a:pos x="0" y="187"/>
                </a:cxn>
                <a:cxn ang="0">
                  <a:pos x="17" y="251"/>
                </a:cxn>
                <a:cxn ang="0">
                  <a:pos x="36" y="245"/>
                </a:cxn>
                <a:cxn ang="0">
                  <a:pos x="55" y="237"/>
                </a:cxn>
                <a:cxn ang="0">
                  <a:pos x="73" y="226"/>
                </a:cxn>
                <a:cxn ang="0">
                  <a:pos x="89" y="215"/>
                </a:cxn>
                <a:cxn ang="0">
                  <a:pos x="105" y="202"/>
                </a:cxn>
                <a:cxn ang="0">
                  <a:pos x="119" y="188"/>
                </a:cxn>
                <a:cxn ang="0">
                  <a:pos x="131" y="172"/>
                </a:cxn>
                <a:cxn ang="0">
                  <a:pos x="141" y="155"/>
                </a:cxn>
                <a:cxn ang="0">
                  <a:pos x="150" y="138"/>
                </a:cxn>
                <a:cxn ang="0">
                  <a:pos x="158" y="120"/>
                </a:cxn>
                <a:cxn ang="0">
                  <a:pos x="163" y="101"/>
                </a:cxn>
                <a:cxn ang="0">
                  <a:pos x="167" y="82"/>
                </a:cxn>
                <a:cxn ang="0">
                  <a:pos x="168" y="61"/>
                </a:cxn>
                <a:cxn ang="0">
                  <a:pos x="168" y="41"/>
                </a:cxn>
                <a:cxn ang="0">
                  <a:pos x="166" y="21"/>
                </a:cxn>
                <a:cxn ang="0">
                  <a:pos x="162" y="0"/>
                </a:cxn>
                <a:cxn ang="0">
                  <a:pos x="162" y="0"/>
                </a:cxn>
                <a:cxn ang="0">
                  <a:pos x="97" y="17"/>
                </a:cxn>
              </a:cxnLst>
              <a:rect l="0" t="0" r="r" b="b"/>
              <a:pathLst>
                <a:path w="168" h="251">
                  <a:moveTo>
                    <a:pt x="97" y="17"/>
                  </a:moveTo>
                  <a:lnTo>
                    <a:pt x="97" y="17"/>
                  </a:lnTo>
                  <a:lnTo>
                    <a:pt x="100" y="31"/>
                  </a:lnTo>
                  <a:lnTo>
                    <a:pt x="102" y="44"/>
                  </a:lnTo>
                  <a:lnTo>
                    <a:pt x="102" y="59"/>
                  </a:lnTo>
                  <a:lnTo>
                    <a:pt x="100" y="71"/>
                  </a:lnTo>
                  <a:lnTo>
                    <a:pt x="98" y="85"/>
                  </a:lnTo>
                  <a:lnTo>
                    <a:pt x="95" y="99"/>
                  </a:lnTo>
                  <a:lnTo>
                    <a:pt x="89" y="110"/>
                  </a:lnTo>
                  <a:lnTo>
                    <a:pt x="83" y="122"/>
                  </a:lnTo>
                  <a:lnTo>
                    <a:pt x="77" y="134"/>
                  </a:lnTo>
                  <a:lnTo>
                    <a:pt x="68" y="144"/>
                  </a:lnTo>
                  <a:lnTo>
                    <a:pt x="59" y="154"/>
                  </a:lnTo>
                  <a:lnTo>
                    <a:pt x="48" y="162"/>
                  </a:lnTo>
                  <a:lnTo>
                    <a:pt x="37" y="170"/>
                  </a:lnTo>
                  <a:lnTo>
                    <a:pt x="26" y="177"/>
                  </a:lnTo>
                  <a:lnTo>
                    <a:pt x="13" y="182"/>
                  </a:lnTo>
                  <a:lnTo>
                    <a:pt x="0" y="187"/>
                  </a:lnTo>
                  <a:lnTo>
                    <a:pt x="17" y="251"/>
                  </a:lnTo>
                  <a:lnTo>
                    <a:pt x="36" y="245"/>
                  </a:lnTo>
                  <a:lnTo>
                    <a:pt x="55" y="237"/>
                  </a:lnTo>
                  <a:lnTo>
                    <a:pt x="73" y="226"/>
                  </a:lnTo>
                  <a:lnTo>
                    <a:pt x="89" y="215"/>
                  </a:lnTo>
                  <a:lnTo>
                    <a:pt x="105" y="202"/>
                  </a:lnTo>
                  <a:lnTo>
                    <a:pt x="119" y="188"/>
                  </a:lnTo>
                  <a:lnTo>
                    <a:pt x="131" y="172"/>
                  </a:lnTo>
                  <a:lnTo>
                    <a:pt x="141" y="155"/>
                  </a:lnTo>
                  <a:lnTo>
                    <a:pt x="150" y="138"/>
                  </a:lnTo>
                  <a:lnTo>
                    <a:pt x="158" y="120"/>
                  </a:lnTo>
                  <a:lnTo>
                    <a:pt x="163" y="101"/>
                  </a:lnTo>
                  <a:lnTo>
                    <a:pt x="167" y="82"/>
                  </a:lnTo>
                  <a:lnTo>
                    <a:pt x="168" y="61"/>
                  </a:lnTo>
                  <a:lnTo>
                    <a:pt x="168" y="41"/>
                  </a:lnTo>
                  <a:lnTo>
                    <a:pt x="166" y="21"/>
                  </a:lnTo>
                  <a:lnTo>
                    <a:pt x="162" y="0"/>
                  </a:lnTo>
                  <a:lnTo>
                    <a:pt x="162" y="0"/>
                  </a:lnTo>
                  <a:lnTo>
                    <a:pt x="97" y="17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69" name="Freeform 133"/>
            <p:cNvSpPr>
              <a:spLocks/>
            </p:cNvSpPr>
            <p:nvPr/>
          </p:nvSpPr>
          <p:spPr bwMode="auto">
            <a:xfrm>
              <a:off x="1266" y="1332"/>
              <a:ext cx="69" cy="69"/>
            </a:xfrm>
            <a:custGeom>
              <a:avLst/>
              <a:gdLst/>
              <a:ahLst/>
              <a:cxnLst>
                <a:cxn ang="0">
                  <a:pos x="155" y="0"/>
                </a:cxn>
                <a:cxn ang="0">
                  <a:pos x="121" y="7"/>
                </a:cxn>
                <a:cxn ang="0">
                  <a:pos x="91" y="21"/>
                </a:cxn>
                <a:cxn ang="0">
                  <a:pos x="64" y="39"/>
                </a:cxn>
                <a:cxn ang="0">
                  <a:pos x="40" y="62"/>
                </a:cxn>
                <a:cxn ang="0">
                  <a:pos x="22" y="90"/>
                </a:cxn>
                <a:cxn ang="0">
                  <a:pos x="8" y="120"/>
                </a:cxn>
                <a:cxn ang="0">
                  <a:pos x="1" y="154"/>
                </a:cxn>
                <a:cxn ang="0">
                  <a:pos x="1" y="189"/>
                </a:cxn>
                <a:cxn ang="0">
                  <a:pos x="8" y="223"/>
                </a:cxn>
                <a:cxn ang="0">
                  <a:pos x="22" y="254"/>
                </a:cxn>
                <a:cxn ang="0">
                  <a:pos x="40" y="281"/>
                </a:cxn>
                <a:cxn ang="0">
                  <a:pos x="64" y="304"/>
                </a:cxn>
                <a:cxn ang="0">
                  <a:pos x="91" y="323"/>
                </a:cxn>
                <a:cxn ang="0">
                  <a:pos x="121" y="336"/>
                </a:cxn>
                <a:cxn ang="0">
                  <a:pos x="155" y="343"/>
                </a:cxn>
                <a:cxn ang="0">
                  <a:pos x="190" y="343"/>
                </a:cxn>
                <a:cxn ang="0">
                  <a:pos x="223" y="336"/>
                </a:cxn>
                <a:cxn ang="0">
                  <a:pos x="255" y="323"/>
                </a:cxn>
                <a:cxn ang="0">
                  <a:pos x="282" y="304"/>
                </a:cxn>
                <a:cxn ang="0">
                  <a:pos x="306" y="281"/>
                </a:cxn>
                <a:cxn ang="0">
                  <a:pos x="324" y="254"/>
                </a:cxn>
                <a:cxn ang="0">
                  <a:pos x="336" y="223"/>
                </a:cxn>
                <a:cxn ang="0">
                  <a:pos x="343" y="189"/>
                </a:cxn>
                <a:cxn ang="0">
                  <a:pos x="343" y="154"/>
                </a:cxn>
                <a:cxn ang="0">
                  <a:pos x="336" y="120"/>
                </a:cxn>
                <a:cxn ang="0">
                  <a:pos x="324" y="90"/>
                </a:cxn>
                <a:cxn ang="0">
                  <a:pos x="306" y="62"/>
                </a:cxn>
                <a:cxn ang="0">
                  <a:pos x="282" y="39"/>
                </a:cxn>
                <a:cxn ang="0">
                  <a:pos x="255" y="21"/>
                </a:cxn>
                <a:cxn ang="0">
                  <a:pos x="223" y="7"/>
                </a:cxn>
                <a:cxn ang="0">
                  <a:pos x="190" y="0"/>
                </a:cxn>
              </a:cxnLst>
              <a:rect l="0" t="0" r="r" b="b"/>
              <a:pathLst>
                <a:path w="344" h="344">
                  <a:moveTo>
                    <a:pt x="172" y="0"/>
                  </a:moveTo>
                  <a:lnTo>
                    <a:pt x="155" y="0"/>
                  </a:lnTo>
                  <a:lnTo>
                    <a:pt x="138" y="4"/>
                  </a:lnTo>
                  <a:lnTo>
                    <a:pt x="121" y="7"/>
                  </a:lnTo>
                  <a:lnTo>
                    <a:pt x="105" y="14"/>
                  </a:lnTo>
                  <a:lnTo>
                    <a:pt x="91" y="21"/>
                  </a:lnTo>
                  <a:lnTo>
                    <a:pt x="76" y="30"/>
                  </a:lnTo>
                  <a:lnTo>
                    <a:pt x="64" y="39"/>
                  </a:lnTo>
                  <a:lnTo>
                    <a:pt x="51" y="50"/>
                  </a:lnTo>
                  <a:lnTo>
                    <a:pt x="40" y="62"/>
                  </a:lnTo>
                  <a:lnTo>
                    <a:pt x="30" y="76"/>
                  </a:lnTo>
                  <a:lnTo>
                    <a:pt x="22" y="90"/>
                  </a:lnTo>
                  <a:lnTo>
                    <a:pt x="14" y="105"/>
                  </a:lnTo>
                  <a:lnTo>
                    <a:pt x="8" y="120"/>
                  </a:lnTo>
                  <a:lnTo>
                    <a:pt x="4" y="137"/>
                  </a:lnTo>
                  <a:lnTo>
                    <a:pt x="1" y="154"/>
                  </a:lnTo>
                  <a:lnTo>
                    <a:pt x="0" y="172"/>
                  </a:lnTo>
                  <a:lnTo>
                    <a:pt x="1" y="189"/>
                  </a:lnTo>
                  <a:lnTo>
                    <a:pt x="4" y="206"/>
                  </a:lnTo>
                  <a:lnTo>
                    <a:pt x="8" y="223"/>
                  </a:lnTo>
                  <a:lnTo>
                    <a:pt x="14" y="239"/>
                  </a:lnTo>
                  <a:lnTo>
                    <a:pt x="22" y="254"/>
                  </a:lnTo>
                  <a:lnTo>
                    <a:pt x="30" y="267"/>
                  </a:lnTo>
                  <a:lnTo>
                    <a:pt x="40" y="281"/>
                  </a:lnTo>
                  <a:lnTo>
                    <a:pt x="51" y="293"/>
                  </a:lnTo>
                  <a:lnTo>
                    <a:pt x="64" y="304"/>
                  </a:lnTo>
                  <a:lnTo>
                    <a:pt x="76" y="315"/>
                  </a:lnTo>
                  <a:lnTo>
                    <a:pt x="91" y="323"/>
                  </a:lnTo>
                  <a:lnTo>
                    <a:pt x="105" y="331"/>
                  </a:lnTo>
                  <a:lnTo>
                    <a:pt x="121" y="336"/>
                  </a:lnTo>
                  <a:lnTo>
                    <a:pt x="138" y="340"/>
                  </a:lnTo>
                  <a:lnTo>
                    <a:pt x="155" y="343"/>
                  </a:lnTo>
                  <a:lnTo>
                    <a:pt x="172" y="344"/>
                  </a:lnTo>
                  <a:lnTo>
                    <a:pt x="190" y="343"/>
                  </a:lnTo>
                  <a:lnTo>
                    <a:pt x="207" y="340"/>
                  </a:lnTo>
                  <a:lnTo>
                    <a:pt x="223" y="336"/>
                  </a:lnTo>
                  <a:lnTo>
                    <a:pt x="239" y="331"/>
                  </a:lnTo>
                  <a:lnTo>
                    <a:pt x="255" y="323"/>
                  </a:lnTo>
                  <a:lnTo>
                    <a:pt x="268" y="315"/>
                  </a:lnTo>
                  <a:lnTo>
                    <a:pt x="282" y="304"/>
                  </a:lnTo>
                  <a:lnTo>
                    <a:pt x="294" y="293"/>
                  </a:lnTo>
                  <a:lnTo>
                    <a:pt x="306" y="281"/>
                  </a:lnTo>
                  <a:lnTo>
                    <a:pt x="315" y="267"/>
                  </a:lnTo>
                  <a:lnTo>
                    <a:pt x="324" y="254"/>
                  </a:lnTo>
                  <a:lnTo>
                    <a:pt x="331" y="239"/>
                  </a:lnTo>
                  <a:lnTo>
                    <a:pt x="336" y="223"/>
                  </a:lnTo>
                  <a:lnTo>
                    <a:pt x="341" y="206"/>
                  </a:lnTo>
                  <a:lnTo>
                    <a:pt x="343" y="189"/>
                  </a:lnTo>
                  <a:lnTo>
                    <a:pt x="344" y="172"/>
                  </a:lnTo>
                  <a:lnTo>
                    <a:pt x="343" y="154"/>
                  </a:lnTo>
                  <a:lnTo>
                    <a:pt x="341" y="137"/>
                  </a:lnTo>
                  <a:lnTo>
                    <a:pt x="336" y="120"/>
                  </a:lnTo>
                  <a:lnTo>
                    <a:pt x="331" y="105"/>
                  </a:lnTo>
                  <a:lnTo>
                    <a:pt x="324" y="90"/>
                  </a:lnTo>
                  <a:lnTo>
                    <a:pt x="315" y="76"/>
                  </a:lnTo>
                  <a:lnTo>
                    <a:pt x="306" y="62"/>
                  </a:lnTo>
                  <a:lnTo>
                    <a:pt x="294" y="50"/>
                  </a:lnTo>
                  <a:lnTo>
                    <a:pt x="282" y="39"/>
                  </a:lnTo>
                  <a:lnTo>
                    <a:pt x="268" y="30"/>
                  </a:lnTo>
                  <a:lnTo>
                    <a:pt x="255" y="21"/>
                  </a:lnTo>
                  <a:lnTo>
                    <a:pt x="239" y="14"/>
                  </a:lnTo>
                  <a:lnTo>
                    <a:pt x="223" y="7"/>
                  </a:lnTo>
                  <a:lnTo>
                    <a:pt x="207" y="4"/>
                  </a:lnTo>
                  <a:lnTo>
                    <a:pt x="190" y="0"/>
                  </a:lnTo>
                  <a:lnTo>
                    <a:pt x="172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70" name="Freeform 134"/>
            <p:cNvSpPr>
              <a:spLocks/>
            </p:cNvSpPr>
            <p:nvPr/>
          </p:nvSpPr>
          <p:spPr bwMode="auto">
            <a:xfrm>
              <a:off x="1260" y="1325"/>
              <a:ext cx="41" cy="41"/>
            </a:xfrm>
            <a:custGeom>
              <a:avLst/>
              <a:gdLst/>
              <a:ahLst/>
              <a:cxnLst>
                <a:cxn ang="0">
                  <a:pos x="67" y="206"/>
                </a:cxn>
                <a:cxn ang="0">
                  <a:pos x="67" y="206"/>
                </a:cxn>
                <a:cxn ang="0">
                  <a:pos x="67" y="191"/>
                </a:cxn>
                <a:cxn ang="0">
                  <a:pos x="69" y="178"/>
                </a:cxn>
                <a:cxn ang="0">
                  <a:pos x="73" y="164"/>
                </a:cxn>
                <a:cxn ang="0">
                  <a:pos x="77" y="152"/>
                </a:cxn>
                <a:cxn ang="0">
                  <a:pos x="84" y="139"/>
                </a:cxn>
                <a:cxn ang="0">
                  <a:pos x="91" y="128"/>
                </a:cxn>
                <a:cxn ang="0">
                  <a:pos x="99" y="118"/>
                </a:cxn>
                <a:cxn ang="0">
                  <a:pos x="108" y="108"/>
                </a:cxn>
                <a:cxn ang="0">
                  <a:pos x="118" y="99"/>
                </a:cxn>
                <a:cxn ang="0">
                  <a:pos x="128" y="91"/>
                </a:cxn>
                <a:cxn ang="0">
                  <a:pos x="140" y="84"/>
                </a:cxn>
                <a:cxn ang="0">
                  <a:pos x="152" y="78"/>
                </a:cxn>
                <a:cxn ang="0">
                  <a:pos x="165" y="74"/>
                </a:cxn>
                <a:cxn ang="0">
                  <a:pos x="178" y="70"/>
                </a:cxn>
                <a:cxn ang="0">
                  <a:pos x="192" y="68"/>
                </a:cxn>
                <a:cxn ang="0">
                  <a:pos x="205" y="67"/>
                </a:cxn>
                <a:cxn ang="0">
                  <a:pos x="205" y="0"/>
                </a:cxn>
                <a:cxn ang="0">
                  <a:pos x="185" y="1"/>
                </a:cxn>
                <a:cxn ang="0">
                  <a:pos x="165" y="5"/>
                </a:cxn>
                <a:cxn ang="0">
                  <a:pos x="144" y="9"/>
                </a:cxn>
                <a:cxn ang="0">
                  <a:pos x="126" y="16"/>
                </a:cxn>
                <a:cxn ang="0">
                  <a:pos x="108" y="25"/>
                </a:cxn>
                <a:cxn ang="0">
                  <a:pos x="91" y="35"/>
                </a:cxn>
                <a:cxn ang="0">
                  <a:pos x="75" y="48"/>
                </a:cxn>
                <a:cxn ang="0">
                  <a:pos x="60" y="60"/>
                </a:cxn>
                <a:cxn ang="0">
                  <a:pos x="47" y="75"/>
                </a:cxn>
                <a:cxn ang="0">
                  <a:pos x="36" y="91"/>
                </a:cxn>
                <a:cxn ang="0">
                  <a:pos x="25" y="108"/>
                </a:cxn>
                <a:cxn ang="0">
                  <a:pos x="16" y="126"/>
                </a:cxn>
                <a:cxn ang="0">
                  <a:pos x="9" y="145"/>
                </a:cxn>
                <a:cxn ang="0">
                  <a:pos x="5" y="164"/>
                </a:cxn>
                <a:cxn ang="0">
                  <a:pos x="2" y="185"/>
                </a:cxn>
                <a:cxn ang="0">
                  <a:pos x="0" y="206"/>
                </a:cxn>
                <a:cxn ang="0">
                  <a:pos x="0" y="206"/>
                </a:cxn>
                <a:cxn ang="0">
                  <a:pos x="67" y="206"/>
                </a:cxn>
              </a:cxnLst>
              <a:rect l="0" t="0" r="r" b="b"/>
              <a:pathLst>
                <a:path w="205" h="206">
                  <a:moveTo>
                    <a:pt x="67" y="206"/>
                  </a:moveTo>
                  <a:lnTo>
                    <a:pt x="67" y="206"/>
                  </a:lnTo>
                  <a:lnTo>
                    <a:pt x="67" y="191"/>
                  </a:lnTo>
                  <a:lnTo>
                    <a:pt x="69" y="178"/>
                  </a:lnTo>
                  <a:lnTo>
                    <a:pt x="73" y="164"/>
                  </a:lnTo>
                  <a:lnTo>
                    <a:pt x="77" y="152"/>
                  </a:lnTo>
                  <a:lnTo>
                    <a:pt x="84" y="139"/>
                  </a:lnTo>
                  <a:lnTo>
                    <a:pt x="91" y="128"/>
                  </a:lnTo>
                  <a:lnTo>
                    <a:pt x="99" y="118"/>
                  </a:lnTo>
                  <a:lnTo>
                    <a:pt x="108" y="108"/>
                  </a:lnTo>
                  <a:lnTo>
                    <a:pt x="118" y="99"/>
                  </a:lnTo>
                  <a:lnTo>
                    <a:pt x="128" y="91"/>
                  </a:lnTo>
                  <a:lnTo>
                    <a:pt x="140" y="84"/>
                  </a:lnTo>
                  <a:lnTo>
                    <a:pt x="152" y="78"/>
                  </a:lnTo>
                  <a:lnTo>
                    <a:pt x="165" y="74"/>
                  </a:lnTo>
                  <a:lnTo>
                    <a:pt x="178" y="70"/>
                  </a:lnTo>
                  <a:lnTo>
                    <a:pt x="192" y="68"/>
                  </a:lnTo>
                  <a:lnTo>
                    <a:pt x="205" y="67"/>
                  </a:lnTo>
                  <a:lnTo>
                    <a:pt x="205" y="0"/>
                  </a:lnTo>
                  <a:lnTo>
                    <a:pt x="185" y="1"/>
                  </a:lnTo>
                  <a:lnTo>
                    <a:pt x="165" y="5"/>
                  </a:lnTo>
                  <a:lnTo>
                    <a:pt x="144" y="9"/>
                  </a:lnTo>
                  <a:lnTo>
                    <a:pt x="126" y="16"/>
                  </a:lnTo>
                  <a:lnTo>
                    <a:pt x="108" y="25"/>
                  </a:lnTo>
                  <a:lnTo>
                    <a:pt x="91" y="35"/>
                  </a:lnTo>
                  <a:lnTo>
                    <a:pt x="75" y="48"/>
                  </a:lnTo>
                  <a:lnTo>
                    <a:pt x="60" y="60"/>
                  </a:lnTo>
                  <a:lnTo>
                    <a:pt x="47" y="75"/>
                  </a:lnTo>
                  <a:lnTo>
                    <a:pt x="36" y="91"/>
                  </a:lnTo>
                  <a:lnTo>
                    <a:pt x="25" y="108"/>
                  </a:lnTo>
                  <a:lnTo>
                    <a:pt x="16" y="126"/>
                  </a:lnTo>
                  <a:lnTo>
                    <a:pt x="9" y="145"/>
                  </a:lnTo>
                  <a:lnTo>
                    <a:pt x="5" y="164"/>
                  </a:lnTo>
                  <a:lnTo>
                    <a:pt x="2" y="185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67" y="206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71" name="Freeform 135"/>
            <p:cNvSpPr>
              <a:spLocks/>
            </p:cNvSpPr>
            <p:nvPr/>
          </p:nvSpPr>
          <p:spPr bwMode="auto">
            <a:xfrm>
              <a:off x="1260" y="1366"/>
              <a:ext cx="41" cy="41"/>
            </a:xfrm>
            <a:custGeom>
              <a:avLst/>
              <a:gdLst/>
              <a:ahLst/>
              <a:cxnLst>
                <a:cxn ang="0">
                  <a:pos x="205" y="138"/>
                </a:cxn>
                <a:cxn ang="0">
                  <a:pos x="205" y="138"/>
                </a:cxn>
                <a:cxn ang="0">
                  <a:pos x="192" y="137"/>
                </a:cxn>
                <a:cxn ang="0">
                  <a:pos x="178" y="136"/>
                </a:cxn>
                <a:cxn ang="0">
                  <a:pos x="165" y="131"/>
                </a:cxn>
                <a:cxn ang="0">
                  <a:pos x="152" y="127"/>
                </a:cxn>
                <a:cxn ang="0">
                  <a:pos x="140" y="121"/>
                </a:cxn>
                <a:cxn ang="0">
                  <a:pos x="128" y="114"/>
                </a:cxn>
                <a:cxn ang="0">
                  <a:pos x="118" y="106"/>
                </a:cxn>
                <a:cxn ang="0">
                  <a:pos x="108" y="97"/>
                </a:cxn>
                <a:cxn ang="0">
                  <a:pos x="99" y="87"/>
                </a:cxn>
                <a:cxn ang="0">
                  <a:pos x="91" y="77"/>
                </a:cxn>
                <a:cxn ang="0">
                  <a:pos x="84" y="66"/>
                </a:cxn>
                <a:cxn ang="0">
                  <a:pos x="77" y="53"/>
                </a:cxn>
                <a:cxn ang="0">
                  <a:pos x="73" y="41"/>
                </a:cxn>
                <a:cxn ang="0">
                  <a:pos x="69" y="27"/>
                </a:cxn>
                <a:cxn ang="0">
                  <a:pos x="67" y="14"/>
                </a:cxn>
                <a:cxn ang="0">
                  <a:pos x="67" y="0"/>
                </a:cxn>
                <a:cxn ang="0">
                  <a:pos x="0" y="0"/>
                </a:cxn>
                <a:cxn ang="0">
                  <a:pos x="2" y="21"/>
                </a:cxn>
                <a:cxn ang="0">
                  <a:pos x="5" y="41"/>
                </a:cxn>
                <a:cxn ang="0">
                  <a:pos x="9" y="60"/>
                </a:cxn>
                <a:cxn ang="0">
                  <a:pos x="16" y="79"/>
                </a:cxn>
                <a:cxn ang="0">
                  <a:pos x="25" y="97"/>
                </a:cxn>
                <a:cxn ang="0">
                  <a:pos x="36" y="114"/>
                </a:cxn>
                <a:cxn ang="0">
                  <a:pos x="47" y="130"/>
                </a:cxn>
                <a:cxn ang="0">
                  <a:pos x="60" y="145"/>
                </a:cxn>
                <a:cxn ang="0">
                  <a:pos x="75" y="159"/>
                </a:cxn>
                <a:cxn ang="0">
                  <a:pos x="91" y="170"/>
                </a:cxn>
                <a:cxn ang="0">
                  <a:pos x="108" y="180"/>
                </a:cxn>
                <a:cxn ang="0">
                  <a:pos x="126" y="189"/>
                </a:cxn>
                <a:cxn ang="0">
                  <a:pos x="144" y="196"/>
                </a:cxn>
                <a:cxn ang="0">
                  <a:pos x="165" y="200"/>
                </a:cxn>
                <a:cxn ang="0">
                  <a:pos x="185" y="204"/>
                </a:cxn>
                <a:cxn ang="0">
                  <a:pos x="205" y="205"/>
                </a:cxn>
                <a:cxn ang="0">
                  <a:pos x="205" y="205"/>
                </a:cxn>
                <a:cxn ang="0">
                  <a:pos x="205" y="138"/>
                </a:cxn>
              </a:cxnLst>
              <a:rect l="0" t="0" r="r" b="b"/>
              <a:pathLst>
                <a:path w="205" h="205">
                  <a:moveTo>
                    <a:pt x="205" y="138"/>
                  </a:moveTo>
                  <a:lnTo>
                    <a:pt x="205" y="138"/>
                  </a:lnTo>
                  <a:lnTo>
                    <a:pt x="192" y="137"/>
                  </a:lnTo>
                  <a:lnTo>
                    <a:pt x="178" y="136"/>
                  </a:lnTo>
                  <a:lnTo>
                    <a:pt x="165" y="131"/>
                  </a:lnTo>
                  <a:lnTo>
                    <a:pt x="152" y="127"/>
                  </a:lnTo>
                  <a:lnTo>
                    <a:pt x="140" y="121"/>
                  </a:lnTo>
                  <a:lnTo>
                    <a:pt x="128" y="114"/>
                  </a:lnTo>
                  <a:lnTo>
                    <a:pt x="118" y="106"/>
                  </a:lnTo>
                  <a:lnTo>
                    <a:pt x="108" y="97"/>
                  </a:lnTo>
                  <a:lnTo>
                    <a:pt x="99" y="87"/>
                  </a:lnTo>
                  <a:lnTo>
                    <a:pt x="91" y="77"/>
                  </a:lnTo>
                  <a:lnTo>
                    <a:pt x="84" y="66"/>
                  </a:lnTo>
                  <a:lnTo>
                    <a:pt x="77" y="53"/>
                  </a:lnTo>
                  <a:lnTo>
                    <a:pt x="73" y="41"/>
                  </a:lnTo>
                  <a:lnTo>
                    <a:pt x="69" y="27"/>
                  </a:lnTo>
                  <a:lnTo>
                    <a:pt x="67" y="14"/>
                  </a:lnTo>
                  <a:lnTo>
                    <a:pt x="67" y="0"/>
                  </a:lnTo>
                  <a:lnTo>
                    <a:pt x="0" y="0"/>
                  </a:lnTo>
                  <a:lnTo>
                    <a:pt x="2" y="21"/>
                  </a:lnTo>
                  <a:lnTo>
                    <a:pt x="5" y="41"/>
                  </a:lnTo>
                  <a:lnTo>
                    <a:pt x="9" y="60"/>
                  </a:lnTo>
                  <a:lnTo>
                    <a:pt x="16" y="79"/>
                  </a:lnTo>
                  <a:lnTo>
                    <a:pt x="25" y="97"/>
                  </a:lnTo>
                  <a:lnTo>
                    <a:pt x="36" y="114"/>
                  </a:lnTo>
                  <a:lnTo>
                    <a:pt x="47" y="130"/>
                  </a:lnTo>
                  <a:lnTo>
                    <a:pt x="60" y="145"/>
                  </a:lnTo>
                  <a:lnTo>
                    <a:pt x="75" y="159"/>
                  </a:lnTo>
                  <a:lnTo>
                    <a:pt x="91" y="170"/>
                  </a:lnTo>
                  <a:lnTo>
                    <a:pt x="108" y="180"/>
                  </a:lnTo>
                  <a:lnTo>
                    <a:pt x="126" y="189"/>
                  </a:lnTo>
                  <a:lnTo>
                    <a:pt x="144" y="196"/>
                  </a:lnTo>
                  <a:lnTo>
                    <a:pt x="165" y="200"/>
                  </a:lnTo>
                  <a:lnTo>
                    <a:pt x="185" y="204"/>
                  </a:lnTo>
                  <a:lnTo>
                    <a:pt x="205" y="205"/>
                  </a:lnTo>
                  <a:lnTo>
                    <a:pt x="205" y="205"/>
                  </a:lnTo>
                  <a:lnTo>
                    <a:pt x="205" y="138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72" name="Freeform 136"/>
            <p:cNvSpPr>
              <a:spLocks/>
            </p:cNvSpPr>
            <p:nvPr/>
          </p:nvSpPr>
          <p:spPr bwMode="auto">
            <a:xfrm>
              <a:off x="1301" y="1366"/>
              <a:ext cx="41" cy="41"/>
            </a:xfrm>
            <a:custGeom>
              <a:avLst/>
              <a:gdLst/>
              <a:ahLst/>
              <a:cxnLst>
                <a:cxn ang="0">
                  <a:pos x="139" y="0"/>
                </a:cxn>
                <a:cxn ang="0">
                  <a:pos x="139" y="0"/>
                </a:cxn>
                <a:cxn ang="0">
                  <a:pos x="138" y="14"/>
                </a:cxn>
                <a:cxn ang="0">
                  <a:pos x="136" y="27"/>
                </a:cxn>
                <a:cxn ang="0">
                  <a:pos x="133" y="41"/>
                </a:cxn>
                <a:cxn ang="0">
                  <a:pos x="128" y="53"/>
                </a:cxn>
                <a:cxn ang="0">
                  <a:pos x="122" y="66"/>
                </a:cxn>
                <a:cxn ang="0">
                  <a:pos x="116" y="77"/>
                </a:cxn>
                <a:cxn ang="0">
                  <a:pos x="108" y="87"/>
                </a:cxn>
                <a:cxn ang="0">
                  <a:pos x="99" y="97"/>
                </a:cxn>
                <a:cxn ang="0">
                  <a:pos x="88" y="106"/>
                </a:cxn>
                <a:cxn ang="0">
                  <a:pos x="78" y="114"/>
                </a:cxn>
                <a:cxn ang="0">
                  <a:pos x="67" y="121"/>
                </a:cxn>
                <a:cxn ang="0">
                  <a:pos x="55" y="127"/>
                </a:cxn>
                <a:cxn ang="0">
                  <a:pos x="42" y="131"/>
                </a:cxn>
                <a:cxn ang="0">
                  <a:pos x="29" y="136"/>
                </a:cxn>
                <a:cxn ang="0">
                  <a:pos x="15" y="137"/>
                </a:cxn>
                <a:cxn ang="0">
                  <a:pos x="0" y="138"/>
                </a:cxn>
                <a:cxn ang="0">
                  <a:pos x="0" y="205"/>
                </a:cxn>
                <a:cxn ang="0">
                  <a:pos x="22" y="204"/>
                </a:cxn>
                <a:cxn ang="0">
                  <a:pos x="42" y="200"/>
                </a:cxn>
                <a:cxn ang="0">
                  <a:pos x="61" y="196"/>
                </a:cxn>
                <a:cxn ang="0">
                  <a:pos x="81" y="189"/>
                </a:cxn>
                <a:cxn ang="0">
                  <a:pos x="99" y="180"/>
                </a:cxn>
                <a:cxn ang="0">
                  <a:pos x="116" y="170"/>
                </a:cxn>
                <a:cxn ang="0">
                  <a:pos x="131" y="159"/>
                </a:cxn>
                <a:cxn ang="0">
                  <a:pos x="146" y="145"/>
                </a:cxn>
                <a:cxn ang="0">
                  <a:pos x="159" y="130"/>
                </a:cxn>
                <a:cxn ang="0">
                  <a:pos x="171" y="114"/>
                </a:cxn>
                <a:cxn ang="0">
                  <a:pos x="181" y="97"/>
                </a:cxn>
                <a:cxn ang="0">
                  <a:pos x="189" y="79"/>
                </a:cxn>
                <a:cxn ang="0">
                  <a:pos x="197" y="60"/>
                </a:cxn>
                <a:cxn ang="0">
                  <a:pos x="202" y="41"/>
                </a:cxn>
                <a:cxn ang="0">
                  <a:pos x="205" y="21"/>
                </a:cxn>
                <a:cxn ang="0">
                  <a:pos x="206" y="0"/>
                </a:cxn>
                <a:cxn ang="0">
                  <a:pos x="206" y="0"/>
                </a:cxn>
                <a:cxn ang="0">
                  <a:pos x="139" y="0"/>
                </a:cxn>
              </a:cxnLst>
              <a:rect l="0" t="0" r="r" b="b"/>
              <a:pathLst>
                <a:path w="206" h="205">
                  <a:moveTo>
                    <a:pt x="139" y="0"/>
                  </a:moveTo>
                  <a:lnTo>
                    <a:pt x="139" y="0"/>
                  </a:lnTo>
                  <a:lnTo>
                    <a:pt x="138" y="14"/>
                  </a:lnTo>
                  <a:lnTo>
                    <a:pt x="136" y="27"/>
                  </a:lnTo>
                  <a:lnTo>
                    <a:pt x="133" y="41"/>
                  </a:lnTo>
                  <a:lnTo>
                    <a:pt x="128" y="53"/>
                  </a:lnTo>
                  <a:lnTo>
                    <a:pt x="122" y="66"/>
                  </a:lnTo>
                  <a:lnTo>
                    <a:pt x="116" y="77"/>
                  </a:lnTo>
                  <a:lnTo>
                    <a:pt x="108" y="87"/>
                  </a:lnTo>
                  <a:lnTo>
                    <a:pt x="99" y="97"/>
                  </a:lnTo>
                  <a:lnTo>
                    <a:pt x="88" y="106"/>
                  </a:lnTo>
                  <a:lnTo>
                    <a:pt x="78" y="114"/>
                  </a:lnTo>
                  <a:lnTo>
                    <a:pt x="67" y="121"/>
                  </a:lnTo>
                  <a:lnTo>
                    <a:pt x="55" y="127"/>
                  </a:lnTo>
                  <a:lnTo>
                    <a:pt x="42" y="131"/>
                  </a:lnTo>
                  <a:lnTo>
                    <a:pt x="29" y="136"/>
                  </a:lnTo>
                  <a:lnTo>
                    <a:pt x="15" y="137"/>
                  </a:lnTo>
                  <a:lnTo>
                    <a:pt x="0" y="138"/>
                  </a:lnTo>
                  <a:lnTo>
                    <a:pt x="0" y="205"/>
                  </a:lnTo>
                  <a:lnTo>
                    <a:pt x="22" y="204"/>
                  </a:lnTo>
                  <a:lnTo>
                    <a:pt x="42" y="200"/>
                  </a:lnTo>
                  <a:lnTo>
                    <a:pt x="61" y="196"/>
                  </a:lnTo>
                  <a:lnTo>
                    <a:pt x="81" y="189"/>
                  </a:lnTo>
                  <a:lnTo>
                    <a:pt x="99" y="180"/>
                  </a:lnTo>
                  <a:lnTo>
                    <a:pt x="116" y="170"/>
                  </a:lnTo>
                  <a:lnTo>
                    <a:pt x="131" y="159"/>
                  </a:lnTo>
                  <a:lnTo>
                    <a:pt x="146" y="145"/>
                  </a:lnTo>
                  <a:lnTo>
                    <a:pt x="159" y="130"/>
                  </a:lnTo>
                  <a:lnTo>
                    <a:pt x="171" y="114"/>
                  </a:lnTo>
                  <a:lnTo>
                    <a:pt x="181" y="97"/>
                  </a:lnTo>
                  <a:lnTo>
                    <a:pt x="189" y="79"/>
                  </a:lnTo>
                  <a:lnTo>
                    <a:pt x="197" y="60"/>
                  </a:lnTo>
                  <a:lnTo>
                    <a:pt x="202" y="41"/>
                  </a:lnTo>
                  <a:lnTo>
                    <a:pt x="205" y="21"/>
                  </a:lnTo>
                  <a:lnTo>
                    <a:pt x="206" y="0"/>
                  </a:lnTo>
                  <a:lnTo>
                    <a:pt x="206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73" name="Freeform 137"/>
            <p:cNvSpPr>
              <a:spLocks/>
            </p:cNvSpPr>
            <p:nvPr/>
          </p:nvSpPr>
          <p:spPr bwMode="auto">
            <a:xfrm>
              <a:off x="1301" y="1325"/>
              <a:ext cx="41" cy="41"/>
            </a:xfrm>
            <a:custGeom>
              <a:avLst/>
              <a:gdLst/>
              <a:ahLst/>
              <a:cxnLst>
                <a:cxn ang="0">
                  <a:pos x="0" y="67"/>
                </a:cxn>
                <a:cxn ang="0">
                  <a:pos x="0" y="67"/>
                </a:cxn>
                <a:cxn ang="0">
                  <a:pos x="15" y="68"/>
                </a:cxn>
                <a:cxn ang="0">
                  <a:pos x="29" y="70"/>
                </a:cxn>
                <a:cxn ang="0">
                  <a:pos x="42" y="74"/>
                </a:cxn>
                <a:cxn ang="0">
                  <a:pos x="55" y="78"/>
                </a:cxn>
                <a:cxn ang="0">
                  <a:pos x="67" y="84"/>
                </a:cxn>
                <a:cxn ang="0">
                  <a:pos x="78" y="91"/>
                </a:cxn>
                <a:cxn ang="0">
                  <a:pos x="88" y="99"/>
                </a:cxn>
                <a:cxn ang="0">
                  <a:pos x="99" y="108"/>
                </a:cxn>
                <a:cxn ang="0">
                  <a:pos x="108" y="118"/>
                </a:cxn>
                <a:cxn ang="0">
                  <a:pos x="116" y="128"/>
                </a:cxn>
                <a:cxn ang="0">
                  <a:pos x="122" y="139"/>
                </a:cxn>
                <a:cxn ang="0">
                  <a:pos x="128" y="152"/>
                </a:cxn>
                <a:cxn ang="0">
                  <a:pos x="133" y="164"/>
                </a:cxn>
                <a:cxn ang="0">
                  <a:pos x="136" y="178"/>
                </a:cxn>
                <a:cxn ang="0">
                  <a:pos x="138" y="191"/>
                </a:cxn>
                <a:cxn ang="0">
                  <a:pos x="139" y="206"/>
                </a:cxn>
                <a:cxn ang="0">
                  <a:pos x="206" y="206"/>
                </a:cxn>
                <a:cxn ang="0">
                  <a:pos x="205" y="185"/>
                </a:cxn>
                <a:cxn ang="0">
                  <a:pos x="202" y="164"/>
                </a:cxn>
                <a:cxn ang="0">
                  <a:pos x="197" y="145"/>
                </a:cxn>
                <a:cxn ang="0">
                  <a:pos x="189" y="126"/>
                </a:cxn>
                <a:cxn ang="0">
                  <a:pos x="181" y="108"/>
                </a:cxn>
                <a:cxn ang="0">
                  <a:pos x="171" y="91"/>
                </a:cxn>
                <a:cxn ang="0">
                  <a:pos x="159" y="75"/>
                </a:cxn>
                <a:cxn ang="0">
                  <a:pos x="146" y="60"/>
                </a:cxn>
                <a:cxn ang="0">
                  <a:pos x="131" y="48"/>
                </a:cxn>
                <a:cxn ang="0">
                  <a:pos x="116" y="35"/>
                </a:cxn>
                <a:cxn ang="0">
                  <a:pos x="99" y="25"/>
                </a:cxn>
                <a:cxn ang="0">
                  <a:pos x="81" y="16"/>
                </a:cxn>
                <a:cxn ang="0">
                  <a:pos x="61" y="9"/>
                </a:cxn>
                <a:cxn ang="0">
                  <a:pos x="42" y="5"/>
                </a:cxn>
                <a:cxn ang="0">
                  <a:pos x="22" y="1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67"/>
                </a:cxn>
              </a:cxnLst>
              <a:rect l="0" t="0" r="r" b="b"/>
              <a:pathLst>
                <a:path w="206" h="206">
                  <a:moveTo>
                    <a:pt x="0" y="67"/>
                  </a:moveTo>
                  <a:lnTo>
                    <a:pt x="0" y="67"/>
                  </a:lnTo>
                  <a:lnTo>
                    <a:pt x="15" y="68"/>
                  </a:lnTo>
                  <a:lnTo>
                    <a:pt x="29" y="70"/>
                  </a:lnTo>
                  <a:lnTo>
                    <a:pt x="42" y="74"/>
                  </a:lnTo>
                  <a:lnTo>
                    <a:pt x="55" y="78"/>
                  </a:lnTo>
                  <a:lnTo>
                    <a:pt x="67" y="84"/>
                  </a:lnTo>
                  <a:lnTo>
                    <a:pt x="78" y="91"/>
                  </a:lnTo>
                  <a:lnTo>
                    <a:pt x="88" y="99"/>
                  </a:lnTo>
                  <a:lnTo>
                    <a:pt x="99" y="108"/>
                  </a:lnTo>
                  <a:lnTo>
                    <a:pt x="108" y="118"/>
                  </a:lnTo>
                  <a:lnTo>
                    <a:pt x="116" y="128"/>
                  </a:lnTo>
                  <a:lnTo>
                    <a:pt x="122" y="139"/>
                  </a:lnTo>
                  <a:lnTo>
                    <a:pt x="128" y="152"/>
                  </a:lnTo>
                  <a:lnTo>
                    <a:pt x="133" y="164"/>
                  </a:lnTo>
                  <a:lnTo>
                    <a:pt x="136" y="178"/>
                  </a:lnTo>
                  <a:lnTo>
                    <a:pt x="138" y="191"/>
                  </a:lnTo>
                  <a:lnTo>
                    <a:pt x="139" y="206"/>
                  </a:lnTo>
                  <a:lnTo>
                    <a:pt x="206" y="206"/>
                  </a:lnTo>
                  <a:lnTo>
                    <a:pt x="205" y="185"/>
                  </a:lnTo>
                  <a:lnTo>
                    <a:pt x="202" y="164"/>
                  </a:lnTo>
                  <a:lnTo>
                    <a:pt x="197" y="145"/>
                  </a:lnTo>
                  <a:lnTo>
                    <a:pt x="189" y="126"/>
                  </a:lnTo>
                  <a:lnTo>
                    <a:pt x="181" y="108"/>
                  </a:lnTo>
                  <a:lnTo>
                    <a:pt x="171" y="91"/>
                  </a:lnTo>
                  <a:lnTo>
                    <a:pt x="159" y="75"/>
                  </a:lnTo>
                  <a:lnTo>
                    <a:pt x="146" y="60"/>
                  </a:lnTo>
                  <a:lnTo>
                    <a:pt x="131" y="48"/>
                  </a:lnTo>
                  <a:lnTo>
                    <a:pt x="116" y="35"/>
                  </a:lnTo>
                  <a:lnTo>
                    <a:pt x="99" y="25"/>
                  </a:lnTo>
                  <a:lnTo>
                    <a:pt x="81" y="16"/>
                  </a:lnTo>
                  <a:lnTo>
                    <a:pt x="61" y="9"/>
                  </a:lnTo>
                  <a:lnTo>
                    <a:pt x="42" y="5"/>
                  </a:lnTo>
                  <a:lnTo>
                    <a:pt x="22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67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74" name="Rectangle 138"/>
            <p:cNvSpPr>
              <a:spLocks noChangeArrowheads="1"/>
            </p:cNvSpPr>
            <p:nvPr/>
          </p:nvSpPr>
          <p:spPr bwMode="auto">
            <a:xfrm>
              <a:off x="1467" y="2769"/>
              <a:ext cx="482" cy="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1500">
                  <a:solidFill>
                    <a:srgbClr val="000000"/>
                  </a:solidFill>
                  <a:latin typeface="Times New Roman" pitchFamily="18" charset="-18"/>
                </a:rPr>
                <a:t>data token</a:t>
              </a:r>
              <a:endParaRPr lang="de-DE" sz="1800" b="1">
                <a:latin typeface="Times New Roman" pitchFamily="18" charset="-18"/>
              </a:endParaRPr>
            </a:p>
          </p:txBody>
        </p:sp>
        <p:sp>
          <p:nvSpPr>
            <p:cNvPr id="14475" name="Rectangle 139"/>
            <p:cNvSpPr>
              <a:spLocks noChangeArrowheads="1"/>
            </p:cNvSpPr>
            <p:nvPr/>
          </p:nvSpPr>
          <p:spPr bwMode="auto">
            <a:xfrm>
              <a:off x="1450" y="2976"/>
              <a:ext cx="923" cy="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1500">
                  <a:solidFill>
                    <a:srgbClr val="000000"/>
                  </a:solidFill>
                  <a:latin typeface="Times New Roman" pitchFamily="18" charset="-18"/>
                </a:rPr>
                <a:t>acknowledge signal</a:t>
              </a:r>
              <a:endParaRPr lang="de-DE" sz="1800" b="1">
                <a:latin typeface="Times New Roman" pitchFamily="18" charset="-18"/>
              </a:endParaRPr>
            </a:p>
          </p:txBody>
        </p:sp>
        <p:sp>
          <p:nvSpPr>
            <p:cNvPr id="14476" name="Freeform 140"/>
            <p:cNvSpPr>
              <a:spLocks/>
            </p:cNvSpPr>
            <p:nvPr/>
          </p:nvSpPr>
          <p:spPr bwMode="auto">
            <a:xfrm>
              <a:off x="939" y="3304"/>
              <a:ext cx="364" cy="10"/>
            </a:xfrm>
            <a:custGeom>
              <a:avLst/>
              <a:gdLst/>
              <a:ahLst/>
              <a:cxnLst>
                <a:cxn ang="0">
                  <a:pos x="1820" y="24"/>
                </a:cxn>
                <a:cxn ang="0">
                  <a:pos x="1820" y="0"/>
                </a:cxn>
                <a:cxn ang="0">
                  <a:pos x="0" y="0"/>
                </a:cxn>
                <a:cxn ang="0">
                  <a:pos x="0" y="47"/>
                </a:cxn>
                <a:cxn ang="0">
                  <a:pos x="1820" y="47"/>
                </a:cxn>
                <a:cxn ang="0">
                  <a:pos x="1820" y="24"/>
                </a:cxn>
              </a:cxnLst>
              <a:rect l="0" t="0" r="r" b="b"/>
              <a:pathLst>
                <a:path w="1820" h="47">
                  <a:moveTo>
                    <a:pt x="1820" y="24"/>
                  </a:moveTo>
                  <a:lnTo>
                    <a:pt x="1820" y="0"/>
                  </a:lnTo>
                  <a:lnTo>
                    <a:pt x="0" y="0"/>
                  </a:lnTo>
                  <a:lnTo>
                    <a:pt x="0" y="47"/>
                  </a:lnTo>
                  <a:lnTo>
                    <a:pt x="1820" y="47"/>
                  </a:lnTo>
                  <a:lnTo>
                    <a:pt x="1820" y="24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77" name="Freeform 141"/>
            <p:cNvSpPr>
              <a:spLocks/>
            </p:cNvSpPr>
            <p:nvPr/>
          </p:nvSpPr>
          <p:spPr bwMode="auto">
            <a:xfrm>
              <a:off x="1270" y="3280"/>
              <a:ext cx="43" cy="33"/>
            </a:xfrm>
            <a:custGeom>
              <a:avLst/>
              <a:gdLst/>
              <a:ahLst/>
              <a:cxnLst>
                <a:cxn ang="0">
                  <a:pos x="215" y="163"/>
                </a:cxn>
                <a:cxn ang="0">
                  <a:pos x="215" y="122"/>
                </a:cxn>
                <a:cxn ang="0">
                  <a:pos x="26" y="0"/>
                </a:cxn>
                <a:cxn ang="0">
                  <a:pos x="0" y="41"/>
                </a:cxn>
                <a:cxn ang="0">
                  <a:pos x="189" y="163"/>
                </a:cxn>
                <a:cxn ang="0">
                  <a:pos x="189" y="122"/>
                </a:cxn>
                <a:cxn ang="0">
                  <a:pos x="215" y="163"/>
                </a:cxn>
              </a:cxnLst>
              <a:rect l="0" t="0" r="r" b="b"/>
              <a:pathLst>
                <a:path w="215" h="163">
                  <a:moveTo>
                    <a:pt x="215" y="163"/>
                  </a:moveTo>
                  <a:lnTo>
                    <a:pt x="215" y="122"/>
                  </a:lnTo>
                  <a:lnTo>
                    <a:pt x="26" y="0"/>
                  </a:lnTo>
                  <a:lnTo>
                    <a:pt x="0" y="41"/>
                  </a:lnTo>
                  <a:lnTo>
                    <a:pt x="189" y="163"/>
                  </a:lnTo>
                  <a:lnTo>
                    <a:pt x="189" y="122"/>
                  </a:lnTo>
                  <a:lnTo>
                    <a:pt x="215" y="163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78" name="Freeform 142"/>
            <p:cNvSpPr>
              <a:spLocks/>
            </p:cNvSpPr>
            <p:nvPr/>
          </p:nvSpPr>
          <p:spPr bwMode="auto">
            <a:xfrm>
              <a:off x="1310" y="3305"/>
              <a:ext cx="3" cy="8"/>
            </a:xfrm>
            <a:custGeom>
              <a:avLst/>
              <a:gdLst/>
              <a:ahLst/>
              <a:cxnLst>
                <a:cxn ang="0">
                  <a:pos x="12" y="41"/>
                </a:cxn>
                <a:cxn ang="0">
                  <a:pos x="0" y="21"/>
                </a:cxn>
                <a:cxn ang="0">
                  <a:pos x="12" y="0"/>
                </a:cxn>
                <a:cxn ang="0">
                  <a:pos x="12" y="41"/>
                </a:cxn>
              </a:cxnLst>
              <a:rect l="0" t="0" r="r" b="b"/>
              <a:pathLst>
                <a:path w="12" h="41">
                  <a:moveTo>
                    <a:pt x="12" y="41"/>
                  </a:moveTo>
                  <a:lnTo>
                    <a:pt x="0" y="21"/>
                  </a:lnTo>
                  <a:lnTo>
                    <a:pt x="12" y="0"/>
                  </a:lnTo>
                  <a:lnTo>
                    <a:pt x="12" y="4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79" name="Freeform 143"/>
            <p:cNvSpPr>
              <a:spLocks/>
            </p:cNvSpPr>
            <p:nvPr/>
          </p:nvSpPr>
          <p:spPr bwMode="auto">
            <a:xfrm>
              <a:off x="1270" y="3305"/>
              <a:ext cx="43" cy="32"/>
            </a:xfrm>
            <a:custGeom>
              <a:avLst/>
              <a:gdLst/>
              <a:ahLst/>
              <a:cxnLst>
                <a:cxn ang="0">
                  <a:pos x="14" y="143"/>
                </a:cxn>
                <a:cxn ang="0">
                  <a:pos x="26" y="163"/>
                </a:cxn>
                <a:cxn ang="0">
                  <a:pos x="215" y="41"/>
                </a:cxn>
                <a:cxn ang="0">
                  <a:pos x="189" y="0"/>
                </a:cxn>
                <a:cxn ang="0">
                  <a:pos x="0" y="124"/>
                </a:cxn>
                <a:cxn ang="0">
                  <a:pos x="14" y="143"/>
                </a:cxn>
              </a:cxnLst>
              <a:rect l="0" t="0" r="r" b="b"/>
              <a:pathLst>
                <a:path w="215" h="163">
                  <a:moveTo>
                    <a:pt x="14" y="143"/>
                  </a:moveTo>
                  <a:lnTo>
                    <a:pt x="26" y="163"/>
                  </a:lnTo>
                  <a:lnTo>
                    <a:pt x="215" y="41"/>
                  </a:lnTo>
                  <a:lnTo>
                    <a:pt x="189" y="0"/>
                  </a:lnTo>
                  <a:lnTo>
                    <a:pt x="0" y="124"/>
                  </a:lnTo>
                  <a:lnTo>
                    <a:pt x="14" y="143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80" name="Rectangle 144"/>
            <p:cNvSpPr>
              <a:spLocks noChangeArrowheads="1"/>
            </p:cNvSpPr>
            <p:nvPr/>
          </p:nvSpPr>
          <p:spPr bwMode="auto">
            <a:xfrm>
              <a:off x="949" y="3530"/>
              <a:ext cx="9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81" name="Rectangle 145"/>
            <p:cNvSpPr>
              <a:spLocks noChangeArrowheads="1"/>
            </p:cNvSpPr>
            <p:nvPr/>
          </p:nvSpPr>
          <p:spPr bwMode="auto">
            <a:xfrm>
              <a:off x="967" y="3530"/>
              <a:ext cx="9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82" name="Rectangle 146"/>
            <p:cNvSpPr>
              <a:spLocks noChangeArrowheads="1"/>
            </p:cNvSpPr>
            <p:nvPr/>
          </p:nvSpPr>
          <p:spPr bwMode="auto">
            <a:xfrm>
              <a:off x="985" y="3530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83" name="Rectangle 147"/>
            <p:cNvSpPr>
              <a:spLocks noChangeArrowheads="1"/>
            </p:cNvSpPr>
            <p:nvPr/>
          </p:nvSpPr>
          <p:spPr bwMode="auto">
            <a:xfrm>
              <a:off x="1004" y="3530"/>
              <a:ext cx="9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84" name="Rectangle 148"/>
            <p:cNvSpPr>
              <a:spLocks noChangeArrowheads="1"/>
            </p:cNvSpPr>
            <p:nvPr/>
          </p:nvSpPr>
          <p:spPr bwMode="auto">
            <a:xfrm>
              <a:off x="1022" y="3530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85" name="Rectangle 149"/>
            <p:cNvSpPr>
              <a:spLocks noChangeArrowheads="1"/>
            </p:cNvSpPr>
            <p:nvPr/>
          </p:nvSpPr>
          <p:spPr bwMode="auto">
            <a:xfrm>
              <a:off x="1041" y="3530"/>
              <a:ext cx="9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86" name="Rectangle 150"/>
            <p:cNvSpPr>
              <a:spLocks noChangeArrowheads="1"/>
            </p:cNvSpPr>
            <p:nvPr/>
          </p:nvSpPr>
          <p:spPr bwMode="auto">
            <a:xfrm>
              <a:off x="1059" y="3530"/>
              <a:ext cx="9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87" name="Rectangle 151"/>
            <p:cNvSpPr>
              <a:spLocks noChangeArrowheads="1"/>
            </p:cNvSpPr>
            <p:nvPr/>
          </p:nvSpPr>
          <p:spPr bwMode="auto">
            <a:xfrm>
              <a:off x="1078" y="3530"/>
              <a:ext cx="9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88" name="Rectangle 152"/>
            <p:cNvSpPr>
              <a:spLocks noChangeArrowheads="1"/>
            </p:cNvSpPr>
            <p:nvPr/>
          </p:nvSpPr>
          <p:spPr bwMode="auto">
            <a:xfrm>
              <a:off x="1096" y="3530"/>
              <a:ext cx="9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89" name="Rectangle 153"/>
            <p:cNvSpPr>
              <a:spLocks noChangeArrowheads="1"/>
            </p:cNvSpPr>
            <p:nvPr/>
          </p:nvSpPr>
          <p:spPr bwMode="auto">
            <a:xfrm>
              <a:off x="1114" y="3530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90" name="Rectangle 154"/>
            <p:cNvSpPr>
              <a:spLocks noChangeArrowheads="1"/>
            </p:cNvSpPr>
            <p:nvPr/>
          </p:nvSpPr>
          <p:spPr bwMode="auto">
            <a:xfrm>
              <a:off x="1133" y="3530"/>
              <a:ext cx="9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91" name="Rectangle 155"/>
            <p:cNvSpPr>
              <a:spLocks noChangeArrowheads="1"/>
            </p:cNvSpPr>
            <p:nvPr/>
          </p:nvSpPr>
          <p:spPr bwMode="auto">
            <a:xfrm>
              <a:off x="1151" y="3530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92" name="Rectangle 156"/>
            <p:cNvSpPr>
              <a:spLocks noChangeArrowheads="1"/>
            </p:cNvSpPr>
            <p:nvPr/>
          </p:nvSpPr>
          <p:spPr bwMode="auto">
            <a:xfrm>
              <a:off x="1170" y="3530"/>
              <a:ext cx="9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93" name="Rectangle 157"/>
            <p:cNvSpPr>
              <a:spLocks noChangeArrowheads="1"/>
            </p:cNvSpPr>
            <p:nvPr/>
          </p:nvSpPr>
          <p:spPr bwMode="auto">
            <a:xfrm>
              <a:off x="1188" y="3530"/>
              <a:ext cx="9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94" name="Rectangle 158"/>
            <p:cNvSpPr>
              <a:spLocks noChangeArrowheads="1"/>
            </p:cNvSpPr>
            <p:nvPr/>
          </p:nvSpPr>
          <p:spPr bwMode="auto">
            <a:xfrm>
              <a:off x="1207" y="3530"/>
              <a:ext cx="9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95" name="Rectangle 159"/>
            <p:cNvSpPr>
              <a:spLocks noChangeArrowheads="1"/>
            </p:cNvSpPr>
            <p:nvPr/>
          </p:nvSpPr>
          <p:spPr bwMode="auto">
            <a:xfrm>
              <a:off x="1225" y="3530"/>
              <a:ext cx="9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96" name="Rectangle 160"/>
            <p:cNvSpPr>
              <a:spLocks noChangeArrowheads="1"/>
            </p:cNvSpPr>
            <p:nvPr/>
          </p:nvSpPr>
          <p:spPr bwMode="auto">
            <a:xfrm>
              <a:off x="1244" y="3530"/>
              <a:ext cx="9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97" name="Rectangle 161"/>
            <p:cNvSpPr>
              <a:spLocks noChangeArrowheads="1"/>
            </p:cNvSpPr>
            <p:nvPr/>
          </p:nvSpPr>
          <p:spPr bwMode="auto">
            <a:xfrm>
              <a:off x="1262" y="3530"/>
              <a:ext cx="9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98" name="Rectangle 162"/>
            <p:cNvSpPr>
              <a:spLocks noChangeArrowheads="1"/>
            </p:cNvSpPr>
            <p:nvPr/>
          </p:nvSpPr>
          <p:spPr bwMode="auto">
            <a:xfrm>
              <a:off x="1281" y="3530"/>
              <a:ext cx="9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99" name="Freeform 163"/>
            <p:cNvSpPr>
              <a:spLocks/>
            </p:cNvSpPr>
            <p:nvPr/>
          </p:nvSpPr>
          <p:spPr bwMode="auto">
            <a:xfrm>
              <a:off x="1260" y="3507"/>
              <a:ext cx="43" cy="32"/>
            </a:xfrm>
            <a:custGeom>
              <a:avLst/>
              <a:gdLst/>
              <a:ahLst/>
              <a:cxnLst>
                <a:cxn ang="0">
                  <a:pos x="215" y="163"/>
                </a:cxn>
                <a:cxn ang="0">
                  <a:pos x="215" y="122"/>
                </a:cxn>
                <a:cxn ang="0">
                  <a:pos x="26" y="0"/>
                </a:cxn>
                <a:cxn ang="0">
                  <a:pos x="0" y="41"/>
                </a:cxn>
                <a:cxn ang="0">
                  <a:pos x="189" y="163"/>
                </a:cxn>
                <a:cxn ang="0">
                  <a:pos x="189" y="122"/>
                </a:cxn>
                <a:cxn ang="0">
                  <a:pos x="215" y="163"/>
                </a:cxn>
              </a:cxnLst>
              <a:rect l="0" t="0" r="r" b="b"/>
              <a:pathLst>
                <a:path w="215" h="163">
                  <a:moveTo>
                    <a:pt x="215" y="163"/>
                  </a:moveTo>
                  <a:lnTo>
                    <a:pt x="215" y="122"/>
                  </a:lnTo>
                  <a:lnTo>
                    <a:pt x="26" y="0"/>
                  </a:lnTo>
                  <a:lnTo>
                    <a:pt x="0" y="41"/>
                  </a:lnTo>
                  <a:lnTo>
                    <a:pt x="189" y="163"/>
                  </a:lnTo>
                  <a:lnTo>
                    <a:pt x="189" y="122"/>
                  </a:lnTo>
                  <a:lnTo>
                    <a:pt x="215" y="163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00" name="Freeform 164"/>
            <p:cNvSpPr>
              <a:spLocks/>
            </p:cNvSpPr>
            <p:nvPr/>
          </p:nvSpPr>
          <p:spPr bwMode="auto">
            <a:xfrm>
              <a:off x="1301" y="3531"/>
              <a:ext cx="2" cy="8"/>
            </a:xfrm>
            <a:custGeom>
              <a:avLst/>
              <a:gdLst/>
              <a:ahLst/>
              <a:cxnLst>
                <a:cxn ang="0">
                  <a:pos x="14" y="41"/>
                </a:cxn>
                <a:cxn ang="0">
                  <a:pos x="0" y="21"/>
                </a:cxn>
                <a:cxn ang="0">
                  <a:pos x="14" y="0"/>
                </a:cxn>
                <a:cxn ang="0">
                  <a:pos x="14" y="41"/>
                </a:cxn>
              </a:cxnLst>
              <a:rect l="0" t="0" r="r" b="b"/>
              <a:pathLst>
                <a:path w="14" h="41">
                  <a:moveTo>
                    <a:pt x="14" y="41"/>
                  </a:moveTo>
                  <a:lnTo>
                    <a:pt x="0" y="21"/>
                  </a:lnTo>
                  <a:lnTo>
                    <a:pt x="14" y="0"/>
                  </a:lnTo>
                  <a:lnTo>
                    <a:pt x="14" y="4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01" name="Freeform 165"/>
            <p:cNvSpPr>
              <a:spLocks/>
            </p:cNvSpPr>
            <p:nvPr/>
          </p:nvSpPr>
          <p:spPr bwMode="auto">
            <a:xfrm>
              <a:off x="1260" y="3531"/>
              <a:ext cx="43" cy="33"/>
            </a:xfrm>
            <a:custGeom>
              <a:avLst/>
              <a:gdLst/>
              <a:ahLst/>
              <a:cxnLst>
                <a:cxn ang="0">
                  <a:pos x="13" y="143"/>
                </a:cxn>
                <a:cxn ang="0">
                  <a:pos x="26" y="163"/>
                </a:cxn>
                <a:cxn ang="0">
                  <a:pos x="215" y="41"/>
                </a:cxn>
                <a:cxn ang="0">
                  <a:pos x="189" y="0"/>
                </a:cxn>
                <a:cxn ang="0">
                  <a:pos x="0" y="123"/>
                </a:cxn>
                <a:cxn ang="0">
                  <a:pos x="13" y="143"/>
                </a:cxn>
              </a:cxnLst>
              <a:rect l="0" t="0" r="r" b="b"/>
              <a:pathLst>
                <a:path w="215" h="163">
                  <a:moveTo>
                    <a:pt x="13" y="143"/>
                  </a:moveTo>
                  <a:lnTo>
                    <a:pt x="26" y="163"/>
                  </a:lnTo>
                  <a:lnTo>
                    <a:pt x="215" y="41"/>
                  </a:lnTo>
                  <a:lnTo>
                    <a:pt x="189" y="0"/>
                  </a:lnTo>
                  <a:lnTo>
                    <a:pt x="0" y="123"/>
                  </a:lnTo>
                  <a:lnTo>
                    <a:pt x="13" y="143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02" name="Rectangle 166"/>
            <p:cNvSpPr>
              <a:spLocks noChangeArrowheads="1"/>
            </p:cNvSpPr>
            <p:nvPr/>
          </p:nvSpPr>
          <p:spPr bwMode="auto">
            <a:xfrm>
              <a:off x="1448" y="3231"/>
              <a:ext cx="365" cy="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1500">
                  <a:solidFill>
                    <a:srgbClr val="000000"/>
                  </a:solidFill>
                  <a:latin typeface="Times New Roman" pitchFamily="18" charset="-18"/>
                </a:rPr>
                <a:t>data arc</a:t>
              </a:r>
              <a:endParaRPr lang="de-DE" sz="1800" b="1">
                <a:latin typeface="Times New Roman" pitchFamily="18" charset="-18"/>
              </a:endParaRPr>
            </a:p>
          </p:txBody>
        </p:sp>
        <p:sp>
          <p:nvSpPr>
            <p:cNvPr id="14503" name="Rectangle 167"/>
            <p:cNvSpPr>
              <a:spLocks noChangeArrowheads="1"/>
            </p:cNvSpPr>
            <p:nvPr/>
          </p:nvSpPr>
          <p:spPr bwMode="auto">
            <a:xfrm>
              <a:off x="1429" y="3457"/>
              <a:ext cx="1019" cy="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1500">
                  <a:solidFill>
                    <a:srgbClr val="000000"/>
                  </a:solidFill>
                  <a:latin typeface="Times New Roman" pitchFamily="18" charset="-18"/>
                </a:rPr>
                <a:t>acknowledgement arc</a:t>
              </a:r>
              <a:endParaRPr lang="de-DE" sz="1800" b="1">
                <a:latin typeface="Times New Roman" pitchFamily="18" charset="-18"/>
              </a:endParaRPr>
            </a:p>
          </p:txBody>
        </p:sp>
        <p:sp>
          <p:nvSpPr>
            <p:cNvPr id="14504" name="Rectangle 168"/>
            <p:cNvSpPr>
              <a:spLocks noChangeArrowheads="1"/>
            </p:cNvSpPr>
            <p:nvPr/>
          </p:nvSpPr>
          <p:spPr bwMode="auto">
            <a:xfrm>
              <a:off x="1516" y="2084"/>
              <a:ext cx="175" cy="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1500">
                  <a:solidFill>
                    <a:srgbClr val="000000"/>
                  </a:solidFill>
                  <a:latin typeface="Times New Roman" pitchFamily="18" charset="-18"/>
                </a:rPr>
                <a:t>sqrt</a:t>
              </a:r>
              <a:endParaRPr lang="de-DE" sz="1800" b="1">
                <a:latin typeface="Times New Roman" pitchFamily="18" charset="-18"/>
              </a:endParaRPr>
            </a:p>
          </p:txBody>
        </p:sp>
        <p:sp>
          <p:nvSpPr>
            <p:cNvPr id="14505" name="Rectangle 169"/>
            <p:cNvSpPr>
              <a:spLocks noChangeArrowheads="1"/>
            </p:cNvSpPr>
            <p:nvPr/>
          </p:nvSpPr>
          <p:spPr bwMode="auto">
            <a:xfrm>
              <a:off x="1128" y="991"/>
              <a:ext cx="52" cy="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1500" i="1">
                  <a:solidFill>
                    <a:srgbClr val="000000"/>
                  </a:solidFill>
                  <a:latin typeface="Times New Roman" pitchFamily="18" charset="-18"/>
                </a:rPr>
                <a:t>x</a:t>
              </a:r>
              <a:endParaRPr lang="de-DE" sz="1800" b="1">
                <a:latin typeface="Times New Roman" pitchFamily="18" charset="-18"/>
              </a:endParaRPr>
            </a:p>
          </p:txBody>
        </p:sp>
        <p:sp>
          <p:nvSpPr>
            <p:cNvPr id="14506" name="Rectangle 170"/>
            <p:cNvSpPr>
              <a:spLocks noChangeArrowheads="1"/>
            </p:cNvSpPr>
            <p:nvPr/>
          </p:nvSpPr>
          <p:spPr bwMode="auto">
            <a:xfrm>
              <a:off x="2013" y="1010"/>
              <a:ext cx="52" cy="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1500" i="1">
                  <a:solidFill>
                    <a:srgbClr val="000000"/>
                  </a:solidFill>
                  <a:latin typeface="Times New Roman" pitchFamily="18" charset="-18"/>
                </a:rPr>
                <a:t>y</a:t>
              </a:r>
              <a:endParaRPr lang="de-DE" sz="1800" b="1">
                <a:latin typeface="Times New Roman" pitchFamily="18" charset="-18"/>
              </a:endParaRPr>
            </a:p>
          </p:txBody>
        </p:sp>
        <p:sp>
          <p:nvSpPr>
            <p:cNvPr id="14507" name="Rectangle 171"/>
            <p:cNvSpPr>
              <a:spLocks noChangeArrowheads="1"/>
            </p:cNvSpPr>
            <p:nvPr/>
          </p:nvSpPr>
          <p:spPr bwMode="auto">
            <a:xfrm>
              <a:off x="1787" y="2441"/>
              <a:ext cx="46" cy="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1500" i="1">
                  <a:solidFill>
                    <a:srgbClr val="000000"/>
                  </a:solidFill>
                  <a:latin typeface="Times New Roman" pitchFamily="18" charset="-18"/>
                </a:rPr>
                <a:t>z</a:t>
              </a:r>
              <a:endParaRPr lang="de-DE" sz="1800" b="1">
                <a:latin typeface="Times New Roman" pitchFamily="18" charset="-18"/>
              </a:endParaRPr>
            </a:p>
          </p:txBody>
        </p:sp>
        <p:sp>
          <p:nvSpPr>
            <p:cNvPr id="14508" name="Rectangle 172"/>
            <p:cNvSpPr>
              <a:spLocks noChangeArrowheads="1"/>
            </p:cNvSpPr>
            <p:nvPr/>
          </p:nvSpPr>
          <p:spPr bwMode="auto">
            <a:xfrm>
              <a:off x="1884" y="1499"/>
              <a:ext cx="58" cy="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1500" i="1">
                  <a:solidFill>
                    <a:srgbClr val="000000"/>
                  </a:solidFill>
                  <a:latin typeface="Times New Roman" pitchFamily="18" charset="-18"/>
                </a:rPr>
                <a:t>n</a:t>
              </a:r>
              <a:endParaRPr lang="de-DE" sz="1800" b="1">
                <a:latin typeface="Times New Roman" pitchFamily="18" charset="-18"/>
              </a:endParaRPr>
            </a:p>
          </p:txBody>
        </p:sp>
        <p:sp>
          <p:nvSpPr>
            <p:cNvPr id="14509" name="Rectangle 173"/>
            <p:cNvSpPr>
              <a:spLocks noChangeArrowheads="1"/>
            </p:cNvSpPr>
            <p:nvPr/>
          </p:nvSpPr>
          <p:spPr bwMode="auto">
            <a:xfrm>
              <a:off x="1949" y="1574"/>
              <a:ext cx="19" cy="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900" i="1">
                  <a:solidFill>
                    <a:srgbClr val="000000"/>
                  </a:solidFill>
                  <a:latin typeface="Times New Roman" pitchFamily="18" charset="-18"/>
                </a:rPr>
                <a:t>i</a:t>
              </a:r>
              <a:endParaRPr lang="de-DE" sz="1800" b="1">
                <a:latin typeface="Times New Roman" pitchFamily="18" charset="-18"/>
              </a:endParaRPr>
            </a:p>
          </p:txBody>
        </p:sp>
        <p:sp>
          <p:nvSpPr>
            <p:cNvPr id="14510" name="Rectangle 174"/>
            <p:cNvSpPr>
              <a:spLocks noChangeArrowheads="1"/>
            </p:cNvSpPr>
            <p:nvPr/>
          </p:nvSpPr>
          <p:spPr bwMode="auto">
            <a:xfrm>
              <a:off x="1881" y="2073"/>
              <a:ext cx="58" cy="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1500" i="1">
                  <a:solidFill>
                    <a:srgbClr val="000000"/>
                  </a:solidFill>
                  <a:latin typeface="Times New Roman" pitchFamily="18" charset="-18"/>
                </a:rPr>
                <a:t>n</a:t>
              </a:r>
              <a:endParaRPr lang="de-DE" sz="1800" b="1">
                <a:latin typeface="Times New Roman" pitchFamily="18" charset="-18"/>
              </a:endParaRPr>
            </a:p>
          </p:txBody>
        </p:sp>
        <p:sp>
          <p:nvSpPr>
            <p:cNvPr id="14511" name="Rectangle 175"/>
            <p:cNvSpPr>
              <a:spLocks noChangeArrowheads="1"/>
            </p:cNvSpPr>
            <p:nvPr/>
          </p:nvSpPr>
          <p:spPr bwMode="auto">
            <a:xfrm>
              <a:off x="1947" y="2143"/>
              <a:ext cx="19" cy="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900" i="1">
                  <a:solidFill>
                    <a:srgbClr val="000000"/>
                  </a:solidFill>
                  <a:latin typeface="Times New Roman" pitchFamily="18" charset="-18"/>
                </a:rPr>
                <a:t>j</a:t>
              </a:r>
              <a:endParaRPr lang="de-DE" sz="1800" b="1">
                <a:latin typeface="Times New Roman" pitchFamily="18" charset="-18"/>
              </a:endParaRPr>
            </a:p>
          </p:txBody>
        </p:sp>
        <p:sp>
          <p:nvSpPr>
            <p:cNvPr id="14835" name="Rectangle 499"/>
            <p:cNvSpPr>
              <a:spLocks noChangeArrowheads="1"/>
            </p:cNvSpPr>
            <p:nvPr/>
          </p:nvSpPr>
          <p:spPr bwMode="auto">
            <a:xfrm>
              <a:off x="1956" y="1293"/>
              <a:ext cx="58" cy="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1500">
                  <a:solidFill>
                    <a:srgbClr val="000000"/>
                  </a:solidFill>
                  <a:latin typeface="Times New Roman" pitchFamily="18" charset="-18"/>
                </a:rPr>
                <a:t>3</a:t>
              </a:r>
              <a:endParaRPr lang="de-DE" sz="1800" b="1">
                <a:latin typeface="Times New Roman" pitchFamily="18" charset="-18"/>
              </a:endParaRPr>
            </a:p>
          </p:txBody>
        </p:sp>
        <p:sp>
          <p:nvSpPr>
            <p:cNvPr id="14836" name="Rectangle 500"/>
            <p:cNvSpPr>
              <a:spLocks noChangeArrowheads="1"/>
            </p:cNvSpPr>
            <p:nvPr/>
          </p:nvSpPr>
          <p:spPr bwMode="auto">
            <a:xfrm>
              <a:off x="1109" y="1293"/>
              <a:ext cx="58" cy="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1500">
                  <a:solidFill>
                    <a:srgbClr val="000000"/>
                  </a:solidFill>
                  <a:latin typeface="Times New Roman" pitchFamily="18" charset="-18"/>
                </a:rPr>
                <a:t>2</a:t>
              </a:r>
              <a:endParaRPr lang="de-DE" sz="1800" b="1">
                <a:latin typeface="Times New Roman" pitchFamily="18" charset="-18"/>
              </a:endParaRPr>
            </a:p>
          </p:txBody>
        </p:sp>
      </p:grpSp>
      <p:grpSp>
        <p:nvGrpSpPr>
          <p:cNvPr id="3" name="Group 518"/>
          <p:cNvGrpSpPr>
            <a:grpSpLocks/>
          </p:cNvGrpSpPr>
          <p:nvPr/>
        </p:nvGrpSpPr>
        <p:grpSpPr bwMode="auto">
          <a:xfrm>
            <a:off x="4501661" y="1676400"/>
            <a:ext cx="3206262" cy="3670300"/>
            <a:chOff x="2660" y="1252"/>
            <a:chExt cx="1900" cy="2024"/>
          </a:xfrm>
        </p:grpSpPr>
        <p:sp>
          <p:nvSpPr>
            <p:cNvPr id="14512" name="Rectangle 176"/>
            <p:cNvSpPr>
              <a:spLocks noChangeArrowheads="1"/>
            </p:cNvSpPr>
            <p:nvPr/>
          </p:nvSpPr>
          <p:spPr bwMode="auto">
            <a:xfrm>
              <a:off x="3331" y="2669"/>
              <a:ext cx="754" cy="15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13" name="Freeform 177"/>
            <p:cNvSpPr>
              <a:spLocks/>
            </p:cNvSpPr>
            <p:nvPr/>
          </p:nvSpPr>
          <p:spPr bwMode="auto">
            <a:xfrm>
              <a:off x="3331" y="2815"/>
              <a:ext cx="758" cy="10"/>
            </a:xfrm>
            <a:custGeom>
              <a:avLst/>
              <a:gdLst/>
              <a:ahLst/>
              <a:cxnLst>
                <a:cxn ang="0">
                  <a:pos x="3745" y="24"/>
                </a:cxn>
                <a:cxn ang="0">
                  <a:pos x="3769" y="0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3769" y="48"/>
                </a:cxn>
                <a:cxn ang="0">
                  <a:pos x="3792" y="24"/>
                </a:cxn>
                <a:cxn ang="0">
                  <a:pos x="3769" y="48"/>
                </a:cxn>
                <a:cxn ang="0">
                  <a:pos x="3792" y="48"/>
                </a:cxn>
                <a:cxn ang="0">
                  <a:pos x="3792" y="24"/>
                </a:cxn>
                <a:cxn ang="0">
                  <a:pos x="3745" y="24"/>
                </a:cxn>
              </a:cxnLst>
              <a:rect l="0" t="0" r="r" b="b"/>
              <a:pathLst>
                <a:path w="3792" h="48">
                  <a:moveTo>
                    <a:pt x="3745" y="24"/>
                  </a:moveTo>
                  <a:lnTo>
                    <a:pt x="3769" y="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3769" y="48"/>
                  </a:lnTo>
                  <a:lnTo>
                    <a:pt x="3792" y="24"/>
                  </a:lnTo>
                  <a:lnTo>
                    <a:pt x="3769" y="48"/>
                  </a:lnTo>
                  <a:lnTo>
                    <a:pt x="3792" y="48"/>
                  </a:lnTo>
                  <a:lnTo>
                    <a:pt x="3792" y="24"/>
                  </a:lnTo>
                  <a:lnTo>
                    <a:pt x="3745" y="24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14" name="Freeform 178"/>
            <p:cNvSpPr>
              <a:spLocks/>
            </p:cNvSpPr>
            <p:nvPr/>
          </p:nvSpPr>
          <p:spPr bwMode="auto">
            <a:xfrm>
              <a:off x="4080" y="2664"/>
              <a:ext cx="9" cy="156"/>
            </a:xfrm>
            <a:custGeom>
              <a:avLst/>
              <a:gdLst/>
              <a:ahLst/>
              <a:cxnLst>
                <a:cxn ang="0">
                  <a:pos x="24" y="47"/>
                </a:cxn>
                <a:cxn ang="0">
                  <a:pos x="0" y="24"/>
                </a:cxn>
                <a:cxn ang="0">
                  <a:pos x="0" y="777"/>
                </a:cxn>
                <a:cxn ang="0">
                  <a:pos x="47" y="777"/>
                </a:cxn>
                <a:cxn ang="0">
                  <a:pos x="47" y="24"/>
                </a:cxn>
                <a:cxn ang="0">
                  <a:pos x="24" y="0"/>
                </a:cxn>
                <a:cxn ang="0">
                  <a:pos x="47" y="24"/>
                </a:cxn>
                <a:cxn ang="0">
                  <a:pos x="47" y="0"/>
                </a:cxn>
                <a:cxn ang="0">
                  <a:pos x="24" y="0"/>
                </a:cxn>
                <a:cxn ang="0">
                  <a:pos x="24" y="47"/>
                </a:cxn>
              </a:cxnLst>
              <a:rect l="0" t="0" r="r" b="b"/>
              <a:pathLst>
                <a:path w="47" h="777">
                  <a:moveTo>
                    <a:pt x="24" y="47"/>
                  </a:moveTo>
                  <a:lnTo>
                    <a:pt x="0" y="24"/>
                  </a:lnTo>
                  <a:lnTo>
                    <a:pt x="0" y="777"/>
                  </a:lnTo>
                  <a:lnTo>
                    <a:pt x="47" y="777"/>
                  </a:lnTo>
                  <a:lnTo>
                    <a:pt x="47" y="24"/>
                  </a:lnTo>
                  <a:lnTo>
                    <a:pt x="24" y="0"/>
                  </a:lnTo>
                  <a:lnTo>
                    <a:pt x="47" y="24"/>
                  </a:lnTo>
                  <a:lnTo>
                    <a:pt x="47" y="0"/>
                  </a:lnTo>
                  <a:lnTo>
                    <a:pt x="24" y="0"/>
                  </a:lnTo>
                  <a:lnTo>
                    <a:pt x="24" y="47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15" name="Freeform 179"/>
            <p:cNvSpPr>
              <a:spLocks/>
            </p:cNvSpPr>
            <p:nvPr/>
          </p:nvSpPr>
          <p:spPr bwMode="auto">
            <a:xfrm>
              <a:off x="3326" y="2664"/>
              <a:ext cx="759" cy="10"/>
            </a:xfrm>
            <a:custGeom>
              <a:avLst/>
              <a:gdLst/>
              <a:ahLst/>
              <a:cxnLst>
                <a:cxn ang="0">
                  <a:pos x="48" y="24"/>
                </a:cxn>
                <a:cxn ang="0">
                  <a:pos x="23" y="47"/>
                </a:cxn>
                <a:cxn ang="0">
                  <a:pos x="3792" y="47"/>
                </a:cxn>
                <a:cxn ang="0">
                  <a:pos x="3792" y="0"/>
                </a:cxn>
                <a:cxn ang="0">
                  <a:pos x="23" y="0"/>
                </a:cxn>
                <a:cxn ang="0">
                  <a:pos x="0" y="24"/>
                </a:cxn>
                <a:cxn ang="0">
                  <a:pos x="23" y="0"/>
                </a:cxn>
                <a:cxn ang="0">
                  <a:pos x="0" y="0"/>
                </a:cxn>
                <a:cxn ang="0">
                  <a:pos x="0" y="24"/>
                </a:cxn>
                <a:cxn ang="0">
                  <a:pos x="48" y="24"/>
                </a:cxn>
              </a:cxnLst>
              <a:rect l="0" t="0" r="r" b="b"/>
              <a:pathLst>
                <a:path w="3792" h="47">
                  <a:moveTo>
                    <a:pt x="48" y="24"/>
                  </a:moveTo>
                  <a:lnTo>
                    <a:pt x="23" y="47"/>
                  </a:lnTo>
                  <a:lnTo>
                    <a:pt x="3792" y="47"/>
                  </a:lnTo>
                  <a:lnTo>
                    <a:pt x="3792" y="0"/>
                  </a:lnTo>
                  <a:lnTo>
                    <a:pt x="23" y="0"/>
                  </a:lnTo>
                  <a:lnTo>
                    <a:pt x="0" y="24"/>
                  </a:lnTo>
                  <a:lnTo>
                    <a:pt x="23" y="0"/>
                  </a:lnTo>
                  <a:lnTo>
                    <a:pt x="0" y="0"/>
                  </a:lnTo>
                  <a:lnTo>
                    <a:pt x="0" y="24"/>
                  </a:lnTo>
                  <a:lnTo>
                    <a:pt x="48" y="24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16" name="Freeform 180"/>
            <p:cNvSpPr>
              <a:spLocks/>
            </p:cNvSpPr>
            <p:nvPr/>
          </p:nvSpPr>
          <p:spPr bwMode="auto">
            <a:xfrm>
              <a:off x="3326" y="2669"/>
              <a:ext cx="10" cy="156"/>
            </a:xfrm>
            <a:custGeom>
              <a:avLst/>
              <a:gdLst/>
              <a:ahLst/>
              <a:cxnLst>
                <a:cxn ang="0">
                  <a:pos x="23" y="729"/>
                </a:cxn>
                <a:cxn ang="0">
                  <a:pos x="48" y="753"/>
                </a:cxn>
                <a:cxn ang="0">
                  <a:pos x="48" y="0"/>
                </a:cxn>
                <a:cxn ang="0">
                  <a:pos x="0" y="0"/>
                </a:cxn>
                <a:cxn ang="0">
                  <a:pos x="0" y="753"/>
                </a:cxn>
                <a:cxn ang="0">
                  <a:pos x="23" y="777"/>
                </a:cxn>
                <a:cxn ang="0">
                  <a:pos x="0" y="753"/>
                </a:cxn>
                <a:cxn ang="0">
                  <a:pos x="0" y="777"/>
                </a:cxn>
                <a:cxn ang="0">
                  <a:pos x="23" y="777"/>
                </a:cxn>
                <a:cxn ang="0">
                  <a:pos x="23" y="729"/>
                </a:cxn>
              </a:cxnLst>
              <a:rect l="0" t="0" r="r" b="b"/>
              <a:pathLst>
                <a:path w="48" h="777">
                  <a:moveTo>
                    <a:pt x="23" y="729"/>
                  </a:moveTo>
                  <a:lnTo>
                    <a:pt x="48" y="753"/>
                  </a:lnTo>
                  <a:lnTo>
                    <a:pt x="48" y="0"/>
                  </a:lnTo>
                  <a:lnTo>
                    <a:pt x="0" y="0"/>
                  </a:lnTo>
                  <a:lnTo>
                    <a:pt x="0" y="753"/>
                  </a:lnTo>
                  <a:lnTo>
                    <a:pt x="23" y="777"/>
                  </a:lnTo>
                  <a:lnTo>
                    <a:pt x="0" y="753"/>
                  </a:lnTo>
                  <a:lnTo>
                    <a:pt x="0" y="777"/>
                  </a:lnTo>
                  <a:lnTo>
                    <a:pt x="23" y="777"/>
                  </a:lnTo>
                  <a:lnTo>
                    <a:pt x="23" y="729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17" name="Rectangle 181"/>
            <p:cNvSpPr>
              <a:spLocks noChangeArrowheads="1"/>
            </p:cNvSpPr>
            <p:nvPr/>
          </p:nvSpPr>
          <p:spPr bwMode="auto">
            <a:xfrm>
              <a:off x="3331" y="2820"/>
              <a:ext cx="754" cy="1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18" name="Freeform 182"/>
            <p:cNvSpPr>
              <a:spLocks/>
            </p:cNvSpPr>
            <p:nvPr/>
          </p:nvSpPr>
          <p:spPr bwMode="auto">
            <a:xfrm>
              <a:off x="3331" y="2965"/>
              <a:ext cx="758" cy="10"/>
            </a:xfrm>
            <a:custGeom>
              <a:avLst/>
              <a:gdLst/>
              <a:ahLst/>
              <a:cxnLst>
                <a:cxn ang="0">
                  <a:pos x="3745" y="25"/>
                </a:cxn>
                <a:cxn ang="0">
                  <a:pos x="3769" y="0"/>
                </a:cxn>
                <a:cxn ang="0">
                  <a:pos x="0" y="0"/>
                </a:cxn>
                <a:cxn ang="0">
                  <a:pos x="0" y="49"/>
                </a:cxn>
                <a:cxn ang="0">
                  <a:pos x="3769" y="49"/>
                </a:cxn>
                <a:cxn ang="0">
                  <a:pos x="3792" y="25"/>
                </a:cxn>
                <a:cxn ang="0">
                  <a:pos x="3769" y="49"/>
                </a:cxn>
                <a:cxn ang="0">
                  <a:pos x="3792" y="49"/>
                </a:cxn>
                <a:cxn ang="0">
                  <a:pos x="3792" y="25"/>
                </a:cxn>
                <a:cxn ang="0">
                  <a:pos x="3745" y="25"/>
                </a:cxn>
              </a:cxnLst>
              <a:rect l="0" t="0" r="r" b="b"/>
              <a:pathLst>
                <a:path w="3792" h="49">
                  <a:moveTo>
                    <a:pt x="3745" y="25"/>
                  </a:moveTo>
                  <a:lnTo>
                    <a:pt x="3769" y="0"/>
                  </a:lnTo>
                  <a:lnTo>
                    <a:pt x="0" y="0"/>
                  </a:lnTo>
                  <a:lnTo>
                    <a:pt x="0" y="49"/>
                  </a:lnTo>
                  <a:lnTo>
                    <a:pt x="3769" y="49"/>
                  </a:lnTo>
                  <a:lnTo>
                    <a:pt x="3792" y="25"/>
                  </a:lnTo>
                  <a:lnTo>
                    <a:pt x="3769" y="49"/>
                  </a:lnTo>
                  <a:lnTo>
                    <a:pt x="3792" y="49"/>
                  </a:lnTo>
                  <a:lnTo>
                    <a:pt x="3792" y="25"/>
                  </a:lnTo>
                  <a:lnTo>
                    <a:pt x="3745" y="25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19" name="Freeform 183"/>
            <p:cNvSpPr>
              <a:spLocks/>
            </p:cNvSpPr>
            <p:nvPr/>
          </p:nvSpPr>
          <p:spPr bwMode="auto">
            <a:xfrm>
              <a:off x="4080" y="2815"/>
              <a:ext cx="9" cy="155"/>
            </a:xfrm>
            <a:custGeom>
              <a:avLst/>
              <a:gdLst/>
              <a:ahLst/>
              <a:cxnLst>
                <a:cxn ang="0">
                  <a:pos x="24" y="48"/>
                </a:cxn>
                <a:cxn ang="0">
                  <a:pos x="0" y="24"/>
                </a:cxn>
                <a:cxn ang="0">
                  <a:pos x="0" y="777"/>
                </a:cxn>
                <a:cxn ang="0">
                  <a:pos x="47" y="777"/>
                </a:cxn>
                <a:cxn ang="0">
                  <a:pos x="47" y="24"/>
                </a:cxn>
                <a:cxn ang="0">
                  <a:pos x="24" y="0"/>
                </a:cxn>
                <a:cxn ang="0">
                  <a:pos x="47" y="24"/>
                </a:cxn>
                <a:cxn ang="0">
                  <a:pos x="47" y="0"/>
                </a:cxn>
                <a:cxn ang="0">
                  <a:pos x="24" y="0"/>
                </a:cxn>
                <a:cxn ang="0">
                  <a:pos x="24" y="48"/>
                </a:cxn>
              </a:cxnLst>
              <a:rect l="0" t="0" r="r" b="b"/>
              <a:pathLst>
                <a:path w="47" h="777">
                  <a:moveTo>
                    <a:pt x="24" y="48"/>
                  </a:moveTo>
                  <a:lnTo>
                    <a:pt x="0" y="24"/>
                  </a:lnTo>
                  <a:lnTo>
                    <a:pt x="0" y="777"/>
                  </a:lnTo>
                  <a:lnTo>
                    <a:pt x="47" y="777"/>
                  </a:lnTo>
                  <a:lnTo>
                    <a:pt x="47" y="24"/>
                  </a:lnTo>
                  <a:lnTo>
                    <a:pt x="24" y="0"/>
                  </a:lnTo>
                  <a:lnTo>
                    <a:pt x="47" y="24"/>
                  </a:lnTo>
                  <a:lnTo>
                    <a:pt x="47" y="0"/>
                  </a:lnTo>
                  <a:lnTo>
                    <a:pt x="24" y="0"/>
                  </a:lnTo>
                  <a:lnTo>
                    <a:pt x="24" y="48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20" name="Freeform 184"/>
            <p:cNvSpPr>
              <a:spLocks/>
            </p:cNvSpPr>
            <p:nvPr/>
          </p:nvSpPr>
          <p:spPr bwMode="auto">
            <a:xfrm>
              <a:off x="3326" y="2815"/>
              <a:ext cx="759" cy="10"/>
            </a:xfrm>
            <a:custGeom>
              <a:avLst/>
              <a:gdLst/>
              <a:ahLst/>
              <a:cxnLst>
                <a:cxn ang="0">
                  <a:pos x="48" y="24"/>
                </a:cxn>
                <a:cxn ang="0">
                  <a:pos x="23" y="48"/>
                </a:cxn>
                <a:cxn ang="0">
                  <a:pos x="3792" y="48"/>
                </a:cxn>
                <a:cxn ang="0">
                  <a:pos x="3792" y="0"/>
                </a:cxn>
                <a:cxn ang="0">
                  <a:pos x="23" y="0"/>
                </a:cxn>
                <a:cxn ang="0">
                  <a:pos x="0" y="24"/>
                </a:cxn>
                <a:cxn ang="0">
                  <a:pos x="23" y="0"/>
                </a:cxn>
                <a:cxn ang="0">
                  <a:pos x="0" y="0"/>
                </a:cxn>
                <a:cxn ang="0">
                  <a:pos x="0" y="24"/>
                </a:cxn>
                <a:cxn ang="0">
                  <a:pos x="48" y="24"/>
                </a:cxn>
              </a:cxnLst>
              <a:rect l="0" t="0" r="r" b="b"/>
              <a:pathLst>
                <a:path w="3792" h="48">
                  <a:moveTo>
                    <a:pt x="48" y="24"/>
                  </a:moveTo>
                  <a:lnTo>
                    <a:pt x="23" y="48"/>
                  </a:lnTo>
                  <a:lnTo>
                    <a:pt x="3792" y="48"/>
                  </a:lnTo>
                  <a:lnTo>
                    <a:pt x="3792" y="0"/>
                  </a:lnTo>
                  <a:lnTo>
                    <a:pt x="23" y="0"/>
                  </a:lnTo>
                  <a:lnTo>
                    <a:pt x="0" y="24"/>
                  </a:lnTo>
                  <a:lnTo>
                    <a:pt x="23" y="0"/>
                  </a:lnTo>
                  <a:lnTo>
                    <a:pt x="0" y="0"/>
                  </a:lnTo>
                  <a:lnTo>
                    <a:pt x="0" y="24"/>
                  </a:lnTo>
                  <a:lnTo>
                    <a:pt x="48" y="24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21" name="Freeform 185"/>
            <p:cNvSpPr>
              <a:spLocks/>
            </p:cNvSpPr>
            <p:nvPr/>
          </p:nvSpPr>
          <p:spPr bwMode="auto">
            <a:xfrm>
              <a:off x="3326" y="2820"/>
              <a:ext cx="10" cy="155"/>
            </a:xfrm>
            <a:custGeom>
              <a:avLst/>
              <a:gdLst/>
              <a:ahLst/>
              <a:cxnLst>
                <a:cxn ang="0">
                  <a:pos x="23" y="728"/>
                </a:cxn>
                <a:cxn ang="0">
                  <a:pos x="48" y="753"/>
                </a:cxn>
                <a:cxn ang="0">
                  <a:pos x="48" y="0"/>
                </a:cxn>
                <a:cxn ang="0">
                  <a:pos x="0" y="0"/>
                </a:cxn>
                <a:cxn ang="0">
                  <a:pos x="0" y="753"/>
                </a:cxn>
                <a:cxn ang="0">
                  <a:pos x="23" y="777"/>
                </a:cxn>
                <a:cxn ang="0">
                  <a:pos x="0" y="753"/>
                </a:cxn>
                <a:cxn ang="0">
                  <a:pos x="0" y="777"/>
                </a:cxn>
                <a:cxn ang="0">
                  <a:pos x="23" y="777"/>
                </a:cxn>
                <a:cxn ang="0">
                  <a:pos x="23" y="728"/>
                </a:cxn>
              </a:cxnLst>
              <a:rect l="0" t="0" r="r" b="b"/>
              <a:pathLst>
                <a:path w="48" h="777">
                  <a:moveTo>
                    <a:pt x="23" y="728"/>
                  </a:moveTo>
                  <a:lnTo>
                    <a:pt x="48" y="753"/>
                  </a:lnTo>
                  <a:lnTo>
                    <a:pt x="48" y="0"/>
                  </a:lnTo>
                  <a:lnTo>
                    <a:pt x="0" y="0"/>
                  </a:lnTo>
                  <a:lnTo>
                    <a:pt x="0" y="753"/>
                  </a:lnTo>
                  <a:lnTo>
                    <a:pt x="23" y="777"/>
                  </a:lnTo>
                  <a:lnTo>
                    <a:pt x="0" y="753"/>
                  </a:lnTo>
                  <a:lnTo>
                    <a:pt x="0" y="777"/>
                  </a:lnTo>
                  <a:lnTo>
                    <a:pt x="23" y="777"/>
                  </a:lnTo>
                  <a:lnTo>
                    <a:pt x="23" y="728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22" name="Rectangle 186"/>
            <p:cNvSpPr>
              <a:spLocks noChangeArrowheads="1"/>
            </p:cNvSpPr>
            <p:nvPr/>
          </p:nvSpPr>
          <p:spPr bwMode="auto">
            <a:xfrm>
              <a:off x="3331" y="2970"/>
              <a:ext cx="754" cy="15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23" name="Freeform 187"/>
            <p:cNvSpPr>
              <a:spLocks/>
            </p:cNvSpPr>
            <p:nvPr/>
          </p:nvSpPr>
          <p:spPr bwMode="auto">
            <a:xfrm>
              <a:off x="3331" y="3116"/>
              <a:ext cx="758" cy="10"/>
            </a:xfrm>
            <a:custGeom>
              <a:avLst/>
              <a:gdLst/>
              <a:ahLst/>
              <a:cxnLst>
                <a:cxn ang="0">
                  <a:pos x="3745" y="24"/>
                </a:cxn>
                <a:cxn ang="0">
                  <a:pos x="3769" y="0"/>
                </a:cxn>
                <a:cxn ang="0">
                  <a:pos x="0" y="0"/>
                </a:cxn>
                <a:cxn ang="0">
                  <a:pos x="0" y="47"/>
                </a:cxn>
                <a:cxn ang="0">
                  <a:pos x="3769" y="47"/>
                </a:cxn>
                <a:cxn ang="0">
                  <a:pos x="3792" y="24"/>
                </a:cxn>
                <a:cxn ang="0">
                  <a:pos x="3769" y="47"/>
                </a:cxn>
                <a:cxn ang="0">
                  <a:pos x="3792" y="47"/>
                </a:cxn>
                <a:cxn ang="0">
                  <a:pos x="3792" y="24"/>
                </a:cxn>
                <a:cxn ang="0">
                  <a:pos x="3745" y="24"/>
                </a:cxn>
              </a:cxnLst>
              <a:rect l="0" t="0" r="r" b="b"/>
              <a:pathLst>
                <a:path w="3792" h="47">
                  <a:moveTo>
                    <a:pt x="3745" y="24"/>
                  </a:moveTo>
                  <a:lnTo>
                    <a:pt x="3769" y="0"/>
                  </a:lnTo>
                  <a:lnTo>
                    <a:pt x="0" y="0"/>
                  </a:lnTo>
                  <a:lnTo>
                    <a:pt x="0" y="47"/>
                  </a:lnTo>
                  <a:lnTo>
                    <a:pt x="3769" y="47"/>
                  </a:lnTo>
                  <a:lnTo>
                    <a:pt x="3792" y="24"/>
                  </a:lnTo>
                  <a:lnTo>
                    <a:pt x="3769" y="47"/>
                  </a:lnTo>
                  <a:lnTo>
                    <a:pt x="3792" y="47"/>
                  </a:lnTo>
                  <a:lnTo>
                    <a:pt x="3792" y="24"/>
                  </a:lnTo>
                  <a:lnTo>
                    <a:pt x="3745" y="24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24" name="Freeform 188"/>
            <p:cNvSpPr>
              <a:spLocks/>
            </p:cNvSpPr>
            <p:nvPr/>
          </p:nvSpPr>
          <p:spPr bwMode="auto">
            <a:xfrm>
              <a:off x="4080" y="2965"/>
              <a:ext cx="9" cy="156"/>
            </a:xfrm>
            <a:custGeom>
              <a:avLst/>
              <a:gdLst/>
              <a:ahLst/>
              <a:cxnLst>
                <a:cxn ang="0">
                  <a:pos x="24" y="49"/>
                </a:cxn>
                <a:cxn ang="0">
                  <a:pos x="0" y="25"/>
                </a:cxn>
                <a:cxn ang="0">
                  <a:pos x="0" y="778"/>
                </a:cxn>
                <a:cxn ang="0">
                  <a:pos x="47" y="778"/>
                </a:cxn>
                <a:cxn ang="0">
                  <a:pos x="47" y="25"/>
                </a:cxn>
                <a:cxn ang="0">
                  <a:pos x="24" y="0"/>
                </a:cxn>
                <a:cxn ang="0">
                  <a:pos x="47" y="25"/>
                </a:cxn>
                <a:cxn ang="0">
                  <a:pos x="47" y="0"/>
                </a:cxn>
                <a:cxn ang="0">
                  <a:pos x="24" y="0"/>
                </a:cxn>
                <a:cxn ang="0">
                  <a:pos x="24" y="49"/>
                </a:cxn>
              </a:cxnLst>
              <a:rect l="0" t="0" r="r" b="b"/>
              <a:pathLst>
                <a:path w="47" h="778">
                  <a:moveTo>
                    <a:pt x="24" y="49"/>
                  </a:moveTo>
                  <a:lnTo>
                    <a:pt x="0" y="25"/>
                  </a:lnTo>
                  <a:lnTo>
                    <a:pt x="0" y="778"/>
                  </a:lnTo>
                  <a:lnTo>
                    <a:pt x="47" y="778"/>
                  </a:lnTo>
                  <a:lnTo>
                    <a:pt x="47" y="25"/>
                  </a:lnTo>
                  <a:lnTo>
                    <a:pt x="24" y="0"/>
                  </a:lnTo>
                  <a:lnTo>
                    <a:pt x="47" y="25"/>
                  </a:lnTo>
                  <a:lnTo>
                    <a:pt x="47" y="0"/>
                  </a:lnTo>
                  <a:lnTo>
                    <a:pt x="24" y="0"/>
                  </a:lnTo>
                  <a:lnTo>
                    <a:pt x="24" y="49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25" name="Freeform 189"/>
            <p:cNvSpPr>
              <a:spLocks/>
            </p:cNvSpPr>
            <p:nvPr/>
          </p:nvSpPr>
          <p:spPr bwMode="auto">
            <a:xfrm>
              <a:off x="3326" y="2965"/>
              <a:ext cx="759" cy="10"/>
            </a:xfrm>
            <a:custGeom>
              <a:avLst/>
              <a:gdLst/>
              <a:ahLst/>
              <a:cxnLst>
                <a:cxn ang="0">
                  <a:pos x="48" y="25"/>
                </a:cxn>
                <a:cxn ang="0">
                  <a:pos x="23" y="49"/>
                </a:cxn>
                <a:cxn ang="0">
                  <a:pos x="3792" y="49"/>
                </a:cxn>
                <a:cxn ang="0">
                  <a:pos x="3792" y="0"/>
                </a:cxn>
                <a:cxn ang="0">
                  <a:pos x="23" y="0"/>
                </a:cxn>
                <a:cxn ang="0">
                  <a:pos x="0" y="25"/>
                </a:cxn>
                <a:cxn ang="0">
                  <a:pos x="23" y="0"/>
                </a:cxn>
                <a:cxn ang="0">
                  <a:pos x="0" y="0"/>
                </a:cxn>
                <a:cxn ang="0">
                  <a:pos x="0" y="25"/>
                </a:cxn>
                <a:cxn ang="0">
                  <a:pos x="48" y="25"/>
                </a:cxn>
              </a:cxnLst>
              <a:rect l="0" t="0" r="r" b="b"/>
              <a:pathLst>
                <a:path w="3792" h="49">
                  <a:moveTo>
                    <a:pt x="48" y="25"/>
                  </a:moveTo>
                  <a:lnTo>
                    <a:pt x="23" y="49"/>
                  </a:lnTo>
                  <a:lnTo>
                    <a:pt x="3792" y="49"/>
                  </a:lnTo>
                  <a:lnTo>
                    <a:pt x="3792" y="0"/>
                  </a:lnTo>
                  <a:lnTo>
                    <a:pt x="23" y="0"/>
                  </a:lnTo>
                  <a:lnTo>
                    <a:pt x="0" y="25"/>
                  </a:lnTo>
                  <a:lnTo>
                    <a:pt x="23" y="0"/>
                  </a:lnTo>
                  <a:lnTo>
                    <a:pt x="0" y="0"/>
                  </a:lnTo>
                  <a:lnTo>
                    <a:pt x="0" y="25"/>
                  </a:lnTo>
                  <a:lnTo>
                    <a:pt x="48" y="25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26" name="Freeform 190"/>
            <p:cNvSpPr>
              <a:spLocks/>
            </p:cNvSpPr>
            <p:nvPr/>
          </p:nvSpPr>
          <p:spPr bwMode="auto">
            <a:xfrm>
              <a:off x="3326" y="2970"/>
              <a:ext cx="10" cy="156"/>
            </a:xfrm>
            <a:custGeom>
              <a:avLst/>
              <a:gdLst/>
              <a:ahLst/>
              <a:cxnLst>
                <a:cxn ang="0">
                  <a:pos x="23" y="729"/>
                </a:cxn>
                <a:cxn ang="0">
                  <a:pos x="48" y="753"/>
                </a:cxn>
                <a:cxn ang="0">
                  <a:pos x="48" y="0"/>
                </a:cxn>
                <a:cxn ang="0">
                  <a:pos x="0" y="0"/>
                </a:cxn>
                <a:cxn ang="0">
                  <a:pos x="0" y="753"/>
                </a:cxn>
                <a:cxn ang="0">
                  <a:pos x="23" y="776"/>
                </a:cxn>
                <a:cxn ang="0">
                  <a:pos x="0" y="753"/>
                </a:cxn>
                <a:cxn ang="0">
                  <a:pos x="0" y="776"/>
                </a:cxn>
                <a:cxn ang="0">
                  <a:pos x="23" y="776"/>
                </a:cxn>
                <a:cxn ang="0">
                  <a:pos x="23" y="729"/>
                </a:cxn>
              </a:cxnLst>
              <a:rect l="0" t="0" r="r" b="b"/>
              <a:pathLst>
                <a:path w="48" h="776">
                  <a:moveTo>
                    <a:pt x="23" y="729"/>
                  </a:moveTo>
                  <a:lnTo>
                    <a:pt x="48" y="753"/>
                  </a:lnTo>
                  <a:lnTo>
                    <a:pt x="48" y="0"/>
                  </a:lnTo>
                  <a:lnTo>
                    <a:pt x="0" y="0"/>
                  </a:lnTo>
                  <a:lnTo>
                    <a:pt x="0" y="753"/>
                  </a:lnTo>
                  <a:lnTo>
                    <a:pt x="23" y="776"/>
                  </a:lnTo>
                  <a:lnTo>
                    <a:pt x="0" y="753"/>
                  </a:lnTo>
                  <a:lnTo>
                    <a:pt x="0" y="776"/>
                  </a:lnTo>
                  <a:lnTo>
                    <a:pt x="23" y="776"/>
                  </a:lnTo>
                  <a:lnTo>
                    <a:pt x="23" y="729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27" name="Rectangle 191"/>
            <p:cNvSpPr>
              <a:spLocks noChangeArrowheads="1"/>
            </p:cNvSpPr>
            <p:nvPr/>
          </p:nvSpPr>
          <p:spPr bwMode="auto">
            <a:xfrm>
              <a:off x="3331" y="3121"/>
              <a:ext cx="754" cy="15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28" name="Freeform 192"/>
            <p:cNvSpPr>
              <a:spLocks/>
            </p:cNvSpPr>
            <p:nvPr/>
          </p:nvSpPr>
          <p:spPr bwMode="auto">
            <a:xfrm>
              <a:off x="3331" y="3267"/>
              <a:ext cx="758" cy="9"/>
            </a:xfrm>
            <a:custGeom>
              <a:avLst/>
              <a:gdLst/>
              <a:ahLst/>
              <a:cxnLst>
                <a:cxn ang="0">
                  <a:pos x="3745" y="24"/>
                </a:cxn>
                <a:cxn ang="0">
                  <a:pos x="3769" y="0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3769" y="48"/>
                </a:cxn>
                <a:cxn ang="0">
                  <a:pos x="3792" y="24"/>
                </a:cxn>
                <a:cxn ang="0">
                  <a:pos x="3769" y="48"/>
                </a:cxn>
                <a:cxn ang="0">
                  <a:pos x="3792" y="48"/>
                </a:cxn>
                <a:cxn ang="0">
                  <a:pos x="3792" y="24"/>
                </a:cxn>
                <a:cxn ang="0">
                  <a:pos x="3745" y="24"/>
                </a:cxn>
              </a:cxnLst>
              <a:rect l="0" t="0" r="r" b="b"/>
              <a:pathLst>
                <a:path w="3792" h="48">
                  <a:moveTo>
                    <a:pt x="3745" y="24"/>
                  </a:moveTo>
                  <a:lnTo>
                    <a:pt x="3769" y="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3769" y="48"/>
                  </a:lnTo>
                  <a:lnTo>
                    <a:pt x="3792" y="24"/>
                  </a:lnTo>
                  <a:lnTo>
                    <a:pt x="3769" y="48"/>
                  </a:lnTo>
                  <a:lnTo>
                    <a:pt x="3792" y="48"/>
                  </a:lnTo>
                  <a:lnTo>
                    <a:pt x="3792" y="24"/>
                  </a:lnTo>
                  <a:lnTo>
                    <a:pt x="3745" y="24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29" name="Freeform 193"/>
            <p:cNvSpPr>
              <a:spLocks/>
            </p:cNvSpPr>
            <p:nvPr/>
          </p:nvSpPr>
          <p:spPr bwMode="auto">
            <a:xfrm>
              <a:off x="4080" y="3116"/>
              <a:ext cx="9" cy="156"/>
            </a:xfrm>
            <a:custGeom>
              <a:avLst/>
              <a:gdLst/>
              <a:ahLst/>
              <a:cxnLst>
                <a:cxn ang="0">
                  <a:pos x="24" y="47"/>
                </a:cxn>
                <a:cxn ang="0">
                  <a:pos x="0" y="24"/>
                </a:cxn>
                <a:cxn ang="0">
                  <a:pos x="0" y="777"/>
                </a:cxn>
                <a:cxn ang="0">
                  <a:pos x="47" y="777"/>
                </a:cxn>
                <a:cxn ang="0">
                  <a:pos x="47" y="24"/>
                </a:cxn>
                <a:cxn ang="0">
                  <a:pos x="24" y="0"/>
                </a:cxn>
                <a:cxn ang="0">
                  <a:pos x="47" y="24"/>
                </a:cxn>
                <a:cxn ang="0">
                  <a:pos x="47" y="0"/>
                </a:cxn>
                <a:cxn ang="0">
                  <a:pos x="24" y="0"/>
                </a:cxn>
                <a:cxn ang="0">
                  <a:pos x="24" y="47"/>
                </a:cxn>
              </a:cxnLst>
              <a:rect l="0" t="0" r="r" b="b"/>
              <a:pathLst>
                <a:path w="47" h="777">
                  <a:moveTo>
                    <a:pt x="24" y="47"/>
                  </a:moveTo>
                  <a:lnTo>
                    <a:pt x="0" y="24"/>
                  </a:lnTo>
                  <a:lnTo>
                    <a:pt x="0" y="777"/>
                  </a:lnTo>
                  <a:lnTo>
                    <a:pt x="47" y="777"/>
                  </a:lnTo>
                  <a:lnTo>
                    <a:pt x="47" y="24"/>
                  </a:lnTo>
                  <a:lnTo>
                    <a:pt x="24" y="0"/>
                  </a:lnTo>
                  <a:lnTo>
                    <a:pt x="47" y="24"/>
                  </a:lnTo>
                  <a:lnTo>
                    <a:pt x="47" y="0"/>
                  </a:lnTo>
                  <a:lnTo>
                    <a:pt x="24" y="0"/>
                  </a:lnTo>
                  <a:lnTo>
                    <a:pt x="24" y="47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30" name="Freeform 194"/>
            <p:cNvSpPr>
              <a:spLocks/>
            </p:cNvSpPr>
            <p:nvPr/>
          </p:nvSpPr>
          <p:spPr bwMode="auto">
            <a:xfrm>
              <a:off x="3326" y="3116"/>
              <a:ext cx="759" cy="10"/>
            </a:xfrm>
            <a:custGeom>
              <a:avLst/>
              <a:gdLst/>
              <a:ahLst/>
              <a:cxnLst>
                <a:cxn ang="0">
                  <a:pos x="48" y="24"/>
                </a:cxn>
                <a:cxn ang="0">
                  <a:pos x="23" y="47"/>
                </a:cxn>
                <a:cxn ang="0">
                  <a:pos x="3792" y="47"/>
                </a:cxn>
                <a:cxn ang="0">
                  <a:pos x="3792" y="0"/>
                </a:cxn>
                <a:cxn ang="0">
                  <a:pos x="23" y="0"/>
                </a:cxn>
                <a:cxn ang="0">
                  <a:pos x="0" y="24"/>
                </a:cxn>
                <a:cxn ang="0">
                  <a:pos x="23" y="0"/>
                </a:cxn>
                <a:cxn ang="0">
                  <a:pos x="0" y="0"/>
                </a:cxn>
                <a:cxn ang="0">
                  <a:pos x="0" y="24"/>
                </a:cxn>
                <a:cxn ang="0">
                  <a:pos x="48" y="24"/>
                </a:cxn>
              </a:cxnLst>
              <a:rect l="0" t="0" r="r" b="b"/>
              <a:pathLst>
                <a:path w="3792" h="47">
                  <a:moveTo>
                    <a:pt x="48" y="24"/>
                  </a:moveTo>
                  <a:lnTo>
                    <a:pt x="23" y="47"/>
                  </a:lnTo>
                  <a:lnTo>
                    <a:pt x="3792" y="47"/>
                  </a:lnTo>
                  <a:lnTo>
                    <a:pt x="3792" y="0"/>
                  </a:lnTo>
                  <a:lnTo>
                    <a:pt x="23" y="0"/>
                  </a:lnTo>
                  <a:lnTo>
                    <a:pt x="0" y="24"/>
                  </a:lnTo>
                  <a:lnTo>
                    <a:pt x="23" y="0"/>
                  </a:lnTo>
                  <a:lnTo>
                    <a:pt x="0" y="0"/>
                  </a:lnTo>
                  <a:lnTo>
                    <a:pt x="0" y="24"/>
                  </a:lnTo>
                  <a:lnTo>
                    <a:pt x="48" y="24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31" name="Freeform 195"/>
            <p:cNvSpPr>
              <a:spLocks/>
            </p:cNvSpPr>
            <p:nvPr/>
          </p:nvSpPr>
          <p:spPr bwMode="auto">
            <a:xfrm>
              <a:off x="3326" y="3121"/>
              <a:ext cx="10" cy="155"/>
            </a:xfrm>
            <a:custGeom>
              <a:avLst/>
              <a:gdLst/>
              <a:ahLst/>
              <a:cxnLst>
                <a:cxn ang="0">
                  <a:pos x="23" y="729"/>
                </a:cxn>
                <a:cxn ang="0">
                  <a:pos x="48" y="753"/>
                </a:cxn>
                <a:cxn ang="0">
                  <a:pos x="48" y="0"/>
                </a:cxn>
                <a:cxn ang="0">
                  <a:pos x="0" y="0"/>
                </a:cxn>
                <a:cxn ang="0">
                  <a:pos x="0" y="753"/>
                </a:cxn>
                <a:cxn ang="0">
                  <a:pos x="23" y="777"/>
                </a:cxn>
                <a:cxn ang="0">
                  <a:pos x="0" y="753"/>
                </a:cxn>
                <a:cxn ang="0">
                  <a:pos x="0" y="777"/>
                </a:cxn>
                <a:cxn ang="0">
                  <a:pos x="23" y="777"/>
                </a:cxn>
                <a:cxn ang="0">
                  <a:pos x="23" y="729"/>
                </a:cxn>
              </a:cxnLst>
              <a:rect l="0" t="0" r="r" b="b"/>
              <a:pathLst>
                <a:path w="48" h="777">
                  <a:moveTo>
                    <a:pt x="23" y="729"/>
                  </a:moveTo>
                  <a:lnTo>
                    <a:pt x="48" y="753"/>
                  </a:lnTo>
                  <a:lnTo>
                    <a:pt x="48" y="0"/>
                  </a:lnTo>
                  <a:lnTo>
                    <a:pt x="0" y="0"/>
                  </a:lnTo>
                  <a:lnTo>
                    <a:pt x="0" y="753"/>
                  </a:lnTo>
                  <a:lnTo>
                    <a:pt x="23" y="777"/>
                  </a:lnTo>
                  <a:lnTo>
                    <a:pt x="0" y="753"/>
                  </a:lnTo>
                  <a:lnTo>
                    <a:pt x="0" y="777"/>
                  </a:lnTo>
                  <a:lnTo>
                    <a:pt x="23" y="777"/>
                  </a:lnTo>
                  <a:lnTo>
                    <a:pt x="23" y="729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32" name="Rectangle 196"/>
            <p:cNvSpPr>
              <a:spLocks noChangeArrowheads="1"/>
            </p:cNvSpPr>
            <p:nvPr/>
          </p:nvSpPr>
          <p:spPr bwMode="auto">
            <a:xfrm>
              <a:off x="3331" y="1295"/>
              <a:ext cx="754" cy="1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33" name="Freeform 197"/>
            <p:cNvSpPr>
              <a:spLocks/>
            </p:cNvSpPr>
            <p:nvPr/>
          </p:nvSpPr>
          <p:spPr bwMode="auto">
            <a:xfrm>
              <a:off x="3331" y="1440"/>
              <a:ext cx="758" cy="10"/>
            </a:xfrm>
            <a:custGeom>
              <a:avLst/>
              <a:gdLst/>
              <a:ahLst/>
              <a:cxnLst>
                <a:cxn ang="0">
                  <a:pos x="3745" y="25"/>
                </a:cxn>
                <a:cxn ang="0">
                  <a:pos x="3769" y="0"/>
                </a:cxn>
                <a:cxn ang="0">
                  <a:pos x="0" y="0"/>
                </a:cxn>
                <a:cxn ang="0">
                  <a:pos x="0" y="49"/>
                </a:cxn>
                <a:cxn ang="0">
                  <a:pos x="3769" y="49"/>
                </a:cxn>
                <a:cxn ang="0">
                  <a:pos x="3792" y="25"/>
                </a:cxn>
                <a:cxn ang="0">
                  <a:pos x="3769" y="49"/>
                </a:cxn>
                <a:cxn ang="0">
                  <a:pos x="3792" y="49"/>
                </a:cxn>
                <a:cxn ang="0">
                  <a:pos x="3792" y="25"/>
                </a:cxn>
                <a:cxn ang="0">
                  <a:pos x="3745" y="25"/>
                </a:cxn>
              </a:cxnLst>
              <a:rect l="0" t="0" r="r" b="b"/>
              <a:pathLst>
                <a:path w="3792" h="49">
                  <a:moveTo>
                    <a:pt x="3745" y="25"/>
                  </a:moveTo>
                  <a:lnTo>
                    <a:pt x="3769" y="0"/>
                  </a:lnTo>
                  <a:lnTo>
                    <a:pt x="0" y="0"/>
                  </a:lnTo>
                  <a:lnTo>
                    <a:pt x="0" y="49"/>
                  </a:lnTo>
                  <a:lnTo>
                    <a:pt x="3769" y="49"/>
                  </a:lnTo>
                  <a:lnTo>
                    <a:pt x="3792" y="25"/>
                  </a:lnTo>
                  <a:lnTo>
                    <a:pt x="3769" y="49"/>
                  </a:lnTo>
                  <a:lnTo>
                    <a:pt x="3792" y="49"/>
                  </a:lnTo>
                  <a:lnTo>
                    <a:pt x="3792" y="25"/>
                  </a:lnTo>
                  <a:lnTo>
                    <a:pt x="3745" y="25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34" name="Freeform 198"/>
            <p:cNvSpPr>
              <a:spLocks/>
            </p:cNvSpPr>
            <p:nvPr/>
          </p:nvSpPr>
          <p:spPr bwMode="auto">
            <a:xfrm>
              <a:off x="4080" y="1290"/>
              <a:ext cx="9" cy="155"/>
            </a:xfrm>
            <a:custGeom>
              <a:avLst/>
              <a:gdLst/>
              <a:ahLst/>
              <a:cxnLst>
                <a:cxn ang="0">
                  <a:pos x="24" y="47"/>
                </a:cxn>
                <a:cxn ang="0">
                  <a:pos x="0" y="24"/>
                </a:cxn>
                <a:cxn ang="0">
                  <a:pos x="0" y="777"/>
                </a:cxn>
                <a:cxn ang="0">
                  <a:pos x="47" y="777"/>
                </a:cxn>
                <a:cxn ang="0">
                  <a:pos x="47" y="24"/>
                </a:cxn>
                <a:cxn ang="0">
                  <a:pos x="24" y="0"/>
                </a:cxn>
                <a:cxn ang="0">
                  <a:pos x="47" y="24"/>
                </a:cxn>
                <a:cxn ang="0">
                  <a:pos x="47" y="0"/>
                </a:cxn>
                <a:cxn ang="0">
                  <a:pos x="24" y="0"/>
                </a:cxn>
                <a:cxn ang="0">
                  <a:pos x="24" y="47"/>
                </a:cxn>
              </a:cxnLst>
              <a:rect l="0" t="0" r="r" b="b"/>
              <a:pathLst>
                <a:path w="47" h="777">
                  <a:moveTo>
                    <a:pt x="24" y="47"/>
                  </a:moveTo>
                  <a:lnTo>
                    <a:pt x="0" y="24"/>
                  </a:lnTo>
                  <a:lnTo>
                    <a:pt x="0" y="777"/>
                  </a:lnTo>
                  <a:lnTo>
                    <a:pt x="47" y="777"/>
                  </a:lnTo>
                  <a:lnTo>
                    <a:pt x="47" y="24"/>
                  </a:lnTo>
                  <a:lnTo>
                    <a:pt x="24" y="0"/>
                  </a:lnTo>
                  <a:lnTo>
                    <a:pt x="47" y="24"/>
                  </a:lnTo>
                  <a:lnTo>
                    <a:pt x="47" y="0"/>
                  </a:lnTo>
                  <a:lnTo>
                    <a:pt x="24" y="0"/>
                  </a:lnTo>
                  <a:lnTo>
                    <a:pt x="24" y="47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35" name="Freeform 199"/>
            <p:cNvSpPr>
              <a:spLocks/>
            </p:cNvSpPr>
            <p:nvPr/>
          </p:nvSpPr>
          <p:spPr bwMode="auto">
            <a:xfrm>
              <a:off x="3326" y="1290"/>
              <a:ext cx="759" cy="9"/>
            </a:xfrm>
            <a:custGeom>
              <a:avLst/>
              <a:gdLst/>
              <a:ahLst/>
              <a:cxnLst>
                <a:cxn ang="0">
                  <a:pos x="48" y="24"/>
                </a:cxn>
                <a:cxn ang="0">
                  <a:pos x="23" y="47"/>
                </a:cxn>
                <a:cxn ang="0">
                  <a:pos x="3792" y="47"/>
                </a:cxn>
                <a:cxn ang="0">
                  <a:pos x="3792" y="0"/>
                </a:cxn>
                <a:cxn ang="0">
                  <a:pos x="23" y="0"/>
                </a:cxn>
                <a:cxn ang="0">
                  <a:pos x="0" y="24"/>
                </a:cxn>
                <a:cxn ang="0">
                  <a:pos x="23" y="0"/>
                </a:cxn>
                <a:cxn ang="0">
                  <a:pos x="0" y="0"/>
                </a:cxn>
                <a:cxn ang="0">
                  <a:pos x="0" y="24"/>
                </a:cxn>
                <a:cxn ang="0">
                  <a:pos x="48" y="24"/>
                </a:cxn>
              </a:cxnLst>
              <a:rect l="0" t="0" r="r" b="b"/>
              <a:pathLst>
                <a:path w="3792" h="47">
                  <a:moveTo>
                    <a:pt x="48" y="24"/>
                  </a:moveTo>
                  <a:lnTo>
                    <a:pt x="23" y="47"/>
                  </a:lnTo>
                  <a:lnTo>
                    <a:pt x="3792" y="47"/>
                  </a:lnTo>
                  <a:lnTo>
                    <a:pt x="3792" y="0"/>
                  </a:lnTo>
                  <a:lnTo>
                    <a:pt x="23" y="0"/>
                  </a:lnTo>
                  <a:lnTo>
                    <a:pt x="0" y="24"/>
                  </a:lnTo>
                  <a:lnTo>
                    <a:pt x="23" y="0"/>
                  </a:lnTo>
                  <a:lnTo>
                    <a:pt x="0" y="0"/>
                  </a:lnTo>
                  <a:lnTo>
                    <a:pt x="0" y="24"/>
                  </a:lnTo>
                  <a:lnTo>
                    <a:pt x="48" y="24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36" name="Freeform 200"/>
            <p:cNvSpPr>
              <a:spLocks/>
            </p:cNvSpPr>
            <p:nvPr/>
          </p:nvSpPr>
          <p:spPr bwMode="auto">
            <a:xfrm>
              <a:off x="3326" y="1295"/>
              <a:ext cx="10" cy="155"/>
            </a:xfrm>
            <a:custGeom>
              <a:avLst/>
              <a:gdLst/>
              <a:ahLst/>
              <a:cxnLst>
                <a:cxn ang="0">
                  <a:pos x="23" y="728"/>
                </a:cxn>
                <a:cxn ang="0">
                  <a:pos x="48" y="753"/>
                </a:cxn>
                <a:cxn ang="0">
                  <a:pos x="48" y="0"/>
                </a:cxn>
                <a:cxn ang="0">
                  <a:pos x="0" y="0"/>
                </a:cxn>
                <a:cxn ang="0">
                  <a:pos x="0" y="753"/>
                </a:cxn>
                <a:cxn ang="0">
                  <a:pos x="23" y="777"/>
                </a:cxn>
                <a:cxn ang="0">
                  <a:pos x="0" y="753"/>
                </a:cxn>
                <a:cxn ang="0">
                  <a:pos x="0" y="777"/>
                </a:cxn>
                <a:cxn ang="0">
                  <a:pos x="23" y="777"/>
                </a:cxn>
                <a:cxn ang="0">
                  <a:pos x="23" y="728"/>
                </a:cxn>
              </a:cxnLst>
              <a:rect l="0" t="0" r="r" b="b"/>
              <a:pathLst>
                <a:path w="48" h="777">
                  <a:moveTo>
                    <a:pt x="23" y="728"/>
                  </a:moveTo>
                  <a:lnTo>
                    <a:pt x="48" y="753"/>
                  </a:lnTo>
                  <a:lnTo>
                    <a:pt x="48" y="0"/>
                  </a:lnTo>
                  <a:lnTo>
                    <a:pt x="0" y="0"/>
                  </a:lnTo>
                  <a:lnTo>
                    <a:pt x="0" y="753"/>
                  </a:lnTo>
                  <a:lnTo>
                    <a:pt x="23" y="777"/>
                  </a:lnTo>
                  <a:lnTo>
                    <a:pt x="0" y="753"/>
                  </a:lnTo>
                  <a:lnTo>
                    <a:pt x="0" y="777"/>
                  </a:lnTo>
                  <a:lnTo>
                    <a:pt x="23" y="777"/>
                  </a:lnTo>
                  <a:lnTo>
                    <a:pt x="23" y="728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37" name="Rectangle 201"/>
            <p:cNvSpPr>
              <a:spLocks noChangeArrowheads="1"/>
            </p:cNvSpPr>
            <p:nvPr/>
          </p:nvSpPr>
          <p:spPr bwMode="auto">
            <a:xfrm>
              <a:off x="3331" y="1445"/>
              <a:ext cx="754" cy="15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38" name="Freeform 202"/>
            <p:cNvSpPr>
              <a:spLocks/>
            </p:cNvSpPr>
            <p:nvPr/>
          </p:nvSpPr>
          <p:spPr bwMode="auto">
            <a:xfrm>
              <a:off x="3331" y="1591"/>
              <a:ext cx="758" cy="10"/>
            </a:xfrm>
            <a:custGeom>
              <a:avLst/>
              <a:gdLst/>
              <a:ahLst/>
              <a:cxnLst>
                <a:cxn ang="0">
                  <a:pos x="3745" y="24"/>
                </a:cxn>
                <a:cxn ang="0">
                  <a:pos x="3769" y="0"/>
                </a:cxn>
                <a:cxn ang="0">
                  <a:pos x="0" y="0"/>
                </a:cxn>
                <a:cxn ang="0">
                  <a:pos x="0" y="49"/>
                </a:cxn>
                <a:cxn ang="0">
                  <a:pos x="3769" y="49"/>
                </a:cxn>
                <a:cxn ang="0">
                  <a:pos x="3792" y="24"/>
                </a:cxn>
                <a:cxn ang="0">
                  <a:pos x="3769" y="49"/>
                </a:cxn>
                <a:cxn ang="0">
                  <a:pos x="3792" y="49"/>
                </a:cxn>
                <a:cxn ang="0">
                  <a:pos x="3792" y="24"/>
                </a:cxn>
                <a:cxn ang="0">
                  <a:pos x="3745" y="24"/>
                </a:cxn>
              </a:cxnLst>
              <a:rect l="0" t="0" r="r" b="b"/>
              <a:pathLst>
                <a:path w="3792" h="49">
                  <a:moveTo>
                    <a:pt x="3745" y="24"/>
                  </a:moveTo>
                  <a:lnTo>
                    <a:pt x="3769" y="0"/>
                  </a:lnTo>
                  <a:lnTo>
                    <a:pt x="0" y="0"/>
                  </a:lnTo>
                  <a:lnTo>
                    <a:pt x="0" y="49"/>
                  </a:lnTo>
                  <a:lnTo>
                    <a:pt x="3769" y="49"/>
                  </a:lnTo>
                  <a:lnTo>
                    <a:pt x="3792" y="24"/>
                  </a:lnTo>
                  <a:lnTo>
                    <a:pt x="3769" y="49"/>
                  </a:lnTo>
                  <a:lnTo>
                    <a:pt x="3792" y="49"/>
                  </a:lnTo>
                  <a:lnTo>
                    <a:pt x="3792" y="24"/>
                  </a:lnTo>
                  <a:lnTo>
                    <a:pt x="3745" y="24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39" name="Freeform 203"/>
            <p:cNvSpPr>
              <a:spLocks/>
            </p:cNvSpPr>
            <p:nvPr/>
          </p:nvSpPr>
          <p:spPr bwMode="auto">
            <a:xfrm>
              <a:off x="4080" y="1440"/>
              <a:ext cx="9" cy="156"/>
            </a:xfrm>
            <a:custGeom>
              <a:avLst/>
              <a:gdLst/>
              <a:ahLst/>
              <a:cxnLst>
                <a:cxn ang="0">
                  <a:pos x="24" y="49"/>
                </a:cxn>
                <a:cxn ang="0">
                  <a:pos x="0" y="25"/>
                </a:cxn>
                <a:cxn ang="0">
                  <a:pos x="0" y="777"/>
                </a:cxn>
                <a:cxn ang="0">
                  <a:pos x="47" y="777"/>
                </a:cxn>
                <a:cxn ang="0">
                  <a:pos x="47" y="25"/>
                </a:cxn>
                <a:cxn ang="0">
                  <a:pos x="24" y="0"/>
                </a:cxn>
                <a:cxn ang="0">
                  <a:pos x="47" y="25"/>
                </a:cxn>
                <a:cxn ang="0">
                  <a:pos x="47" y="0"/>
                </a:cxn>
                <a:cxn ang="0">
                  <a:pos x="24" y="0"/>
                </a:cxn>
                <a:cxn ang="0">
                  <a:pos x="24" y="49"/>
                </a:cxn>
              </a:cxnLst>
              <a:rect l="0" t="0" r="r" b="b"/>
              <a:pathLst>
                <a:path w="47" h="777">
                  <a:moveTo>
                    <a:pt x="24" y="49"/>
                  </a:moveTo>
                  <a:lnTo>
                    <a:pt x="0" y="25"/>
                  </a:lnTo>
                  <a:lnTo>
                    <a:pt x="0" y="777"/>
                  </a:lnTo>
                  <a:lnTo>
                    <a:pt x="47" y="777"/>
                  </a:lnTo>
                  <a:lnTo>
                    <a:pt x="47" y="25"/>
                  </a:lnTo>
                  <a:lnTo>
                    <a:pt x="24" y="0"/>
                  </a:lnTo>
                  <a:lnTo>
                    <a:pt x="47" y="25"/>
                  </a:lnTo>
                  <a:lnTo>
                    <a:pt x="47" y="0"/>
                  </a:lnTo>
                  <a:lnTo>
                    <a:pt x="24" y="0"/>
                  </a:lnTo>
                  <a:lnTo>
                    <a:pt x="24" y="49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40" name="Freeform 204"/>
            <p:cNvSpPr>
              <a:spLocks/>
            </p:cNvSpPr>
            <p:nvPr/>
          </p:nvSpPr>
          <p:spPr bwMode="auto">
            <a:xfrm>
              <a:off x="3326" y="1440"/>
              <a:ext cx="759" cy="10"/>
            </a:xfrm>
            <a:custGeom>
              <a:avLst/>
              <a:gdLst/>
              <a:ahLst/>
              <a:cxnLst>
                <a:cxn ang="0">
                  <a:pos x="48" y="25"/>
                </a:cxn>
                <a:cxn ang="0">
                  <a:pos x="23" y="49"/>
                </a:cxn>
                <a:cxn ang="0">
                  <a:pos x="3792" y="49"/>
                </a:cxn>
                <a:cxn ang="0">
                  <a:pos x="3792" y="0"/>
                </a:cxn>
                <a:cxn ang="0">
                  <a:pos x="23" y="0"/>
                </a:cxn>
                <a:cxn ang="0">
                  <a:pos x="0" y="25"/>
                </a:cxn>
                <a:cxn ang="0">
                  <a:pos x="23" y="0"/>
                </a:cxn>
                <a:cxn ang="0">
                  <a:pos x="0" y="0"/>
                </a:cxn>
                <a:cxn ang="0">
                  <a:pos x="0" y="25"/>
                </a:cxn>
                <a:cxn ang="0">
                  <a:pos x="48" y="25"/>
                </a:cxn>
              </a:cxnLst>
              <a:rect l="0" t="0" r="r" b="b"/>
              <a:pathLst>
                <a:path w="3792" h="49">
                  <a:moveTo>
                    <a:pt x="48" y="25"/>
                  </a:moveTo>
                  <a:lnTo>
                    <a:pt x="23" y="49"/>
                  </a:lnTo>
                  <a:lnTo>
                    <a:pt x="3792" y="49"/>
                  </a:lnTo>
                  <a:lnTo>
                    <a:pt x="3792" y="0"/>
                  </a:lnTo>
                  <a:lnTo>
                    <a:pt x="23" y="0"/>
                  </a:lnTo>
                  <a:lnTo>
                    <a:pt x="0" y="25"/>
                  </a:lnTo>
                  <a:lnTo>
                    <a:pt x="23" y="0"/>
                  </a:lnTo>
                  <a:lnTo>
                    <a:pt x="0" y="0"/>
                  </a:lnTo>
                  <a:lnTo>
                    <a:pt x="0" y="25"/>
                  </a:lnTo>
                  <a:lnTo>
                    <a:pt x="48" y="25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41" name="Freeform 205"/>
            <p:cNvSpPr>
              <a:spLocks/>
            </p:cNvSpPr>
            <p:nvPr/>
          </p:nvSpPr>
          <p:spPr bwMode="auto">
            <a:xfrm>
              <a:off x="3326" y="1445"/>
              <a:ext cx="10" cy="156"/>
            </a:xfrm>
            <a:custGeom>
              <a:avLst/>
              <a:gdLst/>
              <a:ahLst/>
              <a:cxnLst>
                <a:cxn ang="0">
                  <a:pos x="23" y="728"/>
                </a:cxn>
                <a:cxn ang="0">
                  <a:pos x="48" y="752"/>
                </a:cxn>
                <a:cxn ang="0">
                  <a:pos x="48" y="0"/>
                </a:cxn>
                <a:cxn ang="0">
                  <a:pos x="0" y="0"/>
                </a:cxn>
                <a:cxn ang="0">
                  <a:pos x="0" y="752"/>
                </a:cxn>
                <a:cxn ang="0">
                  <a:pos x="23" y="777"/>
                </a:cxn>
                <a:cxn ang="0">
                  <a:pos x="0" y="752"/>
                </a:cxn>
                <a:cxn ang="0">
                  <a:pos x="0" y="777"/>
                </a:cxn>
                <a:cxn ang="0">
                  <a:pos x="23" y="777"/>
                </a:cxn>
                <a:cxn ang="0">
                  <a:pos x="23" y="728"/>
                </a:cxn>
              </a:cxnLst>
              <a:rect l="0" t="0" r="r" b="b"/>
              <a:pathLst>
                <a:path w="48" h="777">
                  <a:moveTo>
                    <a:pt x="23" y="728"/>
                  </a:moveTo>
                  <a:lnTo>
                    <a:pt x="48" y="752"/>
                  </a:lnTo>
                  <a:lnTo>
                    <a:pt x="48" y="0"/>
                  </a:lnTo>
                  <a:lnTo>
                    <a:pt x="0" y="0"/>
                  </a:lnTo>
                  <a:lnTo>
                    <a:pt x="0" y="752"/>
                  </a:lnTo>
                  <a:lnTo>
                    <a:pt x="23" y="777"/>
                  </a:lnTo>
                  <a:lnTo>
                    <a:pt x="0" y="752"/>
                  </a:lnTo>
                  <a:lnTo>
                    <a:pt x="0" y="777"/>
                  </a:lnTo>
                  <a:lnTo>
                    <a:pt x="23" y="777"/>
                  </a:lnTo>
                  <a:lnTo>
                    <a:pt x="23" y="728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42" name="Rectangle 206"/>
            <p:cNvSpPr>
              <a:spLocks noChangeArrowheads="1"/>
            </p:cNvSpPr>
            <p:nvPr/>
          </p:nvSpPr>
          <p:spPr bwMode="auto">
            <a:xfrm>
              <a:off x="3331" y="1596"/>
              <a:ext cx="754" cy="15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44" name="Freeform 208"/>
            <p:cNvSpPr>
              <a:spLocks/>
            </p:cNvSpPr>
            <p:nvPr/>
          </p:nvSpPr>
          <p:spPr bwMode="auto">
            <a:xfrm>
              <a:off x="3331" y="1742"/>
              <a:ext cx="758" cy="9"/>
            </a:xfrm>
            <a:custGeom>
              <a:avLst/>
              <a:gdLst/>
              <a:ahLst/>
              <a:cxnLst>
                <a:cxn ang="0">
                  <a:pos x="3745" y="24"/>
                </a:cxn>
                <a:cxn ang="0">
                  <a:pos x="3769" y="0"/>
                </a:cxn>
                <a:cxn ang="0">
                  <a:pos x="0" y="0"/>
                </a:cxn>
                <a:cxn ang="0">
                  <a:pos x="0" y="47"/>
                </a:cxn>
                <a:cxn ang="0">
                  <a:pos x="3769" y="47"/>
                </a:cxn>
                <a:cxn ang="0">
                  <a:pos x="3792" y="24"/>
                </a:cxn>
                <a:cxn ang="0">
                  <a:pos x="3769" y="47"/>
                </a:cxn>
                <a:cxn ang="0">
                  <a:pos x="3792" y="47"/>
                </a:cxn>
                <a:cxn ang="0">
                  <a:pos x="3792" y="24"/>
                </a:cxn>
                <a:cxn ang="0">
                  <a:pos x="3745" y="24"/>
                </a:cxn>
              </a:cxnLst>
              <a:rect l="0" t="0" r="r" b="b"/>
              <a:pathLst>
                <a:path w="3792" h="47">
                  <a:moveTo>
                    <a:pt x="3745" y="24"/>
                  </a:moveTo>
                  <a:lnTo>
                    <a:pt x="3769" y="0"/>
                  </a:lnTo>
                  <a:lnTo>
                    <a:pt x="0" y="0"/>
                  </a:lnTo>
                  <a:lnTo>
                    <a:pt x="0" y="47"/>
                  </a:lnTo>
                  <a:lnTo>
                    <a:pt x="3769" y="47"/>
                  </a:lnTo>
                  <a:lnTo>
                    <a:pt x="3792" y="24"/>
                  </a:lnTo>
                  <a:lnTo>
                    <a:pt x="3769" y="47"/>
                  </a:lnTo>
                  <a:lnTo>
                    <a:pt x="3792" y="47"/>
                  </a:lnTo>
                  <a:lnTo>
                    <a:pt x="3792" y="24"/>
                  </a:lnTo>
                  <a:lnTo>
                    <a:pt x="3745" y="24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45" name="Freeform 209"/>
            <p:cNvSpPr>
              <a:spLocks/>
            </p:cNvSpPr>
            <p:nvPr/>
          </p:nvSpPr>
          <p:spPr bwMode="auto">
            <a:xfrm>
              <a:off x="4080" y="1591"/>
              <a:ext cx="9" cy="156"/>
            </a:xfrm>
            <a:custGeom>
              <a:avLst/>
              <a:gdLst/>
              <a:ahLst/>
              <a:cxnLst>
                <a:cxn ang="0">
                  <a:pos x="24" y="49"/>
                </a:cxn>
                <a:cxn ang="0">
                  <a:pos x="0" y="24"/>
                </a:cxn>
                <a:cxn ang="0">
                  <a:pos x="0" y="778"/>
                </a:cxn>
                <a:cxn ang="0">
                  <a:pos x="47" y="778"/>
                </a:cxn>
                <a:cxn ang="0">
                  <a:pos x="47" y="24"/>
                </a:cxn>
                <a:cxn ang="0">
                  <a:pos x="24" y="0"/>
                </a:cxn>
                <a:cxn ang="0">
                  <a:pos x="47" y="24"/>
                </a:cxn>
                <a:cxn ang="0">
                  <a:pos x="47" y="0"/>
                </a:cxn>
                <a:cxn ang="0">
                  <a:pos x="24" y="0"/>
                </a:cxn>
                <a:cxn ang="0">
                  <a:pos x="24" y="49"/>
                </a:cxn>
              </a:cxnLst>
              <a:rect l="0" t="0" r="r" b="b"/>
              <a:pathLst>
                <a:path w="47" h="778">
                  <a:moveTo>
                    <a:pt x="24" y="49"/>
                  </a:moveTo>
                  <a:lnTo>
                    <a:pt x="0" y="24"/>
                  </a:lnTo>
                  <a:lnTo>
                    <a:pt x="0" y="778"/>
                  </a:lnTo>
                  <a:lnTo>
                    <a:pt x="47" y="778"/>
                  </a:lnTo>
                  <a:lnTo>
                    <a:pt x="47" y="24"/>
                  </a:lnTo>
                  <a:lnTo>
                    <a:pt x="24" y="0"/>
                  </a:lnTo>
                  <a:lnTo>
                    <a:pt x="47" y="24"/>
                  </a:lnTo>
                  <a:lnTo>
                    <a:pt x="47" y="0"/>
                  </a:lnTo>
                  <a:lnTo>
                    <a:pt x="24" y="0"/>
                  </a:lnTo>
                  <a:lnTo>
                    <a:pt x="24" y="49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46" name="Freeform 210"/>
            <p:cNvSpPr>
              <a:spLocks/>
            </p:cNvSpPr>
            <p:nvPr/>
          </p:nvSpPr>
          <p:spPr bwMode="auto">
            <a:xfrm>
              <a:off x="3326" y="1591"/>
              <a:ext cx="759" cy="10"/>
            </a:xfrm>
            <a:custGeom>
              <a:avLst/>
              <a:gdLst/>
              <a:ahLst/>
              <a:cxnLst>
                <a:cxn ang="0">
                  <a:pos x="48" y="24"/>
                </a:cxn>
                <a:cxn ang="0">
                  <a:pos x="23" y="49"/>
                </a:cxn>
                <a:cxn ang="0">
                  <a:pos x="3792" y="49"/>
                </a:cxn>
                <a:cxn ang="0">
                  <a:pos x="3792" y="0"/>
                </a:cxn>
                <a:cxn ang="0">
                  <a:pos x="23" y="0"/>
                </a:cxn>
                <a:cxn ang="0">
                  <a:pos x="0" y="24"/>
                </a:cxn>
                <a:cxn ang="0">
                  <a:pos x="23" y="0"/>
                </a:cxn>
                <a:cxn ang="0">
                  <a:pos x="0" y="0"/>
                </a:cxn>
                <a:cxn ang="0">
                  <a:pos x="0" y="24"/>
                </a:cxn>
                <a:cxn ang="0">
                  <a:pos x="48" y="24"/>
                </a:cxn>
              </a:cxnLst>
              <a:rect l="0" t="0" r="r" b="b"/>
              <a:pathLst>
                <a:path w="3792" h="49">
                  <a:moveTo>
                    <a:pt x="48" y="24"/>
                  </a:moveTo>
                  <a:lnTo>
                    <a:pt x="23" y="49"/>
                  </a:lnTo>
                  <a:lnTo>
                    <a:pt x="3792" y="49"/>
                  </a:lnTo>
                  <a:lnTo>
                    <a:pt x="3792" y="0"/>
                  </a:lnTo>
                  <a:lnTo>
                    <a:pt x="23" y="0"/>
                  </a:lnTo>
                  <a:lnTo>
                    <a:pt x="0" y="24"/>
                  </a:lnTo>
                  <a:lnTo>
                    <a:pt x="23" y="0"/>
                  </a:lnTo>
                  <a:lnTo>
                    <a:pt x="0" y="0"/>
                  </a:lnTo>
                  <a:lnTo>
                    <a:pt x="0" y="24"/>
                  </a:lnTo>
                  <a:lnTo>
                    <a:pt x="48" y="24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47" name="Freeform 211"/>
            <p:cNvSpPr>
              <a:spLocks/>
            </p:cNvSpPr>
            <p:nvPr/>
          </p:nvSpPr>
          <p:spPr bwMode="auto">
            <a:xfrm>
              <a:off x="3326" y="1596"/>
              <a:ext cx="10" cy="155"/>
            </a:xfrm>
            <a:custGeom>
              <a:avLst/>
              <a:gdLst/>
              <a:ahLst/>
              <a:cxnLst>
                <a:cxn ang="0">
                  <a:pos x="23" y="730"/>
                </a:cxn>
                <a:cxn ang="0">
                  <a:pos x="48" y="754"/>
                </a:cxn>
                <a:cxn ang="0">
                  <a:pos x="48" y="0"/>
                </a:cxn>
                <a:cxn ang="0">
                  <a:pos x="0" y="0"/>
                </a:cxn>
                <a:cxn ang="0">
                  <a:pos x="0" y="754"/>
                </a:cxn>
                <a:cxn ang="0">
                  <a:pos x="23" y="777"/>
                </a:cxn>
                <a:cxn ang="0">
                  <a:pos x="0" y="754"/>
                </a:cxn>
                <a:cxn ang="0">
                  <a:pos x="0" y="777"/>
                </a:cxn>
                <a:cxn ang="0">
                  <a:pos x="23" y="777"/>
                </a:cxn>
                <a:cxn ang="0">
                  <a:pos x="23" y="730"/>
                </a:cxn>
              </a:cxnLst>
              <a:rect l="0" t="0" r="r" b="b"/>
              <a:pathLst>
                <a:path w="48" h="777">
                  <a:moveTo>
                    <a:pt x="23" y="730"/>
                  </a:moveTo>
                  <a:lnTo>
                    <a:pt x="48" y="754"/>
                  </a:lnTo>
                  <a:lnTo>
                    <a:pt x="48" y="0"/>
                  </a:lnTo>
                  <a:lnTo>
                    <a:pt x="0" y="0"/>
                  </a:lnTo>
                  <a:lnTo>
                    <a:pt x="0" y="754"/>
                  </a:lnTo>
                  <a:lnTo>
                    <a:pt x="23" y="777"/>
                  </a:lnTo>
                  <a:lnTo>
                    <a:pt x="0" y="754"/>
                  </a:lnTo>
                  <a:lnTo>
                    <a:pt x="0" y="777"/>
                  </a:lnTo>
                  <a:lnTo>
                    <a:pt x="23" y="777"/>
                  </a:lnTo>
                  <a:lnTo>
                    <a:pt x="23" y="73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48" name="Rectangle 212"/>
            <p:cNvSpPr>
              <a:spLocks noChangeArrowheads="1"/>
            </p:cNvSpPr>
            <p:nvPr/>
          </p:nvSpPr>
          <p:spPr bwMode="auto">
            <a:xfrm>
              <a:off x="3331" y="1747"/>
              <a:ext cx="754" cy="1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49" name="Freeform 213"/>
            <p:cNvSpPr>
              <a:spLocks/>
            </p:cNvSpPr>
            <p:nvPr/>
          </p:nvSpPr>
          <p:spPr bwMode="auto">
            <a:xfrm>
              <a:off x="3331" y="1892"/>
              <a:ext cx="758" cy="10"/>
            </a:xfrm>
            <a:custGeom>
              <a:avLst/>
              <a:gdLst/>
              <a:ahLst/>
              <a:cxnLst>
                <a:cxn ang="0">
                  <a:pos x="3745" y="24"/>
                </a:cxn>
                <a:cxn ang="0">
                  <a:pos x="3769" y="0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3769" y="48"/>
                </a:cxn>
                <a:cxn ang="0">
                  <a:pos x="3792" y="24"/>
                </a:cxn>
                <a:cxn ang="0">
                  <a:pos x="3769" y="48"/>
                </a:cxn>
                <a:cxn ang="0">
                  <a:pos x="3792" y="48"/>
                </a:cxn>
                <a:cxn ang="0">
                  <a:pos x="3792" y="24"/>
                </a:cxn>
                <a:cxn ang="0">
                  <a:pos x="3745" y="24"/>
                </a:cxn>
              </a:cxnLst>
              <a:rect l="0" t="0" r="r" b="b"/>
              <a:pathLst>
                <a:path w="3792" h="48">
                  <a:moveTo>
                    <a:pt x="3745" y="24"/>
                  </a:moveTo>
                  <a:lnTo>
                    <a:pt x="3769" y="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3769" y="48"/>
                  </a:lnTo>
                  <a:lnTo>
                    <a:pt x="3792" y="24"/>
                  </a:lnTo>
                  <a:lnTo>
                    <a:pt x="3769" y="48"/>
                  </a:lnTo>
                  <a:lnTo>
                    <a:pt x="3792" y="48"/>
                  </a:lnTo>
                  <a:lnTo>
                    <a:pt x="3792" y="24"/>
                  </a:lnTo>
                  <a:lnTo>
                    <a:pt x="3745" y="24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50" name="Freeform 214"/>
            <p:cNvSpPr>
              <a:spLocks/>
            </p:cNvSpPr>
            <p:nvPr/>
          </p:nvSpPr>
          <p:spPr bwMode="auto">
            <a:xfrm>
              <a:off x="4080" y="1742"/>
              <a:ext cx="9" cy="155"/>
            </a:xfrm>
            <a:custGeom>
              <a:avLst/>
              <a:gdLst/>
              <a:ahLst/>
              <a:cxnLst>
                <a:cxn ang="0">
                  <a:pos x="24" y="47"/>
                </a:cxn>
                <a:cxn ang="0">
                  <a:pos x="0" y="24"/>
                </a:cxn>
                <a:cxn ang="0">
                  <a:pos x="0" y="777"/>
                </a:cxn>
                <a:cxn ang="0">
                  <a:pos x="47" y="777"/>
                </a:cxn>
                <a:cxn ang="0">
                  <a:pos x="47" y="24"/>
                </a:cxn>
                <a:cxn ang="0">
                  <a:pos x="24" y="0"/>
                </a:cxn>
                <a:cxn ang="0">
                  <a:pos x="47" y="24"/>
                </a:cxn>
                <a:cxn ang="0">
                  <a:pos x="47" y="0"/>
                </a:cxn>
                <a:cxn ang="0">
                  <a:pos x="24" y="0"/>
                </a:cxn>
                <a:cxn ang="0">
                  <a:pos x="24" y="47"/>
                </a:cxn>
              </a:cxnLst>
              <a:rect l="0" t="0" r="r" b="b"/>
              <a:pathLst>
                <a:path w="47" h="777">
                  <a:moveTo>
                    <a:pt x="24" y="47"/>
                  </a:moveTo>
                  <a:lnTo>
                    <a:pt x="0" y="24"/>
                  </a:lnTo>
                  <a:lnTo>
                    <a:pt x="0" y="777"/>
                  </a:lnTo>
                  <a:lnTo>
                    <a:pt x="47" y="777"/>
                  </a:lnTo>
                  <a:lnTo>
                    <a:pt x="47" y="24"/>
                  </a:lnTo>
                  <a:lnTo>
                    <a:pt x="24" y="0"/>
                  </a:lnTo>
                  <a:lnTo>
                    <a:pt x="47" y="24"/>
                  </a:lnTo>
                  <a:lnTo>
                    <a:pt x="47" y="0"/>
                  </a:lnTo>
                  <a:lnTo>
                    <a:pt x="24" y="0"/>
                  </a:lnTo>
                  <a:lnTo>
                    <a:pt x="24" y="47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51" name="Freeform 215"/>
            <p:cNvSpPr>
              <a:spLocks/>
            </p:cNvSpPr>
            <p:nvPr/>
          </p:nvSpPr>
          <p:spPr bwMode="auto">
            <a:xfrm>
              <a:off x="3326" y="1742"/>
              <a:ext cx="759" cy="9"/>
            </a:xfrm>
            <a:custGeom>
              <a:avLst/>
              <a:gdLst/>
              <a:ahLst/>
              <a:cxnLst>
                <a:cxn ang="0">
                  <a:pos x="48" y="24"/>
                </a:cxn>
                <a:cxn ang="0">
                  <a:pos x="23" y="47"/>
                </a:cxn>
                <a:cxn ang="0">
                  <a:pos x="3792" y="47"/>
                </a:cxn>
                <a:cxn ang="0">
                  <a:pos x="3792" y="0"/>
                </a:cxn>
                <a:cxn ang="0">
                  <a:pos x="23" y="0"/>
                </a:cxn>
                <a:cxn ang="0">
                  <a:pos x="0" y="24"/>
                </a:cxn>
                <a:cxn ang="0">
                  <a:pos x="23" y="0"/>
                </a:cxn>
                <a:cxn ang="0">
                  <a:pos x="0" y="0"/>
                </a:cxn>
                <a:cxn ang="0">
                  <a:pos x="0" y="24"/>
                </a:cxn>
                <a:cxn ang="0">
                  <a:pos x="48" y="24"/>
                </a:cxn>
              </a:cxnLst>
              <a:rect l="0" t="0" r="r" b="b"/>
              <a:pathLst>
                <a:path w="3792" h="47">
                  <a:moveTo>
                    <a:pt x="48" y="24"/>
                  </a:moveTo>
                  <a:lnTo>
                    <a:pt x="23" y="47"/>
                  </a:lnTo>
                  <a:lnTo>
                    <a:pt x="3792" y="47"/>
                  </a:lnTo>
                  <a:lnTo>
                    <a:pt x="3792" y="0"/>
                  </a:lnTo>
                  <a:lnTo>
                    <a:pt x="23" y="0"/>
                  </a:lnTo>
                  <a:lnTo>
                    <a:pt x="0" y="24"/>
                  </a:lnTo>
                  <a:lnTo>
                    <a:pt x="23" y="0"/>
                  </a:lnTo>
                  <a:lnTo>
                    <a:pt x="0" y="0"/>
                  </a:lnTo>
                  <a:lnTo>
                    <a:pt x="0" y="24"/>
                  </a:lnTo>
                  <a:lnTo>
                    <a:pt x="48" y="24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52" name="Freeform 216"/>
            <p:cNvSpPr>
              <a:spLocks/>
            </p:cNvSpPr>
            <p:nvPr/>
          </p:nvSpPr>
          <p:spPr bwMode="auto">
            <a:xfrm>
              <a:off x="3326" y="1747"/>
              <a:ext cx="10" cy="155"/>
            </a:xfrm>
            <a:custGeom>
              <a:avLst/>
              <a:gdLst/>
              <a:ahLst/>
              <a:cxnLst>
                <a:cxn ang="0">
                  <a:pos x="23" y="729"/>
                </a:cxn>
                <a:cxn ang="0">
                  <a:pos x="48" y="753"/>
                </a:cxn>
                <a:cxn ang="0">
                  <a:pos x="48" y="0"/>
                </a:cxn>
                <a:cxn ang="0">
                  <a:pos x="0" y="0"/>
                </a:cxn>
                <a:cxn ang="0">
                  <a:pos x="0" y="753"/>
                </a:cxn>
                <a:cxn ang="0">
                  <a:pos x="23" y="777"/>
                </a:cxn>
                <a:cxn ang="0">
                  <a:pos x="0" y="753"/>
                </a:cxn>
                <a:cxn ang="0">
                  <a:pos x="0" y="777"/>
                </a:cxn>
                <a:cxn ang="0">
                  <a:pos x="23" y="777"/>
                </a:cxn>
                <a:cxn ang="0">
                  <a:pos x="23" y="729"/>
                </a:cxn>
              </a:cxnLst>
              <a:rect l="0" t="0" r="r" b="b"/>
              <a:pathLst>
                <a:path w="48" h="777">
                  <a:moveTo>
                    <a:pt x="23" y="729"/>
                  </a:moveTo>
                  <a:lnTo>
                    <a:pt x="48" y="753"/>
                  </a:lnTo>
                  <a:lnTo>
                    <a:pt x="48" y="0"/>
                  </a:lnTo>
                  <a:lnTo>
                    <a:pt x="0" y="0"/>
                  </a:lnTo>
                  <a:lnTo>
                    <a:pt x="0" y="753"/>
                  </a:lnTo>
                  <a:lnTo>
                    <a:pt x="23" y="777"/>
                  </a:lnTo>
                  <a:lnTo>
                    <a:pt x="0" y="753"/>
                  </a:lnTo>
                  <a:lnTo>
                    <a:pt x="0" y="777"/>
                  </a:lnTo>
                  <a:lnTo>
                    <a:pt x="23" y="777"/>
                  </a:lnTo>
                  <a:lnTo>
                    <a:pt x="23" y="729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53" name="Rectangle 217"/>
            <p:cNvSpPr>
              <a:spLocks noChangeArrowheads="1"/>
            </p:cNvSpPr>
            <p:nvPr/>
          </p:nvSpPr>
          <p:spPr bwMode="auto">
            <a:xfrm>
              <a:off x="3331" y="1897"/>
              <a:ext cx="754" cy="15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54" name="Freeform 218"/>
            <p:cNvSpPr>
              <a:spLocks/>
            </p:cNvSpPr>
            <p:nvPr/>
          </p:nvSpPr>
          <p:spPr bwMode="auto">
            <a:xfrm>
              <a:off x="3331" y="2043"/>
              <a:ext cx="758" cy="10"/>
            </a:xfrm>
            <a:custGeom>
              <a:avLst/>
              <a:gdLst/>
              <a:ahLst/>
              <a:cxnLst>
                <a:cxn ang="0">
                  <a:pos x="3745" y="23"/>
                </a:cxn>
                <a:cxn ang="0">
                  <a:pos x="3769" y="0"/>
                </a:cxn>
                <a:cxn ang="0">
                  <a:pos x="0" y="0"/>
                </a:cxn>
                <a:cxn ang="0">
                  <a:pos x="0" y="47"/>
                </a:cxn>
                <a:cxn ang="0">
                  <a:pos x="3769" y="47"/>
                </a:cxn>
                <a:cxn ang="0">
                  <a:pos x="3792" y="23"/>
                </a:cxn>
                <a:cxn ang="0">
                  <a:pos x="3769" y="47"/>
                </a:cxn>
                <a:cxn ang="0">
                  <a:pos x="3792" y="47"/>
                </a:cxn>
                <a:cxn ang="0">
                  <a:pos x="3792" y="23"/>
                </a:cxn>
                <a:cxn ang="0">
                  <a:pos x="3745" y="23"/>
                </a:cxn>
              </a:cxnLst>
              <a:rect l="0" t="0" r="r" b="b"/>
              <a:pathLst>
                <a:path w="3792" h="47">
                  <a:moveTo>
                    <a:pt x="3745" y="23"/>
                  </a:moveTo>
                  <a:lnTo>
                    <a:pt x="3769" y="0"/>
                  </a:lnTo>
                  <a:lnTo>
                    <a:pt x="0" y="0"/>
                  </a:lnTo>
                  <a:lnTo>
                    <a:pt x="0" y="47"/>
                  </a:lnTo>
                  <a:lnTo>
                    <a:pt x="3769" y="47"/>
                  </a:lnTo>
                  <a:lnTo>
                    <a:pt x="3792" y="23"/>
                  </a:lnTo>
                  <a:lnTo>
                    <a:pt x="3769" y="47"/>
                  </a:lnTo>
                  <a:lnTo>
                    <a:pt x="3792" y="47"/>
                  </a:lnTo>
                  <a:lnTo>
                    <a:pt x="3792" y="23"/>
                  </a:lnTo>
                  <a:lnTo>
                    <a:pt x="3745" y="23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55" name="Freeform 219"/>
            <p:cNvSpPr>
              <a:spLocks/>
            </p:cNvSpPr>
            <p:nvPr/>
          </p:nvSpPr>
          <p:spPr bwMode="auto">
            <a:xfrm>
              <a:off x="4080" y="1892"/>
              <a:ext cx="9" cy="156"/>
            </a:xfrm>
            <a:custGeom>
              <a:avLst/>
              <a:gdLst/>
              <a:ahLst/>
              <a:cxnLst>
                <a:cxn ang="0">
                  <a:pos x="24" y="48"/>
                </a:cxn>
                <a:cxn ang="0">
                  <a:pos x="0" y="24"/>
                </a:cxn>
                <a:cxn ang="0">
                  <a:pos x="0" y="777"/>
                </a:cxn>
                <a:cxn ang="0">
                  <a:pos x="47" y="777"/>
                </a:cxn>
                <a:cxn ang="0">
                  <a:pos x="47" y="24"/>
                </a:cxn>
                <a:cxn ang="0">
                  <a:pos x="24" y="0"/>
                </a:cxn>
                <a:cxn ang="0">
                  <a:pos x="47" y="24"/>
                </a:cxn>
                <a:cxn ang="0">
                  <a:pos x="47" y="0"/>
                </a:cxn>
                <a:cxn ang="0">
                  <a:pos x="24" y="0"/>
                </a:cxn>
                <a:cxn ang="0">
                  <a:pos x="24" y="48"/>
                </a:cxn>
              </a:cxnLst>
              <a:rect l="0" t="0" r="r" b="b"/>
              <a:pathLst>
                <a:path w="47" h="777">
                  <a:moveTo>
                    <a:pt x="24" y="48"/>
                  </a:moveTo>
                  <a:lnTo>
                    <a:pt x="0" y="24"/>
                  </a:lnTo>
                  <a:lnTo>
                    <a:pt x="0" y="777"/>
                  </a:lnTo>
                  <a:lnTo>
                    <a:pt x="47" y="777"/>
                  </a:lnTo>
                  <a:lnTo>
                    <a:pt x="47" y="24"/>
                  </a:lnTo>
                  <a:lnTo>
                    <a:pt x="24" y="0"/>
                  </a:lnTo>
                  <a:lnTo>
                    <a:pt x="47" y="24"/>
                  </a:lnTo>
                  <a:lnTo>
                    <a:pt x="47" y="0"/>
                  </a:lnTo>
                  <a:lnTo>
                    <a:pt x="24" y="0"/>
                  </a:lnTo>
                  <a:lnTo>
                    <a:pt x="24" y="48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56" name="Freeform 220"/>
            <p:cNvSpPr>
              <a:spLocks/>
            </p:cNvSpPr>
            <p:nvPr/>
          </p:nvSpPr>
          <p:spPr bwMode="auto">
            <a:xfrm>
              <a:off x="3326" y="1892"/>
              <a:ext cx="759" cy="10"/>
            </a:xfrm>
            <a:custGeom>
              <a:avLst/>
              <a:gdLst/>
              <a:ahLst/>
              <a:cxnLst>
                <a:cxn ang="0">
                  <a:pos x="48" y="24"/>
                </a:cxn>
                <a:cxn ang="0">
                  <a:pos x="23" y="48"/>
                </a:cxn>
                <a:cxn ang="0">
                  <a:pos x="3792" y="48"/>
                </a:cxn>
                <a:cxn ang="0">
                  <a:pos x="3792" y="0"/>
                </a:cxn>
                <a:cxn ang="0">
                  <a:pos x="23" y="0"/>
                </a:cxn>
                <a:cxn ang="0">
                  <a:pos x="0" y="24"/>
                </a:cxn>
                <a:cxn ang="0">
                  <a:pos x="23" y="0"/>
                </a:cxn>
                <a:cxn ang="0">
                  <a:pos x="0" y="0"/>
                </a:cxn>
                <a:cxn ang="0">
                  <a:pos x="0" y="24"/>
                </a:cxn>
                <a:cxn ang="0">
                  <a:pos x="48" y="24"/>
                </a:cxn>
              </a:cxnLst>
              <a:rect l="0" t="0" r="r" b="b"/>
              <a:pathLst>
                <a:path w="3792" h="48">
                  <a:moveTo>
                    <a:pt x="48" y="24"/>
                  </a:moveTo>
                  <a:lnTo>
                    <a:pt x="23" y="48"/>
                  </a:lnTo>
                  <a:lnTo>
                    <a:pt x="3792" y="48"/>
                  </a:lnTo>
                  <a:lnTo>
                    <a:pt x="3792" y="0"/>
                  </a:lnTo>
                  <a:lnTo>
                    <a:pt x="23" y="0"/>
                  </a:lnTo>
                  <a:lnTo>
                    <a:pt x="0" y="24"/>
                  </a:lnTo>
                  <a:lnTo>
                    <a:pt x="23" y="0"/>
                  </a:lnTo>
                  <a:lnTo>
                    <a:pt x="0" y="0"/>
                  </a:lnTo>
                  <a:lnTo>
                    <a:pt x="0" y="24"/>
                  </a:lnTo>
                  <a:lnTo>
                    <a:pt x="48" y="24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57" name="Freeform 221"/>
            <p:cNvSpPr>
              <a:spLocks/>
            </p:cNvSpPr>
            <p:nvPr/>
          </p:nvSpPr>
          <p:spPr bwMode="auto">
            <a:xfrm>
              <a:off x="3326" y="1897"/>
              <a:ext cx="10" cy="156"/>
            </a:xfrm>
            <a:custGeom>
              <a:avLst/>
              <a:gdLst/>
              <a:ahLst/>
              <a:cxnLst>
                <a:cxn ang="0">
                  <a:pos x="23" y="730"/>
                </a:cxn>
                <a:cxn ang="0">
                  <a:pos x="48" y="753"/>
                </a:cxn>
                <a:cxn ang="0">
                  <a:pos x="48" y="0"/>
                </a:cxn>
                <a:cxn ang="0">
                  <a:pos x="0" y="0"/>
                </a:cxn>
                <a:cxn ang="0">
                  <a:pos x="0" y="753"/>
                </a:cxn>
                <a:cxn ang="0">
                  <a:pos x="23" y="777"/>
                </a:cxn>
                <a:cxn ang="0">
                  <a:pos x="0" y="753"/>
                </a:cxn>
                <a:cxn ang="0">
                  <a:pos x="0" y="777"/>
                </a:cxn>
                <a:cxn ang="0">
                  <a:pos x="23" y="777"/>
                </a:cxn>
                <a:cxn ang="0">
                  <a:pos x="23" y="730"/>
                </a:cxn>
              </a:cxnLst>
              <a:rect l="0" t="0" r="r" b="b"/>
              <a:pathLst>
                <a:path w="48" h="777">
                  <a:moveTo>
                    <a:pt x="23" y="730"/>
                  </a:moveTo>
                  <a:lnTo>
                    <a:pt x="48" y="753"/>
                  </a:lnTo>
                  <a:lnTo>
                    <a:pt x="48" y="0"/>
                  </a:lnTo>
                  <a:lnTo>
                    <a:pt x="0" y="0"/>
                  </a:lnTo>
                  <a:lnTo>
                    <a:pt x="0" y="753"/>
                  </a:lnTo>
                  <a:lnTo>
                    <a:pt x="23" y="777"/>
                  </a:lnTo>
                  <a:lnTo>
                    <a:pt x="0" y="753"/>
                  </a:lnTo>
                  <a:lnTo>
                    <a:pt x="0" y="777"/>
                  </a:lnTo>
                  <a:lnTo>
                    <a:pt x="23" y="777"/>
                  </a:lnTo>
                  <a:lnTo>
                    <a:pt x="23" y="73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58" name="Rectangle 222"/>
            <p:cNvSpPr>
              <a:spLocks noChangeArrowheads="1"/>
            </p:cNvSpPr>
            <p:nvPr/>
          </p:nvSpPr>
          <p:spPr bwMode="auto">
            <a:xfrm>
              <a:off x="3331" y="2048"/>
              <a:ext cx="754" cy="15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59" name="Freeform 223"/>
            <p:cNvSpPr>
              <a:spLocks/>
            </p:cNvSpPr>
            <p:nvPr/>
          </p:nvSpPr>
          <p:spPr bwMode="auto">
            <a:xfrm>
              <a:off x="3331" y="2194"/>
              <a:ext cx="758" cy="9"/>
            </a:xfrm>
            <a:custGeom>
              <a:avLst/>
              <a:gdLst/>
              <a:ahLst/>
              <a:cxnLst>
                <a:cxn ang="0">
                  <a:pos x="3745" y="24"/>
                </a:cxn>
                <a:cxn ang="0">
                  <a:pos x="3769" y="0"/>
                </a:cxn>
                <a:cxn ang="0">
                  <a:pos x="0" y="0"/>
                </a:cxn>
                <a:cxn ang="0">
                  <a:pos x="0" y="47"/>
                </a:cxn>
                <a:cxn ang="0">
                  <a:pos x="3769" y="47"/>
                </a:cxn>
                <a:cxn ang="0">
                  <a:pos x="3792" y="24"/>
                </a:cxn>
                <a:cxn ang="0">
                  <a:pos x="3769" y="47"/>
                </a:cxn>
                <a:cxn ang="0">
                  <a:pos x="3792" y="47"/>
                </a:cxn>
                <a:cxn ang="0">
                  <a:pos x="3792" y="24"/>
                </a:cxn>
                <a:cxn ang="0">
                  <a:pos x="3745" y="24"/>
                </a:cxn>
              </a:cxnLst>
              <a:rect l="0" t="0" r="r" b="b"/>
              <a:pathLst>
                <a:path w="3792" h="47">
                  <a:moveTo>
                    <a:pt x="3745" y="24"/>
                  </a:moveTo>
                  <a:lnTo>
                    <a:pt x="3769" y="0"/>
                  </a:lnTo>
                  <a:lnTo>
                    <a:pt x="0" y="0"/>
                  </a:lnTo>
                  <a:lnTo>
                    <a:pt x="0" y="47"/>
                  </a:lnTo>
                  <a:lnTo>
                    <a:pt x="3769" y="47"/>
                  </a:lnTo>
                  <a:lnTo>
                    <a:pt x="3792" y="24"/>
                  </a:lnTo>
                  <a:lnTo>
                    <a:pt x="3769" y="47"/>
                  </a:lnTo>
                  <a:lnTo>
                    <a:pt x="3792" y="47"/>
                  </a:lnTo>
                  <a:lnTo>
                    <a:pt x="3792" y="24"/>
                  </a:lnTo>
                  <a:lnTo>
                    <a:pt x="3745" y="24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60" name="Freeform 224"/>
            <p:cNvSpPr>
              <a:spLocks/>
            </p:cNvSpPr>
            <p:nvPr/>
          </p:nvSpPr>
          <p:spPr bwMode="auto">
            <a:xfrm>
              <a:off x="4080" y="2043"/>
              <a:ext cx="9" cy="156"/>
            </a:xfrm>
            <a:custGeom>
              <a:avLst/>
              <a:gdLst/>
              <a:ahLst/>
              <a:cxnLst>
                <a:cxn ang="0">
                  <a:pos x="24" y="47"/>
                </a:cxn>
                <a:cxn ang="0">
                  <a:pos x="0" y="23"/>
                </a:cxn>
                <a:cxn ang="0">
                  <a:pos x="0" y="777"/>
                </a:cxn>
                <a:cxn ang="0">
                  <a:pos x="47" y="777"/>
                </a:cxn>
                <a:cxn ang="0">
                  <a:pos x="47" y="23"/>
                </a:cxn>
                <a:cxn ang="0">
                  <a:pos x="24" y="0"/>
                </a:cxn>
                <a:cxn ang="0">
                  <a:pos x="47" y="23"/>
                </a:cxn>
                <a:cxn ang="0">
                  <a:pos x="47" y="0"/>
                </a:cxn>
                <a:cxn ang="0">
                  <a:pos x="24" y="0"/>
                </a:cxn>
                <a:cxn ang="0">
                  <a:pos x="24" y="47"/>
                </a:cxn>
              </a:cxnLst>
              <a:rect l="0" t="0" r="r" b="b"/>
              <a:pathLst>
                <a:path w="47" h="777">
                  <a:moveTo>
                    <a:pt x="24" y="47"/>
                  </a:moveTo>
                  <a:lnTo>
                    <a:pt x="0" y="23"/>
                  </a:lnTo>
                  <a:lnTo>
                    <a:pt x="0" y="777"/>
                  </a:lnTo>
                  <a:lnTo>
                    <a:pt x="47" y="777"/>
                  </a:lnTo>
                  <a:lnTo>
                    <a:pt x="47" y="23"/>
                  </a:lnTo>
                  <a:lnTo>
                    <a:pt x="24" y="0"/>
                  </a:lnTo>
                  <a:lnTo>
                    <a:pt x="47" y="23"/>
                  </a:lnTo>
                  <a:lnTo>
                    <a:pt x="47" y="0"/>
                  </a:lnTo>
                  <a:lnTo>
                    <a:pt x="24" y="0"/>
                  </a:lnTo>
                  <a:lnTo>
                    <a:pt x="24" y="47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61" name="Freeform 225"/>
            <p:cNvSpPr>
              <a:spLocks/>
            </p:cNvSpPr>
            <p:nvPr/>
          </p:nvSpPr>
          <p:spPr bwMode="auto">
            <a:xfrm>
              <a:off x="3326" y="2043"/>
              <a:ext cx="759" cy="10"/>
            </a:xfrm>
            <a:custGeom>
              <a:avLst/>
              <a:gdLst/>
              <a:ahLst/>
              <a:cxnLst>
                <a:cxn ang="0">
                  <a:pos x="48" y="23"/>
                </a:cxn>
                <a:cxn ang="0">
                  <a:pos x="23" y="47"/>
                </a:cxn>
                <a:cxn ang="0">
                  <a:pos x="3792" y="47"/>
                </a:cxn>
                <a:cxn ang="0">
                  <a:pos x="3792" y="0"/>
                </a:cxn>
                <a:cxn ang="0">
                  <a:pos x="23" y="0"/>
                </a:cxn>
                <a:cxn ang="0">
                  <a:pos x="0" y="23"/>
                </a:cxn>
                <a:cxn ang="0">
                  <a:pos x="23" y="0"/>
                </a:cxn>
                <a:cxn ang="0">
                  <a:pos x="0" y="0"/>
                </a:cxn>
                <a:cxn ang="0">
                  <a:pos x="0" y="23"/>
                </a:cxn>
                <a:cxn ang="0">
                  <a:pos x="48" y="23"/>
                </a:cxn>
              </a:cxnLst>
              <a:rect l="0" t="0" r="r" b="b"/>
              <a:pathLst>
                <a:path w="3792" h="47">
                  <a:moveTo>
                    <a:pt x="48" y="23"/>
                  </a:moveTo>
                  <a:lnTo>
                    <a:pt x="23" y="47"/>
                  </a:lnTo>
                  <a:lnTo>
                    <a:pt x="3792" y="47"/>
                  </a:lnTo>
                  <a:lnTo>
                    <a:pt x="3792" y="0"/>
                  </a:lnTo>
                  <a:lnTo>
                    <a:pt x="23" y="0"/>
                  </a:lnTo>
                  <a:lnTo>
                    <a:pt x="0" y="23"/>
                  </a:lnTo>
                  <a:lnTo>
                    <a:pt x="23" y="0"/>
                  </a:lnTo>
                  <a:lnTo>
                    <a:pt x="0" y="0"/>
                  </a:lnTo>
                  <a:lnTo>
                    <a:pt x="0" y="23"/>
                  </a:lnTo>
                  <a:lnTo>
                    <a:pt x="48" y="23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62" name="Freeform 226"/>
            <p:cNvSpPr>
              <a:spLocks/>
            </p:cNvSpPr>
            <p:nvPr/>
          </p:nvSpPr>
          <p:spPr bwMode="auto">
            <a:xfrm>
              <a:off x="3326" y="2048"/>
              <a:ext cx="10" cy="155"/>
            </a:xfrm>
            <a:custGeom>
              <a:avLst/>
              <a:gdLst/>
              <a:ahLst/>
              <a:cxnLst>
                <a:cxn ang="0">
                  <a:pos x="23" y="730"/>
                </a:cxn>
                <a:cxn ang="0">
                  <a:pos x="48" y="754"/>
                </a:cxn>
                <a:cxn ang="0">
                  <a:pos x="48" y="0"/>
                </a:cxn>
                <a:cxn ang="0">
                  <a:pos x="0" y="0"/>
                </a:cxn>
                <a:cxn ang="0">
                  <a:pos x="0" y="754"/>
                </a:cxn>
                <a:cxn ang="0">
                  <a:pos x="23" y="777"/>
                </a:cxn>
                <a:cxn ang="0">
                  <a:pos x="0" y="754"/>
                </a:cxn>
                <a:cxn ang="0">
                  <a:pos x="0" y="777"/>
                </a:cxn>
                <a:cxn ang="0">
                  <a:pos x="23" y="777"/>
                </a:cxn>
                <a:cxn ang="0">
                  <a:pos x="23" y="730"/>
                </a:cxn>
              </a:cxnLst>
              <a:rect l="0" t="0" r="r" b="b"/>
              <a:pathLst>
                <a:path w="48" h="777">
                  <a:moveTo>
                    <a:pt x="23" y="730"/>
                  </a:moveTo>
                  <a:lnTo>
                    <a:pt x="48" y="754"/>
                  </a:lnTo>
                  <a:lnTo>
                    <a:pt x="48" y="0"/>
                  </a:lnTo>
                  <a:lnTo>
                    <a:pt x="0" y="0"/>
                  </a:lnTo>
                  <a:lnTo>
                    <a:pt x="0" y="754"/>
                  </a:lnTo>
                  <a:lnTo>
                    <a:pt x="23" y="777"/>
                  </a:lnTo>
                  <a:lnTo>
                    <a:pt x="0" y="754"/>
                  </a:lnTo>
                  <a:lnTo>
                    <a:pt x="0" y="777"/>
                  </a:lnTo>
                  <a:lnTo>
                    <a:pt x="23" y="777"/>
                  </a:lnTo>
                  <a:lnTo>
                    <a:pt x="23" y="73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63" name="Rectangle 227"/>
            <p:cNvSpPr>
              <a:spLocks noChangeArrowheads="1"/>
            </p:cNvSpPr>
            <p:nvPr/>
          </p:nvSpPr>
          <p:spPr bwMode="auto">
            <a:xfrm>
              <a:off x="2660" y="1432"/>
              <a:ext cx="50" cy="1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1500" i="1">
                  <a:solidFill>
                    <a:srgbClr val="000000"/>
                  </a:solidFill>
                  <a:latin typeface="Times New Roman" pitchFamily="18" charset="-18"/>
                </a:rPr>
                <a:t>x</a:t>
              </a:r>
              <a:endParaRPr lang="de-DE" sz="1800" b="1">
                <a:latin typeface="Times New Roman" pitchFamily="18" charset="-18"/>
              </a:endParaRPr>
            </a:p>
          </p:txBody>
        </p:sp>
        <p:sp>
          <p:nvSpPr>
            <p:cNvPr id="14564" name="Rectangle 228"/>
            <p:cNvSpPr>
              <a:spLocks noChangeArrowheads="1"/>
            </p:cNvSpPr>
            <p:nvPr/>
          </p:nvSpPr>
          <p:spPr bwMode="auto">
            <a:xfrm>
              <a:off x="2660" y="1584"/>
              <a:ext cx="50" cy="1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1500" i="1">
                  <a:solidFill>
                    <a:srgbClr val="000000"/>
                  </a:solidFill>
                  <a:latin typeface="Times New Roman" pitchFamily="18" charset="-18"/>
                </a:rPr>
                <a:t>y</a:t>
              </a:r>
              <a:endParaRPr lang="de-DE" sz="1800" b="1">
                <a:latin typeface="Times New Roman" pitchFamily="18" charset="-18"/>
              </a:endParaRPr>
            </a:p>
          </p:txBody>
        </p:sp>
        <p:sp>
          <p:nvSpPr>
            <p:cNvPr id="14565" name="Rectangle 229"/>
            <p:cNvSpPr>
              <a:spLocks noChangeArrowheads="1"/>
            </p:cNvSpPr>
            <p:nvPr/>
          </p:nvSpPr>
          <p:spPr bwMode="auto">
            <a:xfrm>
              <a:off x="4442" y="2949"/>
              <a:ext cx="45" cy="1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1500" i="1">
                  <a:solidFill>
                    <a:srgbClr val="000000"/>
                  </a:solidFill>
                  <a:latin typeface="Times New Roman" pitchFamily="18" charset="-18"/>
                </a:rPr>
                <a:t>z</a:t>
              </a:r>
              <a:endParaRPr lang="de-DE" sz="1800" b="1">
                <a:latin typeface="Times New Roman" pitchFamily="18" charset="-18"/>
              </a:endParaRPr>
            </a:p>
          </p:txBody>
        </p:sp>
        <p:sp>
          <p:nvSpPr>
            <p:cNvPr id="14566" name="Rectangle 230"/>
            <p:cNvSpPr>
              <a:spLocks noChangeArrowheads="1"/>
            </p:cNvSpPr>
            <p:nvPr/>
          </p:nvSpPr>
          <p:spPr bwMode="auto">
            <a:xfrm>
              <a:off x="3605" y="2654"/>
              <a:ext cx="171" cy="1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1500">
                  <a:solidFill>
                    <a:srgbClr val="000000"/>
                  </a:solidFill>
                  <a:latin typeface="Times New Roman" pitchFamily="18" charset="-18"/>
                </a:rPr>
                <a:t>sqrt</a:t>
              </a:r>
              <a:endParaRPr lang="de-DE" sz="1800" b="1">
                <a:latin typeface="Times New Roman" pitchFamily="18" charset="-18"/>
              </a:endParaRPr>
            </a:p>
          </p:txBody>
        </p:sp>
        <p:sp>
          <p:nvSpPr>
            <p:cNvPr id="14567" name="Rectangle 231"/>
            <p:cNvSpPr>
              <a:spLocks noChangeArrowheads="1"/>
            </p:cNvSpPr>
            <p:nvPr/>
          </p:nvSpPr>
          <p:spPr bwMode="auto">
            <a:xfrm>
              <a:off x="3661" y="1252"/>
              <a:ext cx="103" cy="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2700">
                  <a:solidFill>
                    <a:srgbClr val="000000"/>
                  </a:solidFill>
                  <a:latin typeface="Times New Roman" pitchFamily="18" charset="-18"/>
                </a:rPr>
                <a:t>*</a:t>
              </a:r>
              <a:endParaRPr lang="de-DE" sz="1800" b="1">
                <a:latin typeface="Times New Roman" pitchFamily="18" charset="-18"/>
              </a:endParaRPr>
            </a:p>
          </p:txBody>
        </p:sp>
        <p:sp>
          <p:nvSpPr>
            <p:cNvPr id="14568" name="Rectangle 232"/>
            <p:cNvSpPr>
              <a:spLocks noChangeArrowheads="1"/>
            </p:cNvSpPr>
            <p:nvPr/>
          </p:nvSpPr>
          <p:spPr bwMode="auto">
            <a:xfrm>
              <a:off x="3116" y="1263"/>
              <a:ext cx="57" cy="1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1500" i="1">
                  <a:solidFill>
                    <a:srgbClr val="000000"/>
                  </a:solidFill>
                  <a:latin typeface="Times New Roman" pitchFamily="18" charset="-18"/>
                </a:rPr>
                <a:t>n</a:t>
              </a:r>
              <a:endParaRPr lang="de-DE" sz="1800" b="1">
                <a:latin typeface="Times New Roman" pitchFamily="18" charset="-18"/>
              </a:endParaRPr>
            </a:p>
          </p:txBody>
        </p:sp>
        <p:sp>
          <p:nvSpPr>
            <p:cNvPr id="14569" name="Rectangle 233"/>
            <p:cNvSpPr>
              <a:spLocks noChangeArrowheads="1"/>
            </p:cNvSpPr>
            <p:nvPr/>
          </p:nvSpPr>
          <p:spPr bwMode="auto">
            <a:xfrm>
              <a:off x="3175" y="1339"/>
              <a:ext cx="19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900" i="1">
                  <a:solidFill>
                    <a:srgbClr val="000000"/>
                  </a:solidFill>
                  <a:latin typeface="Times New Roman" pitchFamily="18" charset="-18"/>
                </a:rPr>
                <a:t>i</a:t>
              </a:r>
              <a:endParaRPr lang="de-DE" sz="1800" b="1">
                <a:latin typeface="Times New Roman" pitchFamily="18" charset="-18"/>
              </a:endParaRPr>
            </a:p>
          </p:txBody>
        </p:sp>
        <p:sp>
          <p:nvSpPr>
            <p:cNvPr id="14570" name="Rectangle 234"/>
            <p:cNvSpPr>
              <a:spLocks noChangeArrowheads="1"/>
            </p:cNvSpPr>
            <p:nvPr/>
          </p:nvSpPr>
          <p:spPr bwMode="auto">
            <a:xfrm>
              <a:off x="3662" y="3090"/>
              <a:ext cx="57" cy="1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1500" i="1">
                  <a:solidFill>
                    <a:srgbClr val="000000"/>
                  </a:solidFill>
                  <a:latin typeface="Times New Roman" pitchFamily="18" charset="-18"/>
                </a:rPr>
                <a:t>n</a:t>
              </a:r>
              <a:endParaRPr lang="de-DE" sz="1800" b="1">
                <a:latin typeface="Times New Roman" pitchFamily="18" charset="-18"/>
              </a:endParaRPr>
            </a:p>
          </p:txBody>
        </p:sp>
        <p:sp>
          <p:nvSpPr>
            <p:cNvPr id="14571" name="Rectangle 235"/>
            <p:cNvSpPr>
              <a:spLocks noChangeArrowheads="1"/>
            </p:cNvSpPr>
            <p:nvPr/>
          </p:nvSpPr>
          <p:spPr bwMode="auto">
            <a:xfrm>
              <a:off x="3719" y="3165"/>
              <a:ext cx="19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900" i="1">
                  <a:solidFill>
                    <a:srgbClr val="000000"/>
                  </a:solidFill>
                  <a:latin typeface="Times New Roman" pitchFamily="18" charset="-18"/>
                </a:rPr>
                <a:t>i</a:t>
              </a:r>
              <a:endParaRPr lang="de-DE" sz="1800" b="1">
                <a:latin typeface="Times New Roman" pitchFamily="18" charset="-18"/>
              </a:endParaRPr>
            </a:p>
          </p:txBody>
        </p:sp>
        <p:sp>
          <p:nvSpPr>
            <p:cNvPr id="14572" name="Rectangle 236"/>
            <p:cNvSpPr>
              <a:spLocks noChangeArrowheads="1"/>
            </p:cNvSpPr>
            <p:nvPr/>
          </p:nvSpPr>
          <p:spPr bwMode="auto">
            <a:xfrm>
              <a:off x="3673" y="1717"/>
              <a:ext cx="57" cy="1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1500" i="1">
                  <a:solidFill>
                    <a:srgbClr val="000000"/>
                  </a:solidFill>
                  <a:latin typeface="Times New Roman" pitchFamily="18" charset="-18"/>
                </a:rPr>
                <a:t>n</a:t>
              </a:r>
              <a:endParaRPr lang="de-DE" sz="1800" b="1">
                <a:latin typeface="Times New Roman" pitchFamily="18" charset="-18"/>
              </a:endParaRPr>
            </a:p>
          </p:txBody>
        </p:sp>
        <p:sp>
          <p:nvSpPr>
            <p:cNvPr id="14573" name="Rectangle 237"/>
            <p:cNvSpPr>
              <a:spLocks noChangeArrowheads="1"/>
            </p:cNvSpPr>
            <p:nvPr/>
          </p:nvSpPr>
          <p:spPr bwMode="auto">
            <a:xfrm>
              <a:off x="3738" y="1782"/>
              <a:ext cx="19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900" i="1">
                  <a:solidFill>
                    <a:srgbClr val="000000"/>
                  </a:solidFill>
                  <a:latin typeface="Times New Roman" pitchFamily="18" charset="-18"/>
                </a:rPr>
                <a:t>j</a:t>
              </a:r>
              <a:endParaRPr lang="de-DE" sz="1800" b="1">
                <a:latin typeface="Times New Roman" pitchFamily="18" charset="-18"/>
              </a:endParaRPr>
            </a:p>
          </p:txBody>
        </p:sp>
        <p:sp>
          <p:nvSpPr>
            <p:cNvPr id="14574" name="Rectangle 238"/>
            <p:cNvSpPr>
              <a:spLocks noChangeArrowheads="1"/>
            </p:cNvSpPr>
            <p:nvPr/>
          </p:nvSpPr>
          <p:spPr bwMode="auto">
            <a:xfrm>
              <a:off x="3129" y="2640"/>
              <a:ext cx="57" cy="1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1500" i="1">
                  <a:solidFill>
                    <a:srgbClr val="000000"/>
                  </a:solidFill>
                  <a:latin typeface="Times New Roman" pitchFamily="18" charset="-18"/>
                </a:rPr>
                <a:t>n</a:t>
              </a:r>
              <a:endParaRPr lang="de-DE" sz="1800" b="1">
                <a:latin typeface="Times New Roman" pitchFamily="18" charset="-18"/>
              </a:endParaRPr>
            </a:p>
          </p:txBody>
        </p:sp>
        <p:sp>
          <p:nvSpPr>
            <p:cNvPr id="14575" name="Rectangle 239"/>
            <p:cNvSpPr>
              <a:spLocks noChangeArrowheads="1"/>
            </p:cNvSpPr>
            <p:nvPr/>
          </p:nvSpPr>
          <p:spPr bwMode="auto">
            <a:xfrm>
              <a:off x="3192" y="2707"/>
              <a:ext cx="19" cy="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900" i="1">
                  <a:solidFill>
                    <a:srgbClr val="000000"/>
                  </a:solidFill>
                  <a:latin typeface="Times New Roman" pitchFamily="18" charset="-18"/>
                </a:rPr>
                <a:t>j</a:t>
              </a:r>
              <a:endParaRPr lang="de-DE" sz="1800" b="1">
                <a:latin typeface="Times New Roman" pitchFamily="18" charset="-18"/>
              </a:endParaRPr>
            </a:p>
          </p:txBody>
        </p:sp>
        <p:sp>
          <p:nvSpPr>
            <p:cNvPr id="14576" name="Freeform 240"/>
            <p:cNvSpPr>
              <a:spLocks/>
            </p:cNvSpPr>
            <p:nvPr/>
          </p:nvSpPr>
          <p:spPr bwMode="auto">
            <a:xfrm>
              <a:off x="2740" y="1516"/>
              <a:ext cx="578" cy="10"/>
            </a:xfrm>
            <a:custGeom>
              <a:avLst/>
              <a:gdLst/>
              <a:ahLst/>
              <a:cxnLst>
                <a:cxn ang="0">
                  <a:pos x="2889" y="25"/>
                </a:cxn>
                <a:cxn ang="0">
                  <a:pos x="2889" y="0"/>
                </a:cxn>
                <a:cxn ang="0">
                  <a:pos x="0" y="0"/>
                </a:cxn>
                <a:cxn ang="0">
                  <a:pos x="0" y="49"/>
                </a:cxn>
                <a:cxn ang="0">
                  <a:pos x="2889" y="49"/>
                </a:cxn>
                <a:cxn ang="0">
                  <a:pos x="2889" y="25"/>
                </a:cxn>
              </a:cxnLst>
              <a:rect l="0" t="0" r="r" b="b"/>
              <a:pathLst>
                <a:path w="2889" h="49">
                  <a:moveTo>
                    <a:pt x="2889" y="25"/>
                  </a:moveTo>
                  <a:lnTo>
                    <a:pt x="2889" y="0"/>
                  </a:lnTo>
                  <a:lnTo>
                    <a:pt x="0" y="0"/>
                  </a:lnTo>
                  <a:lnTo>
                    <a:pt x="0" y="49"/>
                  </a:lnTo>
                  <a:lnTo>
                    <a:pt x="2889" y="49"/>
                  </a:lnTo>
                  <a:lnTo>
                    <a:pt x="2889" y="25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77" name="Freeform 241"/>
            <p:cNvSpPr>
              <a:spLocks/>
            </p:cNvSpPr>
            <p:nvPr/>
          </p:nvSpPr>
          <p:spPr bwMode="auto">
            <a:xfrm>
              <a:off x="3285" y="1492"/>
              <a:ext cx="43" cy="33"/>
            </a:xfrm>
            <a:custGeom>
              <a:avLst/>
              <a:gdLst/>
              <a:ahLst/>
              <a:cxnLst>
                <a:cxn ang="0">
                  <a:pos x="215" y="162"/>
                </a:cxn>
                <a:cxn ang="0">
                  <a:pos x="215" y="122"/>
                </a:cxn>
                <a:cxn ang="0">
                  <a:pos x="26" y="0"/>
                </a:cxn>
                <a:cxn ang="0">
                  <a:pos x="0" y="40"/>
                </a:cxn>
                <a:cxn ang="0">
                  <a:pos x="189" y="162"/>
                </a:cxn>
                <a:cxn ang="0">
                  <a:pos x="189" y="122"/>
                </a:cxn>
                <a:cxn ang="0">
                  <a:pos x="215" y="162"/>
                </a:cxn>
              </a:cxnLst>
              <a:rect l="0" t="0" r="r" b="b"/>
              <a:pathLst>
                <a:path w="215" h="162">
                  <a:moveTo>
                    <a:pt x="215" y="162"/>
                  </a:moveTo>
                  <a:lnTo>
                    <a:pt x="215" y="122"/>
                  </a:lnTo>
                  <a:lnTo>
                    <a:pt x="26" y="0"/>
                  </a:lnTo>
                  <a:lnTo>
                    <a:pt x="0" y="40"/>
                  </a:lnTo>
                  <a:lnTo>
                    <a:pt x="189" y="162"/>
                  </a:lnTo>
                  <a:lnTo>
                    <a:pt x="189" y="122"/>
                  </a:lnTo>
                  <a:lnTo>
                    <a:pt x="215" y="162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78" name="Freeform 242"/>
            <p:cNvSpPr>
              <a:spLocks/>
            </p:cNvSpPr>
            <p:nvPr/>
          </p:nvSpPr>
          <p:spPr bwMode="auto">
            <a:xfrm>
              <a:off x="3325" y="1517"/>
              <a:ext cx="3" cy="8"/>
            </a:xfrm>
            <a:custGeom>
              <a:avLst/>
              <a:gdLst/>
              <a:ahLst/>
              <a:cxnLst>
                <a:cxn ang="0">
                  <a:pos x="14" y="40"/>
                </a:cxn>
                <a:cxn ang="0">
                  <a:pos x="0" y="21"/>
                </a:cxn>
                <a:cxn ang="0">
                  <a:pos x="14" y="0"/>
                </a:cxn>
                <a:cxn ang="0">
                  <a:pos x="14" y="40"/>
                </a:cxn>
              </a:cxnLst>
              <a:rect l="0" t="0" r="r" b="b"/>
              <a:pathLst>
                <a:path w="14" h="40">
                  <a:moveTo>
                    <a:pt x="14" y="40"/>
                  </a:moveTo>
                  <a:lnTo>
                    <a:pt x="0" y="21"/>
                  </a:lnTo>
                  <a:lnTo>
                    <a:pt x="14" y="0"/>
                  </a:lnTo>
                  <a:lnTo>
                    <a:pt x="14" y="4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79" name="Freeform 243"/>
            <p:cNvSpPr>
              <a:spLocks/>
            </p:cNvSpPr>
            <p:nvPr/>
          </p:nvSpPr>
          <p:spPr bwMode="auto">
            <a:xfrm>
              <a:off x="3285" y="1517"/>
              <a:ext cx="43" cy="32"/>
            </a:xfrm>
            <a:custGeom>
              <a:avLst/>
              <a:gdLst/>
              <a:ahLst/>
              <a:cxnLst>
                <a:cxn ang="0">
                  <a:pos x="12" y="143"/>
                </a:cxn>
                <a:cxn ang="0">
                  <a:pos x="26" y="163"/>
                </a:cxn>
                <a:cxn ang="0">
                  <a:pos x="215" y="40"/>
                </a:cxn>
                <a:cxn ang="0">
                  <a:pos x="189" y="0"/>
                </a:cxn>
                <a:cxn ang="0">
                  <a:pos x="0" y="123"/>
                </a:cxn>
                <a:cxn ang="0">
                  <a:pos x="12" y="143"/>
                </a:cxn>
              </a:cxnLst>
              <a:rect l="0" t="0" r="r" b="b"/>
              <a:pathLst>
                <a:path w="215" h="163">
                  <a:moveTo>
                    <a:pt x="12" y="143"/>
                  </a:moveTo>
                  <a:lnTo>
                    <a:pt x="26" y="163"/>
                  </a:lnTo>
                  <a:lnTo>
                    <a:pt x="215" y="40"/>
                  </a:lnTo>
                  <a:lnTo>
                    <a:pt x="189" y="0"/>
                  </a:lnTo>
                  <a:lnTo>
                    <a:pt x="0" y="123"/>
                  </a:lnTo>
                  <a:lnTo>
                    <a:pt x="12" y="143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80" name="Freeform 244"/>
            <p:cNvSpPr>
              <a:spLocks/>
            </p:cNvSpPr>
            <p:nvPr/>
          </p:nvSpPr>
          <p:spPr bwMode="auto">
            <a:xfrm>
              <a:off x="2744" y="1667"/>
              <a:ext cx="574" cy="9"/>
            </a:xfrm>
            <a:custGeom>
              <a:avLst/>
              <a:gdLst/>
              <a:ahLst/>
              <a:cxnLst>
                <a:cxn ang="0">
                  <a:pos x="2872" y="24"/>
                </a:cxn>
                <a:cxn ang="0">
                  <a:pos x="2872" y="0"/>
                </a:cxn>
                <a:cxn ang="0">
                  <a:pos x="0" y="0"/>
                </a:cxn>
                <a:cxn ang="0">
                  <a:pos x="0" y="49"/>
                </a:cxn>
                <a:cxn ang="0">
                  <a:pos x="2872" y="49"/>
                </a:cxn>
                <a:cxn ang="0">
                  <a:pos x="2872" y="24"/>
                </a:cxn>
              </a:cxnLst>
              <a:rect l="0" t="0" r="r" b="b"/>
              <a:pathLst>
                <a:path w="2872" h="49">
                  <a:moveTo>
                    <a:pt x="2872" y="24"/>
                  </a:moveTo>
                  <a:lnTo>
                    <a:pt x="2872" y="0"/>
                  </a:lnTo>
                  <a:lnTo>
                    <a:pt x="0" y="0"/>
                  </a:lnTo>
                  <a:lnTo>
                    <a:pt x="0" y="49"/>
                  </a:lnTo>
                  <a:lnTo>
                    <a:pt x="2872" y="49"/>
                  </a:lnTo>
                  <a:lnTo>
                    <a:pt x="2872" y="24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81" name="Freeform 245"/>
            <p:cNvSpPr>
              <a:spLocks/>
            </p:cNvSpPr>
            <p:nvPr/>
          </p:nvSpPr>
          <p:spPr bwMode="auto">
            <a:xfrm>
              <a:off x="3285" y="1643"/>
              <a:ext cx="43" cy="32"/>
            </a:xfrm>
            <a:custGeom>
              <a:avLst/>
              <a:gdLst/>
              <a:ahLst/>
              <a:cxnLst>
                <a:cxn ang="0">
                  <a:pos x="215" y="161"/>
                </a:cxn>
                <a:cxn ang="0">
                  <a:pos x="215" y="122"/>
                </a:cxn>
                <a:cxn ang="0">
                  <a:pos x="26" y="0"/>
                </a:cxn>
                <a:cxn ang="0">
                  <a:pos x="0" y="39"/>
                </a:cxn>
                <a:cxn ang="0">
                  <a:pos x="189" y="161"/>
                </a:cxn>
                <a:cxn ang="0">
                  <a:pos x="189" y="122"/>
                </a:cxn>
                <a:cxn ang="0">
                  <a:pos x="215" y="161"/>
                </a:cxn>
              </a:cxnLst>
              <a:rect l="0" t="0" r="r" b="b"/>
              <a:pathLst>
                <a:path w="215" h="161">
                  <a:moveTo>
                    <a:pt x="215" y="161"/>
                  </a:moveTo>
                  <a:lnTo>
                    <a:pt x="215" y="122"/>
                  </a:lnTo>
                  <a:lnTo>
                    <a:pt x="26" y="0"/>
                  </a:lnTo>
                  <a:lnTo>
                    <a:pt x="0" y="39"/>
                  </a:lnTo>
                  <a:lnTo>
                    <a:pt x="189" y="161"/>
                  </a:lnTo>
                  <a:lnTo>
                    <a:pt x="189" y="122"/>
                  </a:lnTo>
                  <a:lnTo>
                    <a:pt x="215" y="16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82" name="Freeform 246"/>
            <p:cNvSpPr>
              <a:spLocks/>
            </p:cNvSpPr>
            <p:nvPr/>
          </p:nvSpPr>
          <p:spPr bwMode="auto">
            <a:xfrm>
              <a:off x="3325" y="1668"/>
              <a:ext cx="3" cy="7"/>
            </a:xfrm>
            <a:custGeom>
              <a:avLst/>
              <a:gdLst/>
              <a:ahLst/>
              <a:cxnLst>
                <a:cxn ang="0">
                  <a:pos x="14" y="39"/>
                </a:cxn>
                <a:cxn ang="0">
                  <a:pos x="0" y="19"/>
                </a:cxn>
                <a:cxn ang="0">
                  <a:pos x="14" y="0"/>
                </a:cxn>
                <a:cxn ang="0">
                  <a:pos x="14" y="39"/>
                </a:cxn>
              </a:cxnLst>
              <a:rect l="0" t="0" r="r" b="b"/>
              <a:pathLst>
                <a:path w="14" h="39">
                  <a:moveTo>
                    <a:pt x="14" y="39"/>
                  </a:moveTo>
                  <a:lnTo>
                    <a:pt x="0" y="19"/>
                  </a:lnTo>
                  <a:lnTo>
                    <a:pt x="14" y="0"/>
                  </a:lnTo>
                  <a:lnTo>
                    <a:pt x="14" y="39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83" name="Freeform 247"/>
            <p:cNvSpPr>
              <a:spLocks/>
            </p:cNvSpPr>
            <p:nvPr/>
          </p:nvSpPr>
          <p:spPr bwMode="auto">
            <a:xfrm>
              <a:off x="3285" y="1668"/>
              <a:ext cx="43" cy="32"/>
            </a:xfrm>
            <a:custGeom>
              <a:avLst/>
              <a:gdLst/>
              <a:ahLst/>
              <a:cxnLst>
                <a:cxn ang="0">
                  <a:pos x="12" y="142"/>
                </a:cxn>
                <a:cxn ang="0">
                  <a:pos x="26" y="162"/>
                </a:cxn>
                <a:cxn ang="0">
                  <a:pos x="215" y="39"/>
                </a:cxn>
                <a:cxn ang="0">
                  <a:pos x="189" y="0"/>
                </a:cxn>
                <a:cxn ang="0">
                  <a:pos x="0" y="122"/>
                </a:cxn>
                <a:cxn ang="0">
                  <a:pos x="12" y="142"/>
                </a:cxn>
              </a:cxnLst>
              <a:rect l="0" t="0" r="r" b="b"/>
              <a:pathLst>
                <a:path w="215" h="162">
                  <a:moveTo>
                    <a:pt x="12" y="142"/>
                  </a:moveTo>
                  <a:lnTo>
                    <a:pt x="26" y="162"/>
                  </a:lnTo>
                  <a:lnTo>
                    <a:pt x="215" y="39"/>
                  </a:lnTo>
                  <a:lnTo>
                    <a:pt x="189" y="0"/>
                  </a:lnTo>
                  <a:lnTo>
                    <a:pt x="0" y="122"/>
                  </a:lnTo>
                  <a:lnTo>
                    <a:pt x="12" y="142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84" name="Freeform 248"/>
            <p:cNvSpPr>
              <a:spLocks/>
            </p:cNvSpPr>
            <p:nvPr/>
          </p:nvSpPr>
          <p:spPr bwMode="auto">
            <a:xfrm>
              <a:off x="4085" y="1817"/>
              <a:ext cx="325" cy="10"/>
            </a:xfrm>
            <a:custGeom>
              <a:avLst/>
              <a:gdLst/>
              <a:ahLst/>
              <a:cxnLst>
                <a:cxn ang="0">
                  <a:pos x="1626" y="24"/>
                </a:cxn>
                <a:cxn ang="0">
                  <a:pos x="1602" y="0"/>
                </a:cxn>
                <a:cxn ang="0">
                  <a:pos x="0" y="3"/>
                </a:cxn>
                <a:cxn ang="0">
                  <a:pos x="0" y="50"/>
                </a:cxn>
                <a:cxn ang="0">
                  <a:pos x="1602" y="48"/>
                </a:cxn>
                <a:cxn ang="0">
                  <a:pos x="1578" y="24"/>
                </a:cxn>
                <a:cxn ang="0">
                  <a:pos x="1626" y="24"/>
                </a:cxn>
                <a:cxn ang="0">
                  <a:pos x="1626" y="0"/>
                </a:cxn>
                <a:cxn ang="0">
                  <a:pos x="1602" y="0"/>
                </a:cxn>
                <a:cxn ang="0">
                  <a:pos x="1626" y="24"/>
                </a:cxn>
              </a:cxnLst>
              <a:rect l="0" t="0" r="r" b="b"/>
              <a:pathLst>
                <a:path w="1626" h="50">
                  <a:moveTo>
                    <a:pt x="1626" y="24"/>
                  </a:moveTo>
                  <a:lnTo>
                    <a:pt x="1602" y="0"/>
                  </a:lnTo>
                  <a:lnTo>
                    <a:pt x="0" y="3"/>
                  </a:lnTo>
                  <a:lnTo>
                    <a:pt x="0" y="50"/>
                  </a:lnTo>
                  <a:lnTo>
                    <a:pt x="1602" y="48"/>
                  </a:lnTo>
                  <a:lnTo>
                    <a:pt x="1578" y="24"/>
                  </a:lnTo>
                  <a:lnTo>
                    <a:pt x="1626" y="24"/>
                  </a:lnTo>
                  <a:lnTo>
                    <a:pt x="1626" y="0"/>
                  </a:lnTo>
                  <a:lnTo>
                    <a:pt x="1602" y="0"/>
                  </a:lnTo>
                  <a:lnTo>
                    <a:pt x="1626" y="24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85" name="Freeform 249"/>
            <p:cNvSpPr>
              <a:spLocks/>
            </p:cNvSpPr>
            <p:nvPr/>
          </p:nvSpPr>
          <p:spPr bwMode="auto">
            <a:xfrm>
              <a:off x="4400" y="1822"/>
              <a:ext cx="10" cy="1078"/>
            </a:xfrm>
            <a:custGeom>
              <a:avLst/>
              <a:gdLst/>
              <a:ahLst/>
              <a:cxnLst>
                <a:cxn ang="0">
                  <a:pos x="24" y="5390"/>
                </a:cxn>
                <a:cxn ang="0">
                  <a:pos x="48" y="5367"/>
                </a:cxn>
                <a:cxn ang="0">
                  <a:pos x="48" y="0"/>
                </a:cxn>
                <a:cxn ang="0">
                  <a:pos x="0" y="0"/>
                </a:cxn>
                <a:cxn ang="0">
                  <a:pos x="0" y="5367"/>
                </a:cxn>
                <a:cxn ang="0">
                  <a:pos x="24" y="5342"/>
                </a:cxn>
                <a:cxn ang="0">
                  <a:pos x="24" y="5390"/>
                </a:cxn>
                <a:cxn ang="0">
                  <a:pos x="48" y="5390"/>
                </a:cxn>
                <a:cxn ang="0">
                  <a:pos x="48" y="5367"/>
                </a:cxn>
                <a:cxn ang="0">
                  <a:pos x="24" y="5390"/>
                </a:cxn>
              </a:cxnLst>
              <a:rect l="0" t="0" r="r" b="b"/>
              <a:pathLst>
                <a:path w="48" h="5390">
                  <a:moveTo>
                    <a:pt x="24" y="5390"/>
                  </a:moveTo>
                  <a:lnTo>
                    <a:pt x="48" y="5367"/>
                  </a:lnTo>
                  <a:lnTo>
                    <a:pt x="48" y="0"/>
                  </a:lnTo>
                  <a:lnTo>
                    <a:pt x="0" y="0"/>
                  </a:lnTo>
                  <a:lnTo>
                    <a:pt x="0" y="5367"/>
                  </a:lnTo>
                  <a:lnTo>
                    <a:pt x="24" y="5342"/>
                  </a:lnTo>
                  <a:lnTo>
                    <a:pt x="24" y="5390"/>
                  </a:lnTo>
                  <a:lnTo>
                    <a:pt x="48" y="5390"/>
                  </a:lnTo>
                  <a:lnTo>
                    <a:pt x="48" y="5367"/>
                  </a:lnTo>
                  <a:lnTo>
                    <a:pt x="24" y="539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86" name="Freeform 250"/>
            <p:cNvSpPr>
              <a:spLocks/>
            </p:cNvSpPr>
            <p:nvPr/>
          </p:nvSpPr>
          <p:spPr bwMode="auto">
            <a:xfrm>
              <a:off x="4098" y="2890"/>
              <a:ext cx="307" cy="10"/>
            </a:xfrm>
            <a:custGeom>
              <a:avLst/>
              <a:gdLst/>
              <a:ahLst/>
              <a:cxnLst>
                <a:cxn ang="0">
                  <a:pos x="0" y="27"/>
                </a:cxn>
                <a:cxn ang="0">
                  <a:pos x="0" y="51"/>
                </a:cxn>
                <a:cxn ang="0">
                  <a:pos x="1537" y="48"/>
                </a:cxn>
                <a:cxn ang="0">
                  <a:pos x="1537" y="0"/>
                </a:cxn>
                <a:cxn ang="0">
                  <a:pos x="0" y="2"/>
                </a:cxn>
                <a:cxn ang="0">
                  <a:pos x="0" y="27"/>
                </a:cxn>
              </a:cxnLst>
              <a:rect l="0" t="0" r="r" b="b"/>
              <a:pathLst>
                <a:path w="1537" h="51">
                  <a:moveTo>
                    <a:pt x="0" y="27"/>
                  </a:moveTo>
                  <a:lnTo>
                    <a:pt x="0" y="51"/>
                  </a:lnTo>
                  <a:lnTo>
                    <a:pt x="1537" y="48"/>
                  </a:lnTo>
                  <a:lnTo>
                    <a:pt x="1537" y="0"/>
                  </a:lnTo>
                  <a:lnTo>
                    <a:pt x="0" y="2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87" name="Freeform 251"/>
            <p:cNvSpPr>
              <a:spLocks/>
            </p:cNvSpPr>
            <p:nvPr/>
          </p:nvSpPr>
          <p:spPr bwMode="auto">
            <a:xfrm>
              <a:off x="4087" y="2891"/>
              <a:ext cx="43" cy="3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0"/>
                </a:cxn>
                <a:cxn ang="0">
                  <a:pos x="189" y="162"/>
                </a:cxn>
                <a:cxn ang="0">
                  <a:pos x="215" y="123"/>
                </a:cxn>
                <a:cxn ang="0">
                  <a:pos x="26" y="0"/>
                </a:cxn>
                <a:cxn ang="0">
                  <a:pos x="26" y="40"/>
                </a:cxn>
                <a:cxn ang="0">
                  <a:pos x="0" y="0"/>
                </a:cxn>
              </a:cxnLst>
              <a:rect l="0" t="0" r="r" b="b"/>
              <a:pathLst>
                <a:path w="215" h="162">
                  <a:moveTo>
                    <a:pt x="0" y="0"/>
                  </a:moveTo>
                  <a:lnTo>
                    <a:pt x="0" y="40"/>
                  </a:lnTo>
                  <a:lnTo>
                    <a:pt x="189" y="162"/>
                  </a:lnTo>
                  <a:lnTo>
                    <a:pt x="215" y="123"/>
                  </a:lnTo>
                  <a:lnTo>
                    <a:pt x="26" y="0"/>
                  </a:lnTo>
                  <a:lnTo>
                    <a:pt x="26" y="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89" name="Freeform 253"/>
            <p:cNvSpPr>
              <a:spLocks/>
            </p:cNvSpPr>
            <p:nvPr/>
          </p:nvSpPr>
          <p:spPr bwMode="auto">
            <a:xfrm>
              <a:off x="4087" y="2867"/>
              <a:ext cx="43" cy="32"/>
            </a:xfrm>
            <a:custGeom>
              <a:avLst/>
              <a:gdLst/>
              <a:ahLst/>
              <a:cxnLst>
                <a:cxn ang="0">
                  <a:pos x="203" y="21"/>
                </a:cxn>
                <a:cxn ang="0">
                  <a:pos x="189" y="0"/>
                </a:cxn>
                <a:cxn ang="0">
                  <a:pos x="0" y="123"/>
                </a:cxn>
                <a:cxn ang="0">
                  <a:pos x="26" y="163"/>
                </a:cxn>
                <a:cxn ang="0">
                  <a:pos x="215" y="41"/>
                </a:cxn>
                <a:cxn ang="0">
                  <a:pos x="203" y="21"/>
                </a:cxn>
              </a:cxnLst>
              <a:rect l="0" t="0" r="r" b="b"/>
              <a:pathLst>
                <a:path w="215" h="163">
                  <a:moveTo>
                    <a:pt x="203" y="21"/>
                  </a:moveTo>
                  <a:lnTo>
                    <a:pt x="189" y="0"/>
                  </a:lnTo>
                  <a:lnTo>
                    <a:pt x="0" y="123"/>
                  </a:lnTo>
                  <a:lnTo>
                    <a:pt x="26" y="163"/>
                  </a:lnTo>
                  <a:lnTo>
                    <a:pt x="215" y="41"/>
                  </a:lnTo>
                  <a:lnTo>
                    <a:pt x="203" y="2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90" name="Rectangle 254"/>
            <p:cNvSpPr>
              <a:spLocks noChangeArrowheads="1"/>
            </p:cNvSpPr>
            <p:nvPr/>
          </p:nvSpPr>
          <p:spPr bwMode="auto">
            <a:xfrm>
              <a:off x="3683" y="1874"/>
              <a:ext cx="50" cy="1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1500" i="1">
                  <a:solidFill>
                    <a:srgbClr val="000000"/>
                  </a:solidFill>
                  <a:latin typeface="Times New Roman" pitchFamily="18" charset="-18"/>
                </a:rPr>
                <a:t>x</a:t>
              </a:r>
              <a:endParaRPr lang="de-DE" sz="1800" b="1">
                <a:latin typeface="Times New Roman" pitchFamily="18" charset="-18"/>
              </a:endParaRPr>
            </a:p>
          </p:txBody>
        </p:sp>
        <p:sp>
          <p:nvSpPr>
            <p:cNvPr id="14591" name="Rectangle 255"/>
            <p:cNvSpPr>
              <a:spLocks noChangeArrowheads="1"/>
            </p:cNvSpPr>
            <p:nvPr/>
          </p:nvSpPr>
          <p:spPr bwMode="auto">
            <a:xfrm>
              <a:off x="3686" y="2030"/>
              <a:ext cx="50" cy="1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1500" i="1">
                  <a:solidFill>
                    <a:srgbClr val="000000"/>
                  </a:solidFill>
                  <a:latin typeface="Times New Roman" pitchFamily="18" charset="-18"/>
                </a:rPr>
                <a:t>y</a:t>
              </a:r>
              <a:endParaRPr lang="de-DE" sz="1800" b="1">
                <a:latin typeface="Times New Roman" pitchFamily="18" charset="-18"/>
              </a:endParaRPr>
            </a:p>
          </p:txBody>
        </p:sp>
        <p:sp>
          <p:nvSpPr>
            <p:cNvPr id="14592" name="Rectangle 256"/>
            <p:cNvSpPr>
              <a:spLocks noChangeArrowheads="1"/>
            </p:cNvSpPr>
            <p:nvPr/>
          </p:nvSpPr>
          <p:spPr bwMode="auto">
            <a:xfrm>
              <a:off x="3686" y="2956"/>
              <a:ext cx="45" cy="1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1500" i="1">
                  <a:solidFill>
                    <a:srgbClr val="000000"/>
                  </a:solidFill>
                  <a:latin typeface="Times New Roman" pitchFamily="18" charset="-18"/>
                </a:rPr>
                <a:t>z</a:t>
              </a:r>
              <a:endParaRPr lang="de-DE" sz="1800" b="1">
                <a:latin typeface="Times New Roman" pitchFamily="18" charset="-18"/>
              </a:endParaRPr>
            </a:p>
          </p:txBody>
        </p:sp>
        <p:sp>
          <p:nvSpPr>
            <p:cNvPr id="14593" name="Rectangle 257"/>
            <p:cNvSpPr>
              <a:spLocks noChangeArrowheads="1"/>
            </p:cNvSpPr>
            <p:nvPr/>
          </p:nvSpPr>
          <p:spPr bwMode="auto">
            <a:xfrm>
              <a:off x="3322" y="1968"/>
              <a:ext cx="9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94" name="Rectangle 258"/>
            <p:cNvSpPr>
              <a:spLocks noChangeArrowheads="1"/>
            </p:cNvSpPr>
            <p:nvPr/>
          </p:nvSpPr>
          <p:spPr bwMode="auto">
            <a:xfrm>
              <a:off x="3303" y="1968"/>
              <a:ext cx="9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95" name="Rectangle 259"/>
            <p:cNvSpPr>
              <a:spLocks noChangeArrowheads="1"/>
            </p:cNvSpPr>
            <p:nvPr/>
          </p:nvSpPr>
          <p:spPr bwMode="auto">
            <a:xfrm>
              <a:off x="3284" y="1968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96" name="Rectangle 260"/>
            <p:cNvSpPr>
              <a:spLocks noChangeArrowheads="1"/>
            </p:cNvSpPr>
            <p:nvPr/>
          </p:nvSpPr>
          <p:spPr bwMode="auto">
            <a:xfrm>
              <a:off x="3265" y="1968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97" name="Rectangle 261"/>
            <p:cNvSpPr>
              <a:spLocks noChangeArrowheads="1"/>
            </p:cNvSpPr>
            <p:nvPr/>
          </p:nvSpPr>
          <p:spPr bwMode="auto">
            <a:xfrm>
              <a:off x="3247" y="1968"/>
              <a:ext cx="9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98" name="Rectangle 262"/>
            <p:cNvSpPr>
              <a:spLocks noChangeArrowheads="1"/>
            </p:cNvSpPr>
            <p:nvPr/>
          </p:nvSpPr>
          <p:spPr bwMode="auto">
            <a:xfrm>
              <a:off x="3228" y="1968"/>
              <a:ext cx="9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99" name="Rectangle 263"/>
            <p:cNvSpPr>
              <a:spLocks noChangeArrowheads="1"/>
            </p:cNvSpPr>
            <p:nvPr/>
          </p:nvSpPr>
          <p:spPr bwMode="auto">
            <a:xfrm>
              <a:off x="3209" y="1968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00" name="Rectangle 264"/>
            <p:cNvSpPr>
              <a:spLocks noChangeArrowheads="1"/>
            </p:cNvSpPr>
            <p:nvPr/>
          </p:nvSpPr>
          <p:spPr bwMode="auto">
            <a:xfrm>
              <a:off x="3191" y="1968"/>
              <a:ext cx="9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01" name="Rectangle 265"/>
            <p:cNvSpPr>
              <a:spLocks noChangeArrowheads="1"/>
            </p:cNvSpPr>
            <p:nvPr/>
          </p:nvSpPr>
          <p:spPr bwMode="auto">
            <a:xfrm>
              <a:off x="3172" y="1968"/>
              <a:ext cx="9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02" name="Rectangle 266"/>
            <p:cNvSpPr>
              <a:spLocks noChangeArrowheads="1"/>
            </p:cNvSpPr>
            <p:nvPr/>
          </p:nvSpPr>
          <p:spPr bwMode="auto">
            <a:xfrm>
              <a:off x="3153" y="1968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03" name="Rectangle 267"/>
            <p:cNvSpPr>
              <a:spLocks noChangeArrowheads="1"/>
            </p:cNvSpPr>
            <p:nvPr/>
          </p:nvSpPr>
          <p:spPr bwMode="auto">
            <a:xfrm>
              <a:off x="3135" y="1968"/>
              <a:ext cx="9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04" name="Freeform 268"/>
            <p:cNvSpPr>
              <a:spLocks/>
            </p:cNvSpPr>
            <p:nvPr/>
          </p:nvSpPr>
          <p:spPr bwMode="auto">
            <a:xfrm>
              <a:off x="3116" y="1968"/>
              <a:ext cx="9" cy="10"/>
            </a:xfrm>
            <a:custGeom>
              <a:avLst/>
              <a:gdLst/>
              <a:ahLst/>
              <a:cxnLst>
                <a:cxn ang="0">
                  <a:pos x="0" y="47"/>
                </a:cxn>
                <a:cxn ang="0">
                  <a:pos x="0" y="0"/>
                </a:cxn>
                <a:cxn ang="0">
                  <a:pos x="47" y="0"/>
                </a:cxn>
                <a:cxn ang="0">
                  <a:pos x="47" y="49"/>
                </a:cxn>
                <a:cxn ang="0">
                  <a:pos x="0" y="47"/>
                </a:cxn>
              </a:cxnLst>
              <a:rect l="0" t="0" r="r" b="b"/>
              <a:pathLst>
                <a:path w="47" h="49">
                  <a:moveTo>
                    <a:pt x="0" y="47"/>
                  </a:moveTo>
                  <a:lnTo>
                    <a:pt x="0" y="0"/>
                  </a:lnTo>
                  <a:lnTo>
                    <a:pt x="47" y="0"/>
                  </a:lnTo>
                  <a:lnTo>
                    <a:pt x="47" y="49"/>
                  </a:lnTo>
                  <a:lnTo>
                    <a:pt x="0" y="47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05" name="Rectangle 269"/>
            <p:cNvSpPr>
              <a:spLocks noChangeArrowheads="1"/>
            </p:cNvSpPr>
            <p:nvPr/>
          </p:nvSpPr>
          <p:spPr bwMode="auto">
            <a:xfrm>
              <a:off x="3097" y="1968"/>
              <a:ext cx="10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06" name="Rectangle 270"/>
            <p:cNvSpPr>
              <a:spLocks noChangeArrowheads="1"/>
            </p:cNvSpPr>
            <p:nvPr/>
          </p:nvSpPr>
          <p:spPr bwMode="auto">
            <a:xfrm>
              <a:off x="3079" y="1968"/>
              <a:ext cx="9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07" name="Rectangle 271"/>
            <p:cNvSpPr>
              <a:spLocks noChangeArrowheads="1"/>
            </p:cNvSpPr>
            <p:nvPr/>
          </p:nvSpPr>
          <p:spPr bwMode="auto">
            <a:xfrm>
              <a:off x="3060" y="1968"/>
              <a:ext cx="9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08" name="Rectangle 272"/>
            <p:cNvSpPr>
              <a:spLocks noChangeArrowheads="1"/>
            </p:cNvSpPr>
            <p:nvPr/>
          </p:nvSpPr>
          <p:spPr bwMode="auto">
            <a:xfrm>
              <a:off x="3041" y="1968"/>
              <a:ext cx="9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09" name="Rectangle 273"/>
            <p:cNvSpPr>
              <a:spLocks noChangeArrowheads="1"/>
            </p:cNvSpPr>
            <p:nvPr/>
          </p:nvSpPr>
          <p:spPr bwMode="auto">
            <a:xfrm>
              <a:off x="3022" y="1968"/>
              <a:ext cx="10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10" name="Rectangle 274"/>
            <p:cNvSpPr>
              <a:spLocks noChangeArrowheads="1"/>
            </p:cNvSpPr>
            <p:nvPr/>
          </p:nvSpPr>
          <p:spPr bwMode="auto">
            <a:xfrm>
              <a:off x="3004" y="1968"/>
              <a:ext cx="9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11" name="Rectangle 275"/>
            <p:cNvSpPr>
              <a:spLocks noChangeArrowheads="1"/>
            </p:cNvSpPr>
            <p:nvPr/>
          </p:nvSpPr>
          <p:spPr bwMode="auto">
            <a:xfrm>
              <a:off x="2985" y="1968"/>
              <a:ext cx="9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12" name="Rectangle 276"/>
            <p:cNvSpPr>
              <a:spLocks noChangeArrowheads="1"/>
            </p:cNvSpPr>
            <p:nvPr/>
          </p:nvSpPr>
          <p:spPr bwMode="auto">
            <a:xfrm>
              <a:off x="2966" y="1968"/>
              <a:ext cx="10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13" name="Rectangle 277"/>
            <p:cNvSpPr>
              <a:spLocks noChangeArrowheads="1"/>
            </p:cNvSpPr>
            <p:nvPr/>
          </p:nvSpPr>
          <p:spPr bwMode="auto">
            <a:xfrm>
              <a:off x="2948" y="1968"/>
              <a:ext cx="9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14" name="Rectangle 278"/>
            <p:cNvSpPr>
              <a:spLocks noChangeArrowheads="1"/>
            </p:cNvSpPr>
            <p:nvPr/>
          </p:nvSpPr>
          <p:spPr bwMode="auto">
            <a:xfrm>
              <a:off x="2929" y="1968"/>
              <a:ext cx="9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15" name="Rectangle 279"/>
            <p:cNvSpPr>
              <a:spLocks noChangeArrowheads="1"/>
            </p:cNvSpPr>
            <p:nvPr/>
          </p:nvSpPr>
          <p:spPr bwMode="auto">
            <a:xfrm>
              <a:off x="2910" y="1968"/>
              <a:ext cx="9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16" name="Rectangle 280"/>
            <p:cNvSpPr>
              <a:spLocks noChangeArrowheads="1"/>
            </p:cNvSpPr>
            <p:nvPr/>
          </p:nvSpPr>
          <p:spPr bwMode="auto">
            <a:xfrm>
              <a:off x="2891" y="1968"/>
              <a:ext cx="10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17" name="Rectangle 281"/>
            <p:cNvSpPr>
              <a:spLocks noChangeArrowheads="1"/>
            </p:cNvSpPr>
            <p:nvPr/>
          </p:nvSpPr>
          <p:spPr bwMode="auto">
            <a:xfrm>
              <a:off x="2873" y="1968"/>
              <a:ext cx="9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18" name="Rectangle 282"/>
            <p:cNvSpPr>
              <a:spLocks noChangeArrowheads="1"/>
            </p:cNvSpPr>
            <p:nvPr/>
          </p:nvSpPr>
          <p:spPr bwMode="auto">
            <a:xfrm>
              <a:off x="2854" y="1968"/>
              <a:ext cx="9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19" name="Freeform 283"/>
            <p:cNvSpPr>
              <a:spLocks/>
            </p:cNvSpPr>
            <p:nvPr/>
          </p:nvSpPr>
          <p:spPr bwMode="auto">
            <a:xfrm>
              <a:off x="2835" y="1968"/>
              <a:ext cx="10" cy="9"/>
            </a:xfrm>
            <a:custGeom>
              <a:avLst/>
              <a:gdLst/>
              <a:ahLst/>
              <a:cxnLst>
                <a:cxn ang="0">
                  <a:pos x="0" y="47"/>
                </a:cxn>
                <a:cxn ang="0">
                  <a:pos x="0" y="0"/>
                </a:cxn>
                <a:cxn ang="0">
                  <a:pos x="47" y="0"/>
                </a:cxn>
                <a:cxn ang="0">
                  <a:pos x="47" y="48"/>
                </a:cxn>
                <a:cxn ang="0">
                  <a:pos x="0" y="47"/>
                </a:cxn>
              </a:cxnLst>
              <a:rect l="0" t="0" r="r" b="b"/>
              <a:pathLst>
                <a:path w="47" h="48">
                  <a:moveTo>
                    <a:pt x="0" y="47"/>
                  </a:moveTo>
                  <a:lnTo>
                    <a:pt x="0" y="0"/>
                  </a:lnTo>
                  <a:lnTo>
                    <a:pt x="47" y="0"/>
                  </a:lnTo>
                  <a:lnTo>
                    <a:pt x="47" y="48"/>
                  </a:lnTo>
                  <a:lnTo>
                    <a:pt x="0" y="47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20" name="Rectangle 284"/>
            <p:cNvSpPr>
              <a:spLocks noChangeArrowheads="1"/>
            </p:cNvSpPr>
            <p:nvPr/>
          </p:nvSpPr>
          <p:spPr bwMode="auto">
            <a:xfrm>
              <a:off x="2816" y="1968"/>
              <a:ext cx="10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21" name="Rectangle 285"/>
            <p:cNvSpPr>
              <a:spLocks noChangeArrowheads="1"/>
            </p:cNvSpPr>
            <p:nvPr/>
          </p:nvSpPr>
          <p:spPr bwMode="auto">
            <a:xfrm>
              <a:off x="2798" y="1968"/>
              <a:ext cx="9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22" name="Rectangle 286"/>
            <p:cNvSpPr>
              <a:spLocks noChangeArrowheads="1"/>
            </p:cNvSpPr>
            <p:nvPr/>
          </p:nvSpPr>
          <p:spPr bwMode="auto">
            <a:xfrm>
              <a:off x="2779" y="1968"/>
              <a:ext cx="9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23" name="Rectangle 287"/>
            <p:cNvSpPr>
              <a:spLocks noChangeArrowheads="1"/>
            </p:cNvSpPr>
            <p:nvPr/>
          </p:nvSpPr>
          <p:spPr bwMode="auto">
            <a:xfrm>
              <a:off x="2760" y="1968"/>
              <a:ext cx="10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24" name="Freeform 288"/>
            <p:cNvSpPr>
              <a:spLocks/>
            </p:cNvSpPr>
            <p:nvPr/>
          </p:nvSpPr>
          <p:spPr bwMode="auto">
            <a:xfrm>
              <a:off x="2750" y="1968"/>
              <a:ext cx="43" cy="3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1"/>
                </a:cxn>
                <a:cxn ang="0">
                  <a:pos x="189" y="163"/>
                </a:cxn>
                <a:cxn ang="0">
                  <a:pos x="215" y="123"/>
                </a:cxn>
                <a:cxn ang="0">
                  <a:pos x="26" y="0"/>
                </a:cxn>
                <a:cxn ang="0">
                  <a:pos x="26" y="41"/>
                </a:cxn>
                <a:cxn ang="0">
                  <a:pos x="0" y="0"/>
                </a:cxn>
              </a:cxnLst>
              <a:rect l="0" t="0" r="r" b="b"/>
              <a:pathLst>
                <a:path w="215" h="163">
                  <a:moveTo>
                    <a:pt x="0" y="0"/>
                  </a:moveTo>
                  <a:lnTo>
                    <a:pt x="0" y="41"/>
                  </a:lnTo>
                  <a:lnTo>
                    <a:pt x="189" y="163"/>
                  </a:lnTo>
                  <a:lnTo>
                    <a:pt x="215" y="123"/>
                  </a:lnTo>
                  <a:lnTo>
                    <a:pt x="26" y="0"/>
                  </a:lnTo>
                  <a:lnTo>
                    <a:pt x="26" y="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26" name="Freeform 290"/>
            <p:cNvSpPr>
              <a:spLocks/>
            </p:cNvSpPr>
            <p:nvPr/>
          </p:nvSpPr>
          <p:spPr bwMode="auto">
            <a:xfrm>
              <a:off x="2750" y="1944"/>
              <a:ext cx="43" cy="32"/>
            </a:xfrm>
            <a:custGeom>
              <a:avLst/>
              <a:gdLst/>
              <a:ahLst/>
              <a:cxnLst>
                <a:cxn ang="0">
                  <a:pos x="203" y="20"/>
                </a:cxn>
                <a:cxn ang="0">
                  <a:pos x="189" y="0"/>
                </a:cxn>
                <a:cxn ang="0">
                  <a:pos x="0" y="122"/>
                </a:cxn>
                <a:cxn ang="0">
                  <a:pos x="26" y="163"/>
                </a:cxn>
                <a:cxn ang="0">
                  <a:pos x="215" y="41"/>
                </a:cxn>
                <a:cxn ang="0">
                  <a:pos x="203" y="20"/>
                </a:cxn>
              </a:cxnLst>
              <a:rect l="0" t="0" r="r" b="b"/>
              <a:pathLst>
                <a:path w="215" h="163">
                  <a:moveTo>
                    <a:pt x="203" y="20"/>
                  </a:moveTo>
                  <a:lnTo>
                    <a:pt x="189" y="0"/>
                  </a:lnTo>
                  <a:lnTo>
                    <a:pt x="0" y="122"/>
                  </a:lnTo>
                  <a:lnTo>
                    <a:pt x="26" y="163"/>
                  </a:lnTo>
                  <a:lnTo>
                    <a:pt x="215" y="41"/>
                  </a:lnTo>
                  <a:lnTo>
                    <a:pt x="203" y="2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27" name="Rectangle 291"/>
            <p:cNvSpPr>
              <a:spLocks noChangeArrowheads="1"/>
            </p:cNvSpPr>
            <p:nvPr/>
          </p:nvSpPr>
          <p:spPr bwMode="auto">
            <a:xfrm>
              <a:off x="3322" y="2118"/>
              <a:ext cx="9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28" name="Rectangle 292"/>
            <p:cNvSpPr>
              <a:spLocks noChangeArrowheads="1"/>
            </p:cNvSpPr>
            <p:nvPr/>
          </p:nvSpPr>
          <p:spPr bwMode="auto">
            <a:xfrm>
              <a:off x="3303" y="2118"/>
              <a:ext cx="9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29" name="Rectangle 293"/>
            <p:cNvSpPr>
              <a:spLocks noChangeArrowheads="1"/>
            </p:cNvSpPr>
            <p:nvPr/>
          </p:nvSpPr>
          <p:spPr bwMode="auto">
            <a:xfrm>
              <a:off x="3284" y="2118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30" name="Rectangle 294"/>
            <p:cNvSpPr>
              <a:spLocks noChangeArrowheads="1"/>
            </p:cNvSpPr>
            <p:nvPr/>
          </p:nvSpPr>
          <p:spPr bwMode="auto">
            <a:xfrm>
              <a:off x="3265" y="2118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31" name="Rectangle 295"/>
            <p:cNvSpPr>
              <a:spLocks noChangeArrowheads="1"/>
            </p:cNvSpPr>
            <p:nvPr/>
          </p:nvSpPr>
          <p:spPr bwMode="auto">
            <a:xfrm>
              <a:off x="3247" y="2118"/>
              <a:ext cx="9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32" name="Rectangle 296"/>
            <p:cNvSpPr>
              <a:spLocks noChangeArrowheads="1"/>
            </p:cNvSpPr>
            <p:nvPr/>
          </p:nvSpPr>
          <p:spPr bwMode="auto">
            <a:xfrm>
              <a:off x="3228" y="2118"/>
              <a:ext cx="9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33" name="Rectangle 297"/>
            <p:cNvSpPr>
              <a:spLocks noChangeArrowheads="1"/>
            </p:cNvSpPr>
            <p:nvPr/>
          </p:nvSpPr>
          <p:spPr bwMode="auto">
            <a:xfrm>
              <a:off x="3209" y="2118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34" name="Rectangle 298"/>
            <p:cNvSpPr>
              <a:spLocks noChangeArrowheads="1"/>
            </p:cNvSpPr>
            <p:nvPr/>
          </p:nvSpPr>
          <p:spPr bwMode="auto">
            <a:xfrm>
              <a:off x="3191" y="2118"/>
              <a:ext cx="9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35" name="Rectangle 299"/>
            <p:cNvSpPr>
              <a:spLocks noChangeArrowheads="1"/>
            </p:cNvSpPr>
            <p:nvPr/>
          </p:nvSpPr>
          <p:spPr bwMode="auto">
            <a:xfrm>
              <a:off x="3172" y="2118"/>
              <a:ext cx="9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36" name="Rectangle 300"/>
            <p:cNvSpPr>
              <a:spLocks noChangeArrowheads="1"/>
            </p:cNvSpPr>
            <p:nvPr/>
          </p:nvSpPr>
          <p:spPr bwMode="auto">
            <a:xfrm>
              <a:off x="3153" y="2118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37" name="Rectangle 301"/>
            <p:cNvSpPr>
              <a:spLocks noChangeArrowheads="1"/>
            </p:cNvSpPr>
            <p:nvPr/>
          </p:nvSpPr>
          <p:spPr bwMode="auto">
            <a:xfrm>
              <a:off x="3135" y="2118"/>
              <a:ext cx="9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38" name="Rectangle 302"/>
            <p:cNvSpPr>
              <a:spLocks noChangeArrowheads="1"/>
            </p:cNvSpPr>
            <p:nvPr/>
          </p:nvSpPr>
          <p:spPr bwMode="auto">
            <a:xfrm>
              <a:off x="3116" y="2118"/>
              <a:ext cx="9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39" name="Rectangle 303"/>
            <p:cNvSpPr>
              <a:spLocks noChangeArrowheads="1"/>
            </p:cNvSpPr>
            <p:nvPr/>
          </p:nvSpPr>
          <p:spPr bwMode="auto">
            <a:xfrm>
              <a:off x="3097" y="2118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40" name="Rectangle 304"/>
            <p:cNvSpPr>
              <a:spLocks noChangeArrowheads="1"/>
            </p:cNvSpPr>
            <p:nvPr/>
          </p:nvSpPr>
          <p:spPr bwMode="auto">
            <a:xfrm>
              <a:off x="3079" y="2118"/>
              <a:ext cx="9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41" name="Rectangle 305"/>
            <p:cNvSpPr>
              <a:spLocks noChangeArrowheads="1"/>
            </p:cNvSpPr>
            <p:nvPr/>
          </p:nvSpPr>
          <p:spPr bwMode="auto">
            <a:xfrm>
              <a:off x="3060" y="2118"/>
              <a:ext cx="9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42" name="Rectangle 306"/>
            <p:cNvSpPr>
              <a:spLocks noChangeArrowheads="1"/>
            </p:cNvSpPr>
            <p:nvPr/>
          </p:nvSpPr>
          <p:spPr bwMode="auto">
            <a:xfrm>
              <a:off x="3041" y="2118"/>
              <a:ext cx="9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43" name="Rectangle 307"/>
            <p:cNvSpPr>
              <a:spLocks noChangeArrowheads="1"/>
            </p:cNvSpPr>
            <p:nvPr/>
          </p:nvSpPr>
          <p:spPr bwMode="auto">
            <a:xfrm>
              <a:off x="3022" y="2118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44" name="Rectangle 308"/>
            <p:cNvSpPr>
              <a:spLocks noChangeArrowheads="1"/>
            </p:cNvSpPr>
            <p:nvPr/>
          </p:nvSpPr>
          <p:spPr bwMode="auto">
            <a:xfrm>
              <a:off x="3004" y="2118"/>
              <a:ext cx="9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45" name="Rectangle 309"/>
            <p:cNvSpPr>
              <a:spLocks noChangeArrowheads="1"/>
            </p:cNvSpPr>
            <p:nvPr/>
          </p:nvSpPr>
          <p:spPr bwMode="auto">
            <a:xfrm>
              <a:off x="2985" y="2118"/>
              <a:ext cx="9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46" name="Rectangle 310"/>
            <p:cNvSpPr>
              <a:spLocks noChangeArrowheads="1"/>
            </p:cNvSpPr>
            <p:nvPr/>
          </p:nvSpPr>
          <p:spPr bwMode="auto">
            <a:xfrm>
              <a:off x="2966" y="2118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47" name="Rectangle 311"/>
            <p:cNvSpPr>
              <a:spLocks noChangeArrowheads="1"/>
            </p:cNvSpPr>
            <p:nvPr/>
          </p:nvSpPr>
          <p:spPr bwMode="auto">
            <a:xfrm>
              <a:off x="2948" y="2118"/>
              <a:ext cx="9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48" name="Rectangle 312"/>
            <p:cNvSpPr>
              <a:spLocks noChangeArrowheads="1"/>
            </p:cNvSpPr>
            <p:nvPr/>
          </p:nvSpPr>
          <p:spPr bwMode="auto">
            <a:xfrm>
              <a:off x="2929" y="2118"/>
              <a:ext cx="9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49" name="Rectangle 313"/>
            <p:cNvSpPr>
              <a:spLocks noChangeArrowheads="1"/>
            </p:cNvSpPr>
            <p:nvPr/>
          </p:nvSpPr>
          <p:spPr bwMode="auto">
            <a:xfrm>
              <a:off x="2910" y="2118"/>
              <a:ext cx="9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0" name="Rectangle 314"/>
            <p:cNvSpPr>
              <a:spLocks noChangeArrowheads="1"/>
            </p:cNvSpPr>
            <p:nvPr/>
          </p:nvSpPr>
          <p:spPr bwMode="auto">
            <a:xfrm>
              <a:off x="2891" y="2118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1" name="Rectangle 315"/>
            <p:cNvSpPr>
              <a:spLocks noChangeArrowheads="1"/>
            </p:cNvSpPr>
            <p:nvPr/>
          </p:nvSpPr>
          <p:spPr bwMode="auto">
            <a:xfrm>
              <a:off x="2873" y="2118"/>
              <a:ext cx="9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2" name="Rectangle 316"/>
            <p:cNvSpPr>
              <a:spLocks noChangeArrowheads="1"/>
            </p:cNvSpPr>
            <p:nvPr/>
          </p:nvSpPr>
          <p:spPr bwMode="auto">
            <a:xfrm>
              <a:off x="2854" y="2118"/>
              <a:ext cx="9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3" name="Rectangle 317"/>
            <p:cNvSpPr>
              <a:spLocks noChangeArrowheads="1"/>
            </p:cNvSpPr>
            <p:nvPr/>
          </p:nvSpPr>
          <p:spPr bwMode="auto">
            <a:xfrm>
              <a:off x="2835" y="2118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4" name="Rectangle 318"/>
            <p:cNvSpPr>
              <a:spLocks noChangeArrowheads="1"/>
            </p:cNvSpPr>
            <p:nvPr/>
          </p:nvSpPr>
          <p:spPr bwMode="auto">
            <a:xfrm>
              <a:off x="2816" y="2118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5" name="Rectangle 319"/>
            <p:cNvSpPr>
              <a:spLocks noChangeArrowheads="1"/>
            </p:cNvSpPr>
            <p:nvPr/>
          </p:nvSpPr>
          <p:spPr bwMode="auto">
            <a:xfrm>
              <a:off x="2798" y="2118"/>
              <a:ext cx="9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6" name="Rectangle 320"/>
            <p:cNvSpPr>
              <a:spLocks noChangeArrowheads="1"/>
            </p:cNvSpPr>
            <p:nvPr/>
          </p:nvSpPr>
          <p:spPr bwMode="auto">
            <a:xfrm>
              <a:off x="2779" y="2118"/>
              <a:ext cx="9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7" name="Rectangle 321"/>
            <p:cNvSpPr>
              <a:spLocks noChangeArrowheads="1"/>
            </p:cNvSpPr>
            <p:nvPr/>
          </p:nvSpPr>
          <p:spPr bwMode="auto">
            <a:xfrm>
              <a:off x="2760" y="2118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8" name="Freeform 322"/>
            <p:cNvSpPr>
              <a:spLocks/>
            </p:cNvSpPr>
            <p:nvPr/>
          </p:nvSpPr>
          <p:spPr bwMode="auto">
            <a:xfrm>
              <a:off x="2750" y="2119"/>
              <a:ext cx="43" cy="3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0"/>
                </a:cxn>
                <a:cxn ang="0">
                  <a:pos x="189" y="162"/>
                </a:cxn>
                <a:cxn ang="0">
                  <a:pos x="215" y="122"/>
                </a:cxn>
                <a:cxn ang="0">
                  <a:pos x="26" y="0"/>
                </a:cxn>
                <a:cxn ang="0">
                  <a:pos x="26" y="40"/>
                </a:cxn>
                <a:cxn ang="0">
                  <a:pos x="0" y="0"/>
                </a:cxn>
              </a:cxnLst>
              <a:rect l="0" t="0" r="r" b="b"/>
              <a:pathLst>
                <a:path w="215" h="162">
                  <a:moveTo>
                    <a:pt x="0" y="0"/>
                  </a:moveTo>
                  <a:lnTo>
                    <a:pt x="0" y="40"/>
                  </a:lnTo>
                  <a:lnTo>
                    <a:pt x="189" y="162"/>
                  </a:lnTo>
                  <a:lnTo>
                    <a:pt x="215" y="122"/>
                  </a:lnTo>
                  <a:lnTo>
                    <a:pt x="26" y="0"/>
                  </a:lnTo>
                  <a:lnTo>
                    <a:pt x="26" y="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0" name="Freeform 324"/>
            <p:cNvSpPr>
              <a:spLocks/>
            </p:cNvSpPr>
            <p:nvPr/>
          </p:nvSpPr>
          <p:spPr bwMode="auto">
            <a:xfrm>
              <a:off x="2750" y="2094"/>
              <a:ext cx="43" cy="33"/>
            </a:xfrm>
            <a:custGeom>
              <a:avLst/>
              <a:gdLst/>
              <a:ahLst/>
              <a:cxnLst>
                <a:cxn ang="0">
                  <a:pos x="201" y="21"/>
                </a:cxn>
                <a:cxn ang="0">
                  <a:pos x="189" y="0"/>
                </a:cxn>
                <a:cxn ang="0">
                  <a:pos x="0" y="123"/>
                </a:cxn>
                <a:cxn ang="0">
                  <a:pos x="26" y="163"/>
                </a:cxn>
                <a:cxn ang="0">
                  <a:pos x="215" y="40"/>
                </a:cxn>
                <a:cxn ang="0">
                  <a:pos x="201" y="21"/>
                </a:cxn>
              </a:cxnLst>
              <a:rect l="0" t="0" r="r" b="b"/>
              <a:pathLst>
                <a:path w="215" h="163">
                  <a:moveTo>
                    <a:pt x="201" y="21"/>
                  </a:moveTo>
                  <a:lnTo>
                    <a:pt x="189" y="0"/>
                  </a:lnTo>
                  <a:lnTo>
                    <a:pt x="0" y="123"/>
                  </a:lnTo>
                  <a:lnTo>
                    <a:pt x="26" y="163"/>
                  </a:lnTo>
                  <a:lnTo>
                    <a:pt x="215" y="40"/>
                  </a:lnTo>
                  <a:lnTo>
                    <a:pt x="201" y="2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1" name="Freeform 325"/>
            <p:cNvSpPr>
              <a:spLocks/>
            </p:cNvSpPr>
            <p:nvPr/>
          </p:nvSpPr>
          <p:spPr bwMode="auto">
            <a:xfrm>
              <a:off x="4085" y="3041"/>
              <a:ext cx="307" cy="10"/>
            </a:xfrm>
            <a:custGeom>
              <a:avLst/>
              <a:gdLst/>
              <a:ahLst/>
              <a:cxnLst>
                <a:cxn ang="0">
                  <a:pos x="1536" y="24"/>
                </a:cxn>
                <a:cxn ang="0">
                  <a:pos x="1536" y="0"/>
                </a:cxn>
                <a:cxn ang="0">
                  <a:pos x="0" y="2"/>
                </a:cxn>
                <a:cxn ang="0">
                  <a:pos x="0" y="51"/>
                </a:cxn>
                <a:cxn ang="0">
                  <a:pos x="1536" y="49"/>
                </a:cxn>
                <a:cxn ang="0">
                  <a:pos x="1536" y="24"/>
                </a:cxn>
              </a:cxnLst>
              <a:rect l="0" t="0" r="r" b="b"/>
              <a:pathLst>
                <a:path w="1536" h="51">
                  <a:moveTo>
                    <a:pt x="1536" y="24"/>
                  </a:moveTo>
                  <a:lnTo>
                    <a:pt x="1536" y="0"/>
                  </a:lnTo>
                  <a:lnTo>
                    <a:pt x="0" y="2"/>
                  </a:lnTo>
                  <a:lnTo>
                    <a:pt x="0" y="51"/>
                  </a:lnTo>
                  <a:lnTo>
                    <a:pt x="1536" y="49"/>
                  </a:lnTo>
                  <a:lnTo>
                    <a:pt x="1536" y="24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2" name="Freeform 326"/>
            <p:cNvSpPr>
              <a:spLocks/>
            </p:cNvSpPr>
            <p:nvPr/>
          </p:nvSpPr>
          <p:spPr bwMode="auto">
            <a:xfrm>
              <a:off x="4359" y="3017"/>
              <a:ext cx="43" cy="32"/>
            </a:xfrm>
            <a:custGeom>
              <a:avLst/>
              <a:gdLst/>
              <a:ahLst/>
              <a:cxnLst>
                <a:cxn ang="0">
                  <a:pos x="215" y="162"/>
                </a:cxn>
                <a:cxn ang="0">
                  <a:pos x="214" y="123"/>
                </a:cxn>
                <a:cxn ang="0">
                  <a:pos x="25" y="0"/>
                </a:cxn>
                <a:cxn ang="0">
                  <a:pos x="0" y="40"/>
                </a:cxn>
                <a:cxn ang="0">
                  <a:pos x="189" y="162"/>
                </a:cxn>
                <a:cxn ang="0">
                  <a:pos x="188" y="123"/>
                </a:cxn>
                <a:cxn ang="0">
                  <a:pos x="215" y="162"/>
                </a:cxn>
              </a:cxnLst>
              <a:rect l="0" t="0" r="r" b="b"/>
              <a:pathLst>
                <a:path w="215" h="162">
                  <a:moveTo>
                    <a:pt x="215" y="162"/>
                  </a:moveTo>
                  <a:lnTo>
                    <a:pt x="214" y="123"/>
                  </a:lnTo>
                  <a:lnTo>
                    <a:pt x="25" y="0"/>
                  </a:lnTo>
                  <a:lnTo>
                    <a:pt x="0" y="40"/>
                  </a:lnTo>
                  <a:lnTo>
                    <a:pt x="189" y="162"/>
                  </a:lnTo>
                  <a:lnTo>
                    <a:pt x="188" y="123"/>
                  </a:lnTo>
                  <a:lnTo>
                    <a:pt x="215" y="162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3" name="Freeform 327"/>
            <p:cNvSpPr>
              <a:spLocks/>
            </p:cNvSpPr>
            <p:nvPr/>
          </p:nvSpPr>
          <p:spPr bwMode="auto">
            <a:xfrm>
              <a:off x="4399" y="3042"/>
              <a:ext cx="3" cy="7"/>
            </a:xfrm>
            <a:custGeom>
              <a:avLst/>
              <a:gdLst/>
              <a:ahLst/>
              <a:cxnLst>
                <a:cxn ang="0">
                  <a:pos x="13" y="39"/>
                </a:cxn>
                <a:cxn ang="0">
                  <a:pos x="0" y="19"/>
                </a:cxn>
                <a:cxn ang="0">
                  <a:pos x="12" y="0"/>
                </a:cxn>
                <a:cxn ang="0">
                  <a:pos x="13" y="39"/>
                </a:cxn>
              </a:cxnLst>
              <a:rect l="0" t="0" r="r" b="b"/>
              <a:pathLst>
                <a:path w="13" h="39">
                  <a:moveTo>
                    <a:pt x="13" y="39"/>
                  </a:moveTo>
                  <a:lnTo>
                    <a:pt x="0" y="19"/>
                  </a:lnTo>
                  <a:lnTo>
                    <a:pt x="12" y="0"/>
                  </a:lnTo>
                  <a:lnTo>
                    <a:pt x="13" y="39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4" name="Freeform 328"/>
            <p:cNvSpPr>
              <a:spLocks/>
            </p:cNvSpPr>
            <p:nvPr/>
          </p:nvSpPr>
          <p:spPr bwMode="auto">
            <a:xfrm>
              <a:off x="4359" y="3042"/>
              <a:ext cx="43" cy="32"/>
            </a:xfrm>
            <a:custGeom>
              <a:avLst/>
              <a:gdLst/>
              <a:ahLst/>
              <a:cxnLst>
                <a:cxn ang="0">
                  <a:pos x="13" y="142"/>
                </a:cxn>
                <a:cxn ang="0">
                  <a:pos x="26" y="162"/>
                </a:cxn>
                <a:cxn ang="0">
                  <a:pos x="215" y="39"/>
                </a:cxn>
                <a:cxn ang="0">
                  <a:pos x="188" y="0"/>
                </a:cxn>
                <a:cxn ang="0">
                  <a:pos x="0" y="122"/>
                </a:cxn>
                <a:cxn ang="0">
                  <a:pos x="13" y="142"/>
                </a:cxn>
              </a:cxnLst>
              <a:rect l="0" t="0" r="r" b="b"/>
              <a:pathLst>
                <a:path w="215" h="162">
                  <a:moveTo>
                    <a:pt x="13" y="142"/>
                  </a:moveTo>
                  <a:lnTo>
                    <a:pt x="26" y="162"/>
                  </a:lnTo>
                  <a:lnTo>
                    <a:pt x="215" y="39"/>
                  </a:lnTo>
                  <a:lnTo>
                    <a:pt x="188" y="0"/>
                  </a:lnTo>
                  <a:lnTo>
                    <a:pt x="0" y="122"/>
                  </a:lnTo>
                  <a:lnTo>
                    <a:pt x="13" y="142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5" name="Rectangle 329"/>
            <p:cNvSpPr>
              <a:spLocks noChangeArrowheads="1"/>
            </p:cNvSpPr>
            <p:nvPr/>
          </p:nvSpPr>
          <p:spPr bwMode="auto">
            <a:xfrm>
              <a:off x="4085" y="3192"/>
              <a:ext cx="9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6" name="Rectangle 330"/>
            <p:cNvSpPr>
              <a:spLocks noChangeArrowheads="1"/>
            </p:cNvSpPr>
            <p:nvPr/>
          </p:nvSpPr>
          <p:spPr bwMode="auto">
            <a:xfrm>
              <a:off x="4104" y="3192"/>
              <a:ext cx="9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7" name="Rectangle 331"/>
            <p:cNvSpPr>
              <a:spLocks noChangeArrowheads="1"/>
            </p:cNvSpPr>
            <p:nvPr/>
          </p:nvSpPr>
          <p:spPr bwMode="auto">
            <a:xfrm>
              <a:off x="4123" y="3192"/>
              <a:ext cx="9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8" name="Rectangle 332"/>
            <p:cNvSpPr>
              <a:spLocks noChangeArrowheads="1"/>
            </p:cNvSpPr>
            <p:nvPr/>
          </p:nvSpPr>
          <p:spPr bwMode="auto">
            <a:xfrm>
              <a:off x="4142" y="3192"/>
              <a:ext cx="10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9" name="Rectangle 333"/>
            <p:cNvSpPr>
              <a:spLocks noChangeArrowheads="1"/>
            </p:cNvSpPr>
            <p:nvPr/>
          </p:nvSpPr>
          <p:spPr bwMode="auto">
            <a:xfrm>
              <a:off x="4161" y="3192"/>
              <a:ext cx="10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70" name="Rectangle 334"/>
            <p:cNvSpPr>
              <a:spLocks noChangeArrowheads="1"/>
            </p:cNvSpPr>
            <p:nvPr/>
          </p:nvSpPr>
          <p:spPr bwMode="auto">
            <a:xfrm>
              <a:off x="4180" y="3192"/>
              <a:ext cx="10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71" name="Rectangle 335"/>
            <p:cNvSpPr>
              <a:spLocks noChangeArrowheads="1"/>
            </p:cNvSpPr>
            <p:nvPr/>
          </p:nvSpPr>
          <p:spPr bwMode="auto">
            <a:xfrm>
              <a:off x="4199" y="3192"/>
              <a:ext cx="10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72" name="Rectangle 336"/>
            <p:cNvSpPr>
              <a:spLocks noChangeArrowheads="1"/>
            </p:cNvSpPr>
            <p:nvPr/>
          </p:nvSpPr>
          <p:spPr bwMode="auto">
            <a:xfrm>
              <a:off x="4218" y="3192"/>
              <a:ext cx="10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73" name="Freeform 337"/>
            <p:cNvSpPr>
              <a:spLocks/>
            </p:cNvSpPr>
            <p:nvPr/>
          </p:nvSpPr>
          <p:spPr bwMode="auto">
            <a:xfrm>
              <a:off x="4238" y="3192"/>
              <a:ext cx="9" cy="9"/>
            </a:xfrm>
            <a:custGeom>
              <a:avLst/>
              <a:gdLst/>
              <a:ahLst/>
              <a:cxnLst>
                <a:cxn ang="0">
                  <a:pos x="48" y="0"/>
                </a:cxn>
                <a:cxn ang="0">
                  <a:pos x="48" y="48"/>
                </a:cxn>
                <a:cxn ang="0">
                  <a:pos x="0" y="48"/>
                </a:cxn>
                <a:cxn ang="0">
                  <a:pos x="0" y="1"/>
                </a:cxn>
                <a:cxn ang="0">
                  <a:pos x="48" y="0"/>
                </a:cxn>
              </a:cxnLst>
              <a:rect l="0" t="0" r="r" b="b"/>
              <a:pathLst>
                <a:path w="48" h="48">
                  <a:moveTo>
                    <a:pt x="48" y="0"/>
                  </a:moveTo>
                  <a:lnTo>
                    <a:pt x="48" y="48"/>
                  </a:lnTo>
                  <a:lnTo>
                    <a:pt x="0" y="48"/>
                  </a:lnTo>
                  <a:lnTo>
                    <a:pt x="0" y="1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74" name="Rectangle 338"/>
            <p:cNvSpPr>
              <a:spLocks noChangeArrowheads="1"/>
            </p:cNvSpPr>
            <p:nvPr/>
          </p:nvSpPr>
          <p:spPr bwMode="auto">
            <a:xfrm>
              <a:off x="4257" y="3192"/>
              <a:ext cx="9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75" name="Rectangle 339"/>
            <p:cNvSpPr>
              <a:spLocks noChangeArrowheads="1"/>
            </p:cNvSpPr>
            <p:nvPr/>
          </p:nvSpPr>
          <p:spPr bwMode="auto">
            <a:xfrm>
              <a:off x="4276" y="3192"/>
              <a:ext cx="9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76" name="Rectangle 340"/>
            <p:cNvSpPr>
              <a:spLocks noChangeArrowheads="1"/>
            </p:cNvSpPr>
            <p:nvPr/>
          </p:nvSpPr>
          <p:spPr bwMode="auto">
            <a:xfrm>
              <a:off x="4295" y="3192"/>
              <a:ext cx="9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77" name="Rectangle 341"/>
            <p:cNvSpPr>
              <a:spLocks noChangeArrowheads="1"/>
            </p:cNvSpPr>
            <p:nvPr/>
          </p:nvSpPr>
          <p:spPr bwMode="auto">
            <a:xfrm>
              <a:off x="4314" y="3192"/>
              <a:ext cx="10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78" name="Rectangle 342"/>
            <p:cNvSpPr>
              <a:spLocks noChangeArrowheads="1"/>
            </p:cNvSpPr>
            <p:nvPr/>
          </p:nvSpPr>
          <p:spPr bwMode="auto">
            <a:xfrm>
              <a:off x="4333" y="3192"/>
              <a:ext cx="10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79" name="Rectangle 343"/>
            <p:cNvSpPr>
              <a:spLocks noChangeArrowheads="1"/>
            </p:cNvSpPr>
            <p:nvPr/>
          </p:nvSpPr>
          <p:spPr bwMode="auto">
            <a:xfrm>
              <a:off x="4352" y="3192"/>
              <a:ext cx="10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80" name="Rectangle 344"/>
            <p:cNvSpPr>
              <a:spLocks noChangeArrowheads="1"/>
            </p:cNvSpPr>
            <p:nvPr/>
          </p:nvSpPr>
          <p:spPr bwMode="auto">
            <a:xfrm>
              <a:off x="4371" y="3192"/>
              <a:ext cx="10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81" name="Rectangle 345"/>
            <p:cNvSpPr>
              <a:spLocks noChangeArrowheads="1"/>
            </p:cNvSpPr>
            <p:nvPr/>
          </p:nvSpPr>
          <p:spPr bwMode="auto">
            <a:xfrm>
              <a:off x="4391" y="3192"/>
              <a:ext cx="9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82" name="Rectangle 346"/>
            <p:cNvSpPr>
              <a:spLocks noChangeArrowheads="1"/>
            </p:cNvSpPr>
            <p:nvPr/>
          </p:nvSpPr>
          <p:spPr bwMode="auto">
            <a:xfrm>
              <a:off x="4410" y="3192"/>
              <a:ext cx="9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83" name="Rectangle 347"/>
            <p:cNvSpPr>
              <a:spLocks noChangeArrowheads="1"/>
            </p:cNvSpPr>
            <p:nvPr/>
          </p:nvSpPr>
          <p:spPr bwMode="auto">
            <a:xfrm>
              <a:off x="4429" y="3192"/>
              <a:ext cx="9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84" name="Rectangle 348"/>
            <p:cNvSpPr>
              <a:spLocks noChangeArrowheads="1"/>
            </p:cNvSpPr>
            <p:nvPr/>
          </p:nvSpPr>
          <p:spPr bwMode="auto">
            <a:xfrm>
              <a:off x="4448" y="3192"/>
              <a:ext cx="10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85" name="Freeform 349"/>
            <p:cNvSpPr>
              <a:spLocks/>
            </p:cNvSpPr>
            <p:nvPr/>
          </p:nvSpPr>
          <p:spPr bwMode="auto">
            <a:xfrm>
              <a:off x="4467" y="3191"/>
              <a:ext cx="10" cy="10"/>
            </a:xfrm>
            <a:custGeom>
              <a:avLst/>
              <a:gdLst/>
              <a:ahLst/>
              <a:cxnLst>
                <a:cxn ang="0">
                  <a:pos x="48" y="0"/>
                </a:cxn>
                <a:cxn ang="0">
                  <a:pos x="48" y="49"/>
                </a:cxn>
                <a:cxn ang="0">
                  <a:pos x="0" y="49"/>
                </a:cxn>
                <a:cxn ang="0">
                  <a:pos x="0" y="2"/>
                </a:cxn>
                <a:cxn ang="0">
                  <a:pos x="48" y="0"/>
                </a:cxn>
              </a:cxnLst>
              <a:rect l="0" t="0" r="r" b="b"/>
              <a:pathLst>
                <a:path w="48" h="49">
                  <a:moveTo>
                    <a:pt x="48" y="0"/>
                  </a:moveTo>
                  <a:lnTo>
                    <a:pt x="48" y="49"/>
                  </a:lnTo>
                  <a:lnTo>
                    <a:pt x="0" y="49"/>
                  </a:lnTo>
                  <a:lnTo>
                    <a:pt x="0" y="2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86" name="Rectangle 350"/>
            <p:cNvSpPr>
              <a:spLocks noChangeArrowheads="1"/>
            </p:cNvSpPr>
            <p:nvPr/>
          </p:nvSpPr>
          <p:spPr bwMode="auto">
            <a:xfrm>
              <a:off x="4486" y="3191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87" name="Rectangle 351"/>
            <p:cNvSpPr>
              <a:spLocks noChangeArrowheads="1"/>
            </p:cNvSpPr>
            <p:nvPr/>
          </p:nvSpPr>
          <p:spPr bwMode="auto">
            <a:xfrm>
              <a:off x="4505" y="3191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88" name="Freeform 352"/>
            <p:cNvSpPr>
              <a:spLocks/>
            </p:cNvSpPr>
            <p:nvPr/>
          </p:nvSpPr>
          <p:spPr bwMode="auto">
            <a:xfrm>
              <a:off x="4525" y="3191"/>
              <a:ext cx="9" cy="10"/>
            </a:xfrm>
            <a:custGeom>
              <a:avLst/>
              <a:gdLst/>
              <a:ahLst/>
              <a:cxnLst>
                <a:cxn ang="0">
                  <a:pos x="48" y="0"/>
                </a:cxn>
                <a:cxn ang="0">
                  <a:pos x="48" y="48"/>
                </a:cxn>
                <a:cxn ang="0">
                  <a:pos x="0" y="49"/>
                </a:cxn>
                <a:cxn ang="0">
                  <a:pos x="0" y="0"/>
                </a:cxn>
                <a:cxn ang="0">
                  <a:pos x="48" y="0"/>
                </a:cxn>
              </a:cxnLst>
              <a:rect l="0" t="0" r="r" b="b"/>
              <a:pathLst>
                <a:path w="48" h="49">
                  <a:moveTo>
                    <a:pt x="48" y="0"/>
                  </a:moveTo>
                  <a:lnTo>
                    <a:pt x="48" y="48"/>
                  </a:lnTo>
                  <a:lnTo>
                    <a:pt x="0" y="49"/>
                  </a:lnTo>
                  <a:lnTo>
                    <a:pt x="0" y="0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89" name="Rectangle 353"/>
            <p:cNvSpPr>
              <a:spLocks noChangeArrowheads="1"/>
            </p:cNvSpPr>
            <p:nvPr/>
          </p:nvSpPr>
          <p:spPr bwMode="auto">
            <a:xfrm>
              <a:off x="4544" y="3191"/>
              <a:ext cx="9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90" name="Rectangle 354"/>
            <p:cNvSpPr>
              <a:spLocks noChangeArrowheads="1"/>
            </p:cNvSpPr>
            <p:nvPr/>
          </p:nvSpPr>
          <p:spPr bwMode="auto">
            <a:xfrm>
              <a:off x="4550" y="3179"/>
              <a:ext cx="10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91" name="Rectangle 355"/>
            <p:cNvSpPr>
              <a:spLocks noChangeArrowheads="1"/>
            </p:cNvSpPr>
            <p:nvPr/>
          </p:nvSpPr>
          <p:spPr bwMode="auto">
            <a:xfrm>
              <a:off x="4550" y="3160"/>
              <a:ext cx="10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92" name="Rectangle 356"/>
            <p:cNvSpPr>
              <a:spLocks noChangeArrowheads="1"/>
            </p:cNvSpPr>
            <p:nvPr/>
          </p:nvSpPr>
          <p:spPr bwMode="auto">
            <a:xfrm>
              <a:off x="4550" y="3141"/>
              <a:ext cx="10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93" name="Rectangle 357"/>
            <p:cNvSpPr>
              <a:spLocks noChangeArrowheads="1"/>
            </p:cNvSpPr>
            <p:nvPr/>
          </p:nvSpPr>
          <p:spPr bwMode="auto">
            <a:xfrm>
              <a:off x="4550" y="3121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94" name="Rectangle 358"/>
            <p:cNvSpPr>
              <a:spLocks noChangeArrowheads="1"/>
            </p:cNvSpPr>
            <p:nvPr/>
          </p:nvSpPr>
          <p:spPr bwMode="auto">
            <a:xfrm>
              <a:off x="4550" y="3102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95" name="Rectangle 359"/>
            <p:cNvSpPr>
              <a:spLocks noChangeArrowheads="1"/>
            </p:cNvSpPr>
            <p:nvPr/>
          </p:nvSpPr>
          <p:spPr bwMode="auto">
            <a:xfrm>
              <a:off x="4550" y="3083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96" name="Rectangle 360"/>
            <p:cNvSpPr>
              <a:spLocks noChangeArrowheads="1"/>
            </p:cNvSpPr>
            <p:nvPr/>
          </p:nvSpPr>
          <p:spPr bwMode="auto">
            <a:xfrm>
              <a:off x="4550" y="3064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97" name="Rectangle 361"/>
            <p:cNvSpPr>
              <a:spLocks noChangeArrowheads="1"/>
            </p:cNvSpPr>
            <p:nvPr/>
          </p:nvSpPr>
          <p:spPr bwMode="auto">
            <a:xfrm>
              <a:off x="4550" y="3045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98" name="Rectangle 362"/>
            <p:cNvSpPr>
              <a:spLocks noChangeArrowheads="1"/>
            </p:cNvSpPr>
            <p:nvPr/>
          </p:nvSpPr>
          <p:spPr bwMode="auto">
            <a:xfrm>
              <a:off x="4550" y="3026"/>
              <a:ext cx="10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99" name="Rectangle 363"/>
            <p:cNvSpPr>
              <a:spLocks noChangeArrowheads="1"/>
            </p:cNvSpPr>
            <p:nvPr/>
          </p:nvSpPr>
          <p:spPr bwMode="auto">
            <a:xfrm>
              <a:off x="4550" y="3007"/>
              <a:ext cx="10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00" name="Rectangle 364"/>
            <p:cNvSpPr>
              <a:spLocks noChangeArrowheads="1"/>
            </p:cNvSpPr>
            <p:nvPr/>
          </p:nvSpPr>
          <p:spPr bwMode="auto">
            <a:xfrm>
              <a:off x="4550" y="2988"/>
              <a:ext cx="10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01" name="Rectangle 365"/>
            <p:cNvSpPr>
              <a:spLocks noChangeArrowheads="1"/>
            </p:cNvSpPr>
            <p:nvPr/>
          </p:nvSpPr>
          <p:spPr bwMode="auto">
            <a:xfrm>
              <a:off x="4550" y="2968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02" name="Rectangle 366"/>
            <p:cNvSpPr>
              <a:spLocks noChangeArrowheads="1"/>
            </p:cNvSpPr>
            <p:nvPr/>
          </p:nvSpPr>
          <p:spPr bwMode="auto">
            <a:xfrm>
              <a:off x="4550" y="2949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03" name="Rectangle 367"/>
            <p:cNvSpPr>
              <a:spLocks noChangeArrowheads="1"/>
            </p:cNvSpPr>
            <p:nvPr/>
          </p:nvSpPr>
          <p:spPr bwMode="auto">
            <a:xfrm>
              <a:off x="4550" y="2930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04" name="Rectangle 368"/>
            <p:cNvSpPr>
              <a:spLocks noChangeArrowheads="1"/>
            </p:cNvSpPr>
            <p:nvPr/>
          </p:nvSpPr>
          <p:spPr bwMode="auto">
            <a:xfrm>
              <a:off x="4550" y="2911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05" name="Rectangle 369"/>
            <p:cNvSpPr>
              <a:spLocks noChangeArrowheads="1"/>
            </p:cNvSpPr>
            <p:nvPr/>
          </p:nvSpPr>
          <p:spPr bwMode="auto">
            <a:xfrm>
              <a:off x="4550" y="2892"/>
              <a:ext cx="10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06" name="Rectangle 370"/>
            <p:cNvSpPr>
              <a:spLocks noChangeArrowheads="1"/>
            </p:cNvSpPr>
            <p:nvPr/>
          </p:nvSpPr>
          <p:spPr bwMode="auto">
            <a:xfrm>
              <a:off x="4550" y="2873"/>
              <a:ext cx="10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07" name="Rectangle 371"/>
            <p:cNvSpPr>
              <a:spLocks noChangeArrowheads="1"/>
            </p:cNvSpPr>
            <p:nvPr/>
          </p:nvSpPr>
          <p:spPr bwMode="auto">
            <a:xfrm>
              <a:off x="4550" y="2854"/>
              <a:ext cx="10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08" name="Rectangle 372"/>
            <p:cNvSpPr>
              <a:spLocks noChangeArrowheads="1"/>
            </p:cNvSpPr>
            <p:nvPr/>
          </p:nvSpPr>
          <p:spPr bwMode="auto">
            <a:xfrm>
              <a:off x="4550" y="2835"/>
              <a:ext cx="10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09" name="Rectangle 373"/>
            <p:cNvSpPr>
              <a:spLocks noChangeArrowheads="1"/>
            </p:cNvSpPr>
            <p:nvPr/>
          </p:nvSpPr>
          <p:spPr bwMode="auto">
            <a:xfrm>
              <a:off x="4550" y="2815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10" name="Rectangle 374"/>
            <p:cNvSpPr>
              <a:spLocks noChangeArrowheads="1"/>
            </p:cNvSpPr>
            <p:nvPr/>
          </p:nvSpPr>
          <p:spPr bwMode="auto">
            <a:xfrm>
              <a:off x="4550" y="2796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11" name="Rectangle 375"/>
            <p:cNvSpPr>
              <a:spLocks noChangeArrowheads="1"/>
            </p:cNvSpPr>
            <p:nvPr/>
          </p:nvSpPr>
          <p:spPr bwMode="auto">
            <a:xfrm>
              <a:off x="4550" y="2777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12" name="Rectangle 376"/>
            <p:cNvSpPr>
              <a:spLocks noChangeArrowheads="1"/>
            </p:cNvSpPr>
            <p:nvPr/>
          </p:nvSpPr>
          <p:spPr bwMode="auto">
            <a:xfrm>
              <a:off x="4550" y="2758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13" name="Rectangle 377"/>
            <p:cNvSpPr>
              <a:spLocks noChangeArrowheads="1"/>
            </p:cNvSpPr>
            <p:nvPr/>
          </p:nvSpPr>
          <p:spPr bwMode="auto">
            <a:xfrm>
              <a:off x="4550" y="2739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14" name="Rectangle 378"/>
            <p:cNvSpPr>
              <a:spLocks noChangeArrowheads="1"/>
            </p:cNvSpPr>
            <p:nvPr/>
          </p:nvSpPr>
          <p:spPr bwMode="auto">
            <a:xfrm>
              <a:off x="4550" y="2720"/>
              <a:ext cx="10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15" name="Rectangle 379"/>
            <p:cNvSpPr>
              <a:spLocks noChangeArrowheads="1"/>
            </p:cNvSpPr>
            <p:nvPr/>
          </p:nvSpPr>
          <p:spPr bwMode="auto">
            <a:xfrm>
              <a:off x="4550" y="2701"/>
              <a:ext cx="10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16" name="Rectangle 380"/>
            <p:cNvSpPr>
              <a:spLocks noChangeArrowheads="1"/>
            </p:cNvSpPr>
            <p:nvPr/>
          </p:nvSpPr>
          <p:spPr bwMode="auto">
            <a:xfrm>
              <a:off x="4550" y="2682"/>
              <a:ext cx="10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17" name="Rectangle 381"/>
            <p:cNvSpPr>
              <a:spLocks noChangeArrowheads="1"/>
            </p:cNvSpPr>
            <p:nvPr/>
          </p:nvSpPr>
          <p:spPr bwMode="auto">
            <a:xfrm>
              <a:off x="4550" y="2662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18" name="Rectangle 382"/>
            <p:cNvSpPr>
              <a:spLocks noChangeArrowheads="1"/>
            </p:cNvSpPr>
            <p:nvPr/>
          </p:nvSpPr>
          <p:spPr bwMode="auto">
            <a:xfrm>
              <a:off x="4550" y="2643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19" name="Rectangle 383"/>
            <p:cNvSpPr>
              <a:spLocks noChangeArrowheads="1"/>
            </p:cNvSpPr>
            <p:nvPr/>
          </p:nvSpPr>
          <p:spPr bwMode="auto">
            <a:xfrm>
              <a:off x="4550" y="2624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20" name="Rectangle 384"/>
            <p:cNvSpPr>
              <a:spLocks noChangeArrowheads="1"/>
            </p:cNvSpPr>
            <p:nvPr/>
          </p:nvSpPr>
          <p:spPr bwMode="auto">
            <a:xfrm>
              <a:off x="4550" y="2605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21" name="Rectangle 385"/>
            <p:cNvSpPr>
              <a:spLocks noChangeArrowheads="1"/>
            </p:cNvSpPr>
            <p:nvPr/>
          </p:nvSpPr>
          <p:spPr bwMode="auto">
            <a:xfrm>
              <a:off x="4550" y="2586"/>
              <a:ext cx="10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22" name="Rectangle 386"/>
            <p:cNvSpPr>
              <a:spLocks noChangeArrowheads="1"/>
            </p:cNvSpPr>
            <p:nvPr/>
          </p:nvSpPr>
          <p:spPr bwMode="auto">
            <a:xfrm>
              <a:off x="4550" y="2567"/>
              <a:ext cx="10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23" name="Rectangle 387"/>
            <p:cNvSpPr>
              <a:spLocks noChangeArrowheads="1"/>
            </p:cNvSpPr>
            <p:nvPr/>
          </p:nvSpPr>
          <p:spPr bwMode="auto">
            <a:xfrm>
              <a:off x="4550" y="2548"/>
              <a:ext cx="10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24" name="Rectangle 388"/>
            <p:cNvSpPr>
              <a:spLocks noChangeArrowheads="1"/>
            </p:cNvSpPr>
            <p:nvPr/>
          </p:nvSpPr>
          <p:spPr bwMode="auto">
            <a:xfrm>
              <a:off x="4550" y="2528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25" name="Rectangle 389"/>
            <p:cNvSpPr>
              <a:spLocks noChangeArrowheads="1"/>
            </p:cNvSpPr>
            <p:nvPr/>
          </p:nvSpPr>
          <p:spPr bwMode="auto">
            <a:xfrm>
              <a:off x="4550" y="2509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26" name="Rectangle 390"/>
            <p:cNvSpPr>
              <a:spLocks noChangeArrowheads="1"/>
            </p:cNvSpPr>
            <p:nvPr/>
          </p:nvSpPr>
          <p:spPr bwMode="auto">
            <a:xfrm>
              <a:off x="4550" y="2490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27" name="Rectangle 391"/>
            <p:cNvSpPr>
              <a:spLocks noChangeArrowheads="1"/>
            </p:cNvSpPr>
            <p:nvPr/>
          </p:nvSpPr>
          <p:spPr bwMode="auto">
            <a:xfrm>
              <a:off x="4550" y="2471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28" name="Rectangle 392"/>
            <p:cNvSpPr>
              <a:spLocks noChangeArrowheads="1"/>
            </p:cNvSpPr>
            <p:nvPr/>
          </p:nvSpPr>
          <p:spPr bwMode="auto">
            <a:xfrm>
              <a:off x="4550" y="2452"/>
              <a:ext cx="10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29" name="Rectangle 393"/>
            <p:cNvSpPr>
              <a:spLocks noChangeArrowheads="1"/>
            </p:cNvSpPr>
            <p:nvPr/>
          </p:nvSpPr>
          <p:spPr bwMode="auto">
            <a:xfrm>
              <a:off x="4550" y="2433"/>
              <a:ext cx="10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30" name="Rectangle 394"/>
            <p:cNvSpPr>
              <a:spLocks noChangeArrowheads="1"/>
            </p:cNvSpPr>
            <p:nvPr/>
          </p:nvSpPr>
          <p:spPr bwMode="auto">
            <a:xfrm>
              <a:off x="4550" y="2414"/>
              <a:ext cx="10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31" name="Rectangle 395"/>
            <p:cNvSpPr>
              <a:spLocks noChangeArrowheads="1"/>
            </p:cNvSpPr>
            <p:nvPr/>
          </p:nvSpPr>
          <p:spPr bwMode="auto">
            <a:xfrm>
              <a:off x="4550" y="2394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32" name="Rectangle 396"/>
            <p:cNvSpPr>
              <a:spLocks noChangeArrowheads="1"/>
            </p:cNvSpPr>
            <p:nvPr/>
          </p:nvSpPr>
          <p:spPr bwMode="auto">
            <a:xfrm>
              <a:off x="4550" y="2375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33" name="Rectangle 397"/>
            <p:cNvSpPr>
              <a:spLocks noChangeArrowheads="1"/>
            </p:cNvSpPr>
            <p:nvPr/>
          </p:nvSpPr>
          <p:spPr bwMode="auto">
            <a:xfrm>
              <a:off x="4550" y="2356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34" name="Rectangle 398"/>
            <p:cNvSpPr>
              <a:spLocks noChangeArrowheads="1"/>
            </p:cNvSpPr>
            <p:nvPr/>
          </p:nvSpPr>
          <p:spPr bwMode="auto">
            <a:xfrm>
              <a:off x="4550" y="2337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35" name="Rectangle 399"/>
            <p:cNvSpPr>
              <a:spLocks noChangeArrowheads="1"/>
            </p:cNvSpPr>
            <p:nvPr/>
          </p:nvSpPr>
          <p:spPr bwMode="auto">
            <a:xfrm>
              <a:off x="4550" y="2318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36" name="Rectangle 400"/>
            <p:cNvSpPr>
              <a:spLocks noChangeArrowheads="1"/>
            </p:cNvSpPr>
            <p:nvPr/>
          </p:nvSpPr>
          <p:spPr bwMode="auto">
            <a:xfrm>
              <a:off x="4550" y="2299"/>
              <a:ext cx="10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37" name="Rectangle 401"/>
            <p:cNvSpPr>
              <a:spLocks noChangeArrowheads="1"/>
            </p:cNvSpPr>
            <p:nvPr/>
          </p:nvSpPr>
          <p:spPr bwMode="auto">
            <a:xfrm>
              <a:off x="4550" y="2280"/>
              <a:ext cx="10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38" name="Rectangle 402"/>
            <p:cNvSpPr>
              <a:spLocks noChangeArrowheads="1"/>
            </p:cNvSpPr>
            <p:nvPr/>
          </p:nvSpPr>
          <p:spPr bwMode="auto">
            <a:xfrm>
              <a:off x="4550" y="2261"/>
              <a:ext cx="10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39" name="Rectangle 403"/>
            <p:cNvSpPr>
              <a:spLocks noChangeArrowheads="1"/>
            </p:cNvSpPr>
            <p:nvPr/>
          </p:nvSpPr>
          <p:spPr bwMode="auto">
            <a:xfrm>
              <a:off x="4550" y="2242"/>
              <a:ext cx="10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40" name="Rectangle 404"/>
            <p:cNvSpPr>
              <a:spLocks noChangeArrowheads="1"/>
            </p:cNvSpPr>
            <p:nvPr/>
          </p:nvSpPr>
          <p:spPr bwMode="auto">
            <a:xfrm>
              <a:off x="4550" y="2223"/>
              <a:ext cx="10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41" name="Rectangle 405"/>
            <p:cNvSpPr>
              <a:spLocks noChangeArrowheads="1"/>
            </p:cNvSpPr>
            <p:nvPr/>
          </p:nvSpPr>
          <p:spPr bwMode="auto">
            <a:xfrm>
              <a:off x="4550" y="2203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42" name="Rectangle 406"/>
            <p:cNvSpPr>
              <a:spLocks noChangeArrowheads="1"/>
            </p:cNvSpPr>
            <p:nvPr/>
          </p:nvSpPr>
          <p:spPr bwMode="auto">
            <a:xfrm>
              <a:off x="4550" y="2184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43" name="Rectangle 407"/>
            <p:cNvSpPr>
              <a:spLocks noChangeArrowheads="1"/>
            </p:cNvSpPr>
            <p:nvPr/>
          </p:nvSpPr>
          <p:spPr bwMode="auto">
            <a:xfrm>
              <a:off x="4550" y="2165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45" name="Rectangle 409"/>
            <p:cNvSpPr>
              <a:spLocks noChangeArrowheads="1"/>
            </p:cNvSpPr>
            <p:nvPr/>
          </p:nvSpPr>
          <p:spPr bwMode="auto">
            <a:xfrm>
              <a:off x="4550" y="2146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46" name="Rectangle 410"/>
            <p:cNvSpPr>
              <a:spLocks noChangeArrowheads="1"/>
            </p:cNvSpPr>
            <p:nvPr/>
          </p:nvSpPr>
          <p:spPr bwMode="auto">
            <a:xfrm>
              <a:off x="4550" y="2127"/>
              <a:ext cx="10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47" name="Rectangle 411"/>
            <p:cNvSpPr>
              <a:spLocks noChangeArrowheads="1"/>
            </p:cNvSpPr>
            <p:nvPr/>
          </p:nvSpPr>
          <p:spPr bwMode="auto">
            <a:xfrm>
              <a:off x="4550" y="2108"/>
              <a:ext cx="10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48" name="Rectangle 412"/>
            <p:cNvSpPr>
              <a:spLocks noChangeArrowheads="1"/>
            </p:cNvSpPr>
            <p:nvPr/>
          </p:nvSpPr>
          <p:spPr bwMode="auto">
            <a:xfrm>
              <a:off x="4550" y="2089"/>
              <a:ext cx="10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49" name="Rectangle 413"/>
            <p:cNvSpPr>
              <a:spLocks noChangeArrowheads="1"/>
            </p:cNvSpPr>
            <p:nvPr/>
          </p:nvSpPr>
          <p:spPr bwMode="auto">
            <a:xfrm>
              <a:off x="4550" y="2069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0" name="Rectangle 414"/>
            <p:cNvSpPr>
              <a:spLocks noChangeArrowheads="1"/>
            </p:cNvSpPr>
            <p:nvPr/>
          </p:nvSpPr>
          <p:spPr bwMode="auto">
            <a:xfrm>
              <a:off x="4550" y="2050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1" name="Rectangle 415"/>
            <p:cNvSpPr>
              <a:spLocks noChangeArrowheads="1"/>
            </p:cNvSpPr>
            <p:nvPr/>
          </p:nvSpPr>
          <p:spPr bwMode="auto">
            <a:xfrm>
              <a:off x="4550" y="2031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2" name="Rectangle 416"/>
            <p:cNvSpPr>
              <a:spLocks noChangeArrowheads="1"/>
            </p:cNvSpPr>
            <p:nvPr/>
          </p:nvSpPr>
          <p:spPr bwMode="auto">
            <a:xfrm>
              <a:off x="4550" y="2012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3" name="Rectangle 417"/>
            <p:cNvSpPr>
              <a:spLocks noChangeArrowheads="1"/>
            </p:cNvSpPr>
            <p:nvPr/>
          </p:nvSpPr>
          <p:spPr bwMode="auto">
            <a:xfrm>
              <a:off x="4550" y="1993"/>
              <a:ext cx="10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4" name="Rectangle 418"/>
            <p:cNvSpPr>
              <a:spLocks noChangeArrowheads="1"/>
            </p:cNvSpPr>
            <p:nvPr/>
          </p:nvSpPr>
          <p:spPr bwMode="auto">
            <a:xfrm>
              <a:off x="4550" y="1974"/>
              <a:ext cx="10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5" name="Rectangle 419"/>
            <p:cNvSpPr>
              <a:spLocks noChangeArrowheads="1"/>
            </p:cNvSpPr>
            <p:nvPr/>
          </p:nvSpPr>
          <p:spPr bwMode="auto">
            <a:xfrm>
              <a:off x="4550" y="1955"/>
              <a:ext cx="10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6" name="Rectangle 420"/>
            <p:cNvSpPr>
              <a:spLocks noChangeArrowheads="1"/>
            </p:cNvSpPr>
            <p:nvPr/>
          </p:nvSpPr>
          <p:spPr bwMode="auto">
            <a:xfrm>
              <a:off x="4550" y="1935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7" name="Rectangle 421"/>
            <p:cNvSpPr>
              <a:spLocks noChangeArrowheads="1"/>
            </p:cNvSpPr>
            <p:nvPr/>
          </p:nvSpPr>
          <p:spPr bwMode="auto">
            <a:xfrm>
              <a:off x="4550" y="1916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8" name="Rectangle 422"/>
            <p:cNvSpPr>
              <a:spLocks noChangeArrowheads="1"/>
            </p:cNvSpPr>
            <p:nvPr/>
          </p:nvSpPr>
          <p:spPr bwMode="auto">
            <a:xfrm>
              <a:off x="4550" y="1897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9" name="Rectangle 423"/>
            <p:cNvSpPr>
              <a:spLocks noChangeArrowheads="1"/>
            </p:cNvSpPr>
            <p:nvPr/>
          </p:nvSpPr>
          <p:spPr bwMode="auto">
            <a:xfrm>
              <a:off x="4550" y="1878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0" name="Rectangle 424"/>
            <p:cNvSpPr>
              <a:spLocks noChangeArrowheads="1"/>
            </p:cNvSpPr>
            <p:nvPr/>
          </p:nvSpPr>
          <p:spPr bwMode="auto">
            <a:xfrm>
              <a:off x="4550" y="1859"/>
              <a:ext cx="10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1" name="Rectangle 425"/>
            <p:cNvSpPr>
              <a:spLocks noChangeArrowheads="1"/>
            </p:cNvSpPr>
            <p:nvPr/>
          </p:nvSpPr>
          <p:spPr bwMode="auto">
            <a:xfrm>
              <a:off x="4550" y="1840"/>
              <a:ext cx="10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2" name="Rectangle 426"/>
            <p:cNvSpPr>
              <a:spLocks noChangeArrowheads="1"/>
            </p:cNvSpPr>
            <p:nvPr/>
          </p:nvSpPr>
          <p:spPr bwMode="auto">
            <a:xfrm>
              <a:off x="4550" y="1821"/>
              <a:ext cx="10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3" name="Rectangle 427"/>
            <p:cNvSpPr>
              <a:spLocks noChangeArrowheads="1"/>
            </p:cNvSpPr>
            <p:nvPr/>
          </p:nvSpPr>
          <p:spPr bwMode="auto">
            <a:xfrm>
              <a:off x="4550" y="1801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4" name="Rectangle 428"/>
            <p:cNvSpPr>
              <a:spLocks noChangeArrowheads="1"/>
            </p:cNvSpPr>
            <p:nvPr/>
          </p:nvSpPr>
          <p:spPr bwMode="auto">
            <a:xfrm>
              <a:off x="4550" y="1782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5" name="Rectangle 429"/>
            <p:cNvSpPr>
              <a:spLocks noChangeArrowheads="1"/>
            </p:cNvSpPr>
            <p:nvPr/>
          </p:nvSpPr>
          <p:spPr bwMode="auto">
            <a:xfrm>
              <a:off x="4550" y="1763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6" name="Rectangle 430"/>
            <p:cNvSpPr>
              <a:spLocks noChangeArrowheads="1"/>
            </p:cNvSpPr>
            <p:nvPr/>
          </p:nvSpPr>
          <p:spPr bwMode="auto">
            <a:xfrm>
              <a:off x="4550" y="1744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7" name="Rectangle 431"/>
            <p:cNvSpPr>
              <a:spLocks noChangeArrowheads="1"/>
            </p:cNvSpPr>
            <p:nvPr/>
          </p:nvSpPr>
          <p:spPr bwMode="auto">
            <a:xfrm>
              <a:off x="4550" y="1725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8" name="Rectangle 432"/>
            <p:cNvSpPr>
              <a:spLocks noChangeArrowheads="1"/>
            </p:cNvSpPr>
            <p:nvPr/>
          </p:nvSpPr>
          <p:spPr bwMode="auto">
            <a:xfrm>
              <a:off x="4550" y="1706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9" name="Rectangle 433"/>
            <p:cNvSpPr>
              <a:spLocks noChangeArrowheads="1"/>
            </p:cNvSpPr>
            <p:nvPr/>
          </p:nvSpPr>
          <p:spPr bwMode="auto">
            <a:xfrm>
              <a:off x="4550" y="1687"/>
              <a:ext cx="10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70" name="Rectangle 434"/>
            <p:cNvSpPr>
              <a:spLocks noChangeArrowheads="1"/>
            </p:cNvSpPr>
            <p:nvPr/>
          </p:nvSpPr>
          <p:spPr bwMode="auto">
            <a:xfrm>
              <a:off x="4550" y="1668"/>
              <a:ext cx="10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71" name="Rectangle 435"/>
            <p:cNvSpPr>
              <a:spLocks noChangeArrowheads="1"/>
            </p:cNvSpPr>
            <p:nvPr/>
          </p:nvSpPr>
          <p:spPr bwMode="auto">
            <a:xfrm>
              <a:off x="4550" y="1649"/>
              <a:ext cx="10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72" name="Rectangle 436"/>
            <p:cNvSpPr>
              <a:spLocks noChangeArrowheads="1"/>
            </p:cNvSpPr>
            <p:nvPr/>
          </p:nvSpPr>
          <p:spPr bwMode="auto">
            <a:xfrm>
              <a:off x="4550" y="1629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73" name="Rectangle 437"/>
            <p:cNvSpPr>
              <a:spLocks noChangeArrowheads="1"/>
            </p:cNvSpPr>
            <p:nvPr/>
          </p:nvSpPr>
          <p:spPr bwMode="auto">
            <a:xfrm>
              <a:off x="4550" y="1610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74" name="Rectangle 438"/>
            <p:cNvSpPr>
              <a:spLocks noChangeArrowheads="1"/>
            </p:cNvSpPr>
            <p:nvPr/>
          </p:nvSpPr>
          <p:spPr bwMode="auto">
            <a:xfrm>
              <a:off x="4550" y="1591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75" name="Rectangle 439"/>
            <p:cNvSpPr>
              <a:spLocks noChangeArrowheads="1"/>
            </p:cNvSpPr>
            <p:nvPr/>
          </p:nvSpPr>
          <p:spPr bwMode="auto">
            <a:xfrm>
              <a:off x="4550" y="1572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76" name="Rectangle 440"/>
            <p:cNvSpPr>
              <a:spLocks noChangeArrowheads="1"/>
            </p:cNvSpPr>
            <p:nvPr/>
          </p:nvSpPr>
          <p:spPr bwMode="auto">
            <a:xfrm>
              <a:off x="4550" y="1553"/>
              <a:ext cx="10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77" name="Rectangle 441"/>
            <p:cNvSpPr>
              <a:spLocks noChangeArrowheads="1"/>
            </p:cNvSpPr>
            <p:nvPr/>
          </p:nvSpPr>
          <p:spPr bwMode="auto">
            <a:xfrm>
              <a:off x="4550" y="1534"/>
              <a:ext cx="10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78" name="Rectangle 442"/>
            <p:cNvSpPr>
              <a:spLocks noChangeArrowheads="1"/>
            </p:cNvSpPr>
            <p:nvPr/>
          </p:nvSpPr>
          <p:spPr bwMode="auto">
            <a:xfrm>
              <a:off x="4550" y="1515"/>
              <a:ext cx="10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79" name="Rectangle 443"/>
            <p:cNvSpPr>
              <a:spLocks noChangeArrowheads="1"/>
            </p:cNvSpPr>
            <p:nvPr/>
          </p:nvSpPr>
          <p:spPr bwMode="auto">
            <a:xfrm>
              <a:off x="4550" y="1496"/>
              <a:ext cx="10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80" name="Rectangle 444"/>
            <p:cNvSpPr>
              <a:spLocks noChangeArrowheads="1"/>
            </p:cNvSpPr>
            <p:nvPr/>
          </p:nvSpPr>
          <p:spPr bwMode="auto">
            <a:xfrm>
              <a:off x="4550" y="1476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81" name="Rectangle 445"/>
            <p:cNvSpPr>
              <a:spLocks noChangeArrowheads="1"/>
            </p:cNvSpPr>
            <p:nvPr/>
          </p:nvSpPr>
          <p:spPr bwMode="auto">
            <a:xfrm>
              <a:off x="4550" y="1457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82" name="Rectangle 446"/>
            <p:cNvSpPr>
              <a:spLocks noChangeArrowheads="1"/>
            </p:cNvSpPr>
            <p:nvPr/>
          </p:nvSpPr>
          <p:spPr bwMode="auto">
            <a:xfrm>
              <a:off x="4550" y="1438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83" name="Rectangle 447"/>
            <p:cNvSpPr>
              <a:spLocks noChangeArrowheads="1"/>
            </p:cNvSpPr>
            <p:nvPr/>
          </p:nvSpPr>
          <p:spPr bwMode="auto">
            <a:xfrm>
              <a:off x="4550" y="1419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84" name="Rectangle 448"/>
            <p:cNvSpPr>
              <a:spLocks noChangeArrowheads="1"/>
            </p:cNvSpPr>
            <p:nvPr/>
          </p:nvSpPr>
          <p:spPr bwMode="auto">
            <a:xfrm>
              <a:off x="4550" y="1400"/>
              <a:ext cx="10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85" name="Rectangle 449"/>
            <p:cNvSpPr>
              <a:spLocks noChangeArrowheads="1"/>
            </p:cNvSpPr>
            <p:nvPr/>
          </p:nvSpPr>
          <p:spPr bwMode="auto">
            <a:xfrm>
              <a:off x="4550" y="1381"/>
              <a:ext cx="10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86" name="Freeform 450"/>
            <p:cNvSpPr>
              <a:spLocks/>
            </p:cNvSpPr>
            <p:nvPr/>
          </p:nvSpPr>
          <p:spPr bwMode="auto">
            <a:xfrm>
              <a:off x="4550" y="1365"/>
              <a:ext cx="10" cy="10"/>
            </a:xfrm>
            <a:custGeom>
              <a:avLst/>
              <a:gdLst/>
              <a:ahLst/>
              <a:cxnLst>
                <a:cxn ang="0">
                  <a:pos x="24" y="49"/>
                </a:cxn>
                <a:cxn ang="0">
                  <a:pos x="0" y="25"/>
                </a:cxn>
                <a:cxn ang="0">
                  <a:pos x="0" y="32"/>
                </a:cxn>
                <a:cxn ang="0">
                  <a:pos x="48" y="32"/>
                </a:cxn>
                <a:cxn ang="0">
                  <a:pos x="48" y="25"/>
                </a:cxn>
                <a:cxn ang="0">
                  <a:pos x="24" y="0"/>
                </a:cxn>
                <a:cxn ang="0">
                  <a:pos x="48" y="25"/>
                </a:cxn>
                <a:cxn ang="0">
                  <a:pos x="48" y="0"/>
                </a:cxn>
                <a:cxn ang="0">
                  <a:pos x="24" y="0"/>
                </a:cxn>
                <a:cxn ang="0">
                  <a:pos x="24" y="49"/>
                </a:cxn>
              </a:cxnLst>
              <a:rect l="0" t="0" r="r" b="b"/>
              <a:pathLst>
                <a:path w="48" h="49">
                  <a:moveTo>
                    <a:pt x="24" y="49"/>
                  </a:moveTo>
                  <a:lnTo>
                    <a:pt x="0" y="25"/>
                  </a:lnTo>
                  <a:lnTo>
                    <a:pt x="0" y="32"/>
                  </a:lnTo>
                  <a:lnTo>
                    <a:pt x="48" y="32"/>
                  </a:lnTo>
                  <a:lnTo>
                    <a:pt x="48" y="25"/>
                  </a:lnTo>
                  <a:lnTo>
                    <a:pt x="24" y="0"/>
                  </a:lnTo>
                  <a:lnTo>
                    <a:pt x="48" y="25"/>
                  </a:lnTo>
                  <a:lnTo>
                    <a:pt x="48" y="0"/>
                  </a:lnTo>
                  <a:lnTo>
                    <a:pt x="24" y="0"/>
                  </a:lnTo>
                  <a:lnTo>
                    <a:pt x="24" y="49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87" name="Rectangle 451"/>
            <p:cNvSpPr>
              <a:spLocks noChangeArrowheads="1"/>
            </p:cNvSpPr>
            <p:nvPr/>
          </p:nvSpPr>
          <p:spPr bwMode="auto">
            <a:xfrm>
              <a:off x="4547" y="1365"/>
              <a:ext cx="8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88" name="Rectangle 452"/>
            <p:cNvSpPr>
              <a:spLocks noChangeArrowheads="1"/>
            </p:cNvSpPr>
            <p:nvPr/>
          </p:nvSpPr>
          <p:spPr bwMode="auto">
            <a:xfrm>
              <a:off x="4529" y="1365"/>
              <a:ext cx="9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89" name="Rectangle 453"/>
            <p:cNvSpPr>
              <a:spLocks noChangeArrowheads="1"/>
            </p:cNvSpPr>
            <p:nvPr/>
          </p:nvSpPr>
          <p:spPr bwMode="auto">
            <a:xfrm>
              <a:off x="4510" y="1365"/>
              <a:ext cx="9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90" name="Rectangle 454"/>
            <p:cNvSpPr>
              <a:spLocks noChangeArrowheads="1"/>
            </p:cNvSpPr>
            <p:nvPr/>
          </p:nvSpPr>
          <p:spPr bwMode="auto">
            <a:xfrm>
              <a:off x="4491" y="1365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91" name="Rectangle 455"/>
            <p:cNvSpPr>
              <a:spLocks noChangeArrowheads="1"/>
            </p:cNvSpPr>
            <p:nvPr/>
          </p:nvSpPr>
          <p:spPr bwMode="auto">
            <a:xfrm>
              <a:off x="4473" y="1365"/>
              <a:ext cx="9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92" name="Rectangle 456"/>
            <p:cNvSpPr>
              <a:spLocks noChangeArrowheads="1"/>
            </p:cNvSpPr>
            <p:nvPr/>
          </p:nvSpPr>
          <p:spPr bwMode="auto">
            <a:xfrm>
              <a:off x="4454" y="1365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93" name="Rectangle 457"/>
            <p:cNvSpPr>
              <a:spLocks noChangeArrowheads="1"/>
            </p:cNvSpPr>
            <p:nvPr/>
          </p:nvSpPr>
          <p:spPr bwMode="auto">
            <a:xfrm>
              <a:off x="4436" y="1365"/>
              <a:ext cx="9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94" name="Rectangle 458"/>
            <p:cNvSpPr>
              <a:spLocks noChangeArrowheads="1"/>
            </p:cNvSpPr>
            <p:nvPr/>
          </p:nvSpPr>
          <p:spPr bwMode="auto">
            <a:xfrm>
              <a:off x="4417" y="1365"/>
              <a:ext cx="9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95" name="Rectangle 459"/>
            <p:cNvSpPr>
              <a:spLocks noChangeArrowheads="1"/>
            </p:cNvSpPr>
            <p:nvPr/>
          </p:nvSpPr>
          <p:spPr bwMode="auto">
            <a:xfrm>
              <a:off x="4398" y="1365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96" name="Rectangle 460"/>
            <p:cNvSpPr>
              <a:spLocks noChangeArrowheads="1"/>
            </p:cNvSpPr>
            <p:nvPr/>
          </p:nvSpPr>
          <p:spPr bwMode="auto">
            <a:xfrm>
              <a:off x="4380" y="1365"/>
              <a:ext cx="9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97" name="Rectangle 461"/>
            <p:cNvSpPr>
              <a:spLocks noChangeArrowheads="1"/>
            </p:cNvSpPr>
            <p:nvPr/>
          </p:nvSpPr>
          <p:spPr bwMode="auto">
            <a:xfrm>
              <a:off x="4361" y="1365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98" name="Rectangle 462"/>
            <p:cNvSpPr>
              <a:spLocks noChangeArrowheads="1"/>
            </p:cNvSpPr>
            <p:nvPr/>
          </p:nvSpPr>
          <p:spPr bwMode="auto">
            <a:xfrm>
              <a:off x="4343" y="1365"/>
              <a:ext cx="9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99" name="Rectangle 463"/>
            <p:cNvSpPr>
              <a:spLocks noChangeArrowheads="1"/>
            </p:cNvSpPr>
            <p:nvPr/>
          </p:nvSpPr>
          <p:spPr bwMode="auto">
            <a:xfrm>
              <a:off x="4324" y="1365"/>
              <a:ext cx="9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800" name="Rectangle 464"/>
            <p:cNvSpPr>
              <a:spLocks noChangeArrowheads="1"/>
            </p:cNvSpPr>
            <p:nvPr/>
          </p:nvSpPr>
          <p:spPr bwMode="auto">
            <a:xfrm>
              <a:off x="4305" y="1365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801" name="Rectangle 465"/>
            <p:cNvSpPr>
              <a:spLocks noChangeArrowheads="1"/>
            </p:cNvSpPr>
            <p:nvPr/>
          </p:nvSpPr>
          <p:spPr bwMode="auto">
            <a:xfrm>
              <a:off x="4287" y="1365"/>
              <a:ext cx="9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802" name="Rectangle 466"/>
            <p:cNvSpPr>
              <a:spLocks noChangeArrowheads="1"/>
            </p:cNvSpPr>
            <p:nvPr/>
          </p:nvSpPr>
          <p:spPr bwMode="auto">
            <a:xfrm>
              <a:off x="4268" y="1365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803" name="Rectangle 467"/>
            <p:cNvSpPr>
              <a:spLocks noChangeArrowheads="1"/>
            </p:cNvSpPr>
            <p:nvPr/>
          </p:nvSpPr>
          <p:spPr bwMode="auto">
            <a:xfrm>
              <a:off x="4250" y="1365"/>
              <a:ext cx="9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804" name="Rectangle 468"/>
            <p:cNvSpPr>
              <a:spLocks noChangeArrowheads="1"/>
            </p:cNvSpPr>
            <p:nvPr/>
          </p:nvSpPr>
          <p:spPr bwMode="auto">
            <a:xfrm>
              <a:off x="4231" y="1365"/>
              <a:ext cx="9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805" name="Rectangle 469"/>
            <p:cNvSpPr>
              <a:spLocks noChangeArrowheads="1"/>
            </p:cNvSpPr>
            <p:nvPr/>
          </p:nvSpPr>
          <p:spPr bwMode="auto">
            <a:xfrm>
              <a:off x="4212" y="1365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806" name="Rectangle 470"/>
            <p:cNvSpPr>
              <a:spLocks noChangeArrowheads="1"/>
            </p:cNvSpPr>
            <p:nvPr/>
          </p:nvSpPr>
          <p:spPr bwMode="auto">
            <a:xfrm>
              <a:off x="4194" y="1365"/>
              <a:ext cx="9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807" name="Rectangle 471"/>
            <p:cNvSpPr>
              <a:spLocks noChangeArrowheads="1"/>
            </p:cNvSpPr>
            <p:nvPr/>
          </p:nvSpPr>
          <p:spPr bwMode="auto">
            <a:xfrm>
              <a:off x="4175" y="1365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808" name="Rectangle 472"/>
            <p:cNvSpPr>
              <a:spLocks noChangeArrowheads="1"/>
            </p:cNvSpPr>
            <p:nvPr/>
          </p:nvSpPr>
          <p:spPr bwMode="auto">
            <a:xfrm>
              <a:off x="4157" y="1365"/>
              <a:ext cx="9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809" name="Rectangle 473"/>
            <p:cNvSpPr>
              <a:spLocks noChangeArrowheads="1"/>
            </p:cNvSpPr>
            <p:nvPr/>
          </p:nvSpPr>
          <p:spPr bwMode="auto">
            <a:xfrm>
              <a:off x="4138" y="1365"/>
              <a:ext cx="9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810" name="Rectangle 474"/>
            <p:cNvSpPr>
              <a:spLocks noChangeArrowheads="1"/>
            </p:cNvSpPr>
            <p:nvPr/>
          </p:nvSpPr>
          <p:spPr bwMode="auto">
            <a:xfrm>
              <a:off x="4119" y="1365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811" name="Rectangle 475"/>
            <p:cNvSpPr>
              <a:spLocks noChangeArrowheads="1"/>
            </p:cNvSpPr>
            <p:nvPr/>
          </p:nvSpPr>
          <p:spPr bwMode="auto">
            <a:xfrm>
              <a:off x="4101" y="1365"/>
              <a:ext cx="9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812" name="Freeform 476"/>
            <p:cNvSpPr>
              <a:spLocks/>
            </p:cNvSpPr>
            <p:nvPr/>
          </p:nvSpPr>
          <p:spPr bwMode="auto">
            <a:xfrm>
              <a:off x="4087" y="1366"/>
              <a:ext cx="43" cy="3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0"/>
                </a:cxn>
                <a:cxn ang="0">
                  <a:pos x="189" y="162"/>
                </a:cxn>
                <a:cxn ang="0">
                  <a:pos x="215" y="122"/>
                </a:cxn>
                <a:cxn ang="0">
                  <a:pos x="26" y="0"/>
                </a:cxn>
                <a:cxn ang="0">
                  <a:pos x="26" y="40"/>
                </a:cxn>
                <a:cxn ang="0">
                  <a:pos x="0" y="0"/>
                </a:cxn>
              </a:cxnLst>
              <a:rect l="0" t="0" r="r" b="b"/>
              <a:pathLst>
                <a:path w="215" h="162">
                  <a:moveTo>
                    <a:pt x="0" y="0"/>
                  </a:moveTo>
                  <a:lnTo>
                    <a:pt x="0" y="40"/>
                  </a:lnTo>
                  <a:lnTo>
                    <a:pt x="189" y="162"/>
                  </a:lnTo>
                  <a:lnTo>
                    <a:pt x="215" y="122"/>
                  </a:lnTo>
                  <a:lnTo>
                    <a:pt x="26" y="0"/>
                  </a:lnTo>
                  <a:lnTo>
                    <a:pt x="26" y="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814" name="Freeform 478"/>
            <p:cNvSpPr>
              <a:spLocks/>
            </p:cNvSpPr>
            <p:nvPr/>
          </p:nvSpPr>
          <p:spPr bwMode="auto">
            <a:xfrm>
              <a:off x="4087" y="1342"/>
              <a:ext cx="43" cy="32"/>
            </a:xfrm>
            <a:custGeom>
              <a:avLst/>
              <a:gdLst/>
              <a:ahLst/>
              <a:cxnLst>
                <a:cxn ang="0">
                  <a:pos x="203" y="19"/>
                </a:cxn>
                <a:cxn ang="0">
                  <a:pos x="189" y="0"/>
                </a:cxn>
                <a:cxn ang="0">
                  <a:pos x="0" y="122"/>
                </a:cxn>
                <a:cxn ang="0">
                  <a:pos x="26" y="162"/>
                </a:cxn>
                <a:cxn ang="0">
                  <a:pos x="215" y="39"/>
                </a:cxn>
                <a:cxn ang="0">
                  <a:pos x="203" y="19"/>
                </a:cxn>
              </a:cxnLst>
              <a:rect l="0" t="0" r="r" b="b"/>
              <a:pathLst>
                <a:path w="215" h="162">
                  <a:moveTo>
                    <a:pt x="203" y="19"/>
                  </a:moveTo>
                  <a:lnTo>
                    <a:pt x="189" y="0"/>
                  </a:lnTo>
                  <a:lnTo>
                    <a:pt x="0" y="122"/>
                  </a:lnTo>
                  <a:lnTo>
                    <a:pt x="26" y="162"/>
                  </a:lnTo>
                  <a:lnTo>
                    <a:pt x="215" y="39"/>
                  </a:lnTo>
                  <a:lnTo>
                    <a:pt x="203" y="19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815" name="Freeform 479"/>
            <p:cNvSpPr>
              <a:spLocks/>
            </p:cNvSpPr>
            <p:nvPr/>
          </p:nvSpPr>
          <p:spPr bwMode="auto">
            <a:xfrm>
              <a:off x="4087" y="2716"/>
              <a:ext cx="43" cy="33"/>
            </a:xfrm>
            <a:custGeom>
              <a:avLst/>
              <a:gdLst/>
              <a:ahLst/>
              <a:cxnLst>
                <a:cxn ang="0">
                  <a:pos x="0" y="162"/>
                </a:cxn>
                <a:cxn ang="0">
                  <a:pos x="0" y="122"/>
                </a:cxn>
                <a:cxn ang="0">
                  <a:pos x="189" y="0"/>
                </a:cxn>
                <a:cxn ang="0">
                  <a:pos x="215" y="39"/>
                </a:cxn>
                <a:cxn ang="0">
                  <a:pos x="26" y="162"/>
                </a:cxn>
                <a:cxn ang="0">
                  <a:pos x="26" y="122"/>
                </a:cxn>
                <a:cxn ang="0">
                  <a:pos x="0" y="162"/>
                </a:cxn>
              </a:cxnLst>
              <a:rect l="0" t="0" r="r" b="b"/>
              <a:pathLst>
                <a:path w="215" h="162">
                  <a:moveTo>
                    <a:pt x="0" y="162"/>
                  </a:moveTo>
                  <a:lnTo>
                    <a:pt x="0" y="122"/>
                  </a:lnTo>
                  <a:lnTo>
                    <a:pt x="189" y="0"/>
                  </a:lnTo>
                  <a:lnTo>
                    <a:pt x="215" y="39"/>
                  </a:lnTo>
                  <a:lnTo>
                    <a:pt x="26" y="162"/>
                  </a:lnTo>
                  <a:lnTo>
                    <a:pt x="26" y="122"/>
                  </a:lnTo>
                  <a:lnTo>
                    <a:pt x="0" y="162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816" name="Freeform 480"/>
            <p:cNvSpPr>
              <a:spLocks/>
            </p:cNvSpPr>
            <p:nvPr/>
          </p:nvSpPr>
          <p:spPr bwMode="auto">
            <a:xfrm>
              <a:off x="4087" y="2741"/>
              <a:ext cx="3" cy="8"/>
            </a:xfrm>
            <a:custGeom>
              <a:avLst/>
              <a:gdLst/>
              <a:ahLst/>
              <a:cxnLst>
                <a:cxn ang="0">
                  <a:pos x="0" y="40"/>
                </a:cxn>
                <a:cxn ang="0">
                  <a:pos x="14" y="20"/>
                </a:cxn>
                <a:cxn ang="0">
                  <a:pos x="0" y="0"/>
                </a:cxn>
                <a:cxn ang="0">
                  <a:pos x="0" y="40"/>
                </a:cxn>
              </a:cxnLst>
              <a:rect l="0" t="0" r="r" b="b"/>
              <a:pathLst>
                <a:path w="14" h="40">
                  <a:moveTo>
                    <a:pt x="0" y="40"/>
                  </a:moveTo>
                  <a:lnTo>
                    <a:pt x="14" y="20"/>
                  </a:lnTo>
                  <a:lnTo>
                    <a:pt x="0" y="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817" name="Freeform 481"/>
            <p:cNvSpPr>
              <a:spLocks/>
            </p:cNvSpPr>
            <p:nvPr/>
          </p:nvSpPr>
          <p:spPr bwMode="auto">
            <a:xfrm>
              <a:off x="4087" y="2741"/>
              <a:ext cx="43" cy="32"/>
            </a:xfrm>
            <a:custGeom>
              <a:avLst/>
              <a:gdLst/>
              <a:ahLst/>
              <a:cxnLst>
                <a:cxn ang="0">
                  <a:pos x="203" y="143"/>
                </a:cxn>
                <a:cxn ang="0">
                  <a:pos x="189" y="162"/>
                </a:cxn>
                <a:cxn ang="0">
                  <a:pos x="0" y="40"/>
                </a:cxn>
                <a:cxn ang="0">
                  <a:pos x="26" y="0"/>
                </a:cxn>
                <a:cxn ang="0">
                  <a:pos x="215" y="122"/>
                </a:cxn>
                <a:cxn ang="0">
                  <a:pos x="203" y="143"/>
                </a:cxn>
              </a:cxnLst>
              <a:rect l="0" t="0" r="r" b="b"/>
              <a:pathLst>
                <a:path w="215" h="162">
                  <a:moveTo>
                    <a:pt x="203" y="143"/>
                  </a:moveTo>
                  <a:lnTo>
                    <a:pt x="189" y="162"/>
                  </a:lnTo>
                  <a:lnTo>
                    <a:pt x="0" y="40"/>
                  </a:lnTo>
                  <a:lnTo>
                    <a:pt x="26" y="0"/>
                  </a:lnTo>
                  <a:lnTo>
                    <a:pt x="215" y="122"/>
                  </a:lnTo>
                  <a:lnTo>
                    <a:pt x="203" y="143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818" name="Freeform 482"/>
            <p:cNvSpPr>
              <a:spLocks/>
            </p:cNvSpPr>
            <p:nvPr/>
          </p:nvSpPr>
          <p:spPr bwMode="auto">
            <a:xfrm>
              <a:off x="4098" y="2740"/>
              <a:ext cx="9" cy="9"/>
            </a:xfrm>
            <a:custGeom>
              <a:avLst/>
              <a:gdLst/>
              <a:ahLst/>
              <a:cxnLst>
                <a:cxn ang="0">
                  <a:pos x="45" y="0"/>
                </a:cxn>
                <a:cxn ang="0">
                  <a:pos x="45" y="48"/>
                </a:cxn>
                <a:cxn ang="0">
                  <a:pos x="0" y="48"/>
                </a:cxn>
                <a:cxn ang="0">
                  <a:pos x="0" y="1"/>
                </a:cxn>
                <a:cxn ang="0">
                  <a:pos x="45" y="0"/>
                </a:cxn>
              </a:cxnLst>
              <a:rect l="0" t="0" r="r" b="b"/>
              <a:pathLst>
                <a:path w="45" h="48">
                  <a:moveTo>
                    <a:pt x="45" y="0"/>
                  </a:moveTo>
                  <a:lnTo>
                    <a:pt x="45" y="48"/>
                  </a:lnTo>
                  <a:lnTo>
                    <a:pt x="0" y="48"/>
                  </a:lnTo>
                  <a:lnTo>
                    <a:pt x="0" y="1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819" name="Rectangle 483"/>
            <p:cNvSpPr>
              <a:spLocks noChangeArrowheads="1"/>
            </p:cNvSpPr>
            <p:nvPr/>
          </p:nvSpPr>
          <p:spPr bwMode="auto">
            <a:xfrm>
              <a:off x="4116" y="2740"/>
              <a:ext cx="9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820" name="Freeform 484"/>
            <p:cNvSpPr>
              <a:spLocks/>
            </p:cNvSpPr>
            <p:nvPr/>
          </p:nvSpPr>
          <p:spPr bwMode="auto">
            <a:xfrm>
              <a:off x="4134" y="2740"/>
              <a:ext cx="9" cy="9"/>
            </a:xfrm>
            <a:custGeom>
              <a:avLst/>
              <a:gdLst/>
              <a:ahLst/>
              <a:cxnLst>
                <a:cxn ang="0">
                  <a:pos x="46" y="0"/>
                </a:cxn>
                <a:cxn ang="0">
                  <a:pos x="46" y="47"/>
                </a:cxn>
                <a:cxn ang="0">
                  <a:pos x="0" y="48"/>
                </a:cxn>
                <a:cxn ang="0">
                  <a:pos x="0" y="0"/>
                </a:cxn>
                <a:cxn ang="0">
                  <a:pos x="46" y="0"/>
                </a:cxn>
              </a:cxnLst>
              <a:rect l="0" t="0" r="r" b="b"/>
              <a:pathLst>
                <a:path w="46" h="48">
                  <a:moveTo>
                    <a:pt x="46" y="0"/>
                  </a:moveTo>
                  <a:lnTo>
                    <a:pt x="46" y="47"/>
                  </a:lnTo>
                  <a:lnTo>
                    <a:pt x="0" y="48"/>
                  </a:lnTo>
                  <a:lnTo>
                    <a:pt x="0" y="0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821" name="Rectangle 485"/>
            <p:cNvSpPr>
              <a:spLocks noChangeArrowheads="1"/>
            </p:cNvSpPr>
            <p:nvPr/>
          </p:nvSpPr>
          <p:spPr bwMode="auto">
            <a:xfrm>
              <a:off x="4152" y="2740"/>
              <a:ext cx="9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822" name="Rectangle 486"/>
            <p:cNvSpPr>
              <a:spLocks noChangeArrowheads="1"/>
            </p:cNvSpPr>
            <p:nvPr/>
          </p:nvSpPr>
          <p:spPr bwMode="auto">
            <a:xfrm>
              <a:off x="4170" y="2740"/>
              <a:ext cx="9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823" name="Rectangle 487"/>
            <p:cNvSpPr>
              <a:spLocks noChangeArrowheads="1"/>
            </p:cNvSpPr>
            <p:nvPr/>
          </p:nvSpPr>
          <p:spPr bwMode="auto">
            <a:xfrm>
              <a:off x="4188" y="2740"/>
              <a:ext cx="9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824" name="Rectangle 488"/>
            <p:cNvSpPr>
              <a:spLocks noChangeArrowheads="1"/>
            </p:cNvSpPr>
            <p:nvPr/>
          </p:nvSpPr>
          <p:spPr bwMode="auto">
            <a:xfrm>
              <a:off x="4206" y="2740"/>
              <a:ext cx="9" cy="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825" name="Rectangle 489"/>
            <p:cNvSpPr>
              <a:spLocks noChangeArrowheads="1"/>
            </p:cNvSpPr>
            <p:nvPr/>
          </p:nvSpPr>
          <p:spPr bwMode="auto">
            <a:xfrm>
              <a:off x="4224" y="2739"/>
              <a:ext cx="9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826" name="Rectangle 490"/>
            <p:cNvSpPr>
              <a:spLocks noChangeArrowheads="1"/>
            </p:cNvSpPr>
            <p:nvPr/>
          </p:nvSpPr>
          <p:spPr bwMode="auto">
            <a:xfrm>
              <a:off x="4242" y="2739"/>
              <a:ext cx="10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827" name="Rectangle 491"/>
            <p:cNvSpPr>
              <a:spLocks noChangeArrowheads="1"/>
            </p:cNvSpPr>
            <p:nvPr/>
          </p:nvSpPr>
          <p:spPr bwMode="auto">
            <a:xfrm>
              <a:off x="4261" y="2739"/>
              <a:ext cx="9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828" name="Rectangle 492"/>
            <p:cNvSpPr>
              <a:spLocks noChangeArrowheads="1"/>
            </p:cNvSpPr>
            <p:nvPr/>
          </p:nvSpPr>
          <p:spPr bwMode="auto">
            <a:xfrm>
              <a:off x="4279" y="2739"/>
              <a:ext cx="9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829" name="Rectangle 493"/>
            <p:cNvSpPr>
              <a:spLocks noChangeArrowheads="1"/>
            </p:cNvSpPr>
            <p:nvPr/>
          </p:nvSpPr>
          <p:spPr bwMode="auto">
            <a:xfrm>
              <a:off x="4297" y="2739"/>
              <a:ext cx="9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830" name="Rectangle 494"/>
            <p:cNvSpPr>
              <a:spLocks noChangeArrowheads="1"/>
            </p:cNvSpPr>
            <p:nvPr/>
          </p:nvSpPr>
          <p:spPr bwMode="auto">
            <a:xfrm>
              <a:off x="4315" y="2739"/>
              <a:ext cx="9" cy="1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833" name="Freeform 497"/>
            <p:cNvSpPr>
              <a:spLocks/>
            </p:cNvSpPr>
            <p:nvPr/>
          </p:nvSpPr>
          <p:spPr bwMode="auto">
            <a:xfrm>
              <a:off x="3948" y="1295"/>
              <a:ext cx="10" cy="150"/>
            </a:xfrm>
            <a:custGeom>
              <a:avLst/>
              <a:gdLst/>
              <a:ahLst/>
              <a:cxnLst>
                <a:cxn ang="0">
                  <a:pos x="24" y="753"/>
                </a:cxn>
                <a:cxn ang="0">
                  <a:pos x="49" y="753"/>
                </a:cxn>
                <a:cxn ang="0">
                  <a:pos x="49" y="0"/>
                </a:cxn>
                <a:cxn ang="0">
                  <a:pos x="0" y="0"/>
                </a:cxn>
                <a:cxn ang="0">
                  <a:pos x="0" y="753"/>
                </a:cxn>
                <a:cxn ang="0">
                  <a:pos x="24" y="753"/>
                </a:cxn>
              </a:cxnLst>
              <a:rect l="0" t="0" r="r" b="b"/>
              <a:pathLst>
                <a:path w="49" h="753">
                  <a:moveTo>
                    <a:pt x="24" y="753"/>
                  </a:moveTo>
                  <a:lnTo>
                    <a:pt x="49" y="753"/>
                  </a:lnTo>
                  <a:lnTo>
                    <a:pt x="49" y="0"/>
                  </a:lnTo>
                  <a:lnTo>
                    <a:pt x="0" y="0"/>
                  </a:lnTo>
                  <a:lnTo>
                    <a:pt x="0" y="753"/>
                  </a:lnTo>
                  <a:lnTo>
                    <a:pt x="24" y="753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834" name="Freeform 498"/>
            <p:cNvSpPr>
              <a:spLocks/>
            </p:cNvSpPr>
            <p:nvPr/>
          </p:nvSpPr>
          <p:spPr bwMode="auto">
            <a:xfrm>
              <a:off x="3948" y="2669"/>
              <a:ext cx="10" cy="151"/>
            </a:xfrm>
            <a:custGeom>
              <a:avLst/>
              <a:gdLst/>
              <a:ahLst/>
              <a:cxnLst>
                <a:cxn ang="0">
                  <a:pos x="24" y="753"/>
                </a:cxn>
                <a:cxn ang="0">
                  <a:pos x="49" y="753"/>
                </a:cxn>
                <a:cxn ang="0">
                  <a:pos x="49" y="0"/>
                </a:cxn>
                <a:cxn ang="0">
                  <a:pos x="0" y="0"/>
                </a:cxn>
                <a:cxn ang="0">
                  <a:pos x="0" y="753"/>
                </a:cxn>
                <a:cxn ang="0">
                  <a:pos x="24" y="753"/>
                </a:cxn>
              </a:cxnLst>
              <a:rect l="0" t="0" r="r" b="b"/>
              <a:pathLst>
                <a:path w="49" h="753">
                  <a:moveTo>
                    <a:pt x="24" y="753"/>
                  </a:moveTo>
                  <a:lnTo>
                    <a:pt x="49" y="753"/>
                  </a:lnTo>
                  <a:lnTo>
                    <a:pt x="49" y="0"/>
                  </a:lnTo>
                  <a:lnTo>
                    <a:pt x="0" y="0"/>
                  </a:lnTo>
                  <a:lnTo>
                    <a:pt x="0" y="753"/>
                  </a:lnTo>
                  <a:lnTo>
                    <a:pt x="24" y="753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837" name="Rectangle 501"/>
            <p:cNvSpPr>
              <a:spLocks noChangeArrowheads="1"/>
            </p:cNvSpPr>
            <p:nvPr/>
          </p:nvSpPr>
          <p:spPr bwMode="auto">
            <a:xfrm>
              <a:off x="3678" y="1449"/>
              <a:ext cx="57" cy="1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1500">
                  <a:solidFill>
                    <a:srgbClr val="000000"/>
                  </a:solidFill>
                  <a:latin typeface="Times New Roman" pitchFamily="18" charset="-18"/>
                </a:rPr>
                <a:t>2</a:t>
              </a:r>
              <a:endParaRPr lang="de-DE" sz="1800" b="1">
                <a:latin typeface="Times New Roman" pitchFamily="18" charset="-18"/>
              </a:endParaRPr>
            </a:p>
          </p:txBody>
        </p:sp>
        <p:sp>
          <p:nvSpPr>
            <p:cNvPr id="14838" name="Rectangle 502"/>
            <p:cNvSpPr>
              <a:spLocks noChangeArrowheads="1"/>
            </p:cNvSpPr>
            <p:nvPr/>
          </p:nvSpPr>
          <p:spPr bwMode="auto">
            <a:xfrm>
              <a:off x="3677" y="1598"/>
              <a:ext cx="57" cy="1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1500">
                  <a:solidFill>
                    <a:srgbClr val="000000"/>
                  </a:solidFill>
                  <a:latin typeface="Times New Roman" pitchFamily="18" charset="-18"/>
                </a:rPr>
                <a:t>3</a:t>
              </a:r>
              <a:endParaRPr lang="de-DE" sz="1800" b="1">
                <a:latin typeface="Times New Roman" pitchFamily="18" charset="-18"/>
              </a:endParaRPr>
            </a:p>
          </p:txBody>
        </p:sp>
        <p:sp>
          <p:nvSpPr>
            <p:cNvPr id="14839" name="Freeform 503"/>
            <p:cNvSpPr>
              <a:spLocks/>
            </p:cNvSpPr>
            <p:nvPr/>
          </p:nvSpPr>
          <p:spPr bwMode="auto">
            <a:xfrm>
              <a:off x="3975" y="1320"/>
              <a:ext cx="94" cy="90"/>
            </a:xfrm>
            <a:custGeom>
              <a:avLst/>
              <a:gdLst/>
              <a:ahLst/>
              <a:cxnLst>
                <a:cxn ang="0">
                  <a:pos x="474" y="17"/>
                </a:cxn>
                <a:cxn ang="0">
                  <a:pos x="436" y="48"/>
                </a:cxn>
                <a:cxn ang="0">
                  <a:pos x="397" y="87"/>
                </a:cxn>
                <a:cxn ang="0">
                  <a:pos x="355" y="132"/>
                </a:cxn>
                <a:cxn ang="0">
                  <a:pos x="311" y="187"/>
                </a:cxn>
                <a:cxn ang="0">
                  <a:pos x="269" y="242"/>
                </a:cxn>
                <a:cxn ang="0">
                  <a:pos x="232" y="296"/>
                </a:cxn>
                <a:cxn ang="0">
                  <a:pos x="201" y="350"/>
                </a:cxn>
                <a:cxn ang="0">
                  <a:pos x="174" y="401"/>
                </a:cxn>
                <a:cxn ang="0">
                  <a:pos x="141" y="422"/>
                </a:cxn>
                <a:cxn ang="0">
                  <a:pos x="129" y="432"/>
                </a:cxn>
                <a:cxn ang="0">
                  <a:pos x="117" y="440"/>
                </a:cxn>
                <a:cxn ang="0">
                  <a:pos x="109" y="447"/>
                </a:cxn>
                <a:cxn ang="0">
                  <a:pos x="105" y="445"/>
                </a:cxn>
                <a:cxn ang="0">
                  <a:pos x="101" y="434"/>
                </a:cxn>
                <a:cxn ang="0">
                  <a:pos x="97" y="421"/>
                </a:cxn>
                <a:cxn ang="0">
                  <a:pos x="90" y="406"/>
                </a:cxn>
                <a:cxn ang="0">
                  <a:pos x="78" y="375"/>
                </a:cxn>
                <a:cxn ang="0">
                  <a:pos x="68" y="352"/>
                </a:cxn>
                <a:cxn ang="0">
                  <a:pos x="57" y="333"/>
                </a:cxn>
                <a:cxn ang="0">
                  <a:pos x="48" y="317"/>
                </a:cxn>
                <a:cxn ang="0">
                  <a:pos x="39" y="304"/>
                </a:cxn>
                <a:cxn ang="0">
                  <a:pos x="30" y="293"/>
                </a:cxn>
                <a:cxn ang="0">
                  <a:pos x="21" y="285"/>
                </a:cxn>
                <a:cxn ang="0">
                  <a:pos x="11" y="278"/>
                </a:cxn>
                <a:cxn ang="0">
                  <a:pos x="0" y="274"/>
                </a:cxn>
                <a:cxn ang="0">
                  <a:pos x="18" y="257"/>
                </a:cxn>
                <a:cxn ang="0">
                  <a:pos x="35" y="244"/>
                </a:cxn>
                <a:cxn ang="0">
                  <a:pos x="52" y="238"/>
                </a:cxn>
                <a:cxn ang="0">
                  <a:pos x="68" y="234"/>
                </a:cxn>
                <a:cxn ang="0">
                  <a:pos x="81" y="239"/>
                </a:cxn>
                <a:cxn ang="0">
                  <a:pos x="96" y="252"/>
                </a:cxn>
                <a:cxn ang="0">
                  <a:pos x="111" y="275"/>
                </a:cxn>
                <a:cxn ang="0">
                  <a:pos x="126" y="306"/>
                </a:cxn>
                <a:cxn ang="0">
                  <a:pos x="151" y="306"/>
                </a:cxn>
                <a:cxn ang="0">
                  <a:pos x="184" y="258"/>
                </a:cxn>
                <a:cxn ang="0">
                  <a:pos x="221" y="211"/>
                </a:cxn>
                <a:cxn ang="0">
                  <a:pos x="262" y="164"/>
                </a:cxn>
                <a:cxn ang="0">
                  <a:pos x="307" y="119"/>
                </a:cxn>
                <a:cxn ang="0">
                  <a:pos x="352" y="78"/>
                </a:cxn>
                <a:cxn ang="0">
                  <a:pos x="396" y="43"/>
                </a:cxn>
                <a:cxn ang="0">
                  <a:pos x="440" y="13"/>
                </a:cxn>
              </a:cxnLst>
              <a:rect l="0" t="0" r="r" b="b"/>
              <a:pathLst>
                <a:path w="474" h="449">
                  <a:moveTo>
                    <a:pt x="461" y="0"/>
                  </a:moveTo>
                  <a:lnTo>
                    <a:pt x="474" y="17"/>
                  </a:lnTo>
                  <a:lnTo>
                    <a:pt x="455" y="32"/>
                  </a:lnTo>
                  <a:lnTo>
                    <a:pt x="436" y="48"/>
                  </a:lnTo>
                  <a:lnTo>
                    <a:pt x="416" y="67"/>
                  </a:lnTo>
                  <a:lnTo>
                    <a:pt x="397" y="87"/>
                  </a:lnTo>
                  <a:lnTo>
                    <a:pt x="375" y="109"/>
                  </a:lnTo>
                  <a:lnTo>
                    <a:pt x="355" y="132"/>
                  </a:lnTo>
                  <a:lnTo>
                    <a:pt x="333" y="158"/>
                  </a:lnTo>
                  <a:lnTo>
                    <a:pt x="311" y="187"/>
                  </a:lnTo>
                  <a:lnTo>
                    <a:pt x="289" y="215"/>
                  </a:lnTo>
                  <a:lnTo>
                    <a:pt x="269" y="242"/>
                  </a:lnTo>
                  <a:lnTo>
                    <a:pt x="250" y="270"/>
                  </a:lnTo>
                  <a:lnTo>
                    <a:pt x="232" y="296"/>
                  </a:lnTo>
                  <a:lnTo>
                    <a:pt x="216" y="324"/>
                  </a:lnTo>
                  <a:lnTo>
                    <a:pt x="201" y="350"/>
                  </a:lnTo>
                  <a:lnTo>
                    <a:pt x="186" y="375"/>
                  </a:lnTo>
                  <a:lnTo>
                    <a:pt x="174" y="401"/>
                  </a:lnTo>
                  <a:lnTo>
                    <a:pt x="149" y="418"/>
                  </a:lnTo>
                  <a:lnTo>
                    <a:pt x="141" y="422"/>
                  </a:lnTo>
                  <a:lnTo>
                    <a:pt x="134" y="428"/>
                  </a:lnTo>
                  <a:lnTo>
                    <a:pt x="129" y="432"/>
                  </a:lnTo>
                  <a:lnTo>
                    <a:pt x="123" y="436"/>
                  </a:lnTo>
                  <a:lnTo>
                    <a:pt x="117" y="440"/>
                  </a:lnTo>
                  <a:lnTo>
                    <a:pt x="113" y="444"/>
                  </a:lnTo>
                  <a:lnTo>
                    <a:pt x="109" y="447"/>
                  </a:lnTo>
                  <a:lnTo>
                    <a:pt x="106" y="449"/>
                  </a:lnTo>
                  <a:lnTo>
                    <a:pt x="105" y="445"/>
                  </a:lnTo>
                  <a:lnTo>
                    <a:pt x="104" y="440"/>
                  </a:lnTo>
                  <a:lnTo>
                    <a:pt x="101" y="434"/>
                  </a:lnTo>
                  <a:lnTo>
                    <a:pt x="99" y="429"/>
                  </a:lnTo>
                  <a:lnTo>
                    <a:pt x="97" y="421"/>
                  </a:lnTo>
                  <a:lnTo>
                    <a:pt x="94" y="414"/>
                  </a:lnTo>
                  <a:lnTo>
                    <a:pt x="90" y="406"/>
                  </a:lnTo>
                  <a:lnTo>
                    <a:pt x="87" y="397"/>
                  </a:lnTo>
                  <a:lnTo>
                    <a:pt x="78" y="375"/>
                  </a:lnTo>
                  <a:lnTo>
                    <a:pt x="72" y="363"/>
                  </a:lnTo>
                  <a:lnTo>
                    <a:pt x="68" y="352"/>
                  </a:lnTo>
                  <a:lnTo>
                    <a:pt x="62" y="343"/>
                  </a:lnTo>
                  <a:lnTo>
                    <a:pt x="57" y="333"/>
                  </a:lnTo>
                  <a:lnTo>
                    <a:pt x="53" y="325"/>
                  </a:lnTo>
                  <a:lnTo>
                    <a:pt x="48" y="317"/>
                  </a:lnTo>
                  <a:lnTo>
                    <a:pt x="44" y="310"/>
                  </a:lnTo>
                  <a:lnTo>
                    <a:pt x="39" y="304"/>
                  </a:lnTo>
                  <a:lnTo>
                    <a:pt x="35" y="299"/>
                  </a:lnTo>
                  <a:lnTo>
                    <a:pt x="30" y="293"/>
                  </a:lnTo>
                  <a:lnTo>
                    <a:pt x="26" y="289"/>
                  </a:lnTo>
                  <a:lnTo>
                    <a:pt x="21" y="285"/>
                  </a:lnTo>
                  <a:lnTo>
                    <a:pt x="15" y="282"/>
                  </a:lnTo>
                  <a:lnTo>
                    <a:pt x="11" y="278"/>
                  </a:lnTo>
                  <a:lnTo>
                    <a:pt x="5" y="276"/>
                  </a:lnTo>
                  <a:lnTo>
                    <a:pt x="0" y="274"/>
                  </a:lnTo>
                  <a:lnTo>
                    <a:pt x="9" y="265"/>
                  </a:lnTo>
                  <a:lnTo>
                    <a:pt x="18" y="257"/>
                  </a:lnTo>
                  <a:lnTo>
                    <a:pt x="27" y="250"/>
                  </a:lnTo>
                  <a:lnTo>
                    <a:pt x="35" y="244"/>
                  </a:lnTo>
                  <a:lnTo>
                    <a:pt x="44" y="240"/>
                  </a:lnTo>
                  <a:lnTo>
                    <a:pt x="52" y="238"/>
                  </a:lnTo>
                  <a:lnTo>
                    <a:pt x="60" y="235"/>
                  </a:lnTo>
                  <a:lnTo>
                    <a:pt x="68" y="234"/>
                  </a:lnTo>
                  <a:lnTo>
                    <a:pt x="74" y="235"/>
                  </a:lnTo>
                  <a:lnTo>
                    <a:pt x="81" y="239"/>
                  </a:lnTo>
                  <a:lnTo>
                    <a:pt x="88" y="244"/>
                  </a:lnTo>
                  <a:lnTo>
                    <a:pt x="96" y="252"/>
                  </a:lnTo>
                  <a:lnTo>
                    <a:pt x="103" y="263"/>
                  </a:lnTo>
                  <a:lnTo>
                    <a:pt x="111" y="275"/>
                  </a:lnTo>
                  <a:lnTo>
                    <a:pt x="118" y="290"/>
                  </a:lnTo>
                  <a:lnTo>
                    <a:pt x="126" y="306"/>
                  </a:lnTo>
                  <a:lnTo>
                    <a:pt x="137" y="330"/>
                  </a:lnTo>
                  <a:lnTo>
                    <a:pt x="151" y="306"/>
                  </a:lnTo>
                  <a:lnTo>
                    <a:pt x="167" y="282"/>
                  </a:lnTo>
                  <a:lnTo>
                    <a:pt x="184" y="258"/>
                  </a:lnTo>
                  <a:lnTo>
                    <a:pt x="202" y="234"/>
                  </a:lnTo>
                  <a:lnTo>
                    <a:pt x="221" y="211"/>
                  </a:lnTo>
                  <a:lnTo>
                    <a:pt x="242" y="187"/>
                  </a:lnTo>
                  <a:lnTo>
                    <a:pt x="262" y="164"/>
                  </a:lnTo>
                  <a:lnTo>
                    <a:pt x="285" y="140"/>
                  </a:lnTo>
                  <a:lnTo>
                    <a:pt x="307" y="119"/>
                  </a:lnTo>
                  <a:lnTo>
                    <a:pt x="330" y="97"/>
                  </a:lnTo>
                  <a:lnTo>
                    <a:pt x="352" y="78"/>
                  </a:lnTo>
                  <a:lnTo>
                    <a:pt x="374" y="60"/>
                  </a:lnTo>
                  <a:lnTo>
                    <a:pt x="396" y="43"/>
                  </a:lnTo>
                  <a:lnTo>
                    <a:pt x="418" y="27"/>
                  </a:lnTo>
                  <a:lnTo>
                    <a:pt x="440" y="13"/>
                  </a:lnTo>
                  <a:lnTo>
                    <a:pt x="461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840" name="Freeform 504"/>
            <p:cNvSpPr>
              <a:spLocks/>
            </p:cNvSpPr>
            <p:nvPr/>
          </p:nvSpPr>
          <p:spPr bwMode="auto">
            <a:xfrm>
              <a:off x="4066" y="1319"/>
              <a:ext cx="6" cy="6"/>
            </a:xfrm>
            <a:custGeom>
              <a:avLst/>
              <a:gdLst/>
              <a:ahLst/>
              <a:cxnLst>
                <a:cxn ang="0">
                  <a:pos x="23" y="28"/>
                </a:cxn>
                <a:cxn ang="0">
                  <a:pos x="26" y="17"/>
                </a:cxn>
                <a:cxn ang="0">
                  <a:pos x="13" y="0"/>
                </a:cxn>
                <a:cxn ang="0">
                  <a:pos x="0" y="9"/>
                </a:cxn>
                <a:cxn ang="0">
                  <a:pos x="12" y="26"/>
                </a:cxn>
                <a:cxn ang="0">
                  <a:pos x="13" y="14"/>
                </a:cxn>
                <a:cxn ang="0">
                  <a:pos x="23" y="28"/>
                </a:cxn>
                <a:cxn ang="0">
                  <a:pos x="30" y="22"/>
                </a:cxn>
                <a:cxn ang="0">
                  <a:pos x="26" y="17"/>
                </a:cxn>
                <a:cxn ang="0">
                  <a:pos x="23" y="28"/>
                </a:cxn>
              </a:cxnLst>
              <a:rect l="0" t="0" r="r" b="b"/>
              <a:pathLst>
                <a:path w="30" h="28">
                  <a:moveTo>
                    <a:pt x="23" y="28"/>
                  </a:moveTo>
                  <a:lnTo>
                    <a:pt x="26" y="17"/>
                  </a:lnTo>
                  <a:lnTo>
                    <a:pt x="13" y="0"/>
                  </a:lnTo>
                  <a:lnTo>
                    <a:pt x="0" y="9"/>
                  </a:lnTo>
                  <a:lnTo>
                    <a:pt x="12" y="26"/>
                  </a:lnTo>
                  <a:lnTo>
                    <a:pt x="13" y="14"/>
                  </a:lnTo>
                  <a:lnTo>
                    <a:pt x="23" y="28"/>
                  </a:lnTo>
                  <a:lnTo>
                    <a:pt x="30" y="22"/>
                  </a:lnTo>
                  <a:lnTo>
                    <a:pt x="26" y="17"/>
                  </a:lnTo>
                  <a:lnTo>
                    <a:pt x="23" y="28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841" name="Freeform 505"/>
            <p:cNvSpPr>
              <a:spLocks/>
            </p:cNvSpPr>
            <p:nvPr/>
          </p:nvSpPr>
          <p:spPr bwMode="auto">
            <a:xfrm>
              <a:off x="4035" y="1322"/>
              <a:ext cx="35" cy="36"/>
            </a:xfrm>
            <a:custGeom>
              <a:avLst/>
              <a:gdLst/>
              <a:ahLst/>
              <a:cxnLst>
                <a:cxn ang="0">
                  <a:pos x="14" y="181"/>
                </a:cxn>
                <a:cxn ang="0">
                  <a:pos x="14" y="181"/>
                </a:cxn>
                <a:cxn ang="0">
                  <a:pos x="35" y="154"/>
                </a:cxn>
                <a:cxn ang="0">
                  <a:pos x="57" y="128"/>
                </a:cxn>
                <a:cxn ang="0">
                  <a:pos x="78" y="104"/>
                </a:cxn>
                <a:cxn ang="0">
                  <a:pos x="98" y="83"/>
                </a:cxn>
                <a:cxn ang="0">
                  <a:pos x="118" y="63"/>
                </a:cxn>
                <a:cxn ang="0">
                  <a:pos x="138" y="44"/>
                </a:cxn>
                <a:cxn ang="0">
                  <a:pos x="156" y="27"/>
                </a:cxn>
                <a:cxn ang="0">
                  <a:pos x="174" y="14"/>
                </a:cxn>
                <a:cxn ang="0">
                  <a:pos x="164" y="0"/>
                </a:cxn>
                <a:cxn ang="0">
                  <a:pos x="146" y="15"/>
                </a:cxn>
                <a:cxn ang="0">
                  <a:pos x="127" y="32"/>
                </a:cxn>
                <a:cxn ang="0">
                  <a:pos x="106" y="50"/>
                </a:cxn>
                <a:cxn ang="0">
                  <a:pos x="86" y="72"/>
                </a:cxn>
                <a:cxn ang="0">
                  <a:pos x="66" y="93"/>
                </a:cxn>
                <a:cxn ang="0">
                  <a:pos x="44" y="118"/>
                </a:cxn>
                <a:cxn ang="0">
                  <a:pos x="23" y="143"/>
                </a:cxn>
                <a:cxn ang="0">
                  <a:pos x="0" y="171"/>
                </a:cxn>
                <a:cxn ang="0">
                  <a:pos x="0" y="171"/>
                </a:cxn>
                <a:cxn ang="0">
                  <a:pos x="14" y="181"/>
                </a:cxn>
              </a:cxnLst>
              <a:rect l="0" t="0" r="r" b="b"/>
              <a:pathLst>
                <a:path w="174" h="181">
                  <a:moveTo>
                    <a:pt x="14" y="181"/>
                  </a:moveTo>
                  <a:lnTo>
                    <a:pt x="14" y="181"/>
                  </a:lnTo>
                  <a:lnTo>
                    <a:pt x="35" y="154"/>
                  </a:lnTo>
                  <a:lnTo>
                    <a:pt x="57" y="128"/>
                  </a:lnTo>
                  <a:lnTo>
                    <a:pt x="78" y="104"/>
                  </a:lnTo>
                  <a:lnTo>
                    <a:pt x="98" y="83"/>
                  </a:lnTo>
                  <a:lnTo>
                    <a:pt x="118" y="63"/>
                  </a:lnTo>
                  <a:lnTo>
                    <a:pt x="138" y="44"/>
                  </a:lnTo>
                  <a:lnTo>
                    <a:pt x="156" y="27"/>
                  </a:lnTo>
                  <a:lnTo>
                    <a:pt x="174" y="14"/>
                  </a:lnTo>
                  <a:lnTo>
                    <a:pt x="164" y="0"/>
                  </a:lnTo>
                  <a:lnTo>
                    <a:pt x="146" y="15"/>
                  </a:lnTo>
                  <a:lnTo>
                    <a:pt x="127" y="32"/>
                  </a:lnTo>
                  <a:lnTo>
                    <a:pt x="106" y="50"/>
                  </a:lnTo>
                  <a:lnTo>
                    <a:pt x="86" y="72"/>
                  </a:lnTo>
                  <a:lnTo>
                    <a:pt x="66" y="93"/>
                  </a:lnTo>
                  <a:lnTo>
                    <a:pt x="44" y="118"/>
                  </a:lnTo>
                  <a:lnTo>
                    <a:pt x="23" y="143"/>
                  </a:lnTo>
                  <a:lnTo>
                    <a:pt x="0" y="171"/>
                  </a:lnTo>
                  <a:lnTo>
                    <a:pt x="0" y="171"/>
                  </a:lnTo>
                  <a:lnTo>
                    <a:pt x="14" y="18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842" name="Freeform 506"/>
            <p:cNvSpPr>
              <a:spLocks/>
            </p:cNvSpPr>
            <p:nvPr/>
          </p:nvSpPr>
          <p:spPr bwMode="auto">
            <a:xfrm>
              <a:off x="4008" y="1356"/>
              <a:ext cx="30" cy="45"/>
            </a:xfrm>
            <a:custGeom>
              <a:avLst/>
              <a:gdLst/>
              <a:ahLst/>
              <a:cxnLst>
                <a:cxn ang="0">
                  <a:pos x="13" y="226"/>
                </a:cxn>
                <a:cxn ang="0">
                  <a:pos x="15" y="223"/>
                </a:cxn>
                <a:cxn ang="0">
                  <a:pos x="27" y="198"/>
                </a:cxn>
                <a:cxn ang="0">
                  <a:pos x="41" y="172"/>
                </a:cxn>
                <a:cxn ang="0">
                  <a:pos x="56" y="147"/>
                </a:cxn>
                <a:cxn ang="0">
                  <a:pos x="73" y="120"/>
                </a:cxn>
                <a:cxn ang="0">
                  <a:pos x="90" y="94"/>
                </a:cxn>
                <a:cxn ang="0">
                  <a:pos x="109" y="67"/>
                </a:cxn>
                <a:cxn ang="0">
                  <a:pos x="129" y="39"/>
                </a:cxn>
                <a:cxn ang="0">
                  <a:pos x="151" y="10"/>
                </a:cxn>
                <a:cxn ang="0">
                  <a:pos x="137" y="0"/>
                </a:cxn>
                <a:cxn ang="0">
                  <a:pos x="116" y="28"/>
                </a:cxn>
                <a:cxn ang="0">
                  <a:pos x="95" y="57"/>
                </a:cxn>
                <a:cxn ang="0">
                  <a:pos x="76" y="84"/>
                </a:cxn>
                <a:cxn ang="0">
                  <a:pos x="58" y="111"/>
                </a:cxn>
                <a:cxn ang="0">
                  <a:pos x="42" y="138"/>
                </a:cxn>
                <a:cxn ang="0">
                  <a:pos x="26" y="164"/>
                </a:cxn>
                <a:cxn ang="0">
                  <a:pos x="13" y="190"/>
                </a:cxn>
                <a:cxn ang="0">
                  <a:pos x="0" y="215"/>
                </a:cxn>
                <a:cxn ang="0">
                  <a:pos x="2" y="212"/>
                </a:cxn>
                <a:cxn ang="0">
                  <a:pos x="13" y="226"/>
                </a:cxn>
                <a:cxn ang="0">
                  <a:pos x="14" y="224"/>
                </a:cxn>
                <a:cxn ang="0">
                  <a:pos x="15" y="223"/>
                </a:cxn>
                <a:cxn ang="0">
                  <a:pos x="13" y="226"/>
                </a:cxn>
              </a:cxnLst>
              <a:rect l="0" t="0" r="r" b="b"/>
              <a:pathLst>
                <a:path w="151" h="226">
                  <a:moveTo>
                    <a:pt x="13" y="226"/>
                  </a:moveTo>
                  <a:lnTo>
                    <a:pt x="15" y="223"/>
                  </a:lnTo>
                  <a:lnTo>
                    <a:pt x="27" y="198"/>
                  </a:lnTo>
                  <a:lnTo>
                    <a:pt x="41" y="172"/>
                  </a:lnTo>
                  <a:lnTo>
                    <a:pt x="56" y="147"/>
                  </a:lnTo>
                  <a:lnTo>
                    <a:pt x="73" y="120"/>
                  </a:lnTo>
                  <a:lnTo>
                    <a:pt x="90" y="94"/>
                  </a:lnTo>
                  <a:lnTo>
                    <a:pt x="109" y="67"/>
                  </a:lnTo>
                  <a:lnTo>
                    <a:pt x="129" y="39"/>
                  </a:lnTo>
                  <a:lnTo>
                    <a:pt x="151" y="10"/>
                  </a:lnTo>
                  <a:lnTo>
                    <a:pt x="137" y="0"/>
                  </a:lnTo>
                  <a:lnTo>
                    <a:pt x="116" y="28"/>
                  </a:lnTo>
                  <a:lnTo>
                    <a:pt x="95" y="57"/>
                  </a:lnTo>
                  <a:lnTo>
                    <a:pt x="76" y="84"/>
                  </a:lnTo>
                  <a:lnTo>
                    <a:pt x="58" y="111"/>
                  </a:lnTo>
                  <a:lnTo>
                    <a:pt x="42" y="138"/>
                  </a:lnTo>
                  <a:lnTo>
                    <a:pt x="26" y="164"/>
                  </a:lnTo>
                  <a:lnTo>
                    <a:pt x="13" y="190"/>
                  </a:lnTo>
                  <a:lnTo>
                    <a:pt x="0" y="215"/>
                  </a:lnTo>
                  <a:lnTo>
                    <a:pt x="2" y="212"/>
                  </a:lnTo>
                  <a:lnTo>
                    <a:pt x="13" y="226"/>
                  </a:lnTo>
                  <a:lnTo>
                    <a:pt x="14" y="224"/>
                  </a:lnTo>
                  <a:lnTo>
                    <a:pt x="15" y="223"/>
                  </a:lnTo>
                  <a:lnTo>
                    <a:pt x="13" y="226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843" name="Freeform 507"/>
            <p:cNvSpPr>
              <a:spLocks/>
            </p:cNvSpPr>
            <p:nvPr/>
          </p:nvSpPr>
          <p:spPr bwMode="auto">
            <a:xfrm>
              <a:off x="4003" y="1398"/>
              <a:ext cx="8" cy="7"/>
            </a:xfrm>
            <a:custGeom>
              <a:avLst/>
              <a:gdLst/>
              <a:ahLst/>
              <a:cxnLst>
                <a:cxn ang="0">
                  <a:pos x="10" y="31"/>
                </a:cxn>
                <a:cxn ang="0">
                  <a:pos x="10" y="31"/>
                </a:cxn>
                <a:cxn ang="0">
                  <a:pos x="36" y="14"/>
                </a:cxn>
                <a:cxn ang="0">
                  <a:pos x="25" y="0"/>
                </a:cxn>
                <a:cxn ang="0">
                  <a:pos x="0" y="18"/>
                </a:cxn>
                <a:cxn ang="0">
                  <a:pos x="0" y="18"/>
                </a:cxn>
                <a:cxn ang="0">
                  <a:pos x="10" y="31"/>
                </a:cxn>
              </a:cxnLst>
              <a:rect l="0" t="0" r="r" b="b"/>
              <a:pathLst>
                <a:path w="36" h="31">
                  <a:moveTo>
                    <a:pt x="10" y="31"/>
                  </a:moveTo>
                  <a:lnTo>
                    <a:pt x="10" y="31"/>
                  </a:lnTo>
                  <a:lnTo>
                    <a:pt x="36" y="14"/>
                  </a:lnTo>
                  <a:lnTo>
                    <a:pt x="25" y="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0" y="3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844" name="Freeform 508"/>
            <p:cNvSpPr>
              <a:spLocks/>
            </p:cNvSpPr>
            <p:nvPr/>
          </p:nvSpPr>
          <p:spPr bwMode="auto">
            <a:xfrm>
              <a:off x="3994" y="1402"/>
              <a:ext cx="11" cy="11"/>
            </a:xfrm>
            <a:custGeom>
              <a:avLst/>
              <a:gdLst/>
              <a:ahLst/>
              <a:cxnLst>
                <a:cxn ang="0">
                  <a:pos x="0" y="40"/>
                </a:cxn>
                <a:cxn ang="0">
                  <a:pos x="14" y="45"/>
                </a:cxn>
                <a:cxn ang="0">
                  <a:pos x="17" y="42"/>
                </a:cxn>
                <a:cxn ang="0">
                  <a:pos x="20" y="39"/>
                </a:cxn>
                <a:cxn ang="0">
                  <a:pos x="25" y="36"/>
                </a:cxn>
                <a:cxn ang="0">
                  <a:pos x="30" y="31"/>
                </a:cxn>
                <a:cxn ang="0">
                  <a:pos x="35" y="28"/>
                </a:cxn>
                <a:cxn ang="0">
                  <a:pos x="42" y="23"/>
                </a:cxn>
                <a:cxn ang="0">
                  <a:pos x="49" y="18"/>
                </a:cxn>
                <a:cxn ang="0">
                  <a:pos x="56" y="13"/>
                </a:cxn>
                <a:cxn ang="0">
                  <a:pos x="46" y="0"/>
                </a:cxn>
                <a:cxn ang="0">
                  <a:pos x="39" y="4"/>
                </a:cxn>
                <a:cxn ang="0">
                  <a:pos x="32" y="10"/>
                </a:cxn>
                <a:cxn ang="0">
                  <a:pos x="25" y="14"/>
                </a:cxn>
                <a:cxn ang="0">
                  <a:pos x="19" y="19"/>
                </a:cxn>
                <a:cxn ang="0">
                  <a:pos x="15" y="22"/>
                </a:cxn>
                <a:cxn ang="0">
                  <a:pos x="10" y="26"/>
                </a:cxn>
                <a:cxn ang="0">
                  <a:pos x="6" y="29"/>
                </a:cxn>
                <a:cxn ang="0">
                  <a:pos x="2" y="33"/>
                </a:cxn>
                <a:cxn ang="0">
                  <a:pos x="16" y="36"/>
                </a:cxn>
                <a:cxn ang="0">
                  <a:pos x="0" y="40"/>
                </a:cxn>
                <a:cxn ang="0">
                  <a:pos x="5" y="54"/>
                </a:cxn>
                <a:cxn ang="0">
                  <a:pos x="14" y="45"/>
                </a:cxn>
                <a:cxn ang="0">
                  <a:pos x="0" y="40"/>
                </a:cxn>
              </a:cxnLst>
              <a:rect l="0" t="0" r="r" b="b"/>
              <a:pathLst>
                <a:path w="56" h="54">
                  <a:moveTo>
                    <a:pt x="0" y="40"/>
                  </a:moveTo>
                  <a:lnTo>
                    <a:pt x="14" y="45"/>
                  </a:lnTo>
                  <a:lnTo>
                    <a:pt x="17" y="42"/>
                  </a:lnTo>
                  <a:lnTo>
                    <a:pt x="20" y="39"/>
                  </a:lnTo>
                  <a:lnTo>
                    <a:pt x="25" y="36"/>
                  </a:lnTo>
                  <a:lnTo>
                    <a:pt x="30" y="31"/>
                  </a:lnTo>
                  <a:lnTo>
                    <a:pt x="35" y="28"/>
                  </a:lnTo>
                  <a:lnTo>
                    <a:pt x="42" y="23"/>
                  </a:lnTo>
                  <a:lnTo>
                    <a:pt x="49" y="18"/>
                  </a:lnTo>
                  <a:lnTo>
                    <a:pt x="56" y="13"/>
                  </a:lnTo>
                  <a:lnTo>
                    <a:pt x="46" y="0"/>
                  </a:lnTo>
                  <a:lnTo>
                    <a:pt x="39" y="4"/>
                  </a:lnTo>
                  <a:lnTo>
                    <a:pt x="32" y="10"/>
                  </a:lnTo>
                  <a:lnTo>
                    <a:pt x="25" y="14"/>
                  </a:lnTo>
                  <a:lnTo>
                    <a:pt x="19" y="19"/>
                  </a:lnTo>
                  <a:lnTo>
                    <a:pt x="15" y="22"/>
                  </a:lnTo>
                  <a:lnTo>
                    <a:pt x="10" y="26"/>
                  </a:lnTo>
                  <a:lnTo>
                    <a:pt x="6" y="29"/>
                  </a:lnTo>
                  <a:lnTo>
                    <a:pt x="2" y="33"/>
                  </a:lnTo>
                  <a:lnTo>
                    <a:pt x="16" y="36"/>
                  </a:lnTo>
                  <a:lnTo>
                    <a:pt x="0" y="40"/>
                  </a:lnTo>
                  <a:lnTo>
                    <a:pt x="5" y="54"/>
                  </a:lnTo>
                  <a:lnTo>
                    <a:pt x="14" y="45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845" name="Freeform 509"/>
            <p:cNvSpPr>
              <a:spLocks/>
            </p:cNvSpPr>
            <p:nvPr/>
          </p:nvSpPr>
          <p:spPr bwMode="auto">
            <a:xfrm>
              <a:off x="3990" y="1399"/>
              <a:ext cx="7" cy="11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0" y="7"/>
                </a:cxn>
                <a:cxn ang="0">
                  <a:pos x="4" y="14"/>
                </a:cxn>
                <a:cxn ang="0">
                  <a:pos x="7" y="22"/>
                </a:cxn>
                <a:cxn ang="0">
                  <a:pos x="10" y="30"/>
                </a:cxn>
                <a:cxn ang="0">
                  <a:pos x="12" y="37"/>
                </a:cxn>
                <a:cxn ang="0">
                  <a:pos x="15" y="44"/>
                </a:cxn>
                <a:cxn ang="0">
                  <a:pos x="17" y="48"/>
                </a:cxn>
                <a:cxn ang="0">
                  <a:pos x="18" y="54"/>
                </a:cxn>
                <a:cxn ang="0">
                  <a:pos x="19" y="57"/>
                </a:cxn>
                <a:cxn ang="0">
                  <a:pos x="35" y="53"/>
                </a:cxn>
                <a:cxn ang="0">
                  <a:pos x="34" y="48"/>
                </a:cxn>
                <a:cxn ang="0">
                  <a:pos x="33" y="44"/>
                </a:cxn>
                <a:cxn ang="0">
                  <a:pos x="30" y="38"/>
                </a:cxn>
                <a:cxn ang="0">
                  <a:pos x="28" y="31"/>
                </a:cxn>
                <a:cxn ang="0">
                  <a:pos x="26" y="25"/>
                </a:cxn>
                <a:cxn ang="0">
                  <a:pos x="22" y="17"/>
                </a:cxn>
                <a:cxn ang="0">
                  <a:pos x="19" y="9"/>
                </a:cxn>
                <a:cxn ang="0">
                  <a:pos x="16" y="0"/>
                </a:cxn>
                <a:cxn ang="0">
                  <a:pos x="16" y="0"/>
                </a:cxn>
                <a:cxn ang="0">
                  <a:pos x="0" y="7"/>
                </a:cxn>
              </a:cxnLst>
              <a:rect l="0" t="0" r="r" b="b"/>
              <a:pathLst>
                <a:path w="35" h="57">
                  <a:moveTo>
                    <a:pt x="0" y="7"/>
                  </a:moveTo>
                  <a:lnTo>
                    <a:pt x="0" y="7"/>
                  </a:lnTo>
                  <a:lnTo>
                    <a:pt x="4" y="14"/>
                  </a:lnTo>
                  <a:lnTo>
                    <a:pt x="7" y="22"/>
                  </a:lnTo>
                  <a:lnTo>
                    <a:pt x="10" y="30"/>
                  </a:lnTo>
                  <a:lnTo>
                    <a:pt x="12" y="37"/>
                  </a:lnTo>
                  <a:lnTo>
                    <a:pt x="15" y="44"/>
                  </a:lnTo>
                  <a:lnTo>
                    <a:pt x="17" y="48"/>
                  </a:lnTo>
                  <a:lnTo>
                    <a:pt x="18" y="54"/>
                  </a:lnTo>
                  <a:lnTo>
                    <a:pt x="19" y="57"/>
                  </a:lnTo>
                  <a:lnTo>
                    <a:pt x="35" y="53"/>
                  </a:lnTo>
                  <a:lnTo>
                    <a:pt x="34" y="48"/>
                  </a:lnTo>
                  <a:lnTo>
                    <a:pt x="33" y="44"/>
                  </a:lnTo>
                  <a:lnTo>
                    <a:pt x="30" y="38"/>
                  </a:lnTo>
                  <a:lnTo>
                    <a:pt x="28" y="31"/>
                  </a:lnTo>
                  <a:lnTo>
                    <a:pt x="26" y="25"/>
                  </a:lnTo>
                  <a:lnTo>
                    <a:pt x="22" y="17"/>
                  </a:lnTo>
                  <a:lnTo>
                    <a:pt x="19" y="9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846" name="Freeform 510"/>
            <p:cNvSpPr>
              <a:spLocks/>
            </p:cNvSpPr>
            <p:nvPr/>
          </p:nvSpPr>
          <p:spPr bwMode="auto">
            <a:xfrm>
              <a:off x="3989" y="1394"/>
              <a:ext cx="5" cy="6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0" y="7"/>
                </a:cxn>
                <a:cxn ang="0">
                  <a:pos x="9" y="30"/>
                </a:cxn>
                <a:cxn ang="0">
                  <a:pos x="25" y="23"/>
                </a:cxn>
                <a:cxn ang="0">
                  <a:pos x="15" y="0"/>
                </a:cxn>
                <a:cxn ang="0">
                  <a:pos x="15" y="0"/>
                </a:cxn>
                <a:cxn ang="0">
                  <a:pos x="0" y="7"/>
                </a:cxn>
              </a:cxnLst>
              <a:rect l="0" t="0" r="r" b="b"/>
              <a:pathLst>
                <a:path w="25" h="30">
                  <a:moveTo>
                    <a:pt x="0" y="7"/>
                  </a:moveTo>
                  <a:lnTo>
                    <a:pt x="0" y="7"/>
                  </a:lnTo>
                  <a:lnTo>
                    <a:pt x="9" y="30"/>
                  </a:lnTo>
                  <a:lnTo>
                    <a:pt x="25" y="23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847" name="Freeform 511"/>
            <p:cNvSpPr>
              <a:spLocks/>
            </p:cNvSpPr>
            <p:nvPr/>
          </p:nvSpPr>
          <p:spPr bwMode="auto">
            <a:xfrm>
              <a:off x="3981" y="1380"/>
              <a:ext cx="11" cy="15"/>
            </a:xfrm>
            <a:custGeom>
              <a:avLst/>
              <a:gdLst/>
              <a:ahLst/>
              <a:cxnLst>
                <a:cxn ang="0">
                  <a:pos x="0" y="10"/>
                </a:cxn>
                <a:cxn ang="0">
                  <a:pos x="0" y="10"/>
                </a:cxn>
                <a:cxn ang="0">
                  <a:pos x="5" y="16"/>
                </a:cxn>
                <a:cxn ang="0">
                  <a:pos x="10" y="22"/>
                </a:cxn>
                <a:cxn ang="0">
                  <a:pos x="14" y="30"/>
                </a:cxn>
                <a:cxn ang="0">
                  <a:pos x="19" y="38"/>
                </a:cxn>
                <a:cxn ang="0">
                  <a:pos x="23" y="47"/>
                </a:cxn>
                <a:cxn ang="0">
                  <a:pos x="28" y="57"/>
                </a:cxn>
                <a:cxn ang="0">
                  <a:pos x="33" y="68"/>
                </a:cxn>
                <a:cxn ang="0">
                  <a:pos x="38" y="79"/>
                </a:cxn>
                <a:cxn ang="0">
                  <a:pos x="53" y="72"/>
                </a:cxn>
                <a:cxn ang="0">
                  <a:pos x="48" y="61"/>
                </a:cxn>
                <a:cxn ang="0">
                  <a:pos x="42" y="50"/>
                </a:cxn>
                <a:cxn ang="0">
                  <a:pos x="38" y="39"/>
                </a:cxn>
                <a:cxn ang="0">
                  <a:pos x="33" y="30"/>
                </a:cxn>
                <a:cxn ang="0">
                  <a:pos x="28" y="21"/>
                </a:cxn>
                <a:cxn ang="0">
                  <a:pos x="23" y="13"/>
                </a:cxn>
                <a:cxn ang="0">
                  <a:pos x="19" y="7"/>
                </a:cxn>
                <a:cxn ang="0">
                  <a:pos x="14" y="0"/>
                </a:cxn>
                <a:cxn ang="0">
                  <a:pos x="14" y="0"/>
                </a:cxn>
                <a:cxn ang="0">
                  <a:pos x="0" y="10"/>
                </a:cxn>
              </a:cxnLst>
              <a:rect l="0" t="0" r="r" b="b"/>
              <a:pathLst>
                <a:path w="53" h="79">
                  <a:moveTo>
                    <a:pt x="0" y="10"/>
                  </a:moveTo>
                  <a:lnTo>
                    <a:pt x="0" y="10"/>
                  </a:lnTo>
                  <a:lnTo>
                    <a:pt x="5" y="16"/>
                  </a:lnTo>
                  <a:lnTo>
                    <a:pt x="10" y="22"/>
                  </a:lnTo>
                  <a:lnTo>
                    <a:pt x="14" y="30"/>
                  </a:lnTo>
                  <a:lnTo>
                    <a:pt x="19" y="38"/>
                  </a:lnTo>
                  <a:lnTo>
                    <a:pt x="23" y="47"/>
                  </a:lnTo>
                  <a:lnTo>
                    <a:pt x="28" y="57"/>
                  </a:lnTo>
                  <a:lnTo>
                    <a:pt x="33" y="68"/>
                  </a:lnTo>
                  <a:lnTo>
                    <a:pt x="38" y="79"/>
                  </a:lnTo>
                  <a:lnTo>
                    <a:pt x="53" y="72"/>
                  </a:lnTo>
                  <a:lnTo>
                    <a:pt x="48" y="61"/>
                  </a:lnTo>
                  <a:lnTo>
                    <a:pt x="42" y="50"/>
                  </a:lnTo>
                  <a:lnTo>
                    <a:pt x="38" y="39"/>
                  </a:lnTo>
                  <a:lnTo>
                    <a:pt x="33" y="30"/>
                  </a:lnTo>
                  <a:lnTo>
                    <a:pt x="28" y="21"/>
                  </a:lnTo>
                  <a:lnTo>
                    <a:pt x="23" y="13"/>
                  </a:lnTo>
                  <a:lnTo>
                    <a:pt x="19" y="7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848" name="Freeform 512"/>
            <p:cNvSpPr>
              <a:spLocks/>
            </p:cNvSpPr>
            <p:nvPr/>
          </p:nvSpPr>
          <p:spPr bwMode="auto">
            <a:xfrm>
              <a:off x="3972" y="1373"/>
              <a:ext cx="12" cy="9"/>
            </a:xfrm>
            <a:custGeom>
              <a:avLst/>
              <a:gdLst/>
              <a:ahLst/>
              <a:cxnLst>
                <a:cxn ang="0">
                  <a:pos x="9" y="2"/>
                </a:cxn>
                <a:cxn ang="0">
                  <a:pos x="12" y="16"/>
                </a:cxn>
                <a:cxn ang="0">
                  <a:pos x="17" y="17"/>
                </a:cxn>
                <a:cxn ang="0">
                  <a:pos x="21" y="19"/>
                </a:cxn>
                <a:cxn ang="0">
                  <a:pos x="26" y="23"/>
                </a:cxn>
                <a:cxn ang="0">
                  <a:pos x="30" y="26"/>
                </a:cxn>
                <a:cxn ang="0">
                  <a:pos x="35" y="29"/>
                </a:cxn>
                <a:cxn ang="0">
                  <a:pos x="40" y="34"/>
                </a:cxn>
                <a:cxn ang="0">
                  <a:pos x="44" y="38"/>
                </a:cxn>
                <a:cxn ang="0">
                  <a:pos x="47" y="43"/>
                </a:cxn>
                <a:cxn ang="0">
                  <a:pos x="61" y="33"/>
                </a:cxn>
                <a:cxn ang="0">
                  <a:pos x="57" y="27"/>
                </a:cxn>
                <a:cxn ang="0">
                  <a:pos x="51" y="21"/>
                </a:cxn>
                <a:cxn ang="0">
                  <a:pos x="46" y="17"/>
                </a:cxn>
                <a:cxn ang="0">
                  <a:pos x="41" y="12"/>
                </a:cxn>
                <a:cxn ang="0">
                  <a:pos x="35" y="9"/>
                </a:cxn>
                <a:cxn ang="0">
                  <a:pos x="29" y="6"/>
                </a:cxn>
                <a:cxn ang="0">
                  <a:pos x="24" y="2"/>
                </a:cxn>
                <a:cxn ang="0">
                  <a:pos x="18" y="0"/>
                </a:cxn>
                <a:cxn ang="0">
                  <a:pos x="21" y="14"/>
                </a:cxn>
                <a:cxn ang="0">
                  <a:pos x="9" y="2"/>
                </a:cxn>
                <a:cxn ang="0">
                  <a:pos x="0" y="11"/>
                </a:cxn>
                <a:cxn ang="0">
                  <a:pos x="12" y="16"/>
                </a:cxn>
                <a:cxn ang="0">
                  <a:pos x="9" y="2"/>
                </a:cxn>
              </a:cxnLst>
              <a:rect l="0" t="0" r="r" b="b"/>
              <a:pathLst>
                <a:path w="61" h="43">
                  <a:moveTo>
                    <a:pt x="9" y="2"/>
                  </a:moveTo>
                  <a:lnTo>
                    <a:pt x="12" y="16"/>
                  </a:lnTo>
                  <a:lnTo>
                    <a:pt x="17" y="17"/>
                  </a:lnTo>
                  <a:lnTo>
                    <a:pt x="21" y="19"/>
                  </a:lnTo>
                  <a:lnTo>
                    <a:pt x="26" y="23"/>
                  </a:lnTo>
                  <a:lnTo>
                    <a:pt x="30" y="26"/>
                  </a:lnTo>
                  <a:lnTo>
                    <a:pt x="35" y="29"/>
                  </a:lnTo>
                  <a:lnTo>
                    <a:pt x="40" y="34"/>
                  </a:lnTo>
                  <a:lnTo>
                    <a:pt x="44" y="38"/>
                  </a:lnTo>
                  <a:lnTo>
                    <a:pt x="47" y="43"/>
                  </a:lnTo>
                  <a:lnTo>
                    <a:pt x="61" y="33"/>
                  </a:lnTo>
                  <a:lnTo>
                    <a:pt x="57" y="27"/>
                  </a:lnTo>
                  <a:lnTo>
                    <a:pt x="51" y="21"/>
                  </a:lnTo>
                  <a:lnTo>
                    <a:pt x="46" y="17"/>
                  </a:lnTo>
                  <a:lnTo>
                    <a:pt x="41" y="12"/>
                  </a:lnTo>
                  <a:lnTo>
                    <a:pt x="35" y="9"/>
                  </a:lnTo>
                  <a:lnTo>
                    <a:pt x="29" y="6"/>
                  </a:lnTo>
                  <a:lnTo>
                    <a:pt x="24" y="2"/>
                  </a:lnTo>
                  <a:lnTo>
                    <a:pt x="18" y="0"/>
                  </a:lnTo>
                  <a:lnTo>
                    <a:pt x="21" y="14"/>
                  </a:lnTo>
                  <a:lnTo>
                    <a:pt x="9" y="2"/>
                  </a:lnTo>
                  <a:lnTo>
                    <a:pt x="0" y="11"/>
                  </a:lnTo>
                  <a:lnTo>
                    <a:pt x="12" y="16"/>
                  </a:lnTo>
                  <a:lnTo>
                    <a:pt x="9" y="2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849" name="Freeform 513"/>
            <p:cNvSpPr>
              <a:spLocks/>
            </p:cNvSpPr>
            <p:nvPr/>
          </p:nvSpPr>
          <p:spPr bwMode="auto">
            <a:xfrm>
              <a:off x="3973" y="1365"/>
              <a:ext cx="15" cy="11"/>
            </a:xfrm>
            <a:custGeom>
              <a:avLst/>
              <a:gdLst/>
              <a:ahLst/>
              <a:cxnLst>
                <a:cxn ang="0">
                  <a:pos x="74" y="0"/>
                </a:cxn>
                <a:cxn ang="0">
                  <a:pos x="74" y="0"/>
                </a:cxn>
                <a:cxn ang="0">
                  <a:pos x="64" y="1"/>
                </a:cxn>
                <a:cxn ang="0">
                  <a:pos x="55" y="4"/>
                </a:cxn>
                <a:cxn ang="0">
                  <a:pos x="46" y="7"/>
                </a:cxn>
                <a:cxn ang="0">
                  <a:pos x="37" y="12"/>
                </a:cxn>
                <a:cxn ang="0">
                  <a:pos x="28" y="17"/>
                </a:cxn>
                <a:cxn ang="0">
                  <a:pos x="19" y="24"/>
                </a:cxn>
                <a:cxn ang="0">
                  <a:pos x="9" y="32"/>
                </a:cxn>
                <a:cxn ang="0">
                  <a:pos x="0" y="42"/>
                </a:cxn>
                <a:cxn ang="0">
                  <a:pos x="12" y="54"/>
                </a:cxn>
                <a:cxn ang="0">
                  <a:pos x="20" y="44"/>
                </a:cxn>
                <a:cxn ang="0">
                  <a:pos x="29" y="37"/>
                </a:cxn>
                <a:cxn ang="0">
                  <a:pos x="37" y="31"/>
                </a:cxn>
                <a:cxn ang="0">
                  <a:pos x="45" y="25"/>
                </a:cxn>
                <a:cxn ang="0">
                  <a:pos x="53" y="22"/>
                </a:cxn>
                <a:cxn ang="0">
                  <a:pos x="60" y="20"/>
                </a:cxn>
                <a:cxn ang="0">
                  <a:pos x="67" y="17"/>
                </a:cxn>
                <a:cxn ang="0">
                  <a:pos x="74" y="17"/>
                </a:cxn>
                <a:cxn ang="0">
                  <a:pos x="74" y="17"/>
                </a:cxn>
                <a:cxn ang="0">
                  <a:pos x="74" y="0"/>
                </a:cxn>
              </a:cxnLst>
              <a:rect l="0" t="0" r="r" b="b"/>
              <a:pathLst>
                <a:path w="74" h="54">
                  <a:moveTo>
                    <a:pt x="74" y="0"/>
                  </a:moveTo>
                  <a:lnTo>
                    <a:pt x="74" y="0"/>
                  </a:lnTo>
                  <a:lnTo>
                    <a:pt x="64" y="1"/>
                  </a:lnTo>
                  <a:lnTo>
                    <a:pt x="55" y="4"/>
                  </a:lnTo>
                  <a:lnTo>
                    <a:pt x="46" y="7"/>
                  </a:lnTo>
                  <a:lnTo>
                    <a:pt x="37" y="12"/>
                  </a:lnTo>
                  <a:lnTo>
                    <a:pt x="28" y="17"/>
                  </a:lnTo>
                  <a:lnTo>
                    <a:pt x="19" y="24"/>
                  </a:lnTo>
                  <a:lnTo>
                    <a:pt x="9" y="32"/>
                  </a:lnTo>
                  <a:lnTo>
                    <a:pt x="0" y="42"/>
                  </a:lnTo>
                  <a:lnTo>
                    <a:pt x="12" y="54"/>
                  </a:lnTo>
                  <a:lnTo>
                    <a:pt x="20" y="44"/>
                  </a:lnTo>
                  <a:lnTo>
                    <a:pt x="29" y="37"/>
                  </a:lnTo>
                  <a:lnTo>
                    <a:pt x="37" y="31"/>
                  </a:lnTo>
                  <a:lnTo>
                    <a:pt x="45" y="25"/>
                  </a:lnTo>
                  <a:lnTo>
                    <a:pt x="53" y="22"/>
                  </a:lnTo>
                  <a:lnTo>
                    <a:pt x="60" y="20"/>
                  </a:lnTo>
                  <a:lnTo>
                    <a:pt x="67" y="17"/>
                  </a:lnTo>
                  <a:lnTo>
                    <a:pt x="74" y="17"/>
                  </a:lnTo>
                  <a:lnTo>
                    <a:pt x="74" y="17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850" name="Freeform 514"/>
            <p:cNvSpPr>
              <a:spLocks/>
            </p:cNvSpPr>
            <p:nvPr/>
          </p:nvSpPr>
          <p:spPr bwMode="auto">
            <a:xfrm>
              <a:off x="3988" y="1365"/>
              <a:ext cx="13" cy="17"/>
            </a:xfrm>
            <a:custGeom>
              <a:avLst/>
              <a:gdLst/>
              <a:ahLst/>
              <a:cxnLst>
                <a:cxn ang="0">
                  <a:pos x="65" y="76"/>
                </a:cxn>
                <a:cxn ang="0">
                  <a:pos x="65" y="76"/>
                </a:cxn>
                <a:cxn ang="0">
                  <a:pos x="57" y="59"/>
                </a:cxn>
                <a:cxn ang="0">
                  <a:pos x="49" y="44"/>
                </a:cxn>
                <a:cxn ang="0">
                  <a:pos x="41" y="32"/>
                </a:cxn>
                <a:cxn ang="0">
                  <a:pos x="33" y="22"/>
                </a:cxn>
                <a:cxn ang="0">
                  <a:pos x="26" y="13"/>
                </a:cxn>
                <a:cxn ang="0">
                  <a:pos x="18" y="6"/>
                </a:cxn>
                <a:cxn ang="0">
                  <a:pos x="9" y="1"/>
                </a:cxn>
                <a:cxn ang="0">
                  <a:pos x="0" y="0"/>
                </a:cxn>
                <a:cxn ang="0">
                  <a:pos x="0" y="17"/>
                </a:cxn>
                <a:cxn ang="0">
                  <a:pos x="4" y="17"/>
                </a:cxn>
                <a:cxn ang="0">
                  <a:pos x="9" y="21"/>
                </a:cxn>
                <a:cxn ang="0">
                  <a:pos x="14" y="25"/>
                </a:cxn>
                <a:cxn ang="0">
                  <a:pos x="21" y="32"/>
                </a:cxn>
                <a:cxn ang="0">
                  <a:pos x="28" y="41"/>
                </a:cxn>
                <a:cxn ang="0">
                  <a:pos x="35" y="54"/>
                </a:cxn>
                <a:cxn ang="0">
                  <a:pos x="43" y="67"/>
                </a:cxn>
                <a:cxn ang="0">
                  <a:pos x="50" y="83"/>
                </a:cxn>
                <a:cxn ang="0">
                  <a:pos x="50" y="83"/>
                </a:cxn>
                <a:cxn ang="0">
                  <a:pos x="65" y="76"/>
                </a:cxn>
              </a:cxnLst>
              <a:rect l="0" t="0" r="r" b="b"/>
              <a:pathLst>
                <a:path w="65" h="83">
                  <a:moveTo>
                    <a:pt x="65" y="76"/>
                  </a:moveTo>
                  <a:lnTo>
                    <a:pt x="65" y="76"/>
                  </a:lnTo>
                  <a:lnTo>
                    <a:pt x="57" y="59"/>
                  </a:lnTo>
                  <a:lnTo>
                    <a:pt x="49" y="44"/>
                  </a:lnTo>
                  <a:lnTo>
                    <a:pt x="41" y="32"/>
                  </a:lnTo>
                  <a:lnTo>
                    <a:pt x="33" y="22"/>
                  </a:lnTo>
                  <a:lnTo>
                    <a:pt x="26" y="13"/>
                  </a:lnTo>
                  <a:lnTo>
                    <a:pt x="18" y="6"/>
                  </a:lnTo>
                  <a:lnTo>
                    <a:pt x="9" y="1"/>
                  </a:lnTo>
                  <a:lnTo>
                    <a:pt x="0" y="0"/>
                  </a:lnTo>
                  <a:lnTo>
                    <a:pt x="0" y="17"/>
                  </a:lnTo>
                  <a:lnTo>
                    <a:pt x="4" y="17"/>
                  </a:lnTo>
                  <a:lnTo>
                    <a:pt x="9" y="21"/>
                  </a:lnTo>
                  <a:lnTo>
                    <a:pt x="14" y="25"/>
                  </a:lnTo>
                  <a:lnTo>
                    <a:pt x="21" y="32"/>
                  </a:lnTo>
                  <a:lnTo>
                    <a:pt x="28" y="41"/>
                  </a:lnTo>
                  <a:lnTo>
                    <a:pt x="35" y="54"/>
                  </a:lnTo>
                  <a:lnTo>
                    <a:pt x="43" y="67"/>
                  </a:lnTo>
                  <a:lnTo>
                    <a:pt x="50" y="83"/>
                  </a:lnTo>
                  <a:lnTo>
                    <a:pt x="50" y="83"/>
                  </a:lnTo>
                  <a:lnTo>
                    <a:pt x="65" y="76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851" name="Freeform 515"/>
            <p:cNvSpPr>
              <a:spLocks/>
            </p:cNvSpPr>
            <p:nvPr/>
          </p:nvSpPr>
          <p:spPr bwMode="auto">
            <a:xfrm>
              <a:off x="3998" y="1380"/>
              <a:ext cx="5" cy="9"/>
            </a:xfrm>
            <a:custGeom>
              <a:avLst/>
              <a:gdLst/>
              <a:ahLst/>
              <a:cxnLst>
                <a:cxn ang="0">
                  <a:pos x="12" y="24"/>
                </a:cxn>
                <a:cxn ang="0">
                  <a:pos x="26" y="25"/>
                </a:cxn>
                <a:cxn ang="0">
                  <a:pos x="15" y="0"/>
                </a:cxn>
                <a:cxn ang="0">
                  <a:pos x="0" y="7"/>
                </a:cxn>
                <a:cxn ang="0">
                  <a:pos x="11" y="32"/>
                </a:cxn>
                <a:cxn ang="0">
                  <a:pos x="25" y="32"/>
                </a:cxn>
                <a:cxn ang="0">
                  <a:pos x="11" y="32"/>
                </a:cxn>
                <a:cxn ang="0">
                  <a:pos x="17" y="45"/>
                </a:cxn>
                <a:cxn ang="0">
                  <a:pos x="25" y="32"/>
                </a:cxn>
                <a:cxn ang="0">
                  <a:pos x="12" y="24"/>
                </a:cxn>
              </a:cxnLst>
              <a:rect l="0" t="0" r="r" b="b"/>
              <a:pathLst>
                <a:path w="26" h="45">
                  <a:moveTo>
                    <a:pt x="12" y="24"/>
                  </a:moveTo>
                  <a:lnTo>
                    <a:pt x="26" y="25"/>
                  </a:lnTo>
                  <a:lnTo>
                    <a:pt x="15" y="0"/>
                  </a:lnTo>
                  <a:lnTo>
                    <a:pt x="0" y="7"/>
                  </a:lnTo>
                  <a:lnTo>
                    <a:pt x="11" y="32"/>
                  </a:lnTo>
                  <a:lnTo>
                    <a:pt x="25" y="32"/>
                  </a:lnTo>
                  <a:lnTo>
                    <a:pt x="11" y="32"/>
                  </a:lnTo>
                  <a:lnTo>
                    <a:pt x="17" y="45"/>
                  </a:lnTo>
                  <a:lnTo>
                    <a:pt x="25" y="32"/>
                  </a:lnTo>
                  <a:lnTo>
                    <a:pt x="12" y="24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852" name="Freeform 516"/>
            <p:cNvSpPr>
              <a:spLocks/>
            </p:cNvSpPr>
            <p:nvPr/>
          </p:nvSpPr>
          <p:spPr bwMode="auto">
            <a:xfrm>
              <a:off x="4001" y="1347"/>
              <a:ext cx="32" cy="40"/>
            </a:xfrm>
            <a:custGeom>
              <a:avLst/>
              <a:gdLst/>
              <a:ahLst/>
              <a:cxnLst>
                <a:cxn ang="0">
                  <a:pos x="149" y="0"/>
                </a:cxn>
                <a:cxn ang="0">
                  <a:pos x="149" y="0"/>
                </a:cxn>
                <a:cxn ang="0">
                  <a:pos x="127" y="23"/>
                </a:cxn>
                <a:cxn ang="0">
                  <a:pos x="105" y="46"/>
                </a:cxn>
                <a:cxn ang="0">
                  <a:pos x="85" y="70"/>
                </a:cxn>
                <a:cxn ang="0">
                  <a:pos x="65" y="94"/>
                </a:cxn>
                <a:cxn ang="0">
                  <a:pos x="47" y="117"/>
                </a:cxn>
                <a:cxn ang="0">
                  <a:pos x="30" y="142"/>
                </a:cxn>
                <a:cxn ang="0">
                  <a:pos x="14" y="166"/>
                </a:cxn>
                <a:cxn ang="0">
                  <a:pos x="0" y="191"/>
                </a:cxn>
                <a:cxn ang="0">
                  <a:pos x="13" y="199"/>
                </a:cxn>
                <a:cxn ang="0">
                  <a:pos x="28" y="175"/>
                </a:cxn>
                <a:cxn ang="0">
                  <a:pos x="44" y="151"/>
                </a:cxn>
                <a:cxn ang="0">
                  <a:pos x="61" y="128"/>
                </a:cxn>
                <a:cxn ang="0">
                  <a:pos x="79" y="104"/>
                </a:cxn>
                <a:cxn ang="0">
                  <a:pos x="98" y="81"/>
                </a:cxn>
                <a:cxn ang="0">
                  <a:pos x="117" y="57"/>
                </a:cxn>
                <a:cxn ang="0">
                  <a:pos x="139" y="35"/>
                </a:cxn>
                <a:cxn ang="0">
                  <a:pos x="160" y="12"/>
                </a:cxn>
                <a:cxn ang="0">
                  <a:pos x="160" y="12"/>
                </a:cxn>
                <a:cxn ang="0">
                  <a:pos x="149" y="0"/>
                </a:cxn>
              </a:cxnLst>
              <a:rect l="0" t="0" r="r" b="b"/>
              <a:pathLst>
                <a:path w="160" h="199">
                  <a:moveTo>
                    <a:pt x="149" y="0"/>
                  </a:moveTo>
                  <a:lnTo>
                    <a:pt x="149" y="0"/>
                  </a:lnTo>
                  <a:lnTo>
                    <a:pt x="127" y="23"/>
                  </a:lnTo>
                  <a:lnTo>
                    <a:pt x="105" y="46"/>
                  </a:lnTo>
                  <a:lnTo>
                    <a:pt x="85" y="70"/>
                  </a:lnTo>
                  <a:lnTo>
                    <a:pt x="65" y="94"/>
                  </a:lnTo>
                  <a:lnTo>
                    <a:pt x="47" y="117"/>
                  </a:lnTo>
                  <a:lnTo>
                    <a:pt x="30" y="142"/>
                  </a:lnTo>
                  <a:lnTo>
                    <a:pt x="14" y="166"/>
                  </a:lnTo>
                  <a:lnTo>
                    <a:pt x="0" y="191"/>
                  </a:lnTo>
                  <a:lnTo>
                    <a:pt x="13" y="199"/>
                  </a:lnTo>
                  <a:lnTo>
                    <a:pt x="28" y="175"/>
                  </a:lnTo>
                  <a:lnTo>
                    <a:pt x="44" y="151"/>
                  </a:lnTo>
                  <a:lnTo>
                    <a:pt x="61" y="128"/>
                  </a:lnTo>
                  <a:lnTo>
                    <a:pt x="79" y="104"/>
                  </a:lnTo>
                  <a:lnTo>
                    <a:pt x="98" y="81"/>
                  </a:lnTo>
                  <a:lnTo>
                    <a:pt x="117" y="57"/>
                  </a:lnTo>
                  <a:lnTo>
                    <a:pt x="139" y="35"/>
                  </a:lnTo>
                  <a:lnTo>
                    <a:pt x="160" y="12"/>
                  </a:lnTo>
                  <a:lnTo>
                    <a:pt x="160" y="12"/>
                  </a:lnTo>
                  <a:lnTo>
                    <a:pt x="149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853" name="Freeform 517"/>
            <p:cNvSpPr>
              <a:spLocks/>
            </p:cNvSpPr>
            <p:nvPr/>
          </p:nvSpPr>
          <p:spPr bwMode="auto">
            <a:xfrm>
              <a:off x="4030" y="1318"/>
              <a:ext cx="38" cy="31"/>
            </a:xfrm>
            <a:custGeom>
              <a:avLst/>
              <a:gdLst/>
              <a:ahLst/>
              <a:cxnLst>
                <a:cxn ang="0">
                  <a:pos x="189" y="7"/>
                </a:cxn>
                <a:cxn ang="0">
                  <a:pos x="179" y="3"/>
                </a:cxn>
                <a:cxn ang="0">
                  <a:pos x="156" y="17"/>
                </a:cxn>
                <a:cxn ang="0">
                  <a:pos x="135" y="31"/>
                </a:cxn>
                <a:cxn ang="0">
                  <a:pos x="112" y="47"/>
                </a:cxn>
                <a:cxn ang="0">
                  <a:pos x="90" y="64"/>
                </a:cxn>
                <a:cxn ang="0">
                  <a:pos x="68" y="82"/>
                </a:cxn>
                <a:cxn ang="0">
                  <a:pos x="45" y="103"/>
                </a:cxn>
                <a:cxn ang="0">
                  <a:pos x="23" y="123"/>
                </a:cxn>
                <a:cxn ang="0">
                  <a:pos x="0" y="146"/>
                </a:cxn>
                <a:cxn ang="0">
                  <a:pos x="11" y="158"/>
                </a:cxn>
                <a:cxn ang="0">
                  <a:pos x="34" y="136"/>
                </a:cxn>
                <a:cxn ang="0">
                  <a:pos x="57" y="115"/>
                </a:cxn>
                <a:cxn ang="0">
                  <a:pos x="78" y="95"/>
                </a:cxn>
                <a:cxn ang="0">
                  <a:pos x="101" y="77"/>
                </a:cxn>
                <a:cxn ang="0">
                  <a:pos x="122" y="61"/>
                </a:cxn>
                <a:cxn ang="0">
                  <a:pos x="144" y="45"/>
                </a:cxn>
                <a:cxn ang="0">
                  <a:pos x="165" y="30"/>
                </a:cxn>
                <a:cxn ang="0">
                  <a:pos x="187" y="18"/>
                </a:cxn>
                <a:cxn ang="0">
                  <a:pos x="176" y="16"/>
                </a:cxn>
                <a:cxn ang="0">
                  <a:pos x="189" y="7"/>
                </a:cxn>
                <a:cxn ang="0">
                  <a:pos x="185" y="0"/>
                </a:cxn>
                <a:cxn ang="0">
                  <a:pos x="179" y="3"/>
                </a:cxn>
                <a:cxn ang="0">
                  <a:pos x="189" y="7"/>
                </a:cxn>
              </a:cxnLst>
              <a:rect l="0" t="0" r="r" b="b"/>
              <a:pathLst>
                <a:path w="189" h="158">
                  <a:moveTo>
                    <a:pt x="189" y="7"/>
                  </a:moveTo>
                  <a:lnTo>
                    <a:pt x="179" y="3"/>
                  </a:lnTo>
                  <a:lnTo>
                    <a:pt x="156" y="17"/>
                  </a:lnTo>
                  <a:lnTo>
                    <a:pt x="135" y="31"/>
                  </a:lnTo>
                  <a:lnTo>
                    <a:pt x="112" y="47"/>
                  </a:lnTo>
                  <a:lnTo>
                    <a:pt x="90" y="64"/>
                  </a:lnTo>
                  <a:lnTo>
                    <a:pt x="68" y="82"/>
                  </a:lnTo>
                  <a:lnTo>
                    <a:pt x="45" y="103"/>
                  </a:lnTo>
                  <a:lnTo>
                    <a:pt x="23" y="123"/>
                  </a:lnTo>
                  <a:lnTo>
                    <a:pt x="0" y="146"/>
                  </a:lnTo>
                  <a:lnTo>
                    <a:pt x="11" y="158"/>
                  </a:lnTo>
                  <a:lnTo>
                    <a:pt x="34" y="136"/>
                  </a:lnTo>
                  <a:lnTo>
                    <a:pt x="57" y="115"/>
                  </a:lnTo>
                  <a:lnTo>
                    <a:pt x="78" y="95"/>
                  </a:lnTo>
                  <a:lnTo>
                    <a:pt x="101" y="77"/>
                  </a:lnTo>
                  <a:lnTo>
                    <a:pt x="122" y="61"/>
                  </a:lnTo>
                  <a:lnTo>
                    <a:pt x="144" y="45"/>
                  </a:lnTo>
                  <a:lnTo>
                    <a:pt x="165" y="30"/>
                  </a:lnTo>
                  <a:lnTo>
                    <a:pt x="187" y="18"/>
                  </a:lnTo>
                  <a:lnTo>
                    <a:pt x="176" y="16"/>
                  </a:lnTo>
                  <a:lnTo>
                    <a:pt x="189" y="7"/>
                  </a:lnTo>
                  <a:lnTo>
                    <a:pt x="185" y="0"/>
                  </a:lnTo>
                  <a:lnTo>
                    <a:pt x="179" y="3"/>
                  </a:lnTo>
                  <a:lnTo>
                    <a:pt x="189" y="7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cxnSp>
        <p:nvCxnSpPr>
          <p:cNvPr id="515" name="Straight Arrow Connector 514"/>
          <p:cNvCxnSpPr/>
          <p:nvPr/>
        </p:nvCxnSpPr>
        <p:spPr>
          <a:xfrm rot="10800000" flipV="1">
            <a:off x="7091398" y="1566836"/>
            <a:ext cx="912825" cy="182565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7" name="Straight Arrow Connector 516"/>
          <p:cNvCxnSpPr/>
          <p:nvPr/>
        </p:nvCxnSpPr>
        <p:spPr>
          <a:xfrm rot="10800000" flipV="1">
            <a:off x="3914766" y="3063870"/>
            <a:ext cx="912825" cy="182565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  <a:scene3d>
            <a:camera prst="orthographicFront">
              <a:rot lat="0" lon="60000" rev="1080000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8" name="Straight Arrow Connector 517"/>
          <p:cNvCxnSpPr/>
          <p:nvPr/>
        </p:nvCxnSpPr>
        <p:spPr>
          <a:xfrm rot="10800000" flipV="1">
            <a:off x="3914766" y="2808279"/>
            <a:ext cx="912825" cy="182565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  <a:scene3d>
            <a:camera prst="orthographicFront">
              <a:rot lat="0" lon="60000" rev="1080000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9" name="Straight Arrow Connector 518"/>
          <p:cNvCxnSpPr/>
          <p:nvPr/>
        </p:nvCxnSpPr>
        <p:spPr>
          <a:xfrm rot="10800000" flipV="1">
            <a:off x="7566066" y="4159260"/>
            <a:ext cx="912825" cy="182565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Osnovne mane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Reentrantne rutine?</a:t>
            </a:r>
          </a:p>
          <a:p>
            <a:r>
              <a:rPr lang="sr-Latn-RS" dirty="0" smtClean="0"/>
              <a:t>Pozivi procedura – nema podrške</a:t>
            </a:r>
          </a:p>
          <a:p>
            <a:r>
              <a:rPr lang="en-US" dirty="0" smtClean="0"/>
              <a:t>R</a:t>
            </a:r>
            <a:r>
              <a:rPr lang="sr-Latn-RS" dirty="0" smtClean="0"/>
              <a:t>ekurzije – nema podrške</a:t>
            </a:r>
          </a:p>
          <a:p>
            <a:r>
              <a:rPr lang="sr-Latn-RS" smtClean="0"/>
              <a:t>DoAll ograničava na neku mešavinu delimičnog polu razmotavanja i softverske protočnosti sa ograničenim nivoom softverske protočnosti LSP</a:t>
            </a:r>
            <a:endParaRPr lang="sr-Latn-RS" dirty="0" smtClean="0"/>
          </a:p>
          <a:p>
            <a:endParaRPr lang="sr-Latn-R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ea typeface="ＭＳ Ｐゴシック" pitchFamily="34" charset="-128"/>
              </a:rPr>
              <a:t>D</a:t>
            </a:r>
            <a:r>
              <a:rPr lang="sr-Latn-RS" dirty="0" smtClean="0">
                <a:ea typeface="ＭＳ Ｐゴシック" pitchFamily="34" charset="-128"/>
              </a:rPr>
              <a:t>inamičke </a:t>
            </a:r>
            <a:r>
              <a:rPr lang="en-US" dirty="0" smtClean="0">
                <a:ea typeface="ＭＳ Ｐゴシック" pitchFamily="34" charset="-128"/>
              </a:rPr>
              <a:t>Dataflow </a:t>
            </a:r>
            <a:r>
              <a:rPr lang="en-US" dirty="0" err="1" smtClean="0">
                <a:ea typeface="ＭＳ Ｐゴシック" pitchFamily="34" charset="-128"/>
              </a:rPr>
              <a:t>Arhite</a:t>
            </a:r>
            <a:r>
              <a:rPr lang="sr-Latn-RS" dirty="0" smtClean="0">
                <a:ea typeface="ＭＳ Ｐゴシック" pitchFamily="34" charset="-128"/>
              </a:rPr>
              <a:t>kture</a:t>
            </a:r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143000"/>
            <a:ext cx="8458200" cy="3600468"/>
          </a:xfrm>
        </p:spPr>
        <p:txBody>
          <a:bodyPr>
            <a:normAutofit fontScale="85000" lnSpcReduction="10000"/>
          </a:bodyPr>
          <a:lstStyle/>
          <a:p>
            <a:r>
              <a:rPr lang="sr-Latn-RS" dirty="0" smtClean="0">
                <a:ea typeface="ＭＳ Ｐゴシック" pitchFamily="34" charset="-128"/>
              </a:rPr>
              <a:t>Ideja – dinamički alocirati template, odnosno frame instrukcije da se podrži svaka iteracija petlje i svaki poziv procedure</a:t>
            </a:r>
            <a:endParaRPr lang="en-US" dirty="0" smtClean="0">
              <a:ea typeface="ＭＳ Ｐゴシック" pitchFamily="34" charset="-128"/>
            </a:endParaRPr>
          </a:p>
          <a:p>
            <a:pPr lvl="1"/>
            <a:r>
              <a:rPr lang="sr-Latn-RS" dirty="0" smtClean="0">
                <a:ea typeface="ＭＳ Ｐゴシック" pitchFamily="34" charset="-128"/>
              </a:rPr>
              <a:t>Potrebno je detektovati završetak da se dealociraju frame –ovi instrukcija</a:t>
            </a:r>
            <a:endParaRPr lang="en-US" dirty="0" smtClean="0">
              <a:ea typeface="ＭＳ Ｐゴシック" pitchFamily="34" charset="-128"/>
            </a:endParaRPr>
          </a:p>
          <a:p>
            <a:r>
              <a:rPr lang="sr-Latn-RS" dirty="0" smtClean="0">
                <a:ea typeface="ＭＳ Ｐゴシック" pitchFamily="34" charset="-128"/>
              </a:rPr>
              <a:t>K</a:t>
            </a:r>
            <a:r>
              <a:rPr lang="en-US" dirty="0" smtClean="0">
                <a:ea typeface="ＭＳ Ｐゴシック" pitchFamily="34" charset="-128"/>
              </a:rPr>
              <a:t>ô</a:t>
            </a:r>
            <a:r>
              <a:rPr lang="sr-Latn-RS" dirty="0" smtClean="0">
                <a:ea typeface="ＭＳ Ｐゴシック" pitchFamily="34" charset="-128"/>
              </a:rPr>
              <a:t>d </a:t>
            </a:r>
            <a:r>
              <a:rPr lang="sr-Latn-RS" dirty="0" smtClean="0">
                <a:ea typeface="ＭＳ Ｐゴシック" pitchFamily="34" charset="-128"/>
              </a:rPr>
              <a:t>više petlji se </a:t>
            </a:r>
            <a:r>
              <a:rPr lang="sr-Latn-RS" dirty="0" smtClean="0">
                <a:ea typeface="ＭＳ Ｐゴシック" pitchFamily="34" charset="-128"/>
              </a:rPr>
              <a:t>može pomešati ako odvojimo pamćenje koda i data tokena. Pritom data token dobija novo polje frame pointer, sa ciljem da </a:t>
            </a:r>
            <a:r>
              <a:rPr lang="sr-Latn-RS" dirty="0" smtClean="0">
                <a:ea typeface="ＭＳ Ｐゴシック" pitchFamily="34" charset="-128"/>
              </a:rPr>
              <a:t>se jedinstveno </a:t>
            </a:r>
            <a:r>
              <a:rPr lang="sr-Latn-RS" dirty="0" smtClean="0">
                <a:ea typeface="ＭＳ Ｐゴシック" pitchFamily="34" charset="-128"/>
              </a:rPr>
              <a:t>označe </a:t>
            </a:r>
            <a:r>
              <a:rPr lang="sr-Latn-RS" dirty="0" smtClean="0">
                <a:ea typeface="ＭＳ Ｐゴシック" pitchFamily="34" charset="-128"/>
              </a:rPr>
              <a:t>podaci </a:t>
            </a:r>
            <a:r>
              <a:rPr lang="sr-Latn-RS" dirty="0" smtClean="0">
                <a:ea typeface="ＭＳ Ｐゴシック" pitchFamily="34" charset="-128"/>
              </a:rPr>
              <a:t>iz istih iteracija ili poziva procedura. </a:t>
            </a:r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133124" name="Rectangle 5"/>
          <p:cNvSpPr>
            <a:spLocks noChangeArrowheads="1"/>
          </p:cNvSpPr>
          <p:nvPr/>
        </p:nvSpPr>
        <p:spPr bwMode="auto">
          <a:xfrm>
            <a:off x="4141788" y="4621213"/>
            <a:ext cx="3159125" cy="368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63398" tIns="25359" rIns="63398" bIns="25359">
            <a:spAutoFit/>
          </a:bodyPr>
          <a:lstStyle/>
          <a:p>
            <a:pPr defTabSz="912813" eaLnBrk="0" hangingPunct="0">
              <a:lnSpc>
                <a:spcPct val="87000"/>
              </a:lnSpc>
            </a:pPr>
            <a:r>
              <a:rPr lang="en-US" sz="2400">
                <a:solidFill>
                  <a:srgbClr val="56127A"/>
                </a:solidFill>
                <a:latin typeface="Verdana" pitchFamily="34" charset="0"/>
                <a:cs typeface="Arial" charset="0"/>
              </a:rPr>
              <a:t>&lt;</a:t>
            </a:r>
            <a:r>
              <a:rPr lang="en-US" sz="2400">
                <a:solidFill>
                  <a:srgbClr val="FF0000"/>
                </a:solidFill>
                <a:latin typeface="Verdana" pitchFamily="34" charset="0"/>
                <a:cs typeface="Arial" charset="0"/>
              </a:rPr>
              <a:t>fp</a:t>
            </a:r>
            <a:r>
              <a:rPr lang="en-US" sz="2400">
                <a:solidFill>
                  <a:srgbClr val="56127A"/>
                </a:solidFill>
                <a:latin typeface="Verdana" pitchFamily="34" charset="0"/>
                <a:cs typeface="Arial" charset="0"/>
              </a:rPr>
              <a:t>, ip, port, data&gt;</a:t>
            </a:r>
          </a:p>
        </p:txBody>
      </p:sp>
      <p:sp>
        <p:nvSpPr>
          <p:cNvPr id="133125" name="Rectangle 6"/>
          <p:cNvSpPr>
            <a:spLocks noChangeArrowheads="1"/>
          </p:cNvSpPr>
          <p:nvPr/>
        </p:nvSpPr>
        <p:spPr bwMode="auto">
          <a:xfrm>
            <a:off x="3178175" y="5483225"/>
            <a:ext cx="1212850" cy="685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63398" tIns="25359" rIns="63398" bIns="25359">
            <a:spAutoFit/>
          </a:bodyPr>
          <a:lstStyle/>
          <a:p>
            <a:pPr algn="ctr" defTabSz="912813" eaLnBrk="0" hangingPunct="0">
              <a:lnSpc>
                <a:spcPct val="87000"/>
              </a:lnSpc>
            </a:pPr>
            <a:r>
              <a:rPr lang="en-US" sz="2400">
                <a:solidFill>
                  <a:srgbClr val="FF0000"/>
                </a:solidFill>
                <a:latin typeface="Verdana" pitchFamily="34" charset="0"/>
                <a:cs typeface="Arial" charset="0"/>
              </a:rPr>
              <a:t>frame </a:t>
            </a:r>
          </a:p>
          <a:p>
            <a:pPr algn="ctr" defTabSz="912813" eaLnBrk="0" hangingPunct="0">
              <a:lnSpc>
                <a:spcPct val="87000"/>
              </a:lnSpc>
            </a:pPr>
            <a:r>
              <a:rPr lang="en-US" sz="2400">
                <a:solidFill>
                  <a:srgbClr val="FF0000"/>
                </a:solidFill>
                <a:latin typeface="Verdana" pitchFamily="34" charset="0"/>
                <a:cs typeface="Arial" charset="0"/>
              </a:rPr>
              <a:t>pointer</a:t>
            </a:r>
          </a:p>
        </p:txBody>
      </p:sp>
      <p:sp>
        <p:nvSpPr>
          <p:cNvPr id="133126" name="Rectangle 7"/>
          <p:cNvSpPr>
            <a:spLocks noChangeArrowheads="1"/>
          </p:cNvSpPr>
          <p:nvPr/>
        </p:nvSpPr>
        <p:spPr bwMode="auto">
          <a:xfrm>
            <a:off x="4978400" y="5470525"/>
            <a:ext cx="1763713" cy="685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63398" tIns="25359" rIns="63398" bIns="25359">
            <a:spAutoFit/>
          </a:bodyPr>
          <a:lstStyle/>
          <a:p>
            <a:pPr algn="ctr" defTabSz="912813" eaLnBrk="0" hangingPunct="0">
              <a:lnSpc>
                <a:spcPct val="87000"/>
              </a:lnSpc>
            </a:pPr>
            <a:r>
              <a:rPr lang="en-US" sz="2400">
                <a:solidFill>
                  <a:srgbClr val="000000"/>
                </a:solidFill>
                <a:latin typeface="Verdana" pitchFamily="34" charset="0"/>
                <a:cs typeface="Arial" charset="0"/>
              </a:rPr>
              <a:t>instruction pointer</a:t>
            </a:r>
          </a:p>
        </p:txBody>
      </p:sp>
      <p:sp>
        <p:nvSpPr>
          <p:cNvPr id="133127" name="Line 8"/>
          <p:cNvSpPr>
            <a:spLocks noChangeShapeType="1"/>
          </p:cNvSpPr>
          <p:nvPr/>
        </p:nvSpPr>
        <p:spPr bwMode="auto">
          <a:xfrm flipH="1">
            <a:off x="4002088" y="4937125"/>
            <a:ext cx="544512" cy="5461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128" name="Line 9"/>
          <p:cNvSpPr>
            <a:spLocks noChangeShapeType="1"/>
          </p:cNvSpPr>
          <p:nvPr/>
        </p:nvSpPr>
        <p:spPr bwMode="auto">
          <a:xfrm>
            <a:off x="5181600" y="4937125"/>
            <a:ext cx="544513" cy="5461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129" name="Rectangle 10"/>
          <p:cNvSpPr>
            <a:spLocks noChangeArrowheads="1"/>
          </p:cNvSpPr>
          <p:nvPr/>
        </p:nvSpPr>
        <p:spPr bwMode="auto">
          <a:xfrm>
            <a:off x="1731963" y="4646613"/>
            <a:ext cx="1787335" cy="3725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63398" tIns="25359" rIns="63398" bIns="25359">
            <a:spAutoFit/>
          </a:bodyPr>
          <a:lstStyle/>
          <a:p>
            <a:pPr defTabSz="912813" eaLnBrk="0" hangingPunct="0">
              <a:lnSpc>
                <a:spcPct val="87000"/>
              </a:lnSpc>
            </a:pPr>
            <a:r>
              <a:rPr lang="sr-Latn-RS" sz="2400" dirty="0" smtClean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dat</a:t>
            </a:r>
            <a:r>
              <a:rPr lang="en-US" sz="2400" dirty="0" smtClean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a </a:t>
            </a:r>
            <a:r>
              <a:rPr lang="en-US" sz="2400" dirty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token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6CD10-4258-41F1-A778-F2A202998FAE}" type="slidenum">
              <a:rPr lang="en-GB"/>
              <a:pPr/>
              <a:t>23</a:t>
            </a:fld>
            <a:endParaRPr lang="en-GB"/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Latn-RS" sz="2800" dirty="0" smtClean="0"/>
              <a:t>Paralelizam</a:t>
            </a:r>
            <a:endParaRPr lang="de-DE" sz="2800" dirty="0"/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238220"/>
            <a:ext cx="8229600" cy="4887943"/>
          </a:xfrm>
        </p:spPr>
        <p:txBody>
          <a:bodyPr>
            <a:normAutofit fontScale="85000" lnSpcReduction="20000"/>
          </a:bodyPr>
          <a:lstStyle/>
          <a:p>
            <a:r>
              <a:rPr lang="sr-Latn-RS" dirty="0" smtClean="0"/>
              <a:t>Iteracije petlji ili poziv podprograma nemaju organičenje u mašini da se izvršavaju u paraleli kao zasebne instance reentrantnog podgrafa</a:t>
            </a:r>
            <a:r>
              <a:rPr lang="en-US" dirty="0" smtClean="0"/>
              <a:t>. </a:t>
            </a:r>
            <a:endParaRPr lang="en-US" dirty="0"/>
          </a:p>
          <a:p>
            <a:r>
              <a:rPr lang="sr-Latn-RS" dirty="0" smtClean="0"/>
              <a:t>Replikacija je samo konceptualna i ograničena brojem bita u frame pointeru.</a:t>
            </a:r>
            <a:r>
              <a:rPr lang="en-US" dirty="0" smtClean="0"/>
              <a:t> </a:t>
            </a:r>
            <a:endParaRPr lang="en-US" dirty="0"/>
          </a:p>
          <a:p>
            <a:r>
              <a:rPr lang="sr-Latn-RS" dirty="0" smtClean="0"/>
              <a:t>Svaki data </a:t>
            </a:r>
            <a:r>
              <a:rPr lang="en-US" dirty="0" smtClean="0"/>
              <a:t>token </a:t>
            </a:r>
            <a:r>
              <a:rPr lang="sr-Latn-RS" dirty="0" smtClean="0"/>
              <a:t>ima integralni tag koji čine</a:t>
            </a:r>
            <a:r>
              <a:rPr lang="en-US" dirty="0" smtClean="0"/>
              <a:t>:</a:t>
            </a:r>
            <a:endParaRPr lang="en-US" dirty="0"/>
          </a:p>
          <a:p>
            <a:pPr lvl="1"/>
            <a:r>
              <a:rPr lang="en-US" dirty="0" smtClean="0"/>
              <a:t>A</a:t>
            </a:r>
            <a:r>
              <a:rPr lang="sr-Latn-RS" dirty="0" smtClean="0"/>
              <a:t>dresa </a:t>
            </a:r>
            <a:r>
              <a:rPr lang="sr-Latn-RS" dirty="0" smtClean="0"/>
              <a:t>instrukcije i porta </a:t>
            </a:r>
            <a:r>
              <a:rPr lang="sr-Latn-RS" dirty="0" smtClean="0"/>
              <a:t>za koju je namenjen</a:t>
            </a:r>
          </a:p>
          <a:p>
            <a:pPr lvl="1"/>
            <a:r>
              <a:rPr lang="en-US" dirty="0" smtClean="0"/>
              <a:t>K</a:t>
            </a:r>
            <a:r>
              <a:rPr lang="sr-Latn-RS" dirty="0" smtClean="0"/>
              <a:t>ontekstna informacija – frame pointer</a:t>
            </a:r>
            <a:endParaRPr lang="en-US" dirty="0"/>
          </a:p>
          <a:p>
            <a:r>
              <a:rPr lang="sr-Latn-RS" dirty="0" smtClean="0"/>
              <a:t>Svaka grana se posmatra kao torba koja može da sadrži proizvoljan broj tokena sa različitim tagovima</a:t>
            </a:r>
            <a:r>
              <a:rPr lang="en-US" dirty="0" smtClean="0"/>
              <a:t>. </a:t>
            </a:r>
            <a:endParaRPr lang="en-US" dirty="0"/>
          </a:p>
          <a:p>
            <a:r>
              <a:rPr lang="sr-Latn-RS" dirty="0" smtClean="0"/>
              <a:t>Novo pravilo kada je omogućeno izvršavanje čvora je</a:t>
            </a:r>
            <a:r>
              <a:rPr lang="en-US" dirty="0" smtClean="0"/>
              <a:t>:</a:t>
            </a:r>
            <a:endParaRPr lang="en-US" dirty="0"/>
          </a:p>
          <a:p>
            <a:pPr lvl="1">
              <a:buFont typeface="Wingdings" pitchFamily="2" charset="2"/>
              <a:buNone/>
            </a:pPr>
            <a:r>
              <a:rPr lang="en-US" b="1" dirty="0"/>
              <a:t>     </a:t>
            </a:r>
            <a:r>
              <a:rPr lang="sr-Latn-RS" b="1" dirty="0" smtClean="0"/>
              <a:t>Čvor je omogućen kada tokeni sa identičnim tagovima prisutni na svim ulaznim granama</a:t>
            </a:r>
            <a:r>
              <a:rPr lang="en-US" dirty="0" smtClean="0"/>
              <a:t>.</a:t>
            </a:r>
            <a:endParaRPr lang="en-US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>
          <a:xfrm>
            <a:off x="366286" y="641350"/>
            <a:ext cx="6846155" cy="728322"/>
          </a:xfrm>
        </p:spPr>
        <p:txBody>
          <a:bodyPr wrap="none" lIns="63398" tIns="25359" rIns="63398" bIns="25359" anchor="t">
            <a:spAutoFit/>
          </a:bodyPr>
          <a:lstStyle/>
          <a:p>
            <a:pPr eaLnBrk="1" hangingPunct="1"/>
            <a:r>
              <a:rPr lang="en-US" dirty="0" smtClean="0">
                <a:ea typeface="ＭＳ Ｐゴシック" pitchFamily="34" charset="-128"/>
              </a:rPr>
              <a:t>Frame </a:t>
            </a:r>
            <a:r>
              <a:rPr lang="sr-Latn-RS" dirty="0" smtClean="0">
                <a:ea typeface="ＭＳ Ｐゴシック" pitchFamily="34" charset="-128"/>
              </a:rPr>
              <a:t>kod</a:t>
            </a: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dirty="0" smtClean="0">
                <a:ea typeface="ＭＳ Ｐゴシック" pitchFamily="34" charset="-128"/>
              </a:rPr>
              <a:t>Dynamic Dataflow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96850" y="1392238"/>
            <a:ext cx="358775" cy="2039937"/>
            <a:chOff x="124" y="878"/>
            <a:chExt cx="226" cy="1288"/>
          </a:xfrm>
        </p:grpSpPr>
        <p:sp>
          <p:nvSpPr>
            <p:cNvPr id="134231" name="Rectangle 4"/>
            <p:cNvSpPr>
              <a:spLocks noChangeArrowheads="1"/>
            </p:cNvSpPr>
            <p:nvPr/>
          </p:nvSpPr>
          <p:spPr bwMode="auto">
            <a:xfrm>
              <a:off x="124" y="878"/>
              <a:ext cx="226" cy="24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343" tIns="44379" rIns="90343" bIns="44379">
              <a:spAutoFit/>
            </a:bodyPr>
            <a:lstStyle/>
            <a:p>
              <a:pPr defTabSz="912813" eaLnBrk="0" hangingPunct="0">
                <a:lnSpc>
                  <a:spcPct val="90000"/>
                </a:lnSpc>
              </a:pPr>
              <a:r>
                <a:rPr lang="en-US" sz="2200">
                  <a:solidFill>
                    <a:srgbClr val="000000"/>
                  </a:solidFill>
                  <a:latin typeface="Verdana" pitchFamily="34" charset="0"/>
                  <a:cs typeface="Arial" charset="0"/>
                </a:rPr>
                <a:t>1</a:t>
              </a:r>
            </a:p>
          </p:txBody>
        </p:sp>
        <p:sp>
          <p:nvSpPr>
            <p:cNvPr id="134232" name="Rectangle 5"/>
            <p:cNvSpPr>
              <a:spLocks noChangeArrowheads="1"/>
            </p:cNvSpPr>
            <p:nvPr/>
          </p:nvSpPr>
          <p:spPr bwMode="auto">
            <a:xfrm>
              <a:off x="124" y="1137"/>
              <a:ext cx="226" cy="246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343" tIns="44379" rIns="90343" bIns="44379">
              <a:spAutoFit/>
            </a:bodyPr>
            <a:lstStyle/>
            <a:p>
              <a:pPr defTabSz="912813" eaLnBrk="0" hangingPunct="0">
                <a:lnSpc>
                  <a:spcPct val="90000"/>
                </a:lnSpc>
              </a:pPr>
              <a:r>
                <a:rPr lang="en-US" sz="2200">
                  <a:solidFill>
                    <a:srgbClr val="000000"/>
                  </a:solidFill>
                  <a:latin typeface="Verdana" pitchFamily="34" charset="0"/>
                  <a:cs typeface="Arial" charset="0"/>
                </a:rPr>
                <a:t>2</a:t>
              </a:r>
            </a:p>
          </p:txBody>
        </p:sp>
        <p:sp>
          <p:nvSpPr>
            <p:cNvPr id="134233" name="Rectangle 6"/>
            <p:cNvSpPr>
              <a:spLocks noChangeArrowheads="1"/>
            </p:cNvSpPr>
            <p:nvPr/>
          </p:nvSpPr>
          <p:spPr bwMode="auto">
            <a:xfrm>
              <a:off x="124" y="1402"/>
              <a:ext cx="226" cy="24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343" tIns="44379" rIns="90343" bIns="44379">
              <a:spAutoFit/>
            </a:bodyPr>
            <a:lstStyle/>
            <a:p>
              <a:pPr defTabSz="912813" eaLnBrk="0" hangingPunct="0">
                <a:lnSpc>
                  <a:spcPct val="90000"/>
                </a:lnSpc>
              </a:pPr>
              <a:r>
                <a:rPr lang="en-US" sz="2200">
                  <a:solidFill>
                    <a:srgbClr val="000000"/>
                  </a:solidFill>
                  <a:latin typeface="Verdana" pitchFamily="34" charset="0"/>
                  <a:cs typeface="Arial" charset="0"/>
                </a:rPr>
                <a:t>3</a:t>
              </a:r>
            </a:p>
          </p:txBody>
        </p:sp>
        <p:sp>
          <p:nvSpPr>
            <p:cNvPr id="134234" name="Rectangle 7"/>
            <p:cNvSpPr>
              <a:spLocks noChangeArrowheads="1"/>
            </p:cNvSpPr>
            <p:nvPr/>
          </p:nvSpPr>
          <p:spPr bwMode="auto">
            <a:xfrm>
              <a:off x="124" y="1660"/>
              <a:ext cx="226" cy="246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343" tIns="44379" rIns="90343" bIns="44379">
              <a:spAutoFit/>
            </a:bodyPr>
            <a:lstStyle/>
            <a:p>
              <a:pPr defTabSz="912813" eaLnBrk="0" hangingPunct="0">
                <a:lnSpc>
                  <a:spcPct val="90000"/>
                </a:lnSpc>
              </a:pPr>
              <a:r>
                <a:rPr lang="en-US" sz="2200">
                  <a:solidFill>
                    <a:srgbClr val="000000"/>
                  </a:solidFill>
                  <a:latin typeface="Verdana" pitchFamily="34" charset="0"/>
                  <a:cs typeface="Arial" charset="0"/>
                </a:rPr>
                <a:t>4</a:t>
              </a:r>
            </a:p>
          </p:txBody>
        </p:sp>
        <p:sp>
          <p:nvSpPr>
            <p:cNvPr id="134235" name="Rectangle 8"/>
            <p:cNvSpPr>
              <a:spLocks noChangeArrowheads="1"/>
            </p:cNvSpPr>
            <p:nvPr/>
          </p:nvSpPr>
          <p:spPr bwMode="auto">
            <a:xfrm>
              <a:off x="124" y="1919"/>
              <a:ext cx="226" cy="24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343" tIns="44379" rIns="90343" bIns="44379">
              <a:spAutoFit/>
            </a:bodyPr>
            <a:lstStyle/>
            <a:p>
              <a:pPr defTabSz="912813" eaLnBrk="0" hangingPunct="0">
                <a:lnSpc>
                  <a:spcPct val="90000"/>
                </a:lnSpc>
              </a:pPr>
              <a:r>
                <a:rPr lang="en-US" sz="2200">
                  <a:solidFill>
                    <a:srgbClr val="000000"/>
                  </a:solidFill>
                  <a:latin typeface="Verdana" pitchFamily="34" charset="0"/>
                  <a:cs typeface="Arial" charset="0"/>
                </a:rPr>
                <a:t>5</a:t>
              </a:r>
            </a:p>
          </p:txBody>
        </p:sp>
      </p:grpSp>
      <p:sp>
        <p:nvSpPr>
          <p:cNvPr id="134148" name="Rectangle 9"/>
          <p:cNvSpPr>
            <a:spLocks noChangeArrowheads="1"/>
          </p:cNvSpPr>
          <p:nvPr/>
        </p:nvSpPr>
        <p:spPr bwMode="auto">
          <a:xfrm>
            <a:off x="3981450" y="1414463"/>
            <a:ext cx="1425575" cy="368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63398" tIns="25359" rIns="63398" bIns="25359">
            <a:spAutoFit/>
          </a:bodyPr>
          <a:lstStyle/>
          <a:p>
            <a:pPr defTabSz="912813" eaLnBrk="0" hangingPunct="0">
              <a:lnSpc>
                <a:spcPct val="87000"/>
              </a:lnSpc>
            </a:pPr>
            <a:r>
              <a:rPr lang="en-US" sz="2400" i="1">
                <a:solidFill>
                  <a:srgbClr val="000000"/>
                </a:solidFill>
                <a:latin typeface="Verdana" pitchFamily="34" charset="0"/>
                <a:cs typeface="Arial" charset="0"/>
              </a:rPr>
              <a:t>Program</a:t>
            </a:r>
          </a:p>
        </p:txBody>
      </p:sp>
      <p:sp>
        <p:nvSpPr>
          <p:cNvPr id="134149" name="Rectangle 10"/>
          <p:cNvSpPr>
            <a:spLocks noChangeArrowheads="1"/>
          </p:cNvSpPr>
          <p:nvPr/>
        </p:nvSpPr>
        <p:spPr bwMode="auto">
          <a:xfrm>
            <a:off x="560388" y="1389063"/>
            <a:ext cx="3373437" cy="2041525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000" b="1">
              <a:solidFill>
                <a:srgbClr val="000000"/>
              </a:solidFill>
              <a:latin typeface="Courier New" pitchFamily="49" charset="-18"/>
              <a:cs typeface="Arial" charset="0"/>
            </a:endParaRPr>
          </a:p>
        </p:txBody>
      </p:sp>
      <p:sp>
        <p:nvSpPr>
          <p:cNvPr id="134150" name="Line 11"/>
          <p:cNvSpPr>
            <a:spLocks noChangeShapeType="1"/>
          </p:cNvSpPr>
          <p:nvPr/>
        </p:nvSpPr>
        <p:spPr bwMode="auto">
          <a:xfrm>
            <a:off x="547688" y="1808163"/>
            <a:ext cx="3386137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4151" name="Line 12"/>
          <p:cNvSpPr>
            <a:spLocks noChangeShapeType="1"/>
          </p:cNvSpPr>
          <p:nvPr/>
        </p:nvSpPr>
        <p:spPr bwMode="auto">
          <a:xfrm>
            <a:off x="560388" y="2206625"/>
            <a:ext cx="338455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4152" name="Line 13"/>
          <p:cNvSpPr>
            <a:spLocks noChangeShapeType="1"/>
          </p:cNvSpPr>
          <p:nvPr/>
        </p:nvSpPr>
        <p:spPr bwMode="auto">
          <a:xfrm>
            <a:off x="560388" y="2649538"/>
            <a:ext cx="338455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4153" name="Line 14"/>
          <p:cNvSpPr>
            <a:spLocks noChangeShapeType="1"/>
          </p:cNvSpPr>
          <p:nvPr/>
        </p:nvSpPr>
        <p:spPr bwMode="auto">
          <a:xfrm>
            <a:off x="560388" y="3048000"/>
            <a:ext cx="338455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4154" name="Line 15"/>
          <p:cNvSpPr>
            <a:spLocks noChangeShapeType="1"/>
          </p:cNvSpPr>
          <p:nvPr/>
        </p:nvSpPr>
        <p:spPr bwMode="auto">
          <a:xfrm>
            <a:off x="1231900" y="1376363"/>
            <a:ext cx="0" cy="205422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4155" name="Line 16"/>
          <p:cNvSpPr>
            <a:spLocks noChangeShapeType="1"/>
          </p:cNvSpPr>
          <p:nvPr/>
        </p:nvSpPr>
        <p:spPr bwMode="auto">
          <a:xfrm>
            <a:off x="1965325" y="1398588"/>
            <a:ext cx="0" cy="20320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4156" name="Rectangle 17"/>
          <p:cNvSpPr>
            <a:spLocks noChangeArrowheads="1"/>
          </p:cNvSpPr>
          <p:nvPr/>
        </p:nvSpPr>
        <p:spPr bwMode="auto">
          <a:xfrm>
            <a:off x="661988" y="1401763"/>
            <a:ext cx="368300" cy="3365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lIns="90343" tIns="44379" rIns="90343" bIns="44379">
            <a:spAutoFit/>
          </a:bodyPr>
          <a:lstStyle/>
          <a:p>
            <a:pPr defTabSz="912813" eaLnBrk="0" hangingPunct="0">
              <a:lnSpc>
                <a:spcPct val="90000"/>
              </a:lnSpc>
            </a:pPr>
            <a:r>
              <a:rPr lang="en-US">
                <a:solidFill>
                  <a:srgbClr val="000000"/>
                </a:solidFill>
                <a:latin typeface="Verdana" pitchFamily="34" charset="0"/>
                <a:cs typeface="Arial" charset="0"/>
              </a:rPr>
              <a:t>+</a:t>
            </a:r>
          </a:p>
        </p:txBody>
      </p:sp>
      <p:sp>
        <p:nvSpPr>
          <p:cNvPr id="134157" name="Rectangle 18"/>
          <p:cNvSpPr>
            <a:spLocks noChangeArrowheads="1"/>
          </p:cNvSpPr>
          <p:nvPr/>
        </p:nvSpPr>
        <p:spPr bwMode="auto">
          <a:xfrm>
            <a:off x="682625" y="1911350"/>
            <a:ext cx="327025" cy="3365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lIns="90343" tIns="44379" rIns="90343" bIns="44379">
            <a:spAutoFit/>
          </a:bodyPr>
          <a:lstStyle/>
          <a:p>
            <a:pPr defTabSz="912813" eaLnBrk="0" hangingPunct="0">
              <a:lnSpc>
                <a:spcPct val="90000"/>
              </a:lnSpc>
            </a:pPr>
            <a:r>
              <a:rPr lang="en-US">
                <a:solidFill>
                  <a:srgbClr val="000000"/>
                </a:solidFill>
                <a:latin typeface="Verdana" pitchFamily="34" charset="0"/>
                <a:cs typeface="Arial" charset="0"/>
              </a:rPr>
              <a:t>*</a:t>
            </a:r>
          </a:p>
        </p:txBody>
      </p:sp>
      <p:sp>
        <p:nvSpPr>
          <p:cNvPr id="134158" name="Rectangle 19"/>
          <p:cNvSpPr>
            <a:spLocks noChangeArrowheads="1"/>
          </p:cNvSpPr>
          <p:nvPr/>
        </p:nvSpPr>
        <p:spPr bwMode="auto">
          <a:xfrm>
            <a:off x="704850" y="2270125"/>
            <a:ext cx="284163" cy="3365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lIns="90343" tIns="44379" rIns="90343" bIns="44379">
            <a:spAutoFit/>
          </a:bodyPr>
          <a:lstStyle/>
          <a:p>
            <a:pPr defTabSz="912813" eaLnBrk="0" hangingPunct="0">
              <a:lnSpc>
                <a:spcPct val="90000"/>
              </a:lnSpc>
            </a:pPr>
            <a:r>
              <a:rPr lang="en-US">
                <a:solidFill>
                  <a:srgbClr val="000000"/>
                </a:solidFill>
                <a:latin typeface="Verdana" pitchFamily="34" charset="0"/>
                <a:cs typeface="Arial" charset="0"/>
              </a:rPr>
              <a:t>-</a:t>
            </a:r>
          </a:p>
        </p:txBody>
      </p:sp>
      <p:sp>
        <p:nvSpPr>
          <p:cNvPr id="134159" name="Rectangle 20"/>
          <p:cNvSpPr>
            <a:spLocks noChangeArrowheads="1"/>
          </p:cNvSpPr>
          <p:nvPr/>
        </p:nvSpPr>
        <p:spPr bwMode="auto">
          <a:xfrm>
            <a:off x="661988" y="2705100"/>
            <a:ext cx="368300" cy="3365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lIns="90343" tIns="44379" rIns="90343" bIns="44379">
            <a:spAutoFit/>
          </a:bodyPr>
          <a:lstStyle/>
          <a:p>
            <a:pPr defTabSz="912813" eaLnBrk="0" hangingPunct="0">
              <a:lnSpc>
                <a:spcPct val="90000"/>
              </a:lnSpc>
            </a:pPr>
            <a:r>
              <a:rPr lang="en-US">
                <a:solidFill>
                  <a:srgbClr val="000000"/>
                </a:solidFill>
                <a:latin typeface="Verdana" pitchFamily="34" charset="0"/>
                <a:cs typeface="Arial" charset="0"/>
              </a:rPr>
              <a:t>+</a:t>
            </a:r>
          </a:p>
        </p:txBody>
      </p:sp>
      <p:sp>
        <p:nvSpPr>
          <p:cNvPr id="2379797" name="Rectangle 21"/>
          <p:cNvSpPr>
            <a:spLocks noChangeArrowheads="1"/>
          </p:cNvSpPr>
          <p:nvPr/>
        </p:nvSpPr>
        <p:spPr bwMode="auto">
          <a:xfrm>
            <a:off x="1360488" y="2298700"/>
            <a:ext cx="327025" cy="3365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lIns="90343" tIns="44379" rIns="90343" bIns="44379">
            <a:spAutoFit/>
          </a:bodyPr>
          <a:lstStyle/>
          <a:p>
            <a:pPr defTabSz="912813" eaLnBrk="0" hangingPunct="0">
              <a:lnSpc>
                <a:spcPct val="90000"/>
              </a:lnSpc>
            </a:pPr>
            <a:r>
              <a:rPr lang="en-US" i="1">
                <a:solidFill>
                  <a:srgbClr val="FF0000"/>
                </a:solidFill>
                <a:latin typeface="Verdana" pitchFamily="34" charset="0"/>
                <a:cs typeface="Arial" charset="0"/>
              </a:rPr>
              <a:t>3</a:t>
            </a:r>
          </a:p>
        </p:txBody>
      </p:sp>
      <p:grpSp>
        <p:nvGrpSpPr>
          <p:cNvPr id="3" name="Group 22"/>
          <p:cNvGrpSpPr>
            <a:grpSpLocks/>
          </p:cNvGrpSpPr>
          <p:nvPr/>
        </p:nvGrpSpPr>
        <p:grpSpPr bwMode="auto">
          <a:xfrm>
            <a:off x="1360488" y="1457325"/>
            <a:ext cx="327025" cy="2019300"/>
            <a:chOff x="857" y="918"/>
            <a:chExt cx="206" cy="1272"/>
          </a:xfrm>
        </p:grpSpPr>
        <p:sp>
          <p:nvSpPr>
            <p:cNvPr id="134227" name="Rectangle 23"/>
            <p:cNvSpPr>
              <a:spLocks noChangeArrowheads="1"/>
            </p:cNvSpPr>
            <p:nvPr/>
          </p:nvSpPr>
          <p:spPr bwMode="auto">
            <a:xfrm>
              <a:off x="857" y="918"/>
              <a:ext cx="206" cy="21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90343" tIns="44379" rIns="90343" bIns="44379">
              <a:spAutoFit/>
            </a:bodyPr>
            <a:lstStyle/>
            <a:p>
              <a:pPr defTabSz="912813" eaLnBrk="0" hangingPunct="0">
                <a:lnSpc>
                  <a:spcPct val="90000"/>
                </a:lnSpc>
              </a:pPr>
              <a:r>
                <a:rPr lang="en-US" i="1">
                  <a:solidFill>
                    <a:srgbClr val="FF0000"/>
                  </a:solidFill>
                  <a:latin typeface="Verdana" pitchFamily="34" charset="0"/>
                  <a:cs typeface="Arial" charset="0"/>
                </a:rPr>
                <a:t>1</a:t>
              </a:r>
            </a:p>
          </p:txBody>
        </p:sp>
        <p:sp>
          <p:nvSpPr>
            <p:cNvPr id="134228" name="Rectangle 24"/>
            <p:cNvSpPr>
              <a:spLocks noChangeArrowheads="1"/>
            </p:cNvSpPr>
            <p:nvPr/>
          </p:nvSpPr>
          <p:spPr bwMode="auto">
            <a:xfrm>
              <a:off x="857" y="1183"/>
              <a:ext cx="206" cy="21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90343" tIns="44379" rIns="90343" bIns="44379">
              <a:spAutoFit/>
            </a:bodyPr>
            <a:lstStyle/>
            <a:p>
              <a:pPr defTabSz="912813" eaLnBrk="0" hangingPunct="0">
                <a:lnSpc>
                  <a:spcPct val="90000"/>
                </a:lnSpc>
              </a:pPr>
              <a:r>
                <a:rPr lang="en-US" i="1">
                  <a:solidFill>
                    <a:srgbClr val="FF0000"/>
                  </a:solidFill>
                  <a:latin typeface="Verdana" pitchFamily="34" charset="0"/>
                  <a:cs typeface="Arial" charset="0"/>
                </a:rPr>
                <a:t>2</a:t>
              </a:r>
            </a:p>
          </p:txBody>
        </p:sp>
        <p:sp>
          <p:nvSpPr>
            <p:cNvPr id="134229" name="Rectangle 25"/>
            <p:cNvSpPr>
              <a:spLocks noChangeArrowheads="1"/>
            </p:cNvSpPr>
            <p:nvPr/>
          </p:nvSpPr>
          <p:spPr bwMode="auto">
            <a:xfrm>
              <a:off x="857" y="1712"/>
              <a:ext cx="206" cy="21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90343" tIns="44379" rIns="90343" bIns="44379">
              <a:spAutoFit/>
            </a:bodyPr>
            <a:lstStyle/>
            <a:p>
              <a:pPr defTabSz="912813" eaLnBrk="0" hangingPunct="0">
                <a:lnSpc>
                  <a:spcPct val="90000"/>
                </a:lnSpc>
              </a:pPr>
              <a:r>
                <a:rPr lang="en-US" i="1">
                  <a:solidFill>
                    <a:srgbClr val="FF0000"/>
                  </a:solidFill>
                  <a:latin typeface="Verdana" pitchFamily="34" charset="0"/>
                  <a:cs typeface="Arial" charset="0"/>
                </a:rPr>
                <a:t>4</a:t>
              </a:r>
            </a:p>
          </p:txBody>
        </p:sp>
        <p:sp>
          <p:nvSpPr>
            <p:cNvPr id="134230" name="Rectangle 26"/>
            <p:cNvSpPr>
              <a:spLocks noChangeArrowheads="1"/>
            </p:cNvSpPr>
            <p:nvPr/>
          </p:nvSpPr>
          <p:spPr bwMode="auto">
            <a:xfrm>
              <a:off x="857" y="1978"/>
              <a:ext cx="206" cy="21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90343" tIns="44379" rIns="90343" bIns="44379">
              <a:spAutoFit/>
            </a:bodyPr>
            <a:lstStyle/>
            <a:p>
              <a:pPr defTabSz="912813" eaLnBrk="0" hangingPunct="0">
                <a:lnSpc>
                  <a:spcPct val="90000"/>
                </a:lnSpc>
              </a:pPr>
              <a:r>
                <a:rPr lang="en-US" i="1">
                  <a:solidFill>
                    <a:srgbClr val="FF0000"/>
                  </a:solidFill>
                  <a:latin typeface="Verdana" pitchFamily="34" charset="0"/>
                  <a:cs typeface="Arial" charset="0"/>
                </a:rPr>
                <a:t>5</a:t>
              </a:r>
            </a:p>
          </p:txBody>
        </p:sp>
      </p:grpSp>
      <p:sp>
        <p:nvSpPr>
          <p:cNvPr id="134162" name="Rectangle 27"/>
          <p:cNvSpPr>
            <a:spLocks noChangeArrowheads="1"/>
          </p:cNvSpPr>
          <p:nvPr/>
        </p:nvSpPr>
        <p:spPr bwMode="auto">
          <a:xfrm>
            <a:off x="2165350" y="1457325"/>
            <a:ext cx="890588" cy="3365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lIns="90343" tIns="44379" rIns="90343" bIns="44379">
            <a:spAutoFit/>
          </a:bodyPr>
          <a:lstStyle/>
          <a:p>
            <a:pPr defTabSz="912813" eaLnBrk="0" hangingPunct="0">
              <a:lnSpc>
                <a:spcPct val="90000"/>
              </a:lnSpc>
            </a:pPr>
            <a:r>
              <a:rPr lang="en-US">
                <a:solidFill>
                  <a:srgbClr val="000000"/>
                </a:solidFill>
                <a:latin typeface="Verdana" pitchFamily="34" charset="0"/>
                <a:cs typeface="Arial" charset="0"/>
              </a:rPr>
              <a:t>3L, 4L</a:t>
            </a:r>
          </a:p>
        </p:txBody>
      </p:sp>
      <p:sp>
        <p:nvSpPr>
          <p:cNvPr id="134163" name="Rectangle 28"/>
          <p:cNvSpPr>
            <a:spLocks noChangeArrowheads="1"/>
          </p:cNvSpPr>
          <p:nvPr/>
        </p:nvSpPr>
        <p:spPr bwMode="auto">
          <a:xfrm>
            <a:off x="2178050" y="1889125"/>
            <a:ext cx="954088" cy="3365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lIns="90343" tIns="44379" rIns="90343" bIns="44379">
            <a:spAutoFit/>
          </a:bodyPr>
          <a:lstStyle/>
          <a:p>
            <a:pPr defTabSz="912813" eaLnBrk="0" hangingPunct="0">
              <a:lnSpc>
                <a:spcPct val="90000"/>
              </a:lnSpc>
            </a:pPr>
            <a:r>
              <a:rPr lang="en-US">
                <a:solidFill>
                  <a:srgbClr val="000000"/>
                </a:solidFill>
                <a:latin typeface="Verdana" pitchFamily="34" charset="0"/>
                <a:cs typeface="Arial" charset="0"/>
              </a:rPr>
              <a:t>3R, 4R</a:t>
            </a:r>
          </a:p>
        </p:txBody>
      </p:sp>
      <p:sp>
        <p:nvSpPr>
          <p:cNvPr id="134164" name="Rectangle 29"/>
          <p:cNvSpPr>
            <a:spLocks noChangeArrowheads="1"/>
          </p:cNvSpPr>
          <p:nvPr/>
        </p:nvSpPr>
        <p:spPr bwMode="auto">
          <a:xfrm>
            <a:off x="2490788" y="2287588"/>
            <a:ext cx="454025" cy="3365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lIns="90343" tIns="44379" rIns="90343" bIns="44379">
            <a:spAutoFit/>
          </a:bodyPr>
          <a:lstStyle/>
          <a:p>
            <a:pPr defTabSz="912813" eaLnBrk="0" hangingPunct="0">
              <a:lnSpc>
                <a:spcPct val="90000"/>
              </a:lnSpc>
            </a:pPr>
            <a:r>
              <a:rPr lang="en-US">
                <a:solidFill>
                  <a:srgbClr val="000000"/>
                </a:solidFill>
                <a:latin typeface="Verdana" pitchFamily="34" charset="0"/>
                <a:cs typeface="Arial" charset="0"/>
              </a:rPr>
              <a:t>5L</a:t>
            </a:r>
          </a:p>
        </p:txBody>
      </p:sp>
      <p:sp>
        <p:nvSpPr>
          <p:cNvPr id="134165" name="Rectangle 30"/>
          <p:cNvSpPr>
            <a:spLocks noChangeArrowheads="1"/>
          </p:cNvSpPr>
          <p:nvPr/>
        </p:nvSpPr>
        <p:spPr bwMode="auto">
          <a:xfrm>
            <a:off x="2454275" y="2730500"/>
            <a:ext cx="485775" cy="3365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lIns="90343" tIns="44379" rIns="90343" bIns="44379">
            <a:spAutoFit/>
          </a:bodyPr>
          <a:lstStyle/>
          <a:p>
            <a:pPr defTabSz="912813" eaLnBrk="0" hangingPunct="0">
              <a:lnSpc>
                <a:spcPct val="90000"/>
              </a:lnSpc>
            </a:pPr>
            <a:r>
              <a:rPr lang="en-US">
                <a:solidFill>
                  <a:srgbClr val="000000"/>
                </a:solidFill>
                <a:latin typeface="Verdana" pitchFamily="34" charset="0"/>
                <a:cs typeface="Arial" charset="0"/>
              </a:rPr>
              <a:t>5R</a:t>
            </a:r>
          </a:p>
        </p:txBody>
      </p:sp>
      <p:sp>
        <p:nvSpPr>
          <p:cNvPr id="134166" name="Rectangle 31"/>
          <p:cNvSpPr>
            <a:spLocks noChangeArrowheads="1"/>
          </p:cNvSpPr>
          <p:nvPr/>
        </p:nvSpPr>
        <p:spPr bwMode="auto">
          <a:xfrm>
            <a:off x="2430463" y="3128963"/>
            <a:ext cx="554037" cy="3365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lIns="90343" tIns="44379" rIns="90343" bIns="44379">
            <a:spAutoFit/>
          </a:bodyPr>
          <a:lstStyle/>
          <a:p>
            <a:pPr defTabSz="912813" eaLnBrk="0" hangingPunct="0">
              <a:lnSpc>
                <a:spcPct val="90000"/>
              </a:lnSpc>
            </a:pPr>
            <a:r>
              <a:rPr lang="en-US">
                <a:solidFill>
                  <a:srgbClr val="000000"/>
                </a:solidFill>
                <a:latin typeface="Verdana" pitchFamily="34" charset="0"/>
                <a:cs typeface="Arial" charset="0"/>
              </a:rPr>
              <a:t>out</a:t>
            </a:r>
          </a:p>
        </p:txBody>
      </p:sp>
      <p:sp>
        <p:nvSpPr>
          <p:cNvPr id="134167" name="Rectangle 33"/>
          <p:cNvSpPr>
            <a:spLocks noChangeArrowheads="1"/>
          </p:cNvSpPr>
          <p:nvPr/>
        </p:nvSpPr>
        <p:spPr bwMode="auto">
          <a:xfrm>
            <a:off x="682625" y="3140075"/>
            <a:ext cx="327025" cy="3365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lIns="90343" tIns="44379" rIns="90343" bIns="44379">
            <a:spAutoFit/>
          </a:bodyPr>
          <a:lstStyle/>
          <a:p>
            <a:pPr defTabSz="912813" eaLnBrk="0" hangingPunct="0">
              <a:lnSpc>
                <a:spcPct val="90000"/>
              </a:lnSpc>
            </a:pPr>
            <a:r>
              <a:rPr lang="en-US">
                <a:solidFill>
                  <a:srgbClr val="000000"/>
                </a:solidFill>
                <a:latin typeface="Verdana" pitchFamily="34" charset="0"/>
                <a:cs typeface="Arial" charset="0"/>
              </a:rPr>
              <a:t>*</a:t>
            </a:r>
          </a:p>
        </p:txBody>
      </p:sp>
      <p:sp>
        <p:nvSpPr>
          <p:cNvPr id="2379811" name="Rectangle 35"/>
          <p:cNvSpPr>
            <a:spLocks noChangeArrowheads="1"/>
          </p:cNvSpPr>
          <p:nvPr/>
        </p:nvSpPr>
        <p:spPr bwMode="auto">
          <a:xfrm>
            <a:off x="560388" y="4025900"/>
            <a:ext cx="3373437" cy="2041525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000" b="1">
              <a:solidFill>
                <a:srgbClr val="000000"/>
              </a:solidFill>
              <a:latin typeface="Courier New" pitchFamily="49" charset="-18"/>
              <a:cs typeface="Arial" charset="0"/>
            </a:endParaRPr>
          </a:p>
        </p:txBody>
      </p:sp>
      <p:grpSp>
        <p:nvGrpSpPr>
          <p:cNvPr id="4" name="Group 36"/>
          <p:cNvGrpSpPr>
            <a:grpSpLocks/>
          </p:cNvGrpSpPr>
          <p:nvPr/>
        </p:nvGrpSpPr>
        <p:grpSpPr bwMode="auto">
          <a:xfrm>
            <a:off x="171450" y="4025900"/>
            <a:ext cx="3773488" cy="2109788"/>
            <a:chOff x="108" y="2536"/>
            <a:chExt cx="2377" cy="1329"/>
          </a:xfrm>
        </p:grpSpPr>
        <p:sp>
          <p:nvSpPr>
            <p:cNvPr id="134220" name="Rectangle 37"/>
            <p:cNvSpPr>
              <a:spLocks noChangeArrowheads="1"/>
            </p:cNvSpPr>
            <p:nvPr/>
          </p:nvSpPr>
          <p:spPr bwMode="auto">
            <a:xfrm>
              <a:off x="353" y="2536"/>
              <a:ext cx="414" cy="1286"/>
            </a:xfrm>
            <a:prstGeom prst="rect">
              <a:avLst/>
            </a:prstGeom>
            <a:solidFill>
              <a:srgbClr val="FFCC66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000" b="1">
                <a:solidFill>
                  <a:srgbClr val="000000"/>
                </a:solidFill>
                <a:latin typeface="Courier New" pitchFamily="49" charset="-18"/>
                <a:cs typeface="Arial" charset="0"/>
              </a:endParaRPr>
            </a:p>
          </p:txBody>
        </p:sp>
        <p:sp>
          <p:nvSpPr>
            <p:cNvPr id="134221" name="Line 38"/>
            <p:cNvSpPr>
              <a:spLocks noChangeShapeType="1"/>
            </p:cNvSpPr>
            <p:nvPr/>
          </p:nvSpPr>
          <p:spPr bwMode="auto">
            <a:xfrm>
              <a:off x="353" y="2815"/>
              <a:ext cx="2132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222" name="Line 39"/>
            <p:cNvSpPr>
              <a:spLocks noChangeShapeType="1"/>
            </p:cNvSpPr>
            <p:nvPr/>
          </p:nvSpPr>
          <p:spPr bwMode="auto">
            <a:xfrm>
              <a:off x="345" y="3589"/>
              <a:ext cx="2133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223" name="Rectangle 40"/>
            <p:cNvSpPr>
              <a:spLocks noChangeArrowheads="1"/>
            </p:cNvSpPr>
            <p:nvPr/>
          </p:nvSpPr>
          <p:spPr bwMode="auto">
            <a:xfrm>
              <a:off x="108" y="2573"/>
              <a:ext cx="226" cy="246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343" tIns="44379" rIns="90343" bIns="44379">
              <a:spAutoFit/>
            </a:bodyPr>
            <a:lstStyle/>
            <a:p>
              <a:pPr defTabSz="912813" eaLnBrk="0" hangingPunct="0">
                <a:lnSpc>
                  <a:spcPct val="90000"/>
                </a:lnSpc>
              </a:pPr>
              <a:r>
                <a:rPr lang="en-US" sz="2200" i="1">
                  <a:solidFill>
                    <a:srgbClr val="FF0000"/>
                  </a:solidFill>
                  <a:latin typeface="Verdana" pitchFamily="34" charset="0"/>
                  <a:cs typeface="Arial" charset="0"/>
                </a:rPr>
                <a:t>1</a:t>
              </a:r>
            </a:p>
          </p:txBody>
        </p:sp>
        <p:sp>
          <p:nvSpPr>
            <p:cNvPr id="134224" name="Rectangle 41"/>
            <p:cNvSpPr>
              <a:spLocks noChangeArrowheads="1"/>
            </p:cNvSpPr>
            <p:nvPr/>
          </p:nvSpPr>
          <p:spPr bwMode="auto">
            <a:xfrm>
              <a:off x="108" y="2839"/>
              <a:ext cx="226" cy="246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343" tIns="44379" rIns="90343" bIns="44379">
              <a:spAutoFit/>
            </a:bodyPr>
            <a:lstStyle/>
            <a:p>
              <a:pPr defTabSz="912813" eaLnBrk="0" hangingPunct="0">
                <a:lnSpc>
                  <a:spcPct val="90000"/>
                </a:lnSpc>
              </a:pPr>
              <a:r>
                <a:rPr lang="en-US" sz="2200" i="1">
                  <a:solidFill>
                    <a:srgbClr val="FF0000"/>
                  </a:solidFill>
                  <a:latin typeface="Verdana" pitchFamily="34" charset="0"/>
                  <a:cs typeface="Arial" charset="0"/>
                </a:rPr>
                <a:t>2</a:t>
              </a:r>
            </a:p>
          </p:txBody>
        </p:sp>
        <p:sp>
          <p:nvSpPr>
            <p:cNvPr id="134225" name="Rectangle 42"/>
            <p:cNvSpPr>
              <a:spLocks noChangeArrowheads="1"/>
            </p:cNvSpPr>
            <p:nvPr/>
          </p:nvSpPr>
          <p:spPr bwMode="auto">
            <a:xfrm>
              <a:off x="108" y="3361"/>
              <a:ext cx="226" cy="246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343" tIns="44379" rIns="90343" bIns="44379">
              <a:spAutoFit/>
            </a:bodyPr>
            <a:lstStyle/>
            <a:p>
              <a:pPr defTabSz="912813" eaLnBrk="0" hangingPunct="0">
                <a:lnSpc>
                  <a:spcPct val="90000"/>
                </a:lnSpc>
              </a:pPr>
              <a:r>
                <a:rPr lang="en-US" sz="2200" i="1">
                  <a:solidFill>
                    <a:srgbClr val="FF0000"/>
                  </a:solidFill>
                  <a:latin typeface="Verdana" pitchFamily="34" charset="0"/>
                  <a:cs typeface="Arial" charset="0"/>
                </a:rPr>
                <a:t>4</a:t>
              </a:r>
            </a:p>
          </p:txBody>
        </p:sp>
        <p:sp>
          <p:nvSpPr>
            <p:cNvPr id="134226" name="Rectangle 43"/>
            <p:cNvSpPr>
              <a:spLocks noChangeArrowheads="1"/>
            </p:cNvSpPr>
            <p:nvPr/>
          </p:nvSpPr>
          <p:spPr bwMode="auto">
            <a:xfrm>
              <a:off x="108" y="3619"/>
              <a:ext cx="226" cy="246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343" tIns="44379" rIns="90343" bIns="44379">
              <a:spAutoFit/>
            </a:bodyPr>
            <a:lstStyle/>
            <a:p>
              <a:pPr defTabSz="912813" eaLnBrk="0" hangingPunct="0">
                <a:lnSpc>
                  <a:spcPct val="90000"/>
                </a:lnSpc>
              </a:pPr>
              <a:r>
                <a:rPr lang="en-US" sz="2200" i="1">
                  <a:solidFill>
                    <a:srgbClr val="FF0000"/>
                  </a:solidFill>
                  <a:latin typeface="Verdana" pitchFamily="34" charset="0"/>
                  <a:cs typeface="Arial" charset="0"/>
                </a:rPr>
                <a:t>5</a:t>
              </a:r>
            </a:p>
          </p:txBody>
        </p:sp>
      </p:grpSp>
      <p:sp>
        <p:nvSpPr>
          <p:cNvPr id="2379820" name="Rectangle 44"/>
          <p:cNvSpPr>
            <a:spLocks noChangeArrowheads="1"/>
          </p:cNvSpPr>
          <p:nvPr/>
        </p:nvSpPr>
        <p:spPr bwMode="auto">
          <a:xfrm>
            <a:off x="2133600" y="4953000"/>
            <a:ext cx="327025" cy="3365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lIns="90343" tIns="44379" rIns="90343" bIns="44379">
            <a:spAutoFit/>
          </a:bodyPr>
          <a:lstStyle/>
          <a:p>
            <a:pPr defTabSz="912813" eaLnBrk="0" hangingPunct="0">
              <a:lnSpc>
                <a:spcPct val="90000"/>
              </a:lnSpc>
            </a:pPr>
            <a:r>
              <a:rPr lang="en-US">
                <a:solidFill>
                  <a:srgbClr val="000000"/>
                </a:solidFill>
                <a:latin typeface="Verdana" pitchFamily="34" charset="0"/>
                <a:cs typeface="Arial" charset="0"/>
              </a:rPr>
              <a:t>7</a:t>
            </a:r>
          </a:p>
        </p:txBody>
      </p:sp>
      <p:grpSp>
        <p:nvGrpSpPr>
          <p:cNvPr id="5" name="Group 46"/>
          <p:cNvGrpSpPr>
            <a:grpSpLocks/>
          </p:cNvGrpSpPr>
          <p:nvPr/>
        </p:nvGrpSpPr>
        <p:grpSpPr bwMode="auto">
          <a:xfrm>
            <a:off x="5951538" y="1543050"/>
            <a:ext cx="2814637" cy="4370388"/>
            <a:chOff x="3749" y="972"/>
            <a:chExt cx="1773" cy="2753"/>
          </a:xfrm>
        </p:grpSpPr>
        <p:sp>
          <p:nvSpPr>
            <p:cNvPr id="134193" name="Rectangle 47"/>
            <p:cNvSpPr>
              <a:spLocks noChangeArrowheads="1"/>
            </p:cNvSpPr>
            <p:nvPr/>
          </p:nvSpPr>
          <p:spPr bwMode="auto">
            <a:xfrm>
              <a:off x="3889" y="979"/>
              <a:ext cx="229" cy="26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343" tIns="44379" rIns="90343" bIns="44379">
              <a:spAutoFit/>
            </a:bodyPr>
            <a:lstStyle/>
            <a:p>
              <a:pPr defTabSz="912813" eaLnBrk="0" hangingPunct="0">
                <a:lnSpc>
                  <a:spcPct val="90000"/>
                </a:lnSpc>
              </a:pPr>
              <a:r>
                <a:rPr lang="en-US" sz="2400" b="1">
                  <a:solidFill>
                    <a:srgbClr val="56127A"/>
                  </a:solidFill>
                  <a:latin typeface="Courier New" pitchFamily="49" charset="-18"/>
                  <a:cs typeface="Arial" charset="0"/>
                </a:rPr>
                <a:t>a</a:t>
              </a:r>
            </a:p>
          </p:txBody>
        </p:sp>
        <p:sp>
          <p:nvSpPr>
            <p:cNvPr id="134194" name="Rectangle 48"/>
            <p:cNvSpPr>
              <a:spLocks noChangeArrowheads="1"/>
            </p:cNvSpPr>
            <p:nvPr/>
          </p:nvSpPr>
          <p:spPr bwMode="auto">
            <a:xfrm>
              <a:off x="5276" y="972"/>
              <a:ext cx="229" cy="26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343" tIns="44379" rIns="90343" bIns="44379">
              <a:spAutoFit/>
            </a:bodyPr>
            <a:lstStyle/>
            <a:p>
              <a:pPr defTabSz="912813" eaLnBrk="0" hangingPunct="0">
                <a:lnSpc>
                  <a:spcPct val="90000"/>
                </a:lnSpc>
              </a:pPr>
              <a:r>
                <a:rPr lang="en-US" sz="2400" b="1">
                  <a:solidFill>
                    <a:srgbClr val="56127A"/>
                  </a:solidFill>
                  <a:latin typeface="Courier New" pitchFamily="49" charset="-18"/>
                  <a:cs typeface="Arial" charset="0"/>
                </a:rPr>
                <a:t>b</a:t>
              </a:r>
            </a:p>
          </p:txBody>
        </p:sp>
        <p:sp>
          <p:nvSpPr>
            <p:cNvPr id="134195" name="Rectangle 49"/>
            <p:cNvSpPr>
              <a:spLocks noChangeArrowheads="1"/>
            </p:cNvSpPr>
            <p:nvPr/>
          </p:nvSpPr>
          <p:spPr bwMode="auto">
            <a:xfrm>
              <a:off x="3969" y="1499"/>
              <a:ext cx="399" cy="317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343" tIns="44379" rIns="90343" bIns="44379" anchor="ctr"/>
            <a:lstStyle/>
            <a:p>
              <a:pPr algn="ctr" defTabSz="912813" eaLnBrk="0" hangingPunct="0">
                <a:lnSpc>
                  <a:spcPct val="90000"/>
                </a:lnSpc>
              </a:pPr>
              <a:r>
                <a:rPr lang="en-US" sz="2000" b="1">
                  <a:solidFill>
                    <a:srgbClr val="56127A"/>
                  </a:solidFill>
                  <a:latin typeface="Courier New" pitchFamily="49" charset="-18"/>
                  <a:cs typeface="Arial" charset="0"/>
                </a:rPr>
                <a:t>+</a:t>
              </a:r>
            </a:p>
          </p:txBody>
        </p:sp>
        <p:sp>
          <p:nvSpPr>
            <p:cNvPr id="134196" name="Rectangle 50"/>
            <p:cNvSpPr>
              <a:spLocks noChangeArrowheads="1"/>
            </p:cNvSpPr>
            <p:nvPr/>
          </p:nvSpPr>
          <p:spPr bwMode="auto">
            <a:xfrm>
              <a:off x="5085" y="1499"/>
              <a:ext cx="400" cy="317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343" tIns="44379" rIns="90343" bIns="44379" anchor="ctr"/>
            <a:lstStyle/>
            <a:p>
              <a:pPr algn="ctr" defTabSz="912813" eaLnBrk="0" hangingPunct="0">
                <a:lnSpc>
                  <a:spcPct val="90000"/>
                </a:lnSpc>
              </a:pPr>
              <a:r>
                <a:rPr lang="en-US" sz="2000" b="1">
                  <a:solidFill>
                    <a:srgbClr val="56127A"/>
                  </a:solidFill>
                  <a:latin typeface="Courier New" pitchFamily="49" charset="-18"/>
                  <a:cs typeface="Arial" charset="0"/>
                </a:rPr>
                <a:t>*7</a:t>
              </a:r>
            </a:p>
          </p:txBody>
        </p:sp>
        <p:sp>
          <p:nvSpPr>
            <p:cNvPr id="134197" name="Rectangle 51"/>
            <p:cNvSpPr>
              <a:spLocks noChangeArrowheads="1"/>
            </p:cNvSpPr>
            <p:nvPr/>
          </p:nvSpPr>
          <p:spPr bwMode="auto">
            <a:xfrm>
              <a:off x="4052" y="2367"/>
              <a:ext cx="399" cy="317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343" tIns="44379" rIns="90343" bIns="44379" anchor="ctr"/>
            <a:lstStyle/>
            <a:p>
              <a:pPr algn="ctr" defTabSz="912813" eaLnBrk="0" hangingPunct="0">
                <a:lnSpc>
                  <a:spcPct val="90000"/>
                </a:lnSpc>
              </a:pPr>
              <a:r>
                <a:rPr lang="en-US" sz="2000" b="1">
                  <a:solidFill>
                    <a:srgbClr val="56127A"/>
                  </a:solidFill>
                  <a:latin typeface="Courier New" pitchFamily="49" charset="-18"/>
                  <a:cs typeface="Arial" charset="0"/>
                </a:rPr>
                <a:t>-</a:t>
              </a:r>
            </a:p>
          </p:txBody>
        </p:sp>
        <p:sp>
          <p:nvSpPr>
            <p:cNvPr id="134198" name="Rectangle 52"/>
            <p:cNvSpPr>
              <a:spLocks noChangeArrowheads="1"/>
            </p:cNvSpPr>
            <p:nvPr/>
          </p:nvSpPr>
          <p:spPr bwMode="auto">
            <a:xfrm>
              <a:off x="5003" y="2367"/>
              <a:ext cx="399" cy="317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343" tIns="44379" rIns="90343" bIns="44379" anchor="ctr"/>
            <a:lstStyle/>
            <a:p>
              <a:pPr algn="ctr" defTabSz="912813" eaLnBrk="0" hangingPunct="0">
                <a:lnSpc>
                  <a:spcPct val="90000"/>
                </a:lnSpc>
              </a:pPr>
              <a:r>
                <a:rPr lang="en-US" sz="2000" b="1">
                  <a:solidFill>
                    <a:srgbClr val="56127A"/>
                  </a:solidFill>
                  <a:latin typeface="Courier New" pitchFamily="49" charset="-18"/>
                  <a:cs typeface="Arial" charset="0"/>
                </a:rPr>
                <a:t>+</a:t>
              </a:r>
            </a:p>
          </p:txBody>
        </p:sp>
        <p:sp>
          <p:nvSpPr>
            <p:cNvPr id="134199" name="Rectangle 53"/>
            <p:cNvSpPr>
              <a:spLocks noChangeArrowheads="1"/>
            </p:cNvSpPr>
            <p:nvPr/>
          </p:nvSpPr>
          <p:spPr bwMode="auto">
            <a:xfrm>
              <a:off x="4548" y="3153"/>
              <a:ext cx="399" cy="317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343" tIns="44379" rIns="90343" bIns="44379" anchor="ctr"/>
            <a:lstStyle/>
            <a:p>
              <a:pPr algn="ctr" defTabSz="912813" eaLnBrk="0" hangingPunct="0">
                <a:lnSpc>
                  <a:spcPct val="90000"/>
                </a:lnSpc>
              </a:pPr>
              <a:r>
                <a:rPr lang="en-US" sz="2000" b="1">
                  <a:solidFill>
                    <a:srgbClr val="56127A"/>
                  </a:solidFill>
                  <a:latin typeface="Courier New" pitchFamily="49" charset="-18"/>
                  <a:cs typeface="Arial" charset="0"/>
                </a:rPr>
                <a:t>*</a:t>
              </a:r>
            </a:p>
          </p:txBody>
        </p:sp>
        <p:sp>
          <p:nvSpPr>
            <p:cNvPr id="134200" name="Line 54"/>
            <p:cNvSpPr>
              <a:spLocks noChangeShapeType="1"/>
            </p:cNvSpPr>
            <p:nvPr/>
          </p:nvSpPr>
          <p:spPr bwMode="auto">
            <a:xfrm>
              <a:off x="4086" y="1120"/>
              <a:ext cx="0" cy="3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201" name="Line 55"/>
            <p:cNvSpPr>
              <a:spLocks noChangeShapeType="1"/>
            </p:cNvSpPr>
            <p:nvPr/>
          </p:nvSpPr>
          <p:spPr bwMode="auto">
            <a:xfrm>
              <a:off x="5285" y="1120"/>
              <a:ext cx="0" cy="3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202" name="Line 56"/>
            <p:cNvSpPr>
              <a:spLocks noChangeShapeType="1"/>
            </p:cNvSpPr>
            <p:nvPr/>
          </p:nvSpPr>
          <p:spPr bwMode="auto">
            <a:xfrm>
              <a:off x="4169" y="1823"/>
              <a:ext cx="0" cy="53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203" name="Freeform 57"/>
            <p:cNvSpPr>
              <a:spLocks/>
            </p:cNvSpPr>
            <p:nvPr/>
          </p:nvSpPr>
          <p:spPr bwMode="auto">
            <a:xfrm>
              <a:off x="4251" y="1244"/>
              <a:ext cx="1035" cy="249"/>
            </a:xfrm>
            <a:custGeom>
              <a:avLst/>
              <a:gdLst>
                <a:gd name="T0" fmla="*/ 423 w 1201"/>
                <a:gd name="T1" fmla="*/ 0 h 289"/>
                <a:gd name="T2" fmla="*/ 0 w 1201"/>
                <a:gd name="T3" fmla="*/ 0 h 289"/>
                <a:gd name="T4" fmla="*/ 0 w 1201"/>
                <a:gd name="T5" fmla="*/ 102 h 289"/>
                <a:gd name="T6" fmla="*/ 0 60000 65536"/>
                <a:gd name="T7" fmla="*/ 0 60000 65536"/>
                <a:gd name="T8" fmla="*/ 0 60000 65536"/>
                <a:gd name="T9" fmla="*/ 0 w 1201"/>
                <a:gd name="T10" fmla="*/ 0 h 289"/>
                <a:gd name="T11" fmla="*/ 1201 w 1201"/>
                <a:gd name="T12" fmla="*/ 289 h 28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01" h="289">
                  <a:moveTo>
                    <a:pt x="1200" y="0"/>
                  </a:moveTo>
                  <a:lnTo>
                    <a:pt x="0" y="0"/>
                  </a:lnTo>
                  <a:lnTo>
                    <a:pt x="0" y="288"/>
                  </a:lnTo>
                </a:path>
              </a:pathLst>
            </a:custGeom>
            <a:noFill/>
            <a:ln w="25400" cap="rnd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204" name="Line 58"/>
            <p:cNvSpPr>
              <a:spLocks noChangeShapeType="1"/>
            </p:cNvSpPr>
            <p:nvPr/>
          </p:nvSpPr>
          <p:spPr bwMode="auto">
            <a:xfrm>
              <a:off x="5285" y="1823"/>
              <a:ext cx="0" cy="53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205" name="Freeform 59"/>
            <p:cNvSpPr>
              <a:spLocks/>
            </p:cNvSpPr>
            <p:nvPr/>
          </p:nvSpPr>
          <p:spPr bwMode="auto">
            <a:xfrm>
              <a:off x="4169" y="1947"/>
              <a:ext cx="952" cy="414"/>
            </a:xfrm>
            <a:custGeom>
              <a:avLst/>
              <a:gdLst>
                <a:gd name="T0" fmla="*/ 0 w 1105"/>
                <a:gd name="T1" fmla="*/ 0 h 481"/>
                <a:gd name="T2" fmla="*/ 389 w 1105"/>
                <a:gd name="T3" fmla="*/ 0 h 481"/>
                <a:gd name="T4" fmla="*/ 389 w 1105"/>
                <a:gd name="T5" fmla="*/ 168 h 481"/>
                <a:gd name="T6" fmla="*/ 0 60000 65536"/>
                <a:gd name="T7" fmla="*/ 0 60000 65536"/>
                <a:gd name="T8" fmla="*/ 0 60000 65536"/>
                <a:gd name="T9" fmla="*/ 0 w 1105"/>
                <a:gd name="T10" fmla="*/ 0 h 481"/>
                <a:gd name="T11" fmla="*/ 1105 w 1105"/>
                <a:gd name="T12" fmla="*/ 481 h 48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05" h="481">
                  <a:moveTo>
                    <a:pt x="0" y="0"/>
                  </a:moveTo>
                  <a:lnTo>
                    <a:pt x="1104" y="0"/>
                  </a:lnTo>
                  <a:lnTo>
                    <a:pt x="1104" y="480"/>
                  </a:lnTo>
                </a:path>
              </a:pathLst>
            </a:custGeom>
            <a:noFill/>
            <a:ln w="25400" cap="rnd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206" name="Freeform 60"/>
            <p:cNvSpPr>
              <a:spLocks/>
            </p:cNvSpPr>
            <p:nvPr/>
          </p:nvSpPr>
          <p:spPr bwMode="auto">
            <a:xfrm>
              <a:off x="4334" y="2113"/>
              <a:ext cx="952" cy="248"/>
            </a:xfrm>
            <a:custGeom>
              <a:avLst/>
              <a:gdLst>
                <a:gd name="T0" fmla="*/ 389 w 1105"/>
                <a:gd name="T1" fmla="*/ 0 h 289"/>
                <a:gd name="T2" fmla="*/ 0 w 1105"/>
                <a:gd name="T3" fmla="*/ 0 h 289"/>
                <a:gd name="T4" fmla="*/ 0 w 1105"/>
                <a:gd name="T5" fmla="*/ 99 h 289"/>
                <a:gd name="T6" fmla="*/ 0 60000 65536"/>
                <a:gd name="T7" fmla="*/ 0 60000 65536"/>
                <a:gd name="T8" fmla="*/ 0 60000 65536"/>
                <a:gd name="T9" fmla="*/ 0 w 1105"/>
                <a:gd name="T10" fmla="*/ 0 h 289"/>
                <a:gd name="T11" fmla="*/ 1105 w 1105"/>
                <a:gd name="T12" fmla="*/ 289 h 28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05" h="289">
                  <a:moveTo>
                    <a:pt x="1104" y="0"/>
                  </a:moveTo>
                  <a:lnTo>
                    <a:pt x="0" y="0"/>
                  </a:lnTo>
                  <a:lnTo>
                    <a:pt x="0" y="288"/>
                  </a:lnTo>
                </a:path>
              </a:pathLst>
            </a:custGeom>
            <a:noFill/>
            <a:ln w="25400" cap="rnd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207" name="Freeform 61"/>
            <p:cNvSpPr>
              <a:spLocks/>
            </p:cNvSpPr>
            <p:nvPr/>
          </p:nvSpPr>
          <p:spPr bwMode="auto">
            <a:xfrm>
              <a:off x="4251" y="2691"/>
              <a:ext cx="415" cy="456"/>
            </a:xfrm>
            <a:custGeom>
              <a:avLst/>
              <a:gdLst>
                <a:gd name="T0" fmla="*/ 0 w 481"/>
                <a:gd name="T1" fmla="*/ 0 h 529"/>
                <a:gd name="T2" fmla="*/ 0 w 481"/>
                <a:gd name="T3" fmla="*/ 84 h 529"/>
                <a:gd name="T4" fmla="*/ 171 w 481"/>
                <a:gd name="T5" fmla="*/ 84 h 529"/>
                <a:gd name="T6" fmla="*/ 171 w 481"/>
                <a:gd name="T7" fmla="*/ 186 h 52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81"/>
                <a:gd name="T13" fmla="*/ 0 h 529"/>
                <a:gd name="T14" fmla="*/ 481 w 481"/>
                <a:gd name="T15" fmla="*/ 529 h 52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81" h="529">
                  <a:moveTo>
                    <a:pt x="0" y="0"/>
                  </a:moveTo>
                  <a:lnTo>
                    <a:pt x="0" y="240"/>
                  </a:lnTo>
                  <a:lnTo>
                    <a:pt x="480" y="240"/>
                  </a:lnTo>
                  <a:lnTo>
                    <a:pt x="480" y="528"/>
                  </a:lnTo>
                </a:path>
              </a:pathLst>
            </a:custGeom>
            <a:noFill/>
            <a:ln w="25400" cap="rnd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208" name="Freeform 62"/>
            <p:cNvSpPr>
              <a:spLocks/>
            </p:cNvSpPr>
            <p:nvPr/>
          </p:nvSpPr>
          <p:spPr bwMode="auto">
            <a:xfrm>
              <a:off x="4830" y="2691"/>
              <a:ext cx="374" cy="456"/>
            </a:xfrm>
            <a:custGeom>
              <a:avLst/>
              <a:gdLst>
                <a:gd name="T0" fmla="*/ 155 w 433"/>
                <a:gd name="T1" fmla="*/ 0 h 529"/>
                <a:gd name="T2" fmla="*/ 155 w 433"/>
                <a:gd name="T3" fmla="*/ 84 h 529"/>
                <a:gd name="T4" fmla="*/ 0 w 433"/>
                <a:gd name="T5" fmla="*/ 84 h 529"/>
                <a:gd name="T6" fmla="*/ 0 w 433"/>
                <a:gd name="T7" fmla="*/ 186 h 52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33"/>
                <a:gd name="T13" fmla="*/ 0 h 529"/>
                <a:gd name="T14" fmla="*/ 433 w 433"/>
                <a:gd name="T15" fmla="*/ 529 h 52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33" h="529">
                  <a:moveTo>
                    <a:pt x="432" y="0"/>
                  </a:moveTo>
                  <a:lnTo>
                    <a:pt x="432" y="240"/>
                  </a:lnTo>
                  <a:lnTo>
                    <a:pt x="0" y="240"/>
                  </a:lnTo>
                  <a:lnTo>
                    <a:pt x="0" y="528"/>
                  </a:lnTo>
                </a:path>
              </a:pathLst>
            </a:custGeom>
            <a:noFill/>
            <a:ln w="25400" cap="rnd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209" name="Line 63"/>
            <p:cNvSpPr>
              <a:spLocks noChangeShapeType="1"/>
            </p:cNvSpPr>
            <p:nvPr/>
          </p:nvSpPr>
          <p:spPr bwMode="auto">
            <a:xfrm>
              <a:off x="4747" y="3477"/>
              <a:ext cx="0" cy="2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210" name="Oval 64"/>
            <p:cNvSpPr>
              <a:spLocks noChangeArrowheads="1"/>
            </p:cNvSpPr>
            <p:nvPr/>
          </p:nvSpPr>
          <p:spPr bwMode="auto">
            <a:xfrm>
              <a:off x="4148" y="1926"/>
              <a:ext cx="41" cy="41"/>
            </a:xfrm>
            <a:prstGeom prst="ellipse">
              <a:avLst/>
            </a:prstGeom>
            <a:solidFill>
              <a:schemeClr val="tx1"/>
            </a:solidFill>
            <a:ln w="254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000" b="1">
                <a:solidFill>
                  <a:srgbClr val="000000"/>
                </a:solidFill>
                <a:latin typeface="Courier New" pitchFamily="49" charset="-18"/>
                <a:cs typeface="Arial" charset="0"/>
              </a:endParaRPr>
            </a:p>
          </p:txBody>
        </p:sp>
        <p:sp>
          <p:nvSpPr>
            <p:cNvPr id="134211" name="Oval 65"/>
            <p:cNvSpPr>
              <a:spLocks noChangeArrowheads="1"/>
            </p:cNvSpPr>
            <p:nvPr/>
          </p:nvSpPr>
          <p:spPr bwMode="auto">
            <a:xfrm>
              <a:off x="5264" y="2092"/>
              <a:ext cx="41" cy="40"/>
            </a:xfrm>
            <a:prstGeom prst="ellipse">
              <a:avLst/>
            </a:prstGeom>
            <a:solidFill>
              <a:schemeClr val="tx1"/>
            </a:solidFill>
            <a:ln w="254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000" b="1">
                <a:solidFill>
                  <a:srgbClr val="000000"/>
                </a:solidFill>
                <a:latin typeface="Courier New" pitchFamily="49" charset="-18"/>
                <a:cs typeface="Arial" charset="0"/>
              </a:endParaRPr>
            </a:p>
          </p:txBody>
        </p:sp>
        <p:sp>
          <p:nvSpPr>
            <p:cNvPr id="134212" name="Oval 66"/>
            <p:cNvSpPr>
              <a:spLocks noChangeArrowheads="1"/>
            </p:cNvSpPr>
            <p:nvPr/>
          </p:nvSpPr>
          <p:spPr bwMode="auto">
            <a:xfrm>
              <a:off x="5264" y="1223"/>
              <a:ext cx="41" cy="41"/>
            </a:xfrm>
            <a:prstGeom prst="ellipse">
              <a:avLst/>
            </a:prstGeom>
            <a:solidFill>
              <a:schemeClr val="tx1"/>
            </a:solidFill>
            <a:ln w="254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000" b="1">
                <a:solidFill>
                  <a:srgbClr val="000000"/>
                </a:solidFill>
                <a:latin typeface="Courier New" pitchFamily="49" charset="-18"/>
                <a:cs typeface="Arial" charset="0"/>
              </a:endParaRPr>
            </a:p>
          </p:txBody>
        </p:sp>
        <p:sp>
          <p:nvSpPr>
            <p:cNvPr id="134213" name="Rectangle 67"/>
            <p:cNvSpPr>
              <a:spLocks noChangeArrowheads="1"/>
            </p:cNvSpPr>
            <p:nvPr/>
          </p:nvSpPr>
          <p:spPr bwMode="auto">
            <a:xfrm>
              <a:off x="5293" y="2006"/>
              <a:ext cx="229" cy="26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343" tIns="44379" rIns="90343" bIns="44379">
              <a:spAutoFit/>
            </a:bodyPr>
            <a:lstStyle/>
            <a:p>
              <a:pPr defTabSz="912813" eaLnBrk="0" hangingPunct="0">
                <a:lnSpc>
                  <a:spcPct val="90000"/>
                </a:lnSpc>
              </a:pPr>
              <a:r>
                <a:rPr lang="en-US" sz="2400" b="1">
                  <a:solidFill>
                    <a:srgbClr val="56127A"/>
                  </a:solidFill>
                  <a:latin typeface="Courier New" pitchFamily="49" charset="-18"/>
                  <a:cs typeface="Arial" charset="0"/>
                </a:rPr>
                <a:t>y</a:t>
              </a:r>
            </a:p>
          </p:txBody>
        </p:sp>
        <p:sp>
          <p:nvSpPr>
            <p:cNvPr id="134214" name="Rectangle 68"/>
            <p:cNvSpPr>
              <a:spLocks noChangeArrowheads="1"/>
            </p:cNvSpPr>
            <p:nvPr/>
          </p:nvSpPr>
          <p:spPr bwMode="auto">
            <a:xfrm>
              <a:off x="3970" y="1882"/>
              <a:ext cx="229" cy="26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343" tIns="44379" rIns="90343" bIns="44379">
              <a:spAutoFit/>
            </a:bodyPr>
            <a:lstStyle/>
            <a:p>
              <a:pPr defTabSz="912813" eaLnBrk="0" hangingPunct="0">
                <a:lnSpc>
                  <a:spcPct val="90000"/>
                </a:lnSpc>
              </a:pPr>
              <a:r>
                <a:rPr lang="en-US" sz="2400" b="1">
                  <a:solidFill>
                    <a:srgbClr val="56127A"/>
                  </a:solidFill>
                  <a:latin typeface="Courier New" pitchFamily="49" charset="-18"/>
                  <a:cs typeface="Arial" charset="0"/>
                </a:rPr>
                <a:t>x</a:t>
              </a:r>
            </a:p>
          </p:txBody>
        </p:sp>
        <p:sp>
          <p:nvSpPr>
            <p:cNvPr id="134215" name="Rectangle 69"/>
            <p:cNvSpPr>
              <a:spLocks noChangeArrowheads="1"/>
            </p:cNvSpPr>
            <p:nvPr/>
          </p:nvSpPr>
          <p:spPr bwMode="auto">
            <a:xfrm>
              <a:off x="3749" y="1514"/>
              <a:ext cx="206" cy="2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343" tIns="44379" rIns="90343" bIns="44379">
              <a:spAutoFit/>
            </a:bodyPr>
            <a:lstStyle/>
            <a:p>
              <a:pPr defTabSz="912813" eaLnBrk="0" hangingPunct="0">
                <a:lnSpc>
                  <a:spcPct val="90000"/>
                </a:lnSpc>
              </a:pPr>
              <a:r>
                <a:rPr lang="en-US">
                  <a:solidFill>
                    <a:srgbClr val="56127A"/>
                  </a:solidFill>
                  <a:latin typeface="Verdana" pitchFamily="34" charset="0"/>
                  <a:cs typeface="Arial" charset="0"/>
                </a:rPr>
                <a:t>1</a:t>
              </a:r>
            </a:p>
          </p:txBody>
        </p:sp>
        <p:sp>
          <p:nvSpPr>
            <p:cNvPr id="134216" name="Rectangle 70"/>
            <p:cNvSpPr>
              <a:spLocks noChangeArrowheads="1"/>
            </p:cNvSpPr>
            <p:nvPr/>
          </p:nvSpPr>
          <p:spPr bwMode="auto">
            <a:xfrm>
              <a:off x="4875" y="1514"/>
              <a:ext cx="206" cy="2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343" tIns="44379" rIns="90343" bIns="44379">
              <a:spAutoFit/>
            </a:bodyPr>
            <a:lstStyle/>
            <a:p>
              <a:pPr defTabSz="912813" eaLnBrk="0" hangingPunct="0">
                <a:lnSpc>
                  <a:spcPct val="90000"/>
                </a:lnSpc>
              </a:pPr>
              <a:r>
                <a:rPr lang="en-US">
                  <a:solidFill>
                    <a:srgbClr val="56127A"/>
                  </a:solidFill>
                  <a:latin typeface="Verdana" pitchFamily="34" charset="0"/>
                  <a:cs typeface="Arial" charset="0"/>
                </a:rPr>
                <a:t>2</a:t>
              </a:r>
            </a:p>
          </p:txBody>
        </p:sp>
        <p:sp>
          <p:nvSpPr>
            <p:cNvPr id="134217" name="Rectangle 71"/>
            <p:cNvSpPr>
              <a:spLocks noChangeArrowheads="1"/>
            </p:cNvSpPr>
            <p:nvPr/>
          </p:nvSpPr>
          <p:spPr bwMode="auto">
            <a:xfrm>
              <a:off x="3845" y="2392"/>
              <a:ext cx="206" cy="2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343" tIns="44379" rIns="90343" bIns="44379">
              <a:spAutoFit/>
            </a:bodyPr>
            <a:lstStyle/>
            <a:p>
              <a:pPr defTabSz="912813" eaLnBrk="0" hangingPunct="0">
                <a:lnSpc>
                  <a:spcPct val="90000"/>
                </a:lnSpc>
              </a:pPr>
              <a:r>
                <a:rPr lang="en-US">
                  <a:solidFill>
                    <a:srgbClr val="56127A"/>
                  </a:solidFill>
                  <a:latin typeface="Verdana" pitchFamily="34" charset="0"/>
                  <a:cs typeface="Arial" charset="0"/>
                </a:rPr>
                <a:t>3</a:t>
              </a:r>
            </a:p>
          </p:txBody>
        </p:sp>
        <p:sp>
          <p:nvSpPr>
            <p:cNvPr id="134218" name="Rectangle 72"/>
            <p:cNvSpPr>
              <a:spLocks noChangeArrowheads="1"/>
            </p:cNvSpPr>
            <p:nvPr/>
          </p:nvSpPr>
          <p:spPr bwMode="auto">
            <a:xfrm>
              <a:off x="4788" y="2368"/>
              <a:ext cx="206" cy="2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343" tIns="44379" rIns="90343" bIns="44379">
              <a:spAutoFit/>
            </a:bodyPr>
            <a:lstStyle/>
            <a:p>
              <a:pPr defTabSz="912813" eaLnBrk="0" hangingPunct="0">
                <a:lnSpc>
                  <a:spcPct val="90000"/>
                </a:lnSpc>
              </a:pPr>
              <a:r>
                <a:rPr lang="en-US">
                  <a:solidFill>
                    <a:srgbClr val="56127A"/>
                  </a:solidFill>
                  <a:latin typeface="Verdana" pitchFamily="34" charset="0"/>
                  <a:cs typeface="Arial" charset="0"/>
                </a:rPr>
                <a:t>4</a:t>
              </a:r>
            </a:p>
          </p:txBody>
        </p:sp>
        <p:sp>
          <p:nvSpPr>
            <p:cNvPr id="134219" name="Rectangle 73"/>
            <p:cNvSpPr>
              <a:spLocks noChangeArrowheads="1"/>
            </p:cNvSpPr>
            <p:nvPr/>
          </p:nvSpPr>
          <p:spPr bwMode="auto">
            <a:xfrm>
              <a:off x="4340" y="3166"/>
              <a:ext cx="206" cy="2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343" tIns="44379" rIns="90343" bIns="44379">
              <a:spAutoFit/>
            </a:bodyPr>
            <a:lstStyle/>
            <a:p>
              <a:pPr defTabSz="912813" eaLnBrk="0" hangingPunct="0">
                <a:lnSpc>
                  <a:spcPct val="90000"/>
                </a:lnSpc>
              </a:pPr>
              <a:r>
                <a:rPr lang="en-US">
                  <a:solidFill>
                    <a:srgbClr val="56127A"/>
                  </a:solidFill>
                  <a:latin typeface="Verdana" pitchFamily="34" charset="0"/>
                  <a:cs typeface="Arial" charset="0"/>
                </a:rPr>
                <a:t>5</a:t>
              </a:r>
            </a:p>
          </p:txBody>
        </p:sp>
      </p:grpSp>
      <p:grpSp>
        <p:nvGrpSpPr>
          <p:cNvPr id="6" name="Group 92"/>
          <p:cNvGrpSpPr>
            <a:grpSpLocks/>
          </p:cNvGrpSpPr>
          <p:nvPr/>
        </p:nvGrpSpPr>
        <p:grpSpPr bwMode="auto">
          <a:xfrm>
            <a:off x="577850" y="2074863"/>
            <a:ext cx="8164513" cy="4540250"/>
            <a:chOff x="364" y="1307"/>
            <a:chExt cx="5143" cy="2860"/>
          </a:xfrm>
        </p:grpSpPr>
        <p:sp>
          <p:nvSpPr>
            <p:cNvPr id="134186" name="Rectangle 45"/>
            <p:cNvSpPr>
              <a:spLocks noChangeArrowheads="1"/>
            </p:cNvSpPr>
            <p:nvPr/>
          </p:nvSpPr>
          <p:spPr bwMode="auto">
            <a:xfrm>
              <a:off x="364" y="3901"/>
              <a:ext cx="81" cy="26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63398" tIns="25359" rIns="63398" bIns="25359">
              <a:spAutoFit/>
            </a:bodyPr>
            <a:lstStyle/>
            <a:p>
              <a:pPr defTabSz="912813" eaLnBrk="0" hangingPunct="0">
                <a:lnSpc>
                  <a:spcPct val="111000"/>
                </a:lnSpc>
              </a:pPr>
              <a:endParaRPr lang="en-US" sz="2400" i="1" dirty="0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grpSp>
          <p:nvGrpSpPr>
            <p:cNvPr id="7" name="Group 74"/>
            <p:cNvGrpSpPr>
              <a:grpSpLocks/>
            </p:cNvGrpSpPr>
            <p:nvPr/>
          </p:nvGrpSpPr>
          <p:grpSpPr bwMode="auto">
            <a:xfrm>
              <a:off x="3950" y="1307"/>
              <a:ext cx="1557" cy="1749"/>
              <a:chOff x="3950" y="1307"/>
              <a:chExt cx="1557" cy="1749"/>
            </a:xfrm>
          </p:grpSpPr>
          <p:sp>
            <p:nvSpPr>
              <p:cNvPr id="134188" name="Rectangle 75"/>
              <p:cNvSpPr>
                <a:spLocks noChangeArrowheads="1"/>
              </p:cNvSpPr>
              <p:nvPr/>
            </p:nvSpPr>
            <p:spPr bwMode="auto">
              <a:xfrm>
                <a:off x="5062" y="1307"/>
                <a:ext cx="445" cy="77"/>
              </a:xfrm>
              <a:prstGeom prst="rect">
                <a:avLst/>
              </a:prstGeom>
              <a:solidFill>
                <a:srgbClr val="FF00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2000" b="1">
                  <a:solidFill>
                    <a:srgbClr val="000000"/>
                  </a:solidFill>
                  <a:latin typeface="Courier New" pitchFamily="49" charset="-18"/>
                  <a:cs typeface="Arial" charset="0"/>
                </a:endParaRPr>
              </a:p>
            </p:txBody>
          </p:sp>
          <p:sp>
            <p:nvSpPr>
              <p:cNvPr id="134189" name="Rectangle 76"/>
              <p:cNvSpPr>
                <a:spLocks noChangeArrowheads="1"/>
              </p:cNvSpPr>
              <p:nvPr/>
            </p:nvSpPr>
            <p:spPr bwMode="auto">
              <a:xfrm>
                <a:off x="3950" y="1307"/>
                <a:ext cx="445" cy="77"/>
              </a:xfrm>
              <a:prstGeom prst="rect">
                <a:avLst/>
              </a:prstGeom>
              <a:solidFill>
                <a:srgbClr val="FF00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2000" b="1">
                  <a:solidFill>
                    <a:srgbClr val="000000"/>
                  </a:solidFill>
                  <a:latin typeface="Courier New" pitchFamily="49" charset="-18"/>
                  <a:cs typeface="Arial" charset="0"/>
                </a:endParaRPr>
              </a:p>
            </p:txBody>
          </p:sp>
          <p:sp>
            <p:nvSpPr>
              <p:cNvPr id="134190" name="Rectangle 77"/>
              <p:cNvSpPr>
                <a:spLocks noChangeArrowheads="1"/>
              </p:cNvSpPr>
              <p:nvPr/>
            </p:nvSpPr>
            <p:spPr bwMode="auto">
              <a:xfrm>
                <a:off x="4006" y="2203"/>
                <a:ext cx="445" cy="77"/>
              </a:xfrm>
              <a:prstGeom prst="rect">
                <a:avLst/>
              </a:prstGeom>
              <a:solidFill>
                <a:srgbClr val="FF00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2000" b="1">
                  <a:solidFill>
                    <a:srgbClr val="000000"/>
                  </a:solidFill>
                  <a:latin typeface="Courier New" pitchFamily="49" charset="-18"/>
                  <a:cs typeface="Arial" charset="0"/>
                </a:endParaRPr>
              </a:p>
            </p:txBody>
          </p:sp>
          <p:sp>
            <p:nvSpPr>
              <p:cNvPr id="134191" name="Rectangle 78"/>
              <p:cNvSpPr>
                <a:spLocks noChangeArrowheads="1"/>
              </p:cNvSpPr>
              <p:nvPr/>
            </p:nvSpPr>
            <p:spPr bwMode="auto">
              <a:xfrm>
                <a:off x="4518" y="2979"/>
                <a:ext cx="445" cy="77"/>
              </a:xfrm>
              <a:prstGeom prst="rect">
                <a:avLst/>
              </a:prstGeom>
              <a:solidFill>
                <a:srgbClr val="FF00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2000" b="1">
                  <a:solidFill>
                    <a:srgbClr val="000000"/>
                  </a:solidFill>
                  <a:latin typeface="Courier New" pitchFamily="49" charset="-18"/>
                  <a:cs typeface="Arial" charset="0"/>
                </a:endParaRPr>
              </a:p>
            </p:txBody>
          </p:sp>
          <p:sp>
            <p:nvSpPr>
              <p:cNvPr id="134192" name="Rectangle 79"/>
              <p:cNvSpPr>
                <a:spLocks noChangeArrowheads="1"/>
              </p:cNvSpPr>
              <p:nvPr/>
            </p:nvSpPr>
            <p:spPr bwMode="auto">
              <a:xfrm>
                <a:off x="4958" y="2211"/>
                <a:ext cx="445" cy="77"/>
              </a:xfrm>
              <a:prstGeom prst="rect">
                <a:avLst/>
              </a:prstGeom>
              <a:solidFill>
                <a:srgbClr val="FF00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2000" b="1">
                  <a:solidFill>
                    <a:srgbClr val="000000"/>
                  </a:solidFill>
                  <a:latin typeface="Courier New" pitchFamily="49" charset="-18"/>
                  <a:cs typeface="Arial" charset="0"/>
                </a:endParaRPr>
              </a:p>
            </p:txBody>
          </p:sp>
        </p:grpSp>
      </p:grpSp>
      <p:sp>
        <p:nvSpPr>
          <p:cNvPr id="134173" name="Rectangle 81"/>
          <p:cNvSpPr>
            <a:spLocks noChangeArrowheads="1"/>
          </p:cNvSpPr>
          <p:nvPr/>
        </p:nvSpPr>
        <p:spPr bwMode="auto">
          <a:xfrm>
            <a:off x="4148138" y="3255963"/>
            <a:ext cx="1954212" cy="36353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343" tIns="44379" rIns="90343" bIns="44379">
            <a:spAutoFit/>
          </a:bodyPr>
          <a:lstStyle/>
          <a:p>
            <a:pPr defTabSz="912813" eaLnBrk="0" hangingPunct="0">
              <a:lnSpc>
                <a:spcPct val="90000"/>
              </a:lnSpc>
            </a:pPr>
            <a:r>
              <a:rPr lang="en-US" sz="2000" b="1">
                <a:solidFill>
                  <a:srgbClr val="000000"/>
                </a:solidFill>
                <a:cs typeface="Arial" charset="0"/>
              </a:rPr>
              <a:t>&lt;</a:t>
            </a:r>
            <a:r>
              <a:rPr lang="en-US" sz="2000">
                <a:solidFill>
                  <a:srgbClr val="000000"/>
                </a:solidFill>
                <a:latin typeface="Verdana" pitchFamily="34" charset="0"/>
                <a:cs typeface="Arial" charset="0"/>
              </a:rPr>
              <a:t>fp, ip, p , v&gt;</a:t>
            </a:r>
          </a:p>
        </p:txBody>
      </p:sp>
      <p:sp>
        <p:nvSpPr>
          <p:cNvPr id="134174" name="Freeform 82"/>
          <p:cNvSpPr>
            <a:spLocks/>
          </p:cNvSpPr>
          <p:nvPr/>
        </p:nvSpPr>
        <p:spPr bwMode="auto">
          <a:xfrm>
            <a:off x="3949700" y="2438400"/>
            <a:ext cx="850900" cy="812800"/>
          </a:xfrm>
          <a:custGeom>
            <a:avLst/>
            <a:gdLst>
              <a:gd name="T0" fmla="*/ 2147483647 w 344"/>
              <a:gd name="T1" fmla="*/ 2147483647 h 512"/>
              <a:gd name="T2" fmla="*/ 2147483647 w 344"/>
              <a:gd name="T3" fmla="*/ 2147483647 h 512"/>
              <a:gd name="T4" fmla="*/ 0 w 344"/>
              <a:gd name="T5" fmla="*/ 0 h 512"/>
              <a:gd name="T6" fmla="*/ 0 60000 65536"/>
              <a:gd name="T7" fmla="*/ 0 60000 65536"/>
              <a:gd name="T8" fmla="*/ 0 60000 65536"/>
              <a:gd name="T9" fmla="*/ 0 w 344"/>
              <a:gd name="T10" fmla="*/ 0 h 512"/>
              <a:gd name="T11" fmla="*/ 344 w 344"/>
              <a:gd name="T12" fmla="*/ 512 h 5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44" h="512">
                <a:moveTo>
                  <a:pt x="344" y="512"/>
                </a:moveTo>
                <a:cubicBezTo>
                  <a:pt x="324" y="362"/>
                  <a:pt x="305" y="213"/>
                  <a:pt x="248" y="128"/>
                </a:cubicBezTo>
                <a:cubicBezTo>
                  <a:pt x="191" y="43"/>
                  <a:pt x="95" y="21"/>
                  <a:pt x="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4175" name="Freeform 83"/>
          <p:cNvSpPr>
            <a:spLocks/>
          </p:cNvSpPr>
          <p:nvPr/>
        </p:nvSpPr>
        <p:spPr bwMode="auto">
          <a:xfrm flipV="1">
            <a:off x="3949700" y="3606800"/>
            <a:ext cx="546100" cy="457200"/>
          </a:xfrm>
          <a:custGeom>
            <a:avLst/>
            <a:gdLst>
              <a:gd name="T0" fmla="*/ 2147483647 w 344"/>
              <a:gd name="T1" fmla="*/ 2147483647 h 512"/>
              <a:gd name="T2" fmla="*/ 2147483647 w 344"/>
              <a:gd name="T3" fmla="*/ 2147483647 h 512"/>
              <a:gd name="T4" fmla="*/ 0 w 344"/>
              <a:gd name="T5" fmla="*/ 0 h 512"/>
              <a:gd name="T6" fmla="*/ 0 60000 65536"/>
              <a:gd name="T7" fmla="*/ 0 60000 65536"/>
              <a:gd name="T8" fmla="*/ 0 60000 65536"/>
              <a:gd name="T9" fmla="*/ 0 w 344"/>
              <a:gd name="T10" fmla="*/ 0 h 512"/>
              <a:gd name="T11" fmla="*/ 344 w 344"/>
              <a:gd name="T12" fmla="*/ 512 h 5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44" h="512">
                <a:moveTo>
                  <a:pt x="344" y="512"/>
                </a:moveTo>
                <a:cubicBezTo>
                  <a:pt x="324" y="362"/>
                  <a:pt x="305" y="213"/>
                  <a:pt x="248" y="128"/>
                </a:cubicBezTo>
                <a:cubicBezTo>
                  <a:pt x="191" y="43"/>
                  <a:pt x="95" y="21"/>
                  <a:pt x="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79860" name="Oval 84"/>
          <p:cNvSpPr>
            <a:spLocks noChangeArrowheads="1"/>
          </p:cNvSpPr>
          <p:nvPr/>
        </p:nvSpPr>
        <p:spPr bwMode="auto">
          <a:xfrm>
            <a:off x="6543675" y="3295650"/>
            <a:ext cx="139700" cy="139700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000" b="1">
              <a:solidFill>
                <a:srgbClr val="000000"/>
              </a:solidFill>
              <a:latin typeface="Courier New" pitchFamily="49" charset="-18"/>
              <a:cs typeface="Arial" charset="0"/>
            </a:endParaRPr>
          </a:p>
        </p:txBody>
      </p:sp>
      <p:sp>
        <p:nvSpPr>
          <p:cNvPr id="134177" name="Line 85"/>
          <p:cNvSpPr>
            <a:spLocks noChangeShapeType="1"/>
          </p:cNvSpPr>
          <p:nvPr/>
        </p:nvSpPr>
        <p:spPr bwMode="auto">
          <a:xfrm flipV="1">
            <a:off x="5918200" y="3403600"/>
            <a:ext cx="546100" cy="63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79862" name="Line 86"/>
          <p:cNvSpPr>
            <a:spLocks noChangeShapeType="1"/>
          </p:cNvSpPr>
          <p:nvPr/>
        </p:nvSpPr>
        <p:spPr bwMode="auto">
          <a:xfrm flipV="1">
            <a:off x="3962400" y="3571875"/>
            <a:ext cx="2359025" cy="14922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8" name="Group 87"/>
          <p:cNvGrpSpPr>
            <a:grpSpLocks/>
          </p:cNvGrpSpPr>
          <p:nvPr/>
        </p:nvGrpSpPr>
        <p:grpSpPr bwMode="auto">
          <a:xfrm>
            <a:off x="171450" y="4854575"/>
            <a:ext cx="3762375" cy="450850"/>
            <a:chOff x="108" y="3058"/>
            <a:chExt cx="2370" cy="284"/>
          </a:xfrm>
        </p:grpSpPr>
        <p:sp>
          <p:nvSpPr>
            <p:cNvPr id="134183" name="Rectangle 88"/>
            <p:cNvSpPr>
              <a:spLocks noChangeArrowheads="1"/>
            </p:cNvSpPr>
            <p:nvPr/>
          </p:nvSpPr>
          <p:spPr bwMode="auto">
            <a:xfrm>
              <a:off x="108" y="3096"/>
              <a:ext cx="226" cy="246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343" tIns="44379" rIns="90343" bIns="44379">
              <a:spAutoFit/>
            </a:bodyPr>
            <a:lstStyle/>
            <a:p>
              <a:pPr defTabSz="912813" eaLnBrk="0" hangingPunct="0">
                <a:lnSpc>
                  <a:spcPct val="90000"/>
                </a:lnSpc>
              </a:pPr>
              <a:r>
                <a:rPr lang="en-US" sz="2200" i="1">
                  <a:solidFill>
                    <a:srgbClr val="FF0000"/>
                  </a:solidFill>
                  <a:latin typeface="Verdana" pitchFamily="34" charset="0"/>
                  <a:cs typeface="Arial" charset="0"/>
                </a:rPr>
                <a:t>3</a:t>
              </a:r>
            </a:p>
          </p:txBody>
        </p:sp>
        <p:sp>
          <p:nvSpPr>
            <p:cNvPr id="134184" name="Rectangle 89"/>
            <p:cNvSpPr>
              <a:spLocks noChangeArrowheads="1"/>
            </p:cNvSpPr>
            <p:nvPr/>
          </p:nvSpPr>
          <p:spPr bwMode="auto">
            <a:xfrm>
              <a:off x="353" y="3058"/>
              <a:ext cx="414" cy="278"/>
            </a:xfrm>
            <a:prstGeom prst="rect">
              <a:avLst/>
            </a:prstGeom>
            <a:solidFill>
              <a:srgbClr val="FFCC66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000" b="1">
                <a:solidFill>
                  <a:srgbClr val="000000"/>
                </a:solidFill>
                <a:latin typeface="Courier New" pitchFamily="49" charset="-18"/>
                <a:cs typeface="Arial" charset="0"/>
              </a:endParaRPr>
            </a:p>
          </p:txBody>
        </p:sp>
        <p:sp>
          <p:nvSpPr>
            <p:cNvPr id="134185" name="Rectangle 90"/>
            <p:cNvSpPr>
              <a:spLocks noChangeArrowheads="1"/>
            </p:cNvSpPr>
            <p:nvPr/>
          </p:nvSpPr>
          <p:spPr bwMode="auto">
            <a:xfrm>
              <a:off x="353" y="3061"/>
              <a:ext cx="2125" cy="275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000" b="1">
                <a:solidFill>
                  <a:srgbClr val="000000"/>
                </a:solidFill>
                <a:latin typeface="Courier New" pitchFamily="49" charset="-18"/>
                <a:cs typeface="Arial" charset="0"/>
              </a:endParaRPr>
            </a:p>
          </p:txBody>
        </p:sp>
      </p:grpSp>
      <p:sp>
        <p:nvSpPr>
          <p:cNvPr id="134180" name="Rectangle 93"/>
          <p:cNvSpPr>
            <a:spLocks noChangeArrowheads="1"/>
          </p:cNvSpPr>
          <p:nvPr/>
        </p:nvSpPr>
        <p:spPr bwMode="auto">
          <a:xfrm>
            <a:off x="558800" y="4013200"/>
            <a:ext cx="3365500" cy="20447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000" b="1">
              <a:solidFill>
                <a:srgbClr val="000000"/>
              </a:solidFill>
              <a:latin typeface="Courier New" pitchFamily="49" charset="-18"/>
              <a:cs typeface="Arial" charset="0"/>
            </a:endParaRPr>
          </a:p>
        </p:txBody>
      </p:sp>
      <p:sp>
        <p:nvSpPr>
          <p:cNvPr id="134181" name="Rectangle 94"/>
          <p:cNvSpPr>
            <a:spLocks noChangeArrowheads="1"/>
          </p:cNvSpPr>
          <p:nvPr/>
        </p:nvSpPr>
        <p:spPr bwMode="auto">
          <a:xfrm>
            <a:off x="4108450" y="5486400"/>
            <a:ext cx="1149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i="1">
                <a:solidFill>
                  <a:srgbClr val="000000"/>
                </a:solidFill>
                <a:latin typeface="Verdana" pitchFamily="34" charset="0"/>
                <a:cs typeface="Arial" charset="0"/>
              </a:rPr>
              <a:t>Frame</a:t>
            </a:r>
          </a:p>
        </p:txBody>
      </p:sp>
      <p:sp>
        <p:nvSpPr>
          <p:cNvPr id="2379871" name="Text Box 95"/>
          <p:cNvSpPr txBox="1">
            <a:spLocks noChangeArrowheads="1"/>
          </p:cNvSpPr>
          <p:nvPr/>
        </p:nvSpPr>
        <p:spPr bwMode="auto">
          <a:xfrm>
            <a:off x="762000" y="4876800"/>
            <a:ext cx="3365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00"/>
                </a:solidFill>
                <a:latin typeface="Courier New" pitchFamily="49" charset="-18"/>
                <a:cs typeface="Arial" charset="0"/>
              </a:rPr>
              <a:t>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9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9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9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4.19981E-6 L 0.00174 0.03145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3798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" y="1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9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9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2000"/>
                                        <p:tgtEl>
                                          <p:spTgt spid="2379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4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2000"/>
                                        <p:tgtEl>
                                          <p:spTgt spid="23798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79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79797" grpId="0"/>
      <p:bldP spid="2379811" grpId="0" animBg="1"/>
      <p:bldP spid="2379820" grpId="0"/>
      <p:bldP spid="2379860" grpId="0" animBg="1"/>
      <p:bldP spid="2379860" grpId="1" animBg="1"/>
      <p:bldP spid="2379862" grpId="0" animBg="1"/>
      <p:bldP spid="237987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>
          <a:xfrm>
            <a:off x="327025" y="533400"/>
            <a:ext cx="7902575" cy="1005321"/>
          </a:xfrm>
        </p:spPr>
        <p:txBody>
          <a:bodyPr lIns="63398" tIns="25359" rIns="63398" bIns="25359" anchor="t">
            <a:spAutoFit/>
          </a:bodyPr>
          <a:lstStyle/>
          <a:p>
            <a:pPr eaLnBrk="1" hangingPunct="1"/>
            <a:r>
              <a:rPr lang="en-US" dirty="0" smtClean="0">
                <a:ea typeface="ＭＳ Ｐゴシック" pitchFamily="34" charset="-128"/>
              </a:rPr>
              <a:t>Monsoon Processor </a:t>
            </a:r>
            <a:br>
              <a:rPr lang="en-US" dirty="0" smtClean="0">
                <a:ea typeface="ＭＳ Ｐゴシック" pitchFamily="34" charset="-128"/>
              </a:rPr>
            </a:br>
            <a:endParaRPr lang="en-US" sz="1800" i="1" dirty="0" smtClean="0">
              <a:ea typeface="ＭＳ Ｐゴシック" pitchFamily="34" charset="-128"/>
            </a:endParaRPr>
          </a:p>
        </p:txBody>
      </p:sp>
      <p:sp>
        <p:nvSpPr>
          <p:cNvPr id="2413571" name="Freeform 3"/>
          <p:cNvSpPr>
            <a:spLocks/>
          </p:cNvSpPr>
          <p:nvPr/>
        </p:nvSpPr>
        <p:spPr bwMode="auto">
          <a:xfrm>
            <a:off x="5178425" y="1268413"/>
            <a:ext cx="133350" cy="161925"/>
          </a:xfrm>
          <a:custGeom>
            <a:avLst/>
            <a:gdLst>
              <a:gd name="T0" fmla="*/ 0 w 11"/>
              <a:gd name="T1" fmla="*/ 2147483647 h 14"/>
              <a:gd name="T2" fmla="*/ 2147483647 w 11"/>
              <a:gd name="T3" fmla="*/ 2147483647 h 14"/>
              <a:gd name="T4" fmla="*/ 2147483647 w 11"/>
              <a:gd name="T5" fmla="*/ 2147483647 h 14"/>
              <a:gd name="T6" fmla="*/ 2147483647 w 11"/>
              <a:gd name="T7" fmla="*/ 0 h 14"/>
              <a:gd name="T8" fmla="*/ 0 w 11"/>
              <a:gd name="T9" fmla="*/ 2147483647 h 1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"/>
              <a:gd name="T16" fmla="*/ 0 h 14"/>
              <a:gd name="T17" fmla="*/ 11 w 11"/>
              <a:gd name="T18" fmla="*/ 14 h 1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" h="14">
                <a:moveTo>
                  <a:pt x="0" y="14"/>
                </a:moveTo>
                <a:cubicBezTo>
                  <a:pt x="2" y="14"/>
                  <a:pt x="4" y="14"/>
                  <a:pt x="6" y="14"/>
                </a:cubicBezTo>
                <a:cubicBezTo>
                  <a:pt x="7" y="14"/>
                  <a:pt x="9" y="14"/>
                  <a:pt x="11" y="14"/>
                </a:cubicBezTo>
                <a:lnTo>
                  <a:pt x="6" y="0"/>
                </a:lnTo>
                <a:lnTo>
                  <a:pt x="0" y="14"/>
                </a:lnTo>
                <a:close/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5172" name="Rectangle 5"/>
          <p:cNvSpPr>
            <a:spLocks noChangeArrowheads="1"/>
          </p:cNvSpPr>
          <p:nvPr/>
        </p:nvSpPr>
        <p:spPr bwMode="auto">
          <a:xfrm>
            <a:off x="2919413" y="1833563"/>
            <a:ext cx="1897062" cy="808037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>
                <a:solidFill>
                  <a:srgbClr val="FFCC66"/>
                </a:solidFill>
                <a:latin typeface="Verdana" pitchFamily="34" charset="0"/>
                <a:cs typeface="Arial" charset="0"/>
              </a:rPr>
              <a:t>Instruction</a:t>
            </a:r>
            <a:br>
              <a:rPr lang="en-US">
                <a:solidFill>
                  <a:srgbClr val="FFCC66"/>
                </a:solidFill>
                <a:latin typeface="Verdana" pitchFamily="34" charset="0"/>
                <a:cs typeface="Arial" charset="0"/>
              </a:rPr>
            </a:br>
            <a:r>
              <a:rPr lang="en-US">
                <a:solidFill>
                  <a:srgbClr val="FFCC66"/>
                </a:solidFill>
                <a:latin typeface="Verdana" pitchFamily="34" charset="0"/>
                <a:cs typeface="Arial" charset="0"/>
              </a:rPr>
              <a:t>Fetch</a:t>
            </a:r>
          </a:p>
        </p:txBody>
      </p:sp>
      <p:sp>
        <p:nvSpPr>
          <p:cNvPr id="135173" name="Rectangle 6"/>
          <p:cNvSpPr>
            <a:spLocks noChangeArrowheads="1"/>
          </p:cNvSpPr>
          <p:nvPr/>
        </p:nvSpPr>
        <p:spPr bwMode="auto">
          <a:xfrm>
            <a:off x="2919413" y="2989263"/>
            <a:ext cx="1895475" cy="808037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>
                <a:solidFill>
                  <a:srgbClr val="FFCC66"/>
                </a:solidFill>
                <a:latin typeface="Verdana" pitchFamily="34" charset="0"/>
                <a:cs typeface="Arial" charset="0"/>
              </a:rPr>
              <a:t>Operand</a:t>
            </a:r>
            <a:br>
              <a:rPr lang="en-US">
                <a:solidFill>
                  <a:srgbClr val="FFCC66"/>
                </a:solidFill>
                <a:latin typeface="Verdana" pitchFamily="34" charset="0"/>
                <a:cs typeface="Arial" charset="0"/>
              </a:rPr>
            </a:br>
            <a:r>
              <a:rPr lang="en-US">
                <a:solidFill>
                  <a:srgbClr val="FFCC66"/>
                </a:solidFill>
                <a:latin typeface="Verdana" pitchFamily="34" charset="0"/>
                <a:cs typeface="Arial" charset="0"/>
              </a:rPr>
              <a:t>Fetch</a:t>
            </a:r>
          </a:p>
        </p:txBody>
      </p:sp>
      <p:sp>
        <p:nvSpPr>
          <p:cNvPr id="135174" name="Freeform 10"/>
          <p:cNvSpPr>
            <a:spLocks/>
          </p:cNvSpPr>
          <p:nvPr/>
        </p:nvSpPr>
        <p:spPr bwMode="auto">
          <a:xfrm>
            <a:off x="3867150" y="4191000"/>
            <a:ext cx="3371850" cy="1914525"/>
          </a:xfrm>
          <a:custGeom>
            <a:avLst/>
            <a:gdLst>
              <a:gd name="T0" fmla="*/ 0 w 2124"/>
              <a:gd name="T1" fmla="*/ 2147483647 h 1206"/>
              <a:gd name="T2" fmla="*/ 2147483647 w 2124"/>
              <a:gd name="T3" fmla="*/ 2147483647 h 1206"/>
              <a:gd name="T4" fmla="*/ 2147483647 w 2124"/>
              <a:gd name="T5" fmla="*/ 0 h 1206"/>
              <a:gd name="T6" fmla="*/ 0 60000 65536"/>
              <a:gd name="T7" fmla="*/ 0 60000 65536"/>
              <a:gd name="T8" fmla="*/ 0 60000 65536"/>
              <a:gd name="T9" fmla="*/ 0 w 2124"/>
              <a:gd name="T10" fmla="*/ 0 h 1206"/>
              <a:gd name="T11" fmla="*/ 2124 w 2124"/>
              <a:gd name="T12" fmla="*/ 1206 h 120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24" h="1206">
                <a:moveTo>
                  <a:pt x="0" y="1206"/>
                </a:moveTo>
                <a:lnTo>
                  <a:pt x="2116" y="1200"/>
                </a:lnTo>
                <a:lnTo>
                  <a:pt x="2124" y="0"/>
                </a:lnTo>
              </a:path>
            </a:pathLst>
          </a:custGeom>
          <a:solidFill>
            <a:srgbClr val="FFFFFF"/>
          </a:solidFill>
          <a:ln w="23876">
            <a:solidFill>
              <a:srgbClr val="000000"/>
            </a:solidFill>
            <a:round/>
            <a:headEnd type="none" w="med" len="med"/>
            <a:tailEnd type="triangle" w="med" len="lg"/>
          </a:ln>
        </p:spPr>
        <p:txBody>
          <a:bodyPr/>
          <a:lstStyle/>
          <a:p>
            <a:endParaRPr lang="en-US"/>
          </a:p>
        </p:txBody>
      </p:sp>
      <p:sp>
        <p:nvSpPr>
          <p:cNvPr id="135175" name="Line 11"/>
          <p:cNvSpPr>
            <a:spLocks noChangeShapeType="1"/>
          </p:cNvSpPr>
          <p:nvPr/>
        </p:nvSpPr>
        <p:spPr bwMode="auto">
          <a:xfrm flipH="1">
            <a:off x="5297488" y="1533525"/>
            <a:ext cx="3175" cy="45783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5176" name="Rectangle 12"/>
          <p:cNvSpPr>
            <a:spLocks noChangeArrowheads="1"/>
          </p:cNvSpPr>
          <p:nvPr/>
        </p:nvSpPr>
        <p:spPr bwMode="auto">
          <a:xfrm>
            <a:off x="2443163" y="2103438"/>
            <a:ext cx="1825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>
                <a:solidFill>
                  <a:srgbClr val="000000"/>
                </a:solidFill>
                <a:latin typeface="Verdana" pitchFamily="34" charset="0"/>
                <a:cs typeface="Arial" charset="0"/>
              </a:rPr>
              <a:t>ip</a:t>
            </a:r>
            <a:endParaRPr lang="en-US">
              <a:solidFill>
                <a:srgbClr val="000000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135177" name="Rectangle 13"/>
          <p:cNvSpPr>
            <a:spLocks noChangeArrowheads="1"/>
          </p:cNvSpPr>
          <p:nvPr/>
        </p:nvSpPr>
        <p:spPr bwMode="auto">
          <a:xfrm>
            <a:off x="2300288" y="3108325"/>
            <a:ext cx="4524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>
                <a:solidFill>
                  <a:srgbClr val="000000"/>
                </a:solidFill>
                <a:latin typeface="Verdana" pitchFamily="34" charset="0"/>
                <a:cs typeface="Arial" charset="0"/>
              </a:rPr>
              <a:t>fp+r</a:t>
            </a:r>
          </a:p>
        </p:txBody>
      </p:sp>
      <p:sp>
        <p:nvSpPr>
          <p:cNvPr id="135178" name="Rectangle 15"/>
          <p:cNvSpPr>
            <a:spLocks noChangeArrowheads="1"/>
          </p:cNvSpPr>
          <p:nvPr/>
        </p:nvSpPr>
        <p:spPr bwMode="auto">
          <a:xfrm>
            <a:off x="3935413" y="6284913"/>
            <a:ext cx="850900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>
                <a:solidFill>
                  <a:srgbClr val="000000"/>
                </a:solidFill>
                <a:latin typeface="Verdana" pitchFamily="34" charset="0"/>
                <a:cs typeface="Arial" charset="0"/>
              </a:rPr>
              <a:t>Network</a:t>
            </a:r>
            <a:endParaRPr lang="en-US">
              <a:solidFill>
                <a:srgbClr val="000000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135179" name="Rectangle 16"/>
          <p:cNvSpPr>
            <a:spLocks noChangeArrowheads="1"/>
          </p:cNvSpPr>
          <p:nvPr/>
        </p:nvSpPr>
        <p:spPr bwMode="auto">
          <a:xfrm>
            <a:off x="7778750" y="6305550"/>
            <a:ext cx="8509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>
                <a:solidFill>
                  <a:srgbClr val="000000"/>
                </a:solidFill>
                <a:latin typeface="Verdana" pitchFamily="34" charset="0"/>
                <a:cs typeface="Arial" charset="0"/>
              </a:rPr>
              <a:t>Network</a:t>
            </a:r>
            <a:endParaRPr lang="en-US">
              <a:solidFill>
                <a:srgbClr val="000000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135180" name="Line 20"/>
          <p:cNvSpPr>
            <a:spLocks noChangeShapeType="1"/>
          </p:cNvSpPr>
          <p:nvPr/>
        </p:nvSpPr>
        <p:spPr bwMode="auto">
          <a:xfrm flipV="1">
            <a:off x="2165350" y="3389313"/>
            <a:ext cx="754063" cy="31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lg"/>
            <a:tailEnd type="triangle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5181" name="Line 21"/>
          <p:cNvSpPr>
            <a:spLocks noChangeShapeType="1"/>
          </p:cNvSpPr>
          <p:nvPr/>
        </p:nvSpPr>
        <p:spPr bwMode="auto">
          <a:xfrm flipV="1">
            <a:off x="2152650" y="2366963"/>
            <a:ext cx="763588" cy="6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lg"/>
            <a:tailEnd type="triangle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5182" name="Line 27"/>
          <p:cNvSpPr>
            <a:spLocks noChangeShapeType="1"/>
          </p:cNvSpPr>
          <p:nvPr/>
        </p:nvSpPr>
        <p:spPr bwMode="auto">
          <a:xfrm flipH="1">
            <a:off x="3859213" y="5830888"/>
            <a:ext cx="7937" cy="5524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med" len="lg"/>
            <a:tailEnd type="triangle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5183" name="Rectangle 28"/>
          <p:cNvSpPr>
            <a:spLocks noChangeArrowheads="1"/>
          </p:cNvSpPr>
          <p:nvPr/>
        </p:nvSpPr>
        <p:spPr bwMode="auto">
          <a:xfrm>
            <a:off x="885825" y="2867025"/>
            <a:ext cx="1285875" cy="923925"/>
          </a:xfrm>
          <a:prstGeom prst="rect">
            <a:avLst/>
          </a:prstGeom>
          <a:solidFill>
            <a:srgbClr val="CFBDC8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35184" name="Rectangle 29"/>
          <p:cNvSpPr>
            <a:spLocks noChangeArrowheads="1"/>
          </p:cNvSpPr>
          <p:nvPr/>
        </p:nvSpPr>
        <p:spPr bwMode="auto">
          <a:xfrm>
            <a:off x="1320800" y="2933700"/>
            <a:ext cx="774700" cy="398463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35185" name="Rectangle 30"/>
          <p:cNvSpPr>
            <a:spLocks noChangeArrowheads="1"/>
          </p:cNvSpPr>
          <p:nvPr/>
        </p:nvSpPr>
        <p:spPr bwMode="auto">
          <a:xfrm>
            <a:off x="1254125" y="3024188"/>
            <a:ext cx="774700" cy="398462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35186" name="Rectangle 31"/>
          <p:cNvSpPr>
            <a:spLocks noChangeArrowheads="1"/>
          </p:cNvSpPr>
          <p:nvPr/>
        </p:nvSpPr>
        <p:spPr bwMode="auto">
          <a:xfrm>
            <a:off x="1189038" y="3154363"/>
            <a:ext cx="774700" cy="3968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35187" name="Rectangle 32"/>
          <p:cNvSpPr>
            <a:spLocks noChangeArrowheads="1"/>
          </p:cNvSpPr>
          <p:nvPr/>
        </p:nvSpPr>
        <p:spPr bwMode="auto">
          <a:xfrm>
            <a:off x="1189038" y="3324225"/>
            <a:ext cx="774700" cy="127000"/>
          </a:xfrm>
          <a:prstGeom prst="rect">
            <a:avLst/>
          </a:prstGeom>
          <a:solidFill>
            <a:schemeClr val="bg1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2413601" name="Rectangle 33"/>
          <p:cNvSpPr>
            <a:spLocks noChangeArrowheads="1"/>
          </p:cNvSpPr>
          <p:nvPr/>
        </p:nvSpPr>
        <p:spPr bwMode="auto">
          <a:xfrm>
            <a:off x="1189038" y="3324225"/>
            <a:ext cx="166687" cy="127000"/>
          </a:xfrm>
          <a:prstGeom prst="rect">
            <a:avLst/>
          </a:prstGeom>
          <a:solidFill>
            <a:schemeClr val="bg1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FFCC66"/>
              </a:solidFill>
              <a:cs typeface="Arial" charset="0"/>
            </a:endParaRPr>
          </a:p>
        </p:txBody>
      </p:sp>
      <p:sp>
        <p:nvSpPr>
          <p:cNvPr id="135189" name="Rectangle 34"/>
          <p:cNvSpPr>
            <a:spLocks noChangeArrowheads="1"/>
          </p:cNvSpPr>
          <p:nvPr/>
        </p:nvSpPr>
        <p:spPr bwMode="auto">
          <a:xfrm>
            <a:off x="1017588" y="3529013"/>
            <a:ext cx="752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>
                <a:solidFill>
                  <a:srgbClr val="000000"/>
                </a:solidFill>
                <a:latin typeface="Verdana" pitchFamily="34" charset="0"/>
                <a:cs typeface="Arial" charset="0"/>
              </a:rPr>
              <a:t>Frames</a:t>
            </a:r>
            <a:endParaRPr lang="en-US">
              <a:solidFill>
                <a:srgbClr val="000000"/>
              </a:solidFill>
              <a:latin typeface="Verdana" pitchFamily="34" charset="0"/>
              <a:cs typeface="Arial" charset="0"/>
            </a:endParaRPr>
          </a:p>
        </p:txBody>
      </p:sp>
      <p:grpSp>
        <p:nvGrpSpPr>
          <p:cNvPr id="2" name="Group 35"/>
          <p:cNvGrpSpPr>
            <a:grpSpLocks/>
          </p:cNvGrpSpPr>
          <p:nvPr/>
        </p:nvGrpSpPr>
        <p:grpSpPr bwMode="auto">
          <a:xfrm>
            <a:off x="884238" y="1830388"/>
            <a:ext cx="1271587" cy="922337"/>
            <a:chOff x="743" y="1105"/>
            <a:chExt cx="801" cy="581"/>
          </a:xfrm>
        </p:grpSpPr>
        <p:sp>
          <p:nvSpPr>
            <p:cNvPr id="135211" name="Rectangle 36"/>
            <p:cNvSpPr>
              <a:spLocks noChangeArrowheads="1"/>
            </p:cNvSpPr>
            <p:nvPr/>
          </p:nvSpPr>
          <p:spPr bwMode="auto">
            <a:xfrm>
              <a:off x="744" y="1110"/>
              <a:ext cx="798" cy="576"/>
            </a:xfrm>
            <a:prstGeom prst="rect">
              <a:avLst/>
            </a:prstGeom>
            <a:solidFill>
              <a:srgbClr val="CFBDC8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5212" name="Line 37"/>
            <p:cNvSpPr>
              <a:spLocks noChangeShapeType="1"/>
            </p:cNvSpPr>
            <p:nvPr/>
          </p:nvSpPr>
          <p:spPr bwMode="auto">
            <a:xfrm>
              <a:off x="743" y="1264"/>
              <a:ext cx="801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5213" name="Rectangle 38"/>
            <p:cNvSpPr>
              <a:spLocks noChangeArrowheads="1"/>
            </p:cNvSpPr>
            <p:nvPr/>
          </p:nvSpPr>
          <p:spPr bwMode="auto">
            <a:xfrm>
              <a:off x="826" y="1114"/>
              <a:ext cx="138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400">
                  <a:solidFill>
                    <a:srgbClr val="000000"/>
                  </a:solidFill>
                  <a:latin typeface="Verdana" pitchFamily="34" charset="0"/>
                  <a:cs typeface="Arial" charset="0"/>
                </a:rPr>
                <a:t>op</a:t>
              </a:r>
              <a:endParaRPr 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135214" name="Rectangle 39"/>
            <p:cNvSpPr>
              <a:spLocks noChangeArrowheads="1"/>
            </p:cNvSpPr>
            <p:nvPr/>
          </p:nvSpPr>
          <p:spPr bwMode="auto">
            <a:xfrm>
              <a:off x="1064" y="1115"/>
              <a:ext cx="48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400">
                  <a:solidFill>
                    <a:srgbClr val="000000"/>
                  </a:solidFill>
                  <a:latin typeface="Verdana" pitchFamily="34" charset="0"/>
                  <a:cs typeface="Arial" charset="0"/>
                </a:rPr>
                <a:t>r</a:t>
              </a:r>
              <a:endParaRPr 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135215" name="Rectangle 40"/>
            <p:cNvSpPr>
              <a:spLocks noChangeArrowheads="1"/>
            </p:cNvSpPr>
            <p:nvPr/>
          </p:nvSpPr>
          <p:spPr bwMode="auto">
            <a:xfrm>
              <a:off x="1190" y="1115"/>
              <a:ext cx="323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400">
                  <a:solidFill>
                    <a:srgbClr val="000000"/>
                  </a:solidFill>
                  <a:latin typeface="Verdana" pitchFamily="34" charset="0"/>
                  <a:cs typeface="Arial" charset="0"/>
                </a:rPr>
                <a:t>d1,d2</a:t>
              </a:r>
              <a:endParaRPr 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135216" name="Line 41"/>
            <p:cNvSpPr>
              <a:spLocks noChangeShapeType="1"/>
            </p:cNvSpPr>
            <p:nvPr/>
          </p:nvSpPr>
          <p:spPr bwMode="auto">
            <a:xfrm>
              <a:off x="1001" y="1105"/>
              <a:ext cx="1" cy="15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5217" name="Line 42"/>
            <p:cNvSpPr>
              <a:spLocks noChangeShapeType="1"/>
            </p:cNvSpPr>
            <p:nvPr/>
          </p:nvSpPr>
          <p:spPr bwMode="auto">
            <a:xfrm>
              <a:off x="1161" y="1107"/>
              <a:ext cx="1" cy="15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5218" name="Rectangle 43"/>
            <p:cNvSpPr>
              <a:spLocks noChangeArrowheads="1"/>
            </p:cNvSpPr>
            <p:nvPr/>
          </p:nvSpPr>
          <p:spPr bwMode="auto">
            <a:xfrm>
              <a:off x="889" y="1497"/>
              <a:ext cx="323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Verdana" pitchFamily="34" charset="0"/>
                  <a:cs typeface="Arial" charset="0"/>
                </a:rPr>
                <a:t>Code</a:t>
              </a:r>
              <a:endParaRPr 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</p:grpSp>
      <p:sp>
        <p:nvSpPr>
          <p:cNvPr id="135191" name="Rectangle 44"/>
          <p:cNvSpPr>
            <a:spLocks noChangeArrowheads="1"/>
          </p:cNvSpPr>
          <p:nvPr/>
        </p:nvSpPr>
        <p:spPr bwMode="auto">
          <a:xfrm>
            <a:off x="2932113" y="5014913"/>
            <a:ext cx="1895475" cy="808037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>
                <a:solidFill>
                  <a:srgbClr val="FFCC66"/>
                </a:solidFill>
                <a:latin typeface="Verdana" pitchFamily="34" charset="0"/>
                <a:cs typeface="Arial" charset="0"/>
              </a:rPr>
              <a:t>Form</a:t>
            </a:r>
            <a:br>
              <a:rPr lang="en-US">
                <a:solidFill>
                  <a:srgbClr val="FFCC66"/>
                </a:solidFill>
                <a:latin typeface="Verdana" pitchFamily="34" charset="0"/>
                <a:cs typeface="Arial" charset="0"/>
              </a:rPr>
            </a:br>
            <a:r>
              <a:rPr lang="en-US">
                <a:solidFill>
                  <a:srgbClr val="FFCC66"/>
                </a:solidFill>
                <a:latin typeface="Verdana" pitchFamily="34" charset="0"/>
                <a:cs typeface="Arial" charset="0"/>
              </a:rPr>
              <a:t>Token</a:t>
            </a:r>
          </a:p>
        </p:txBody>
      </p:sp>
      <p:sp>
        <p:nvSpPr>
          <p:cNvPr id="135192" name="Freeform 45"/>
          <p:cNvSpPr>
            <a:spLocks/>
          </p:cNvSpPr>
          <p:nvPr/>
        </p:nvSpPr>
        <p:spPr bwMode="auto">
          <a:xfrm>
            <a:off x="3265488" y="4089400"/>
            <a:ext cx="1230312" cy="571500"/>
          </a:xfrm>
          <a:custGeom>
            <a:avLst/>
            <a:gdLst>
              <a:gd name="T0" fmla="*/ 0 w 775"/>
              <a:gd name="T1" fmla="*/ 0 h 360"/>
              <a:gd name="T2" fmla="*/ 2147483647 w 775"/>
              <a:gd name="T3" fmla="*/ 0 h 360"/>
              <a:gd name="T4" fmla="*/ 2147483647 w 775"/>
              <a:gd name="T5" fmla="*/ 2147483647 h 360"/>
              <a:gd name="T6" fmla="*/ 2147483647 w 775"/>
              <a:gd name="T7" fmla="*/ 2147483647 h 360"/>
              <a:gd name="T8" fmla="*/ 2147483647 w 775"/>
              <a:gd name="T9" fmla="*/ 2147483647 h 360"/>
              <a:gd name="T10" fmla="*/ 2147483647 w 775"/>
              <a:gd name="T11" fmla="*/ 2147483647 h 360"/>
              <a:gd name="T12" fmla="*/ 2147483647 w 775"/>
              <a:gd name="T13" fmla="*/ 2147483647 h 360"/>
              <a:gd name="T14" fmla="*/ 0 w 775"/>
              <a:gd name="T15" fmla="*/ 0 h 36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775"/>
              <a:gd name="T25" fmla="*/ 0 h 360"/>
              <a:gd name="T26" fmla="*/ 775 w 775"/>
              <a:gd name="T27" fmla="*/ 360 h 36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775" h="360">
                <a:moveTo>
                  <a:pt x="0" y="0"/>
                </a:moveTo>
                <a:lnTo>
                  <a:pt x="321" y="0"/>
                </a:lnTo>
                <a:lnTo>
                  <a:pt x="396" y="85"/>
                </a:lnTo>
                <a:lnTo>
                  <a:pt x="463" y="4"/>
                </a:lnTo>
                <a:lnTo>
                  <a:pt x="775" y="4"/>
                </a:lnTo>
                <a:lnTo>
                  <a:pt x="562" y="360"/>
                </a:lnTo>
                <a:lnTo>
                  <a:pt x="220" y="36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rgbClr val="FF3300"/>
            </a:solidFill>
            <a:prstDash val="solid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5193" name="Rectangle 46"/>
          <p:cNvSpPr>
            <a:spLocks noChangeArrowheads="1"/>
          </p:cNvSpPr>
          <p:nvPr/>
        </p:nvSpPr>
        <p:spPr bwMode="auto">
          <a:xfrm>
            <a:off x="3546475" y="4297363"/>
            <a:ext cx="674688" cy="21272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sz="1400">
                <a:solidFill>
                  <a:srgbClr val="FFCC66"/>
                </a:solidFill>
                <a:latin typeface="Verdana" pitchFamily="34" charset="0"/>
                <a:cs typeface="Arial" charset="0"/>
              </a:rPr>
              <a:t>ALU</a:t>
            </a:r>
            <a:endParaRPr lang="en-US" sz="1200">
              <a:solidFill>
                <a:srgbClr val="FFCC66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135194" name="Line 47"/>
          <p:cNvSpPr>
            <a:spLocks noChangeShapeType="1"/>
          </p:cNvSpPr>
          <p:nvPr/>
        </p:nvSpPr>
        <p:spPr bwMode="auto">
          <a:xfrm flipH="1">
            <a:off x="3648075" y="3802063"/>
            <a:ext cx="7938" cy="2857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med" len="lg"/>
            <a:tailEnd type="triangle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5195" name="Line 48"/>
          <p:cNvSpPr>
            <a:spLocks noChangeShapeType="1"/>
          </p:cNvSpPr>
          <p:nvPr/>
        </p:nvSpPr>
        <p:spPr bwMode="auto">
          <a:xfrm flipH="1">
            <a:off x="4114800" y="3808413"/>
            <a:ext cx="7938" cy="2857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med" len="lg"/>
            <a:tailEnd type="triangle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5196" name="Line 49"/>
          <p:cNvSpPr>
            <a:spLocks noChangeShapeType="1"/>
          </p:cNvSpPr>
          <p:nvPr/>
        </p:nvSpPr>
        <p:spPr bwMode="auto">
          <a:xfrm flipH="1">
            <a:off x="3771900" y="4659313"/>
            <a:ext cx="1588" cy="3492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med" len="lg"/>
            <a:tailEnd type="triangle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5197" name="Line 50"/>
          <p:cNvSpPr>
            <a:spLocks noChangeShapeType="1"/>
          </p:cNvSpPr>
          <p:nvPr/>
        </p:nvSpPr>
        <p:spPr bwMode="auto">
          <a:xfrm flipH="1">
            <a:off x="3971925" y="4665663"/>
            <a:ext cx="4763" cy="3492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med" len="lg"/>
            <a:tailEnd type="triangle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5198" name="Rectangle 51"/>
          <p:cNvSpPr>
            <a:spLocks noChangeArrowheads="1"/>
          </p:cNvSpPr>
          <p:nvPr/>
        </p:nvSpPr>
        <p:spPr bwMode="auto">
          <a:xfrm>
            <a:off x="6972300" y="2809875"/>
            <a:ext cx="1095375" cy="1390650"/>
          </a:xfrm>
          <a:prstGeom prst="rect">
            <a:avLst/>
          </a:prstGeom>
          <a:solidFill>
            <a:srgbClr val="CFBDC8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35199" name="Rectangle 52"/>
          <p:cNvSpPr>
            <a:spLocks noChangeArrowheads="1"/>
          </p:cNvSpPr>
          <p:nvPr/>
        </p:nvSpPr>
        <p:spPr bwMode="auto">
          <a:xfrm>
            <a:off x="7121525" y="3175000"/>
            <a:ext cx="822325" cy="6096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Verdana" pitchFamily="34" charset="0"/>
                <a:cs typeface="Arial" charset="0"/>
              </a:rPr>
              <a:t>Token</a:t>
            </a:r>
          </a:p>
          <a:p>
            <a:r>
              <a:rPr lang="en-US">
                <a:solidFill>
                  <a:srgbClr val="000000"/>
                </a:solidFill>
                <a:latin typeface="Verdana" pitchFamily="34" charset="0"/>
                <a:cs typeface="Arial" charset="0"/>
              </a:rPr>
              <a:t>Queue</a:t>
            </a:r>
          </a:p>
        </p:txBody>
      </p:sp>
      <p:sp>
        <p:nvSpPr>
          <p:cNvPr id="135200" name="Freeform 53"/>
          <p:cNvSpPr>
            <a:spLocks/>
          </p:cNvSpPr>
          <p:nvPr/>
        </p:nvSpPr>
        <p:spPr bwMode="auto">
          <a:xfrm>
            <a:off x="3914775" y="1543050"/>
            <a:ext cx="3514725" cy="1263650"/>
          </a:xfrm>
          <a:custGeom>
            <a:avLst/>
            <a:gdLst>
              <a:gd name="T0" fmla="*/ 2147483647 w 2214"/>
              <a:gd name="T1" fmla="*/ 2147483647 h 796"/>
              <a:gd name="T2" fmla="*/ 2147483647 w 2214"/>
              <a:gd name="T3" fmla="*/ 2147483647 h 796"/>
              <a:gd name="T4" fmla="*/ 0 w 2214"/>
              <a:gd name="T5" fmla="*/ 0 h 796"/>
              <a:gd name="T6" fmla="*/ 0 w 2214"/>
              <a:gd name="T7" fmla="*/ 2147483647 h 796"/>
              <a:gd name="T8" fmla="*/ 0 60000 65536"/>
              <a:gd name="T9" fmla="*/ 0 60000 65536"/>
              <a:gd name="T10" fmla="*/ 0 60000 65536"/>
              <a:gd name="T11" fmla="*/ 0 60000 65536"/>
              <a:gd name="T12" fmla="*/ 0 w 2214"/>
              <a:gd name="T13" fmla="*/ 0 h 796"/>
              <a:gd name="T14" fmla="*/ 2214 w 2214"/>
              <a:gd name="T15" fmla="*/ 796 h 79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214" h="796">
                <a:moveTo>
                  <a:pt x="2214" y="796"/>
                </a:moveTo>
                <a:lnTo>
                  <a:pt x="2214" y="6"/>
                </a:lnTo>
                <a:lnTo>
                  <a:pt x="0" y="0"/>
                </a:lnTo>
                <a:lnTo>
                  <a:pt x="0" y="180"/>
                </a:ln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5201" name="Line 54"/>
          <p:cNvSpPr>
            <a:spLocks noChangeShapeType="1"/>
          </p:cNvSpPr>
          <p:nvPr/>
        </p:nvSpPr>
        <p:spPr bwMode="auto">
          <a:xfrm flipH="1" flipV="1">
            <a:off x="7707313" y="4211638"/>
            <a:ext cx="3175" cy="2209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med" len="lg"/>
            <a:tailEnd type="triangle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5202" name="Line 55"/>
          <p:cNvSpPr>
            <a:spLocks noChangeShapeType="1"/>
          </p:cNvSpPr>
          <p:nvPr/>
        </p:nvSpPr>
        <p:spPr bwMode="auto">
          <a:xfrm flipH="1">
            <a:off x="3886200" y="2667000"/>
            <a:ext cx="7938" cy="3397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med" len="lg"/>
            <a:tailEnd type="triangle" w="med" len="lg"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" name="Group 60"/>
          <p:cNvGrpSpPr>
            <a:grpSpLocks/>
          </p:cNvGrpSpPr>
          <p:nvPr/>
        </p:nvGrpSpPr>
        <p:grpSpPr bwMode="auto">
          <a:xfrm>
            <a:off x="4524375" y="1268413"/>
            <a:ext cx="157163" cy="346075"/>
            <a:chOff x="2850" y="799"/>
            <a:chExt cx="99" cy="218"/>
          </a:xfrm>
        </p:grpSpPr>
        <p:sp>
          <p:nvSpPr>
            <p:cNvPr id="135209" name="Rectangle 4"/>
            <p:cNvSpPr>
              <a:spLocks noChangeArrowheads="1"/>
            </p:cNvSpPr>
            <p:nvPr/>
          </p:nvSpPr>
          <p:spPr bwMode="auto">
            <a:xfrm>
              <a:off x="2947" y="799"/>
              <a:ext cx="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135210" name="Oval 56"/>
            <p:cNvSpPr>
              <a:spLocks noChangeArrowheads="1"/>
            </p:cNvSpPr>
            <p:nvPr/>
          </p:nvSpPr>
          <p:spPr bwMode="auto">
            <a:xfrm>
              <a:off x="2850" y="935"/>
              <a:ext cx="99" cy="82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</p:grpSp>
      <p:grpSp>
        <p:nvGrpSpPr>
          <p:cNvPr id="4" name="Group 64"/>
          <p:cNvGrpSpPr>
            <a:grpSpLocks/>
          </p:cNvGrpSpPr>
          <p:nvPr/>
        </p:nvGrpSpPr>
        <p:grpSpPr bwMode="auto">
          <a:xfrm>
            <a:off x="4495800" y="1295400"/>
            <a:ext cx="157163" cy="346075"/>
            <a:chOff x="2850" y="799"/>
            <a:chExt cx="99" cy="218"/>
          </a:xfrm>
        </p:grpSpPr>
        <p:sp>
          <p:nvSpPr>
            <p:cNvPr id="135207" name="Rectangle 65"/>
            <p:cNvSpPr>
              <a:spLocks noChangeArrowheads="1"/>
            </p:cNvSpPr>
            <p:nvPr/>
          </p:nvSpPr>
          <p:spPr bwMode="auto">
            <a:xfrm>
              <a:off x="2947" y="799"/>
              <a:ext cx="1" cy="192"/>
            </a:xfrm>
            <a:prstGeom prst="rect">
              <a:avLst/>
            </a:prstGeom>
            <a:solidFill>
              <a:srgbClr val="0000FF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135208" name="Oval 66"/>
            <p:cNvSpPr>
              <a:spLocks noChangeArrowheads="1"/>
            </p:cNvSpPr>
            <p:nvPr/>
          </p:nvSpPr>
          <p:spPr bwMode="auto">
            <a:xfrm>
              <a:off x="2850" y="935"/>
              <a:ext cx="99" cy="82"/>
            </a:xfrm>
            <a:prstGeom prst="ellipse">
              <a:avLst/>
            </a:prstGeom>
            <a:solidFill>
              <a:srgbClr val="0000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2413636" name="Oval 68"/>
          <p:cNvSpPr>
            <a:spLocks noChangeArrowheads="1"/>
          </p:cNvSpPr>
          <p:nvPr/>
        </p:nvSpPr>
        <p:spPr bwMode="auto">
          <a:xfrm>
            <a:off x="3657600" y="4495800"/>
            <a:ext cx="157163" cy="130175"/>
          </a:xfrm>
          <a:prstGeom prst="ellipse">
            <a:avLst/>
          </a:prstGeom>
          <a:solidFill>
            <a:srgbClr val="0099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413637" name="Oval 69"/>
          <p:cNvSpPr>
            <a:spLocks noChangeArrowheads="1"/>
          </p:cNvSpPr>
          <p:nvPr/>
        </p:nvSpPr>
        <p:spPr bwMode="auto">
          <a:xfrm>
            <a:off x="3957638" y="4441825"/>
            <a:ext cx="157162" cy="130175"/>
          </a:xfrm>
          <a:prstGeom prst="ellipse">
            <a:avLst/>
          </a:prstGeom>
          <a:solidFill>
            <a:srgbClr val="0099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2.19653E-6 L -0.0783 -0.00208 L -0.0783 0.11838 " pathEditMode="relative" rAng="0" ptsTypes="A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00" y="5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83 0.11838 L -0.27517 0.11861 " pathEditMode="relative" ptsTypes="AA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7674 0.1163 L -0.0783 0.1163 L -0.0783 0.26428 L -0.32275 0.26636 " pathEditMode="relative" ptsTypes="AAAA">
                                      <p:cBhvr>
                                        <p:cTn id="13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2000" fill="hold"/>
                                        <p:tgtEl>
                                          <p:spTgt spid="24136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24136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241360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2.19653E-6 L -0.0783 -0.00208 L -0.0783 0.11838 " pathEditMode="relative" rAng="0" ptsTypes="AAA">
                                      <p:cBhvr>
                                        <p:cTn id="2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00" y="5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83 0.11838 L -0.27517 0.11861 " pathEditMode="relative" ptsTypes="AA">
                                      <p:cBhvr>
                                        <p:cTn id="3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7674 0.1163 L -0.0783 0.1163 L -0.0783 0.26428 L -0.32275 0.26636 " pathEditMode="relative" ptsTypes="AAAA">
                                      <p:cBhvr>
                                        <p:cTn id="34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2275 0.26636 L -0.10677 0.26636 L -0.10677 0.38474 " pathEditMode="relative" ptsTypes="AAA">
                                      <p:cBhvr>
                                        <p:cTn id="3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1961 0.26243 L -0.04982 0.25827 L -0.04982 0.3852 " pathEditMode="relative" ptsTypes="AAA">
                                      <p:cBhvr>
                                        <p:cTn id="4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2000" fill="hold"/>
                                        <p:tgtEl>
                                          <p:spTgt spid="24136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24136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241360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xit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7"/>
                                    </p:cond>
                                  </p:endCondLst>
                                  <p:childTnLst>
                                    <p:animEffect transition="out" filter="dissolve">
                                      <p:cBhvr>
                                        <p:cTn id="48" dur="500"/>
                                        <p:tgtEl>
                                          <p:spTgt spid="24135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13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3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2413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3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413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5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1.27168E-6 L -0.01111 0.21572 L 0.27292 0.21572 " pathEditMode="relative" ptsTypes="AAA">
                                      <p:cBhvr>
                                        <p:cTn id="66" dur="2000" fill="hold"/>
                                        <p:tgtEl>
                                          <p:spTgt spid="24136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6 0.01641 L 0.01371 0.22566 L 0.17083 0.22358 L 0.16927 0.04601 " pathEditMode="relative" ptsTypes="AAAA">
                                      <p:cBhvr>
                                        <p:cTn id="68" dur="2000" fill="hold"/>
                                        <p:tgtEl>
                                          <p:spTgt spid="24136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13571" grpId="0" animBg="1"/>
      <p:bldP spid="2413636" grpId="0" animBg="1"/>
      <p:bldP spid="2413636" grpId="1" animBg="1"/>
      <p:bldP spid="2413637" grpId="0" animBg="1"/>
      <p:bldP spid="2413637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Petlja</a:t>
            </a:r>
            <a:endParaRPr lang="en-US" dirty="0"/>
          </a:p>
        </p:txBody>
      </p:sp>
      <p:grpSp>
        <p:nvGrpSpPr>
          <p:cNvPr id="3" name="Group 51"/>
          <p:cNvGrpSpPr>
            <a:grpSpLocks/>
          </p:cNvGrpSpPr>
          <p:nvPr/>
        </p:nvGrpSpPr>
        <p:grpSpPr bwMode="auto">
          <a:xfrm>
            <a:off x="4000496" y="1928802"/>
            <a:ext cx="2847975" cy="3508375"/>
            <a:chOff x="3314" y="1948"/>
            <a:chExt cx="1794" cy="2210"/>
          </a:xfrm>
        </p:grpSpPr>
        <p:sp>
          <p:nvSpPr>
            <p:cNvPr id="4" name="Freeform 52"/>
            <p:cNvSpPr>
              <a:spLocks/>
            </p:cNvSpPr>
            <p:nvPr/>
          </p:nvSpPr>
          <p:spPr bwMode="auto">
            <a:xfrm>
              <a:off x="4264" y="2076"/>
              <a:ext cx="78" cy="390"/>
            </a:xfrm>
            <a:custGeom>
              <a:avLst/>
              <a:gdLst/>
              <a:ahLst/>
              <a:cxnLst>
                <a:cxn ang="0">
                  <a:pos x="78" y="0"/>
                </a:cxn>
                <a:cxn ang="0">
                  <a:pos x="78" y="252"/>
                </a:cxn>
                <a:cxn ang="0">
                  <a:pos x="0" y="390"/>
                </a:cxn>
              </a:cxnLst>
              <a:rect l="0" t="0" r="r" b="b"/>
              <a:pathLst>
                <a:path w="78" h="390">
                  <a:moveTo>
                    <a:pt x="78" y="0"/>
                  </a:moveTo>
                  <a:lnTo>
                    <a:pt x="78" y="252"/>
                  </a:lnTo>
                  <a:lnTo>
                    <a:pt x="0" y="390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" name="Freeform 53"/>
            <p:cNvSpPr>
              <a:spLocks/>
            </p:cNvSpPr>
            <p:nvPr/>
          </p:nvSpPr>
          <p:spPr bwMode="auto">
            <a:xfrm>
              <a:off x="4288" y="3240"/>
              <a:ext cx="216" cy="91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6" y="234"/>
                </a:cxn>
                <a:cxn ang="0">
                  <a:pos x="216" y="918"/>
                </a:cxn>
              </a:cxnLst>
              <a:rect l="0" t="0" r="r" b="b"/>
              <a:pathLst>
                <a:path w="216" h="918">
                  <a:moveTo>
                    <a:pt x="0" y="0"/>
                  </a:moveTo>
                  <a:lnTo>
                    <a:pt x="216" y="234"/>
                  </a:lnTo>
                  <a:lnTo>
                    <a:pt x="216" y="918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" name="Line 54"/>
            <p:cNvSpPr>
              <a:spLocks noChangeShapeType="1"/>
            </p:cNvSpPr>
            <p:nvPr/>
          </p:nvSpPr>
          <p:spPr bwMode="auto">
            <a:xfrm rot="-5400000">
              <a:off x="4279" y="2624"/>
              <a:ext cx="0" cy="4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Line 55"/>
            <p:cNvSpPr>
              <a:spLocks noChangeShapeType="1"/>
            </p:cNvSpPr>
            <p:nvPr/>
          </p:nvSpPr>
          <p:spPr bwMode="auto">
            <a:xfrm flipH="1">
              <a:off x="3697" y="3254"/>
              <a:ext cx="230" cy="21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Rectangle 56"/>
            <p:cNvSpPr>
              <a:spLocks noChangeArrowheads="1"/>
            </p:cNvSpPr>
            <p:nvPr/>
          </p:nvSpPr>
          <p:spPr bwMode="auto">
            <a:xfrm>
              <a:off x="3570" y="3470"/>
              <a:ext cx="302" cy="301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Rectangle 57"/>
            <p:cNvSpPr>
              <a:spLocks noChangeArrowheads="1"/>
            </p:cNvSpPr>
            <p:nvPr/>
          </p:nvSpPr>
          <p:spPr bwMode="auto">
            <a:xfrm>
              <a:off x="3646" y="3530"/>
              <a:ext cx="131" cy="179"/>
            </a:xfrm>
            <a:prstGeom prst="rect">
              <a:avLst/>
            </a:prstGeom>
            <a:noFill/>
            <a:ln w="50800">
              <a:noFill/>
              <a:miter lim="800000"/>
              <a:headEnd/>
              <a:tailEnd/>
            </a:ln>
            <a:effectLst/>
          </p:spPr>
          <p:txBody>
            <a:bodyPr wrap="none" lIns="63500" tIns="25400" rIns="63500" bIns="25400">
              <a:spAutoFit/>
            </a:bodyPr>
            <a:lstStyle/>
            <a:p>
              <a:pPr eaLnBrk="0" hangingPunct="0">
                <a:lnSpc>
                  <a:spcPct val="85000"/>
                </a:lnSpc>
              </a:pPr>
              <a:r>
                <a:rPr lang="en-US" sz="1800" b="0">
                  <a:solidFill>
                    <a:srgbClr val="56127A"/>
                  </a:solidFill>
                  <a:latin typeface="Verdana" pitchFamily="34" charset="0"/>
                  <a:cs typeface="Arial" pitchFamily="34" charset="0"/>
                </a:rPr>
                <a:t>f</a:t>
              </a:r>
            </a:p>
          </p:txBody>
        </p:sp>
        <p:sp>
          <p:nvSpPr>
            <p:cNvPr id="10" name="Rectangle 58"/>
            <p:cNvSpPr>
              <a:spLocks noChangeArrowheads="1"/>
            </p:cNvSpPr>
            <p:nvPr/>
          </p:nvSpPr>
          <p:spPr bwMode="auto">
            <a:xfrm rot="-2704719">
              <a:off x="4567" y="2702"/>
              <a:ext cx="301" cy="301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Rectangle 59"/>
            <p:cNvSpPr>
              <a:spLocks noChangeArrowheads="1"/>
            </p:cNvSpPr>
            <p:nvPr/>
          </p:nvSpPr>
          <p:spPr bwMode="auto">
            <a:xfrm>
              <a:off x="4640" y="2738"/>
              <a:ext cx="146" cy="179"/>
            </a:xfrm>
            <a:prstGeom prst="rect">
              <a:avLst/>
            </a:prstGeom>
            <a:noFill/>
            <a:ln w="50800">
              <a:noFill/>
              <a:miter lim="800000"/>
              <a:headEnd/>
              <a:tailEnd/>
            </a:ln>
            <a:effectLst/>
          </p:spPr>
          <p:txBody>
            <a:bodyPr lIns="63500" tIns="25400" rIns="63500" bIns="25400">
              <a:spAutoFit/>
            </a:bodyPr>
            <a:lstStyle/>
            <a:p>
              <a:pPr eaLnBrk="0" hangingPunct="0">
                <a:lnSpc>
                  <a:spcPct val="85000"/>
                </a:lnSpc>
              </a:pPr>
              <a:r>
                <a:rPr lang="en-US" sz="1800" b="0">
                  <a:solidFill>
                    <a:srgbClr val="56127A"/>
                  </a:solidFill>
                  <a:latin typeface="Verdana" pitchFamily="34" charset="0"/>
                  <a:cs typeface="Arial" pitchFamily="34" charset="0"/>
                </a:rPr>
                <a:t>p</a:t>
              </a:r>
            </a:p>
          </p:txBody>
        </p:sp>
        <p:sp>
          <p:nvSpPr>
            <p:cNvPr id="12" name="Line 60"/>
            <p:cNvSpPr>
              <a:spLocks noChangeShapeType="1"/>
            </p:cNvSpPr>
            <p:nvPr/>
          </p:nvSpPr>
          <p:spPr bwMode="auto">
            <a:xfrm>
              <a:off x="4053" y="2744"/>
              <a:ext cx="0" cy="2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Oval 61"/>
            <p:cNvSpPr>
              <a:spLocks noChangeArrowheads="1"/>
            </p:cNvSpPr>
            <p:nvPr/>
          </p:nvSpPr>
          <p:spPr bwMode="auto">
            <a:xfrm>
              <a:off x="3666" y="2988"/>
              <a:ext cx="850" cy="268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Rectangle 62"/>
            <p:cNvSpPr>
              <a:spLocks noChangeArrowheads="1"/>
            </p:cNvSpPr>
            <p:nvPr/>
          </p:nvSpPr>
          <p:spPr bwMode="auto">
            <a:xfrm>
              <a:off x="3852" y="3056"/>
              <a:ext cx="168" cy="179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lIns="63500" tIns="25400" rIns="63500" bIns="25400">
              <a:spAutoFit/>
            </a:bodyPr>
            <a:lstStyle/>
            <a:p>
              <a:pPr eaLnBrk="0" hangingPunct="0">
                <a:lnSpc>
                  <a:spcPct val="85000"/>
                </a:lnSpc>
              </a:pPr>
              <a:r>
                <a:rPr lang="en-US" sz="1800" b="0">
                  <a:solidFill>
                    <a:srgbClr val="56127A"/>
                  </a:solidFill>
                  <a:latin typeface="Verdana" pitchFamily="34" charset="0"/>
                  <a:cs typeface="Arial" pitchFamily="34" charset="0"/>
                </a:rPr>
                <a:t>T</a:t>
              </a:r>
            </a:p>
          </p:txBody>
        </p:sp>
        <p:sp>
          <p:nvSpPr>
            <p:cNvPr id="15" name="Rectangle 63"/>
            <p:cNvSpPr>
              <a:spLocks noChangeArrowheads="1"/>
            </p:cNvSpPr>
            <p:nvPr/>
          </p:nvSpPr>
          <p:spPr bwMode="auto">
            <a:xfrm>
              <a:off x="4207" y="3061"/>
              <a:ext cx="163" cy="179"/>
            </a:xfrm>
            <a:prstGeom prst="rect">
              <a:avLst/>
            </a:prstGeom>
            <a:noFill/>
            <a:ln w="50800">
              <a:noFill/>
              <a:miter lim="800000"/>
              <a:headEnd/>
              <a:tailEnd/>
            </a:ln>
            <a:effectLst/>
          </p:spPr>
          <p:txBody>
            <a:bodyPr wrap="none" lIns="63500" tIns="25400" rIns="63500" bIns="25400">
              <a:spAutoFit/>
            </a:bodyPr>
            <a:lstStyle/>
            <a:p>
              <a:pPr eaLnBrk="0" hangingPunct="0">
                <a:lnSpc>
                  <a:spcPct val="85000"/>
                </a:lnSpc>
              </a:pPr>
              <a:r>
                <a:rPr lang="en-US" sz="1800" b="0">
                  <a:solidFill>
                    <a:srgbClr val="56127A"/>
                  </a:solidFill>
                  <a:latin typeface="Verdana" pitchFamily="34" charset="0"/>
                  <a:cs typeface="Arial" pitchFamily="34" charset="0"/>
                </a:rPr>
                <a:t>F</a:t>
              </a:r>
            </a:p>
          </p:txBody>
        </p:sp>
        <p:sp>
          <p:nvSpPr>
            <p:cNvPr id="16" name="Oval 64"/>
            <p:cNvSpPr>
              <a:spLocks noChangeArrowheads="1"/>
            </p:cNvSpPr>
            <p:nvPr/>
          </p:nvSpPr>
          <p:spPr bwMode="auto">
            <a:xfrm>
              <a:off x="3650" y="2459"/>
              <a:ext cx="850" cy="268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Rectangle 65"/>
            <p:cNvSpPr>
              <a:spLocks noChangeArrowheads="1"/>
            </p:cNvSpPr>
            <p:nvPr/>
          </p:nvSpPr>
          <p:spPr bwMode="auto">
            <a:xfrm>
              <a:off x="3812" y="2478"/>
              <a:ext cx="168" cy="179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lIns="63500" tIns="25400" rIns="63500" bIns="25400">
              <a:spAutoFit/>
            </a:bodyPr>
            <a:lstStyle/>
            <a:p>
              <a:pPr eaLnBrk="0" hangingPunct="0">
                <a:lnSpc>
                  <a:spcPct val="85000"/>
                </a:lnSpc>
              </a:pPr>
              <a:r>
                <a:rPr lang="en-US" sz="1800" b="0">
                  <a:solidFill>
                    <a:srgbClr val="56127A"/>
                  </a:solidFill>
                  <a:latin typeface="Verdana" pitchFamily="34" charset="0"/>
                  <a:cs typeface="Arial" pitchFamily="34" charset="0"/>
                </a:rPr>
                <a:t>T</a:t>
              </a:r>
            </a:p>
          </p:txBody>
        </p:sp>
        <p:sp>
          <p:nvSpPr>
            <p:cNvPr id="18" name="Rectangle 66"/>
            <p:cNvSpPr>
              <a:spLocks noChangeArrowheads="1"/>
            </p:cNvSpPr>
            <p:nvPr/>
          </p:nvSpPr>
          <p:spPr bwMode="auto">
            <a:xfrm>
              <a:off x="4167" y="2483"/>
              <a:ext cx="163" cy="179"/>
            </a:xfrm>
            <a:prstGeom prst="rect">
              <a:avLst/>
            </a:prstGeom>
            <a:noFill/>
            <a:ln w="50800">
              <a:noFill/>
              <a:miter lim="800000"/>
              <a:headEnd/>
              <a:tailEnd/>
            </a:ln>
            <a:effectLst/>
          </p:spPr>
          <p:txBody>
            <a:bodyPr wrap="none" lIns="63500" tIns="25400" rIns="63500" bIns="25400">
              <a:spAutoFit/>
            </a:bodyPr>
            <a:lstStyle/>
            <a:p>
              <a:pPr eaLnBrk="0" hangingPunct="0">
                <a:lnSpc>
                  <a:spcPct val="85000"/>
                </a:lnSpc>
              </a:pPr>
              <a:r>
                <a:rPr lang="en-US" sz="1800" b="0">
                  <a:solidFill>
                    <a:srgbClr val="56127A"/>
                  </a:solidFill>
                  <a:latin typeface="Verdana" pitchFamily="34" charset="0"/>
                  <a:cs typeface="Arial" pitchFamily="34" charset="0"/>
                </a:rPr>
                <a:t>F</a:t>
              </a:r>
            </a:p>
          </p:txBody>
        </p:sp>
        <p:sp>
          <p:nvSpPr>
            <p:cNvPr id="19" name="Rectangle 67"/>
            <p:cNvSpPr>
              <a:spLocks noChangeArrowheads="1"/>
            </p:cNvSpPr>
            <p:nvPr/>
          </p:nvSpPr>
          <p:spPr bwMode="auto">
            <a:xfrm>
              <a:off x="3314" y="2226"/>
              <a:ext cx="1794" cy="1846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Freeform 68"/>
            <p:cNvSpPr>
              <a:spLocks/>
            </p:cNvSpPr>
            <p:nvPr/>
          </p:nvSpPr>
          <p:spPr bwMode="auto">
            <a:xfrm>
              <a:off x="4510" y="2848"/>
              <a:ext cx="506" cy="266"/>
            </a:xfrm>
            <a:custGeom>
              <a:avLst/>
              <a:gdLst/>
              <a:ahLst/>
              <a:cxnLst>
                <a:cxn ang="0">
                  <a:pos x="426" y="0"/>
                </a:cxn>
                <a:cxn ang="0">
                  <a:pos x="506" y="0"/>
                </a:cxn>
                <a:cxn ang="0">
                  <a:pos x="506" y="264"/>
                </a:cxn>
                <a:cxn ang="0">
                  <a:pos x="0" y="266"/>
                </a:cxn>
              </a:cxnLst>
              <a:rect l="0" t="0" r="r" b="b"/>
              <a:pathLst>
                <a:path w="506" h="266">
                  <a:moveTo>
                    <a:pt x="426" y="0"/>
                  </a:moveTo>
                  <a:lnTo>
                    <a:pt x="506" y="0"/>
                  </a:lnTo>
                  <a:lnTo>
                    <a:pt x="506" y="264"/>
                  </a:lnTo>
                  <a:lnTo>
                    <a:pt x="0" y="266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Freeform 69"/>
            <p:cNvSpPr>
              <a:spLocks/>
            </p:cNvSpPr>
            <p:nvPr/>
          </p:nvSpPr>
          <p:spPr bwMode="auto">
            <a:xfrm flipV="1">
              <a:off x="4510" y="2584"/>
              <a:ext cx="506" cy="266"/>
            </a:xfrm>
            <a:custGeom>
              <a:avLst/>
              <a:gdLst/>
              <a:ahLst/>
              <a:cxnLst>
                <a:cxn ang="0">
                  <a:pos x="426" y="0"/>
                </a:cxn>
                <a:cxn ang="0">
                  <a:pos x="506" y="0"/>
                </a:cxn>
                <a:cxn ang="0">
                  <a:pos x="506" y="264"/>
                </a:cxn>
                <a:cxn ang="0">
                  <a:pos x="0" y="266"/>
                </a:cxn>
              </a:cxnLst>
              <a:rect l="0" t="0" r="r" b="b"/>
              <a:pathLst>
                <a:path w="506" h="266">
                  <a:moveTo>
                    <a:pt x="426" y="0"/>
                  </a:moveTo>
                  <a:lnTo>
                    <a:pt x="506" y="0"/>
                  </a:lnTo>
                  <a:lnTo>
                    <a:pt x="506" y="264"/>
                  </a:lnTo>
                  <a:lnTo>
                    <a:pt x="0" y="266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Freeform 70"/>
            <p:cNvSpPr>
              <a:spLocks/>
            </p:cNvSpPr>
            <p:nvPr/>
          </p:nvSpPr>
          <p:spPr bwMode="auto">
            <a:xfrm>
              <a:off x="3454" y="2334"/>
              <a:ext cx="414" cy="1602"/>
            </a:xfrm>
            <a:custGeom>
              <a:avLst/>
              <a:gdLst/>
              <a:ahLst/>
              <a:cxnLst>
                <a:cxn ang="0">
                  <a:pos x="264" y="1440"/>
                </a:cxn>
                <a:cxn ang="0">
                  <a:pos x="264" y="1602"/>
                </a:cxn>
                <a:cxn ang="0">
                  <a:pos x="0" y="1602"/>
                </a:cxn>
                <a:cxn ang="0">
                  <a:pos x="0" y="0"/>
                </a:cxn>
                <a:cxn ang="0">
                  <a:pos x="312" y="0"/>
                </a:cxn>
                <a:cxn ang="0">
                  <a:pos x="414" y="144"/>
                </a:cxn>
              </a:cxnLst>
              <a:rect l="0" t="0" r="r" b="b"/>
              <a:pathLst>
                <a:path w="414" h="1602">
                  <a:moveTo>
                    <a:pt x="264" y="1440"/>
                  </a:moveTo>
                  <a:lnTo>
                    <a:pt x="264" y="1602"/>
                  </a:lnTo>
                  <a:lnTo>
                    <a:pt x="0" y="1602"/>
                  </a:lnTo>
                  <a:lnTo>
                    <a:pt x="0" y="0"/>
                  </a:lnTo>
                  <a:lnTo>
                    <a:pt x="312" y="0"/>
                  </a:lnTo>
                  <a:lnTo>
                    <a:pt x="414" y="144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" name="Oval 71"/>
            <p:cNvSpPr>
              <a:spLocks noChangeArrowheads="1"/>
            </p:cNvSpPr>
            <p:nvPr/>
          </p:nvSpPr>
          <p:spPr bwMode="auto">
            <a:xfrm>
              <a:off x="4760" y="2534"/>
              <a:ext cx="88" cy="88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Text Box 72"/>
            <p:cNvSpPr txBox="1">
              <a:spLocks noChangeArrowheads="1"/>
            </p:cNvSpPr>
            <p:nvPr/>
          </p:nvSpPr>
          <p:spPr bwMode="auto">
            <a:xfrm>
              <a:off x="4822" y="2388"/>
              <a:ext cx="19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800" b="0" i="1">
                  <a:solidFill>
                    <a:srgbClr val="56127A"/>
                  </a:solidFill>
                  <a:latin typeface="Verdana" pitchFamily="34" charset="0"/>
                </a:rPr>
                <a:t>F</a:t>
              </a:r>
            </a:p>
          </p:txBody>
        </p:sp>
        <p:sp>
          <p:nvSpPr>
            <p:cNvPr id="25" name="Text Box 73"/>
            <p:cNvSpPr txBox="1">
              <a:spLocks noChangeArrowheads="1"/>
            </p:cNvSpPr>
            <p:nvPr/>
          </p:nvSpPr>
          <p:spPr bwMode="auto">
            <a:xfrm>
              <a:off x="3470" y="1948"/>
              <a:ext cx="49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b="0">
                  <a:solidFill>
                    <a:srgbClr val="56127A"/>
                  </a:solidFill>
                  <a:latin typeface="Verdana" pitchFamily="34" charset="0"/>
                </a:rPr>
                <a:t>Loop</a:t>
              </a:r>
            </a:p>
          </p:txBody>
        </p:sp>
      </p:grpSp>
      <p:grpSp>
        <p:nvGrpSpPr>
          <p:cNvPr id="26" name="Group 74"/>
          <p:cNvGrpSpPr>
            <a:grpSpLocks/>
          </p:cNvGrpSpPr>
          <p:nvPr/>
        </p:nvGrpSpPr>
        <p:grpSpPr bwMode="auto">
          <a:xfrm>
            <a:off x="3476610" y="1822428"/>
            <a:ext cx="3168650" cy="3413125"/>
            <a:chOff x="2978" y="1882"/>
            <a:chExt cx="1996" cy="2150"/>
          </a:xfrm>
        </p:grpSpPr>
        <p:sp>
          <p:nvSpPr>
            <p:cNvPr id="27" name="Text Box 75"/>
            <p:cNvSpPr txBox="1">
              <a:spLocks noChangeArrowheads="1"/>
            </p:cNvSpPr>
            <p:nvPr/>
          </p:nvSpPr>
          <p:spPr bwMode="auto">
            <a:xfrm>
              <a:off x="2978" y="1882"/>
              <a:ext cx="1259" cy="25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b="0" dirty="0">
                  <a:solidFill>
                    <a:srgbClr val="56127A"/>
                  </a:solidFill>
                  <a:latin typeface="Verdana" pitchFamily="34" charset="0"/>
                </a:rPr>
                <a:t>Bounded Loop</a:t>
              </a:r>
            </a:p>
          </p:txBody>
        </p:sp>
        <p:grpSp>
          <p:nvGrpSpPr>
            <p:cNvPr id="28" name="Group 76"/>
            <p:cNvGrpSpPr>
              <a:grpSpLocks/>
            </p:cNvGrpSpPr>
            <p:nvPr/>
          </p:nvGrpSpPr>
          <p:grpSpPr bwMode="auto">
            <a:xfrm>
              <a:off x="3712" y="3050"/>
              <a:ext cx="1262" cy="982"/>
              <a:chOff x="3712" y="3050"/>
              <a:chExt cx="1262" cy="982"/>
            </a:xfrm>
          </p:grpSpPr>
          <p:sp>
            <p:nvSpPr>
              <p:cNvPr id="29" name="Freeform 77"/>
              <p:cNvSpPr>
                <a:spLocks/>
              </p:cNvSpPr>
              <p:nvPr/>
            </p:nvSpPr>
            <p:spPr bwMode="auto">
              <a:xfrm>
                <a:off x="4104" y="3152"/>
                <a:ext cx="776" cy="760"/>
              </a:xfrm>
              <a:custGeom>
                <a:avLst/>
                <a:gdLst/>
                <a:ahLst/>
                <a:cxnLst>
                  <a:cxn ang="0">
                    <a:pos x="0" y="736"/>
                  </a:cxn>
                  <a:cxn ang="0">
                    <a:pos x="796" y="736"/>
                  </a:cxn>
                  <a:cxn ang="0">
                    <a:pos x="796" y="0"/>
                  </a:cxn>
                </a:cxnLst>
                <a:rect l="0" t="0" r="r" b="b"/>
                <a:pathLst>
                  <a:path w="796" h="736">
                    <a:moveTo>
                      <a:pt x="0" y="736"/>
                    </a:moveTo>
                    <a:lnTo>
                      <a:pt x="796" y="736"/>
                    </a:lnTo>
                    <a:lnTo>
                      <a:pt x="796" y="0"/>
                    </a:lnTo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" name="Freeform 78"/>
              <p:cNvSpPr>
                <a:spLocks/>
              </p:cNvSpPr>
              <p:nvPr/>
            </p:nvSpPr>
            <p:spPr bwMode="auto">
              <a:xfrm rot="-5400000">
                <a:off x="4820" y="3032"/>
                <a:ext cx="136" cy="172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72" y="0"/>
                  </a:cxn>
                  <a:cxn ang="0">
                    <a:pos x="0" y="132"/>
                  </a:cxn>
                  <a:cxn ang="0">
                    <a:pos x="72" y="132"/>
                  </a:cxn>
                  <a:cxn ang="0">
                    <a:pos x="4" y="0"/>
                  </a:cxn>
                </a:cxnLst>
                <a:rect l="0" t="0" r="r" b="b"/>
                <a:pathLst>
                  <a:path w="72" h="132">
                    <a:moveTo>
                      <a:pt x="4" y="0"/>
                    </a:moveTo>
                    <a:lnTo>
                      <a:pt x="72" y="0"/>
                    </a:lnTo>
                    <a:lnTo>
                      <a:pt x="0" y="132"/>
                    </a:lnTo>
                    <a:lnTo>
                      <a:pt x="72" y="132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CC66"/>
              </a:solidFill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" name="Freeform 79"/>
              <p:cNvSpPr>
                <a:spLocks/>
              </p:cNvSpPr>
              <p:nvPr/>
            </p:nvSpPr>
            <p:spPr bwMode="auto">
              <a:xfrm>
                <a:off x="3978" y="3832"/>
                <a:ext cx="168" cy="20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200"/>
                  </a:cxn>
                  <a:cxn ang="0">
                    <a:pos x="168" y="84"/>
                  </a:cxn>
                  <a:cxn ang="0">
                    <a:pos x="0" y="0"/>
                  </a:cxn>
                </a:cxnLst>
                <a:rect l="0" t="0" r="r" b="b"/>
                <a:pathLst>
                  <a:path w="168" h="200">
                    <a:moveTo>
                      <a:pt x="0" y="0"/>
                    </a:moveTo>
                    <a:lnTo>
                      <a:pt x="4" y="200"/>
                    </a:lnTo>
                    <a:lnTo>
                      <a:pt x="168" y="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C66"/>
              </a:solidFill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" name="Line 80"/>
              <p:cNvSpPr>
                <a:spLocks noChangeShapeType="1"/>
              </p:cNvSpPr>
              <p:nvPr/>
            </p:nvSpPr>
            <p:spPr bwMode="auto">
              <a:xfrm>
                <a:off x="3712" y="3932"/>
                <a:ext cx="26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" name="Oval 81"/>
              <p:cNvSpPr>
                <a:spLocks noChangeArrowheads="1"/>
              </p:cNvSpPr>
              <p:nvPr/>
            </p:nvSpPr>
            <p:spPr bwMode="auto">
              <a:xfrm>
                <a:off x="4832" y="3274"/>
                <a:ext cx="88" cy="88"/>
              </a:xfrm>
              <a:prstGeom prst="ellipse">
                <a:avLst/>
              </a:prstGeom>
              <a:solidFill>
                <a:srgbClr val="FFCC66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" name="Oval 82"/>
              <p:cNvSpPr>
                <a:spLocks noChangeArrowheads="1"/>
              </p:cNvSpPr>
              <p:nvPr/>
            </p:nvSpPr>
            <p:spPr bwMode="auto">
              <a:xfrm>
                <a:off x="4828" y="3414"/>
                <a:ext cx="88" cy="88"/>
              </a:xfrm>
              <a:prstGeom prst="ellipse">
                <a:avLst/>
              </a:prstGeom>
              <a:solidFill>
                <a:srgbClr val="FFCC66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" name="Oval 83"/>
              <p:cNvSpPr>
                <a:spLocks noChangeArrowheads="1"/>
              </p:cNvSpPr>
              <p:nvPr/>
            </p:nvSpPr>
            <p:spPr bwMode="auto">
              <a:xfrm>
                <a:off x="4824" y="3554"/>
                <a:ext cx="88" cy="88"/>
              </a:xfrm>
              <a:prstGeom prst="ellipse">
                <a:avLst/>
              </a:prstGeom>
              <a:solidFill>
                <a:srgbClr val="FFCC66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36" name="Text Box 84"/>
          <p:cNvSpPr txBox="1">
            <a:spLocks noChangeArrowheads="1"/>
          </p:cNvSpPr>
          <p:nvPr/>
        </p:nvSpPr>
        <p:spPr bwMode="auto">
          <a:xfrm>
            <a:off x="1358856" y="2990844"/>
            <a:ext cx="1889125" cy="2677656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sr-Latn-RS" sz="2400" dirty="0" smtClean="0"/>
              <a:t>Postoji potreba za praćenjem frame-ova vezanih za svaku iteraciju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200" dirty="0" smtClean="0"/>
              <a:t>Primer u jeziku za funkcionalno programiranje </a:t>
            </a:r>
            <a:r>
              <a:rPr lang="en-US" sz="3200" dirty="0" smtClean="0"/>
              <a:t>Id</a:t>
            </a:r>
            <a:endParaRPr lang="de-DE" sz="3200" dirty="0"/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2544" y="1639863"/>
            <a:ext cx="8229600" cy="4525963"/>
          </a:xfrm>
        </p:spPr>
        <p:txBody>
          <a:bodyPr/>
          <a:lstStyle/>
          <a:p>
            <a:r>
              <a:rPr lang="en-US" dirty="0"/>
              <a:t>Id </a:t>
            </a:r>
            <a:r>
              <a:rPr lang="en-US" dirty="0" smtClean="0"/>
              <a:t>program</a:t>
            </a:r>
            <a:r>
              <a:rPr lang="sr-Latn-CS" dirty="0" err="1" smtClean="0"/>
              <a:t>ski</a:t>
            </a:r>
            <a:r>
              <a:rPr lang="en-US" dirty="0" smtClean="0"/>
              <a:t> segment</a:t>
            </a:r>
            <a:endParaRPr lang="sr-Latn-RS" dirty="0" smtClean="0"/>
          </a:p>
          <a:p>
            <a:r>
              <a:rPr lang="en-US" dirty="0" smtClean="0"/>
              <a:t> </a:t>
            </a:r>
            <a:r>
              <a:rPr lang="sr-Latn-RS" dirty="0" smtClean="0"/>
              <a:t>izračunava </a:t>
            </a:r>
            <a:r>
              <a:rPr lang="en-US" dirty="0" smtClean="0"/>
              <a:t>n</a:t>
            </a:r>
            <a:r>
              <a:rPr lang="en-US" dirty="0"/>
              <a:t>! </a:t>
            </a:r>
            <a:endParaRPr lang="sl-SI" dirty="0"/>
          </a:p>
          <a:p>
            <a:pPr>
              <a:buFont typeface="Wingdings" pitchFamily="2" charset="2"/>
              <a:buNone/>
            </a:pPr>
            <a:r>
              <a:rPr lang="sl-SI" dirty="0"/>
              <a:t>	</a:t>
            </a:r>
            <a:r>
              <a:rPr lang="sr-Latn-RS" dirty="0" smtClean="0"/>
              <a:t>prirodnog broja </a:t>
            </a:r>
            <a:r>
              <a:rPr lang="en-US" dirty="0" smtClean="0"/>
              <a:t>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pPr>
              <a:buFont typeface="Wingdings" pitchFamily="2" charset="2"/>
              <a:buNone/>
            </a:pPr>
            <a:r>
              <a:rPr lang="en-US" sz="1600" b="1" dirty="0">
                <a:solidFill>
                  <a:schemeClr val="hlink"/>
                </a:solidFill>
                <a:latin typeface="Courier New" pitchFamily="49" charset="-18"/>
              </a:rPr>
              <a:t>( initial j &lt;- n; k &lt;- 1</a:t>
            </a:r>
          </a:p>
          <a:p>
            <a:pPr>
              <a:buFont typeface="Wingdings" pitchFamily="2" charset="2"/>
              <a:buNone/>
            </a:pPr>
            <a:r>
              <a:rPr lang="en-US" sz="1600" b="1" dirty="0">
                <a:solidFill>
                  <a:schemeClr val="hlink"/>
                </a:solidFill>
                <a:latin typeface="Courier New" pitchFamily="49" charset="-18"/>
              </a:rPr>
              <a:t>  while j &gt; 1 do</a:t>
            </a:r>
          </a:p>
          <a:p>
            <a:pPr>
              <a:buFont typeface="Wingdings" pitchFamily="2" charset="2"/>
              <a:buNone/>
            </a:pPr>
            <a:r>
              <a:rPr lang="en-US" sz="1600" b="1" dirty="0">
                <a:solidFill>
                  <a:schemeClr val="hlink"/>
                </a:solidFill>
                <a:latin typeface="Courier New" pitchFamily="49" charset="-18"/>
              </a:rPr>
              <a:t>   new j &lt;- j - 1;</a:t>
            </a:r>
          </a:p>
          <a:p>
            <a:pPr>
              <a:buFont typeface="Wingdings" pitchFamily="2" charset="2"/>
              <a:buNone/>
            </a:pPr>
            <a:r>
              <a:rPr lang="en-US" sz="1600" b="1" dirty="0">
                <a:solidFill>
                  <a:schemeClr val="hlink"/>
                </a:solidFill>
                <a:latin typeface="Courier New" pitchFamily="49" charset="-18"/>
              </a:rPr>
              <a:t>   new k &lt;- k * j;</a:t>
            </a:r>
          </a:p>
          <a:p>
            <a:pPr>
              <a:buFont typeface="Wingdings" pitchFamily="2" charset="2"/>
              <a:buNone/>
            </a:pPr>
            <a:r>
              <a:rPr lang="en-US" sz="1600" b="1" dirty="0">
                <a:solidFill>
                  <a:schemeClr val="hlink"/>
                </a:solidFill>
                <a:latin typeface="Courier New" pitchFamily="49" charset="-18"/>
              </a:rPr>
              <a:t>  return k )</a:t>
            </a:r>
          </a:p>
        </p:txBody>
      </p:sp>
      <p:sp>
        <p:nvSpPr>
          <p:cNvPr id="73732" name="Freeform 4"/>
          <p:cNvSpPr>
            <a:spLocks/>
          </p:cNvSpPr>
          <p:nvPr/>
        </p:nvSpPr>
        <p:spPr bwMode="auto">
          <a:xfrm>
            <a:off x="7179631" y="3472264"/>
            <a:ext cx="13188" cy="4762"/>
          </a:xfrm>
          <a:custGeom>
            <a:avLst/>
            <a:gdLst/>
            <a:ahLst/>
            <a:cxnLst>
              <a:cxn ang="0">
                <a:pos x="0" y="12"/>
              </a:cxn>
              <a:cxn ang="0">
                <a:pos x="20" y="0"/>
              </a:cxn>
              <a:cxn ang="0">
                <a:pos x="39" y="12"/>
              </a:cxn>
              <a:cxn ang="0">
                <a:pos x="0" y="12"/>
              </a:cxn>
            </a:cxnLst>
            <a:rect l="0" t="0" r="r" b="b"/>
            <a:pathLst>
              <a:path w="39" h="12">
                <a:moveTo>
                  <a:pt x="0" y="12"/>
                </a:moveTo>
                <a:lnTo>
                  <a:pt x="20" y="0"/>
                </a:lnTo>
                <a:lnTo>
                  <a:pt x="39" y="12"/>
                </a:lnTo>
                <a:lnTo>
                  <a:pt x="0" y="12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33" name="Freeform 5"/>
          <p:cNvSpPr>
            <a:spLocks/>
          </p:cNvSpPr>
          <p:nvPr/>
        </p:nvSpPr>
        <p:spPr bwMode="auto">
          <a:xfrm>
            <a:off x="7438292" y="2087563"/>
            <a:ext cx="13189" cy="4762"/>
          </a:xfrm>
          <a:custGeom>
            <a:avLst/>
            <a:gdLst/>
            <a:ahLst/>
            <a:cxnLst>
              <a:cxn ang="0">
                <a:pos x="0" y="13"/>
              </a:cxn>
              <a:cxn ang="0">
                <a:pos x="19" y="0"/>
              </a:cxn>
              <a:cxn ang="0">
                <a:pos x="38" y="13"/>
              </a:cxn>
              <a:cxn ang="0">
                <a:pos x="0" y="13"/>
              </a:cxn>
            </a:cxnLst>
            <a:rect l="0" t="0" r="r" b="b"/>
            <a:pathLst>
              <a:path w="38" h="13">
                <a:moveTo>
                  <a:pt x="0" y="13"/>
                </a:moveTo>
                <a:lnTo>
                  <a:pt x="19" y="0"/>
                </a:lnTo>
                <a:lnTo>
                  <a:pt x="38" y="13"/>
                </a:lnTo>
                <a:lnTo>
                  <a:pt x="0" y="13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35" name="Freeform 7"/>
          <p:cNvSpPr>
            <a:spLocks/>
          </p:cNvSpPr>
          <p:nvPr/>
        </p:nvSpPr>
        <p:spPr bwMode="auto">
          <a:xfrm>
            <a:off x="5411725" y="4343616"/>
            <a:ext cx="399074" cy="434546"/>
          </a:xfrm>
          <a:custGeom>
            <a:avLst/>
            <a:gdLst/>
            <a:ahLst/>
            <a:cxnLst>
              <a:cxn ang="0">
                <a:pos x="531" y="960"/>
              </a:cxn>
              <a:cxn ang="0">
                <a:pos x="602" y="948"/>
              </a:cxn>
              <a:cxn ang="0">
                <a:pos x="669" y="925"/>
              </a:cxn>
              <a:cxn ang="0">
                <a:pos x="732" y="894"/>
              </a:cxn>
              <a:cxn ang="0">
                <a:pos x="789" y="853"/>
              </a:cxn>
              <a:cxn ang="0">
                <a:pos x="838" y="805"/>
              </a:cxn>
              <a:cxn ang="0">
                <a:pos x="882" y="751"/>
              </a:cxn>
              <a:cxn ang="0">
                <a:pos x="916" y="690"/>
              </a:cxn>
              <a:cxn ang="0">
                <a:pos x="943" y="624"/>
              </a:cxn>
              <a:cxn ang="0">
                <a:pos x="959" y="554"/>
              </a:cxn>
              <a:cxn ang="0">
                <a:pos x="964" y="481"/>
              </a:cxn>
              <a:cxn ang="0">
                <a:pos x="959" y="408"/>
              </a:cxn>
              <a:cxn ang="0">
                <a:pos x="943" y="338"/>
              </a:cxn>
              <a:cxn ang="0">
                <a:pos x="916" y="272"/>
              </a:cxn>
              <a:cxn ang="0">
                <a:pos x="882" y="213"/>
              </a:cxn>
              <a:cxn ang="0">
                <a:pos x="838" y="158"/>
              </a:cxn>
              <a:cxn ang="0">
                <a:pos x="789" y="109"/>
              </a:cxn>
              <a:cxn ang="0">
                <a:pos x="732" y="70"/>
              </a:cxn>
              <a:cxn ang="0">
                <a:pos x="669" y="37"/>
              </a:cxn>
              <a:cxn ang="0">
                <a:pos x="602" y="15"/>
              </a:cxn>
              <a:cxn ang="0">
                <a:pos x="531" y="2"/>
              </a:cxn>
              <a:cxn ang="0">
                <a:pos x="457" y="0"/>
              </a:cxn>
              <a:cxn ang="0">
                <a:pos x="385" y="9"/>
              </a:cxn>
              <a:cxn ang="0">
                <a:pos x="316" y="29"/>
              </a:cxn>
              <a:cxn ang="0">
                <a:pos x="253" y="58"/>
              </a:cxn>
              <a:cxn ang="0">
                <a:pos x="194" y="95"/>
              </a:cxn>
              <a:cxn ang="0">
                <a:pos x="142" y="141"/>
              </a:cxn>
              <a:cxn ang="0">
                <a:pos x="97" y="193"/>
              </a:cxn>
              <a:cxn ang="0">
                <a:pos x="59" y="252"/>
              </a:cxn>
              <a:cxn ang="0">
                <a:pos x="30" y="316"/>
              </a:cxn>
              <a:cxn ang="0">
                <a:pos x="10" y="385"/>
              </a:cxn>
              <a:cxn ang="0">
                <a:pos x="1" y="457"/>
              </a:cxn>
              <a:cxn ang="0">
                <a:pos x="2" y="531"/>
              </a:cxn>
              <a:cxn ang="0">
                <a:pos x="15" y="602"/>
              </a:cxn>
              <a:cxn ang="0">
                <a:pos x="38" y="669"/>
              </a:cxn>
              <a:cxn ang="0">
                <a:pos x="70" y="730"/>
              </a:cxn>
              <a:cxn ang="0">
                <a:pos x="111" y="787"/>
              </a:cxn>
              <a:cxn ang="0">
                <a:pos x="158" y="838"/>
              </a:cxn>
              <a:cxn ang="0">
                <a:pos x="213" y="880"/>
              </a:cxn>
              <a:cxn ang="0">
                <a:pos x="274" y="916"/>
              </a:cxn>
              <a:cxn ang="0">
                <a:pos x="339" y="941"/>
              </a:cxn>
              <a:cxn ang="0">
                <a:pos x="409" y="957"/>
              </a:cxn>
              <a:cxn ang="0">
                <a:pos x="483" y="963"/>
              </a:cxn>
            </a:cxnLst>
            <a:rect l="0" t="0" r="r" b="b"/>
            <a:pathLst>
              <a:path w="964" h="963">
                <a:moveTo>
                  <a:pt x="483" y="963"/>
                </a:moveTo>
                <a:lnTo>
                  <a:pt x="507" y="962"/>
                </a:lnTo>
                <a:lnTo>
                  <a:pt x="531" y="960"/>
                </a:lnTo>
                <a:lnTo>
                  <a:pt x="556" y="957"/>
                </a:lnTo>
                <a:lnTo>
                  <a:pt x="579" y="953"/>
                </a:lnTo>
                <a:lnTo>
                  <a:pt x="602" y="948"/>
                </a:lnTo>
                <a:lnTo>
                  <a:pt x="626" y="941"/>
                </a:lnTo>
                <a:lnTo>
                  <a:pt x="648" y="934"/>
                </a:lnTo>
                <a:lnTo>
                  <a:pt x="669" y="925"/>
                </a:lnTo>
                <a:lnTo>
                  <a:pt x="690" y="916"/>
                </a:lnTo>
                <a:lnTo>
                  <a:pt x="712" y="905"/>
                </a:lnTo>
                <a:lnTo>
                  <a:pt x="732" y="894"/>
                </a:lnTo>
                <a:lnTo>
                  <a:pt x="751" y="880"/>
                </a:lnTo>
                <a:lnTo>
                  <a:pt x="771" y="867"/>
                </a:lnTo>
                <a:lnTo>
                  <a:pt x="789" y="853"/>
                </a:lnTo>
                <a:lnTo>
                  <a:pt x="806" y="838"/>
                </a:lnTo>
                <a:lnTo>
                  <a:pt x="823" y="822"/>
                </a:lnTo>
                <a:lnTo>
                  <a:pt x="838" y="805"/>
                </a:lnTo>
                <a:lnTo>
                  <a:pt x="854" y="787"/>
                </a:lnTo>
                <a:lnTo>
                  <a:pt x="868" y="769"/>
                </a:lnTo>
                <a:lnTo>
                  <a:pt x="882" y="751"/>
                </a:lnTo>
                <a:lnTo>
                  <a:pt x="894" y="730"/>
                </a:lnTo>
                <a:lnTo>
                  <a:pt x="906" y="711"/>
                </a:lnTo>
                <a:lnTo>
                  <a:pt x="916" y="690"/>
                </a:lnTo>
                <a:lnTo>
                  <a:pt x="927" y="669"/>
                </a:lnTo>
                <a:lnTo>
                  <a:pt x="935" y="646"/>
                </a:lnTo>
                <a:lnTo>
                  <a:pt x="943" y="624"/>
                </a:lnTo>
                <a:lnTo>
                  <a:pt x="949" y="602"/>
                </a:lnTo>
                <a:lnTo>
                  <a:pt x="954" y="578"/>
                </a:lnTo>
                <a:lnTo>
                  <a:pt x="959" y="554"/>
                </a:lnTo>
                <a:lnTo>
                  <a:pt x="962" y="531"/>
                </a:lnTo>
                <a:lnTo>
                  <a:pt x="963" y="506"/>
                </a:lnTo>
                <a:lnTo>
                  <a:pt x="964" y="481"/>
                </a:lnTo>
                <a:lnTo>
                  <a:pt x="963" y="457"/>
                </a:lnTo>
                <a:lnTo>
                  <a:pt x="962" y="433"/>
                </a:lnTo>
                <a:lnTo>
                  <a:pt x="959" y="408"/>
                </a:lnTo>
                <a:lnTo>
                  <a:pt x="954" y="385"/>
                </a:lnTo>
                <a:lnTo>
                  <a:pt x="949" y="362"/>
                </a:lnTo>
                <a:lnTo>
                  <a:pt x="943" y="338"/>
                </a:lnTo>
                <a:lnTo>
                  <a:pt x="935" y="316"/>
                </a:lnTo>
                <a:lnTo>
                  <a:pt x="927" y="294"/>
                </a:lnTo>
                <a:lnTo>
                  <a:pt x="916" y="272"/>
                </a:lnTo>
                <a:lnTo>
                  <a:pt x="906" y="252"/>
                </a:lnTo>
                <a:lnTo>
                  <a:pt x="894" y="232"/>
                </a:lnTo>
                <a:lnTo>
                  <a:pt x="882" y="213"/>
                </a:lnTo>
                <a:lnTo>
                  <a:pt x="868" y="193"/>
                </a:lnTo>
                <a:lnTo>
                  <a:pt x="854" y="175"/>
                </a:lnTo>
                <a:lnTo>
                  <a:pt x="838" y="158"/>
                </a:lnTo>
                <a:lnTo>
                  <a:pt x="823" y="141"/>
                </a:lnTo>
                <a:lnTo>
                  <a:pt x="806" y="124"/>
                </a:lnTo>
                <a:lnTo>
                  <a:pt x="789" y="109"/>
                </a:lnTo>
                <a:lnTo>
                  <a:pt x="771" y="95"/>
                </a:lnTo>
                <a:lnTo>
                  <a:pt x="751" y="82"/>
                </a:lnTo>
                <a:lnTo>
                  <a:pt x="732" y="70"/>
                </a:lnTo>
                <a:lnTo>
                  <a:pt x="712" y="58"/>
                </a:lnTo>
                <a:lnTo>
                  <a:pt x="690" y="47"/>
                </a:lnTo>
                <a:lnTo>
                  <a:pt x="669" y="37"/>
                </a:lnTo>
                <a:lnTo>
                  <a:pt x="648" y="29"/>
                </a:lnTo>
                <a:lnTo>
                  <a:pt x="626" y="21"/>
                </a:lnTo>
                <a:lnTo>
                  <a:pt x="602" y="15"/>
                </a:lnTo>
                <a:lnTo>
                  <a:pt x="579" y="9"/>
                </a:lnTo>
                <a:lnTo>
                  <a:pt x="556" y="5"/>
                </a:lnTo>
                <a:lnTo>
                  <a:pt x="531" y="2"/>
                </a:lnTo>
                <a:lnTo>
                  <a:pt x="507" y="0"/>
                </a:lnTo>
                <a:lnTo>
                  <a:pt x="483" y="0"/>
                </a:lnTo>
                <a:lnTo>
                  <a:pt x="457" y="0"/>
                </a:lnTo>
                <a:lnTo>
                  <a:pt x="433" y="2"/>
                </a:lnTo>
                <a:lnTo>
                  <a:pt x="409" y="5"/>
                </a:lnTo>
                <a:lnTo>
                  <a:pt x="385" y="9"/>
                </a:lnTo>
                <a:lnTo>
                  <a:pt x="362" y="15"/>
                </a:lnTo>
                <a:lnTo>
                  <a:pt x="339" y="21"/>
                </a:lnTo>
                <a:lnTo>
                  <a:pt x="316" y="29"/>
                </a:lnTo>
                <a:lnTo>
                  <a:pt x="295" y="37"/>
                </a:lnTo>
                <a:lnTo>
                  <a:pt x="274" y="47"/>
                </a:lnTo>
                <a:lnTo>
                  <a:pt x="253" y="58"/>
                </a:lnTo>
                <a:lnTo>
                  <a:pt x="232" y="70"/>
                </a:lnTo>
                <a:lnTo>
                  <a:pt x="213" y="82"/>
                </a:lnTo>
                <a:lnTo>
                  <a:pt x="194" y="95"/>
                </a:lnTo>
                <a:lnTo>
                  <a:pt x="176" y="109"/>
                </a:lnTo>
                <a:lnTo>
                  <a:pt x="158" y="124"/>
                </a:lnTo>
                <a:lnTo>
                  <a:pt x="142" y="141"/>
                </a:lnTo>
                <a:lnTo>
                  <a:pt x="126" y="158"/>
                </a:lnTo>
                <a:lnTo>
                  <a:pt x="111" y="175"/>
                </a:lnTo>
                <a:lnTo>
                  <a:pt x="97" y="193"/>
                </a:lnTo>
                <a:lnTo>
                  <a:pt x="82" y="213"/>
                </a:lnTo>
                <a:lnTo>
                  <a:pt x="70" y="232"/>
                </a:lnTo>
                <a:lnTo>
                  <a:pt x="59" y="252"/>
                </a:lnTo>
                <a:lnTo>
                  <a:pt x="48" y="272"/>
                </a:lnTo>
                <a:lnTo>
                  <a:pt x="38" y="294"/>
                </a:lnTo>
                <a:lnTo>
                  <a:pt x="30" y="316"/>
                </a:lnTo>
                <a:lnTo>
                  <a:pt x="22" y="338"/>
                </a:lnTo>
                <a:lnTo>
                  <a:pt x="15" y="362"/>
                </a:lnTo>
                <a:lnTo>
                  <a:pt x="10" y="385"/>
                </a:lnTo>
                <a:lnTo>
                  <a:pt x="5" y="408"/>
                </a:lnTo>
                <a:lnTo>
                  <a:pt x="2" y="433"/>
                </a:lnTo>
                <a:lnTo>
                  <a:pt x="1" y="457"/>
                </a:lnTo>
                <a:lnTo>
                  <a:pt x="0" y="481"/>
                </a:lnTo>
                <a:lnTo>
                  <a:pt x="1" y="506"/>
                </a:lnTo>
                <a:lnTo>
                  <a:pt x="2" y="531"/>
                </a:lnTo>
                <a:lnTo>
                  <a:pt x="5" y="554"/>
                </a:lnTo>
                <a:lnTo>
                  <a:pt x="10" y="578"/>
                </a:lnTo>
                <a:lnTo>
                  <a:pt x="15" y="602"/>
                </a:lnTo>
                <a:lnTo>
                  <a:pt x="22" y="624"/>
                </a:lnTo>
                <a:lnTo>
                  <a:pt x="30" y="646"/>
                </a:lnTo>
                <a:lnTo>
                  <a:pt x="38" y="669"/>
                </a:lnTo>
                <a:lnTo>
                  <a:pt x="48" y="690"/>
                </a:lnTo>
                <a:lnTo>
                  <a:pt x="59" y="711"/>
                </a:lnTo>
                <a:lnTo>
                  <a:pt x="70" y="730"/>
                </a:lnTo>
                <a:lnTo>
                  <a:pt x="82" y="751"/>
                </a:lnTo>
                <a:lnTo>
                  <a:pt x="97" y="769"/>
                </a:lnTo>
                <a:lnTo>
                  <a:pt x="111" y="787"/>
                </a:lnTo>
                <a:lnTo>
                  <a:pt x="126" y="805"/>
                </a:lnTo>
                <a:lnTo>
                  <a:pt x="142" y="822"/>
                </a:lnTo>
                <a:lnTo>
                  <a:pt x="158" y="838"/>
                </a:lnTo>
                <a:lnTo>
                  <a:pt x="176" y="853"/>
                </a:lnTo>
                <a:lnTo>
                  <a:pt x="194" y="867"/>
                </a:lnTo>
                <a:lnTo>
                  <a:pt x="213" y="880"/>
                </a:lnTo>
                <a:lnTo>
                  <a:pt x="232" y="894"/>
                </a:lnTo>
                <a:lnTo>
                  <a:pt x="253" y="905"/>
                </a:lnTo>
                <a:lnTo>
                  <a:pt x="274" y="916"/>
                </a:lnTo>
                <a:lnTo>
                  <a:pt x="295" y="925"/>
                </a:lnTo>
                <a:lnTo>
                  <a:pt x="316" y="934"/>
                </a:lnTo>
                <a:lnTo>
                  <a:pt x="339" y="941"/>
                </a:lnTo>
                <a:lnTo>
                  <a:pt x="362" y="948"/>
                </a:lnTo>
                <a:lnTo>
                  <a:pt x="385" y="953"/>
                </a:lnTo>
                <a:lnTo>
                  <a:pt x="409" y="957"/>
                </a:lnTo>
                <a:lnTo>
                  <a:pt x="433" y="960"/>
                </a:lnTo>
                <a:lnTo>
                  <a:pt x="457" y="962"/>
                </a:lnTo>
                <a:lnTo>
                  <a:pt x="483" y="96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36" name="Freeform 8"/>
          <p:cNvSpPr>
            <a:spLocks/>
          </p:cNvSpPr>
          <p:nvPr/>
        </p:nvSpPr>
        <p:spPr bwMode="auto">
          <a:xfrm>
            <a:off x="5610434" y="4559987"/>
            <a:ext cx="213612" cy="232599"/>
          </a:xfrm>
          <a:custGeom>
            <a:avLst/>
            <a:gdLst/>
            <a:ahLst/>
            <a:cxnLst>
              <a:cxn ang="0">
                <a:pos x="449" y="0"/>
              </a:cxn>
              <a:cxn ang="0">
                <a:pos x="447" y="47"/>
              </a:cxn>
              <a:cxn ang="0">
                <a:pos x="440" y="90"/>
              </a:cxn>
              <a:cxn ang="0">
                <a:pos x="428" y="134"/>
              </a:cxn>
              <a:cxn ang="0">
                <a:pos x="413" y="175"/>
              </a:cxn>
              <a:cxn ang="0">
                <a:pos x="395" y="214"/>
              </a:cxn>
              <a:cxn ang="0">
                <a:pos x="372" y="251"/>
              </a:cxn>
              <a:cxn ang="0">
                <a:pos x="346" y="286"/>
              </a:cxn>
              <a:cxn ang="0">
                <a:pos x="317" y="318"/>
              </a:cxn>
              <a:cxn ang="0">
                <a:pos x="284" y="347"/>
              </a:cxn>
              <a:cxn ang="0">
                <a:pos x="250" y="373"/>
              </a:cxn>
              <a:cxn ang="0">
                <a:pos x="214" y="395"/>
              </a:cxn>
              <a:cxn ang="0">
                <a:pos x="174" y="415"/>
              </a:cxn>
              <a:cxn ang="0">
                <a:pos x="132" y="430"/>
              </a:cxn>
              <a:cxn ang="0">
                <a:pos x="90" y="441"/>
              </a:cxn>
              <a:cxn ang="0">
                <a:pos x="45" y="448"/>
              </a:cxn>
              <a:cxn ang="0">
                <a:pos x="0" y="450"/>
              </a:cxn>
              <a:cxn ang="0">
                <a:pos x="25" y="514"/>
              </a:cxn>
              <a:cxn ang="0">
                <a:pos x="78" y="509"/>
              </a:cxn>
              <a:cxn ang="0">
                <a:pos x="127" y="498"/>
              </a:cxn>
              <a:cxn ang="0">
                <a:pos x="176" y="484"/>
              </a:cxn>
              <a:cxn ang="0">
                <a:pos x="222" y="463"/>
              </a:cxn>
              <a:cxn ang="0">
                <a:pos x="265" y="440"/>
              </a:cxn>
              <a:cxn ang="0">
                <a:pos x="307" y="412"/>
              </a:cxn>
              <a:cxn ang="0">
                <a:pos x="344" y="380"/>
              </a:cxn>
              <a:cxn ang="0">
                <a:pos x="380" y="346"/>
              </a:cxn>
              <a:cxn ang="0">
                <a:pos x="411" y="307"/>
              </a:cxn>
              <a:cxn ang="0">
                <a:pos x="439" y="267"/>
              </a:cxn>
              <a:cxn ang="0">
                <a:pos x="463" y="223"/>
              </a:cxn>
              <a:cxn ang="0">
                <a:pos x="482" y="176"/>
              </a:cxn>
              <a:cxn ang="0">
                <a:pos x="497" y="129"/>
              </a:cxn>
              <a:cxn ang="0">
                <a:pos x="507" y="78"/>
              </a:cxn>
              <a:cxn ang="0">
                <a:pos x="513" y="27"/>
              </a:cxn>
              <a:cxn ang="0">
                <a:pos x="514" y="0"/>
              </a:cxn>
            </a:cxnLst>
            <a:rect l="0" t="0" r="r" b="b"/>
            <a:pathLst>
              <a:path w="514" h="515">
                <a:moveTo>
                  <a:pt x="449" y="0"/>
                </a:moveTo>
                <a:lnTo>
                  <a:pt x="449" y="0"/>
                </a:lnTo>
                <a:lnTo>
                  <a:pt x="449" y="23"/>
                </a:lnTo>
                <a:lnTo>
                  <a:pt x="447" y="47"/>
                </a:lnTo>
                <a:lnTo>
                  <a:pt x="444" y="69"/>
                </a:lnTo>
                <a:lnTo>
                  <a:pt x="440" y="90"/>
                </a:lnTo>
                <a:lnTo>
                  <a:pt x="434" y="113"/>
                </a:lnTo>
                <a:lnTo>
                  <a:pt x="428" y="134"/>
                </a:lnTo>
                <a:lnTo>
                  <a:pt x="421" y="154"/>
                </a:lnTo>
                <a:lnTo>
                  <a:pt x="413" y="175"/>
                </a:lnTo>
                <a:lnTo>
                  <a:pt x="404" y="195"/>
                </a:lnTo>
                <a:lnTo>
                  <a:pt x="395" y="214"/>
                </a:lnTo>
                <a:lnTo>
                  <a:pt x="384" y="233"/>
                </a:lnTo>
                <a:lnTo>
                  <a:pt x="372" y="251"/>
                </a:lnTo>
                <a:lnTo>
                  <a:pt x="359" y="269"/>
                </a:lnTo>
                <a:lnTo>
                  <a:pt x="346" y="286"/>
                </a:lnTo>
                <a:lnTo>
                  <a:pt x="332" y="302"/>
                </a:lnTo>
                <a:lnTo>
                  <a:pt x="317" y="318"/>
                </a:lnTo>
                <a:lnTo>
                  <a:pt x="302" y="333"/>
                </a:lnTo>
                <a:lnTo>
                  <a:pt x="284" y="347"/>
                </a:lnTo>
                <a:lnTo>
                  <a:pt x="268" y="361"/>
                </a:lnTo>
                <a:lnTo>
                  <a:pt x="250" y="373"/>
                </a:lnTo>
                <a:lnTo>
                  <a:pt x="232" y="385"/>
                </a:lnTo>
                <a:lnTo>
                  <a:pt x="214" y="395"/>
                </a:lnTo>
                <a:lnTo>
                  <a:pt x="194" y="405"/>
                </a:lnTo>
                <a:lnTo>
                  <a:pt x="174" y="415"/>
                </a:lnTo>
                <a:lnTo>
                  <a:pt x="154" y="423"/>
                </a:lnTo>
                <a:lnTo>
                  <a:pt x="132" y="430"/>
                </a:lnTo>
                <a:lnTo>
                  <a:pt x="111" y="436"/>
                </a:lnTo>
                <a:lnTo>
                  <a:pt x="90" y="441"/>
                </a:lnTo>
                <a:lnTo>
                  <a:pt x="68" y="445"/>
                </a:lnTo>
                <a:lnTo>
                  <a:pt x="45" y="448"/>
                </a:lnTo>
                <a:lnTo>
                  <a:pt x="22" y="449"/>
                </a:lnTo>
                <a:lnTo>
                  <a:pt x="0" y="450"/>
                </a:lnTo>
                <a:lnTo>
                  <a:pt x="0" y="515"/>
                </a:lnTo>
                <a:lnTo>
                  <a:pt x="25" y="514"/>
                </a:lnTo>
                <a:lnTo>
                  <a:pt x="51" y="512"/>
                </a:lnTo>
                <a:lnTo>
                  <a:pt x="78" y="509"/>
                </a:lnTo>
                <a:lnTo>
                  <a:pt x="103" y="504"/>
                </a:lnTo>
                <a:lnTo>
                  <a:pt x="127" y="498"/>
                </a:lnTo>
                <a:lnTo>
                  <a:pt x="152" y="492"/>
                </a:lnTo>
                <a:lnTo>
                  <a:pt x="176" y="484"/>
                </a:lnTo>
                <a:lnTo>
                  <a:pt x="199" y="473"/>
                </a:lnTo>
                <a:lnTo>
                  <a:pt x="222" y="463"/>
                </a:lnTo>
                <a:lnTo>
                  <a:pt x="244" y="452"/>
                </a:lnTo>
                <a:lnTo>
                  <a:pt x="265" y="440"/>
                </a:lnTo>
                <a:lnTo>
                  <a:pt x="287" y="427"/>
                </a:lnTo>
                <a:lnTo>
                  <a:pt x="307" y="412"/>
                </a:lnTo>
                <a:lnTo>
                  <a:pt x="326" y="396"/>
                </a:lnTo>
                <a:lnTo>
                  <a:pt x="344" y="380"/>
                </a:lnTo>
                <a:lnTo>
                  <a:pt x="363" y="364"/>
                </a:lnTo>
                <a:lnTo>
                  <a:pt x="380" y="346"/>
                </a:lnTo>
                <a:lnTo>
                  <a:pt x="396" y="327"/>
                </a:lnTo>
                <a:lnTo>
                  <a:pt x="411" y="307"/>
                </a:lnTo>
                <a:lnTo>
                  <a:pt x="425" y="288"/>
                </a:lnTo>
                <a:lnTo>
                  <a:pt x="439" y="267"/>
                </a:lnTo>
                <a:lnTo>
                  <a:pt x="451" y="245"/>
                </a:lnTo>
                <a:lnTo>
                  <a:pt x="463" y="223"/>
                </a:lnTo>
                <a:lnTo>
                  <a:pt x="473" y="200"/>
                </a:lnTo>
                <a:lnTo>
                  <a:pt x="482" y="176"/>
                </a:lnTo>
                <a:lnTo>
                  <a:pt x="490" y="153"/>
                </a:lnTo>
                <a:lnTo>
                  <a:pt x="497" y="129"/>
                </a:lnTo>
                <a:lnTo>
                  <a:pt x="502" y="104"/>
                </a:lnTo>
                <a:lnTo>
                  <a:pt x="507" y="78"/>
                </a:lnTo>
                <a:lnTo>
                  <a:pt x="510" y="53"/>
                </a:lnTo>
                <a:lnTo>
                  <a:pt x="513" y="27"/>
                </a:lnTo>
                <a:lnTo>
                  <a:pt x="514" y="0"/>
                </a:lnTo>
                <a:lnTo>
                  <a:pt x="514" y="0"/>
                </a:lnTo>
                <a:lnTo>
                  <a:pt x="449" y="0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37" name="Freeform 9"/>
          <p:cNvSpPr>
            <a:spLocks/>
          </p:cNvSpPr>
          <p:nvPr/>
        </p:nvSpPr>
        <p:spPr bwMode="auto">
          <a:xfrm>
            <a:off x="5610434" y="4329191"/>
            <a:ext cx="213612" cy="230796"/>
          </a:xfrm>
          <a:custGeom>
            <a:avLst/>
            <a:gdLst/>
            <a:ahLst/>
            <a:cxnLst>
              <a:cxn ang="0">
                <a:pos x="0" y="64"/>
              </a:cxn>
              <a:cxn ang="0">
                <a:pos x="45" y="67"/>
              </a:cxn>
              <a:cxn ang="0">
                <a:pos x="90" y="73"/>
              </a:cxn>
              <a:cxn ang="0">
                <a:pos x="132" y="85"/>
              </a:cxn>
              <a:cxn ang="0">
                <a:pos x="174" y="100"/>
              </a:cxn>
              <a:cxn ang="0">
                <a:pos x="214" y="119"/>
              </a:cxn>
              <a:cxn ang="0">
                <a:pos x="250" y="141"/>
              </a:cxn>
              <a:cxn ang="0">
                <a:pos x="285" y="168"/>
              </a:cxn>
              <a:cxn ang="0">
                <a:pos x="317" y="197"/>
              </a:cxn>
              <a:cxn ang="0">
                <a:pos x="346" y="228"/>
              </a:cxn>
              <a:cxn ang="0">
                <a:pos x="372" y="263"/>
              </a:cxn>
              <a:cxn ang="0">
                <a:pos x="395" y="300"/>
              </a:cxn>
              <a:cxn ang="0">
                <a:pos x="413" y="340"/>
              </a:cxn>
              <a:cxn ang="0">
                <a:pos x="428" y="380"/>
              </a:cxn>
              <a:cxn ang="0">
                <a:pos x="440" y="424"/>
              </a:cxn>
              <a:cxn ang="0">
                <a:pos x="447" y="469"/>
              </a:cxn>
              <a:cxn ang="0">
                <a:pos x="449" y="514"/>
              </a:cxn>
              <a:cxn ang="0">
                <a:pos x="513" y="488"/>
              </a:cxn>
              <a:cxn ang="0">
                <a:pos x="507" y="436"/>
              </a:cxn>
              <a:cxn ang="0">
                <a:pos x="497" y="386"/>
              </a:cxn>
              <a:cxn ang="0">
                <a:pos x="482" y="338"/>
              </a:cxn>
              <a:cxn ang="0">
                <a:pos x="463" y="292"/>
              </a:cxn>
              <a:cxn ang="0">
                <a:pos x="439" y="248"/>
              </a:cxn>
              <a:cxn ang="0">
                <a:pos x="411" y="207"/>
              </a:cxn>
              <a:cxn ang="0">
                <a:pos x="380" y="169"/>
              </a:cxn>
              <a:cxn ang="0">
                <a:pos x="344" y="134"/>
              </a:cxn>
              <a:cxn ang="0">
                <a:pos x="307" y="103"/>
              </a:cxn>
              <a:cxn ang="0">
                <a:pos x="265" y="75"/>
              </a:cxn>
              <a:cxn ang="0">
                <a:pos x="222" y="51"/>
              </a:cxn>
              <a:cxn ang="0">
                <a:pos x="176" y="32"/>
              </a:cxn>
              <a:cxn ang="0">
                <a:pos x="127" y="17"/>
              </a:cxn>
              <a:cxn ang="0">
                <a:pos x="78" y="7"/>
              </a:cxn>
              <a:cxn ang="0">
                <a:pos x="26" y="1"/>
              </a:cxn>
              <a:cxn ang="0">
                <a:pos x="0" y="0"/>
              </a:cxn>
            </a:cxnLst>
            <a:rect l="0" t="0" r="r" b="b"/>
            <a:pathLst>
              <a:path w="514" h="514">
                <a:moveTo>
                  <a:pt x="0" y="64"/>
                </a:moveTo>
                <a:lnTo>
                  <a:pt x="0" y="64"/>
                </a:lnTo>
                <a:lnTo>
                  <a:pt x="22" y="65"/>
                </a:lnTo>
                <a:lnTo>
                  <a:pt x="45" y="67"/>
                </a:lnTo>
                <a:lnTo>
                  <a:pt x="68" y="70"/>
                </a:lnTo>
                <a:lnTo>
                  <a:pt x="90" y="73"/>
                </a:lnTo>
                <a:lnTo>
                  <a:pt x="111" y="78"/>
                </a:lnTo>
                <a:lnTo>
                  <a:pt x="132" y="85"/>
                </a:lnTo>
                <a:lnTo>
                  <a:pt x="154" y="92"/>
                </a:lnTo>
                <a:lnTo>
                  <a:pt x="174" y="100"/>
                </a:lnTo>
                <a:lnTo>
                  <a:pt x="194" y="109"/>
                </a:lnTo>
                <a:lnTo>
                  <a:pt x="214" y="119"/>
                </a:lnTo>
                <a:lnTo>
                  <a:pt x="232" y="130"/>
                </a:lnTo>
                <a:lnTo>
                  <a:pt x="250" y="141"/>
                </a:lnTo>
                <a:lnTo>
                  <a:pt x="268" y="154"/>
                </a:lnTo>
                <a:lnTo>
                  <a:pt x="285" y="168"/>
                </a:lnTo>
                <a:lnTo>
                  <a:pt x="302" y="182"/>
                </a:lnTo>
                <a:lnTo>
                  <a:pt x="317" y="197"/>
                </a:lnTo>
                <a:lnTo>
                  <a:pt x="332" y="212"/>
                </a:lnTo>
                <a:lnTo>
                  <a:pt x="346" y="228"/>
                </a:lnTo>
                <a:lnTo>
                  <a:pt x="359" y="246"/>
                </a:lnTo>
                <a:lnTo>
                  <a:pt x="372" y="263"/>
                </a:lnTo>
                <a:lnTo>
                  <a:pt x="384" y="281"/>
                </a:lnTo>
                <a:lnTo>
                  <a:pt x="395" y="300"/>
                </a:lnTo>
                <a:lnTo>
                  <a:pt x="404" y="320"/>
                </a:lnTo>
                <a:lnTo>
                  <a:pt x="413" y="340"/>
                </a:lnTo>
                <a:lnTo>
                  <a:pt x="421" y="360"/>
                </a:lnTo>
                <a:lnTo>
                  <a:pt x="428" y="380"/>
                </a:lnTo>
                <a:lnTo>
                  <a:pt x="434" y="403"/>
                </a:lnTo>
                <a:lnTo>
                  <a:pt x="440" y="424"/>
                </a:lnTo>
                <a:lnTo>
                  <a:pt x="444" y="446"/>
                </a:lnTo>
                <a:lnTo>
                  <a:pt x="447" y="469"/>
                </a:lnTo>
                <a:lnTo>
                  <a:pt x="449" y="491"/>
                </a:lnTo>
                <a:lnTo>
                  <a:pt x="449" y="514"/>
                </a:lnTo>
                <a:lnTo>
                  <a:pt x="514" y="514"/>
                </a:lnTo>
                <a:lnTo>
                  <a:pt x="513" y="488"/>
                </a:lnTo>
                <a:lnTo>
                  <a:pt x="510" y="462"/>
                </a:lnTo>
                <a:lnTo>
                  <a:pt x="507" y="436"/>
                </a:lnTo>
                <a:lnTo>
                  <a:pt x="502" y="411"/>
                </a:lnTo>
                <a:lnTo>
                  <a:pt x="497" y="386"/>
                </a:lnTo>
                <a:lnTo>
                  <a:pt x="490" y="362"/>
                </a:lnTo>
                <a:lnTo>
                  <a:pt x="482" y="338"/>
                </a:lnTo>
                <a:lnTo>
                  <a:pt x="473" y="315"/>
                </a:lnTo>
                <a:lnTo>
                  <a:pt x="463" y="292"/>
                </a:lnTo>
                <a:lnTo>
                  <a:pt x="451" y="270"/>
                </a:lnTo>
                <a:lnTo>
                  <a:pt x="439" y="248"/>
                </a:lnTo>
                <a:lnTo>
                  <a:pt x="425" y="227"/>
                </a:lnTo>
                <a:lnTo>
                  <a:pt x="411" y="207"/>
                </a:lnTo>
                <a:lnTo>
                  <a:pt x="396" y="188"/>
                </a:lnTo>
                <a:lnTo>
                  <a:pt x="380" y="169"/>
                </a:lnTo>
                <a:lnTo>
                  <a:pt x="363" y="151"/>
                </a:lnTo>
                <a:lnTo>
                  <a:pt x="344" y="134"/>
                </a:lnTo>
                <a:lnTo>
                  <a:pt x="326" y="118"/>
                </a:lnTo>
                <a:lnTo>
                  <a:pt x="307" y="103"/>
                </a:lnTo>
                <a:lnTo>
                  <a:pt x="287" y="89"/>
                </a:lnTo>
                <a:lnTo>
                  <a:pt x="265" y="75"/>
                </a:lnTo>
                <a:lnTo>
                  <a:pt x="244" y="62"/>
                </a:lnTo>
                <a:lnTo>
                  <a:pt x="222" y="51"/>
                </a:lnTo>
                <a:lnTo>
                  <a:pt x="199" y="41"/>
                </a:lnTo>
                <a:lnTo>
                  <a:pt x="176" y="32"/>
                </a:lnTo>
                <a:lnTo>
                  <a:pt x="152" y="24"/>
                </a:lnTo>
                <a:lnTo>
                  <a:pt x="127" y="17"/>
                </a:lnTo>
                <a:lnTo>
                  <a:pt x="103" y="11"/>
                </a:lnTo>
                <a:lnTo>
                  <a:pt x="78" y="7"/>
                </a:lnTo>
                <a:lnTo>
                  <a:pt x="51" y="2"/>
                </a:lnTo>
                <a:lnTo>
                  <a:pt x="26" y="1"/>
                </a:lnTo>
                <a:lnTo>
                  <a:pt x="0" y="0"/>
                </a:lnTo>
                <a:lnTo>
                  <a:pt x="0" y="0"/>
                </a:lnTo>
                <a:lnTo>
                  <a:pt x="0" y="64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38" name="Freeform 10"/>
          <p:cNvSpPr>
            <a:spLocks/>
          </p:cNvSpPr>
          <p:nvPr/>
        </p:nvSpPr>
        <p:spPr bwMode="auto">
          <a:xfrm>
            <a:off x="5398478" y="4329191"/>
            <a:ext cx="211956" cy="230796"/>
          </a:xfrm>
          <a:custGeom>
            <a:avLst/>
            <a:gdLst/>
            <a:ahLst/>
            <a:cxnLst>
              <a:cxn ang="0">
                <a:pos x="65" y="514"/>
              </a:cxn>
              <a:cxn ang="0">
                <a:pos x="67" y="469"/>
              </a:cxn>
              <a:cxn ang="0">
                <a:pos x="74" y="424"/>
              </a:cxn>
              <a:cxn ang="0">
                <a:pos x="85" y="380"/>
              </a:cxn>
              <a:cxn ang="0">
                <a:pos x="100" y="340"/>
              </a:cxn>
              <a:cxn ang="0">
                <a:pos x="118" y="300"/>
              </a:cxn>
              <a:cxn ang="0">
                <a:pos x="142" y="263"/>
              </a:cxn>
              <a:cxn ang="0">
                <a:pos x="167" y="228"/>
              </a:cxn>
              <a:cxn ang="0">
                <a:pos x="196" y="197"/>
              </a:cxn>
              <a:cxn ang="0">
                <a:pos x="229" y="168"/>
              </a:cxn>
              <a:cxn ang="0">
                <a:pos x="263" y="141"/>
              </a:cxn>
              <a:cxn ang="0">
                <a:pos x="300" y="119"/>
              </a:cxn>
              <a:cxn ang="0">
                <a:pos x="339" y="100"/>
              </a:cxn>
              <a:cxn ang="0">
                <a:pos x="381" y="85"/>
              </a:cxn>
              <a:cxn ang="0">
                <a:pos x="423" y="73"/>
              </a:cxn>
              <a:cxn ang="0">
                <a:pos x="468" y="67"/>
              </a:cxn>
              <a:cxn ang="0">
                <a:pos x="515" y="64"/>
              </a:cxn>
              <a:cxn ang="0">
                <a:pos x="488" y="1"/>
              </a:cxn>
              <a:cxn ang="0">
                <a:pos x="437" y="7"/>
              </a:cxn>
              <a:cxn ang="0">
                <a:pos x="386" y="17"/>
              </a:cxn>
              <a:cxn ang="0">
                <a:pos x="337" y="32"/>
              </a:cxn>
              <a:cxn ang="0">
                <a:pos x="292" y="51"/>
              </a:cxn>
              <a:cxn ang="0">
                <a:pos x="248" y="75"/>
              </a:cxn>
              <a:cxn ang="0">
                <a:pos x="207" y="103"/>
              </a:cxn>
              <a:cxn ang="0">
                <a:pos x="169" y="134"/>
              </a:cxn>
              <a:cxn ang="0">
                <a:pos x="134" y="169"/>
              </a:cxn>
              <a:cxn ang="0">
                <a:pos x="102" y="207"/>
              </a:cxn>
              <a:cxn ang="0">
                <a:pos x="75" y="248"/>
              </a:cxn>
              <a:cxn ang="0">
                <a:pos x="51" y="292"/>
              </a:cxn>
              <a:cxn ang="0">
                <a:pos x="31" y="338"/>
              </a:cxn>
              <a:cxn ang="0">
                <a:pos x="16" y="386"/>
              </a:cxn>
              <a:cxn ang="0">
                <a:pos x="6" y="436"/>
              </a:cxn>
              <a:cxn ang="0">
                <a:pos x="1" y="488"/>
              </a:cxn>
              <a:cxn ang="0">
                <a:pos x="0" y="514"/>
              </a:cxn>
            </a:cxnLst>
            <a:rect l="0" t="0" r="r" b="b"/>
            <a:pathLst>
              <a:path w="515" h="514">
                <a:moveTo>
                  <a:pt x="65" y="514"/>
                </a:moveTo>
                <a:lnTo>
                  <a:pt x="65" y="514"/>
                </a:lnTo>
                <a:lnTo>
                  <a:pt x="65" y="491"/>
                </a:lnTo>
                <a:lnTo>
                  <a:pt x="67" y="469"/>
                </a:lnTo>
                <a:lnTo>
                  <a:pt x="70" y="446"/>
                </a:lnTo>
                <a:lnTo>
                  <a:pt x="74" y="424"/>
                </a:lnTo>
                <a:lnTo>
                  <a:pt x="79" y="402"/>
                </a:lnTo>
                <a:lnTo>
                  <a:pt x="85" y="380"/>
                </a:lnTo>
                <a:lnTo>
                  <a:pt x="92" y="360"/>
                </a:lnTo>
                <a:lnTo>
                  <a:pt x="100" y="340"/>
                </a:lnTo>
                <a:lnTo>
                  <a:pt x="109" y="320"/>
                </a:lnTo>
                <a:lnTo>
                  <a:pt x="118" y="300"/>
                </a:lnTo>
                <a:lnTo>
                  <a:pt x="130" y="281"/>
                </a:lnTo>
                <a:lnTo>
                  <a:pt x="142" y="263"/>
                </a:lnTo>
                <a:lnTo>
                  <a:pt x="154" y="246"/>
                </a:lnTo>
                <a:lnTo>
                  <a:pt x="167" y="228"/>
                </a:lnTo>
                <a:lnTo>
                  <a:pt x="181" y="212"/>
                </a:lnTo>
                <a:lnTo>
                  <a:pt x="196" y="197"/>
                </a:lnTo>
                <a:lnTo>
                  <a:pt x="212" y="182"/>
                </a:lnTo>
                <a:lnTo>
                  <a:pt x="229" y="168"/>
                </a:lnTo>
                <a:lnTo>
                  <a:pt x="245" y="154"/>
                </a:lnTo>
                <a:lnTo>
                  <a:pt x="263" y="141"/>
                </a:lnTo>
                <a:lnTo>
                  <a:pt x="282" y="130"/>
                </a:lnTo>
                <a:lnTo>
                  <a:pt x="300" y="119"/>
                </a:lnTo>
                <a:lnTo>
                  <a:pt x="319" y="109"/>
                </a:lnTo>
                <a:lnTo>
                  <a:pt x="339" y="100"/>
                </a:lnTo>
                <a:lnTo>
                  <a:pt x="360" y="92"/>
                </a:lnTo>
                <a:lnTo>
                  <a:pt x="381" y="85"/>
                </a:lnTo>
                <a:lnTo>
                  <a:pt x="402" y="78"/>
                </a:lnTo>
                <a:lnTo>
                  <a:pt x="423" y="73"/>
                </a:lnTo>
                <a:lnTo>
                  <a:pt x="446" y="70"/>
                </a:lnTo>
                <a:lnTo>
                  <a:pt x="468" y="67"/>
                </a:lnTo>
                <a:lnTo>
                  <a:pt x="491" y="65"/>
                </a:lnTo>
                <a:lnTo>
                  <a:pt x="515" y="64"/>
                </a:lnTo>
                <a:lnTo>
                  <a:pt x="515" y="0"/>
                </a:lnTo>
                <a:lnTo>
                  <a:pt x="488" y="1"/>
                </a:lnTo>
                <a:lnTo>
                  <a:pt x="462" y="2"/>
                </a:lnTo>
                <a:lnTo>
                  <a:pt x="437" y="7"/>
                </a:lnTo>
                <a:lnTo>
                  <a:pt x="411" y="11"/>
                </a:lnTo>
                <a:lnTo>
                  <a:pt x="386" y="17"/>
                </a:lnTo>
                <a:lnTo>
                  <a:pt x="362" y="24"/>
                </a:lnTo>
                <a:lnTo>
                  <a:pt x="337" y="32"/>
                </a:lnTo>
                <a:lnTo>
                  <a:pt x="314" y="41"/>
                </a:lnTo>
                <a:lnTo>
                  <a:pt x="292" y="51"/>
                </a:lnTo>
                <a:lnTo>
                  <a:pt x="269" y="62"/>
                </a:lnTo>
                <a:lnTo>
                  <a:pt x="248" y="75"/>
                </a:lnTo>
                <a:lnTo>
                  <a:pt x="227" y="89"/>
                </a:lnTo>
                <a:lnTo>
                  <a:pt x="207" y="103"/>
                </a:lnTo>
                <a:lnTo>
                  <a:pt x="187" y="118"/>
                </a:lnTo>
                <a:lnTo>
                  <a:pt x="169" y="134"/>
                </a:lnTo>
                <a:lnTo>
                  <a:pt x="151" y="151"/>
                </a:lnTo>
                <a:lnTo>
                  <a:pt x="134" y="169"/>
                </a:lnTo>
                <a:lnTo>
                  <a:pt x="117" y="188"/>
                </a:lnTo>
                <a:lnTo>
                  <a:pt x="102" y="207"/>
                </a:lnTo>
                <a:lnTo>
                  <a:pt x="88" y="227"/>
                </a:lnTo>
                <a:lnTo>
                  <a:pt x="75" y="248"/>
                </a:lnTo>
                <a:lnTo>
                  <a:pt x="63" y="270"/>
                </a:lnTo>
                <a:lnTo>
                  <a:pt x="51" y="292"/>
                </a:lnTo>
                <a:lnTo>
                  <a:pt x="40" y="315"/>
                </a:lnTo>
                <a:lnTo>
                  <a:pt x="31" y="338"/>
                </a:lnTo>
                <a:lnTo>
                  <a:pt x="23" y="362"/>
                </a:lnTo>
                <a:lnTo>
                  <a:pt x="16" y="386"/>
                </a:lnTo>
                <a:lnTo>
                  <a:pt x="11" y="411"/>
                </a:lnTo>
                <a:lnTo>
                  <a:pt x="6" y="436"/>
                </a:lnTo>
                <a:lnTo>
                  <a:pt x="3" y="462"/>
                </a:lnTo>
                <a:lnTo>
                  <a:pt x="1" y="488"/>
                </a:lnTo>
                <a:lnTo>
                  <a:pt x="0" y="514"/>
                </a:lnTo>
                <a:lnTo>
                  <a:pt x="0" y="514"/>
                </a:lnTo>
                <a:lnTo>
                  <a:pt x="65" y="514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39" name="Freeform 11"/>
          <p:cNvSpPr>
            <a:spLocks/>
          </p:cNvSpPr>
          <p:nvPr/>
        </p:nvSpPr>
        <p:spPr bwMode="auto">
          <a:xfrm>
            <a:off x="5398478" y="4559987"/>
            <a:ext cx="211956" cy="232599"/>
          </a:xfrm>
          <a:custGeom>
            <a:avLst/>
            <a:gdLst/>
            <a:ahLst/>
            <a:cxnLst>
              <a:cxn ang="0">
                <a:pos x="515" y="450"/>
              </a:cxn>
              <a:cxn ang="0">
                <a:pos x="468" y="448"/>
              </a:cxn>
              <a:cxn ang="0">
                <a:pos x="423" y="441"/>
              </a:cxn>
              <a:cxn ang="0">
                <a:pos x="381" y="430"/>
              </a:cxn>
              <a:cxn ang="0">
                <a:pos x="339" y="415"/>
              </a:cxn>
              <a:cxn ang="0">
                <a:pos x="300" y="395"/>
              </a:cxn>
              <a:cxn ang="0">
                <a:pos x="263" y="373"/>
              </a:cxn>
              <a:cxn ang="0">
                <a:pos x="229" y="347"/>
              </a:cxn>
              <a:cxn ang="0">
                <a:pos x="196" y="318"/>
              </a:cxn>
              <a:cxn ang="0">
                <a:pos x="167" y="286"/>
              </a:cxn>
              <a:cxn ang="0">
                <a:pos x="142" y="251"/>
              </a:cxn>
              <a:cxn ang="0">
                <a:pos x="118" y="214"/>
              </a:cxn>
              <a:cxn ang="0">
                <a:pos x="100" y="175"/>
              </a:cxn>
              <a:cxn ang="0">
                <a:pos x="85" y="134"/>
              </a:cxn>
              <a:cxn ang="0">
                <a:pos x="74" y="90"/>
              </a:cxn>
              <a:cxn ang="0">
                <a:pos x="67" y="47"/>
              </a:cxn>
              <a:cxn ang="0">
                <a:pos x="65" y="0"/>
              </a:cxn>
              <a:cxn ang="0">
                <a:pos x="1" y="27"/>
              </a:cxn>
              <a:cxn ang="0">
                <a:pos x="6" y="78"/>
              </a:cxn>
              <a:cxn ang="0">
                <a:pos x="16" y="129"/>
              </a:cxn>
              <a:cxn ang="0">
                <a:pos x="31" y="176"/>
              </a:cxn>
              <a:cxn ang="0">
                <a:pos x="51" y="223"/>
              </a:cxn>
              <a:cxn ang="0">
                <a:pos x="75" y="267"/>
              </a:cxn>
              <a:cxn ang="0">
                <a:pos x="102" y="307"/>
              </a:cxn>
              <a:cxn ang="0">
                <a:pos x="134" y="346"/>
              </a:cxn>
              <a:cxn ang="0">
                <a:pos x="169" y="380"/>
              </a:cxn>
              <a:cxn ang="0">
                <a:pos x="207" y="412"/>
              </a:cxn>
              <a:cxn ang="0">
                <a:pos x="248" y="440"/>
              </a:cxn>
              <a:cxn ang="0">
                <a:pos x="292" y="463"/>
              </a:cxn>
              <a:cxn ang="0">
                <a:pos x="337" y="484"/>
              </a:cxn>
              <a:cxn ang="0">
                <a:pos x="386" y="498"/>
              </a:cxn>
              <a:cxn ang="0">
                <a:pos x="437" y="509"/>
              </a:cxn>
              <a:cxn ang="0">
                <a:pos x="488" y="514"/>
              </a:cxn>
              <a:cxn ang="0">
                <a:pos x="515" y="515"/>
              </a:cxn>
            </a:cxnLst>
            <a:rect l="0" t="0" r="r" b="b"/>
            <a:pathLst>
              <a:path w="515" h="515">
                <a:moveTo>
                  <a:pt x="515" y="450"/>
                </a:moveTo>
                <a:lnTo>
                  <a:pt x="515" y="450"/>
                </a:lnTo>
                <a:lnTo>
                  <a:pt x="491" y="449"/>
                </a:lnTo>
                <a:lnTo>
                  <a:pt x="468" y="448"/>
                </a:lnTo>
                <a:lnTo>
                  <a:pt x="446" y="445"/>
                </a:lnTo>
                <a:lnTo>
                  <a:pt x="423" y="441"/>
                </a:lnTo>
                <a:lnTo>
                  <a:pt x="402" y="436"/>
                </a:lnTo>
                <a:lnTo>
                  <a:pt x="381" y="430"/>
                </a:lnTo>
                <a:lnTo>
                  <a:pt x="360" y="423"/>
                </a:lnTo>
                <a:lnTo>
                  <a:pt x="339" y="415"/>
                </a:lnTo>
                <a:lnTo>
                  <a:pt x="319" y="405"/>
                </a:lnTo>
                <a:lnTo>
                  <a:pt x="300" y="395"/>
                </a:lnTo>
                <a:lnTo>
                  <a:pt x="282" y="385"/>
                </a:lnTo>
                <a:lnTo>
                  <a:pt x="263" y="373"/>
                </a:lnTo>
                <a:lnTo>
                  <a:pt x="245" y="361"/>
                </a:lnTo>
                <a:lnTo>
                  <a:pt x="229" y="347"/>
                </a:lnTo>
                <a:lnTo>
                  <a:pt x="212" y="333"/>
                </a:lnTo>
                <a:lnTo>
                  <a:pt x="196" y="318"/>
                </a:lnTo>
                <a:lnTo>
                  <a:pt x="181" y="302"/>
                </a:lnTo>
                <a:lnTo>
                  <a:pt x="167" y="286"/>
                </a:lnTo>
                <a:lnTo>
                  <a:pt x="154" y="269"/>
                </a:lnTo>
                <a:lnTo>
                  <a:pt x="142" y="251"/>
                </a:lnTo>
                <a:lnTo>
                  <a:pt x="130" y="233"/>
                </a:lnTo>
                <a:lnTo>
                  <a:pt x="118" y="214"/>
                </a:lnTo>
                <a:lnTo>
                  <a:pt x="109" y="195"/>
                </a:lnTo>
                <a:lnTo>
                  <a:pt x="100" y="175"/>
                </a:lnTo>
                <a:lnTo>
                  <a:pt x="92" y="154"/>
                </a:lnTo>
                <a:lnTo>
                  <a:pt x="85" y="134"/>
                </a:lnTo>
                <a:lnTo>
                  <a:pt x="79" y="113"/>
                </a:lnTo>
                <a:lnTo>
                  <a:pt x="74" y="90"/>
                </a:lnTo>
                <a:lnTo>
                  <a:pt x="70" y="69"/>
                </a:lnTo>
                <a:lnTo>
                  <a:pt x="67" y="47"/>
                </a:lnTo>
                <a:lnTo>
                  <a:pt x="65" y="23"/>
                </a:lnTo>
                <a:lnTo>
                  <a:pt x="65" y="0"/>
                </a:lnTo>
                <a:lnTo>
                  <a:pt x="0" y="0"/>
                </a:lnTo>
                <a:lnTo>
                  <a:pt x="1" y="27"/>
                </a:lnTo>
                <a:lnTo>
                  <a:pt x="3" y="53"/>
                </a:lnTo>
                <a:lnTo>
                  <a:pt x="6" y="78"/>
                </a:lnTo>
                <a:lnTo>
                  <a:pt x="11" y="104"/>
                </a:lnTo>
                <a:lnTo>
                  <a:pt x="16" y="129"/>
                </a:lnTo>
                <a:lnTo>
                  <a:pt x="23" y="153"/>
                </a:lnTo>
                <a:lnTo>
                  <a:pt x="31" y="176"/>
                </a:lnTo>
                <a:lnTo>
                  <a:pt x="40" y="200"/>
                </a:lnTo>
                <a:lnTo>
                  <a:pt x="51" y="223"/>
                </a:lnTo>
                <a:lnTo>
                  <a:pt x="63" y="245"/>
                </a:lnTo>
                <a:lnTo>
                  <a:pt x="75" y="267"/>
                </a:lnTo>
                <a:lnTo>
                  <a:pt x="88" y="288"/>
                </a:lnTo>
                <a:lnTo>
                  <a:pt x="102" y="307"/>
                </a:lnTo>
                <a:lnTo>
                  <a:pt x="117" y="327"/>
                </a:lnTo>
                <a:lnTo>
                  <a:pt x="134" y="346"/>
                </a:lnTo>
                <a:lnTo>
                  <a:pt x="151" y="364"/>
                </a:lnTo>
                <a:lnTo>
                  <a:pt x="169" y="380"/>
                </a:lnTo>
                <a:lnTo>
                  <a:pt x="187" y="396"/>
                </a:lnTo>
                <a:lnTo>
                  <a:pt x="207" y="412"/>
                </a:lnTo>
                <a:lnTo>
                  <a:pt x="227" y="427"/>
                </a:lnTo>
                <a:lnTo>
                  <a:pt x="248" y="440"/>
                </a:lnTo>
                <a:lnTo>
                  <a:pt x="269" y="452"/>
                </a:lnTo>
                <a:lnTo>
                  <a:pt x="292" y="463"/>
                </a:lnTo>
                <a:lnTo>
                  <a:pt x="314" y="473"/>
                </a:lnTo>
                <a:lnTo>
                  <a:pt x="337" y="484"/>
                </a:lnTo>
                <a:lnTo>
                  <a:pt x="362" y="492"/>
                </a:lnTo>
                <a:lnTo>
                  <a:pt x="386" y="498"/>
                </a:lnTo>
                <a:lnTo>
                  <a:pt x="411" y="504"/>
                </a:lnTo>
                <a:lnTo>
                  <a:pt x="437" y="509"/>
                </a:lnTo>
                <a:lnTo>
                  <a:pt x="462" y="512"/>
                </a:lnTo>
                <a:lnTo>
                  <a:pt x="488" y="514"/>
                </a:lnTo>
                <a:lnTo>
                  <a:pt x="515" y="515"/>
                </a:lnTo>
                <a:lnTo>
                  <a:pt x="515" y="515"/>
                </a:lnTo>
                <a:lnTo>
                  <a:pt x="515" y="450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40" name="Freeform 12"/>
          <p:cNvSpPr>
            <a:spLocks/>
          </p:cNvSpPr>
          <p:nvPr/>
        </p:nvSpPr>
        <p:spPr bwMode="auto">
          <a:xfrm>
            <a:off x="7390535" y="4907984"/>
            <a:ext cx="399074" cy="434546"/>
          </a:xfrm>
          <a:custGeom>
            <a:avLst/>
            <a:gdLst/>
            <a:ahLst/>
            <a:cxnLst>
              <a:cxn ang="0">
                <a:pos x="531" y="961"/>
              </a:cxn>
              <a:cxn ang="0">
                <a:pos x="602" y="949"/>
              </a:cxn>
              <a:cxn ang="0">
                <a:pos x="669" y="925"/>
              </a:cxn>
              <a:cxn ang="0">
                <a:pos x="731" y="894"/>
              </a:cxn>
              <a:cxn ang="0">
                <a:pos x="787" y="853"/>
              </a:cxn>
              <a:cxn ang="0">
                <a:pos x="838" y="806"/>
              </a:cxn>
              <a:cxn ang="0">
                <a:pos x="881" y="751"/>
              </a:cxn>
              <a:cxn ang="0">
                <a:pos x="916" y="690"/>
              </a:cxn>
              <a:cxn ang="0">
                <a:pos x="941" y="624"/>
              </a:cxn>
              <a:cxn ang="0">
                <a:pos x="958" y="555"/>
              </a:cxn>
              <a:cxn ang="0">
                <a:pos x="964" y="482"/>
              </a:cxn>
              <a:cxn ang="0">
                <a:pos x="958" y="409"/>
              </a:cxn>
              <a:cxn ang="0">
                <a:pos x="941" y="339"/>
              </a:cxn>
              <a:cxn ang="0">
                <a:pos x="916" y="273"/>
              </a:cxn>
              <a:cxn ang="0">
                <a:pos x="881" y="212"/>
              </a:cxn>
              <a:cxn ang="0">
                <a:pos x="838" y="158"/>
              </a:cxn>
              <a:cxn ang="0">
                <a:pos x="787" y="110"/>
              </a:cxn>
              <a:cxn ang="0">
                <a:pos x="731" y="70"/>
              </a:cxn>
              <a:cxn ang="0">
                <a:pos x="669" y="38"/>
              </a:cxn>
              <a:cxn ang="0">
                <a:pos x="602" y="15"/>
              </a:cxn>
              <a:cxn ang="0">
                <a:pos x="531" y="2"/>
              </a:cxn>
              <a:cxn ang="0">
                <a:pos x="457" y="0"/>
              </a:cxn>
              <a:cxn ang="0">
                <a:pos x="384" y="9"/>
              </a:cxn>
              <a:cxn ang="0">
                <a:pos x="316" y="29"/>
              </a:cxn>
              <a:cxn ang="0">
                <a:pos x="252" y="58"/>
              </a:cxn>
              <a:cxn ang="0">
                <a:pos x="194" y="96"/>
              </a:cxn>
              <a:cxn ang="0">
                <a:pos x="141" y="141"/>
              </a:cxn>
              <a:cxn ang="0">
                <a:pos x="95" y="194"/>
              </a:cxn>
              <a:cxn ang="0">
                <a:pos x="58" y="253"/>
              </a:cxn>
              <a:cxn ang="0">
                <a:pos x="28" y="316"/>
              </a:cxn>
              <a:cxn ang="0">
                <a:pos x="9" y="384"/>
              </a:cxn>
              <a:cxn ang="0">
                <a:pos x="0" y="457"/>
              </a:cxn>
              <a:cxn ang="0">
                <a:pos x="2" y="531"/>
              </a:cxn>
              <a:cxn ang="0">
                <a:pos x="15" y="602"/>
              </a:cxn>
              <a:cxn ang="0">
                <a:pos x="37" y="669"/>
              </a:cxn>
              <a:cxn ang="0">
                <a:pos x="70" y="731"/>
              </a:cxn>
              <a:cxn ang="0">
                <a:pos x="109" y="788"/>
              </a:cxn>
              <a:cxn ang="0">
                <a:pos x="158" y="838"/>
              </a:cxn>
              <a:cxn ang="0">
                <a:pos x="213" y="881"/>
              </a:cxn>
              <a:cxn ang="0">
                <a:pos x="273" y="916"/>
              </a:cxn>
              <a:cxn ang="0">
                <a:pos x="338" y="942"/>
              </a:cxn>
              <a:cxn ang="0">
                <a:pos x="408" y="958"/>
              </a:cxn>
              <a:cxn ang="0">
                <a:pos x="481" y="964"/>
              </a:cxn>
            </a:cxnLst>
            <a:rect l="0" t="0" r="r" b="b"/>
            <a:pathLst>
              <a:path w="964" h="964">
                <a:moveTo>
                  <a:pt x="481" y="964"/>
                </a:moveTo>
                <a:lnTo>
                  <a:pt x="507" y="963"/>
                </a:lnTo>
                <a:lnTo>
                  <a:pt x="531" y="961"/>
                </a:lnTo>
                <a:lnTo>
                  <a:pt x="554" y="958"/>
                </a:lnTo>
                <a:lnTo>
                  <a:pt x="579" y="954"/>
                </a:lnTo>
                <a:lnTo>
                  <a:pt x="602" y="949"/>
                </a:lnTo>
                <a:lnTo>
                  <a:pt x="624" y="942"/>
                </a:lnTo>
                <a:lnTo>
                  <a:pt x="647" y="935"/>
                </a:lnTo>
                <a:lnTo>
                  <a:pt x="669" y="925"/>
                </a:lnTo>
                <a:lnTo>
                  <a:pt x="690" y="916"/>
                </a:lnTo>
                <a:lnTo>
                  <a:pt x="710" y="905"/>
                </a:lnTo>
                <a:lnTo>
                  <a:pt x="731" y="894"/>
                </a:lnTo>
                <a:lnTo>
                  <a:pt x="751" y="881"/>
                </a:lnTo>
                <a:lnTo>
                  <a:pt x="769" y="868"/>
                </a:lnTo>
                <a:lnTo>
                  <a:pt x="787" y="853"/>
                </a:lnTo>
                <a:lnTo>
                  <a:pt x="806" y="838"/>
                </a:lnTo>
                <a:lnTo>
                  <a:pt x="822" y="822"/>
                </a:lnTo>
                <a:lnTo>
                  <a:pt x="838" y="806"/>
                </a:lnTo>
                <a:lnTo>
                  <a:pt x="853" y="788"/>
                </a:lnTo>
                <a:lnTo>
                  <a:pt x="867" y="769"/>
                </a:lnTo>
                <a:lnTo>
                  <a:pt x="881" y="751"/>
                </a:lnTo>
                <a:lnTo>
                  <a:pt x="894" y="731"/>
                </a:lnTo>
                <a:lnTo>
                  <a:pt x="905" y="711"/>
                </a:lnTo>
                <a:lnTo>
                  <a:pt x="916" y="690"/>
                </a:lnTo>
                <a:lnTo>
                  <a:pt x="925" y="669"/>
                </a:lnTo>
                <a:lnTo>
                  <a:pt x="934" y="647"/>
                </a:lnTo>
                <a:lnTo>
                  <a:pt x="941" y="624"/>
                </a:lnTo>
                <a:lnTo>
                  <a:pt x="949" y="602"/>
                </a:lnTo>
                <a:lnTo>
                  <a:pt x="954" y="579"/>
                </a:lnTo>
                <a:lnTo>
                  <a:pt x="958" y="555"/>
                </a:lnTo>
                <a:lnTo>
                  <a:pt x="961" y="531"/>
                </a:lnTo>
                <a:lnTo>
                  <a:pt x="963" y="506"/>
                </a:lnTo>
                <a:lnTo>
                  <a:pt x="964" y="482"/>
                </a:lnTo>
                <a:lnTo>
                  <a:pt x="963" y="457"/>
                </a:lnTo>
                <a:lnTo>
                  <a:pt x="961" y="433"/>
                </a:lnTo>
                <a:lnTo>
                  <a:pt x="958" y="409"/>
                </a:lnTo>
                <a:lnTo>
                  <a:pt x="954" y="384"/>
                </a:lnTo>
                <a:lnTo>
                  <a:pt x="949" y="361"/>
                </a:lnTo>
                <a:lnTo>
                  <a:pt x="941" y="339"/>
                </a:lnTo>
                <a:lnTo>
                  <a:pt x="934" y="316"/>
                </a:lnTo>
                <a:lnTo>
                  <a:pt x="925" y="294"/>
                </a:lnTo>
                <a:lnTo>
                  <a:pt x="916" y="273"/>
                </a:lnTo>
                <a:lnTo>
                  <a:pt x="905" y="253"/>
                </a:lnTo>
                <a:lnTo>
                  <a:pt x="894" y="232"/>
                </a:lnTo>
                <a:lnTo>
                  <a:pt x="881" y="212"/>
                </a:lnTo>
                <a:lnTo>
                  <a:pt x="867" y="194"/>
                </a:lnTo>
                <a:lnTo>
                  <a:pt x="853" y="176"/>
                </a:lnTo>
                <a:lnTo>
                  <a:pt x="838" y="158"/>
                </a:lnTo>
                <a:lnTo>
                  <a:pt x="822" y="141"/>
                </a:lnTo>
                <a:lnTo>
                  <a:pt x="806" y="125"/>
                </a:lnTo>
                <a:lnTo>
                  <a:pt x="787" y="110"/>
                </a:lnTo>
                <a:lnTo>
                  <a:pt x="769" y="96"/>
                </a:lnTo>
                <a:lnTo>
                  <a:pt x="751" y="82"/>
                </a:lnTo>
                <a:lnTo>
                  <a:pt x="731" y="70"/>
                </a:lnTo>
                <a:lnTo>
                  <a:pt x="710" y="58"/>
                </a:lnTo>
                <a:lnTo>
                  <a:pt x="690" y="48"/>
                </a:lnTo>
                <a:lnTo>
                  <a:pt x="669" y="38"/>
                </a:lnTo>
                <a:lnTo>
                  <a:pt x="647" y="29"/>
                </a:lnTo>
                <a:lnTo>
                  <a:pt x="624" y="22"/>
                </a:lnTo>
                <a:lnTo>
                  <a:pt x="602" y="15"/>
                </a:lnTo>
                <a:lnTo>
                  <a:pt x="579" y="9"/>
                </a:lnTo>
                <a:lnTo>
                  <a:pt x="554" y="5"/>
                </a:lnTo>
                <a:lnTo>
                  <a:pt x="531" y="2"/>
                </a:lnTo>
                <a:lnTo>
                  <a:pt x="507" y="0"/>
                </a:lnTo>
                <a:lnTo>
                  <a:pt x="481" y="0"/>
                </a:lnTo>
                <a:lnTo>
                  <a:pt x="457" y="0"/>
                </a:lnTo>
                <a:lnTo>
                  <a:pt x="433" y="2"/>
                </a:lnTo>
                <a:lnTo>
                  <a:pt x="408" y="5"/>
                </a:lnTo>
                <a:lnTo>
                  <a:pt x="384" y="9"/>
                </a:lnTo>
                <a:lnTo>
                  <a:pt x="362" y="15"/>
                </a:lnTo>
                <a:lnTo>
                  <a:pt x="338" y="22"/>
                </a:lnTo>
                <a:lnTo>
                  <a:pt x="316" y="29"/>
                </a:lnTo>
                <a:lnTo>
                  <a:pt x="294" y="38"/>
                </a:lnTo>
                <a:lnTo>
                  <a:pt x="273" y="48"/>
                </a:lnTo>
                <a:lnTo>
                  <a:pt x="252" y="58"/>
                </a:lnTo>
                <a:lnTo>
                  <a:pt x="232" y="70"/>
                </a:lnTo>
                <a:lnTo>
                  <a:pt x="213" y="82"/>
                </a:lnTo>
                <a:lnTo>
                  <a:pt x="194" y="96"/>
                </a:lnTo>
                <a:lnTo>
                  <a:pt x="175" y="110"/>
                </a:lnTo>
                <a:lnTo>
                  <a:pt x="158" y="125"/>
                </a:lnTo>
                <a:lnTo>
                  <a:pt x="141" y="141"/>
                </a:lnTo>
                <a:lnTo>
                  <a:pt x="125" y="158"/>
                </a:lnTo>
                <a:lnTo>
                  <a:pt x="109" y="176"/>
                </a:lnTo>
                <a:lnTo>
                  <a:pt x="95" y="194"/>
                </a:lnTo>
                <a:lnTo>
                  <a:pt x="82" y="212"/>
                </a:lnTo>
                <a:lnTo>
                  <a:pt x="70" y="232"/>
                </a:lnTo>
                <a:lnTo>
                  <a:pt x="58" y="253"/>
                </a:lnTo>
                <a:lnTo>
                  <a:pt x="48" y="273"/>
                </a:lnTo>
                <a:lnTo>
                  <a:pt x="37" y="294"/>
                </a:lnTo>
                <a:lnTo>
                  <a:pt x="28" y="316"/>
                </a:lnTo>
                <a:lnTo>
                  <a:pt x="21" y="339"/>
                </a:lnTo>
                <a:lnTo>
                  <a:pt x="15" y="361"/>
                </a:lnTo>
                <a:lnTo>
                  <a:pt x="9" y="384"/>
                </a:lnTo>
                <a:lnTo>
                  <a:pt x="5" y="409"/>
                </a:lnTo>
                <a:lnTo>
                  <a:pt x="2" y="433"/>
                </a:lnTo>
                <a:lnTo>
                  <a:pt x="0" y="457"/>
                </a:lnTo>
                <a:lnTo>
                  <a:pt x="0" y="482"/>
                </a:lnTo>
                <a:lnTo>
                  <a:pt x="0" y="506"/>
                </a:lnTo>
                <a:lnTo>
                  <a:pt x="2" y="531"/>
                </a:lnTo>
                <a:lnTo>
                  <a:pt x="5" y="555"/>
                </a:lnTo>
                <a:lnTo>
                  <a:pt x="9" y="579"/>
                </a:lnTo>
                <a:lnTo>
                  <a:pt x="15" y="602"/>
                </a:lnTo>
                <a:lnTo>
                  <a:pt x="21" y="624"/>
                </a:lnTo>
                <a:lnTo>
                  <a:pt x="28" y="647"/>
                </a:lnTo>
                <a:lnTo>
                  <a:pt x="37" y="669"/>
                </a:lnTo>
                <a:lnTo>
                  <a:pt x="48" y="690"/>
                </a:lnTo>
                <a:lnTo>
                  <a:pt x="58" y="711"/>
                </a:lnTo>
                <a:lnTo>
                  <a:pt x="70" y="731"/>
                </a:lnTo>
                <a:lnTo>
                  <a:pt x="82" y="751"/>
                </a:lnTo>
                <a:lnTo>
                  <a:pt x="95" y="769"/>
                </a:lnTo>
                <a:lnTo>
                  <a:pt x="109" y="788"/>
                </a:lnTo>
                <a:lnTo>
                  <a:pt x="125" y="806"/>
                </a:lnTo>
                <a:lnTo>
                  <a:pt x="141" y="822"/>
                </a:lnTo>
                <a:lnTo>
                  <a:pt x="158" y="838"/>
                </a:lnTo>
                <a:lnTo>
                  <a:pt x="175" y="853"/>
                </a:lnTo>
                <a:lnTo>
                  <a:pt x="194" y="868"/>
                </a:lnTo>
                <a:lnTo>
                  <a:pt x="213" y="881"/>
                </a:lnTo>
                <a:lnTo>
                  <a:pt x="232" y="894"/>
                </a:lnTo>
                <a:lnTo>
                  <a:pt x="252" y="905"/>
                </a:lnTo>
                <a:lnTo>
                  <a:pt x="273" y="916"/>
                </a:lnTo>
                <a:lnTo>
                  <a:pt x="294" y="925"/>
                </a:lnTo>
                <a:lnTo>
                  <a:pt x="316" y="935"/>
                </a:lnTo>
                <a:lnTo>
                  <a:pt x="338" y="942"/>
                </a:lnTo>
                <a:lnTo>
                  <a:pt x="362" y="949"/>
                </a:lnTo>
                <a:lnTo>
                  <a:pt x="384" y="954"/>
                </a:lnTo>
                <a:lnTo>
                  <a:pt x="408" y="958"/>
                </a:lnTo>
                <a:lnTo>
                  <a:pt x="433" y="961"/>
                </a:lnTo>
                <a:lnTo>
                  <a:pt x="457" y="963"/>
                </a:lnTo>
                <a:lnTo>
                  <a:pt x="481" y="964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41" name="Freeform 13"/>
          <p:cNvSpPr>
            <a:spLocks/>
          </p:cNvSpPr>
          <p:nvPr/>
        </p:nvSpPr>
        <p:spPr bwMode="auto">
          <a:xfrm>
            <a:off x="7589244" y="5124355"/>
            <a:ext cx="213612" cy="232599"/>
          </a:xfrm>
          <a:custGeom>
            <a:avLst/>
            <a:gdLst/>
            <a:ahLst/>
            <a:cxnLst>
              <a:cxn ang="0">
                <a:pos x="450" y="0"/>
              </a:cxn>
              <a:cxn ang="0">
                <a:pos x="448" y="45"/>
              </a:cxn>
              <a:cxn ang="0">
                <a:pos x="441" y="90"/>
              </a:cxn>
              <a:cxn ang="0">
                <a:pos x="430" y="133"/>
              </a:cxn>
              <a:cxn ang="0">
                <a:pos x="415" y="175"/>
              </a:cxn>
              <a:cxn ang="0">
                <a:pos x="396" y="213"/>
              </a:cxn>
              <a:cxn ang="0">
                <a:pos x="373" y="251"/>
              </a:cxn>
              <a:cxn ang="0">
                <a:pos x="347" y="285"/>
              </a:cxn>
              <a:cxn ang="0">
                <a:pos x="319" y="318"/>
              </a:cxn>
              <a:cxn ang="0">
                <a:pos x="286" y="346"/>
              </a:cxn>
              <a:cxn ang="0">
                <a:pos x="252" y="372"/>
              </a:cxn>
              <a:cxn ang="0">
                <a:pos x="214" y="395"/>
              </a:cxn>
              <a:cxn ang="0">
                <a:pos x="176" y="414"/>
              </a:cxn>
              <a:cxn ang="0">
                <a:pos x="134" y="429"/>
              </a:cxn>
              <a:cxn ang="0">
                <a:pos x="91" y="440"/>
              </a:cxn>
              <a:cxn ang="0">
                <a:pos x="47" y="447"/>
              </a:cxn>
              <a:cxn ang="0">
                <a:pos x="0" y="450"/>
              </a:cxn>
              <a:cxn ang="0">
                <a:pos x="27" y="513"/>
              </a:cxn>
              <a:cxn ang="0">
                <a:pos x="78" y="508"/>
              </a:cxn>
              <a:cxn ang="0">
                <a:pos x="129" y="497"/>
              </a:cxn>
              <a:cxn ang="0">
                <a:pos x="177" y="483"/>
              </a:cxn>
              <a:cxn ang="0">
                <a:pos x="223" y="463"/>
              </a:cxn>
              <a:cxn ang="0">
                <a:pos x="267" y="439"/>
              </a:cxn>
              <a:cxn ang="0">
                <a:pos x="307" y="411"/>
              </a:cxn>
              <a:cxn ang="0">
                <a:pos x="346" y="380"/>
              </a:cxn>
              <a:cxn ang="0">
                <a:pos x="380" y="345"/>
              </a:cxn>
              <a:cxn ang="0">
                <a:pos x="412" y="307"/>
              </a:cxn>
              <a:cxn ang="0">
                <a:pos x="440" y="266"/>
              </a:cxn>
              <a:cxn ang="0">
                <a:pos x="464" y="223"/>
              </a:cxn>
              <a:cxn ang="0">
                <a:pos x="484" y="176"/>
              </a:cxn>
              <a:cxn ang="0">
                <a:pos x="498" y="128"/>
              </a:cxn>
              <a:cxn ang="0">
                <a:pos x="509" y="78"/>
              </a:cxn>
              <a:cxn ang="0">
                <a:pos x="514" y="26"/>
              </a:cxn>
              <a:cxn ang="0">
                <a:pos x="515" y="0"/>
              </a:cxn>
            </a:cxnLst>
            <a:rect l="0" t="0" r="r" b="b"/>
            <a:pathLst>
              <a:path w="515" h="513">
                <a:moveTo>
                  <a:pt x="450" y="0"/>
                </a:moveTo>
                <a:lnTo>
                  <a:pt x="450" y="0"/>
                </a:lnTo>
                <a:lnTo>
                  <a:pt x="449" y="23"/>
                </a:lnTo>
                <a:lnTo>
                  <a:pt x="448" y="45"/>
                </a:lnTo>
                <a:lnTo>
                  <a:pt x="445" y="69"/>
                </a:lnTo>
                <a:lnTo>
                  <a:pt x="441" y="90"/>
                </a:lnTo>
                <a:lnTo>
                  <a:pt x="436" y="112"/>
                </a:lnTo>
                <a:lnTo>
                  <a:pt x="430" y="133"/>
                </a:lnTo>
                <a:lnTo>
                  <a:pt x="423" y="154"/>
                </a:lnTo>
                <a:lnTo>
                  <a:pt x="415" y="175"/>
                </a:lnTo>
                <a:lnTo>
                  <a:pt x="406" y="194"/>
                </a:lnTo>
                <a:lnTo>
                  <a:pt x="396" y="213"/>
                </a:lnTo>
                <a:lnTo>
                  <a:pt x="385" y="233"/>
                </a:lnTo>
                <a:lnTo>
                  <a:pt x="373" y="251"/>
                </a:lnTo>
                <a:lnTo>
                  <a:pt x="361" y="268"/>
                </a:lnTo>
                <a:lnTo>
                  <a:pt x="347" y="285"/>
                </a:lnTo>
                <a:lnTo>
                  <a:pt x="333" y="302"/>
                </a:lnTo>
                <a:lnTo>
                  <a:pt x="319" y="318"/>
                </a:lnTo>
                <a:lnTo>
                  <a:pt x="302" y="332"/>
                </a:lnTo>
                <a:lnTo>
                  <a:pt x="286" y="346"/>
                </a:lnTo>
                <a:lnTo>
                  <a:pt x="269" y="360"/>
                </a:lnTo>
                <a:lnTo>
                  <a:pt x="252" y="372"/>
                </a:lnTo>
                <a:lnTo>
                  <a:pt x="233" y="385"/>
                </a:lnTo>
                <a:lnTo>
                  <a:pt x="214" y="395"/>
                </a:lnTo>
                <a:lnTo>
                  <a:pt x="195" y="405"/>
                </a:lnTo>
                <a:lnTo>
                  <a:pt x="176" y="414"/>
                </a:lnTo>
                <a:lnTo>
                  <a:pt x="154" y="422"/>
                </a:lnTo>
                <a:lnTo>
                  <a:pt x="134" y="429"/>
                </a:lnTo>
                <a:lnTo>
                  <a:pt x="113" y="435"/>
                </a:lnTo>
                <a:lnTo>
                  <a:pt x="91" y="440"/>
                </a:lnTo>
                <a:lnTo>
                  <a:pt x="69" y="444"/>
                </a:lnTo>
                <a:lnTo>
                  <a:pt x="47" y="447"/>
                </a:lnTo>
                <a:lnTo>
                  <a:pt x="24" y="448"/>
                </a:lnTo>
                <a:lnTo>
                  <a:pt x="0" y="450"/>
                </a:lnTo>
                <a:lnTo>
                  <a:pt x="0" y="513"/>
                </a:lnTo>
                <a:lnTo>
                  <a:pt x="27" y="513"/>
                </a:lnTo>
                <a:lnTo>
                  <a:pt x="53" y="511"/>
                </a:lnTo>
                <a:lnTo>
                  <a:pt x="78" y="508"/>
                </a:lnTo>
                <a:lnTo>
                  <a:pt x="104" y="503"/>
                </a:lnTo>
                <a:lnTo>
                  <a:pt x="129" y="497"/>
                </a:lnTo>
                <a:lnTo>
                  <a:pt x="153" y="491"/>
                </a:lnTo>
                <a:lnTo>
                  <a:pt x="177" y="483"/>
                </a:lnTo>
                <a:lnTo>
                  <a:pt x="200" y="473"/>
                </a:lnTo>
                <a:lnTo>
                  <a:pt x="223" y="463"/>
                </a:lnTo>
                <a:lnTo>
                  <a:pt x="246" y="452"/>
                </a:lnTo>
                <a:lnTo>
                  <a:pt x="267" y="439"/>
                </a:lnTo>
                <a:lnTo>
                  <a:pt x="287" y="426"/>
                </a:lnTo>
                <a:lnTo>
                  <a:pt x="307" y="411"/>
                </a:lnTo>
                <a:lnTo>
                  <a:pt x="328" y="396"/>
                </a:lnTo>
                <a:lnTo>
                  <a:pt x="346" y="380"/>
                </a:lnTo>
                <a:lnTo>
                  <a:pt x="364" y="363"/>
                </a:lnTo>
                <a:lnTo>
                  <a:pt x="380" y="345"/>
                </a:lnTo>
                <a:lnTo>
                  <a:pt x="397" y="327"/>
                </a:lnTo>
                <a:lnTo>
                  <a:pt x="412" y="307"/>
                </a:lnTo>
                <a:lnTo>
                  <a:pt x="427" y="286"/>
                </a:lnTo>
                <a:lnTo>
                  <a:pt x="440" y="266"/>
                </a:lnTo>
                <a:lnTo>
                  <a:pt x="452" y="245"/>
                </a:lnTo>
                <a:lnTo>
                  <a:pt x="464" y="223"/>
                </a:lnTo>
                <a:lnTo>
                  <a:pt x="474" y="199"/>
                </a:lnTo>
                <a:lnTo>
                  <a:pt x="484" y="176"/>
                </a:lnTo>
                <a:lnTo>
                  <a:pt x="492" y="153"/>
                </a:lnTo>
                <a:lnTo>
                  <a:pt x="498" y="128"/>
                </a:lnTo>
                <a:lnTo>
                  <a:pt x="504" y="103"/>
                </a:lnTo>
                <a:lnTo>
                  <a:pt x="509" y="78"/>
                </a:lnTo>
                <a:lnTo>
                  <a:pt x="512" y="52"/>
                </a:lnTo>
                <a:lnTo>
                  <a:pt x="514" y="26"/>
                </a:lnTo>
                <a:lnTo>
                  <a:pt x="515" y="0"/>
                </a:lnTo>
                <a:lnTo>
                  <a:pt x="515" y="0"/>
                </a:lnTo>
                <a:lnTo>
                  <a:pt x="450" y="0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42" name="Freeform 14"/>
          <p:cNvSpPr>
            <a:spLocks/>
          </p:cNvSpPr>
          <p:nvPr/>
        </p:nvSpPr>
        <p:spPr bwMode="auto">
          <a:xfrm>
            <a:off x="7589244" y="4893559"/>
            <a:ext cx="213612" cy="230796"/>
          </a:xfrm>
          <a:custGeom>
            <a:avLst/>
            <a:gdLst/>
            <a:ahLst/>
            <a:cxnLst>
              <a:cxn ang="0">
                <a:pos x="0" y="64"/>
              </a:cxn>
              <a:cxn ang="0">
                <a:pos x="47" y="67"/>
              </a:cxn>
              <a:cxn ang="0">
                <a:pos x="91" y="73"/>
              </a:cxn>
              <a:cxn ang="0">
                <a:pos x="134" y="84"/>
              </a:cxn>
              <a:cxn ang="0">
                <a:pos x="176" y="99"/>
              </a:cxn>
              <a:cxn ang="0">
                <a:pos x="214" y="118"/>
              </a:cxn>
              <a:cxn ang="0">
                <a:pos x="252" y="141"/>
              </a:cxn>
              <a:cxn ang="0">
                <a:pos x="286" y="167"/>
              </a:cxn>
              <a:cxn ang="0">
                <a:pos x="319" y="196"/>
              </a:cxn>
              <a:cxn ang="0">
                <a:pos x="347" y="228"/>
              </a:cxn>
              <a:cxn ang="0">
                <a:pos x="373" y="262"/>
              </a:cxn>
              <a:cxn ang="0">
                <a:pos x="396" y="300"/>
              </a:cxn>
              <a:cxn ang="0">
                <a:pos x="415" y="339"/>
              </a:cxn>
              <a:cxn ang="0">
                <a:pos x="430" y="380"/>
              </a:cxn>
              <a:cxn ang="0">
                <a:pos x="441" y="423"/>
              </a:cxn>
              <a:cxn ang="0">
                <a:pos x="448" y="468"/>
              </a:cxn>
              <a:cxn ang="0">
                <a:pos x="450" y="514"/>
              </a:cxn>
              <a:cxn ang="0">
                <a:pos x="514" y="487"/>
              </a:cxn>
              <a:cxn ang="0">
                <a:pos x="509" y="436"/>
              </a:cxn>
              <a:cxn ang="0">
                <a:pos x="498" y="386"/>
              </a:cxn>
              <a:cxn ang="0">
                <a:pos x="484" y="337"/>
              </a:cxn>
              <a:cxn ang="0">
                <a:pos x="464" y="291"/>
              </a:cxn>
              <a:cxn ang="0">
                <a:pos x="440" y="247"/>
              </a:cxn>
              <a:cxn ang="0">
                <a:pos x="412" y="207"/>
              </a:cxn>
              <a:cxn ang="0">
                <a:pos x="380" y="168"/>
              </a:cxn>
              <a:cxn ang="0">
                <a:pos x="346" y="134"/>
              </a:cxn>
              <a:cxn ang="0">
                <a:pos x="307" y="102"/>
              </a:cxn>
              <a:cxn ang="0">
                <a:pos x="267" y="74"/>
              </a:cxn>
              <a:cxn ang="0">
                <a:pos x="223" y="51"/>
              </a:cxn>
              <a:cxn ang="0">
                <a:pos x="177" y="31"/>
              </a:cxn>
              <a:cxn ang="0">
                <a:pos x="129" y="16"/>
              </a:cxn>
              <a:cxn ang="0">
                <a:pos x="78" y="6"/>
              </a:cxn>
              <a:cxn ang="0">
                <a:pos x="27" y="0"/>
              </a:cxn>
              <a:cxn ang="0">
                <a:pos x="0" y="0"/>
              </a:cxn>
            </a:cxnLst>
            <a:rect l="0" t="0" r="r" b="b"/>
            <a:pathLst>
              <a:path w="515" h="514">
                <a:moveTo>
                  <a:pt x="0" y="64"/>
                </a:moveTo>
                <a:lnTo>
                  <a:pt x="0" y="64"/>
                </a:lnTo>
                <a:lnTo>
                  <a:pt x="24" y="65"/>
                </a:lnTo>
                <a:lnTo>
                  <a:pt x="47" y="67"/>
                </a:lnTo>
                <a:lnTo>
                  <a:pt x="69" y="69"/>
                </a:lnTo>
                <a:lnTo>
                  <a:pt x="91" y="73"/>
                </a:lnTo>
                <a:lnTo>
                  <a:pt x="113" y="78"/>
                </a:lnTo>
                <a:lnTo>
                  <a:pt x="134" y="84"/>
                </a:lnTo>
                <a:lnTo>
                  <a:pt x="154" y="91"/>
                </a:lnTo>
                <a:lnTo>
                  <a:pt x="176" y="99"/>
                </a:lnTo>
                <a:lnTo>
                  <a:pt x="195" y="108"/>
                </a:lnTo>
                <a:lnTo>
                  <a:pt x="214" y="118"/>
                </a:lnTo>
                <a:lnTo>
                  <a:pt x="233" y="130"/>
                </a:lnTo>
                <a:lnTo>
                  <a:pt x="252" y="141"/>
                </a:lnTo>
                <a:lnTo>
                  <a:pt x="269" y="154"/>
                </a:lnTo>
                <a:lnTo>
                  <a:pt x="286" y="167"/>
                </a:lnTo>
                <a:lnTo>
                  <a:pt x="302" y="181"/>
                </a:lnTo>
                <a:lnTo>
                  <a:pt x="319" y="196"/>
                </a:lnTo>
                <a:lnTo>
                  <a:pt x="333" y="212"/>
                </a:lnTo>
                <a:lnTo>
                  <a:pt x="347" y="228"/>
                </a:lnTo>
                <a:lnTo>
                  <a:pt x="361" y="245"/>
                </a:lnTo>
                <a:lnTo>
                  <a:pt x="373" y="262"/>
                </a:lnTo>
                <a:lnTo>
                  <a:pt x="385" y="281"/>
                </a:lnTo>
                <a:lnTo>
                  <a:pt x="396" y="300"/>
                </a:lnTo>
                <a:lnTo>
                  <a:pt x="406" y="319"/>
                </a:lnTo>
                <a:lnTo>
                  <a:pt x="415" y="339"/>
                </a:lnTo>
                <a:lnTo>
                  <a:pt x="423" y="360"/>
                </a:lnTo>
                <a:lnTo>
                  <a:pt x="430" y="380"/>
                </a:lnTo>
                <a:lnTo>
                  <a:pt x="436" y="401"/>
                </a:lnTo>
                <a:lnTo>
                  <a:pt x="441" y="423"/>
                </a:lnTo>
                <a:lnTo>
                  <a:pt x="445" y="446"/>
                </a:lnTo>
                <a:lnTo>
                  <a:pt x="448" y="468"/>
                </a:lnTo>
                <a:lnTo>
                  <a:pt x="449" y="490"/>
                </a:lnTo>
                <a:lnTo>
                  <a:pt x="450" y="514"/>
                </a:lnTo>
                <a:lnTo>
                  <a:pt x="515" y="514"/>
                </a:lnTo>
                <a:lnTo>
                  <a:pt x="514" y="487"/>
                </a:lnTo>
                <a:lnTo>
                  <a:pt x="512" y="461"/>
                </a:lnTo>
                <a:lnTo>
                  <a:pt x="509" y="436"/>
                </a:lnTo>
                <a:lnTo>
                  <a:pt x="504" y="410"/>
                </a:lnTo>
                <a:lnTo>
                  <a:pt x="498" y="386"/>
                </a:lnTo>
                <a:lnTo>
                  <a:pt x="492" y="361"/>
                </a:lnTo>
                <a:lnTo>
                  <a:pt x="484" y="337"/>
                </a:lnTo>
                <a:lnTo>
                  <a:pt x="474" y="314"/>
                </a:lnTo>
                <a:lnTo>
                  <a:pt x="464" y="291"/>
                </a:lnTo>
                <a:lnTo>
                  <a:pt x="452" y="269"/>
                </a:lnTo>
                <a:lnTo>
                  <a:pt x="440" y="247"/>
                </a:lnTo>
                <a:lnTo>
                  <a:pt x="427" y="227"/>
                </a:lnTo>
                <a:lnTo>
                  <a:pt x="412" y="207"/>
                </a:lnTo>
                <a:lnTo>
                  <a:pt x="397" y="187"/>
                </a:lnTo>
                <a:lnTo>
                  <a:pt x="380" y="168"/>
                </a:lnTo>
                <a:lnTo>
                  <a:pt x="364" y="151"/>
                </a:lnTo>
                <a:lnTo>
                  <a:pt x="346" y="134"/>
                </a:lnTo>
                <a:lnTo>
                  <a:pt x="327" y="117"/>
                </a:lnTo>
                <a:lnTo>
                  <a:pt x="307" y="102"/>
                </a:lnTo>
                <a:lnTo>
                  <a:pt x="287" y="88"/>
                </a:lnTo>
                <a:lnTo>
                  <a:pt x="267" y="74"/>
                </a:lnTo>
                <a:lnTo>
                  <a:pt x="246" y="62"/>
                </a:lnTo>
                <a:lnTo>
                  <a:pt x="223" y="51"/>
                </a:lnTo>
                <a:lnTo>
                  <a:pt x="200" y="40"/>
                </a:lnTo>
                <a:lnTo>
                  <a:pt x="177" y="31"/>
                </a:lnTo>
                <a:lnTo>
                  <a:pt x="153" y="23"/>
                </a:lnTo>
                <a:lnTo>
                  <a:pt x="129" y="16"/>
                </a:lnTo>
                <a:lnTo>
                  <a:pt x="104" y="10"/>
                </a:lnTo>
                <a:lnTo>
                  <a:pt x="78" y="6"/>
                </a:lnTo>
                <a:lnTo>
                  <a:pt x="53" y="2"/>
                </a:lnTo>
                <a:lnTo>
                  <a:pt x="27" y="0"/>
                </a:lnTo>
                <a:lnTo>
                  <a:pt x="0" y="0"/>
                </a:lnTo>
                <a:lnTo>
                  <a:pt x="0" y="0"/>
                </a:lnTo>
                <a:lnTo>
                  <a:pt x="0" y="64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43" name="Freeform 15"/>
          <p:cNvSpPr>
            <a:spLocks/>
          </p:cNvSpPr>
          <p:nvPr/>
        </p:nvSpPr>
        <p:spPr bwMode="auto">
          <a:xfrm>
            <a:off x="7377288" y="4893559"/>
            <a:ext cx="211956" cy="230796"/>
          </a:xfrm>
          <a:custGeom>
            <a:avLst/>
            <a:gdLst/>
            <a:ahLst/>
            <a:cxnLst>
              <a:cxn ang="0">
                <a:pos x="64" y="514"/>
              </a:cxn>
              <a:cxn ang="0">
                <a:pos x="67" y="468"/>
              </a:cxn>
              <a:cxn ang="0">
                <a:pos x="73" y="423"/>
              </a:cxn>
              <a:cxn ang="0">
                <a:pos x="85" y="380"/>
              </a:cxn>
              <a:cxn ang="0">
                <a:pos x="100" y="339"/>
              </a:cxn>
              <a:cxn ang="0">
                <a:pos x="119" y="300"/>
              </a:cxn>
              <a:cxn ang="0">
                <a:pos x="141" y="262"/>
              </a:cxn>
              <a:cxn ang="0">
                <a:pos x="168" y="228"/>
              </a:cxn>
              <a:cxn ang="0">
                <a:pos x="197" y="196"/>
              </a:cxn>
              <a:cxn ang="0">
                <a:pos x="229" y="167"/>
              </a:cxn>
              <a:cxn ang="0">
                <a:pos x="263" y="141"/>
              </a:cxn>
              <a:cxn ang="0">
                <a:pos x="300" y="118"/>
              </a:cxn>
              <a:cxn ang="0">
                <a:pos x="340" y="99"/>
              </a:cxn>
              <a:cxn ang="0">
                <a:pos x="381" y="84"/>
              </a:cxn>
              <a:cxn ang="0">
                <a:pos x="424" y="73"/>
              </a:cxn>
              <a:cxn ang="0">
                <a:pos x="469" y="67"/>
              </a:cxn>
              <a:cxn ang="0">
                <a:pos x="514" y="64"/>
              </a:cxn>
              <a:cxn ang="0">
                <a:pos x="488" y="0"/>
              </a:cxn>
              <a:cxn ang="0">
                <a:pos x="436" y="6"/>
              </a:cxn>
              <a:cxn ang="0">
                <a:pos x="387" y="16"/>
              </a:cxn>
              <a:cxn ang="0">
                <a:pos x="338" y="31"/>
              </a:cxn>
              <a:cxn ang="0">
                <a:pos x="291" y="51"/>
              </a:cxn>
              <a:cxn ang="0">
                <a:pos x="248" y="74"/>
              </a:cxn>
              <a:cxn ang="0">
                <a:pos x="207" y="102"/>
              </a:cxn>
              <a:cxn ang="0">
                <a:pos x="169" y="134"/>
              </a:cxn>
              <a:cxn ang="0">
                <a:pos x="134" y="168"/>
              </a:cxn>
              <a:cxn ang="0">
                <a:pos x="103" y="207"/>
              </a:cxn>
              <a:cxn ang="0">
                <a:pos x="74" y="247"/>
              </a:cxn>
              <a:cxn ang="0">
                <a:pos x="51" y="291"/>
              </a:cxn>
              <a:cxn ang="0">
                <a:pos x="32" y="337"/>
              </a:cxn>
              <a:cxn ang="0">
                <a:pos x="17" y="386"/>
              </a:cxn>
              <a:cxn ang="0">
                <a:pos x="7" y="436"/>
              </a:cxn>
              <a:cxn ang="0">
                <a:pos x="0" y="487"/>
              </a:cxn>
              <a:cxn ang="0">
                <a:pos x="0" y="514"/>
              </a:cxn>
            </a:cxnLst>
            <a:rect l="0" t="0" r="r" b="b"/>
            <a:pathLst>
              <a:path w="514" h="514">
                <a:moveTo>
                  <a:pt x="64" y="514"/>
                </a:moveTo>
                <a:lnTo>
                  <a:pt x="64" y="514"/>
                </a:lnTo>
                <a:lnTo>
                  <a:pt x="65" y="490"/>
                </a:lnTo>
                <a:lnTo>
                  <a:pt x="67" y="468"/>
                </a:lnTo>
                <a:lnTo>
                  <a:pt x="70" y="446"/>
                </a:lnTo>
                <a:lnTo>
                  <a:pt x="73" y="423"/>
                </a:lnTo>
                <a:lnTo>
                  <a:pt x="79" y="401"/>
                </a:lnTo>
                <a:lnTo>
                  <a:pt x="85" y="380"/>
                </a:lnTo>
                <a:lnTo>
                  <a:pt x="92" y="360"/>
                </a:lnTo>
                <a:lnTo>
                  <a:pt x="100" y="339"/>
                </a:lnTo>
                <a:lnTo>
                  <a:pt x="109" y="319"/>
                </a:lnTo>
                <a:lnTo>
                  <a:pt x="119" y="300"/>
                </a:lnTo>
                <a:lnTo>
                  <a:pt x="130" y="281"/>
                </a:lnTo>
                <a:lnTo>
                  <a:pt x="141" y="262"/>
                </a:lnTo>
                <a:lnTo>
                  <a:pt x="155" y="245"/>
                </a:lnTo>
                <a:lnTo>
                  <a:pt x="168" y="228"/>
                </a:lnTo>
                <a:lnTo>
                  <a:pt x="182" y="212"/>
                </a:lnTo>
                <a:lnTo>
                  <a:pt x="197" y="196"/>
                </a:lnTo>
                <a:lnTo>
                  <a:pt x="212" y="181"/>
                </a:lnTo>
                <a:lnTo>
                  <a:pt x="229" y="167"/>
                </a:lnTo>
                <a:lnTo>
                  <a:pt x="246" y="154"/>
                </a:lnTo>
                <a:lnTo>
                  <a:pt x="263" y="141"/>
                </a:lnTo>
                <a:lnTo>
                  <a:pt x="281" y="130"/>
                </a:lnTo>
                <a:lnTo>
                  <a:pt x="300" y="118"/>
                </a:lnTo>
                <a:lnTo>
                  <a:pt x="320" y="108"/>
                </a:lnTo>
                <a:lnTo>
                  <a:pt x="340" y="99"/>
                </a:lnTo>
                <a:lnTo>
                  <a:pt x="360" y="91"/>
                </a:lnTo>
                <a:lnTo>
                  <a:pt x="381" y="84"/>
                </a:lnTo>
                <a:lnTo>
                  <a:pt x="402" y="78"/>
                </a:lnTo>
                <a:lnTo>
                  <a:pt x="424" y="73"/>
                </a:lnTo>
                <a:lnTo>
                  <a:pt x="446" y="69"/>
                </a:lnTo>
                <a:lnTo>
                  <a:pt x="469" y="67"/>
                </a:lnTo>
                <a:lnTo>
                  <a:pt x="491" y="65"/>
                </a:lnTo>
                <a:lnTo>
                  <a:pt x="514" y="64"/>
                </a:lnTo>
                <a:lnTo>
                  <a:pt x="514" y="0"/>
                </a:lnTo>
                <a:lnTo>
                  <a:pt x="488" y="0"/>
                </a:lnTo>
                <a:lnTo>
                  <a:pt x="463" y="2"/>
                </a:lnTo>
                <a:lnTo>
                  <a:pt x="436" y="6"/>
                </a:lnTo>
                <a:lnTo>
                  <a:pt x="411" y="10"/>
                </a:lnTo>
                <a:lnTo>
                  <a:pt x="387" y="16"/>
                </a:lnTo>
                <a:lnTo>
                  <a:pt x="362" y="23"/>
                </a:lnTo>
                <a:lnTo>
                  <a:pt x="338" y="31"/>
                </a:lnTo>
                <a:lnTo>
                  <a:pt x="315" y="40"/>
                </a:lnTo>
                <a:lnTo>
                  <a:pt x="291" y="51"/>
                </a:lnTo>
                <a:lnTo>
                  <a:pt x="270" y="62"/>
                </a:lnTo>
                <a:lnTo>
                  <a:pt x="248" y="74"/>
                </a:lnTo>
                <a:lnTo>
                  <a:pt x="228" y="88"/>
                </a:lnTo>
                <a:lnTo>
                  <a:pt x="207" y="102"/>
                </a:lnTo>
                <a:lnTo>
                  <a:pt x="188" y="117"/>
                </a:lnTo>
                <a:lnTo>
                  <a:pt x="169" y="134"/>
                </a:lnTo>
                <a:lnTo>
                  <a:pt x="152" y="151"/>
                </a:lnTo>
                <a:lnTo>
                  <a:pt x="134" y="168"/>
                </a:lnTo>
                <a:lnTo>
                  <a:pt x="118" y="187"/>
                </a:lnTo>
                <a:lnTo>
                  <a:pt x="103" y="207"/>
                </a:lnTo>
                <a:lnTo>
                  <a:pt x="89" y="227"/>
                </a:lnTo>
                <a:lnTo>
                  <a:pt x="74" y="247"/>
                </a:lnTo>
                <a:lnTo>
                  <a:pt x="62" y="269"/>
                </a:lnTo>
                <a:lnTo>
                  <a:pt x="51" y="291"/>
                </a:lnTo>
                <a:lnTo>
                  <a:pt x="41" y="314"/>
                </a:lnTo>
                <a:lnTo>
                  <a:pt x="32" y="337"/>
                </a:lnTo>
                <a:lnTo>
                  <a:pt x="24" y="361"/>
                </a:lnTo>
                <a:lnTo>
                  <a:pt x="17" y="386"/>
                </a:lnTo>
                <a:lnTo>
                  <a:pt x="11" y="410"/>
                </a:lnTo>
                <a:lnTo>
                  <a:pt x="7" y="436"/>
                </a:lnTo>
                <a:lnTo>
                  <a:pt x="3" y="461"/>
                </a:lnTo>
                <a:lnTo>
                  <a:pt x="0" y="487"/>
                </a:lnTo>
                <a:lnTo>
                  <a:pt x="0" y="514"/>
                </a:lnTo>
                <a:lnTo>
                  <a:pt x="0" y="514"/>
                </a:lnTo>
                <a:lnTo>
                  <a:pt x="64" y="514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44" name="Freeform 16"/>
          <p:cNvSpPr>
            <a:spLocks/>
          </p:cNvSpPr>
          <p:nvPr/>
        </p:nvSpPr>
        <p:spPr bwMode="auto">
          <a:xfrm>
            <a:off x="7377288" y="5124355"/>
            <a:ext cx="211956" cy="232599"/>
          </a:xfrm>
          <a:custGeom>
            <a:avLst/>
            <a:gdLst/>
            <a:ahLst/>
            <a:cxnLst>
              <a:cxn ang="0">
                <a:pos x="514" y="450"/>
              </a:cxn>
              <a:cxn ang="0">
                <a:pos x="469" y="447"/>
              </a:cxn>
              <a:cxn ang="0">
                <a:pos x="424" y="440"/>
              </a:cxn>
              <a:cxn ang="0">
                <a:pos x="381" y="429"/>
              </a:cxn>
              <a:cxn ang="0">
                <a:pos x="340" y="414"/>
              </a:cxn>
              <a:cxn ang="0">
                <a:pos x="300" y="395"/>
              </a:cxn>
              <a:cxn ang="0">
                <a:pos x="263" y="372"/>
              </a:cxn>
              <a:cxn ang="0">
                <a:pos x="229" y="346"/>
              </a:cxn>
              <a:cxn ang="0">
                <a:pos x="197" y="318"/>
              </a:cxn>
              <a:cxn ang="0">
                <a:pos x="168" y="285"/>
              </a:cxn>
              <a:cxn ang="0">
                <a:pos x="141" y="251"/>
              </a:cxn>
              <a:cxn ang="0">
                <a:pos x="119" y="213"/>
              </a:cxn>
              <a:cxn ang="0">
                <a:pos x="100" y="175"/>
              </a:cxn>
              <a:cxn ang="0">
                <a:pos x="85" y="133"/>
              </a:cxn>
              <a:cxn ang="0">
                <a:pos x="73" y="90"/>
              </a:cxn>
              <a:cxn ang="0">
                <a:pos x="67" y="45"/>
              </a:cxn>
              <a:cxn ang="0">
                <a:pos x="64" y="0"/>
              </a:cxn>
              <a:cxn ang="0">
                <a:pos x="0" y="26"/>
              </a:cxn>
              <a:cxn ang="0">
                <a:pos x="7" y="78"/>
              </a:cxn>
              <a:cxn ang="0">
                <a:pos x="17" y="128"/>
              </a:cxn>
              <a:cxn ang="0">
                <a:pos x="32" y="176"/>
              </a:cxn>
              <a:cxn ang="0">
                <a:pos x="51" y="223"/>
              </a:cxn>
              <a:cxn ang="0">
                <a:pos x="74" y="266"/>
              </a:cxn>
              <a:cxn ang="0">
                <a:pos x="103" y="307"/>
              </a:cxn>
              <a:cxn ang="0">
                <a:pos x="134" y="345"/>
              </a:cxn>
              <a:cxn ang="0">
                <a:pos x="169" y="380"/>
              </a:cxn>
              <a:cxn ang="0">
                <a:pos x="207" y="411"/>
              </a:cxn>
              <a:cxn ang="0">
                <a:pos x="248" y="439"/>
              </a:cxn>
              <a:cxn ang="0">
                <a:pos x="291" y="463"/>
              </a:cxn>
              <a:cxn ang="0">
                <a:pos x="338" y="483"/>
              </a:cxn>
              <a:cxn ang="0">
                <a:pos x="387" y="497"/>
              </a:cxn>
              <a:cxn ang="0">
                <a:pos x="436" y="508"/>
              </a:cxn>
              <a:cxn ang="0">
                <a:pos x="488" y="513"/>
              </a:cxn>
              <a:cxn ang="0">
                <a:pos x="514" y="513"/>
              </a:cxn>
            </a:cxnLst>
            <a:rect l="0" t="0" r="r" b="b"/>
            <a:pathLst>
              <a:path w="514" h="513">
                <a:moveTo>
                  <a:pt x="514" y="450"/>
                </a:moveTo>
                <a:lnTo>
                  <a:pt x="514" y="450"/>
                </a:lnTo>
                <a:lnTo>
                  <a:pt x="491" y="448"/>
                </a:lnTo>
                <a:lnTo>
                  <a:pt x="469" y="447"/>
                </a:lnTo>
                <a:lnTo>
                  <a:pt x="446" y="444"/>
                </a:lnTo>
                <a:lnTo>
                  <a:pt x="424" y="440"/>
                </a:lnTo>
                <a:lnTo>
                  <a:pt x="402" y="435"/>
                </a:lnTo>
                <a:lnTo>
                  <a:pt x="381" y="429"/>
                </a:lnTo>
                <a:lnTo>
                  <a:pt x="360" y="422"/>
                </a:lnTo>
                <a:lnTo>
                  <a:pt x="340" y="414"/>
                </a:lnTo>
                <a:lnTo>
                  <a:pt x="320" y="405"/>
                </a:lnTo>
                <a:lnTo>
                  <a:pt x="300" y="395"/>
                </a:lnTo>
                <a:lnTo>
                  <a:pt x="281" y="385"/>
                </a:lnTo>
                <a:lnTo>
                  <a:pt x="263" y="372"/>
                </a:lnTo>
                <a:lnTo>
                  <a:pt x="246" y="360"/>
                </a:lnTo>
                <a:lnTo>
                  <a:pt x="229" y="346"/>
                </a:lnTo>
                <a:lnTo>
                  <a:pt x="212" y="332"/>
                </a:lnTo>
                <a:lnTo>
                  <a:pt x="197" y="318"/>
                </a:lnTo>
                <a:lnTo>
                  <a:pt x="182" y="302"/>
                </a:lnTo>
                <a:lnTo>
                  <a:pt x="168" y="285"/>
                </a:lnTo>
                <a:lnTo>
                  <a:pt x="155" y="268"/>
                </a:lnTo>
                <a:lnTo>
                  <a:pt x="141" y="251"/>
                </a:lnTo>
                <a:lnTo>
                  <a:pt x="130" y="233"/>
                </a:lnTo>
                <a:lnTo>
                  <a:pt x="119" y="213"/>
                </a:lnTo>
                <a:lnTo>
                  <a:pt x="109" y="194"/>
                </a:lnTo>
                <a:lnTo>
                  <a:pt x="100" y="175"/>
                </a:lnTo>
                <a:lnTo>
                  <a:pt x="92" y="154"/>
                </a:lnTo>
                <a:lnTo>
                  <a:pt x="85" y="133"/>
                </a:lnTo>
                <a:lnTo>
                  <a:pt x="79" y="112"/>
                </a:lnTo>
                <a:lnTo>
                  <a:pt x="73" y="90"/>
                </a:lnTo>
                <a:lnTo>
                  <a:pt x="70" y="69"/>
                </a:lnTo>
                <a:lnTo>
                  <a:pt x="67" y="45"/>
                </a:lnTo>
                <a:lnTo>
                  <a:pt x="65" y="23"/>
                </a:lnTo>
                <a:lnTo>
                  <a:pt x="64" y="0"/>
                </a:lnTo>
                <a:lnTo>
                  <a:pt x="0" y="0"/>
                </a:lnTo>
                <a:lnTo>
                  <a:pt x="0" y="26"/>
                </a:lnTo>
                <a:lnTo>
                  <a:pt x="3" y="52"/>
                </a:lnTo>
                <a:lnTo>
                  <a:pt x="7" y="78"/>
                </a:lnTo>
                <a:lnTo>
                  <a:pt x="11" y="103"/>
                </a:lnTo>
                <a:lnTo>
                  <a:pt x="17" y="128"/>
                </a:lnTo>
                <a:lnTo>
                  <a:pt x="24" y="153"/>
                </a:lnTo>
                <a:lnTo>
                  <a:pt x="32" y="176"/>
                </a:lnTo>
                <a:lnTo>
                  <a:pt x="41" y="199"/>
                </a:lnTo>
                <a:lnTo>
                  <a:pt x="51" y="223"/>
                </a:lnTo>
                <a:lnTo>
                  <a:pt x="62" y="245"/>
                </a:lnTo>
                <a:lnTo>
                  <a:pt x="74" y="266"/>
                </a:lnTo>
                <a:lnTo>
                  <a:pt x="89" y="286"/>
                </a:lnTo>
                <a:lnTo>
                  <a:pt x="103" y="307"/>
                </a:lnTo>
                <a:lnTo>
                  <a:pt x="118" y="327"/>
                </a:lnTo>
                <a:lnTo>
                  <a:pt x="134" y="345"/>
                </a:lnTo>
                <a:lnTo>
                  <a:pt x="152" y="363"/>
                </a:lnTo>
                <a:lnTo>
                  <a:pt x="169" y="380"/>
                </a:lnTo>
                <a:lnTo>
                  <a:pt x="188" y="396"/>
                </a:lnTo>
                <a:lnTo>
                  <a:pt x="207" y="411"/>
                </a:lnTo>
                <a:lnTo>
                  <a:pt x="228" y="426"/>
                </a:lnTo>
                <a:lnTo>
                  <a:pt x="248" y="439"/>
                </a:lnTo>
                <a:lnTo>
                  <a:pt x="270" y="452"/>
                </a:lnTo>
                <a:lnTo>
                  <a:pt x="291" y="463"/>
                </a:lnTo>
                <a:lnTo>
                  <a:pt x="315" y="473"/>
                </a:lnTo>
                <a:lnTo>
                  <a:pt x="338" y="483"/>
                </a:lnTo>
                <a:lnTo>
                  <a:pt x="362" y="491"/>
                </a:lnTo>
                <a:lnTo>
                  <a:pt x="387" y="497"/>
                </a:lnTo>
                <a:lnTo>
                  <a:pt x="411" y="503"/>
                </a:lnTo>
                <a:lnTo>
                  <a:pt x="436" y="508"/>
                </a:lnTo>
                <a:lnTo>
                  <a:pt x="463" y="511"/>
                </a:lnTo>
                <a:lnTo>
                  <a:pt x="488" y="513"/>
                </a:lnTo>
                <a:lnTo>
                  <a:pt x="514" y="513"/>
                </a:lnTo>
                <a:lnTo>
                  <a:pt x="514" y="513"/>
                </a:lnTo>
                <a:lnTo>
                  <a:pt x="514" y="450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45" name="Freeform 17"/>
          <p:cNvSpPr>
            <a:spLocks/>
          </p:cNvSpPr>
          <p:nvPr/>
        </p:nvSpPr>
        <p:spPr bwMode="auto">
          <a:xfrm>
            <a:off x="6648688" y="3553861"/>
            <a:ext cx="399074" cy="434546"/>
          </a:xfrm>
          <a:custGeom>
            <a:avLst/>
            <a:gdLst/>
            <a:ahLst/>
            <a:cxnLst>
              <a:cxn ang="0">
                <a:pos x="531" y="962"/>
              </a:cxn>
              <a:cxn ang="0">
                <a:pos x="602" y="948"/>
              </a:cxn>
              <a:cxn ang="0">
                <a:pos x="669" y="926"/>
              </a:cxn>
              <a:cxn ang="0">
                <a:pos x="732" y="894"/>
              </a:cxn>
              <a:cxn ang="0">
                <a:pos x="789" y="853"/>
              </a:cxn>
              <a:cxn ang="0">
                <a:pos x="838" y="805"/>
              </a:cxn>
              <a:cxn ang="0">
                <a:pos x="882" y="751"/>
              </a:cxn>
              <a:cxn ang="0">
                <a:pos x="916" y="690"/>
              </a:cxn>
              <a:cxn ang="0">
                <a:pos x="943" y="625"/>
              </a:cxn>
              <a:cxn ang="0">
                <a:pos x="959" y="555"/>
              </a:cxn>
              <a:cxn ang="0">
                <a:pos x="964" y="481"/>
              </a:cxn>
              <a:cxn ang="0">
                <a:pos x="959" y="408"/>
              </a:cxn>
              <a:cxn ang="0">
                <a:pos x="943" y="338"/>
              </a:cxn>
              <a:cxn ang="0">
                <a:pos x="916" y="273"/>
              </a:cxn>
              <a:cxn ang="0">
                <a:pos x="882" y="213"/>
              </a:cxn>
              <a:cxn ang="0">
                <a:pos x="838" y="158"/>
              </a:cxn>
              <a:cxn ang="0">
                <a:pos x="789" y="110"/>
              </a:cxn>
              <a:cxn ang="0">
                <a:pos x="732" y="70"/>
              </a:cxn>
              <a:cxn ang="0">
                <a:pos x="669" y="37"/>
              </a:cxn>
              <a:cxn ang="0">
                <a:pos x="602" y="15"/>
              </a:cxn>
              <a:cxn ang="0">
                <a:pos x="531" y="2"/>
              </a:cxn>
              <a:cxn ang="0">
                <a:pos x="457" y="0"/>
              </a:cxn>
              <a:cxn ang="0">
                <a:pos x="385" y="10"/>
              </a:cxn>
              <a:cxn ang="0">
                <a:pos x="316" y="29"/>
              </a:cxn>
              <a:cxn ang="0">
                <a:pos x="252" y="58"/>
              </a:cxn>
              <a:cxn ang="0">
                <a:pos x="194" y="96"/>
              </a:cxn>
              <a:cxn ang="0">
                <a:pos x="141" y="141"/>
              </a:cxn>
              <a:cxn ang="0">
                <a:pos x="96" y="193"/>
              </a:cxn>
              <a:cxn ang="0">
                <a:pos x="58" y="252"/>
              </a:cxn>
              <a:cxn ang="0">
                <a:pos x="29" y="316"/>
              </a:cxn>
              <a:cxn ang="0">
                <a:pos x="10" y="385"/>
              </a:cxn>
              <a:cxn ang="0">
                <a:pos x="1" y="457"/>
              </a:cxn>
              <a:cxn ang="0">
                <a:pos x="2" y="531"/>
              </a:cxn>
              <a:cxn ang="0">
                <a:pos x="15" y="602"/>
              </a:cxn>
              <a:cxn ang="0">
                <a:pos x="38" y="669"/>
              </a:cxn>
              <a:cxn ang="0">
                <a:pos x="70" y="732"/>
              </a:cxn>
              <a:cxn ang="0">
                <a:pos x="111" y="788"/>
              </a:cxn>
              <a:cxn ang="0">
                <a:pos x="158" y="838"/>
              </a:cxn>
              <a:cxn ang="0">
                <a:pos x="213" y="881"/>
              </a:cxn>
              <a:cxn ang="0">
                <a:pos x="274" y="916"/>
              </a:cxn>
              <a:cxn ang="0">
                <a:pos x="339" y="942"/>
              </a:cxn>
              <a:cxn ang="0">
                <a:pos x="409" y="957"/>
              </a:cxn>
              <a:cxn ang="0">
                <a:pos x="481" y="964"/>
              </a:cxn>
            </a:cxnLst>
            <a:rect l="0" t="0" r="r" b="b"/>
            <a:pathLst>
              <a:path w="964" h="964">
                <a:moveTo>
                  <a:pt x="481" y="964"/>
                </a:moveTo>
                <a:lnTo>
                  <a:pt x="507" y="963"/>
                </a:lnTo>
                <a:lnTo>
                  <a:pt x="531" y="962"/>
                </a:lnTo>
                <a:lnTo>
                  <a:pt x="555" y="957"/>
                </a:lnTo>
                <a:lnTo>
                  <a:pt x="579" y="953"/>
                </a:lnTo>
                <a:lnTo>
                  <a:pt x="602" y="948"/>
                </a:lnTo>
                <a:lnTo>
                  <a:pt x="625" y="942"/>
                </a:lnTo>
                <a:lnTo>
                  <a:pt x="648" y="934"/>
                </a:lnTo>
                <a:lnTo>
                  <a:pt x="669" y="926"/>
                </a:lnTo>
                <a:lnTo>
                  <a:pt x="690" y="916"/>
                </a:lnTo>
                <a:lnTo>
                  <a:pt x="712" y="905"/>
                </a:lnTo>
                <a:lnTo>
                  <a:pt x="732" y="894"/>
                </a:lnTo>
                <a:lnTo>
                  <a:pt x="751" y="881"/>
                </a:lnTo>
                <a:lnTo>
                  <a:pt x="770" y="867"/>
                </a:lnTo>
                <a:lnTo>
                  <a:pt x="789" y="853"/>
                </a:lnTo>
                <a:lnTo>
                  <a:pt x="806" y="838"/>
                </a:lnTo>
                <a:lnTo>
                  <a:pt x="822" y="822"/>
                </a:lnTo>
                <a:lnTo>
                  <a:pt x="838" y="805"/>
                </a:lnTo>
                <a:lnTo>
                  <a:pt x="853" y="788"/>
                </a:lnTo>
                <a:lnTo>
                  <a:pt x="868" y="770"/>
                </a:lnTo>
                <a:lnTo>
                  <a:pt x="882" y="751"/>
                </a:lnTo>
                <a:lnTo>
                  <a:pt x="894" y="732"/>
                </a:lnTo>
                <a:lnTo>
                  <a:pt x="905" y="711"/>
                </a:lnTo>
                <a:lnTo>
                  <a:pt x="916" y="690"/>
                </a:lnTo>
                <a:lnTo>
                  <a:pt x="926" y="669"/>
                </a:lnTo>
                <a:lnTo>
                  <a:pt x="935" y="647"/>
                </a:lnTo>
                <a:lnTo>
                  <a:pt x="943" y="625"/>
                </a:lnTo>
                <a:lnTo>
                  <a:pt x="949" y="602"/>
                </a:lnTo>
                <a:lnTo>
                  <a:pt x="954" y="578"/>
                </a:lnTo>
                <a:lnTo>
                  <a:pt x="959" y="555"/>
                </a:lnTo>
                <a:lnTo>
                  <a:pt x="962" y="531"/>
                </a:lnTo>
                <a:lnTo>
                  <a:pt x="963" y="507"/>
                </a:lnTo>
                <a:lnTo>
                  <a:pt x="964" y="481"/>
                </a:lnTo>
                <a:lnTo>
                  <a:pt x="963" y="457"/>
                </a:lnTo>
                <a:lnTo>
                  <a:pt x="962" y="433"/>
                </a:lnTo>
                <a:lnTo>
                  <a:pt x="959" y="408"/>
                </a:lnTo>
                <a:lnTo>
                  <a:pt x="954" y="385"/>
                </a:lnTo>
                <a:lnTo>
                  <a:pt x="949" y="362"/>
                </a:lnTo>
                <a:lnTo>
                  <a:pt x="943" y="338"/>
                </a:lnTo>
                <a:lnTo>
                  <a:pt x="935" y="316"/>
                </a:lnTo>
                <a:lnTo>
                  <a:pt x="926" y="295"/>
                </a:lnTo>
                <a:lnTo>
                  <a:pt x="916" y="273"/>
                </a:lnTo>
                <a:lnTo>
                  <a:pt x="905" y="252"/>
                </a:lnTo>
                <a:lnTo>
                  <a:pt x="894" y="232"/>
                </a:lnTo>
                <a:lnTo>
                  <a:pt x="882" y="213"/>
                </a:lnTo>
                <a:lnTo>
                  <a:pt x="868" y="193"/>
                </a:lnTo>
                <a:lnTo>
                  <a:pt x="853" y="175"/>
                </a:lnTo>
                <a:lnTo>
                  <a:pt x="838" y="158"/>
                </a:lnTo>
                <a:lnTo>
                  <a:pt x="822" y="141"/>
                </a:lnTo>
                <a:lnTo>
                  <a:pt x="806" y="126"/>
                </a:lnTo>
                <a:lnTo>
                  <a:pt x="789" y="110"/>
                </a:lnTo>
                <a:lnTo>
                  <a:pt x="770" y="96"/>
                </a:lnTo>
                <a:lnTo>
                  <a:pt x="751" y="82"/>
                </a:lnTo>
                <a:lnTo>
                  <a:pt x="732" y="70"/>
                </a:lnTo>
                <a:lnTo>
                  <a:pt x="712" y="58"/>
                </a:lnTo>
                <a:lnTo>
                  <a:pt x="690" y="48"/>
                </a:lnTo>
                <a:lnTo>
                  <a:pt x="669" y="37"/>
                </a:lnTo>
                <a:lnTo>
                  <a:pt x="648" y="29"/>
                </a:lnTo>
                <a:lnTo>
                  <a:pt x="625" y="21"/>
                </a:lnTo>
                <a:lnTo>
                  <a:pt x="602" y="15"/>
                </a:lnTo>
                <a:lnTo>
                  <a:pt x="579" y="10"/>
                </a:lnTo>
                <a:lnTo>
                  <a:pt x="555" y="5"/>
                </a:lnTo>
                <a:lnTo>
                  <a:pt x="531" y="2"/>
                </a:lnTo>
                <a:lnTo>
                  <a:pt x="507" y="0"/>
                </a:lnTo>
                <a:lnTo>
                  <a:pt x="481" y="0"/>
                </a:lnTo>
                <a:lnTo>
                  <a:pt x="457" y="0"/>
                </a:lnTo>
                <a:lnTo>
                  <a:pt x="433" y="2"/>
                </a:lnTo>
                <a:lnTo>
                  <a:pt x="409" y="5"/>
                </a:lnTo>
                <a:lnTo>
                  <a:pt x="385" y="10"/>
                </a:lnTo>
                <a:lnTo>
                  <a:pt x="362" y="15"/>
                </a:lnTo>
                <a:lnTo>
                  <a:pt x="339" y="21"/>
                </a:lnTo>
                <a:lnTo>
                  <a:pt x="316" y="29"/>
                </a:lnTo>
                <a:lnTo>
                  <a:pt x="295" y="37"/>
                </a:lnTo>
                <a:lnTo>
                  <a:pt x="274" y="48"/>
                </a:lnTo>
                <a:lnTo>
                  <a:pt x="252" y="58"/>
                </a:lnTo>
                <a:lnTo>
                  <a:pt x="232" y="70"/>
                </a:lnTo>
                <a:lnTo>
                  <a:pt x="213" y="82"/>
                </a:lnTo>
                <a:lnTo>
                  <a:pt x="194" y="96"/>
                </a:lnTo>
                <a:lnTo>
                  <a:pt x="175" y="110"/>
                </a:lnTo>
                <a:lnTo>
                  <a:pt x="158" y="126"/>
                </a:lnTo>
                <a:lnTo>
                  <a:pt x="141" y="141"/>
                </a:lnTo>
                <a:lnTo>
                  <a:pt x="126" y="158"/>
                </a:lnTo>
                <a:lnTo>
                  <a:pt x="111" y="175"/>
                </a:lnTo>
                <a:lnTo>
                  <a:pt x="96" y="193"/>
                </a:lnTo>
                <a:lnTo>
                  <a:pt x="82" y="213"/>
                </a:lnTo>
                <a:lnTo>
                  <a:pt x="70" y="232"/>
                </a:lnTo>
                <a:lnTo>
                  <a:pt x="58" y="252"/>
                </a:lnTo>
                <a:lnTo>
                  <a:pt x="48" y="273"/>
                </a:lnTo>
                <a:lnTo>
                  <a:pt x="38" y="295"/>
                </a:lnTo>
                <a:lnTo>
                  <a:pt x="29" y="316"/>
                </a:lnTo>
                <a:lnTo>
                  <a:pt x="21" y="338"/>
                </a:lnTo>
                <a:lnTo>
                  <a:pt x="15" y="362"/>
                </a:lnTo>
                <a:lnTo>
                  <a:pt x="10" y="385"/>
                </a:lnTo>
                <a:lnTo>
                  <a:pt x="5" y="408"/>
                </a:lnTo>
                <a:lnTo>
                  <a:pt x="2" y="433"/>
                </a:lnTo>
                <a:lnTo>
                  <a:pt x="1" y="457"/>
                </a:lnTo>
                <a:lnTo>
                  <a:pt x="0" y="481"/>
                </a:lnTo>
                <a:lnTo>
                  <a:pt x="1" y="507"/>
                </a:lnTo>
                <a:lnTo>
                  <a:pt x="2" y="531"/>
                </a:lnTo>
                <a:lnTo>
                  <a:pt x="5" y="555"/>
                </a:lnTo>
                <a:lnTo>
                  <a:pt x="10" y="578"/>
                </a:lnTo>
                <a:lnTo>
                  <a:pt x="15" y="602"/>
                </a:lnTo>
                <a:lnTo>
                  <a:pt x="21" y="625"/>
                </a:lnTo>
                <a:lnTo>
                  <a:pt x="29" y="647"/>
                </a:lnTo>
                <a:lnTo>
                  <a:pt x="38" y="669"/>
                </a:lnTo>
                <a:lnTo>
                  <a:pt x="48" y="690"/>
                </a:lnTo>
                <a:lnTo>
                  <a:pt x="58" y="711"/>
                </a:lnTo>
                <a:lnTo>
                  <a:pt x="70" y="732"/>
                </a:lnTo>
                <a:lnTo>
                  <a:pt x="82" y="751"/>
                </a:lnTo>
                <a:lnTo>
                  <a:pt x="96" y="770"/>
                </a:lnTo>
                <a:lnTo>
                  <a:pt x="111" y="788"/>
                </a:lnTo>
                <a:lnTo>
                  <a:pt x="126" y="805"/>
                </a:lnTo>
                <a:lnTo>
                  <a:pt x="141" y="822"/>
                </a:lnTo>
                <a:lnTo>
                  <a:pt x="158" y="838"/>
                </a:lnTo>
                <a:lnTo>
                  <a:pt x="175" y="853"/>
                </a:lnTo>
                <a:lnTo>
                  <a:pt x="194" y="867"/>
                </a:lnTo>
                <a:lnTo>
                  <a:pt x="213" y="881"/>
                </a:lnTo>
                <a:lnTo>
                  <a:pt x="232" y="894"/>
                </a:lnTo>
                <a:lnTo>
                  <a:pt x="252" y="905"/>
                </a:lnTo>
                <a:lnTo>
                  <a:pt x="274" y="916"/>
                </a:lnTo>
                <a:lnTo>
                  <a:pt x="295" y="926"/>
                </a:lnTo>
                <a:lnTo>
                  <a:pt x="316" y="934"/>
                </a:lnTo>
                <a:lnTo>
                  <a:pt x="339" y="942"/>
                </a:lnTo>
                <a:lnTo>
                  <a:pt x="362" y="948"/>
                </a:lnTo>
                <a:lnTo>
                  <a:pt x="385" y="953"/>
                </a:lnTo>
                <a:lnTo>
                  <a:pt x="409" y="957"/>
                </a:lnTo>
                <a:lnTo>
                  <a:pt x="433" y="962"/>
                </a:lnTo>
                <a:lnTo>
                  <a:pt x="457" y="963"/>
                </a:lnTo>
                <a:lnTo>
                  <a:pt x="481" y="964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46" name="Freeform 18"/>
          <p:cNvSpPr>
            <a:spLocks/>
          </p:cNvSpPr>
          <p:nvPr/>
        </p:nvSpPr>
        <p:spPr bwMode="auto">
          <a:xfrm>
            <a:off x="6847397" y="3772035"/>
            <a:ext cx="213612" cy="230796"/>
          </a:xfrm>
          <a:custGeom>
            <a:avLst/>
            <a:gdLst/>
            <a:ahLst/>
            <a:cxnLst>
              <a:cxn ang="0">
                <a:pos x="450" y="0"/>
              </a:cxn>
              <a:cxn ang="0">
                <a:pos x="448" y="47"/>
              </a:cxn>
              <a:cxn ang="0">
                <a:pos x="441" y="91"/>
              </a:cxn>
              <a:cxn ang="0">
                <a:pos x="430" y="134"/>
              </a:cxn>
              <a:cxn ang="0">
                <a:pos x="415" y="176"/>
              </a:cxn>
              <a:cxn ang="0">
                <a:pos x="397" y="215"/>
              </a:cxn>
              <a:cxn ang="0">
                <a:pos x="373" y="252"/>
              </a:cxn>
              <a:cxn ang="0">
                <a:pos x="348" y="286"/>
              </a:cxn>
              <a:cxn ang="0">
                <a:pos x="319" y="318"/>
              </a:cxn>
              <a:cxn ang="0">
                <a:pos x="286" y="348"/>
              </a:cxn>
              <a:cxn ang="0">
                <a:pos x="252" y="373"/>
              </a:cxn>
              <a:cxn ang="0">
                <a:pos x="215" y="396"/>
              </a:cxn>
              <a:cxn ang="0">
                <a:pos x="176" y="415"/>
              </a:cxn>
              <a:cxn ang="0">
                <a:pos x="134" y="430"/>
              </a:cxn>
              <a:cxn ang="0">
                <a:pos x="92" y="441"/>
              </a:cxn>
              <a:cxn ang="0">
                <a:pos x="47" y="448"/>
              </a:cxn>
              <a:cxn ang="0">
                <a:pos x="0" y="450"/>
              </a:cxn>
              <a:cxn ang="0">
                <a:pos x="27" y="514"/>
              </a:cxn>
              <a:cxn ang="0">
                <a:pos x="79" y="509"/>
              </a:cxn>
              <a:cxn ang="0">
                <a:pos x="129" y="499"/>
              </a:cxn>
              <a:cxn ang="0">
                <a:pos x="178" y="484"/>
              </a:cxn>
              <a:cxn ang="0">
                <a:pos x="223" y="464"/>
              </a:cxn>
              <a:cxn ang="0">
                <a:pos x="267" y="440"/>
              </a:cxn>
              <a:cxn ang="0">
                <a:pos x="309" y="413"/>
              </a:cxn>
              <a:cxn ang="0">
                <a:pos x="346" y="381"/>
              </a:cxn>
              <a:cxn ang="0">
                <a:pos x="382" y="346"/>
              </a:cxn>
              <a:cxn ang="0">
                <a:pos x="413" y="308"/>
              </a:cxn>
              <a:cxn ang="0">
                <a:pos x="440" y="267"/>
              </a:cxn>
              <a:cxn ang="0">
                <a:pos x="465" y="223"/>
              </a:cxn>
              <a:cxn ang="0">
                <a:pos x="484" y="178"/>
              </a:cxn>
              <a:cxn ang="0">
                <a:pos x="499" y="129"/>
              </a:cxn>
              <a:cxn ang="0">
                <a:pos x="509" y="78"/>
              </a:cxn>
              <a:cxn ang="0">
                <a:pos x="514" y="27"/>
              </a:cxn>
              <a:cxn ang="0">
                <a:pos x="515" y="0"/>
              </a:cxn>
            </a:cxnLst>
            <a:rect l="0" t="0" r="r" b="b"/>
            <a:pathLst>
              <a:path w="515" h="515">
                <a:moveTo>
                  <a:pt x="450" y="0"/>
                </a:moveTo>
                <a:lnTo>
                  <a:pt x="450" y="0"/>
                </a:lnTo>
                <a:lnTo>
                  <a:pt x="450" y="24"/>
                </a:lnTo>
                <a:lnTo>
                  <a:pt x="448" y="47"/>
                </a:lnTo>
                <a:lnTo>
                  <a:pt x="445" y="69"/>
                </a:lnTo>
                <a:lnTo>
                  <a:pt x="441" y="91"/>
                </a:lnTo>
                <a:lnTo>
                  <a:pt x="436" y="113"/>
                </a:lnTo>
                <a:lnTo>
                  <a:pt x="430" y="134"/>
                </a:lnTo>
                <a:lnTo>
                  <a:pt x="423" y="155"/>
                </a:lnTo>
                <a:lnTo>
                  <a:pt x="415" y="176"/>
                </a:lnTo>
                <a:lnTo>
                  <a:pt x="406" y="195"/>
                </a:lnTo>
                <a:lnTo>
                  <a:pt x="397" y="215"/>
                </a:lnTo>
                <a:lnTo>
                  <a:pt x="386" y="233"/>
                </a:lnTo>
                <a:lnTo>
                  <a:pt x="373" y="252"/>
                </a:lnTo>
                <a:lnTo>
                  <a:pt x="361" y="270"/>
                </a:lnTo>
                <a:lnTo>
                  <a:pt x="348" y="286"/>
                </a:lnTo>
                <a:lnTo>
                  <a:pt x="334" y="303"/>
                </a:lnTo>
                <a:lnTo>
                  <a:pt x="319" y="318"/>
                </a:lnTo>
                <a:lnTo>
                  <a:pt x="304" y="334"/>
                </a:lnTo>
                <a:lnTo>
                  <a:pt x="286" y="348"/>
                </a:lnTo>
                <a:lnTo>
                  <a:pt x="270" y="361"/>
                </a:lnTo>
                <a:lnTo>
                  <a:pt x="252" y="373"/>
                </a:lnTo>
                <a:lnTo>
                  <a:pt x="234" y="385"/>
                </a:lnTo>
                <a:lnTo>
                  <a:pt x="215" y="396"/>
                </a:lnTo>
                <a:lnTo>
                  <a:pt x="196" y="406"/>
                </a:lnTo>
                <a:lnTo>
                  <a:pt x="176" y="415"/>
                </a:lnTo>
                <a:lnTo>
                  <a:pt x="156" y="423"/>
                </a:lnTo>
                <a:lnTo>
                  <a:pt x="134" y="430"/>
                </a:lnTo>
                <a:lnTo>
                  <a:pt x="113" y="436"/>
                </a:lnTo>
                <a:lnTo>
                  <a:pt x="92" y="441"/>
                </a:lnTo>
                <a:lnTo>
                  <a:pt x="69" y="445"/>
                </a:lnTo>
                <a:lnTo>
                  <a:pt x="47" y="448"/>
                </a:lnTo>
                <a:lnTo>
                  <a:pt x="24" y="450"/>
                </a:lnTo>
                <a:lnTo>
                  <a:pt x="0" y="450"/>
                </a:lnTo>
                <a:lnTo>
                  <a:pt x="0" y="515"/>
                </a:lnTo>
                <a:lnTo>
                  <a:pt x="27" y="514"/>
                </a:lnTo>
                <a:lnTo>
                  <a:pt x="53" y="512"/>
                </a:lnTo>
                <a:lnTo>
                  <a:pt x="79" y="509"/>
                </a:lnTo>
                <a:lnTo>
                  <a:pt x="104" y="504"/>
                </a:lnTo>
                <a:lnTo>
                  <a:pt x="129" y="499"/>
                </a:lnTo>
                <a:lnTo>
                  <a:pt x="154" y="492"/>
                </a:lnTo>
                <a:lnTo>
                  <a:pt x="178" y="484"/>
                </a:lnTo>
                <a:lnTo>
                  <a:pt x="201" y="474"/>
                </a:lnTo>
                <a:lnTo>
                  <a:pt x="223" y="464"/>
                </a:lnTo>
                <a:lnTo>
                  <a:pt x="246" y="452"/>
                </a:lnTo>
                <a:lnTo>
                  <a:pt x="267" y="440"/>
                </a:lnTo>
                <a:lnTo>
                  <a:pt x="288" y="427"/>
                </a:lnTo>
                <a:lnTo>
                  <a:pt x="309" y="413"/>
                </a:lnTo>
                <a:lnTo>
                  <a:pt x="328" y="397"/>
                </a:lnTo>
                <a:lnTo>
                  <a:pt x="346" y="381"/>
                </a:lnTo>
                <a:lnTo>
                  <a:pt x="364" y="364"/>
                </a:lnTo>
                <a:lnTo>
                  <a:pt x="382" y="346"/>
                </a:lnTo>
                <a:lnTo>
                  <a:pt x="398" y="328"/>
                </a:lnTo>
                <a:lnTo>
                  <a:pt x="413" y="308"/>
                </a:lnTo>
                <a:lnTo>
                  <a:pt x="427" y="288"/>
                </a:lnTo>
                <a:lnTo>
                  <a:pt x="440" y="267"/>
                </a:lnTo>
                <a:lnTo>
                  <a:pt x="453" y="245"/>
                </a:lnTo>
                <a:lnTo>
                  <a:pt x="465" y="223"/>
                </a:lnTo>
                <a:lnTo>
                  <a:pt x="475" y="201"/>
                </a:lnTo>
                <a:lnTo>
                  <a:pt x="484" y="178"/>
                </a:lnTo>
                <a:lnTo>
                  <a:pt x="492" y="153"/>
                </a:lnTo>
                <a:lnTo>
                  <a:pt x="499" y="129"/>
                </a:lnTo>
                <a:lnTo>
                  <a:pt x="504" y="104"/>
                </a:lnTo>
                <a:lnTo>
                  <a:pt x="509" y="78"/>
                </a:lnTo>
                <a:lnTo>
                  <a:pt x="512" y="53"/>
                </a:lnTo>
                <a:lnTo>
                  <a:pt x="514" y="27"/>
                </a:lnTo>
                <a:lnTo>
                  <a:pt x="515" y="0"/>
                </a:lnTo>
                <a:lnTo>
                  <a:pt x="515" y="0"/>
                </a:lnTo>
                <a:lnTo>
                  <a:pt x="450" y="0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47" name="Freeform 19"/>
          <p:cNvSpPr>
            <a:spLocks/>
          </p:cNvSpPr>
          <p:nvPr/>
        </p:nvSpPr>
        <p:spPr bwMode="auto">
          <a:xfrm>
            <a:off x="6847397" y="3539436"/>
            <a:ext cx="213612" cy="232599"/>
          </a:xfrm>
          <a:custGeom>
            <a:avLst/>
            <a:gdLst/>
            <a:ahLst/>
            <a:cxnLst>
              <a:cxn ang="0">
                <a:pos x="0" y="65"/>
              </a:cxn>
              <a:cxn ang="0">
                <a:pos x="47" y="67"/>
              </a:cxn>
              <a:cxn ang="0">
                <a:pos x="92" y="74"/>
              </a:cxn>
              <a:cxn ang="0">
                <a:pos x="134" y="86"/>
              </a:cxn>
              <a:cxn ang="0">
                <a:pos x="176" y="101"/>
              </a:cxn>
              <a:cxn ang="0">
                <a:pos x="215" y="119"/>
              </a:cxn>
              <a:cxn ang="0">
                <a:pos x="252" y="142"/>
              </a:cxn>
              <a:cxn ang="0">
                <a:pos x="287" y="168"/>
              </a:cxn>
              <a:cxn ang="0">
                <a:pos x="319" y="197"/>
              </a:cxn>
              <a:cxn ang="0">
                <a:pos x="348" y="228"/>
              </a:cxn>
              <a:cxn ang="0">
                <a:pos x="373" y="264"/>
              </a:cxn>
              <a:cxn ang="0">
                <a:pos x="397" y="300"/>
              </a:cxn>
              <a:cxn ang="0">
                <a:pos x="415" y="340"/>
              </a:cxn>
              <a:cxn ang="0">
                <a:pos x="430" y="381"/>
              </a:cxn>
              <a:cxn ang="0">
                <a:pos x="441" y="424"/>
              </a:cxn>
              <a:cxn ang="0">
                <a:pos x="448" y="469"/>
              </a:cxn>
              <a:cxn ang="0">
                <a:pos x="450" y="514"/>
              </a:cxn>
              <a:cxn ang="0">
                <a:pos x="514" y="488"/>
              </a:cxn>
              <a:cxn ang="0">
                <a:pos x="509" y="436"/>
              </a:cxn>
              <a:cxn ang="0">
                <a:pos x="499" y="387"/>
              </a:cxn>
              <a:cxn ang="0">
                <a:pos x="484" y="338"/>
              </a:cxn>
              <a:cxn ang="0">
                <a:pos x="465" y="292"/>
              </a:cxn>
              <a:cxn ang="0">
                <a:pos x="440" y="249"/>
              </a:cxn>
              <a:cxn ang="0">
                <a:pos x="413" y="207"/>
              </a:cxn>
              <a:cxn ang="0">
                <a:pos x="382" y="170"/>
              </a:cxn>
              <a:cxn ang="0">
                <a:pos x="346" y="134"/>
              </a:cxn>
              <a:cxn ang="0">
                <a:pos x="309" y="103"/>
              </a:cxn>
              <a:cxn ang="0">
                <a:pos x="267" y="75"/>
              </a:cxn>
              <a:cxn ang="0">
                <a:pos x="223" y="51"/>
              </a:cxn>
              <a:cxn ang="0">
                <a:pos x="178" y="32"/>
              </a:cxn>
              <a:cxn ang="0">
                <a:pos x="129" y="17"/>
              </a:cxn>
              <a:cxn ang="0">
                <a:pos x="79" y="7"/>
              </a:cxn>
              <a:cxn ang="0">
                <a:pos x="28" y="1"/>
              </a:cxn>
              <a:cxn ang="0">
                <a:pos x="0" y="0"/>
              </a:cxn>
            </a:cxnLst>
            <a:rect l="0" t="0" r="r" b="b"/>
            <a:pathLst>
              <a:path w="515" h="514">
                <a:moveTo>
                  <a:pt x="0" y="65"/>
                </a:moveTo>
                <a:lnTo>
                  <a:pt x="0" y="65"/>
                </a:lnTo>
                <a:lnTo>
                  <a:pt x="24" y="65"/>
                </a:lnTo>
                <a:lnTo>
                  <a:pt x="47" y="67"/>
                </a:lnTo>
                <a:lnTo>
                  <a:pt x="69" y="70"/>
                </a:lnTo>
                <a:lnTo>
                  <a:pt x="92" y="74"/>
                </a:lnTo>
                <a:lnTo>
                  <a:pt x="113" y="80"/>
                </a:lnTo>
                <a:lnTo>
                  <a:pt x="134" y="86"/>
                </a:lnTo>
                <a:lnTo>
                  <a:pt x="156" y="93"/>
                </a:lnTo>
                <a:lnTo>
                  <a:pt x="176" y="101"/>
                </a:lnTo>
                <a:lnTo>
                  <a:pt x="196" y="110"/>
                </a:lnTo>
                <a:lnTo>
                  <a:pt x="215" y="119"/>
                </a:lnTo>
                <a:lnTo>
                  <a:pt x="234" y="130"/>
                </a:lnTo>
                <a:lnTo>
                  <a:pt x="252" y="142"/>
                </a:lnTo>
                <a:lnTo>
                  <a:pt x="270" y="155"/>
                </a:lnTo>
                <a:lnTo>
                  <a:pt x="287" y="168"/>
                </a:lnTo>
                <a:lnTo>
                  <a:pt x="304" y="182"/>
                </a:lnTo>
                <a:lnTo>
                  <a:pt x="319" y="197"/>
                </a:lnTo>
                <a:lnTo>
                  <a:pt x="334" y="212"/>
                </a:lnTo>
                <a:lnTo>
                  <a:pt x="348" y="228"/>
                </a:lnTo>
                <a:lnTo>
                  <a:pt x="361" y="246"/>
                </a:lnTo>
                <a:lnTo>
                  <a:pt x="373" y="264"/>
                </a:lnTo>
                <a:lnTo>
                  <a:pt x="386" y="282"/>
                </a:lnTo>
                <a:lnTo>
                  <a:pt x="397" y="300"/>
                </a:lnTo>
                <a:lnTo>
                  <a:pt x="406" y="320"/>
                </a:lnTo>
                <a:lnTo>
                  <a:pt x="415" y="340"/>
                </a:lnTo>
                <a:lnTo>
                  <a:pt x="423" y="360"/>
                </a:lnTo>
                <a:lnTo>
                  <a:pt x="430" y="381"/>
                </a:lnTo>
                <a:lnTo>
                  <a:pt x="436" y="403"/>
                </a:lnTo>
                <a:lnTo>
                  <a:pt x="441" y="424"/>
                </a:lnTo>
                <a:lnTo>
                  <a:pt x="445" y="446"/>
                </a:lnTo>
                <a:lnTo>
                  <a:pt x="448" y="469"/>
                </a:lnTo>
                <a:lnTo>
                  <a:pt x="450" y="492"/>
                </a:lnTo>
                <a:lnTo>
                  <a:pt x="450" y="514"/>
                </a:lnTo>
                <a:lnTo>
                  <a:pt x="515" y="514"/>
                </a:lnTo>
                <a:lnTo>
                  <a:pt x="514" y="488"/>
                </a:lnTo>
                <a:lnTo>
                  <a:pt x="512" y="463"/>
                </a:lnTo>
                <a:lnTo>
                  <a:pt x="509" y="436"/>
                </a:lnTo>
                <a:lnTo>
                  <a:pt x="504" y="411"/>
                </a:lnTo>
                <a:lnTo>
                  <a:pt x="499" y="387"/>
                </a:lnTo>
                <a:lnTo>
                  <a:pt x="492" y="362"/>
                </a:lnTo>
                <a:lnTo>
                  <a:pt x="484" y="338"/>
                </a:lnTo>
                <a:lnTo>
                  <a:pt x="475" y="315"/>
                </a:lnTo>
                <a:lnTo>
                  <a:pt x="465" y="292"/>
                </a:lnTo>
                <a:lnTo>
                  <a:pt x="453" y="270"/>
                </a:lnTo>
                <a:lnTo>
                  <a:pt x="440" y="249"/>
                </a:lnTo>
                <a:lnTo>
                  <a:pt x="427" y="227"/>
                </a:lnTo>
                <a:lnTo>
                  <a:pt x="413" y="207"/>
                </a:lnTo>
                <a:lnTo>
                  <a:pt x="398" y="188"/>
                </a:lnTo>
                <a:lnTo>
                  <a:pt x="382" y="170"/>
                </a:lnTo>
                <a:lnTo>
                  <a:pt x="364" y="151"/>
                </a:lnTo>
                <a:lnTo>
                  <a:pt x="346" y="134"/>
                </a:lnTo>
                <a:lnTo>
                  <a:pt x="328" y="118"/>
                </a:lnTo>
                <a:lnTo>
                  <a:pt x="309" y="103"/>
                </a:lnTo>
                <a:lnTo>
                  <a:pt x="288" y="89"/>
                </a:lnTo>
                <a:lnTo>
                  <a:pt x="267" y="75"/>
                </a:lnTo>
                <a:lnTo>
                  <a:pt x="246" y="63"/>
                </a:lnTo>
                <a:lnTo>
                  <a:pt x="223" y="51"/>
                </a:lnTo>
                <a:lnTo>
                  <a:pt x="201" y="41"/>
                </a:lnTo>
                <a:lnTo>
                  <a:pt x="178" y="32"/>
                </a:lnTo>
                <a:lnTo>
                  <a:pt x="154" y="24"/>
                </a:lnTo>
                <a:lnTo>
                  <a:pt x="129" y="17"/>
                </a:lnTo>
                <a:lnTo>
                  <a:pt x="104" y="11"/>
                </a:lnTo>
                <a:lnTo>
                  <a:pt x="79" y="7"/>
                </a:lnTo>
                <a:lnTo>
                  <a:pt x="53" y="4"/>
                </a:lnTo>
                <a:lnTo>
                  <a:pt x="28" y="1"/>
                </a:lnTo>
                <a:lnTo>
                  <a:pt x="0" y="0"/>
                </a:lnTo>
                <a:lnTo>
                  <a:pt x="0" y="0"/>
                </a:lnTo>
                <a:lnTo>
                  <a:pt x="0" y="65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48" name="Freeform 20"/>
          <p:cNvSpPr>
            <a:spLocks/>
          </p:cNvSpPr>
          <p:nvPr/>
        </p:nvSpPr>
        <p:spPr bwMode="auto">
          <a:xfrm>
            <a:off x="6635441" y="3539436"/>
            <a:ext cx="211956" cy="232599"/>
          </a:xfrm>
          <a:custGeom>
            <a:avLst/>
            <a:gdLst/>
            <a:ahLst/>
            <a:cxnLst>
              <a:cxn ang="0">
                <a:pos x="65" y="514"/>
              </a:cxn>
              <a:cxn ang="0">
                <a:pos x="67" y="469"/>
              </a:cxn>
              <a:cxn ang="0">
                <a:pos x="74" y="424"/>
              </a:cxn>
              <a:cxn ang="0">
                <a:pos x="85" y="381"/>
              </a:cxn>
              <a:cxn ang="0">
                <a:pos x="100" y="340"/>
              </a:cxn>
              <a:cxn ang="0">
                <a:pos x="118" y="300"/>
              </a:cxn>
              <a:cxn ang="0">
                <a:pos x="142" y="264"/>
              </a:cxn>
              <a:cxn ang="0">
                <a:pos x="167" y="229"/>
              </a:cxn>
              <a:cxn ang="0">
                <a:pos x="196" y="197"/>
              </a:cxn>
              <a:cxn ang="0">
                <a:pos x="229" y="168"/>
              </a:cxn>
              <a:cxn ang="0">
                <a:pos x="263" y="142"/>
              </a:cxn>
              <a:cxn ang="0">
                <a:pos x="300" y="119"/>
              </a:cxn>
              <a:cxn ang="0">
                <a:pos x="339" y="101"/>
              </a:cxn>
              <a:cxn ang="0">
                <a:pos x="381" y="86"/>
              </a:cxn>
              <a:cxn ang="0">
                <a:pos x="423" y="74"/>
              </a:cxn>
              <a:cxn ang="0">
                <a:pos x="468" y="67"/>
              </a:cxn>
              <a:cxn ang="0">
                <a:pos x="513" y="65"/>
              </a:cxn>
              <a:cxn ang="0">
                <a:pos x="487" y="1"/>
              </a:cxn>
              <a:cxn ang="0">
                <a:pos x="435" y="7"/>
              </a:cxn>
              <a:cxn ang="0">
                <a:pos x="386" y="17"/>
              </a:cxn>
              <a:cxn ang="0">
                <a:pos x="337" y="32"/>
              </a:cxn>
              <a:cxn ang="0">
                <a:pos x="292" y="51"/>
              </a:cxn>
              <a:cxn ang="0">
                <a:pos x="248" y="75"/>
              </a:cxn>
              <a:cxn ang="0">
                <a:pos x="206" y="103"/>
              </a:cxn>
              <a:cxn ang="0">
                <a:pos x="169" y="134"/>
              </a:cxn>
              <a:cxn ang="0">
                <a:pos x="133" y="170"/>
              </a:cxn>
              <a:cxn ang="0">
                <a:pos x="102" y="207"/>
              </a:cxn>
              <a:cxn ang="0">
                <a:pos x="75" y="249"/>
              </a:cxn>
              <a:cxn ang="0">
                <a:pos x="50" y="292"/>
              </a:cxn>
              <a:cxn ang="0">
                <a:pos x="31" y="338"/>
              </a:cxn>
              <a:cxn ang="0">
                <a:pos x="16" y="387"/>
              </a:cxn>
              <a:cxn ang="0">
                <a:pos x="6" y="436"/>
              </a:cxn>
              <a:cxn ang="0">
                <a:pos x="1" y="489"/>
              </a:cxn>
              <a:cxn ang="0">
                <a:pos x="0" y="514"/>
              </a:cxn>
            </a:cxnLst>
            <a:rect l="0" t="0" r="r" b="b"/>
            <a:pathLst>
              <a:path w="513" h="514">
                <a:moveTo>
                  <a:pt x="65" y="514"/>
                </a:moveTo>
                <a:lnTo>
                  <a:pt x="65" y="514"/>
                </a:lnTo>
                <a:lnTo>
                  <a:pt x="65" y="492"/>
                </a:lnTo>
                <a:lnTo>
                  <a:pt x="67" y="469"/>
                </a:lnTo>
                <a:lnTo>
                  <a:pt x="70" y="446"/>
                </a:lnTo>
                <a:lnTo>
                  <a:pt x="74" y="424"/>
                </a:lnTo>
                <a:lnTo>
                  <a:pt x="79" y="403"/>
                </a:lnTo>
                <a:lnTo>
                  <a:pt x="85" y="381"/>
                </a:lnTo>
                <a:lnTo>
                  <a:pt x="92" y="360"/>
                </a:lnTo>
                <a:lnTo>
                  <a:pt x="100" y="340"/>
                </a:lnTo>
                <a:lnTo>
                  <a:pt x="109" y="320"/>
                </a:lnTo>
                <a:lnTo>
                  <a:pt x="118" y="300"/>
                </a:lnTo>
                <a:lnTo>
                  <a:pt x="129" y="282"/>
                </a:lnTo>
                <a:lnTo>
                  <a:pt x="142" y="264"/>
                </a:lnTo>
                <a:lnTo>
                  <a:pt x="154" y="246"/>
                </a:lnTo>
                <a:lnTo>
                  <a:pt x="167" y="229"/>
                </a:lnTo>
                <a:lnTo>
                  <a:pt x="181" y="212"/>
                </a:lnTo>
                <a:lnTo>
                  <a:pt x="196" y="197"/>
                </a:lnTo>
                <a:lnTo>
                  <a:pt x="211" y="182"/>
                </a:lnTo>
                <a:lnTo>
                  <a:pt x="229" y="168"/>
                </a:lnTo>
                <a:lnTo>
                  <a:pt x="245" y="155"/>
                </a:lnTo>
                <a:lnTo>
                  <a:pt x="263" y="142"/>
                </a:lnTo>
                <a:lnTo>
                  <a:pt x="281" y="130"/>
                </a:lnTo>
                <a:lnTo>
                  <a:pt x="300" y="119"/>
                </a:lnTo>
                <a:lnTo>
                  <a:pt x="319" y="110"/>
                </a:lnTo>
                <a:lnTo>
                  <a:pt x="339" y="101"/>
                </a:lnTo>
                <a:lnTo>
                  <a:pt x="359" y="93"/>
                </a:lnTo>
                <a:lnTo>
                  <a:pt x="381" y="86"/>
                </a:lnTo>
                <a:lnTo>
                  <a:pt x="402" y="80"/>
                </a:lnTo>
                <a:lnTo>
                  <a:pt x="423" y="74"/>
                </a:lnTo>
                <a:lnTo>
                  <a:pt x="446" y="70"/>
                </a:lnTo>
                <a:lnTo>
                  <a:pt x="468" y="67"/>
                </a:lnTo>
                <a:lnTo>
                  <a:pt x="491" y="65"/>
                </a:lnTo>
                <a:lnTo>
                  <a:pt x="513" y="65"/>
                </a:lnTo>
                <a:lnTo>
                  <a:pt x="513" y="0"/>
                </a:lnTo>
                <a:lnTo>
                  <a:pt x="487" y="1"/>
                </a:lnTo>
                <a:lnTo>
                  <a:pt x="462" y="4"/>
                </a:lnTo>
                <a:lnTo>
                  <a:pt x="435" y="7"/>
                </a:lnTo>
                <a:lnTo>
                  <a:pt x="411" y="11"/>
                </a:lnTo>
                <a:lnTo>
                  <a:pt x="386" y="17"/>
                </a:lnTo>
                <a:lnTo>
                  <a:pt x="361" y="24"/>
                </a:lnTo>
                <a:lnTo>
                  <a:pt x="337" y="32"/>
                </a:lnTo>
                <a:lnTo>
                  <a:pt x="314" y="41"/>
                </a:lnTo>
                <a:lnTo>
                  <a:pt x="292" y="51"/>
                </a:lnTo>
                <a:lnTo>
                  <a:pt x="269" y="63"/>
                </a:lnTo>
                <a:lnTo>
                  <a:pt x="248" y="75"/>
                </a:lnTo>
                <a:lnTo>
                  <a:pt x="227" y="89"/>
                </a:lnTo>
                <a:lnTo>
                  <a:pt x="206" y="103"/>
                </a:lnTo>
                <a:lnTo>
                  <a:pt x="187" y="118"/>
                </a:lnTo>
                <a:lnTo>
                  <a:pt x="169" y="134"/>
                </a:lnTo>
                <a:lnTo>
                  <a:pt x="151" y="151"/>
                </a:lnTo>
                <a:lnTo>
                  <a:pt x="133" y="170"/>
                </a:lnTo>
                <a:lnTo>
                  <a:pt x="117" y="188"/>
                </a:lnTo>
                <a:lnTo>
                  <a:pt x="102" y="207"/>
                </a:lnTo>
                <a:lnTo>
                  <a:pt x="88" y="227"/>
                </a:lnTo>
                <a:lnTo>
                  <a:pt x="75" y="249"/>
                </a:lnTo>
                <a:lnTo>
                  <a:pt x="62" y="270"/>
                </a:lnTo>
                <a:lnTo>
                  <a:pt x="50" y="292"/>
                </a:lnTo>
                <a:lnTo>
                  <a:pt x="40" y="315"/>
                </a:lnTo>
                <a:lnTo>
                  <a:pt x="31" y="338"/>
                </a:lnTo>
                <a:lnTo>
                  <a:pt x="23" y="362"/>
                </a:lnTo>
                <a:lnTo>
                  <a:pt x="16" y="387"/>
                </a:lnTo>
                <a:lnTo>
                  <a:pt x="11" y="411"/>
                </a:lnTo>
                <a:lnTo>
                  <a:pt x="6" y="436"/>
                </a:lnTo>
                <a:lnTo>
                  <a:pt x="3" y="463"/>
                </a:lnTo>
                <a:lnTo>
                  <a:pt x="1" y="489"/>
                </a:lnTo>
                <a:lnTo>
                  <a:pt x="0" y="514"/>
                </a:lnTo>
                <a:lnTo>
                  <a:pt x="0" y="514"/>
                </a:lnTo>
                <a:lnTo>
                  <a:pt x="65" y="514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49" name="Freeform 21"/>
          <p:cNvSpPr>
            <a:spLocks/>
          </p:cNvSpPr>
          <p:nvPr/>
        </p:nvSpPr>
        <p:spPr bwMode="auto">
          <a:xfrm>
            <a:off x="6635441" y="3772035"/>
            <a:ext cx="211956" cy="230796"/>
          </a:xfrm>
          <a:custGeom>
            <a:avLst/>
            <a:gdLst/>
            <a:ahLst/>
            <a:cxnLst>
              <a:cxn ang="0">
                <a:pos x="513" y="450"/>
              </a:cxn>
              <a:cxn ang="0">
                <a:pos x="468" y="448"/>
              </a:cxn>
              <a:cxn ang="0">
                <a:pos x="423" y="441"/>
              </a:cxn>
              <a:cxn ang="0">
                <a:pos x="381" y="430"/>
              </a:cxn>
              <a:cxn ang="0">
                <a:pos x="339" y="415"/>
              </a:cxn>
              <a:cxn ang="0">
                <a:pos x="300" y="396"/>
              </a:cxn>
              <a:cxn ang="0">
                <a:pos x="263" y="373"/>
              </a:cxn>
              <a:cxn ang="0">
                <a:pos x="229" y="348"/>
              </a:cxn>
              <a:cxn ang="0">
                <a:pos x="196" y="318"/>
              </a:cxn>
              <a:cxn ang="0">
                <a:pos x="167" y="286"/>
              </a:cxn>
              <a:cxn ang="0">
                <a:pos x="142" y="252"/>
              </a:cxn>
              <a:cxn ang="0">
                <a:pos x="118" y="215"/>
              </a:cxn>
              <a:cxn ang="0">
                <a:pos x="100" y="176"/>
              </a:cxn>
              <a:cxn ang="0">
                <a:pos x="85" y="134"/>
              </a:cxn>
              <a:cxn ang="0">
                <a:pos x="74" y="91"/>
              </a:cxn>
              <a:cxn ang="0">
                <a:pos x="67" y="47"/>
              </a:cxn>
              <a:cxn ang="0">
                <a:pos x="65" y="0"/>
              </a:cxn>
              <a:cxn ang="0">
                <a:pos x="1" y="27"/>
              </a:cxn>
              <a:cxn ang="0">
                <a:pos x="6" y="78"/>
              </a:cxn>
              <a:cxn ang="0">
                <a:pos x="16" y="129"/>
              </a:cxn>
              <a:cxn ang="0">
                <a:pos x="31" y="178"/>
              </a:cxn>
              <a:cxn ang="0">
                <a:pos x="50" y="223"/>
              </a:cxn>
              <a:cxn ang="0">
                <a:pos x="75" y="267"/>
              </a:cxn>
              <a:cxn ang="0">
                <a:pos x="102" y="308"/>
              </a:cxn>
              <a:cxn ang="0">
                <a:pos x="133" y="346"/>
              </a:cxn>
              <a:cxn ang="0">
                <a:pos x="169" y="381"/>
              </a:cxn>
              <a:cxn ang="0">
                <a:pos x="206" y="413"/>
              </a:cxn>
              <a:cxn ang="0">
                <a:pos x="248" y="440"/>
              </a:cxn>
              <a:cxn ang="0">
                <a:pos x="292" y="464"/>
              </a:cxn>
              <a:cxn ang="0">
                <a:pos x="337" y="484"/>
              </a:cxn>
              <a:cxn ang="0">
                <a:pos x="386" y="499"/>
              </a:cxn>
              <a:cxn ang="0">
                <a:pos x="435" y="509"/>
              </a:cxn>
              <a:cxn ang="0">
                <a:pos x="488" y="514"/>
              </a:cxn>
              <a:cxn ang="0">
                <a:pos x="513" y="515"/>
              </a:cxn>
            </a:cxnLst>
            <a:rect l="0" t="0" r="r" b="b"/>
            <a:pathLst>
              <a:path w="513" h="515">
                <a:moveTo>
                  <a:pt x="513" y="450"/>
                </a:moveTo>
                <a:lnTo>
                  <a:pt x="513" y="450"/>
                </a:lnTo>
                <a:lnTo>
                  <a:pt x="491" y="450"/>
                </a:lnTo>
                <a:lnTo>
                  <a:pt x="468" y="448"/>
                </a:lnTo>
                <a:lnTo>
                  <a:pt x="446" y="445"/>
                </a:lnTo>
                <a:lnTo>
                  <a:pt x="423" y="441"/>
                </a:lnTo>
                <a:lnTo>
                  <a:pt x="402" y="436"/>
                </a:lnTo>
                <a:lnTo>
                  <a:pt x="381" y="430"/>
                </a:lnTo>
                <a:lnTo>
                  <a:pt x="359" y="423"/>
                </a:lnTo>
                <a:lnTo>
                  <a:pt x="339" y="415"/>
                </a:lnTo>
                <a:lnTo>
                  <a:pt x="319" y="406"/>
                </a:lnTo>
                <a:lnTo>
                  <a:pt x="300" y="396"/>
                </a:lnTo>
                <a:lnTo>
                  <a:pt x="281" y="385"/>
                </a:lnTo>
                <a:lnTo>
                  <a:pt x="263" y="373"/>
                </a:lnTo>
                <a:lnTo>
                  <a:pt x="245" y="361"/>
                </a:lnTo>
                <a:lnTo>
                  <a:pt x="229" y="348"/>
                </a:lnTo>
                <a:lnTo>
                  <a:pt x="211" y="334"/>
                </a:lnTo>
                <a:lnTo>
                  <a:pt x="196" y="318"/>
                </a:lnTo>
                <a:lnTo>
                  <a:pt x="181" y="303"/>
                </a:lnTo>
                <a:lnTo>
                  <a:pt x="167" y="286"/>
                </a:lnTo>
                <a:lnTo>
                  <a:pt x="154" y="270"/>
                </a:lnTo>
                <a:lnTo>
                  <a:pt x="142" y="252"/>
                </a:lnTo>
                <a:lnTo>
                  <a:pt x="129" y="233"/>
                </a:lnTo>
                <a:lnTo>
                  <a:pt x="118" y="215"/>
                </a:lnTo>
                <a:lnTo>
                  <a:pt x="109" y="195"/>
                </a:lnTo>
                <a:lnTo>
                  <a:pt x="100" y="176"/>
                </a:lnTo>
                <a:lnTo>
                  <a:pt x="92" y="155"/>
                </a:lnTo>
                <a:lnTo>
                  <a:pt x="85" y="134"/>
                </a:lnTo>
                <a:lnTo>
                  <a:pt x="79" y="113"/>
                </a:lnTo>
                <a:lnTo>
                  <a:pt x="74" y="91"/>
                </a:lnTo>
                <a:lnTo>
                  <a:pt x="70" y="69"/>
                </a:lnTo>
                <a:lnTo>
                  <a:pt x="67" y="47"/>
                </a:lnTo>
                <a:lnTo>
                  <a:pt x="65" y="24"/>
                </a:lnTo>
                <a:lnTo>
                  <a:pt x="65" y="0"/>
                </a:lnTo>
                <a:lnTo>
                  <a:pt x="0" y="0"/>
                </a:lnTo>
                <a:lnTo>
                  <a:pt x="1" y="27"/>
                </a:lnTo>
                <a:lnTo>
                  <a:pt x="3" y="53"/>
                </a:lnTo>
                <a:lnTo>
                  <a:pt x="6" y="78"/>
                </a:lnTo>
                <a:lnTo>
                  <a:pt x="11" y="104"/>
                </a:lnTo>
                <a:lnTo>
                  <a:pt x="16" y="129"/>
                </a:lnTo>
                <a:lnTo>
                  <a:pt x="23" y="153"/>
                </a:lnTo>
                <a:lnTo>
                  <a:pt x="31" y="178"/>
                </a:lnTo>
                <a:lnTo>
                  <a:pt x="40" y="201"/>
                </a:lnTo>
                <a:lnTo>
                  <a:pt x="50" y="223"/>
                </a:lnTo>
                <a:lnTo>
                  <a:pt x="62" y="245"/>
                </a:lnTo>
                <a:lnTo>
                  <a:pt x="75" y="267"/>
                </a:lnTo>
                <a:lnTo>
                  <a:pt x="88" y="288"/>
                </a:lnTo>
                <a:lnTo>
                  <a:pt x="102" y="308"/>
                </a:lnTo>
                <a:lnTo>
                  <a:pt x="117" y="328"/>
                </a:lnTo>
                <a:lnTo>
                  <a:pt x="133" y="346"/>
                </a:lnTo>
                <a:lnTo>
                  <a:pt x="151" y="364"/>
                </a:lnTo>
                <a:lnTo>
                  <a:pt x="169" y="381"/>
                </a:lnTo>
                <a:lnTo>
                  <a:pt x="187" y="397"/>
                </a:lnTo>
                <a:lnTo>
                  <a:pt x="206" y="413"/>
                </a:lnTo>
                <a:lnTo>
                  <a:pt x="227" y="427"/>
                </a:lnTo>
                <a:lnTo>
                  <a:pt x="248" y="440"/>
                </a:lnTo>
                <a:lnTo>
                  <a:pt x="269" y="452"/>
                </a:lnTo>
                <a:lnTo>
                  <a:pt x="292" y="464"/>
                </a:lnTo>
                <a:lnTo>
                  <a:pt x="314" y="474"/>
                </a:lnTo>
                <a:lnTo>
                  <a:pt x="337" y="484"/>
                </a:lnTo>
                <a:lnTo>
                  <a:pt x="361" y="492"/>
                </a:lnTo>
                <a:lnTo>
                  <a:pt x="386" y="499"/>
                </a:lnTo>
                <a:lnTo>
                  <a:pt x="411" y="504"/>
                </a:lnTo>
                <a:lnTo>
                  <a:pt x="435" y="509"/>
                </a:lnTo>
                <a:lnTo>
                  <a:pt x="462" y="512"/>
                </a:lnTo>
                <a:lnTo>
                  <a:pt x="488" y="514"/>
                </a:lnTo>
                <a:lnTo>
                  <a:pt x="513" y="515"/>
                </a:lnTo>
                <a:lnTo>
                  <a:pt x="513" y="515"/>
                </a:lnTo>
                <a:lnTo>
                  <a:pt x="513" y="450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50" name="Freeform 22"/>
          <p:cNvSpPr>
            <a:spLocks/>
          </p:cNvSpPr>
          <p:nvPr/>
        </p:nvSpPr>
        <p:spPr bwMode="auto">
          <a:xfrm>
            <a:off x="5022587" y="5286634"/>
            <a:ext cx="1145888" cy="546337"/>
          </a:xfrm>
          <a:custGeom>
            <a:avLst/>
            <a:gdLst/>
            <a:ahLst/>
            <a:cxnLst>
              <a:cxn ang="0">
                <a:pos x="2193" y="1"/>
              </a:cxn>
              <a:cxn ang="0">
                <a:pos x="2283" y="12"/>
              </a:cxn>
              <a:cxn ang="0">
                <a:pos x="2369" y="37"/>
              </a:cxn>
              <a:cxn ang="0">
                <a:pos x="2449" y="73"/>
              </a:cxn>
              <a:cxn ang="0">
                <a:pos x="2523" y="121"/>
              </a:cxn>
              <a:cxn ang="0">
                <a:pos x="2589" y="179"/>
              </a:cxn>
              <a:cxn ang="0">
                <a:pos x="2647" y="244"/>
              </a:cxn>
              <a:cxn ang="0">
                <a:pos x="2695" y="317"/>
              </a:cxn>
              <a:cxn ang="0">
                <a:pos x="2731" y="399"/>
              </a:cxn>
              <a:cxn ang="0">
                <a:pos x="2755" y="485"/>
              </a:cxn>
              <a:cxn ang="0">
                <a:pos x="2767" y="575"/>
              </a:cxn>
              <a:cxn ang="0">
                <a:pos x="2765" y="668"/>
              </a:cxn>
              <a:cxn ang="0">
                <a:pos x="2748" y="757"/>
              </a:cxn>
              <a:cxn ang="0">
                <a:pos x="2720" y="841"/>
              </a:cxn>
              <a:cxn ang="0">
                <a:pos x="2679" y="920"/>
              </a:cxn>
              <a:cxn ang="0">
                <a:pos x="2629" y="991"/>
              </a:cxn>
              <a:cxn ang="0">
                <a:pos x="2568" y="1054"/>
              </a:cxn>
              <a:cxn ang="0">
                <a:pos x="2500" y="1109"/>
              </a:cxn>
              <a:cxn ang="0">
                <a:pos x="2424" y="1152"/>
              </a:cxn>
              <a:cxn ang="0">
                <a:pos x="2341" y="1185"/>
              </a:cxn>
              <a:cxn ang="0">
                <a:pos x="2254" y="1205"/>
              </a:cxn>
              <a:cxn ang="0">
                <a:pos x="2162" y="1212"/>
              </a:cxn>
              <a:cxn ang="0">
                <a:pos x="545" y="1209"/>
              </a:cxn>
              <a:cxn ang="0">
                <a:pos x="455" y="1193"/>
              </a:cxn>
              <a:cxn ang="0">
                <a:pos x="371" y="1165"/>
              </a:cxn>
              <a:cxn ang="0">
                <a:pos x="293" y="1124"/>
              </a:cxn>
              <a:cxn ang="0">
                <a:pos x="222" y="1073"/>
              </a:cxn>
              <a:cxn ang="0">
                <a:pos x="158" y="1014"/>
              </a:cxn>
              <a:cxn ang="0">
                <a:pos x="104" y="945"/>
              </a:cxn>
              <a:cxn ang="0">
                <a:pos x="61" y="869"/>
              </a:cxn>
              <a:cxn ang="0">
                <a:pos x="27" y="786"/>
              </a:cxn>
              <a:cxn ang="0">
                <a:pos x="7" y="698"/>
              </a:cxn>
              <a:cxn ang="0">
                <a:pos x="0" y="606"/>
              </a:cxn>
              <a:cxn ang="0">
                <a:pos x="7" y="514"/>
              </a:cxn>
              <a:cxn ang="0">
                <a:pos x="27" y="427"/>
              </a:cxn>
              <a:cxn ang="0">
                <a:pos x="61" y="344"/>
              </a:cxn>
              <a:cxn ang="0">
                <a:pos x="104" y="268"/>
              </a:cxn>
              <a:cxn ang="0">
                <a:pos x="158" y="199"/>
              </a:cxn>
              <a:cxn ang="0">
                <a:pos x="222" y="139"/>
              </a:cxn>
              <a:cxn ang="0">
                <a:pos x="293" y="88"/>
              </a:cxn>
              <a:cxn ang="0">
                <a:pos x="371" y="48"/>
              </a:cxn>
              <a:cxn ang="0">
                <a:pos x="455" y="20"/>
              </a:cxn>
              <a:cxn ang="0">
                <a:pos x="545" y="3"/>
              </a:cxn>
            </a:cxnLst>
            <a:rect l="0" t="0" r="r" b="b"/>
            <a:pathLst>
              <a:path w="2768" h="1212">
                <a:moveTo>
                  <a:pt x="606" y="0"/>
                </a:moveTo>
                <a:lnTo>
                  <a:pt x="2162" y="0"/>
                </a:lnTo>
                <a:lnTo>
                  <a:pt x="2193" y="1"/>
                </a:lnTo>
                <a:lnTo>
                  <a:pt x="2223" y="3"/>
                </a:lnTo>
                <a:lnTo>
                  <a:pt x="2254" y="7"/>
                </a:lnTo>
                <a:lnTo>
                  <a:pt x="2283" y="12"/>
                </a:lnTo>
                <a:lnTo>
                  <a:pt x="2313" y="20"/>
                </a:lnTo>
                <a:lnTo>
                  <a:pt x="2341" y="28"/>
                </a:lnTo>
                <a:lnTo>
                  <a:pt x="2369" y="37"/>
                </a:lnTo>
                <a:lnTo>
                  <a:pt x="2397" y="48"/>
                </a:lnTo>
                <a:lnTo>
                  <a:pt x="2424" y="60"/>
                </a:lnTo>
                <a:lnTo>
                  <a:pt x="2449" y="73"/>
                </a:lnTo>
                <a:lnTo>
                  <a:pt x="2475" y="88"/>
                </a:lnTo>
                <a:lnTo>
                  <a:pt x="2500" y="104"/>
                </a:lnTo>
                <a:lnTo>
                  <a:pt x="2523" y="121"/>
                </a:lnTo>
                <a:lnTo>
                  <a:pt x="2547" y="139"/>
                </a:lnTo>
                <a:lnTo>
                  <a:pt x="2568" y="158"/>
                </a:lnTo>
                <a:lnTo>
                  <a:pt x="2589" y="179"/>
                </a:lnTo>
                <a:lnTo>
                  <a:pt x="2609" y="199"/>
                </a:lnTo>
                <a:lnTo>
                  <a:pt x="2629" y="221"/>
                </a:lnTo>
                <a:lnTo>
                  <a:pt x="2647" y="244"/>
                </a:lnTo>
                <a:lnTo>
                  <a:pt x="2663" y="268"/>
                </a:lnTo>
                <a:lnTo>
                  <a:pt x="2679" y="292"/>
                </a:lnTo>
                <a:lnTo>
                  <a:pt x="2695" y="317"/>
                </a:lnTo>
                <a:lnTo>
                  <a:pt x="2708" y="344"/>
                </a:lnTo>
                <a:lnTo>
                  <a:pt x="2720" y="371"/>
                </a:lnTo>
                <a:lnTo>
                  <a:pt x="2731" y="399"/>
                </a:lnTo>
                <a:lnTo>
                  <a:pt x="2740" y="427"/>
                </a:lnTo>
                <a:lnTo>
                  <a:pt x="2748" y="455"/>
                </a:lnTo>
                <a:lnTo>
                  <a:pt x="2755" y="485"/>
                </a:lnTo>
                <a:lnTo>
                  <a:pt x="2761" y="514"/>
                </a:lnTo>
                <a:lnTo>
                  <a:pt x="2765" y="544"/>
                </a:lnTo>
                <a:lnTo>
                  <a:pt x="2767" y="575"/>
                </a:lnTo>
                <a:lnTo>
                  <a:pt x="2768" y="606"/>
                </a:lnTo>
                <a:lnTo>
                  <a:pt x="2767" y="638"/>
                </a:lnTo>
                <a:lnTo>
                  <a:pt x="2765" y="668"/>
                </a:lnTo>
                <a:lnTo>
                  <a:pt x="2761" y="698"/>
                </a:lnTo>
                <a:lnTo>
                  <a:pt x="2755" y="728"/>
                </a:lnTo>
                <a:lnTo>
                  <a:pt x="2748" y="757"/>
                </a:lnTo>
                <a:lnTo>
                  <a:pt x="2740" y="786"/>
                </a:lnTo>
                <a:lnTo>
                  <a:pt x="2731" y="814"/>
                </a:lnTo>
                <a:lnTo>
                  <a:pt x="2720" y="841"/>
                </a:lnTo>
                <a:lnTo>
                  <a:pt x="2708" y="869"/>
                </a:lnTo>
                <a:lnTo>
                  <a:pt x="2695" y="895"/>
                </a:lnTo>
                <a:lnTo>
                  <a:pt x="2679" y="920"/>
                </a:lnTo>
                <a:lnTo>
                  <a:pt x="2663" y="945"/>
                </a:lnTo>
                <a:lnTo>
                  <a:pt x="2647" y="968"/>
                </a:lnTo>
                <a:lnTo>
                  <a:pt x="2629" y="991"/>
                </a:lnTo>
                <a:lnTo>
                  <a:pt x="2609" y="1014"/>
                </a:lnTo>
                <a:lnTo>
                  <a:pt x="2589" y="1034"/>
                </a:lnTo>
                <a:lnTo>
                  <a:pt x="2568" y="1054"/>
                </a:lnTo>
                <a:lnTo>
                  <a:pt x="2547" y="1073"/>
                </a:lnTo>
                <a:lnTo>
                  <a:pt x="2523" y="1092"/>
                </a:lnTo>
                <a:lnTo>
                  <a:pt x="2500" y="1109"/>
                </a:lnTo>
                <a:lnTo>
                  <a:pt x="2475" y="1124"/>
                </a:lnTo>
                <a:lnTo>
                  <a:pt x="2449" y="1139"/>
                </a:lnTo>
                <a:lnTo>
                  <a:pt x="2424" y="1152"/>
                </a:lnTo>
                <a:lnTo>
                  <a:pt x="2397" y="1165"/>
                </a:lnTo>
                <a:lnTo>
                  <a:pt x="2369" y="1176"/>
                </a:lnTo>
                <a:lnTo>
                  <a:pt x="2341" y="1185"/>
                </a:lnTo>
                <a:lnTo>
                  <a:pt x="2313" y="1193"/>
                </a:lnTo>
                <a:lnTo>
                  <a:pt x="2283" y="1200"/>
                </a:lnTo>
                <a:lnTo>
                  <a:pt x="2254" y="1205"/>
                </a:lnTo>
                <a:lnTo>
                  <a:pt x="2223" y="1209"/>
                </a:lnTo>
                <a:lnTo>
                  <a:pt x="2193" y="1211"/>
                </a:lnTo>
                <a:lnTo>
                  <a:pt x="2162" y="1212"/>
                </a:lnTo>
                <a:lnTo>
                  <a:pt x="606" y="1212"/>
                </a:lnTo>
                <a:lnTo>
                  <a:pt x="575" y="1211"/>
                </a:lnTo>
                <a:lnTo>
                  <a:pt x="545" y="1209"/>
                </a:lnTo>
                <a:lnTo>
                  <a:pt x="515" y="1205"/>
                </a:lnTo>
                <a:lnTo>
                  <a:pt x="484" y="1200"/>
                </a:lnTo>
                <a:lnTo>
                  <a:pt x="455" y="1193"/>
                </a:lnTo>
                <a:lnTo>
                  <a:pt x="426" y="1185"/>
                </a:lnTo>
                <a:lnTo>
                  <a:pt x="398" y="1176"/>
                </a:lnTo>
                <a:lnTo>
                  <a:pt x="371" y="1165"/>
                </a:lnTo>
                <a:lnTo>
                  <a:pt x="344" y="1152"/>
                </a:lnTo>
                <a:lnTo>
                  <a:pt x="318" y="1139"/>
                </a:lnTo>
                <a:lnTo>
                  <a:pt x="293" y="1124"/>
                </a:lnTo>
                <a:lnTo>
                  <a:pt x="268" y="1109"/>
                </a:lnTo>
                <a:lnTo>
                  <a:pt x="244" y="1092"/>
                </a:lnTo>
                <a:lnTo>
                  <a:pt x="222" y="1073"/>
                </a:lnTo>
                <a:lnTo>
                  <a:pt x="199" y="1054"/>
                </a:lnTo>
                <a:lnTo>
                  <a:pt x="178" y="1034"/>
                </a:lnTo>
                <a:lnTo>
                  <a:pt x="158" y="1014"/>
                </a:lnTo>
                <a:lnTo>
                  <a:pt x="139" y="991"/>
                </a:lnTo>
                <a:lnTo>
                  <a:pt x="121" y="968"/>
                </a:lnTo>
                <a:lnTo>
                  <a:pt x="104" y="945"/>
                </a:lnTo>
                <a:lnTo>
                  <a:pt x="88" y="920"/>
                </a:lnTo>
                <a:lnTo>
                  <a:pt x="74" y="895"/>
                </a:lnTo>
                <a:lnTo>
                  <a:pt x="61" y="869"/>
                </a:lnTo>
                <a:lnTo>
                  <a:pt x="48" y="841"/>
                </a:lnTo>
                <a:lnTo>
                  <a:pt x="37" y="814"/>
                </a:lnTo>
                <a:lnTo>
                  <a:pt x="27" y="786"/>
                </a:lnTo>
                <a:lnTo>
                  <a:pt x="19" y="757"/>
                </a:lnTo>
                <a:lnTo>
                  <a:pt x="13" y="728"/>
                </a:lnTo>
                <a:lnTo>
                  <a:pt x="7" y="698"/>
                </a:lnTo>
                <a:lnTo>
                  <a:pt x="3" y="668"/>
                </a:lnTo>
                <a:lnTo>
                  <a:pt x="1" y="638"/>
                </a:lnTo>
                <a:lnTo>
                  <a:pt x="0" y="606"/>
                </a:lnTo>
                <a:lnTo>
                  <a:pt x="1" y="575"/>
                </a:lnTo>
                <a:lnTo>
                  <a:pt x="3" y="544"/>
                </a:lnTo>
                <a:lnTo>
                  <a:pt x="7" y="514"/>
                </a:lnTo>
                <a:lnTo>
                  <a:pt x="13" y="485"/>
                </a:lnTo>
                <a:lnTo>
                  <a:pt x="19" y="455"/>
                </a:lnTo>
                <a:lnTo>
                  <a:pt x="27" y="427"/>
                </a:lnTo>
                <a:lnTo>
                  <a:pt x="37" y="399"/>
                </a:lnTo>
                <a:lnTo>
                  <a:pt x="48" y="371"/>
                </a:lnTo>
                <a:lnTo>
                  <a:pt x="61" y="344"/>
                </a:lnTo>
                <a:lnTo>
                  <a:pt x="74" y="317"/>
                </a:lnTo>
                <a:lnTo>
                  <a:pt x="88" y="292"/>
                </a:lnTo>
                <a:lnTo>
                  <a:pt x="104" y="268"/>
                </a:lnTo>
                <a:lnTo>
                  <a:pt x="121" y="244"/>
                </a:lnTo>
                <a:lnTo>
                  <a:pt x="139" y="221"/>
                </a:lnTo>
                <a:lnTo>
                  <a:pt x="158" y="199"/>
                </a:lnTo>
                <a:lnTo>
                  <a:pt x="178" y="179"/>
                </a:lnTo>
                <a:lnTo>
                  <a:pt x="199" y="158"/>
                </a:lnTo>
                <a:lnTo>
                  <a:pt x="222" y="139"/>
                </a:lnTo>
                <a:lnTo>
                  <a:pt x="244" y="121"/>
                </a:lnTo>
                <a:lnTo>
                  <a:pt x="268" y="104"/>
                </a:lnTo>
                <a:lnTo>
                  <a:pt x="293" y="88"/>
                </a:lnTo>
                <a:lnTo>
                  <a:pt x="318" y="73"/>
                </a:lnTo>
                <a:lnTo>
                  <a:pt x="344" y="60"/>
                </a:lnTo>
                <a:lnTo>
                  <a:pt x="371" y="48"/>
                </a:lnTo>
                <a:lnTo>
                  <a:pt x="398" y="37"/>
                </a:lnTo>
                <a:lnTo>
                  <a:pt x="426" y="28"/>
                </a:lnTo>
                <a:lnTo>
                  <a:pt x="455" y="20"/>
                </a:lnTo>
                <a:lnTo>
                  <a:pt x="484" y="12"/>
                </a:lnTo>
                <a:lnTo>
                  <a:pt x="515" y="7"/>
                </a:lnTo>
                <a:lnTo>
                  <a:pt x="545" y="3"/>
                </a:lnTo>
                <a:lnTo>
                  <a:pt x="575" y="1"/>
                </a:lnTo>
                <a:lnTo>
                  <a:pt x="606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51" name="Freeform 23"/>
          <p:cNvSpPr>
            <a:spLocks/>
          </p:cNvSpPr>
          <p:nvPr/>
        </p:nvSpPr>
        <p:spPr bwMode="auto">
          <a:xfrm>
            <a:off x="5272629" y="5272209"/>
            <a:ext cx="644148" cy="28850"/>
          </a:xfrm>
          <a:custGeom>
            <a:avLst/>
            <a:gdLst/>
            <a:ahLst/>
            <a:cxnLst>
              <a:cxn ang="0">
                <a:pos x="1556" y="0"/>
              </a:cxn>
              <a:cxn ang="0">
                <a:pos x="1556" y="0"/>
              </a:cxn>
              <a:cxn ang="0">
                <a:pos x="0" y="0"/>
              </a:cxn>
              <a:cxn ang="0">
                <a:pos x="0" y="65"/>
              </a:cxn>
              <a:cxn ang="0">
                <a:pos x="1556" y="65"/>
              </a:cxn>
              <a:cxn ang="0">
                <a:pos x="1556" y="65"/>
              </a:cxn>
              <a:cxn ang="0">
                <a:pos x="1556" y="0"/>
              </a:cxn>
            </a:cxnLst>
            <a:rect l="0" t="0" r="r" b="b"/>
            <a:pathLst>
              <a:path w="1556" h="65">
                <a:moveTo>
                  <a:pt x="1556" y="0"/>
                </a:moveTo>
                <a:lnTo>
                  <a:pt x="1556" y="0"/>
                </a:lnTo>
                <a:lnTo>
                  <a:pt x="0" y="0"/>
                </a:lnTo>
                <a:lnTo>
                  <a:pt x="0" y="65"/>
                </a:lnTo>
                <a:lnTo>
                  <a:pt x="1556" y="65"/>
                </a:lnTo>
                <a:lnTo>
                  <a:pt x="1556" y="65"/>
                </a:lnTo>
                <a:lnTo>
                  <a:pt x="1556" y="0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52" name="Freeform 24"/>
          <p:cNvSpPr>
            <a:spLocks/>
          </p:cNvSpPr>
          <p:nvPr/>
        </p:nvSpPr>
        <p:spPr bwMode="auto">
          <a:xfrm>
            <a:off x="5916777" y="5272209"/>
            <a:ext cx="264945" cy="286692"/>
          </a:xfrm>
          <a:custGeom>
            <a:avLst/>
            <a:gdLst/>
            <a:ahLst/>
            <a:cxnLst>
              <a:cxn ang="0">
                <a:pos x="638" y="638"/>
              </a:cxn>
              <a:cxn ang="0">
                <a:pos x="634" y="573"/>
              </a:cxn>
              <a:cxn ang="0">
                <a:pos x="625" y="510"/>
              </a:cxn>
              <a:cxn ang="0">
                <a:pos x="609" y="449"/>
              </a:cxn>
              <a:cxn ang="0">
                <a:pos x="587" y="390"/>
              </a:cxn>
              <a:cxn ang="0">
                <a:pos x="560" y="334"/>
              </a:cxn>
              <a:cxn ang="0">
                <a:pos x="529" y="282"/>
              </a:cxn>
              <a:cxn ang="0">
                <a:pos x="491" y="233"/>
              </a:cxn>
              <a:cxn ang="0">
                <a:pos x="451" y="187"/>
              </a:cxn>
              <a:cxn ang="0">
                <a:pos x="405" y="146"/>
              </a:cxn>
              <a:cxn ang="0">
                <a:pos x="355" y="109"/>
              </a:cxn>
              <a:cxn ang="0">
                <a:pos x="304" y="77"/>
              </a:cxn>
              <a:cxn ang="0">
                <a:pos x="248" y="51"/>
              </a:cxn>
              <a:cxn ang="0">
                <a:pos x="189" y="29"/>
              </a:cxn>
              <a:cxn ang="0">
                <a:pos x="127" y="13"/>
              </a:cxn>
              <a:cxn ang="0">
                <a:pos x="64" y="3"/>
              </a:cxn>
              <a:cxn ang="0">
                <a:pos x="0" y="0"/>
              </a:cxn>
              <a:cxn ang="0">
                <a:pos x="29" y="65"/>
              </a:cxn>
              <a:cxn ang="0">
                <a:pos x="87" y="71"/>
              </a:cxn>
              <a:cxn ang="0">
                <a:pos x="142" y="82"/>
              </a:cxn>
              <a:cxn ang="0">
                <a:pos x="196" y="99"/>
              </a:cxn>
              <a:cxn ang="0">
                <a:pos x="248" y="121"/>
              </a:cxn>
              <a:cxn ang="0">
                <a:pos x="296" y="148"/>
              </a:cxn>
              <a:cxn ang="0">
                <a:pos x="342" y="178"/>
              </a:cxn>
              <a:cxn ang="0">
                <a:pos x="385" y="214"/>
              </a:cxn>
              <a:cxn ang="0">
                <a:pos x="424" y="253"/>
              </a:cxn>
              <a:cxn ang="0">
                <a:pos x="459" y="296"/>
              </a:cxn>
              <a:cxn ang="0">
                <a:pos x="490" y="341"/>
              </a:cxn>
              <a:cxn ang="0">
                <a:pos x="516" y="390"/>
              </a:cxn>
              <a:cxn ang="0">
                <a:pos x="539" y="442"/>
              </a:cxn>
              <a:cxn ang="0">
                <a:pos x="555" y="495"/>
              </a:cxn>
              <a:cxn ang="0">
                <a:pos x="567" y="551"/>
              </a:cxn>
              <a:cxn ang="0">
                <a:pos x="573" y="609"/>
              </a:cxn>
              <a:cxn ang="0">
                <a:pos x="573" y="638"/>
              </a:cxn>
            </a:cxnLst>
            <a:rect l="0" t="0" r="r" b="b"/>
            <a:pathLst>
              <a:path w="638" h="638">
                <a:moveTo>
                  <a:pt x="638" y="638"/>
                </a:moveTo>
                <a:lnTo>
                  <a:pt x="638" y="638"/>
                </a:lnTo>
                <a:lnTo>
                  <a:pt x="637" y="606"/>
                </a:lnTo>
                <a:lnTo>
                  <a:pt x="634" y="573"/>
                </a:lnTo>
                <a:lnTo>
                  <a:pt x="631" y="541"/>
                </a:lnTo>
                <a:lnTo>
                  <a:pt x="625" y="510"/>
                </a:lnTo>
                <a:lnTo>
                  <a:pt x="618" y="479"/>
                </a:lnTo>
                <a:lnTo>
                  <a:pt x="609" y="449"/>
                </a:lnTo>
                <a:lnTo>
                  <a:pt x="599" y="419"/>
                </a:lnTo>
                <a:lnTo>
                  <a:pt x="587" y="390"/>
                </a:lnTo>
                <a:lnTo>
                  <a:pt x="574" y="362"/>
                </a:lnTo>
                <a:lnTo>
                  <a:pt x="560" y="334"/>
                </a:lnTo>
                <a:lnTo>
                  <a:pt x="545" y="308"/>
                </a:lnTo>
                <a:lnTo>
                  <a:pt x="529" y="282"/>
                </a:lnTo>
                <a:lnTo>
                  <a:pt x="510" y="257"/>
                </a:lnTo>
                <a:lnTo>
                  <a:pt x="491" y="233"/>
                </a:lnTo>
                <a:lnTo>
                  <a:pt x="472" y="210"/>
                </a:lnTo>
                <a:lnTo>
                  <a:pt x="451" y="187"/>
                </a:lnTo>
                <a:lnTo>
                  <a:pt x="428" y="166"/>
                </a:lnTo>
                <a:lnTo>
                  <a:pt x="405" y="146"/>
                </a:lnTo>
                <a:lnTo>
                  <a:pt x="381" y="128"/>
                </a:lnTo>
                <a:lnTo>
                  <a:pt x="355" y="109"/>
                </a:lnTo>
                <a:lnTo>
                  <a:pt x="330" y="93"/>
                </a:lnTo>
                <a:lnTo>
                  <a:pt x="304" y="77"/>
                </a:lnTo>
                <a:lnTo>
                  <a:pt x="275" y="63"/>
                </a:lnTo>
                <a:lnTo>
                  <a:pt x="248" y="51"/>
                </a:lnTo>
                <a:lnTo>
                  <a:pt x="218" y="38"/>
                </a:lnTo>
                <a:lnTo>
                  <a:pt x="189" y="29"/>
                </a:lnTo>
                <a:lnTo>
                  <a:pt x="159" y="20"/>
                </a:lnTo>
                <a:lnTo>
                  <a:pt x="127" y="13"/>
                </a:lnTo>
                <a:lnTo>
                  <a:pt x="96" y="7"/>
                </a:lnTo>
                <a:lnTo>
                  <a:pt x="64" y="3"/>
                </a:lnTo>
                <a:lnTo>
                  <a:pt x="32" y="1"/>
                </a:lnTo>
                <a:lnTo>
                  <a:pt x="0" y="0"/>
                </a:lnTo>
                <a:lnTo>
                  <a:pt x="0" y="65"/>
                </a:lnTo>
                <a:lnTo>
                  <a:pt x="29" y="65"/>
                </a:lnTo>
                <a:lnTo>
                  <a:pt x="58" y="68"/>
                </a:lnTo>
                <a:lnTo>
                  <a:pt x="87" y="71"/>
                </a:lnTo>
                <a:lnTo>
                  <a:pt x="115" y="76"/>
                </a:lnTo>
                <a:lnTo>
                  <a:pt x="142" y="82"/>
                </a:lnTo>
                <a:lnTo>
                  <a:pt x="170" y="90"/>
                </a:lnTo>
                <a:lnTo>
                  <a:pt x="196" y="99"/>
                </a:lnTo>
                <a:lnTo>
                  <a:pt x="222" y="109"/>
                </a:lnTo>
                <a:lnTo>
                  <a:pt x="248" y="121"/>
                </a:lnTo>
                <a:lnTo>
                  <a:pt x="272" y="134"/>
                </a:lnTo>
                <a:lnTo>
                  <a:pt x="296" y="148"/>
                </a:lnTo>
                <a:lnTo>
                  <a:pt x="320" y="163"/>
                </a:lnTo>
                <a:lnTo>
                  <a:pt x="342" y="178"/>
                </a:lnTo>
                <a:lnTo>
                  <a:pt x="364" y="195"/>
                </a:lnTo>
                <a:lnTo>
                  <a:pt x="385" y="214"/>
                </a:lnTo>
                <a:lnTo>
                  <a:pt x="405" y="233"/>
                </a:lnTo>
                <a:lnTo>
                  <a:pt x="424" y="253"/>
                </a:lnTo>
                <a:lnTo>
                  <a:pt x="441" y="273"/>
                </a:lnTo>
                <a:lnTo>
                  <a:pt x="459" y="296"/>
                </a:lnTo>
                <a:lnTo>
                  <a:pt x="475" y="318"/>
                </a:lnTo>
                <a:lnTo>
                  <a:pt x="490" y="341"/>
                </a:lnTo>
                <a:lnTo>
                  <a:pt x="504" y="366"/>
                </a:lnTo>
                <a:lnTo>
                  <a:pt x="516" y="390"/>
                </a:lnTo>
                <a:lnTo>
                  <a:pt x="529" y="415"/>
                </a:lnTo>
                <a:lnTo>
                  <a:pt x="539" y="442"/>
                </a:lnTo>
                <a:lnTo>
                  <a:pt x="548" y="468"/>
                </a:lnTo>
                <a:lnTo>
                  <a:pt x="555" y="495"/>
                </a:lnTo>
                <a:lnTo>
                  <a:pt x="562" y="523"/>
                </a:lnTo>
                <a:lnTo>
                  <a:pt x="567" y="551"/>
                </a:lnTo>
                <a:lnTo>
                  <a:pt x="570" y="579"/>
                </a:lnTo>
                <a:lnTo>
                  <a:pt x="573" y="609"/>
                </a:lnTo>
                <a:lnTo>
                  <a:pt x="573" y="638"/>
                </a:lnTo>
                <a:lnTo>
                  <a:pt x="573" y="638"/>
                </a:lnTo>
                <a:lnTo>
                  <a:pt x="638" y="638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53" name="Freeform 25"/>
          <p:cNvSpPr>
            <a:spLocks/>
          </p:cNvSpPr>
          <p:nvPr/>
        </p:nvSpPr>
        <p:spPr bwMode="auto">
          <a:xfrm>
            <a:off x="6155228" y="5558901"/>
            <a:ext cx="26495" cy="1803"/>
          </a:xfrm>
          <a:custGeom>
            <a:avLst/>
            <a:gdLst/>
            <a:ahLst/>
            <a:cxnLst>
              <a:cxn ang="0">
                <a:pos x="65" y="0"/>
              </a:cxn>
              <a:cxn ang="0">
                <a:pos x="33" y="0"/>
              </a:cxn>
              <a:cxn ang="0">
                <a:pos x="33" y="0"/>
              </a:cxn>
              <a:cxn ang="0">
                <a:pos x="33" y="0"/>
              </a:cxn>
              <a:cxn ang="0">
                <a:pos x="33" y="0"/>
              </a:cxn>
              <a:cxn ang="0">
                <a:pos x="0" y="0"/>
              </a:cxn>
              <a:cxn ang="0">
                <a:pos x="65" y="0"/>
              </a:cxn>
            </a:cxnLst>
            <a:rect l="0" t="0" r="r" b="b"/>
            <a:pathLst>
              <a:path w="65">
                <a:moveTo>
                  <a:pt x="65" y="0"/>
                </a:moveTo>
                <a:lnTo>
                  <a:pt x="33" y="0"/>
                </a:lnTo>
                <a:lnTo>
                  <a:pt x="33" y="0"/>
                </a:lnTo>
                <a:lnTo>
                  <a:pt x="33" y="0"/>
                </a:lnTo>
                <a:lnTo>
                  <a:pt x="33" y="0"/>
                </a:lnTo>
                <a:lnTo>
                  <a:pt x="0" y="0"/>
                </a:lnTo>
                <a:lnTo>
                  <a:pt x="65" y="0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54" name="Freeform 26"/>
          <p:cNvSpPr>
            <a:spLocks/>
          </p:cNvSpPr>
          <p:nvPr/>
        </p:nvSpPr>
        <p:spPr bwMode="auto">
          <a:xfrm>
            <a:off x="5916777" y="5558901"/>
            <a:ext cx="264945" cy="288495"/>
          </a:xfrm>
          <a:custGeom>
            <a:avLst/>
            <a:gdLst/>
            <a:ahLst/>
            <a:cxnLst>
              <a:cxn ang="0">
                <a:pos x="0" y="639"/>
              </a:cxn>
              <a:cxn ang="0">
                <a:pos x="64" y="636"/>
              </a:cxn>
              <a:cxn ang="0">
                <a:pos x="127" y="625"/>
              </a:cxn>
              <a:cxn ang="0">
                <a:pos x="189" y="609"/>
              </a:cxn>
              <a:cxn ang="0">
                <a:pos x="248" y="588"/>
              </a:cxn>
              <a:cxn ang="0">
                <a:pos x="304" y="562"/>
              </a:cxn>
              <a:cxn ang="0">
                <a:pos x="355" y="529"/>
              </a:cxn>
              <a:cxn ang="0">
                <a:pos x="405" y="493"/>
              </a:cxn>
              <a:cxn ang="0">
                <a:pos x="451" y="451"/>
              </a:cxn>
              <a:cxn ang="0">
                <a:pos x="491" y="406"/>
              </a:cxn>
              <a:cxn ang="0">
                <a:pos x="529" y="357"/>
              </a:cxn>
              <a:cxn ang="0">
                <a:pos x="560" y="304"/>
              </a:cxn>
              <a:cxn ang="0">
                <a:pos x="587" y="248"/>
              </a:cxn>
              <a:cxn ang="0">
                <a:pos x="609" y="190"/>
              </a:cxn>
              <a:cxn ang="0">
                <a:pos x="625" y="128"/>
              </a:cxn>
              <a:cxn ang="0">
                <a:pos x="634" y="65"/>
              </a:cxn>
              <a:cxn ang="0">
                <a:pos x="638" y="0"/>
              </a:cxn>
              <a:cxn ang="0">
                <a:pos x="573" y="30"/>
              </a:cxn>
              <a:cxn ang="0">
                <a:pos x="567" y="87"/>
              </a:cxn>
              <a:cxn ang="0">
                <a:pos x="555" y="143"/>
              </a:cxn>
              <a:cxn ang="0">
                <a:pos x="539" y="197"/>
              </a:cxn>
              <a:cxn ang="0">
                <a:pos x="516" y="248"/>
              </a:cxn>
              <a:cxn ang="0">
                <a:pos x="490" y="297"/>
              </a:cxn>
              <a:cxn ang="0">
                <a:pos x="459" y="343"/>
              </a:cxn>
              <a:cxn ang="0">
                <a:pos x="424" y="385"/>
              </a:cxn>
              <a:cxn ang="0">
                <a:pos x="385" y="425"/>
              </a:cxn>
              <a:cxn ang="0">
                <a:pos x="342" y="460"/>
              </a:cxn>
              <a:cxn ang="0">
                <a:pos x="296" y="491"/>
              </a:cxn>
              <a:cxn ang="0">
                <a:pos x="248" y="517"/>
              </a:cxn>
              <a:cxn ang="0">
                <a:pos x="196" y="539"/>
              </a:cxn>
              <a:cxn ang="0">
                <a:pos x="142" y="557"/>
              </a:cxn>
              <a:cxn ang="0">
                <a:pos x="87" y="568"/>
              </a:cxn>
              <a:cxn ang="0">
                <a:pos x="29" y="574"/>
              </a:cxn>
              <a:cxn ang="0">
                <a:pos x="0" y="574"/>
              </a:cxn>
            </a:cxnLst>
            <a:rect l="0" t="0" r="r" b="b"/>
            <a:pathLst>
              <a:path w="638" h="639">
                <a:moveTo>
                  <a:pt x="0" y="639"/>
                </a:moveTo>
                <a:lnTo>
                  <a:pt x="0" y="639"/>
                </a:lnTo>
                <a:lnTo>
                  <a:pt x="32" y="638"/>
                </a:lnTo>
                <a:lnTo>
                  <a:pt x="64" y="636"/>
                </a:lnTo>
                <a:lnTo>
                  <a:pt x="96" y="632"/>
                </a:lnTo>
                <a:lnTo>
                  <a:pt x="127" y="625"/>
                </a:lnTo>
                <a:lnTo>
                  <a:pt x="159" y="618"/>
                </a:lnTo>
                <a:lnTo>
                  <a:pt x="189" y="609"/>
                </a:lnTo>
                <a:lnTo>
                  <a:pt x="218" y="600"/>
                </a:lnTo>
                <a:lnTo>
                  <a:pt x="248" y="588"/>
                </a:lnTo>
                <a:lnTo>
                  <a:pt x="275" y="576"/>
                </a:lnTo>
                <a:lnTo>
                  <a:pt x="304" y="562"/>
                </a:lnTo>
                <a:lnTo>
                  <a:pt x="330" y="545"/>
                </a:lnTo>
                <a:lnTo>
                  <a:pt x="355" y="529"/>
                </a:lnTo>
                <a:lnTo>
                  <a:pt x="381" y="511"/>
                </a:lnTo>
                <a:lnTo>
                  <a:pt x="405" y="493"/>
                </a:lnTo>
                <a:lnTo>
                  <a:pt x="428" y="472"/>
                </a:lnTo>
                <a:lnTo>
                  <a:pt x="451" y="451"/>
                </a:lnTo>
                <a:lnTo>
                  <a:pt x="472" y="429"/>
                </a:lnTo>
                <a:lnTo>
                  <a:pt x="491" y="406"/>
                </a:lnTo>
                <a:lnTo>
                  <a:pt x="510" y="381"/>
                </a:lnTo>
                <a:lnTo>
                  <a:pt x="529" y="357"/>
                </a:lnTo>
                <a:lnTo>
                  <a:pt x="545" y="331"/>
                </a:lnTo>
                <a:lnTo>
                  <a:pt x="560" y="304"/>
                </a:lnTo>
                <a:lnTo>
                  <a:pt x="574" y="277"/>
                </a:lnTo>
                <a:lnTo>
                  <a:pt x="587" y="248"/>
                </a:lnTo>
                <a:lnTo>
                  <a:pt x="599" y="219"/>
                </a:lnTo>
                <a:lnTo>
                  <a:pt x="609" y="190"/>
                </a:lnTo>
                <a:lnTo>
                  <a:pt x="618" y="159"/>
                </a:lnTo>
                <a:lnTo>
                  <a:pt x="625" y="128"/>
                </a:lnTo>
                <a:lnTo>
                  <a:pt x="631" y="98"/>
                </a:lnTo>
                <a:lnTo>
                  <a:pt x="634" y="65"/>
                </a:lnTo>
                <a:lnTo>
                  <a:pt x="637" y="33"/>
                </a:lnTo>
                <a:lnTo>
                  <a:pt x="638" y="0"/>
                </a:lnTo>
                <a:lnTo>
                  <a:pt x="573" y="0"/>
                </a:lnTo>
                <a:lnTo>
                  <a:pt x="573" y="30"/>
                </a:lnTo>
                <a:lnTo>
                  <a:pt x="570" y="59"/>
                </a:lnTo>
                <a:lnTo>
                  <a:pt x="567" y="87"/>
                </a:lnTo>
                <a:lnTo>
                  <a:pt x="562" y="116"/>
                </a:lnTo>
                <a:lnTo>
                  <a:pt x="555" y="143"/>
                </a:lnTo>
                <a:lnTo>
                  <a:pt x="548" y="170"/>
                </a:lnTo>
                <a:lnTo>
                  <a:pt x="539" y="197"/>
                </a:lnTo>
                <a:lnTo>
                  <a:pt x="529" y="223"/>
                </a:lnTo>
                <a:lnTo>
                  <a:pt x="516" y="248"/>
                </a:lnTo>
                <a:lnTo>
                  <a:pt x="504" y="273"/>
                </a:lnTo>
                <a:lnTo>
                  <a:pt x="490" y="297"/>
                </a:lnTo>
                <a:lnTo>
                  <a:pt x="475" y="320"/>
                </a:lnTo>
                <a:lnTo>
                  <a:pt x="459" y="343"/>
                </a:lnTo>
                <a:lnTo>
                  <a:pt x="441" y="365"/>
                </a:lnTo>
                <a:lnTo>
                  <a:pt x="424" y="385"/>
                </a:lnTo>
                <a:lnTo>
                  <a:pt x="405" y="406"/>
                </a:lnTo>
                <a:lnTo>
                  <a:pt x="385" y="425"/>
                </a:lnTo>
                <a:lnTo>
                  <a:pt x="364" y="443"/>
                </a:lnTo>
                <a:lnTo>
                  <a:pt x="342" y="460"/>
                </a:lnTo>
                <a:lnTo>
                  <a:pt x="320" y="475"/>
                </a:lnTo>
                <a:lnTo>
                  <a:pt x="296" y="491"/>
                </a:lnTo>
                <a:lnTo>
                  <a:pt x="272" y="505"/>
                </a:lnTo>
                <a:lnTo>
                  <a:pt x="248" y="517"/>
                </a:lnTo>
                <a:lnTo>
                  <a:pt x="222" y="529"/>
                </a:lnTo>
                <a:lnTo>
                  <a:pt x="196" y="539"/>
                </a:lnTo>
                <a:lnTo>
                  <a:pt x="170" y="548"/>
                </a:lnTo>
                <a:lnTo>
                  <a:pt x="142" y="557"/>
                </a:lnTo>
                <a:lnTo>
                  <a:pt x="115" y="563"/>
                </a:lnTo>
                <a:lnTo>
                  <a:pt x="87" y="568"/>
                </a:lnTo>
                <a:lnTo>
                  <a:pt x="58" y="571"/>
                </a:lnTo>
                <a:lnTo>
                  <a:pt x="29" y="574"/>
                </a:lnTo>
                <a:lnTo>
                  <a:pt x="0" y="574"/>
                </a:lnTo>
                <a:lnTo>
                  <a:pt x="0" y="574"/>
                </a:lnTo>
                <a:lnTo>
                  <a:pt x="0" y="639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55" name="Freeform 27"/>
          <p:cNvSpPr>
            <a:spLocks/>
          </p:cNvSpPr>
          <p:nvPr/>
        </p:nvSpPr>
        <p:spPr bwMode="auto">
          <a:xfrm>
            <a:off x="5272629" y="5818547"/>
            <a:ext cx="644148" cy="28850"/>
          </a:xfrm>
          <a:custGeom>
            <a:avLst/>
            <a:gdLst/>
            <a:ahLst/>
            <a:cxnLst>
              <a:cxn ang="0">
                <a:pos x="0" y="65"/>
              </a:cxn>
              <a:cxn ang="0">
                <a:pos x="0" y="65"/>
              </a:cxn>
              <a:cxn ang="0">
                <a:pos x="1556" y="65"/>
              </a:cxn>
              <a:cxn ang="0">
                <a:pos x="1556" y="0"/>
              </a:cxn>
              <a:cxn ang="0">
                <a:pos x="0" y="0"/>
              </a:cxn>
              <a:cxn ang="0">
                <a:pos x="0" y="0"/>
              </a:cxn>
              <a:cxn ang="0">
                <a:pos x="0" y="65"/>
              </a:cxn>
            </a:cxnLst>
            <a:rect l="0" t="0" r="r" b="b"/>
            <a:pathLst>
              <a:path w="1556" h="65">
                <a:moveTo>
                  <a:pt x="0" y="65"/>
                </a:moveTo>
                <a:lnTo>
                  <a:pt x="0" y="65"/>
                </a:lnTo>
                <a:lnTo>
                  <a:pt x="1556" y="65"/>
                </a:lnTo>
                <a:lnTo>
                  <a:pt x="1556" y="0"/>
                </a:lnTo>
                <a:lnTo>
                  <a:pt x="0" y="0"/>
                </a:lnTo>
                <a:lnTo>
                  <a:pt x="0" y="0"/>
                </a:lnTo>
                <a:lnTo>
                  <a:pt x="0" y="65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56" name="Freeform 28"/>
          <p:cNvSpPr>
            <a:spLocks/>
          </p:cNvSpPr>
          <p:nvPr/>
        </p:nvSpPr>
        <p:spPr bwMode="auto">
          <a:xfrm>
            <a:off x="5009340" y="5558901"/>
            <a:ext cx="263289" cy="28849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" y="65"/>
              </a:cxn>
              <a:cxn ang="0">
                <a:pos x="12" y="128"/>
              </a:cxn>
              <a:cxn ang="0">
                <a:pos x="29" y="190"/>
              </a:cxn>
              <a:cxn ang="0">
                <a:pos x="50" y="248"/>
              </a:cxn>
              <a:cxn ang="0">
                <a:pos x="77" y="304"/>
              </a:cxn>
              <a:cxn ang="0">
                <a:pos x="110" y="357"/>
              </a:cxn>
              <a:cxn ang="0">
                <a:pos x="146" y="406"/>
              </a:cxn>
              <a:cxn ang="0">
                <a:pos x="188" y="451"/>
              </a:cxn>
              <a:cxn ang="0">
                <a:pos x="232" y="493"/>
              </a:cxn>
              <a:cxn ang="0">
                <a:pos x="282" y="529"/>
              </a:cxn>
              <a:cxn ang="0">
                <a:pos x="335" y="562"/>
              </a:cxn>
              <a:cxn ang="0">
                <a:pos x="391" y="588"/>
              </a:cxn>
              <a:cxn ang="0">
                <a:pos x="449" y="609"/>
              </a:cxn>
              <a:cxn ang="0">
                <a:pos x="510" y="625"/>
              </a:cxn>
              <a:cxn ang="0">
                <a:pos x="573" y="636"/>
              </a:cxn>
              <a:cxn ang="0">
                <a:pos x="638" y="639"/>
              </a:cxn>
              <a:cxn ang="0">
                <a:pos x="608" y="574"/>
              </a:cxn>
              <a:cxn ang="0">
                <a:pos x="551" y="568"/>
              </a:cxn>
              <a:cxn ang="0">
                <a:pos x="495" y="557"/>
              </a:cxn>
              <a:cxn ang="0">
                <a:pos x="441" y="539"/>
              </a:cxn>
              <a:cxn ang="0">
                <a:pos x="391" y="517"/>
              </a:cxn>
              <a:cxn ang="0">
                <a:pos x="341" y="491"/>
              </a:cxn>
              <a:cxn ang="0">
                <a:pos x="295" y="460"/>
              </a:cxn>
              <a:cxn ang="0">
                <a:pos x="253" y="425"/>
              </a:cxn>
              <a:cxn ang="0">
                <a:pos x="214" y="385"/>
              </a:cxn>
              <a:cxn ang="0">
                <a:pos x="179" y="343"/>
              </a:cxn>
              <a:cxn ang="0">
                <a:pos x="147" y="297"/>
              </a:cxn>
              <a:cxn ang="0">
                <a:pos x="121" y="248"/>
              </a:cxn>
              <a:cxn ang="0">
                <a:pos x="100" y="197"/>
              </a:cxn>
              <a:cxn ang="0">
                <a:pos x="82" y="143"/>
              </a:cxn>
              <a:cxn ang="0">
                <a:pos x="71" y="87"/>
              </a:cxn>
              <a:cxn ang="0">
                <a:pos x="65" y="30"/>
              </a:cxn>
              <a:cxn ang="0">
                <a:pos x="64" y="0"/>
              </a:cxn>
            </a:cxnLst>
            <a:rect l="0" t="0" r="r" b="b"/>
            <a:pathLst>
              <a:path w="638" h="639">
                <a:moveTo>
                  <a:pt x="0" y="0"/>
                </a:moveTo>
                <a:lnTo>
                  <a:pt x="0" y="0"/>
                </a:lnTo>
                <a:lnTo>
                  <a:pt x="0" y="33"/>
                </a:lnTo>
                <a:lnTo>
                  <a:pt x="3" y="65"/>
                </a:lnTo>
                <a:lnTo>
                  <a:pt x="7" y="98"/>
                </a:lnTo>
                <a:lnTo>
                  <a:pt x="12" y="128"/>
                </a:lnTo>
                <a:lnTo>
                  <a:pt x="21" y="159"/>
                </a:lnTo>
                <a:lnTo>
                  <a:pt x="29" y="190"/>
                </a:lnTo>
                <a:lnTo>
                  <a:pt x="39" y="219"/>
                </a:lnTo>
                <a:lnTo>
                  <a:pt x="50" y="248"/>
                </a:lnTo>
                <a:lnTo>
                  <a:pt x="63" y="277"/>
                </a:lnTo>
                <a:lnTo>
                  <a:pt x="77" y="304"/>
                </a:lnTo>
                <a:lnTo>
                  <a:pt x="93" y="331"/>
                </a:lnTo>
                <a:lnTo>
                  <a:pt x="110" y="357"/>
                </a:lnTo>
                <a:lnTo>
                  <a:pt x="127" y="381"/>
                </a:lnTo>
                <a:lnTo>
                  <a:pt x="146" y="406"/>
                </a:lnTo>
                <a:lnTo>
                  <a:pt x="167" y="429"/>
                </a:lnTo>
                <a:lnTo>
                  <a:pt x="188" y="451"/>
                </a:lnTo>
                <a:lnTo>
                  <a:pt x="209" y="472"/>
                </a:lnTo>
                <a:lnTo>
                  <a:pt x="232" y="493"/>
                </a:lnTo>
                <a:lnTo>
                  <a:pt x="257" y="511"/>
                </a:lnTo>
                <a:lnTo>
                  <a:pt x="282" y="529"/>
                </a:lnTo>
                <a:lnTo>
                  <a:pt x="307" y="545"/>
                </a:lnTo>
                <a:lnTo>
                  <a:pt x="335" y="562"/>
                </a:lnTo>
                <a:lnTo>
                  <a:pt x="362" y="576"/>
                </a:lnTo>
                <a:lnTo>
                  <a:pt x="391" y="588"/>
                </a:lnTo>
                <a:lnTo>
                  <a:pt x="419" y="600"/>
                </a:lnTo>
                <a:lnTo>
                  <a:pt x="449" y="609"/>
                </a:lnTo>
                <a:lnTo>
                  <a:pt x="479" y="618"/>
                </a:lnTo>
                <a:lnTo>
                  <a:pt x="510" y="625"/>
                </a:lnTo>
                <a:lnTo>
                  <a:pt x="542" y="632"/>
                </a:lnTo>
                <a:lnTo>
                  <a:pt x="573" y="636"/>
                </a:lnTo>
                <a:lnTo>
                  <a:pt x="605" y="638"/>
                </a:lnTo>
                <a:lnTo>
                  <a:pt x="638" y="639"/>
                </a:lnTo>
                <a:lnTo>
                  <a:pt x="638" y="574"/>
                </a:lnTo>
                <a:lnTo>
                  <a:pt x="608" y="574"/>
                </a:lnTo>
                <a:lnTo>
                  <a:pt x="580" y="571"/>
                </a:lnTo>
                <a:lnTo>
                  <a:pt x="551" y="568"/>
                </a:lnTo>
                <a:lnTo>
                  <a:pt x="523" y="563"/>
                </a:lnTo>
                <a:lnTo>
                  <a:pt x="495" y="557"/>
                </a:lnTo>
                <a:lnTo>
                  <a:pt x="469" y="548"/>
                </a:lnTo>
                <a:lnTo>
                  <a:pt x="441" y="539"/>
                </a:lnTo>
                <a:lnTo>
                  <a:pt x="416" y="529"/>
                </a:lnTo>
                <a:lnTo>
                  <a:pt x="391" y="517"/>
                </a:lnTo>
                <a:lnTo>
                  <a:pt x="365" y="505"/>
                </a:lnTo>
                <a:lnTo>
                  <a:pt x="341" y="491"/>
                </a:lnTo>
                <a:lnTo>
                  <a:pt x="318" y="475"/>
                </a:lnTo>
                <a:lnTo>
                  <a:pt x="295" y="460"/>
                </a:lnTo>
                <a:lnTo>
                  <a:pt x="274" y="443"/>
                </a:lnTo>
                <a:lnTo>
                  <a:pt x="253" y="425"/>
                </a:lnTo>
                <a:lnTo>
                  <a:pt x="233" y="406"/>
                </a:lnTo>
                <a:lnTo>
                  <a:pt x="214" y="385"/>
                </a:lnTo>
                <a:lnTo>
                  <a:pt x="196" y="365"/>
                </a:lnTo>
                <a:lnTo>
                  <a:pt x="179" y="343"/>
                </a:lnTo>
                <a:lnTo>
                  <a:pt x="162" y="320"/>
                </a:lnTo>
                <a:lnTo>
                  <a:pt x="147" y="297"/>
                </a:lnTo>
                <a:lnTo>
                  <a:pt x="134" y="273"/>
                </a:lnTo>
                <a:lnTo>
                  <a:pt x="121" y="248"/>
                </a:lnTo>
                <a:lnTo>
                  <a:pt x="110" y="223"/>
                </a:lnTo>
                <a:lnTo>
                  <a:pt x="100" y="197"/>
                </a:lnTo>
                <a:lnTo>
                  <a:pt x="91" y="170"/>
                </a:lnTo>
                <a:lnTo>
                  <a:pt x="82" y="143"/>
                </a:lnTo>
                <a:lnTo>
                  <a:pt x="76" y="116"/>
                </a:lnTo>
                <a:lnTo>
                  <a:pt x="71" y="87"/>
                </a:lnTo>
                <a:lnTo>
                  <a:pt x="67" y="59"/>
                </a:lnTo>
                <a:lnTo>
                  <a:pt x="65" y="30"/>
                </a:lnTo>
                <a:lnTo>
                  <a:pt x="64" y="0"/>
                </a:lnTo>
                <a:lnTo>
                  <a:pt x="64" y="0"/>
                </a:lnTo>
                <a:lnTo>
                  <a:pt x="0" y="0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57" name="Freeform 29"/>
          <p:cNvSpPr>
            <a:spLocks/>
          </p:cNvSpPr>
          <p:nvPr/>
        </p:nvSpPr>
        <p:spPr bwMode="auto">
          <a:xfrm>
            <a:off x="5009340" y="5558901"/>
            <a:ext cx="26495" cy="180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2" y="0"/>
              </a:cxn>
              <a:cxn ang="0">
                <a:pos x="32" y="0"/>
              </a:cxn>
              <a:cxn ang="0">
                <a:pos x="32" y="0"/>
              </a:cxn>
              <a:cxn ang="0">
                <a:pos x="32" y="0"/>
              </a:cxn>
              <a:cxn ang="0">
                <a:pos x="64" y="0"/>
              </a:cxn>
              <a:cxn ang="0">
                <a:pos x="0" y="0"/>
              </a:cxn>
            </a:cxnLst>
            <a:rect l="0" t="0" r="r" b="b"/>
            <a:pathLst>
              <a:path w="64">
                <a:moveTo>
                  <a:pt x="0" y="0"/>
                </a:move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64" y="0"/>
                </a:lnTo>
                <a:lnTo>
                  <a:pt x="0" y="0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58" name="Freeform 30"/>
          <p:cNvSpPr>
            <a:spLocks/>
          </p:cNvSpPr>
          <p:nvPr/>
        </p:nvSpPr>
        <p:spPr bwMode="auto">
          <a:xfrm>
            <a:off x="5009340" y="5272209"/>
            <a:ext cx="263289" cy="286692"/>
          </a:xfrm>
          <a:custGeom>
            <a:avLst/>
            <a:gdLst/>
            <a:ahLst/>
            <a:cxnLst>
              <a:cxn ang="0">
                <a:pos x="638" y="0"/>
              </a:cxn>
              <a:cxn ang="0">
                <a:pos x="573" y="3"/>
              </a:cxn>
              <a:cxn ang="0">
                <a:pos x="510" y="13"/>
              </a:cxn>
              <a:cxn ang="0">
                <a:pos x="449" y="29"/>
              </a:cxn>
              <a:cxn ang="0">
                <a:pos x="391" y="51"/>
              </a:cxn>
              <a:cxn ang="0">
                <a:pos x="335" y="77"/>
              </a:cxn>
              <a:cxn ang="0">
                <a:pos x="282" y="109"/>
              </a:cxn>
              <a:cxn ang="0">
                <a:pos x="232" y="146"/>
              </a:cxn>
              <a:cxn ang="0">
                <a:pos x="188" y="187"/>
              </a:cxn>
              <a:cxn ang="0">
                <a:pos x="146" y="233"/>
              </a:cxn>
              <a:cxn ang="0">
                <a:pos x="109" y="282"/>
              </a:cxn>
              <a:cxn ang="0">
                <a:pos x="77" y="334"/>
              </a:cxn>
              <a:cxn ang="0">
                <a:pos x="50" y="390"/>
              </a:cxn>
              <a:cxn ang="0">
                <a:pos x="29" y="449"/>
              </a:cxn>
              <a:cxn ang="0">
                <a:pos x="12" y="510"/>
              </a:cxn>
              <a:cxn ang="0">
                <a:pos x="3" y="573"/>
              </a:cxn>
              <a:cxn ang="0">
                <a:pos x="0" y="638"/>
              </a:cxn>
              <a:cxn ang="0">
                <a:pos x="65" y="609"/>
              </a:cxn>
              <a:cxn ang="0">
                <a:pos x="71" y="551"/>
              </a:cxn>
              <a:cxn ang="0">
                <a:pos x="82" y="495"/>
              </a:cxn>
              <a:cxn ang="0">
                <a:pos x="100" y="442"/>
              </a:cxn>
              <a:cxn ang="0">
                <a:pos x="121" y="390"/>
              </a:cxn>
              <a:cxn ang="0">
                <a:pos x="147" y="341"/>
              </a:cxn>
              <a:cxn ang="0">
                <a:pos x="179" y="296"/>
              </a:cxn>
              <a:cxn ang="0">
                <a:pos x="214" y="253"/>
              </a:cxn>
              <a:cxn ang="0">
                <a:pos x="253" y="214"/>
              </a:cxn>
              <a:cxn ang="0">
                <a:pos x="295" y="178"/>
              </a:cxn>
              <a:cxn ang="0">
                <a:pos x="341" y="148"/>
              </a:cxn>
              <a:cxn ang="0">
                <a:pos x="391" y="121"/>
              </a:cxn>
              <a:cxn ang="0">
                <a:pos x="441" y="99"/>
              </a:cxn>
              <a:cxn ang="0">
                <a:pos x="495" y="82"/>
              </a:cxn>
              <a:cxn ang="0">
                <a:pos x="551" y="71"/>
              </a:cxn>
              <a:cxn ang="0">
                <a:pos x="608" y="65"/>
              </a:cxn>
              <a:cxn ang="0">
                <a:pos x="638" y="65"/>
              </a:cxn>
            </a:cxnLst>
            <a:rect l="0" t="0" r="r" b="b"/>
            <a:pathLst>
              <a:path w="638" h="638">
                <a:moveTo>
                  <a:pt x="638" y="0"/>
                </a:moveTo>
                <a:lnTo>
                  <a:pt x="638" y="0"/>
                </a:lnTo>
                <a:lnTo>
                  <a:pt x="605" y="1"/>
                </a:lnTo>
                <a:lnTo>
                  <a:pt x="573" y="3"/>
                </a:lnTo>
                <a:lnTo>
                  <a:pt x="542" y="7"/>
                </a:lnTo>
                <a:lnTo>
                  <a:pt x="510" y="13"/>
                </a:lnTo>
                <a:lnTo>
                  <a:pt x="479" y="20"/>
                </a:lnTo>
                <a:lnTo>
                  <a:pt x="449" y="29"/>
                </a:lnTo>
                <a:lnTo>
                  <a:pt x="419" y="38"/>
                </a:lnTo>
                <a:lnTo>
                  <a:pt x="391" y="51"/>
                </a:lnTo>
                <a:lnTo>
                  <a:pt x="362" y="63"/>
                </a:lnTo>
                <a:lnTo>
                  <a:pt x="335" y="77"/>
                </a:lnTo>
                <a:lnTo>
                  <a:pt x="307" y="93"/>
                </a:lnTo>
                <a:lnTo>
                  <a:pt x="282" y="109"/>
                </a:lnTo>
                <a:lnTo>
                  <a:pt x="257" y="128"/>
                </a:lnTo>
                <a:lnTo>
                  <a:pt x="232" y="146"/>
                </a:lnTo>
                <a:lnTo>
                  <a:pt x="209" y="166"/>
                </a:lnTo>
                <a:lnTo>
                  <a:pt x="188" y="187"/>
                </a:lnTo>
                <a:lnTo>
                  <a:pt x="167" y="210"/>
                </a:lnTo>
                <a:lnTo>
                  <a:pt x="146" y="233"/>
                </a:lnTo>
                <a:lnTo>
                  <a:pt x="127" y="257"/>
                </a:lnTo>
                <a:lnTo>
                  <a:pt x="109" y="282"/>
                </a:lnTo>
                <a:lnTo>
                  <a:pt x="93" y="308"/>
                </a:lnTo>
                <a:lnTo>
                  <a:pt x="77" y="334"/>
                </a:lnTo>
                <a:lnTo>
                  <a:pt x="63" y="362"/>
                </a:lnTo>
                <a:lnTo>
                  <a:pt x="50" y="390"/>
                </a:lnTo>
                <a:lnTo>
                  <a:pt x="39" y="419"/>
                </a:lnTo>
                <a:lnTo>
                  <a:pt x="29" y="449"/>
                </a:lnTo>
                <a:lnTo>
                  <a:pt x="21" y="479"/>
                </a:lnTo>
                <a:lnTo>
                  <a:pt x="12" y="510"/>
                </a:lnTo>
                <a:lnTo>
                  <a:pt x="7" y="541"/>
                </a:lnTo>
                <a:lnTo>
                  <a:pt x="3" y="573"/>
                </a:lnTo>
                <a:lnTo>
                  <a:pt x="0" y="606"/>
                </a:lnTo>
                <a:lnTo>
                  <a:pt x="0" y="638"/>
                </a:lnTo>
                <a:lnTo>
                  <a:pt x="64" y="638"/>
                </a:lnTo>
                <a:lnTo>
                  <a:pt x="65" y="609"/>
                </a:lnTo>
                <a:lnTo>
                  <a:pt x="67" y="579"/>
                </a:lnTo>
                <a:lnTo>
                  <a:pt x="71" y="551"/>
                </a:lnTo>
                <a:lnTo>
                  <a:pt x="76" y="523"/>
                </a:lnTo>
                <a:lnTo>
                  <a:pt x="82" y="495"/>
                </a:lnTo>
                <a:lnTo>
                  <a:pt x="91" y="468"/>
                </a:lnTo>
                <a:lnTo>
                  <a:pt x="100" y="442"/>
                </a:lnTo>
                <a:lnTo>
                  <a:pt x="110" y="415"/>
                </a:lnTo>
                <a:lnTo>
                  <a:pt x="121" y="390"/>
                </a:lnTo>
                <a:lnTo>
                  <a:pt x="134" y="366"/>
                </a:lnTo>
                <a:lnTo>
                  <a:pt x="147" y="341"/>
                </a:lnTo>
                <a:lnTo>
                  <a:pt x="162" y="318"/>
                </a:lnTo>
                <a:lnTo>
                  <a:pt x="179" y="296"/>
                </a:lnTo>
                <a:lnTo>
                  <a:pt x="196" y="273"/>
                </a:lnTo>
                <a:lnTo>
                  <a:pt x="214" y="253"/>
                </a:lnTo>
                <a:lnTo>
                  <a:pt x="233" y="233"/>
                </a:lnTo>
                <a:lnTo>
                  <a:pt x="253" y="214"/>
                </a:lnTo>
                <a:lnTo>
                  <a:pt x="274" y="195"/>
                </a:lnTo>
                <a:lnTo>
                  <a:pt x="295" y="178"/>
                </a:lnTo>
                <a:lnTo>
                  <a:pt x="318" y="163"/>
                </a:lnTo>
                <a:lnTo>
                  <a:pt x="341" y="148"/>
                </a:lnTo>
                <a:lnTo>
                  <a:pt x="365" y="134"/>
                </a:lnTo>
                <a:lnTo>
                  <a:pt x="391" y="121"/>
                </a:lnTo>
                <a:lnTo>
                  <a:pt x="416" y="109"/>
                </a:lnTo>
                <a:lnTo>
                  <a:pt x="441" y="99"/>
                </a:lnTo>
                <a:lnTo>
                  <a:pt x="469" y="90"/>
                </a:lnTo>
                <a:lnTo>
                  <a:pt x="495" y="82"/>
                </a:lnTo>
                <a:lnTo>
                  <a:pt x="523" y="76"/>
                </a:lnTo>
                <a:lnTo>
                  <a:pt x="551" y="71"/>
                </a:lnTo>
                <a:lnTo>
                  <a:pt x="580" y="68"/>
                </a:lnTo>
                <a:lnTo>
                  <a:pt x="608" y="65"/>
                </a:lnTo>
                <a:lnTo>
                  <a:pt x="638" y="65"/>
                </a:lnTo>
                <a:lnTo>
                  <a:pt x="638" y="65"/>
                </a:lnTo>
                <a:lnTo>
                  <a:pt x="638" y="0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59" name="Freeform 31"/>
          <p:cNvSpPr>
            <a:spLocks/>
          </p:cNvSpPr>
          <p:nvPr/>
        </p:nvSpPr>
        <p:spPr bwMode="auto">
          <a:xfrm>
            <a:off x="6277435" y="2036472"/>
            <a:ext cx="1145888" cy="546337"/>
          </a:xfrm>
          <a:custGeom>
            <a:avLst/>
            <a:gdLst/>
            <a:ahLst/>
            <a:cxnLst>
              <a:cxn ang="0">
                <a:pos x="2192" y="1"/>
              </a:cxn>
              <a:cxn ang="0">
                <a:pos x="2283" y="12"/>
              </a:cxn>
              <a:cxn ang="0">
                <a:pos x="2369" y="37"/>
              </a:cxn>
              <a:cxn ang="0">
                <a:pos x="2450" y="73"/>
              </a:cxn>
              <a:cxn ang="0">
                <a:pos x="2523" y="121"/>
              </a:cxn>
              <a:cxn ang="0">
                <a:pos x="2590" y="178"/>
              </a:cxn>
              <a:cxn ang="0">
                <a:pos x="2647" y="244"/>
              </a:cxn>
              <a:cxn ang="0">
                <a:pos x="2694" y="318"/>
              </a:cxn>
              <a:cxn ang="0">
                <a:pos x="2731" y="398"/>
              </a:cxn>
              <a:cxn ang="0">
                <a:pos x="2755" y="485"/>
              </a:cxn>
              <a:cxn ang="0">
                <a:pos x="2766" y="575"/>
              </a:cxn>
              <a:cxn ang="0">
                <a:pos x="2764" y="668"/>
              </a:cxn>
              <a:cxn ang="0">
                <a:pos x="2748" y="757"/>
              </a:cxn>
              <a:cxn ang="0">
                <a:pos x="2719" y="841"/>
              </a:cxn>
              <a:cxn ang="0">
                <a:pos x="2679" y="920"/>
              </a:cxn>
              <a:cxn ang="0">
                <a:pos x="2628" y="991"/>
              </a:cxn>
              <a:cxn ang="0">
                <a:pos x="2568" y="1054"/>
              </a:cxn>
              <a:cxn ang="0">
                <a:pos x="2500" y="1109"/>
              </a:cxn>
              <a:cxn ang="0">
                <a:pos x="2424" y="1152"/>
              </a:cxn>
              <a:cxn ang="0">
                <a:pos x="2340" y="1185"/>
              </a:cxn>
              <a:cxn ang="0">
                <a:pos x="2253" y="1205"/>
              </a:cxn>
              <a:cxn ang="0">
                <a:pos x="2161" y="1212"/>
              </a:cxn>
              <a:cxn ang="0">
                <a:pos x="545" y="1209"/>
              </a:cxn>
              <a:cxn ang="0">
                <a:pos x="455" y="1193"/>
              </a:cxn>
              <a:cxn ang="0">
                <a:pos x="370" y="1164"/>
              </a:cxn>
              <a:cxn ang="0">
                <a:pos x="292" y="1124"/>
              </a:cxn>
              <a:cxn ang="0">
                <a:pos x="221" y="1073"/>
              </a:cxn>
              <a:cxn ang="0">
                <a:pos x="157" y="1013"/>
              </a:cxn>
              <a:cxn ang="0">
                <a:pos x="104" y="945"/>
              </a:cxn>
              <a:cxn ang="0">
                <a:pos x="60" y="869"/>
              </a:cxn>
              <a:cxn ang="0">
                <a:pos x="28" y="785"/>
              </a:cxn>
              <a:cxn ang="0">
                <a:pos x="6" y="698"/>
              </a:cxn>
              <a:cxn ang="0">
                <a:pos x="0" y="606"/>
              </a:cxn>
              <a:cxn ang="0">
                <a:pos x="6" y="514"/>
              </a:cxn>
              <a:cxn ang="0">
                <a:pos x="28" y="427"/>
              </a:cxn>
              <a:cxn ang="0">
                <a:pos x="60" y="344"/>
              </a:cxn>
              <a:cxn ang="0">
                <a:pos x="104" y="268"/>
              </a:cxn>
              <a:cxn ang="0">
                <a:pos x="157" y="199"/>
              </a:cxn>
              <a:cxn ang="0">
                <a:pos x="221" y="139"/>
              </a:cxn>
              <a:cxn ang="0">
                <a:pos x="292" y="88"/>
              </a:cxn>
              <a:cxn ang="0">
                <a:pos x="370" y="48"/>
              </a:cxn>
              <a:cxn ang="0">
                <a:pos x="455" y="19"/>
              </a:cxn>
              <a:cxn ang="0">
                <a:pos x="545" y="3"/>
              </a:cxn>
            </a:cxnLst>
            <a:rect l="0" t="0" r="r" b="b"/>
            <a:pathLst>
              <a:path w="2767" h="1212">
                <a:moveTo>
                  <a:pt x="606" y="0"/>
                </a:moveTo>
                <a:lnTo>
                  <a:pt x="2161" y="0"/>
                </a:lnTo>
                <a:lnTo>
                  <a:pt x="2192" y="1"/>
                </a:lnTo>
                <a:lnTo>
                  <a:pt x="2223" y="3"/>
                </a:lnTo>
                <a:lnTo>
                  <a:pt x="2253" y="7"/>
                </a:lnTo>
                <a:lnTo>
                  <a:pt x="2283" y="12"/>
                </a:lnTo>
                <a:lnTo>
                  <a:pt x="2312" y="19"/>
                </a:lnTo>
                <a:lnTo>
                  <a:pt x="2340" y="28"/>
                </a:lnTo>
                <a:lnTo>
                  <a:pt x="2369" y="37"/>
                </a:lnTo>
                <a:lnTo>
                  <a:pt x="2396" y="48"/>
                </a:lnTo>
                <a:lnTo>
                  <a:pt x="2424" y="60"/>
                </a:lnTo>
                <a:lnTo>
                  <a:pt x="2450" y="73"/>
                </a:lnTo>
                <a:lnTo>
                  <a:pt x="2475" y="88"/>
                </a:lnTo>
                <a:lnTo>
                  <a:pt x="2500" y="104"/>
                </a:lnTo>
                <a:lnTo>
                  <a:pt x="2523" y="121"/>
                </a:lnTo>
                <a:lnTo>
                  <a:pt x="2546" y="139"/>
                </a:lnTo>
                <a:lnTo>
                  <a:pt x="2568" y="158"/>
                </a:lnTo>
                <a:lnTo>
                  <a:pt x="2590" y="178"/>
                </a:lnTo>
                <a:lnTo>
                  <a:pt x="2609" y="199"/>
                </a:lnTo>
                <a:lnTo>
                  <a:pt x="2628" y="221"/>
                </a:lnTo>
                <a:lnTo>
                  <a:pt x="2647" y="244"/>
                </a:lnTo>
                <a:lnTo>
                  <a:pt x="2664" y="268"/>
                </a:lnTo>
                <a:lnTo>
                  <a:pt x="2679" y="293"/>
                </a:lnTo>
                <a:lnTo>
                  <a:pt x="2694" y="318"/>
                </a:lnTo>
                <a:lnTo>
                  <a:pt x="2707" y="344"/>
                </a:lnTo>
                <a:lnTo>
                  <a:pt x="2719" y="371"/>
                </a:lnTo>
                <a:lnTo>
                  <a:pt x="2731" y="398"/>
                </a:lnTo>
                <a:lnTo>
                  <a:pt x="2740" y="427"/>
                </a:lnTo>
                <a:lnTo>
                  <a:pt x="2748" y="455"/>
                </a:lnTo>
                <a:lnTo>
                  <a:pt x="2755" y="485"/>
                </a:lnTo>
                <a:lnTo>
                  <a:pt x="2760" y="514"/>
                </a:lnTo>
                <a:lnTo>
                  <a:pt x="2764" y="544"/>
                </a:lnTo>
                <a:lnTo>
                  <a:pt x="2766" y="575"/>
                </a:lnTo>
                <a:lnTo>
                  <a:pt x="2767" y="606"/>
                </a:lnTo>
                <a:lnTo>
                  <a:pt x="2766" y="638"/>
                </a:lnTo>
                <a:lnTo>
                  <a:pt x="2764" y="668"/>
                </a:lnTo>
                <a:lnTo>
                  <a:pt x="2760" y="698"/>
                </a:lnTo>
                <a:lnTo>
                  <a:pt x="2755" y="728"/>
                </a:lnTo>
                <a:lnTo>
                  <a:pt x="2748" y="757"/>
                </a:lnTo>
                <a:lnTo>
                  <a:pt x="2740" y="785"/>
                </a:lnTo>
                <a:lnTo>
                  <a:pt x="2731" y="814"/>
                </a:lnTo>
                <a:lnTo>
                  <a:pt x="2719" y="841"/>
                </a:lnTo>
                <a:lnTo>
                  <a:pt x="2707" y="869"/>
                </a:lnTo>
                <a:lnTo>
                  <a:pt x="2694" y="895"/>
                </a:lnTo>
                <a:lnTo>
                  <a:pt x="2679" y="920"/>
                </a:lnTo>
                <a:lnTo>
                  <a:pt x="2664" y="945"/>
                </a:lnTo>
                <a:lnTo>
                  <a:pt x="2647" y="968"/>
                </a:lnTo>
                <a:lnTo>
                  <a:pt x="2628" y="991"/>
                </a:lnTo>
                <a:lnTo>
                  <a:pt x="2609" y="1013"/>
                </a:lnTo>
                <a:lnTo>
                  <a:pt x="2590" y="1035"/>
                </a:lnTo>
                <a:lnTo>
                  <a:pt x="2568" y="1054"/>
                </a:lnTo>
                <a:lnTo>
                  <a:pt x="2546" y="1073"/>
                </a:lnTo>
                <a:lnTo>
                  <a:pt x="2523" y="1091"/>
                </a:lnTo>
                <a:lnTo>
                  <a:pt x="2500" y="1109"/>
                </a:lnTo>
                <a:lnTo>
                  <a:pt x="2475" y="1124"/>
                </a:lnTo>
                <a:lnTo>
                  <a:pt x="2450" y="1139"/>
                </a:lnTo>
                <a:lnTo>
                  <a:pt x="2424" y="1152"/>
                </a:lnTo>
                <a:lnTo>
                  <a:pt x="2396" y="1164"/>
                </a:lnTo>
                <a:lnTo>
                  <a:pt x="2369" y="1176"/>
                </a:lnTo>
                <a:lnTo>
                  <a:pt x="2340" y="1185"/>
                </a:lnTo>
                <a:lnTo>
                  <a:pt x="2312" y="1193"/>
                </a:lnTo>
                <a:lnTo>
                  <a:pt x="2283" y="1200"/>
                </a:lnTo>
                <a:lnTo>
                  <a:pt x="2253" y="1205"/>
                </a:lnTo>
                <a:lnTo>
                  <a:pt x="2223" y="1209"/>
                </a:lnTo>
                <a:lnTo>
                  <a:pt x="2192" y="1211"/>
                </a:lnTo>
                <a:lnTo>
                  <a:pt x="2161" y="1212"/>
                </a:lnTo>
                <a:lnTo>
                  <a:pt x="606" y="1212"/>
                </a:lnTo>
                <a:lnTo>
                  <a:pt x="575" y="1211"/>
                </a:lnTo>
                <a:lnTo>
                  <a:pt x="545" y="1209"/>
                </a:lnTo>
                <a:lnTo>
                  <a:pt x="514" y="1205"/>
                </a:lnTo>
                <a:lnTo>
                  <a:pt x="485" y="1200"/>
                </a:lnTo>
                <a:lnTo>
                  <a:pt x="455" y="1193"/>
                </a:lnTo>
                <a:lnTo>
                  <a:pt x="426" y="1185"/>
                </a:lnTo>
                <a:lnTo>
                  <a:pt x="399" y="1176"/>
                </a:lnTo>
                <a:lnTo>
                  <a:pt x="370" y="1164"/>
                </a:lnTo>
                <a:lnTo>
                  <a:pt x="344" y="1152"/>
                </a:lnTo>
                <a:lnTo>
                  <a:pt x="317" y="1139"/>
                </a:lnTo>
                <a:lnTo>
                  <a:pt x="292" y="1124"/>
                </a:lnTo>
                <a:lnTo>
                  <a:pt x="268" y="1109"/>
                </a:lnTo>
                <a:lnTo>
                  <a:pt x="243" y="1091"/>
                </a:lnTo>
                <a:lnTo>
                  <a:pt x="221" y="1073"/>
                </a:lnTo>
                <a:lnTo>
                  <a:pt x="199" y="1054"/>
                </a:lnTo>
                <a:lnTo>
                  <a:pt x="178" y="1035"/>
                </a:lnTo>
                <a:lnTo>
                  <a:pt x="157" y="1013"/>
                </a:lnTo>
                <a:lnTo>
                  <a:pt x="139" y="991"/>
                </a:lnTo>
                <a:lnTo>
                  <a:pt x="121" y="968"/>
                </a:lnTo>
                <a:lnTo>
                  <a:pt x="104" y="945"/>
                </a:lnTo>
                <a:lnTo>
                  <a:pt x="87" y="920"/>
                </a:lnTo>
                <a:lnTo>
                  <a:pt x="73" y="895"/>
                </a:lnTo>
                <a:lnTo>
                  <a:pt x="60" y="869"/>
                </a:lnTo>
                <a:lnTo>
                  <a:pt x="48" y="841"/>
                </a:lnTo>
                <a:lnTo>
                  <a:pt x="37" y="814"/>
                </a:lnTo>
                <a:lnTo>
                  <a:pt x="28" y="785"/>
                </a:lnTo>
                <a:lnTo>
                  <a:pt x="18" y="757"/>
                </a:lnTo>
                <a:lnTo>
                  <a:pt x="12" y="728"/>
                </a:lnTo>
                <a:lnTo>
                  <a:pt x="6" y="698"/>
                </a:lnTo>
                <a:lnTo>
                  <a:pt x="3" y="668"/>
                </a:lnTo>
                <a:lnTo>
                  <a:pt x="0" y="638"/>
                </a:lnTo>
                <a:lnTo>
                  <a:pt x="0" y="606"/>
                </a:lnTo>
                <a:lnTo>
                  <a:pt x="0" y="575"/>
                </a:lnTo>
                <a:lnTo>
                  <a:pt x="3" y="544"/>
                </a:lnTo>
                <a:lnTo>
                  <a:pt x="6" y="514"/>
                </a:lnTo>
                <a:lnTo>
                  <a:pt x="12" y="485"/>
                </a:lnTo>
                <a:lnTo>
                  <a:pt x="18" y="455"/>
                </a:lnTo>
                <a:lnTo>
                  <a:pt x="28" y="427"/>
                </a:lnTo>
                <a:lnTo>
                  <a:pt x="37" y="398"/>
                </a:lnTo>
                <a:lnTo>
                  <a:pt x="48" y="371"/>
                </a:lnTo>
                <a:lnTo>
                  <a:pt x="60" y="344"/>
                </a:lnTo>
                <a:lnTo>
                  <a:pt x="73" y="318"/>
                </a:lnTo>
                <a:lnTo>
                  <a:pt x="87" y="293"/>
                </a:lnTo>
                <a:lnTo>
                  <a:pt x="104" y="268"/>
                </a:lnTo>
                <a:lnTo>
                  <a:pt x="121" y="244"/>
                </a:lnTo>
                <a:lnTo>
                  <a:pt x="139" y="221"/>
                </a:lnTo>
                <a:lnTo>
                  <a:pt x="157" y="199"/>
                </a:lnTo>
                <a:lnTo>
                  <a:pt x="178" y="178"/>
                </a:lnTo>
                <a:lnTo>
                  <a:pt x="199" y="158"/>
                </a:lnTo>
                <a:lnTo>
                  <a:pt x="221" y="139"/>
                </a:lnTo>
                <a:lnTo>
                  <a:pt x="243" y="121"/>
                </a:lnTo>
                <a:lnTo>
                  <a:pt x="268" y="104"/>
                </a:lnTo>
                <a:lnTo>
                  <a:pt x="292" y="88"/>
                </a:lnTo>
                <a:lnTo>
                  <a:pt x="317" y="73"/>
                </a:lnTo>
                <a:lnTo>
                  <a:pt x="344" y="60"/>
                </a:lnTo>
                <a:lnTo>
                  <a:pt x="370" y="48"/>
                </a:lnTo>
                <a:lnTo>
                  <a:pt x="399" y="37"/>
                </a:lnTo>
                <a:lnTo>
                  <a:pt x="426" y="28"/>
                </a:lnTo>
                <a:lnTo>
                  <a:pt x="455" y="19"/>
                </a:lnTo>
                <a:lnTo>
                  <a:pt x="485" y="12"/>
                </a:lnTo>
                <a:lnTo>
                  <a:pt x="514" y="7"/>
                </a:lnTo>
                <a:lnTo>
                  <a:pt x="545" y="3"/>
                </a:lnTo>
                <a:lnTo>
                  <a:pt x="575" y="1"/>
                </a:lnTo>
                <a:lnTo>
                  <a:pt x="606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60" name="Freeform 32"/>
          <p:cNvSpPr>
            <a:spLocks/>
          </p:cNvSpPr>
          <p:nvPr/>
        </p:nvSpPr>
        <p:spPr bwMode="auto">
          <a:xfrm>
            <a:off x="6529133" y="2022047"/>
            <a:ext cx="644148" cy="28850"/>
          </a:xfrm>
          <a:custGeom>
            <a:avLst/>
            <a:gdLst/>
            <a:ahLst/>
            <a:cxnLst>
              <a:cxn ang="0">
                <a:pos x="1555" y="0"/>
              </a:cxn>
              <a:cxn ang="0">
                <a:pos x="1555" y="0"/>
              </a:cxn>
              <a:cxn ang="0">
                <a:pos x="0" y="0"/>
              </a:cxn>
              <a:cxn ang="0">
                <a:pos x="0" y="65"/>
              </a:cxn>
              <a:cxn ang="0">
                <a:pos x="1555" y="65"/>
              </a:cxn>
              <a:cxn ang="0">
                <a:pos x="1555" y="65"/>
              </a:cxn>
              <a:cxn ang="0">
                <a:pos x="1555" y="0"/>
              </a:cxn>
            </a:cxnLst>
            <a:rect l="0" t="0" r="r" b="b"/>
            <a:pathLst>
              <a:path w="1555" h="65">
                <a:moveTo>
                  <a:pt x="1555" y="0"/>
                </a:moveTo>
                <a:lnTo>
                  <a:pt x="1555" y="0"/>
                </a:lnTo>
                <a:lnTo>
                  <a:pt x="0" y="0"/>
                </a:lnTo>
                <a:lnTo>
                  <a:pt x="0" y="65"/>
                </a:lnTo>
                <a:lnTo>
                  <a:pt x="1555" y="65"/>
                </a:lnTo>
                <a:lnTo>
                  <a:pt x="1555" y="65"/>
                </a:lnTo>
                <a:lnTo>
                  <a:pt x="1555" y="0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61" name="Freeform 33"/>
          <p:cNvSpPr>
            <a:spLocks/>
          </p:cNvSpPr>
          <p:nvPr/>
        </p:nvSpPr>
        <p:spPr bwMode="auto">
          <a:xfrm>
            <a:off x="7173281" y="2022047"/>
            <a:ext cx="263289" cy="288495"/>
          </a:xfrm>
          <a:custGeom>
            <a:avLst/>
            <a:gdLst/>
            <a:ahLst/>
            <a:cxnLst>
              <a:cxn ang="0">
                <a:pos x="639" y="638"/>
              </a:cxn>
              <a:cxn ang="0">
                <a:pos x="636" y="573"/>
              </a:cxn>
              <a:cxn ang="0">
                <a:pos x="625" y="510"/>
              </a:cxn>
              <a:cxn ang="0">
                <a:pos x="610" y="449"/>
              </a:cxn>
              <a:cxn ang="0">
                <a:pos x="588" y="390"/>
              </a:cxn>
              <a:cxn ang="0">
                <a:pos x="562" y="334"/>
              </a:cxn>
              <a:cxn ang="0">
                <a:pos x="529" y="281"/>
              </a:cxn>
              <a:cxn ang="0">
                <a:pos x="493" y="233"/>
              </a:cxn>
              <a:cxn ang="0">
                <a:pos x="451" y="187"/>
              </a:cxn>
              <a:cxn ang="0">
                <a:pos x="405" y="146"/>
              </a:cxn>
              <a:cxn ang="0">
                <a:pos x="357" y="109"/>
              </a:cxn>
              <a:cxn ang="0">
                <a:pos x="304" y="78"/>
              </a:cxn>
              <a:cxn ang="0">
                <a:pos x="248" y="50"/>
              </a:cxn>
              <a:cxn ang="0">
                <a:pos x="190" y="29"/>
              </a:cxn>
              <a:cxn ang="0">
                <a:pos x="129" y="13"/>
              </a:cxn>
              <a:cxn ang="0">
                <a:pos x="65" y="3"/>
              </a:cxn>
              <a:cxn ang="0">
                <a:pos x="0" y="0"/>
              </a:cxn>
              <a:cxn ang="0">
                <a:pos x="29" y="65"/>
              </a:cxn>
              <a:cxn ang="0">
                <a:pos x="87" y="71"/>
              </a:cxn>
              <a:cxn ang="0">
                <a:pos x="143" y="83"/>
              </a:cxn>
              <a:cxn ang="0">
                <a:pos x="197" y="99"/>
              </a:cxn>
              <a:cxn ang="0">
                <a:pos x="248" y="121"/>
              </a:cxn>
              <a:cxn ang="0">
                <a:pos x="297" y="148"/>
              </a:cxn>
              <a:cxn ang="0">
                <a:pos x="343" y="179"/>
              </a:cxn>
              <a:cxn ang="0">
                <a:pos x="385" y="214"/>
              </a:cxn>
              <a:cxn ang="0">
                <a:pos x="425" y="253"/>
              </a:cxn>
              <a:cxn ang="0">
                <a:pos x="460" y="296"/>
              </a:cxn>
              <a:cxn ang="0">
                <a:pos x="491" y="341"/>
              </a:cxn>
              <a:cxn ang="0">
                <a:pos x="517" y="390"/>
              </a:cxn>
              <a:cxn ang="0">
                <a:pos x="539" y="442"/>
              </a:cxn>
              <a:cxn ang="0">
                <a:pos x="556" y="495"/>
              </a:cxn>
              <a:cxn ang="0">
                <a:pos x="568" y="551"/>
              </a:cxn>
              <a:cxn ang="0">
                <a:pos x="574" y="609"/>
              </a:cxn>
              <a:cxn ang="0">
                <a:pos x="574" y="638"/>
              </a:cxn>
            </a:cxnLst>
            <a:rect l="0" t="0" r="r" b="b"/>
            <a:pathLst>
              <a:path w="639" h="638">
                <a:moveTo>
                  <a:pt x="639" y="638"/>
                </a:moveTo>
                <a:lnTo>
                  <a:pt x="639" y="638"/>
                </a:lnTo>
                <a:lnTo>
                  <a:pt x="638" y="606"/>
                </a:lnTo>
                <a:lnTo>
                  <a:pt x="636" y="573"/>
                </a:lnTo>
                <a:lnTo>
                  <a:pt x="631" y="542"/>
                </a:lnTo>
                <a:lnTo>
                  <a:pt x="625" y="510"/>
                </a:lnTo>
                <a:lnTo>
                  <a:pt x="618" y="479"/>
                </a:lnTo>
                <a:lnTo>
                  <a:pt x="610" y="449"/>
                </a:lnTo>
                <a:lnTo>
                  <a:pt x="600" y="419"/>
                </a:lnTo>
                <a:lnTo>
                  <a:pt x="588" y="390"/>
                </a:lnTo>
                <a:lnTo>
                  <a:pt x="576" y="362"/>
                </a:lnTo>
                <a:lnTo>
                  <a:pt x="562" y="334"/>
                </a:lnTo>
                <a:lnTo>
                  <a:pt x="545" y="308"/>
                </a:lnTo>
                <a:lnTo>
                  <a:pt x="529" y="281"/>
                </a:lnTo>
                <a:lnTo>
                  <a:pt x="511" y="257"/>
                </a:lnTo>
                <a:lnTo>
                  <a:pt x="493" y="233"/>
                </a:lnTo>
                <a:lnTo>
                  <a:pt x="472" y="209"/>
                </a:lnTo>
                <a:lnTo>
                  <a:pt x="451" y="187"/>
                </a:lnTo>
                <a:lnTo>
                  <a:pt x="429" y="166"/>
                </a:lnTo>
                <a:lnTo>
                  <a:pt x="405" y="146"/>
                </a:lnTo>
                <a:lnTo>
                  <a:pt x="381" y="127"/>
                </a:lnTo>
                <a:lnTo>
                  <a:pt x="357" y="109"/>
                </a:lnTo>
                <a:lnTo>
                  <a:pt x="330" y="93"/>
                </a:lnTo>
                <a:lnTo>
                  <a:pt x="304" y="78"/>
                </a:lnTo>
                <a:lnTo>
                  <a:pt x="277" y="64"/>
                </a:lnTo>
                <a:lnTo>
                  <a:pt x="248" y="50"/>
                </a:lnTo>
                <a:lnTo>
                  <a:pt x="219" y="39"/>
                </a:lnTo>
                <a:lnTo>
                  <a:pt x="190" y="29"/>
                </a:lnTo>
                <a:lnTo>
                  <a:pt x="159" y="20"/>
                </a:lnTo>
                <a:lnTo>
                  <a:pt x="129" y="13"/>
                </a:lnTo>
                <a:lnTo>
                  <a:pt x="97" y="7"/>
                </a:lnTo>
                <a:lnTo>
                  <a:pt x="65" y="3"/>
                </a:lnTo>
                <a:lnTo>
                  <a:pt x="32" y="1"/>
                </a:lnTo>
                <a:lnTo>
                  <a:pt x="0" y="0"/>
                </a:lnTo>
                <a:lnTo>
                  <a:pt x="0" y="65"/>
                </a:lnTo>
                <a:lnTo>
                  <a:pt x="29" y="65"/>
                </a:lnTo>
                <a:lnTo>
                  <a:pt x="59" y="68"/>
                </a:lnTo>
                <a:lnTo>
                  <a:pt x="87" y="71"/>
                </a:lnTo>
                <a:lnTo>
                  <a:pt x="116" y="76"/>
                </a:lnTo>
                <a:lnTo>
                  <a:pt x="143" y="83"/>
                </a:lnTo>
                <a:lnTo>
                  <a:pt x="170" y="90"/>
                </a:lnTo>
                <a:lnTo>
                  <a:pt x="197" y="99"/>
                </a:lnTo>
                <a:lnTo>
                  <a:pt x="223" y="109"/>
                </a:lnTo>
                <a:lnTo>
                  <a:pt x="248" y="121"/>
                </a:lnTo>
                <a:lnTo>
                  <a:pt x="273" y="133"/>
                </a:lnTo>
                <a:lnTo>
                  <a:pt x="297" y="148"/>
                </a:lnTo>
                <a:lnTo>
                  <a:pt x="320" y="163"/>
                </a:lnTo>
                <a:lnTo>
                  <a:pt x="343" y="179"/>
                </a:lnTo>
                <a:lnTo>
                  <a:pt x="365" y="195"/>
                </a:lnTo>
                <a:lnTo>
                  <a:pt x="385" y="214"/>
                </a:lnTo>
                <a:lnTo>
                  <a:pt x="405" y="233"/>
                </a:lnTo>
                <a:lnTo>
                  <a:pt x="425" y="253"/>
                </a:lnTo>
                <a:lnTo>
                  <a:pt x="443" y="273"/>
                </a:lnTo>
                <a:lnTo>
                  <a:pt x="460" y="296"/>
                </a:lnTo>
                <a:lnTo>
                  <a:pt x="475" y="318"/>
                </a:lnTo>
                <a:lnTo>
                  <a:pt x="491" y="341"/>
                </a:lnTo>
                <a:lnTo>
                  <a:pt x="505" y="366"/>
                </a:lnTo>
                <a:lnTo>
                  <a:pt x="517" y="390"/>
                </a:lnTo>
                <a:lnTo>
                  <a:pt x="529" y="415"/>
                </a:lnTo>
                <a:lnTo>
                  <a:pt x="539" y="442"/>
                </a:lnTo>
                <a:lnTo>
                  <a:pt x="548" y="468"/>
                </a:lnTo>
                <a:lnTo>
                  <a:pt x="556" y="495"/>
                </a:lnTo>
                <a:lnTo>
                  <a:pt x="563" y="523"/>
                </a:lnTo>
                <a:lnTo>
                  <a:pt x="568" y="551"/>
                </a:lnTo>
                <a:lnTo>
                  <a:pt x="572" y="579"/>
                </a:lnTo>
                <a:lnTo>
                  <a:pt x="574" y="609"/>
                </a:lnTo>
                <a:lnTo>
                  <a:pt x="574" y="638"/>
                </a:lnTo>
                <a:lnTo>
                  <a:pt x="574" y="638"/>
                </a:lnTo>
                <a:lnTo>
                  <a:pt x="639" y="638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62" name="Freeform 34"/>
          <p:cNvSpPr>
            <a:spLocks/>
          </p:cNvSpPr>
          <p:nvPr/>
        </p:nvSpPr>
        <p:spPr bwMode="auto">
          <a:xfrm>
            <a:off x="7407920" y="2288082"/>
            <a:ext cx="26495" cy="1803"/>
          </a:xfrm>
          <a:custGeom>
            <a:avLst/>
            <a:gdLst/>
            <a:ahLst/>
            <a:cxnLst>
              <a:cxn ang="0">
                <a:pos x="65" y="0"/>
              </a:cxn>
              <a:cxn ang="0">
                <a:pos x="32" y="0"/>
              </a:cxn>
              <a:cxn ang="0">
                <a:pos x="32" y="0"/>
              </a:cxn>
              <a:cxn ang="0">
                <a:pos x="32" y="0"/>
              </a:cxn>
              <a:cxn ang="0">
                <a:pos x="32" y="0"/>
              </a:cxn>
              <a:cxn ang="0">
                <a:pos x="0" y="0"/>
              </a:cxn>
              <a:cxn ang="0">
                <a:pos x="65" y="0"/>
              </a:cxn>
            </a:cxnLst>
            <a:rect l="0" t="0" r="r" b="b"/>
            <a:pathLst>
              <a:path w="65">
                <a:moveTo>
                  <a:pt x="65" y="0"/>
                </a:move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0" y="0"/>
                </a:lnTo>
                <a:lnTo>
                  <a:pt x="65" y="0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63" name="Freeform 35"/>
          <p:cNvSpPr>
            <a:spLocks/>
          </p:cNvSpPr>
          <p:nvPr/>
        </p:nvSpPr>
        <p:spPr bwMode="auto">
          <a:xfrm>
            <a:off x="7171125" y="2288082"/>
            <a:ext cx="263289" cy="286692"/>
          </a:xfrm>
          <a:custGeom>
            <a:avLst/>
            <a:gdLst/>
            <a:ahLst/>
            <a:cxnLst>
              <a:cxn ang="0">
                <a:pos x="0" y="638"/>
              </a:cxn>
              <a:cxn ang="0">
                <a:pos x="65" y="635"/>
              </a:cxn>
              <a:cxn ang="0">
                <a:pos x="129" y="625"/>
              </a:cxn>
              <a:cxn ang="0">
                <a:pos x="190" y="610"/>
              </a:cxn>
              <a:cxn ang="0">
                <a:pos x="248" y="588"/>
              </a:cxn>
              <a:cxn ang="0">
                <a:pos x="304" y="561"/>
              </a:cxn>
              <a:cxn ang="0">
                <a:pos x="357" y="529"/>
              </a:cxn>
              <a:cxn ang="0">
                <a:pos x="405" y="493"/>
              </a:cxn>
              <a:cxn ang="0">
                <a:pos x="451" y="451"/>
              </a:cxn>
              <a:cxn ang="0">
                <a:pos x="493" y="405"/>
              </a:cxn>
              <a:cxn ang="0">
                <a:pos x="529" y="357"/>
              </a:cxn>
              <a:cxn ang="0">
                <a:pos x="562" y="304"/>
              </a:cxn>
              <a:cxn ang="0">
                <a:pos x="588" y="248"/>
              </a:cxn>
              <a:cxn ang="0">
                <a:pos x="610" y="190"/>
              </a:cxn>
              <a:cxn ang="0">
                <a:pos x="625" y="129"/>
              </a:cxn>
              <a:cxn ang="0">
                <a:pos x="636" y="65"/>
              </a:cxn>
              <a:cxn ang="0">
                <a:pos x="639" y="0"/>
              </a:cxn>
              <a:cxn ang="0">
                <a:pos x="574" y="29"/>
              </a:cxn>
              <a:cxn ang="0">
                <a:pos x="568" y="87"/>
              </a:cxn>
              <a:cxn ang="0">
                <a:pos x="556" y="143"/>
              </a:cxn>
              <a:cxn ang="0">
                <a:pos x="539" y="197"/>
              </a:cxn>
              <a:cxn ang="0">
                <a:pos x="517" y="248"/>
              </a:cxn>
              <a:cxn ang="0">
                <a:pos x="491" y="297"/>
              </a:cxn>
              <a:cxn ang="0">
                <a:pos x="460" y="343"/>
              </a:cxn>
              <a:cxn ang="0">
                <a:pos x="425" y="385"/>
              </a:cxn>
              <a:cxn ang="0">
                <a:pos x="385" y="425"/>
              </a:cxn>
              <a:cxn ang="0">
                <a:pos x="343" y="460"/>
              </a:cxn>
              <a:cxn ang="0">
                <a:pos x="297" y="491"/>
              </a:cxn>
              <a:cxn ang="0">
                <a:pos x="248" y="517"/>
              </a:cxn>
              <a:cxn ang="0">
                <a:pos x="197" y="539"/>
              </a:cxn>
              <a:cxn ang="0">
                <a:pos x="143" y="556"/>
              </a:cxn>
              <a:cxn ang="0">
                <a:pos x="87" y="568"/>
              </a:cxn>
              <a:cxn ang="0">
                <a:pos x="29" y="574"/>
              </a:cxn>
              <a:cxn ang="0">
                <a:pos x="0" y="574"/>
              </a:cxn>
            </a:cxnLst>
            <a:rect l="0" t="0" r="r" b="b"/>
            <a:pathLst>
              <a:path w="639" h="638">
                <a:moveTo>
                  <a:pt x="0" y="638"/>
                </a:moveTo>
                <a:lnTo>
                  <a:pt x="0" y="638"/>
                </a:lnTo>
                <a:lnTo>
                  <a:pt x="32" y="637"/>
                </a:lnTo>
                <a:lnTo>
                  <a:pt x="65" y="635"/>
                </a:lnTo>
                <a:lnTo>
                  <a:pt x="97" y="631"/>
                </a:lnTo>
                <a:lnTo>
                  <a:pt x="129" y="625"/>
                </a:lnTo>
                <a:lnTo>
                  <a:pt x="159" y="618"/>
                </a:lnTo>
                <a:lnTo>
                  <a:pt x="190" y="610"/>
                </a:lnTo>
                <a:lnTo>
                  <a:pt x="219" y="600"/>
                </a:lnTo>
                <a:lnTo>
                  <a:pt x="248" y="588"/>
                </a:lnTo>
                <a:lnTo>
                  <a:pt x="277" y="576"/>
                </a:lnTo>
                <a:lnTo>
                  <a:pt x="304" y="561"/>
                </a:lnTo>
                <a:lnTo>
                  <a:pt x="330" y="545"/>
                </a:lnTo>
                <a:lnTo>
                  <a:pt x="357" y="529"/>
                </a:lnTo>
                <a:lnTo>
                  <a:pt x="381" y="511"/>
                </a:lnTo>
                <a:lnTo>
                  <a:pt x="405" y="493"/>
                </a:lnTo>
                <a:lnTo>
                  <a:pt x="429" y="472"/>
                </a:lnTo>
                <a:lnTo>
                  <a:pt x="451" y="451"/>
                </a:lnTo>
                <a:lnTo>
                  <a:pt x="472" y="429"/>
                </a:lnTo>
                <a:lnTo>
                  <a:pt x="493" y="405"/>
                </a:lnTo>
                <a:lnTo>
                  <a:pt x="511" y="381"/>
                </a:lnTo>
                <a:lnTo>
                  <a:pt x="529" y="357"/>
                </a:lnTo>
                <a:lnTo>
                  <a:pt x="545" y="330"/>
                </a:lnTo>
                <a:lnTo>
                  <a:pt x="562" y="304"/>
                </a:lnTo>
                <a:lnTo>
                  <a:pt x="576" y="277"/>
                </a:lnTo>
                <a:lnTo>
                  <a:pt x="588" y="248"/>
                </a:lnTo>
                <a:lnTo>
                  <a:pt x="600" y="219"/>
                </a:lnTo>
                <a:lnTo>
                  <a:pt x="610" y="190"/>
                </a:lnTo>
                <a:lnTo>
                  <a:pt x="618" y="159"/>
                </a:lnTo>
                <a:lnTo>
                  <a:pt x="625" y="129"/>
                </a:lnTo>
                <a:lnTo>
                  <a:pt x="631" y="97"/>
                </a:lnTo>
                <a:lnTo>
                  <a:pt x="636" y="65"/>
                </a:lnTo>
                <a:lnTo>
                  <a:pt x="638" y="33"/>
                </a:lnTo>
                <a:lnTo>
                  <a:pt x="639" y="0"/>
                </a:lnTo>
                <a:lnTo>
                  <a:pt x="574" y="0"/>
                </a:lnTo>
                <a:lnTo>
                  <a:pt x="574" y="29"/>
                </a:lnTo>
                <a:lnTo>
                  <a:pt x="572" y="59"/>
                </a:lnTo>
                <a:lnTo>
                  <a:pt x="568" y="87"/>
                </a:lnTo>
                <a:lnTo>
                  <a:pt x="563" y="116"/>
                </a:lnTo>
                <a:lnTo>
                  <a:pt x="556" y="143"/>
                </a:lnTo>
                <a:lnTo>
                  <a:pt x="548" y="170"/>
                </a:lnTo>
                <a:lnTo>
                  <a:pt x="539" y="197"/>
                </a:lnTo>
                <a:lnTo>
                  <a:pt x="529" y="223"/>
                </a:lnTo>
                <a:lnTo>
                  <a:pt x="517" y="248"/>
                </a:lnTo>
                <a:lnTo>
                  <a:pt x="505" y="273"/>
                </a:lnTo>
                <a:lnTo>
                  <a:pt x="491" y="297"/>
                </a:lnTo>
                <a:lnTo>
                  <a:pt x="475" y="320"/>
                </a:lnTo>
                <a:lnTo>
                  <a:pt x="460" y="343"/>
                </a:lnTo>
                <a:lnTo>
                  <a:pt x="443" y="365"/>
                </a:lnTo>
                <a:lnTo>
                  <a:pt x="425" y="385"/>
                </a:lnTo>
                <a:lnTo>
                  <a:pt x="405" y="405"/>
                </a:lnTo>
                <a:lnTo>
                  <a:pt x="385" y="425"/>
                </a:lnTo>
                <a:lnTo>
                  <a:pt x="365" y="443"/>
                </a:lnTo>
                <a:lnTo>
                  <a:pt x="343" y="460"/>
                </a:lnTo>
                <a:lnTo>
                  <a:pt x="320" y="475"/>
                </a:lnTo>
                <a:lnTo>
                  <a:pt x="297" y="491"/>
                </a:lnTo>
                <a:lnTo>
                  <a:pt x="273" y="505"/>
                </a:lnTo>
                <a:lnTo>
                  <a:pt x="248" y="517"/>
                </a:lnTo>
                <a:lnTo>
                  <a:pt x="223" y="529"/>
                </a:lnTo>
                <a:lnTo>
                  <a:pt x="197" y="539"/>
                </a:lnTo>
                <a:lnTo>
                  <a:pt x="170" y="548"/>
                </a:lnTo>
                <a:lnTo>
                  <a:pt x="143" y="556"/>
                </a:lnTo>
                <a:lnTo>
                  <a:pt x="116" y="562"/>
                </a:lnTo>
                <a:lnTo>
                  <a:pt x="87" y="568"/>
                </a:lnTo>
                <a:lnTo>
                  <a:pt x="59" y="572"/>
                </a:lnTo>
                <a:lnTo>
                  <a:pt x="29" y="574"/>
                </a:lnTo>
                <a:lnTo>
                  <a:pt x="0" y="574"/>
                </a:lnTo>
                <a:lnTo>
                  <a:pt x="0" y="574"/>
                </a:lnTo>
                <a:lnTo>
                  <a:pt x="0" y="638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64" name="Freeform 36"/>
          <p:cNvSpPr>
            <a:spLocks/>
          </p:cNvSpPr>
          <p:nvPr/>
        </p:nvSpPr>
        <p:spPr bwMode="auto">
          <a:xfrm>
            <a:off x="6526977" y="2545924"/>
            <a:ext cx="644148" cy="28850"/>
          </a:xfrm>
          <a:custGeom>
            <a:avLst/>
            <a:gdLst/>
            <a:ahLst/>
            <a:cxnLst>
              <a:cxn ang="0">
                <a:pos x="0" y="64"/>
              </a:cxn>
              <a:cxn ang="0">
                <a:pos x="0" y="64"/>
              </a:cxn>
              <a:cxn ang="0">
                <a:pos x="1555" y="64"/>
              </a:cxn>
              <a:cxn ang="0">
                <a:pos x="1555" y="0"/>
              </a:cxn>
              <a:cxn ang="0">
                <a:pos x="0" y="0"/>
              </a:cxn>
              <a:cxn ang="0">
                <a:pos x="0" y="0"/>
              </a:cxn>
              <a:cxn ang="0">
                <a:pos x="0" y="64"/>
              </a:cxn>
            </a:cxnLst>
            <a:rect l="0" t="0" r="r" b="b"/>
            <a:pathLst>
              <a:path w="1555" h="64">
                <a:moveTo>
                  <a:pt x="0" y="64"/>
                </a:moveTo>
                <a:lnTo>
                  <a:pt x="0" y="64"/>
                </a:lnTo>
                <a:lnTo>
                  <a:pt x="1555" y="64"/>
                </a:lnTo>
                <a:lnTo>
                  <a:pt x="1555" y="0"/>
                </a:lnTo>
                <a:lnTo>
                  <a:pt x="0" y="0"/>
                </a:lnTo>
                <a:lnTo>
                  <a:pt x="0" y="0"/>
                </a:lnTo>
                <a:lnTo>
                  <a:pt x="0" y="64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65" name="Freeform 37"/>
          <p:cNvSpPr>
            <a:spLocks/>
          </p:cNvSpPr>
          <p:nvPr/>
        </p:nvSpPr>
        <p:spPr bwMode="auto">
          <a:xfrm>
            <a:off x="6262032" y="2288082"/>
            <a:ext cx="264945" cy="28669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" y="65"/>
              </a:cxn>
              <a:cxn ang="0">
                <a:pos x="13" y="129"/>
              </a:cxn>
              <a:cxn ang="0">
                <a:pos x="28" y="190"/>
              </a:cxn>
              <a:cxn ang="0">
                <a:pos x="50" y="248"/>
              </a:cxn>
              <a:cxn ang="0">
                <a:pos x="77" y="304"/>
              </a:cxn>
              <a:cxn ang="0">
                <a:pos x="109" y="357"/>
              </a:cxn>
              <a:cxn ang="0">
                <a:pos x="146" y="405"/>
              </a:cxn>
              <a:cxn ang="0">
                <a:pos x="187" y="451"/>
              </a:cxn>
              <a:cxn ang="0">
                <a:pos x="233" y="493"/>
              </a:cxn>
              <a:cxn ang="0">
                <a:pos x="282" y="529"/>
              </a:cxn>
              <a:cxn ang="0">
                <a:pos x="334" y="561"/>
              </a:cxn>
              <a:cxn ang="0">
                <a:pos x="390" y="588"/>
              </a:cxn>
              <a:cxn ang="0">
                <a:pos x="449" y="610"/>
              </a:cxn>
              <a:cxn ang="0">
                <a:pos x="510" y="625"/>
              </a:cxn>
              <a:cxn ang="0">
                <a:pos x="573" y="635"/>
              </a:cxn>
              <a:cxn ang="0">
                <a:pos x="638" y="638"/>
              </a:cxn>
              <a:cxn ang="0">
                <a:pos x="609" y="574"/>
              </a:cxn>
              <a:cxn ang="0">
                <a:pos x="551" y="568"/>
              </a:cxn>
              <a:cxn ang="0">
                <a:pos x="495" y="556"/>
              </a:cxn>
              <a:cxn ang="0">
                <a:pos x="442" y="539"/>
              </a:cxn>
              <a:cxn ang="0">
                <a:pos x="390" y="517"/>
              </a:cxn>
              <a:cxn ang="0">
                <a:pos x="341" y="491"/>
              </a:cxn>
              <a:cxn ang="0">
                <a:pos x="295" y="460"/>
              </a:cxn>
              <a:cxn ang="0">
                <a:pos x="252" y="425"/>
              </a:cxn>
              <a:cxn ang="0">
                <a:pos x="214" y="385"/>
              </a:cxn>
              <a:cxn ang="0">
                <a:pos x="178" y="343"/>
              </a:cxn>
              <a:cxn ang="0">
                <a:pos x="148" y="297"/>
              </a:cxn>
              <a:cxn ang="0">
                <a:pos x="120" y="248"/>
              </a:cxn>
              <a:cxn ang="0">
                <a:pos x="99" y="197"/>
              </a:cxn>
              <a:cxn ang="0">
                <a:pos x="82" y="143"/>
              </a:cxn>
              <a:cxn ang="0">
                <a:pos x="71" y="87"/>
              </a:cxn>
              <a:cxn ang="0">
                <a:pos x="65" y="29"/>
              </a:cxn>
              <a:cxn ang="0">
                <a:pos x="64" y="0"/>
              </a:cxn>
            </a:cxnLst>
            <a:rect l="0" t="0" r="r" b="b"/>
            <a:pathLst>
              <a:path w="638" h="638">
                <a:moveTo>
                  <a:pt x="0" y="0"/>
                </a:moveTo>
                <a:lnTo>
                  <a:pt x="0" y="0"/>
                </a:lnTo>
                <a:lnTo>
                  <a:pt x="1" y="33"/>
                </a:lnTo>
                <a:lnTo>
                  <a:pt x="3" y="65"/>
                </a:lnTo>
                <a:lnTo>
                  <a:pt x="7" y="97"/>
                </a:lnTo>
                <a:lnTo>
                  <a:pt x="13" y="129"/>
                </a:lnTo>
                <a:lnTo>
                  <a:pt x="20" y="159"/>
                </a:lnTo>
                <a:lnTo>
                  <a:pt x="28" y="190"/>
                </a:lnTo>
                <a:lnTo>
                  <a:pt x="38" y="219"/>
                </a:lnTo>
                <a:lnTo>
                  <a:pt x="50" y="248"/>
                </a:lnTo>
                <a:lnTo>
                  <a:pt x="63" y="277"/>
                </a:lnTo>
                <a:lnTo>
                  <a:pt x="77" y="304"/>
                </a:lnTo>
                <a:lnTo>
                  <a:pt x="92" y="330"/>
                </a:lnTo>
                <a:lnTo>
                  <a:pt x="109" y="357"/>
                </a:lnTo>
                <a:lnTo>
                  <a:pt x="127" y="381"/>
                </a:lnTo>
                <a:lnTo>
                  <a:pt x="146" y="405"/>
                </a:lnTo>
                <a:lnTo>
                  <a:pt x="166" y="429"/>
                </a:lnTo>
                <a:lnTo>
                  <a:pt x="187" y="451"/>
                </a:lnTo>
                <a:lnTo>
                  <a:pt x="210" y="472"/>
                </a:lnTo>
                <a:lnTo>
                  <a:pt x="233" y="493"/>
                </a:lnTo>
                <a:lnTo>
                  <a:pt x="256" y="511"/>
                </a:lnTo>
                <a:lnTo>
                  <a:pt x="282" y="529"/>
                </a:lnTo>
                <a:lnTo>
                  <a:pt x="308" y="545"/>
                </a:lnTo>
                <a:lnTo>
                  <a:pt x="334" y="561"/>
                </a:lnTo>
                <a:lnTo>
                  <a:pt x="362" y="576"/>
                </a:lnTo>
                <a:lnTo>
                  <a:pt x="390" y="588"/>
                </a:lnTo>
                <a:lnTo>
                  <a:pt x="419" y="600"/>
                </a:lnTo>
                <a:lnTo>
                  <a:pt x="449" y="610"/>
                </a:lnTo>
                <a:lnTo>
                  <a:pt x="479" y="618"/>
                </a:lnTo>
                <a:lnTo>
                  <a:pt x="510" y="625"/>
                </a:lnTo>
                <a:lnTo>
                  <a:pt x="541" y="631"/>
                </a:lnTo>
                <a:lnTo>
                  <a:pt x="573" y="635"/>
                </a:lnTo>
                <a:lnTo>
                  <a:pt x="606" y="637"/>
                </a:lnTo>
                <a:lnTo>
                  <a:pt x="638" y="638"/>
                </a:lnTo>
                <a:lnTo>
                  <a:pt x="638" y="574"/>
                </a:lnTo>
                <a:lnTo>
                  <a:pt x="609" y="574"/>
                </a:lnTo>
                <a:lnTo>
                  <a:pt x="580" y="572"/>
                </a:lnTo>
                <a:lnTo>
                  <a:pt x="551" y="568"/>
                </a:lnTo>
                <a:lnTo>
                  <a:pt x="523" y="562"/>
                </a:lnTo>
                <a:lnTo>
                  <a:pt x="495" y="556"/>
                </a:lnTo>
                <a:lnTo>
                  <a:pt x="468" y="548"/>
                </a:lnTo>
                <a:lnTo>
                  <a:pt x="442" y="539"/>
                </a:lnTo>
                <a:lnTo>
                  <a:pt x="415" y="529"/>
                </a:lnTo>
                <a:lnTo>
                  <a:pt x="390" y="517"/>
                </a:lnTo>
                <a:lnTo>
                  <a:pt x="365" y="505"/>
                </a:lnTo>
                <a:lnTo>
                  <a:pt x="341" y="491"/>
                </a:lnTo>
                <a:lnTo>
                  <a:pt x="318" y="476"/>
                </a:lnTo>
                <a:lnTo>
                  <a:pt x="295" y="460"/>
                </a:lnTo>
                <a:lnTo>
                  <a:pt x="273" y="443"/>
                </a:lnTo>
                <a:lnTo>
                  <a:pt x="252" y="425"/>
                </a:lnTo>
                <a:lnTo>
                  <a:pt x="233" y="405"/>
                </a:lnTo>
                <a:lnTo>
                  <a:pt x="214" y="385"/>
                </a:lnTo>
                <a:lnTo>
                  <a:pt x="195" y="365"/>
                </a:lnTo>
                <a:lnTo>
                  <a:pt x="178" y="343"/>
                </a:lnTo>
                <a:lnTo>
                  <a:pt x="162" y="320"/>
                </a:lnTo>
                <a:lnTo>
                  <a:pt x="148" y="297"/>
                </a:lnTo>
                <a:lnTo>
                  <a:pt x="134" y="273"/>
                </a:lnTo>
                <a:lnTo>
                  <a:pt x="120" y="248"/>
                </a:lnTo>
                <a:lnTo>
                  <a:pt x="109" y="223"/>
                </a:lnTo>
                <a:lnTo>
                  <a:pt x="99" y="197"/>
                </a:lnTo>
                <a:lnTo>
                  <a:pt x="90" y="170"/>
                </a:lnTo>
                <a:lnTo>
                  <a:pt x="82" y="143"/>
                </a:lnTo>
                <a:lnTo>
                  <a:pt x="76" y="116"/>
                </a:lnTo>
                <a:lnTo>
                  <a:pt x="71" y="87"/>
                </a:lnTo>
                <a:lnTo>
                  <a:pt x="67" y="59"/>
                </a:lnTo>
                <a:lnTo>
                  <a:pt x="65" y="29"/>
                </a:lnTo>
                <a:lnTo>
                  <a:pt x="64" y="0"/>
                </a:lnTo>
                <a:lnTo>
                  <a:pt x="64" y="0"/>
                </a:lnTo>
                <a:lnTo>
                  <a:pt x="0" y="0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66" name="Freeform 38"/>
          <p:cNvSpPr>
            <a:spLocks/>
          </p:cNvSpPr>
          <p:nvPr/>
        </p:nvSpPr>
        <p:spPr bwMode="auto">
          <a:xfrm>
            <a:off x="6262032" y="2288082"/>
            <a:ext cx="26495" cy="180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2" y="0"/>
              </a:cxn>
              <a:cxn ang="0">
                <a:pos x="32" y="0"/>
              </a:cxn>
              <a:cxn ang="0">
                <a:pos x="32" y="0"/>
              </a:cxn>
              <a:cxn ang="0">
                <a:pos x="32" y="0"/>
              </a:cxn>
              <a:cxn ang="0">
                <a:pos x="64" y="0"/>
              </a:cxn>
              <a:cxn ang="0">
                <a:pos x="0" y="0"/>
              </a:cxn>
            </a:cxnLst>
            <a:rect l="0" t="0" r="r" b="b"/>
            <a:pathLst>
              <a:path w="64">
                <a:moveTo>
                  <a:pt x="0" y="0"/>
                </a:move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64" y="0"/>
                </a:lnTo>
                <a:lnTo>
                  <a:pt x="0" y="0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67" name="Freeform 39"/>
          <p:cNvSpPr>
            <a:spLocks/>
          </p:cNvSpPr>
          <p:nvPr/>
        </p:nvSpPr>
        <p:spPr bwMode="auto">
          <a:xfrm>
            <a:off x="6264188" y="2022047"/>
            <a:ext cx="264945" cy="288495"/>
          </a:xfrm>
          <a:custGeom>
            <a:avLst/>
            <a:gdLst/>
            <a:ahLst/>
            <a:cxnLst>
              <a:cxn ang="0">
                <a:pos x="638" y="0"/>
              </a:cxn>
              <a:cxn ang="0">
                <a:pos x="573" y="3"/>
              </a:cxn>
              <a:cxn ang="0">
                <a:pos x="510" y="13"/>
              </a:cxn>
              <a:cxn ang="0">
                <a:pos x="449" y="29"/>
              </a:cxn>
              <a:cxn ang="0">
                <a:pos x="390" y="50"/>
              </a:cxn>
              <a:cxn ang="0">
                <a:pos x="334" y="78"/>
              </a:cxn>
              <a:cxn ang="0">
                <a:pos x="282" y="109"/>
              </a:cxn>
              <a:cxn ang="0">
                <a:pos x="233" y="146"/>
              </a:cxn>
              <a:cxn ang="0">
                <a:pos x="187" y="187"/>
              </a:cxn>
              <a:cxn ang="0">
                <a:pos x="146" y="233"/>
              </a:cxn>
              <a:cxn ang="0">
                <a:pos x="109" y="281"/>
              </a:cxn>
              <a:cxn ang="0">
                <a:pos x="77" y="334"/>
              </a:cxn>
              <a:cxn ang="0">
                <a:pos x="50" y="390"/>
              </a:cxn>
              <a:cxn ang="0">
                <a:pos x="28" y="449"/>
              </a:cxn>
              <a:cxn ang="0">
                <a:pos x="13" y="510"/>
              </a:cxn>
              <a:cxn ang="0">
                <a:pos x="3" y="573"/>
              </a:cxn>
              <a:cxn ang="0">
                <a:pos x="0" y="638"/>
              </a:cxn>
              <a:cxn ang="0">
                <a:pos x="65" y="609"/>
              </a:cxn>
              <a:cxn ang="0">
                <a:pos x="71" y="551"/>
              </a:cxn>
              <a:cxn ang="0">
                <a:pos x="82" y="495"/>
              </a:cxn>
              <a:cxn ang="0">
                <a:pos x="99" y="442"/>
              </a:cxn>
              <a:cxn ang="0">
                <a:pos x="120" y="390"/>
              </a:cxn>
              <a:cxn ang="0">
                <a:pos x="148" y="341"/>
              </a:cxn>
              <a:cxn ang="0">
                <a:pos x="178" y="296"/>
              </a:cxn>
              <a:cxn ang="0">
                <a:pos x="214" y="253"/>
              </a:cxn>
              <a:cxn ang="0">
                <a:pos x="252" y="214"/>
              </a:cxn>
              <a:cxn ang="0">
                <a:pos x="295" y="179"/>
              </a:cxn>
              <a:cxn ang="0">
                <a:pos x="341" y="148"/>
              </a:cxn>
              <a:cxn ang="0">
                <a:pos x="390" y="121"/>
              </a:cxn>
              <a:cxn ang="0">
                <a:pos x="442" y="99"/>
              </a:cxn>
              <a:cxn ang="0">
                <a:pos x="495" y="83"/>
              </a:cxn>
              <a:cxn ang="0">
                <a:pos x="551" y="71"/>
              </a:cxn>
              <a:cxn ang="0">
                <a:pos x="609" y="65"/>
              </a:cxn>
              <a:cxn ang="0">
                <a:pos x="638" y="65"/>
              </a:cxn>
            </a:cxnLst>
            <a:rect l="0" t="0" r="r" b="b"/>
            <a:pathLst>
              <a:path w="638" h="638">
                <a:moveTo>
                  <a:pt x="638" y="0"/>
                </a:moveTo>
                <a:lnTo>
                  <a:pt x="638" y="0"/>
                </a:lnTo>
                <a:lnTo>
                  <a:pt x="605" y="1"/>
                </a:lnTo>
                <a:lnTo>
                  <a:pt x="573" y="3"/>
                </a:lnTo>
                <a:lnTo>
                  <a:pt x="541" y="7"/>
                </a:lnTo>
                <a:lnTo>
                  <a:pt x="510" y="13"/>
                </a:lnTo>
                <a:lnTo>
                  <a:pt x="479" y="20"/>
                </a:lnTo>
                <a:lnTo>
                  <a:pt x="449" y="29"/>
                </a:lnTo>
                <a:lnTo>
                  <a:pt x="419" y="39"/>
                </a:lnTo>
                <a:lnTo>
                  <a:pt x="390" y="50"/>
                </a:lnTo>
                <a:lnTo>
                  <a:pt x="362" y="64"/>
                </a:lnTo>
                <a:lnTo>
                  <a:pt x="334" y="78"/>
                </a:lnTo>
                <a:lnTo>
                  <a:pt x="308" y="93"/>
                </a:lnTo>
                <a:lnTo>
                  <a:pt x="282" y="109"/>
                </a:lnTo>
                <a:lnTo>
                  <a:pt x="256" y="127"/>
                </a:lnTo>
                <a:lnTo>
                  <a:pt x="233" y="146"/>
                </a:lnTo>
                <a:lnTo>
                  <a:pt x="210" y="166"/>
                </a:lnTo>
                <a:lnTo>
                  <a:pt x="187" y="187"/>
                </a:lnTo>
                <a:lnTo>
                  <a:pt x="166" y="209"/>
                </a:lnTo>
                <a:lnTo>
                  <a:pt x="146" y="233"/>
                </a:lnTo>
                <a:lnTo>
                  <a:pt x="127" y="257"/>
                </a:lnTo>
                <a:lnTo>
                  <a:pt x="109" y="281"/>
                </a:lnTo>
                <a:lnTo>
                  <a:pt x="92" y="308"/>
                </a:lnTo>
                <a:lnTo>
                  <a:pt x="77" y="334"/>
                </a:lnTo>
                <a:lnTo>
                  <a:pt x="63" y="362"/>
                </a:lnTo>
                <a:lnTo>
                  <a:pt x="50" y="390"/>
                </a:lnTo>
                <a:lnTo>
                  <a:pt x="38" y="419"/>
                </a:lnTo>
                <a:lnTo>
                  <a:pt x="28" y="449"/>
                </a:lnTo>
                <a:lnTo>
                  <a:pt x="20" y="479"/>
                </a:lnTo>
                <a:lnTo>
                  <a:pt x="13" y="510"/>
                </a:lnTo>
                <a:lnTo>
                  <a:pt x="7" y="542"/>
                </a:lnTo>
                <a:lnTo>
                  <a:pt x="3" y="573"/>
                </a:lnTo>
                <a:lnTo>
                  <a:pt x="1" y="606"/>
                </a:lnTo>
                <a:lnTo>
                  <a:pt x="0" y="638"/>
                </a:lnTo>
                <a:lnTo>
                  <a:pt x="64" y="638"/>
                </a:lnTo>
                <a:lnTo>
                  <a:pt x="65" y="609"/>
                </a:lnTo>
                <a:lnTo>
                  <a:pt x="67" y="579"/>
                </a:lnTo>
                <a:lnTo>
                  <a:pt x="71" y="551"/>
                </a:lnTo>
                <a:lnTo>
                  <a:pt x="76" y="523"/>
                </a:lnTo>
                <a:lnTo>
                  <a:pt x="82" y="495"/>
                </a:lnTo>
                <a:lnTo>
                  <a:pt x="90" y="468"/>
                </a:lnTo>
                <a:lnTo>
                  <a:pt x="99" y="442"/>
                </a:lnTo>
                <a:lnTo>
                  <a:pt x="109" y="415"/>
                </a:lnTo>
                <a:lnTo>
                  <a:pt x="120" y="390"/>
                </a:lnTo>
                <a:lnTo>
                  <a:pt x="134" y="366"/>
                </a:lnTo>
                <a:lnTo>
                  <a:pt x="148" y="341"/>
                </a:lnTo>
                <a:lnTo>
                  <a:pt x="162" y="318"/>
                </a:lnTo>
                <a:lnTo>
                  <a:pt x="178" y="296"/>
                </a:lnTo>
                <a:lnTo>
                  <a:pt x="195" y="273"/>
                </a:lnTo>
                <a:lnTo>
                  <a:pt x="214" y="253"/>
                </a:lnTo>
                <a:lnTo>
                  <a:pt x="233" y="233"/>
                </a:lnTo>
                <a:lnTo>
                  <a:pt x="252" y="214"/>
                </a:lnTo>
                <a:lnTo>
                  <a:pt x="273" y="195"/>
                </a:lnTo>
                <a:lnTo>
                  <a:pt x="295" y="179"/>
                </a:lnTo>
                <a:lnTo>
                  <a:pt x="318" y="163"/>
                </a:lnTo>
                <a:lnTo>
                  <a:pt x="341" y="148"/>
                </a:lnTo>
                <a:lnTo>
                  <a:pt x="365" y="133"/>
                </a:lnTo>
                <a:lnTo>
                  <a:pt x="390" y="121"/>
                </a:lnTo>
                <a:lnTo>
                  <a:pt x="415" y="109"/>
                </a:lnTo>
                <a:lnTo>
                  <a:pt x="442" y="99"/>
                </a:lnTo>
                <a:lnTo>
                  <a:pt x="468" y="90"/>
                </a:lnTo>
                <a:lnTo>
                  <a:pt x="495" y="83"/>
                </a:lnTo>
                <a:lnTo>
                  <a:pt x="523" y="76"/>
                </a:lnTo>
                <a:lnTo>
                  <a:pt x="551" y="71"/>
                </a:lnTo>
                <a:lnTo>
                  <a:pt x="580" y="68"/>
                </a:lnTo>
                <a:lnTo>
                  <a:pt x="609" y="65"/>
                </a:lnTo>
                <a:lnTo>
                  <a:pt x="638" y="65"/>
                </a:lnTo>
                <a:lnTo>
                  <a:pt x="638" y="65"/>
                </a:lnTo>
                <a:lnTo>
                  <a:pt x="638" y="0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68" name="Freeform 40"/>
          <p:cNvSpPr>
            <a:spLocks/>
          </p:cNvSpPr>
          <p:nvPr/>
        </p:nvSpPr>
        <p:spPr bwMode="auto">
          <a:xfrm>
            <a:off x="6835806" y="3030963"/>
            <a:ext cx="26495" cy="485032"/>
          </a:xfrm>
          <a:custGeom>
            <a:avLst/>
            <a:gdLst/>
            <a:ahLst/>
            <a:cxnLst>
              <a:cxn ang="0">
                <a:pos x="43" y="1076"/>
              </a:cxn>
              <a:cxn ang="0">
                <a:pos x="65" y="1076"/>
              </a:cxn>
              <a:cxn ang="0">
                <a:pos x="46" y="0"/>
              </a:cxn>
              <a:cxn ang="0">
                <a:pos x="0" y="1"/>
              </a:cxn>
              <a:cxn ang="0">
                <a:pos x="19" y="1077"/>
              </a:cxn>
              <a:cxn ang="0">
                <a:pos x="43" y="1076"/>
              </a:cxn>
            </a:cxnLst>
            <a:rect l="0" t="0" r="r" b="b"/>
            <a:pathLst>
              <a:path w="65" h="1077">
                <a:moveTo>
                  <a:pt x="43" y="1076"/>
                </a:moveTo>
                <a:lnTo>
                  <a:pt x="65" y="1076"/>
                </a:lnTo>
                <a:lnTo>
                  <a:pt x="46" y="0"/>
                </a:lnTo>
                <a:lnTo>
                  <a:pt x="0" y="1"/>
                </a:lnTo>
                <a:lnTo>
                  <a:pt x="19" y="1077"/>
                </a:lnTo>
                <a:lnTo>
                  <a:pt x="43" y="1076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69" name="Freeform 41"/>
          <p:cNvSpPr>
            <a:spLocks/>
          </p:cNvSpPr>
          <p:nvPr/>
        </p:nvSpPr>
        <p:spPr bwMode="auto">
          <a:xfrm>
            <a:off x="6845741" y="3443872"/>
            <a:ext cx="62925" cy="93761"/>
          </a:xfrm>
          <a:custGeom>
            <a:avLst/>
            <a:gdLst/>
            <a:ahLst/>
            <a:cxnLst>
              <a:cxn ang="0">
                <a:pos x="0" y="207"/>
              </a:cxn>
              <a:cxn ang="0">
                <a:pos x="39" y="207"/>
              </a:cxn>
              <a:cxn ang="0">
                <a:pos x="153" y="24"/>
              </a:cxn>
              <a:cxn ang="0">
                <a:pos x="115" y="0"/>
              </a:cxn>
              <a:cxn ang="0">
                <a:pos x="0" y="183"/>
              </a:cxn>
              <a:cxn ang="0">
                <a:pos x="39" y="182"/>
              </a:cxn>
              <a:cxn ang="0">
                <a:pos x="0" y="207"/>
              </a:cxn>
            </a:cxnLst>
            <a:rect l="0" t="0" r="r" b="b"/>
            <a:pathLst>
              <a:path w="153" h="207">
                <a:moveTo>
                  <a:pt x="0" y="207"/>
                </a:moveTo>
                <a:lnTo>
                  <a:pt x="39" y="207"/>
                </a:lnTo>
                <a:lnTo>
                  <a:pt x="153" y="24"/>
                </a:lnTo>
                <a:lnTo>
                  <a:pt x="115" y="0"/>
                </a:lnTo>
                <a:lnTo>
                  <a:pt x="0" y="183"/>
                </a:lnTo>
                <a:lnTo>
                  <a:pt x="39" y="182"/>
                </a:lnTo>
                <a:lnTo>
                  <a:pt x="0" y="207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70" name="Freeform 42"/>
          <p:cNvSpPr>
            <a:spLocks/>
          </p:cNvSpPr>
          <p:nvPr/>
        </p:nvSpPr>
        <p:spPr bwMode="auto">
          <a:xfrm>
            <a:off x="6796064" y="3445675"/>
            <a:ext cx="64580" cy="91958"/>
          </a:xfrm>
          <a:custGeom>
            <a:avLst/>
            <a:gdLst/>
            <a:ahLst/>
            <a:cxnLst>
              <a:cxn ang="0">
                <a:pos x="19" y="13"/>
              </a:cxn>
              <a:cxn ang="0">
                <a:pos x="0" y="26"/>
              </a:cxn>
              <a:cxn ang="0">
                <a:pos x="120" y="204"/>
              </a:cxn>
              <a:cxn ang="0">
                <a:pos x="159" y="179"/>
              </a:cxn>
              <a:cxn ang="0">
                <a:pos x="38" y="0"/>
              </a:cxn>
              <a:cxn ang="0">
                <a:pos x="19" y="13"/>
              </a:cxn>
            </a:cxnLst>
            <a:rect l="0" t="0" r="r" b="b"/>
            <a:pathLst>
              <a:path w="159" h="204">
                <a:moveTo>
                  <a:pt x="19" y="13"/>
                </a:moveTo>
                <a:lnTo>
                  <a:pt x="0" y="26"/>
                </a:lnTo>
                <a:lnTo>
                  <a:pt x="120" y="204"/>
                </a:lnTo>
                <a:lnTo>
                  <a:pt x="159" y="179"/>
                </a:lnTo>
                <a:lnTo>
                  <a:pt x="38" y="0"/>
                </a:lnTo>
                <a:lnTo>
                  <a:pt x="19" y="13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71" name="Freeform 43"/>
          <p:cNvSpPr>
            <a:spLocks/>
          </p:cNvSpPr>
          <p:nvPr/>
        </p:nvSpPr>
        <p:spPr bwMode="auto">
          <a:xfrm>
            <a:off x="5623681" y="3023751"/>
            <a:ext cx="1228684" cy="1307243"/>
          </a:xfrm>
          <a:custGeom>
            <a:avLst/>
            <a:gdLst/>
            <a:ahLst/>
            <a:cxnLst>
              <a:cxn ang="0">
                <a:pos x="15" y="2883"/>
              </a:cxn>
              <a:cxn ang="0">
                <a:pos x="31" y="2899"/>
              </a:cxn>
              <a:cxn ang="0">
                <a:pos x="2969" y="34"/>
              </a:cxn>
              <a:cxn ang="0">
                <a:pos x="2937" y="0"/>
              </a:cxn>
              <a:cxn ang="0">
                <a:pos x="0" y="2867"/>
              </a:cxn>
              <a:cxn ang="0">
                <a:pos x="15" y="2883"/>
              </a:cxn>
            </a:cxnLst>
            <a:rect l="0" t="0" r="r" b="b"/>
            <a:pathLst>
              <a:path w="2969" h="2899">
                <a:moveTo>
                  <a:pt x="15" y="2883"/>
                </a:moveTo>
                <a:lnTo>
                  <a:pt x="31" y="2899"/>
                </a:lnTo>
                <a:lnTo>
                  <a:pt x="2969" y="34"/>
                </a:lnTo>
                <a:lnTo>
                  <a:pt x="2937" y="0"/>
                </a:lnTo>
                <a:lnTo>
                  <a:pt x="0" y="2867"/>
                </a:lnTo>
                <a:lnTo>
                  <a:pt x="15" y="2883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72" name="Freeform 44"/>
          <p:cNvSpPr>
            <a:spLocks/>
          </p:cNvSpPr>
          <p:nvPr/>
        </p:nvSpPr>
        <p:spPr bwMode="auto">
          <a:xfrm>
            <a:off x="5608778" y="4305751"/>
            <a:ext cx="99354" cy="39668"/>
          </a:xfrm>
          <a:custGeom>
            <a:avLst/>
            <a:gdLst/>
            <a:ahLst/>
            <a:cxnLst>
              <a:cxn ang="0">
                <a:pos x="0" y="61"/>
              </a:cxn>
              <a:cxn ang="0">
                <a:pos x="27" y="88"/>
              </a:cxn>
              <a:cxn ang="0">
                <a:pos x="239" y="45"/>
              </a:cxn>
              <a:cxn ang="0">
                <a:pos x="230" y="0"/>
              </a:cxn>
              <a:cxn ang="0">
                <a:pos x="18" y="42"/>
              </a:cxn>
              <a:cxn ang="0">
                <a:pos x="44" y="71"/>
              </a:cxn>
              <a:cxn ang="0">
                <a:pos x="0" y="61"/>
              </a:cxn>
            </a:cxnLst>
            <a:rect l="0" t="0" r="r" b="b"/>
            <a:pathLst>
              <a:path w="239" h="88">
                <a:moveTo>
                  <a:pt x="0" y="61"/>
                </a:moveTo>
                <a:lnTo>
                  <a:pt x="27" y="88"/>
                </a:lnTo>
                <a:lnTo>
                  <a:pt x="239" y="45"/>
                </a:lnTo>
                <a:lnTo>
                  <a:pt x="230" y="0"/>
                </a:lnTo>
                <a:lnTo>
                  <a:pt x="18" y="42"/>
                </a:lnTo>
                <a:lnTo>
                  <a:pt x="44" y="71"/>
                </a:lnTo>
                <a:lnTo>
                  <a:pt x="0" y="61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73" name="Freeform 45"/>
          <p:cNvSpPr>
            <a:spLocks/>
          </p:cNvSpPr>
          <p:nvPr/>
        </p:nvSpPr>
        <p:spPr bwMode="auto">
          <a:xfrm>
            <a:off x="5608778" y="4332797"/>
            <a:ext cx="11591" cy="1262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2" y="5"/>
              </a:cxn>
              <a:cxn ang="0">
                <a:pos x="27" y="27"/>
              </a:cxn>
              <a:cxn ang="0">
                <a:pos x="0" y="0"/>
              </a:cxn>
            </a:cxnLst>
            <a:rect l="0" t="0" r="r" b="b"/>
            <a:pathLst>
              <a:path w="27" h="27">
                <a:moveTo>
                  <a:pt x="0" y="0"/>
                </a:moveTo>
                <a:lnTo>
                  <a:pt x="22" y="5"/>
                </a:lnTo>
                <a:lnTo>
                  <a:pt x="27" y="27"/>
                </a:lnTo>
                <a:lnTo>
                  <a:pt x="0" y="0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74" name="Freeform 46"/>
          <p:cNvSpPr>
            <a:spLocks/>
          </p:cNvSpPr>
          <p:nvPr/>
        </p:nvSpPr>
        <p:spPr bwMode="auto">
          <a:xfrm>
            <a:off x="5608778" y="4237233"/>
            <a:ext cx="38086" cy="99170"/>
          </a:xfrm>
          <a:custGeom>
            <a:avLst/>
            <a:gdLst/>
            <a:ahLst/>
            <a:cxnLst>
              <a:cxn ang="0">
                <a:pos x="70" y="5"/>
              </a:cxn>
              <a:cxn ang="0">
                <a:pos x="47" y="0"/>
              </a:cxn>
              <a:cxn ang="0">
                <a:pos x="0" y="211"/>
              </a:cxn>
              <a:cxn ang="0">
                <a:pos x="44" y="221"/>
              </a:cxn>
              <a:cxn ang="0">
                <a:pos x="92" y="10"/>
              </a:cxn>
              <a:cxn ang="0">
                <a:pos x="70" y="5"/>
              </a:cxn>
            </a:cxnLst>
            <a:rect l="0" t="0" r="r" b="b"/>
            <a:pathLst>
              <a:path w="92" h="221">
                <a:moveTo>
                  <a:pt x="70" y="5"/>
                </a:moveTo>
                <a:lnTo>
                  <a:pt x="47" y="0"/>
                </a:lnTo>
                <a:lnTo>
                  <a:pt x="0" y="211"/>
                </a:lnTo>
                <a:lnTo>
                  <a:pt x="44" y="221"/>
                </a:lnTo>
                <a:lnTo>
                  <a:pt x="92" y="10"/>
                </a:lnTo>
                <a:lnTo>
                  <a:pt x="70" y="5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75" name="Freeform 47"/>
          <p:cNvSpPr>
            <a:spLocks/>
          </p:cNvSpPr>
          <p:nvPr/>
        </p:nvSpPr>
        <p:spPr bwMode="auto">
          <a:xfrm>
            <a:off x="5600499" y="4776358"/>
            <a:ext cx="29806" cy="497654"/>
          </a:xfrm>
          <a:custGeom>
            <a:avLst/>
            <a:gdLst/>
            <a:ahLst/>
            <a:cxnLst>
              <a:cxn ang="0">
                <a:pos x="47" y="1104"/>
              </a:cxn>
              <a:cxn ang="0">
                <a:pos x="70" y="1103"/>
              </a:cxn>
              <a:cxn ang="0">
                <a:pos x="47" y="0"/>
              </a:cxn>
              <a:cxn ang="0">
                <a:pos x="0" y="1"/>
              </a:cxn>
              <a:cxn ang="0">
                <a:pos x="24" y="1104"/>
              </a:cxn>
              <a:cxn ang="0">
                <a:pos x="47" y="1104"/>
              </a:cxn>
            </a:cxnLst>
            <a:rect l="0" t="0" r="r" b="b"/>
            <a:pathLst>
              <a:path w="70" h="1104">
                <a:moveTo>
                  <a:pt x="47" y="1104"/>
                </a:moveTo>
                <a:lnTo>
                  <a:pt x="70" y="1103"/>
                </a:lnTo>
                <a:lnTo>
                  <a:pt x="47" y="0"/>
                </a:lnTo>
                <a:lnTo>
                  <a:pt x="0" y="1"/>
                </a:lnTo>
                <a:lnTo>
                  <a:pt x="24" y="1104"/>
                </a:lnTo>
                <a:lnTo>
                  <a:pt x="47" y="1104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76" name="Freeform 48"/>
          <p:cNvSpPr>
            <a:spLocks/>
          </p:cNvSpPr>
          <p:nvPr/>
        </p:nvSpPr>
        <p:spPr bwMode="auto">
          <a:xfrm>
            <a:off x="5612090" y="5201888"/>
            <a:ext cx="62925" cy="93761"/>
          </a:xfrm>
          <a:custGeom>
            <a:avLst/>
            <a:gdLst/>
            <a:ahLst/>
            <a:cxnLst>
              <a:cxn ang="0">
                <a:pos x="0" y="208"/>
              </a:cxn>
              <a:cxn ang="0">
                <a:pos x="38" y="208"/>
              </a:cxn>
              <a:cxn ang="0">
                <a:pos x="152" y="23"/>
              </a:cxn>
              <a:cxn ang="0">
                <a:pos x="113" y="0"/>
              </a:cxn>
              <a:cxn ang="0">
                <a:pos x="0" y="183"/>
              </a:cxn>
              <a:cxn ang="0">
                <a:pos x="38" y="182"/>
              </a:cxn>
              <a:cxn ang="0">
                <a:pos x="0" y="208"/>
              </a:cxn>
            </a:cxnLst>
            <a:rect l="0" t="0" r="r" b="b"/>
            <a:pathLst>
              <a:path w="152" h="208">
                <a:moveTo>
                  <a:pt x="0" y="208"/>
                </a:moveTo>
                <a:lnTo>
                  <a:pt x="38" y="208"/>
                </a:lnTo>
                <a:lnTo>
                  <a:pt x="152" y="23"/>
                </a:lnTo>
                <a:lnTo>
                  <a:pt x="113" y="0"/>
                </a:lnTo>
                <a:lnTo>
                  <a:pt x="0" y="183"/>
                </a:lnTo>
                <a:lnTo>
                  <a:pt x="38" y="182"/>
                </a:lnTo>
                <a:lnTo>
                  <a:pt x="0" y="208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77" name="Freeform 49"/>
          <p:cNvSpPr>
            <a:spLocks/>
          </p:cNvSpPr>
          <p:nvPr/>
        </p:nvSpPr>
        <p:spPr bwMode="auto">
          <a:xfrm>
            <a:off x="5612090" y="5290240"/>
            <a:ext cx="16559" cy="5409"/>
          </a:xfrm>
          <a:custGeom>
            <a:avLst/>
            <a:gdLst/>
            <a:ahLst/>
            <a:cxnLst>
              <a:cxn ang="0">
                <a:pos x="0" y="13"/>
              </a:cxn>
              <a:cxn ang="0">
                <a:pos x="19" y="0"/>
              </a:cxn>
              <a:cxn ang="0">
                <a:pos x="38" y="13"/>
              </a:cxn>
              <a:cxn ang="0">
                <a:pos x="0" y="13"/>
              </a:cxn>
            </a:cxnLst>
            <a:rect l="0" t="0" r="r" b="b"/>
            <a:pathLst>
              <a:path w="38" h="13">
                <a:moveTo>
                  <a:pt x="0" y="13"/>
                </a:moveTo>
                <a:lnTo>
                  <a:pt x="19" y="0"/>
                </a:lnTo>
                <a:lnTo>
                  <a:pt x="38" y="13"/>
                </a:lnTo>
                <a:lnTo>
                  <a:pt x="0" y="13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78" name="Freeform 50"/>
          <p:cNvSpPr>
            <a:spLocks/>
          </p:cNvSpPr>
          <p:nvPr/>
        </p:nvSpPr>
        <p:spPr bwMode="auto">
          <a:xfrm>
            <a:off x="5562413" y="5203691"/>
            <a:ext cx="66236" cy="91958"/>
          </a:xfrm>
          <a:custGeom>
            <a:avLst/>
            <a:gdLst/>
            <a:ahLst/>
            <a:cxnLst>
              <a:cxn ang="0">
                <a:pos x="19" y="12"/>
              </a:cxn>
              <a:cxn ang="0">
                <a:pos x="0" y="25"/>
              </a:cxn>
              <a:cxn ang="0">
                <a:pos x="122" y="204"/>
              </a:cxn>
              <a:cxn ang="0">
                <a:pos x="160" y="178"/>
              </a:cxn>
              <a:cxn ang="0">
                <a:pos x="39" y="0"/>
              </a:cxn>
              <a:cxn ang="0">
                <a:pos x="19" y="12"/>
              </a:cxn>
            </a:cxnLst>
            <a:rect l="0" t="0" r="r" b="b"/>
            <a:pathLst>
              <a:path w="160" h="204">
                <a:moveTo>
                  <a:pt x="19" y="12"/>
                </a:moveTo>
                <a:lnTo>
                  <a:pt x="0" y="25"/>
                </a:lnTo>
                <a:lnTo>
                  <a:pt x="122" y="204"/>
                </a:lnTo>
                <a:lnTo>
                  <a:pt x="160" y="178"/>
                </a:lnTo>
                <a:lnTo>
                  <a:pt x="39" y="0"/>
                </a:lnTo>
                <a:lnTo>
                  <a:pt x="19" y="12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79" name="Freeform 51"/>
          <p:cNvSpPr>
            <a:spLocks/>
          </p:cNvSpPr>
          <p:nvPr/>
        </p:nvSpPr>
        <p:spPr bwMode="auto">
          <a:xfrm>
            <a:off x="6193314" y="5539067"/>
            <a:ext cx="271569" cy="30653"/>
          </a:xfrm>
          <a:custGeom>
            <a:avLst/>
            <a:gdLst/>
            <a:ahLst/>
            <a:cxnLst>
              <a:cxn ang="0">
                <a:pos x="1" y="43"/>
              </a:cxn>
              <a:cxn ang="0">
                <a:pos x="2" y="66"/>
              </a:cxn>
              <a:cxn ang="0">
                <a:pos x="653" y="45"/>
              </a:cxn>
              <a:cxn ang="0">
                <a:pos x="651" y="0"/>
              </a:cxn>
              <a:cxn ang="0">
                <a:pos x="0" y="20"/>
              </a:cxn>
              <a:cxn ang="0">
                <a:pos x="1" y="43"/>
              </a:cxn>
            </a:cxnLst>
            <a:rect l="0" t="0" r="r" b="b"/>
            <a:pathLst>
              <a:path w="653" h="66">
                <a:moveTo>
                  <a:pt x="1" y="43"/>
                </a:moveTo>
                <a:lnTo>
                  <a:pt x="2" y="66"/>
                </a:lnTo>
                <a:lnTo>
                  <a:pt x="653" y="45"/>
                </a:lnTo>
                <a:lnTo>
                  <a:pt x="651" y="0"/>
                </a:lnTo>
                <a:lnTo>
                  <a:pt x="0" y="20"/>
                </a:lnTo>
                <a:lnTo>
                  <a:pt x="1" y="43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80" name="Freeform 52"/>
          <p:cNvSpPr>
            <a:spLocks/>
          </p:cNvSpPr>
          <p:nvPr/>
        </p:nvSpPr>
        <p:spPr bwMode="auto">
          <a:xfrm>
            <a:off x="6173443" y="5549886"/>
            <a:ext cx="87763" cy="68518"/>
          </a:xfrm>
          <a:custGeom>
            <a:avLst/>
            <a:gdLst/>
            <a:ahLst/>
            <a:cxnLst>
              <a:cxn ang="0">
                <a:pos x="0" y="1"/>
              </a:cxn>
              <a:cxn ang="0">
                <a:pos x="1" y="40"/>
              </a:cxn>
              <a:cxn ang="0">
                <a:pos x="185" y="151"/>
              </a:cxn>
              <a:cxn ang="0">
                <a:pos x="210" y="112"/>
              </a:cxn>
              <a:cxn ang="0">
                <a:pos x="24" y="0"/>
              </a:cxn>
              <a:cxn ang="0">
                <a:pos x="26" y="38"/>
              </a:cxn>
              <a:cxn ang="0">
                <a:pos x="0" y="1"/>
              </a:cxn>
            </a:cxnLst>
            <a:rect l="0" t="0" r="r" b="b"/>
            <a:pathLst>
              <a:path w="210" h="151">
                <a:moveTo>
                  <a:pt x="0" y="1"/>
                </a:moveTo>
                <a:lnTo>
                  <a:pt x="1" y="40"/>
                </a:lnTo>
                <a:lnTo>
                  <a:pt x="185" y="151"/>
                </a:lnTo>
                <a:lnTo>
                  <a:pt x="210" y="112"/>
                </a:lnTo>
                <a:lnTo>
                  <a:pt x="24" y="0"/>
                </a:lnTo>
                <a:lnTo>
                  <a:pt x="26" y="38"/>
                </a:lnTo>
                <a:lnTo>
                  <a:pt x="0" y="1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81" name="Freeform 53"/>
          <p:cNvSpPr>
            <a:spLocks/>
          </p:cNvSpPr>
          <p:nvPr/>
        </p:nvSpPr>
        <p:spPr bwMode="auto">
          <a:xfrm>
            <a:off x="6173443" y="5551689"/>
            <a:ext cx="6624" cy="1622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" y="19"/>
              </a:cxn>
              <a:cxn ang="0">
                <a:pos x="1" y="39"/>
              </a:cxn>
              <a:cxn ang="0">
                <a:pos x="0" y="0"/>
              </a:cxn>
            </a:cxnLst>
            <a:rect l="0" t="0" r="r" b="b"/>
            <a:pathLst>
              <a:path w="13" h="39">
                <a:moveTo>
                  <a:pt x="0" y="0"/>
                </a:moveTo>
                <a:lnTo>
                  <a:pt x="13" y="19"/>
                </a:lnTo>
                <a:lnTo>
                  <a:pt x="1" y="39"/>
                </a:lnTo>
                <a:lnTo>
                  <a:pt x="0" y="0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82" name="Freeform 54"/>
          <p:cNvSpPr>
            <a:spLocks/>
          </p:cNvSpPr>
          <p:nvPr/>
        </p:nvSpPr>
        <p:spPr bwMode="auto">
          <a:xfrm>
            <a:off x="6173443" y="5495793"/>
            <a:ext cx="84451" cy="72124"/>
          </a:xfrm>
          <a:custGeom>
            <a:avLst/>
            <a:gdLst/>
            <a:ahLst/>
            <a:cxnLst>
              <a:cxn ang="0">
                <a:pos x="190" y="19"/>
              </a:cxn>
              <a:cxn ang="0">
                <a:pos x="177" y="0"/>
              </a:cxn>
              <a:cxn ang="0">
                <a:pos x="0" y="123"/>
              </a:cxn>
              <a:cxn ang="0">
                <a:pos x="26" y="160"/>
              </a:cxn>
              <a:cxn ang="0">
                <a:pos x="204" y="38"/>
              </a:cxn>
              <a:cxn ang="0">
                <a:pos x="190" y="19"/>
              </a:cxn>
            </a:cxnLst>
            <a:rect l="0" t="0" r="r" b="b"/>
            <a:pathLst>
              <a:path w="204" h="160">
                <a:moveTo>
                  <a:pt x="190" y="19"/>
                </a:moveTo>
                <a:lnTo>
                  <a:pt x="177" y="0"/>
                </a:lnTo>
                <a:lnTo>
                  <a:pt x="0" y="123"/>
                </a:lnTo>
                <a:lnTo>
                  <a:pt x="26" y="160"/>
                </a:lnTo>
                <a:lnTo>
                  <a:pt x="204" y="38"/>
                </a:lnTo>
                <a:lnTo>
                  <a:pt x="190" y="19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83" name="Freeform 55"/>
          <p:cNvSpPr>
            <a:spLocks/>
          </p:cNvSpPr>
          <p:nvPr/>
        </p:nvSpPr>
        <p:spPr bwMode="auto">
          <a:xfrm>
            <a:off x="6453291" y="4378337"/>
            <a:ext cx="419028" cy="1173351"/>
          </a:xfrm>
          <a:custGeom>
            <a:avLst/>
            <a:gdLst/>
            <a:ahLst/>
            <a:cxnLst>
              <a:cxn ang="0">
                <a:pos x="22" y="3491"/>
              </a:cxn>
              <a:cxn ang="0">
                <a:pos x="44" y="3497"/>
              </a:cxn>
              <a:cxn ang="0">
                <a:pos x="987" y="12"/>
              </a:cxn>
              <a:cxn ang="0">
                <a:pos x="943" y="0"/>
              </a:cxn>
              <a:cxn ang="0">
                <a:pos x="0" y="3485"/>
              </a:cxn>
              <a:cxn ang="0">
                <a:pos x="22" y="3491"/>
              </a:cxn>
            </a:cxnLst>
            <a:rect l="0" t="0" r="r" b="b"/>
            <a:pathLst>
              <a:path w="987" h="3497">
                <a:moveTo>
                  <a:pt x="22" y="3491"/>
                </a:moveTo>
                <a:lnTo>
                  <a:pt x="44" y="3497"/>
                </a:lnTo>
                <a:lnTo>
                  <a:pt x="987" y="12"/>
                </a:lnTo>
                <a:lnTo>
                  <a:pt x="943" y="0"/>
                </a:lnTo>
                <a:lnTo>
                  <a:pt x="0" y="3485"/>
                </a:lnTo>
                <a:lnTo>
                  <a:pt x="22" y="3491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84" name="Freeform 56"/>
          <p:cNvSpPr>
            <a:spLocks/>
          </p:cNvSpPr>
          <p:nvPr/>
        </p:nvSpPr>
        <p:spPr bwMode="auto">
          <a:xfrm>
            <a:off x="6872320" y="4378338"/>
            <a:ext cx="276620" cy="250627"/>
          </a:xfrm>
          <a:custGeom>
            <a:avLst/>
            <a:gdLst/>
            <a:ahLst/>
            <a:cxnLst>
              <a:cxn ang="0">
                <a:pos x="558" y="1155"/>
              </a:cxn>
              <a:cxn ang="0">
                <a:pos x="579" y="1168"/>
              </a:cxn>
              <a:cxn ang="0">
                <a:pos x="42" y="0"/>
              </a:cxn>
              <a:cxn ang="0">
                <a:pos x="0" y="19"/>
              </a:cxn>
              <a:cxn ang="0">
                <a:pos x="537" y="1188"/>
              </a:cxn>
              <a:cxn ang="0">
                <a:pos x="558" y="1202"/>
              </a:cxn>
              <a:cxn ang="0">
                <a:pos x="537" y="1188"/>
              </a:cxn>
              <a:cxn ang="0">
                <a:pos x="543" y="1202"/>
              </a:cxn>
              <a:cxn ang="0">
                <a:pos x="558" y="1201"/>
              </a:cxn>
              <a:cxn ang="0">
                <a:pos x="558" y="1155"/>
              </a:cxn>
            </a:cxnLst>
            <a:rect l="0" t="0" r="r" b="b"/>
            <a:pathLst>
              <a:path w="579" h="1202">
                <a:moveTo>
                  <a:pt x="558" y="1155"/>
                </a:moveTo>
                <a:lnTo>
                  <a:pt x="579" y="1168"/>
                </a:lnTo>
                <a:lnTo>
                  <a:pt x="42" y="0"/>
                </a:lnTo>
                <a:lnTo>
                  <a:pt x="0" y="19"/>
                </a:lnTo>
                <a:lnTo>
                  <a:pt x="537" y="1188"/>
                </a:lnTo>
                <a:lnTo>
                  <a:pt x="558" y="1202"/>
                </a:lnTo>
                <a:lnTo>
                  <a:pt x="537" y="1188"/>
                </a:lnTo>
                <a:lnTo>
                  <a:pt x="543" y="1202"/>
                </a:lnTo>
                <a:lnTo>
                  <a:pt x="558" y="1201"/>
                </a:lnTo>
                <a:lnTo>
                  <a:pt x="558" y="1155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85" name="Freeform 57"/>
          <p:cNvSpPr>
            <a:spLocks/>
          </p:cNvSpPr>
          <p:nvPr/>
        </p:nvSpPr>
        <p:spPr bwMode="auto">
          <a:xfrm>
            <a:off x="7091397" y="4597416"/>
            <a:ext cx="622621" cy="27046"/>
          </a:xfrm>
          <a:custGeom>
            <a:avLst/>
            <a:gdLst/>
            <a:ahLst/>
            <a:cxnLst>
              <a:cxn ang="0">
                <a:pos x="1454" y="23"/>
              </a:cxn>
              <a:cxn ang="0">
                <a:pos x="1477" y="0"/>
              </a:cxn>
              <a:cxn ang="0">
                <a:pos x="0" y="11"/>
              </a:cxn>
              <a:cxn ang="0">
                <a:pos x="0" y="58"/>
              </a:cxn>
              <a:cxn ang="0">
                <a:pos x="1477" y="46"/>
              </a:cxn>
              <a:cxn ang="0">
                <a:pos x="1501" y="23"/>
              </a:cxn>
              <a:cxn ang="0">
                <a:pos x="1477" y="46"/>
              </a:cxn>
              <a:cxn ang="0">
                <a:pos x="1501" y="46"/>
              </a:cxn>
              <a:cxn ang="0">
                <a:pos x="1501" y="23"/>
              </a:cxn>
              <a:cxn ang="0">
                <a:pos x="1454" y="23"/>
              </a:cxn>
            </a:cxnLst>
            <a:rect l="0" t="0" r="r" b="b"/>
            <a:pathLst>
              <a:path w="1501" h="58">
                <a:moveTo>
                  <a:pt x="1454" y="23"/>
                </a:moveTo>
                <a:lnTo>
                  <a:pt x="1477" y="0"/>
                </a:lnTo>
                <a:lnTo>
                  <a:pt x="0" y="11"/>
                </a:lnTo>
                <a:lnTo>
                  <a:pt x="0" y="58"/>
                </a:lnTo>
                <a:lnTo>
                  <a:pt x="1477" y="46"/>
                </a:lnTo>
                <a:lnTo>
                  <a:pt x="1501" y="23"/>
                </a:lnTo>
                <a:lnTo>
                  <a:pt x="1477" y="46"/>
                </a:lnTo>
                <a:lnTo>
                  <a:pt x="1501" y="46"/>
                </a:lnTo>
                <a:lnTo>
                  <a:pt x="1501" y="23"/>
                </a:lnTo>
                <a:lnTo>
                  <a:pt x="1454" y="23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86" name="Freeform 58"/>
          <p:cNvSpPr>
            <a:spLocks/>
          </p:cNvSpPr>
          <p:nvPr/>
        </p:nvSpPr>
        <p:spPr bwMode="auto">
          <a:xfrm>
            <a:off x="7651159" y="2297097"/>
            <a:ext cx="45719" cy="2300319"/>
          </a:xfrm>
          <a:custGeom>
            <a:avLst/>
            <a:gdLst/>
            <a:ahLst/>
            <a:cxnLst>
              <a:cxn ang="0">
                <a:pos x="23" y="47"/>
              </a:cxn>
              <a:cxn ang="0">
                <a:pos x="0" y="23"/>
              </a:cxn>
              <a:cxn ang="0">
                <a:pos x="0" y="3850"/>
              </a:cxn>
              <a:cxn ang="0">
                <a:pos x="47" y="3850"/>
              </a:cxn>
              <a:cxn ang="0">
                <a:pos x="47" y="23"/>
              </a:cxn>
              <a:cxn ang="0">
                <a:pos x="23" y="0"/>
              </a:cxn>
              <a:cxn ang="0">
                <a:pos x="47" y="23"/>
              </a:cxn>
              <a:cxn ang="0">
                <a:pos x="47" y="1"/>
              </a:cxn>
              <a:cxn ang="0">
                <a:pos x="23" y="0"/>
              </a:cxn>
              <a:cxn ang="0">
                <a:pos x="23" y="47"/>
              </a:cxn>
            </a:cxnLst>
            <a:rect l="0" t="0" r="r" b="b"/>
            <a:pathLst>
              <a:path w="47" h="3850">
                <a:moveTo>
                  <a:pt x="23" y="47"/>
                </a:moveTo>
                <a:lnTo>
                  <a:pt x="0" y="23"/>
                </a:lnTo>
                <a:lnTo>
                  <a:pt x="0" y="3850"/>
                </a:lnTo>
                <a:lnTo>
                  <a:pt x="47" y="3850"/>
                </a:lnTo>
                <a:lnTo>
                  <a:pt x="47" y="23"/>
                </a:lnTo>
                <a:lnTo>
                  <a:pt x="23" y="0"/>
                </a:lnTo>
                <a:lnTo>
                  <a:pt x="47" y="23"/>
                </a:lnTo>
                <a:lnTo>
                  <a:pt x="47" y="1"/>
                </a:lnTo>
                <a:lnTo>
                  <a:pt x="23" y="0"/>
                </a:lnTo>
                <a:lnTo>
                  <a:pt x="23" y="47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87" name="Freeform 59"/>
          <p:cNvSpPr>
            <a:spLocks/>
          </p:cNvSpPr>
          <p:nvPr/>
        </p:nvSpPr>
        <p:spPr bwMode="auto">
          <a:xfrm>
            <a:off x="7456527" y="2297097"/>
            <a:ext cx="235139" cy="25243"/>
          </a:xfrm>
          <a:custGeom>
            <a:avLst/>
            <a:gdLst/>
            <a:ahLst/>
            <a:cxnLst>
              <a:cxn ang="0">
                <a:pos x="1" y="23"/>
              </a:cxn>
              <a:cxn ang="0">
                <a:pos x="0" y="45"/>
              </a:cxn>
              <a:cxn ang="0">
                <a:pos x="566" y="55"/>
              </a:cxn>
              <a:cxn ang="0">
                <a:pos x="566" y="8"/>
              </a:cxn>
              <a:cxn ang="0">
                <a:pos x="1" y="0"/>
              </a:cxn>
              <a:cxn ang="0">
                <a:pos x="1" y="23"/>
              </a:cxn>
            </a:cxnLst>
            <a:rect l="0" t="0" r="r" b="b"/>
            <a:pathLst>
              <a:path w="566" h="55">
                <a:moveTo>
                  <a:pt x="1" y="23"/>
                </a:moveTo>
                <a:lnTo>
                  <a:pt x="0" y="45"/>
                </a:lnTo>
                <a:lnTo>
                  <a:pt x="566" y="55"/>
                </a:lnTo>
                <a:lnTo>
                  <a:pt x="566" y="8"/>
                </a:lnTo>
                <a:lnTo>
                  <a:pt x="1" y="0"/>
                </a:lnTo>
                <a:lnTo>
                  <a:pt x="1" y="23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88" name="Freeform 60"/>
          <p:cNvSpPr>
            <a:spLocks/>
          </p:cNvSpPr>
          <p:nvPr/>
        </p:nvSpPr>
        <p:spPr bwMode="auto">
          <a:xfrm>
            <a:off x="7436656" y="2298900"/>
            <a:ext cx="86107" cy="72124"/>
          </a:xfrm>
          <a:custGeom>
            <a:avLst/>
            <a:gdLst/>
            <a:ahLst/>
            <a:cxnLst>
              <a:cxn ang="0">
                <a:pos x="1" y="0"/>
              </a:cxn>
              <a:cxn ang="0">
                <a:pos x="0" y="38"/>
              </a:cxn>
              <a:cxn ang="0">
                <a:pos x="180" y="159"/>
              </a:cxn>
              <a:cxn ang="0">
                <a:pos x="205" y="120"/>
              </a:cxn>
              <a:cxn ang="0">
                <a:pos x="26" y="0"/>
              </a:cxn>
              <a:cxn ang="0">
                <a:pos x="26" y="38"/>
              </a:cxn>
              <a:cxn ang="0">
                <a:pos x="1" y="0"/>
              </a:cxn>
            </a:cxnLst>
            <a:rect l="0" t="0" r="r" b="b"/>
            <a:pathLst>
              <a:path w="205" h="159">
                <a:moveTo>
                  <a:pt x="1" y="0"/>
                </a:moveTo>
                <a:lnTo>
                  <a:pt x="0" y="38"/>
                </a:lnTo>
                <a:lnTo>
                  <a:pt x="180" y="159"/>
                </a:lnTo>
                <a:lnTo>
                  <a:pt x="205" y="120"/>
                </a:lnTo>
                <a:lnTo>
                  <a:pt x="26" y="0"/>
                </a:lnTo>
                <a:lnTo>
                  <a:pt x="26" y="38"/>
                </a:lnTo>
                <a:lnTo>
                  <a:pt x="1" y="0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89" name="Freeform 61"/>
          <p:cNvSpPr>
            <a:spLocks/>
          </p:cNvSpPr>
          <p:nvPr/>
        </p:nvSpPr>
        <p:spPr bwMode="auto">
          <a:xfrm>
            <a:off x="7438312" y="2248414"/>
            <a:ext cx="84451" cy="68518"/>
          </a:xfrm>
          <a:custGeom>
            <a:avLst/>
            <a:gdLst/>
            <a:ahLst/>
            <a:cxnLst>
              <a:cxn ang="0">
                <a:pos x="195" y="20"/>
              </a:cxn>
              <a:cxn ang="0">
                <a:pos x="183" y="0"/>
              </a:cxn>
              <a:cxn ang="0">
                <a:pos x="0" y="115"/>
              </a:cxn>
              <a:cxn ang="0">
                <a:pos x="25" y="153"/>
              </a:cxn>
              <a:cxn ang="0">
                <a:pos x="207" y="39"/>
              </a:cxn>
              <a:cxn ang="0">
                <a:pos x="195" y="20"/>
              </a:cxn>
            </a:cxnLst>
            <a:rect l="0" t="0" r="r" b="b"/>
            <a:pathLst>
              <a:path w="207" h="153">
                <a:moveTo>
                  <a:pt x="195" y="20"/>
                </a:moveTo>
                <a:lnTo>
                  <a:pt x="183" y="0"/>
                </a:lnTo>
                <a:lnTo>
                  <a:pt x="0" y="115"/>
                </a:lnTo>
                <a:lnTo>
                  <a:pt x="25" y="153"/>
                </a:lnTo>
                <a:lnTo>
                  <a:pt x="207" y="39"/>
                </a:lnTo>
                <a:lnTo>
                  <a:pt x="195" y="20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90" name="Freeform 62"/>
          <p:cNvSpPr>
            <a:spLocks/>
          </p:cNvSpPr>
          <p:nvPr/>
        </p:nvSpPr>
        <p:spPr bwMode="auto">
          <a:xfrm>
            <a:off x="6835806" y="3027357"/>
            <a:ext cx="751782" cy="1858990"/>
          </a:xfrm>
          <a:custGeom>
            <a:avLst/>
            <a:gdLst/>
            <a:ahLst/>
            <a:cxnLst>
              <a:cxn ang="0">
                <a:pos x="1795" y="4115"/>
              </a:cxn>
              <a:cxn ang="0">
                <a:pos x="1816" y="4105"/>
              </a:cxn>
              <a:cxn ang="0">
                <a:pos x="43" y="0"/>
              </a:cxn>
              <a:cxn ang="0">
                <a:pos x="0" y="18"/>
              </a:cxn>
              <a:cxn ang="0">
                <a:pos x="1774" y="4124"/>
              </a:cxn>
              <a:cxn ang="0">
                <a:pos x="1795" y="4115"/>
              </a:cxn>
            </a:cxnLst>
            <a:rect l="0" t="0" r="r" b="b"/>
            <a:pathLst>
              <a:path w="1816" h="4124">
                <a:moveTo>
                  <a:pt x="1795" y="4115"/>
                </a:moveTo>
                <a:lnTo>
                  <a:pt x="1816" y="4105"/>
                </a:lnTo>
                <a:lnTo>
                  <a:pt x="43" y="0"/>
                </a:lnTo>
                <a:lnTo>
                  <a:pt x="0" y="18"/>
                </a:lnTo>
                <a:lnTo>
                  <a:pt x="1774" y="4124"/>
                </a:lnTo>
                <a:lnTo>
                  <a:pt x="1795" y="4115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91" name="Freeform 63"/>
          <p:cNvSpPr>
            <a:spLocks/>
          </p:cNvSpPr>
          <p:nvPr/>
        </p:nvSpPr>
        <p:spPr bwMode="auto">
          <a:xfrm>
            <a:off x="7575997" y="4799798"/>
            <a:ext cx="33118" cy="106383"/>
          </a:xfrm>
          <a:custGeom>
            <a:avLst/>
            <a:gdLst/>
            <a:ahLst/>
            <a:cxnLst>
              <a:cxn ang="0">
                <a:pos x="10" y="237"/>
              </a:cxn>
              <a:cxn ang="0">
                <a:pos x="45" y="222"/>
              </a:cxn>
              <a:cxn ang="0">
                <a:pos x="82" y="8"/>
              </a:cxn>
              <a:cxn ang="0">
                <a:pos x="36" y="0"/>
              </a:cxn>
              <a:cxn ang="0">
                <a:pos x="0" y="214"/>
              </a:cxn>
              <a:cxn ang="0">
                <a:pos x="35" y="199"/>
              </a:cxn>
              <a:cxn ang="0">
                <a:pos x="10" y="237"/>
              </a:cxn>
            </a:cxnLst>
            <a:rect l="0" t="0" r="r" b="b"/>
            <a:pathLst>
              <a:path w="82" h="237">
                <a:moveTo>
                  <a:pt x="10" y="237"/>
                </a:moveTo>
                <a:lnTo>
                  <a:pt x="45" y="222"/>
                </a:lnTo>
                <a:lnTo>
                  <a:pt x="82" y="8"/>
                </a:lnTo>
                <a:lnTo>
                  <a:pt x="36" y="0"/>
                </a:lnTo>
                <a:lnTo>
                  <a:pt x="0" y="214"/>
                </a:lnTo>
                <a:lnTo>
                  <a:pt x="35" y="199"/>
                </a:lnTo>
                <a:lnTo>
                  <a:pt x="10" y="237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92" name="Freeform 64"/>
          <p:cNvSpPr>
            <a:spLocks/>
          </p:cNvSpPr>
          <p:nvPr/>
        </p:nvSpPr>
        <p:spPr bwMode="auto">
          <a:xfrm>
            <a:off x="7579309" y="4897166"/>
            <a:ext cx="14903" cy="9015"/>
          </a:xfrm>
          <a:custGeom>
            <a:avLst/>
            <a:gdLst/>
            <a:ahLst/>
            <a:cxnLst>
              <a:cxn ang="0">
                <a:pos x="0" y="19"/>
              </a:cxn>
              <a:cxn ang="0">
                <a:pos x="13" y="0"/>
              </a:cxn>
              <a:cxn ang="0">
                <a:pos x="35" y="4"/>
              </a:cxn>
              <a:cxn ang="0">
                <a:pos x="0" y="19"/>
              </a:cxn>
            </a:cxnLst>
            <a:rect l="0" t="0" r="r" b="b"/>
            <a:pathLst>
              <a:path w="35" h="19">
                <a:moveTo>
                  <a:pt x="0" y="19"/>
                </a:moveTo>
                <a:lnTo>
                  <a:pt x="13" y="0"/>
                </a:lnTo>
                <a:lnTo>
                  <a:pt x="35" y="4"/>
                </a:lnTo>
                <a:lnTo>
                  <a:pt x="0" y="19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93" name="Freeform 65"/>
          <p:cNvSpPr>
            <a:spLocks/>
          </p:cNvSpPr>
          <p:nvPr/>
        </p:nvSpPr>
        <p:spPr bwMode="auto">
          <a:xfrm>
            <a:off x="7504793" y="4834057"/>
            <a:ext cx="86107" cy="72124"/>
          </a:xfrm>
          <a:custGeom>
            <a:avLst/>
            <a:gdLst/>
            <a:ahLst/>
            <a:cxnLst>
              <a:cxn ang="0">
                <a:pos x="13" y="18"/>
              </a:cxn>
              <a:cxn ang="0">
                <a:pos x="0" y="38"/>
              </a:cxn>
              <a:cxn ang="0">
                <a:pos x="180" y="158"/>
              </a:cxn>
              <a:cxn ang="0">
                <a:pos x="205" y="120"/>
              </a:cxn>
              <a:cxn ang="0">
                <a:pos x="25" y="0"/>
              </a:cxn>
              <a:cxn ang="0">
                <a:pos x="13" y="18"/>
              </a:cxn>
            </a:cxnLst>
            <a:rect l="0" t="0" r="r" b="b"/>
            <a:pathLst>
              <a:path w="205" h="158">
                <a:moveTo>
                  <a:pt x="13" y="18"/>
                </a:moveTo>
                <a:lnTo>
                  <a:pt x="0" y="38"/>
                </a:lnTo>
                <a:lnTo>
                  <a:pt x="180" y="158"/>
                </a:lnTo>
                <a:lnTo>
                  <a:pt x="205" y="120"/>
                </a:lnTo>
                <a:lnTo>
                  <a:pt x="25" y="0"/>
                </a:lnTo>
                <a:lnTo>
                  <a:pt x="13" y="18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94" name="Freeform 66"/>
          <p:cNvSpPr>
            <a:spLocks/>
          </p:cNvSpPr>
          <p:nvPr/>
        </p:nvSpPr>
        <p:spPr bwMode="auto">
          <a:xfrm>
            <a:off x="5264349" y="5832971"/>
            <a:ext cx="23183" cy="412908"/>
          </a:xfrm>
          <a:custGeom>
            <a:avLst/>
            <a:gdLst/>
            <a:ahLst/>
            <a:cxnLst>
              <a:cxn ang="0">
                <a:pos x="33" y="915"/>
              </a:cxn>
              <a:cxn ang="0">
                <a:pos x="56" y="892"/>
              </a:cxn>
              <a:cxn ang="0">
                <a:pos x="45" y="0"/>
              </a:cxn>
              <a:cxn ang="0">
                <a:pos x="0" y="0"/>
              </a:cxn>
              <a:cxn ang="0">
                <a:pos x="11" y="893"/>
              </a:cxn>
              <a:cxn ang="0">
                <a:pos x="33" y="870"/>
              </a:cxn>
              <a:cxn ang="0">
                <a:pos x="33" y="915"/>
              </a:cxn>
              <a:cxn ang="0">
                <a:pos x="56" y="915"/>
              </a:cxn>
              <a:cxn ang="0">
                <a:pos x="56" y="892"/>
              </a:cxn>
              <a:cxn ang="0">
                <a:pos x="33" y="915"/>
              </a:cxn>
            </a:cxnLst>
            <a:rect l="0" t="0" r="r" b="b"/>
            <a:pathLst>
              <a:path w="56" h="915">
                <a:moveTo>
                  <a:pt x="33" y="915"/>
                </a:moveTo>
                <a:lnTo>
                  <a:pt x="56" y="892"/>
                </a:lnTo>
                <a:lnTo>
                  <a:pt x="45" y="0"/>
                </a:lnTo>
                <a:lnTo>
                  <a:pt x="0" y="0"/>
                </a:lnTo>
                <a:lnTo>
                  <a:pt x="11" y="893"/>
                </a:lnTo>
                <a:lnTo>
                  <a:pt x="33" y="870"/>
                </a:lnTo>
                <a:lnTo>
                  <a:pt x="33" y="915"/>
                </a:lnTo>
                <a:lnTo>
                  <a:pt x="56" y="915"/>
                </a:lnTo>
                <a:lnTo>
                  <a:pt x="56" y="892"/>
                </a:lnTo>
                <a:lnTo>
                  <a:pt x="33" y="915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95" name="Freeform 67"/>
          <p:cNvSpPr>
            <a:spLocks/>
          </p:cNvSpPr>
          <p:nvPr/>
        </p:nvSpPr>
        <p:spPr bwMode="auto">
          <a:xfrm>
            <a:off x="4856996" y="6226046"/>
            <a:ext cx="420601" cy="19834"/>
          </a:xfrm>
          <a:custGeom>
            <a:avLst/>
            <a:gdLst/>
            <a:ahLst/>
            <a:cxnLst>
              <a:cxn ang="0">
                <a:pos x="0" y="23"/>
              </a:cxn>
              <a:cxn ang="0">
                <a:pos x="24" y="45"/>
              </a:cxn>
              <a:cxn ang="0">
                <a:pos x="1017" y="45"/>
              </a:cxn>
              <a:cxn ang="0">
                <a:pos x="1017" y="0"/>
              </a:cxn>
              <a:cxn ang="0">
                <a:pos x="24" y="0"/>
              </a:cxn>
              <a:cxn ang="0">
                <a:pos x="46" y="23"/>
              </a:cxn>
              <a:cxn ang="0">
                <a:pos x="0" y="23"/>
              </a:cxn>
              <a:cxn ang="0">
                <a:pos x="0" y="45"/>
              </a:cxn>
              <a:cxn ang="0">
                <a:pos x="24" y="45"/>
              </a:cxn>
              <a:cxn ang="0">
                <a:pos x="0" y="23"/>
              </a:cxn>
            </a:cxnLst>
            <a:rect l="0" t="0" r="r" b="b"/>
            <a:pathLst>
              <a:path w="1017" h="45">
                <a:moveTo>
                  <a:pt x="0" y="23"/>
                </a:moveTo>
                <a:lnTo>
                  <a:pt x="24" y="45"/>
                </a:lnTo>
                <a:lnTo>
                  <a:pt x="1017" y="45"/>
                </a:lnTo>
                <a:lnTo>
                  <a:pt x="1017" y="0"/>
                </a:lnTo>
                <a:lnTo>
                  <a:pt x="24" y="0"/>
                </a:lnTo>
                <a:lnTo>
                  <a:pt x="46" y="23"/>
                </a:lnTo>
                <a:lnTo>
                  <a:pt x="0" y="23"/>
                </a:lnTo>
                <a:lnTo>
                  <a:pt x="0" y="45"/>
                </a:lnTo>
                <a:lnTo>
                  <a:pt x="24" y="45"/>
                </a:lnTo>
                <a:lnTo>
                  <a:pt x="0" y="23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96" name="Freeform 68"/>
          <p:cNvSpPr>
            <a:spLocks/>
          </p:cNvSpPr>
          <p:nvPr/>
        </p:nvSpPr>
        <p:spPr bwMode="auto">
          <a:xfrm>
            <a:off x="4856996" y="3943329"/>
            <a:ext cx="18215" cy="2291732"/>
          </a:xfrm>
          <a:custGeom>
            <a:avLst/>
            <a:gdLst/>
            <a:ahLst/>
            <a:cxnLst>
              <a:cxn ang="0">
                <a:pos x="24" y="0"/>
              </a:cxn>
              <a:cxn ang="0">
                <a:pos x="0" y="24"/>
              </a:cxn>
              <a:cxn ang="0">
                <a:pos x="0" y="5087"/>
              </a:cxn>
              <a:cxn ang="0">
                <a:pos x="46" y="5087"/>
              </a:cxn>
              <a:cxn ang="0">
                <a:pos x="46" y="24"/>
              </a:cxn>
              <a:cxn ang="0">
                <a:pos x="24" y="46"/>
              </a:cxn>
              <a:cxn ang="0">
                <a:pos x="24" y="0"/>
              </a:cxn>
              <a:cxn ang="0">
                <a:pos x="0" y="0"/>
              </a:cxn>
              <a:cxn ang="0">
                <a:pos x="0" y="24"/>
              </a:cxn>
              <a:cxn ang="0">
                <a:pos x="24" y="0"/>
              </a:cxn>
            </a:cxnLst>
            <a:rect l="0" t="0" r="r" b="b"/>
            <a:pathLst>
              <a:path w="46" h="5087">
                <a:moveTo>
                  <a:pt x="24" y="0"/>
                </a:moveTo>
                <a:lnTo>
                  <a:pt x="0" y="24"/>
                </a:lnTo>
                <a:lnTo>
                  <a:pt x="0" y="5087"/>
                </a:lnTo>
                <a:lnTo>
                  <a:pt x="46" y="5087"/>
                </a:lnTo>
                <a:lnTo>
                  <a:pt x="46" y="24"/>
                </a:lnTo>
                <a:lnTo>
                  <a:pt x="24" y="46"/>
                </a:lnTo>
                <a:lnTo>
                  <a:pt x="24" y="0"/>
                </a:lnTo>
                <a:lnTo>
                  <a:pt x="0" y="0"/>
                </a:lnTo>
                <a:lnTo>
                  <a:pt x="0" y="24"/>
                </a:lnTo>
                <a:lnTo>
                  <a:pt x="24" y="0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97" name="Freeform 69"/>
          <p:cNvSpPr>
            <a:spLocks/>
          </p:cNvSpPr>
          <p:nvPr/>
        </p:nvSpPr>
        <p:spPr bwMode="auto">
          <a:xfrm>
            <a:off x="4866931" y="3943329"/>
            <a:ext cx="466966" cy="19834"/>
          </a:xfrm>
          <a:custGeom>
            <a:avLst/>
            <a:gdLst/>
            <a:ahLst/>
            <a:cxnLst>
              <a:cxn ang="0">
                <a:pos x="1128" y="8"/>
              </a:cxn>
              <a:cxn ang="0">
                <a:pos x="1111" y="0"/>
              </a:cxn>
              <a:cxn ang="0">
                <a:pos x="0" y="0"/>
              </a:cxn>
              <a:cxn ang="0">
                <a:pos x="0" y="46"/>
              </a:cxn>
              <a:cxn ang="0">
                <a:pos x="1111" y="46"/>
              </a:cxn>
              <a:cxn ang="0">
                <a:pos x="1092" y="38"/>
              </a:cxn>
              <a:cxn ang="0">
                <a:pos x="1128" y="8"/>
              </a:cxn>
              <a:cxn ang="0">
                <a:pos x="1122" y="0"/>
              </a:cxn>
              <a:cxn ang="0">
                <a:pos x="1111" y="0"/>
              </a:cxn>
              <a:cxn ang="0">
                <a:pos x="1128" y="8"/>
              </a:cxn>
            </a:cxnLst>
            <a:rect l="0" t="0" r="r" b="b"/>
            <a:pathLst>
              <a:path w="1128" h="46">
                <a:moveTo>
                  <a:pt x="1128" y="8"/>
                </a:moveTo>
                <a:lnTo>
                  <a:pt x="1111" y="0"/>
                </a:lnTo>
                <a:lnTo>
                  <a:pt x="0" y="0"/>
                </a:lnTo>
                <a:lnTo>
                  <a:pt x="0" y="46"/>
                </a:lnTo>
                <a:lnTo>
                  <a:pt x="1111" y="46"/>
                </a:lnTo>
                <a:lnTo>
                  <a:pt x="1092" y="38"/>
                </a:lnTo>
                <a:lnTo>
                  <a:pt x="1128" y="8"/>
                </a:lnTo>
                <a:lnTo>
                  <a:pt x="1122" y="0"/>
                </a:lnTo>
                <a:lnTo>
                  <a:pt x="1111" y="0"/>
                </a:lnTo>
                <a:lnTo>
                  <a:pt x="1128" y="8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98" name="Freeform 70"/>
          <p:cNvSpPr>
            <a:spLocks/>
          </p:cNvSpPr>
          <p:nvPr/>
        </p:nvSpPr>
        <p:spPr bwMode="auto">
          <a:xfrm>
            <a:off x="5318994" y="3946935"/>
            <a:ext cx="283160" cy="380453"/>
          </a:xfrm>
          <a:custGeom>
            <a:avLst/>
            <a:gdLst/>
            <a:ahLst/>
            <a:cxnLst>
              <a:cxn ang="0">
                <a:pos x="666" y="831"/>
              </a:cxn>
              <a:cxn ang="0">
                <a:pos x="684" y="817"/>
              </a:cxn>
              <a:cxn ang="0">
                <a:pos x="36" y="0"/>
              </a:cxn>
              <a:cxn ang="0">
                <a:pos x="0" y="30"/>
              </a:cxn>
              <a:cxn ang="0">
                <a:pos x="648" y="845"/>
              </a:cxn>
              <a:cxn ang="0">
                <a:pos x="666" y="831"/>
              </a:cxn>
            </a:cxnLst>
            <a:rect l="0" t="0" r="r" b="b"/>
            <a:pathLst>
              <a:path w="684" h="845">
                <a:moveTo>
                  <a:pt x="666" y="831"/>
                </a:moveTo>
                <a:lnTo>
                  <a:pt x="684" y="817"/>
                </a:lnTo>
                <a:lnTo>
                  <a:pt x="36" y="0"/>
                </a:lnTo>
                <a:lnTo>
                  <a:pt x="0" y="30"/>
                </a:lnTo>
                <a:lnTo>
                  <a:pt x="648" y="845"/>
                </a:lnTo>
                <a:lnTo>
                  <a:pt x="666" y="831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99" name="Freeform 71"/>
          <p:cNvSpPr>
            <a:spLocks/>
          </p:cNvSpPr>
          <p:nvPr/>
        </p:nvSpPr>
        <p:spPr bwMode="auto">
          <a:xfrm>
            <a:off x="5585596" y="4235430"/>
            <a:ext cx="26495" cy="108186"/>
          </a:xfrm>
          <a:custGeom>
            <a:avLst/>
            <a:gdLst/>
            <a:ahLst/>
            <a:cxnLst>
              <a:cxn ang="0">
                <a:pos x="36" y="239"/>
              </a:cxn>
              <a:cxn ang="0">
                <a:pos x="66" y="216"/>
              </a:cxn>
              <a:cxn ang="0">
                <a:pos x="45" y="0"/>
              </a:cxn>
              <a:cxn ang="0">
                <a:pos x="0" y="5"/>
              </a:cxn>
              <a:cxn ang="0">
                <a:pos x="20" y="220"/>
              </a:cxn>
              <a:cxn ang="0">
                <a:pos x="51" y="195"/>
              </a:cxn>
              <a:cxn ang="0">
                <a:pos x="36" y="239"/>
              </a:cxn>
            </a:cxnLst>
            <a:rect l="0" t="0" r="r" b="b"/>
            <a:pathLst>
              <a:path w="66" h="239">
                <a:moveTo>
                  <a:pt x="36" y="239"/>
                </a:moveTo>
                <a:lnTo>
                  <a:pt x="66" y="216"/>
                </a:lnTo>
                <a:lnTo>
                  <a:pt x="45" y="0"/>
                </a:lnTo>
                <a:lnTo>
                  <a:pt x="0" y="5"/>
                </a:lnTo>
                <a:lnTo>
                  <a:pt x="20" y="220"/>
                </a:lnTo>
                <a:lnTo>
                  <a:pt x="51" y="195"/>
                </a:lnTo>
                <a:lnTo>
                  <a:pt x="36" y="239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800" name="Freeform 72"/>
          <p:cNvSpPr>
            <a:spLocks/>
          </p:cNvSpPr>
          <p:nvPr/>
        </p:nvSpPr>
        <p:spPr bwMode="auto">
          <a:xfrm>
            <a:off x="5600499" y="4332797"/>
            <a:ext cx="11591" cy="10819"/>
          </a:xfrm>
          <a:custGeom>
            <a:avLst/>
            <a:gdLst/>
            <a:ahLst/>
            <a:cxnLst>
              <a:cxn ang="0">
                <a:pos x="0" y="23"/>
              </a:cxn>
              <a:cxn ang="0">
                <a:pos x="7" y="2"/>
              </a:cxn>
              <a:cxn ang="0">
                <a:pos x="30" y="0"/>
              </a:cxn>
              <a:cxn ang="0">
                <a:pos x="0" y="23"/>
              </a:cxn>
            </a:cxnLst>
            <a:rect l="0" t="0" r="r" b="b"/>
            <a:pathLst>
              <a:path w="30" h="23">
                <a:moveTo>
                  <a:pt x="0" y="23"/>
                </a:moveTo>
                <a:lnTo>
                  <a:pt x="7" y="2"/>
                </a:lnTo>
                <a:lnTo>
                  <a:pt x="30" y="0"/>
                </a:lnTo>
                <a:lnTo>
                  <a:pt x="0" y="23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801" name="Freeform 73"/>
          <p:cNvSpPr>
            <a:spLocks/>
          </p:cNvSpPr>
          <p:nvPr/>
        </p:nvSpPr>
        <p:spPr bwMode="auto">
          <a:xfrm>
            <a:off x="5516047" y="4293129"/>
            <a:ext cx="91075" cy="50487"/>
          </a:xfrm>
          <a:custGeom>
            <a:avLst/>
            <a:gdLst/>
            <a:ahLst/>
            <a:cxnLst>
              <a:cxn ang="0">
                <a:pos x="8" y="23"/>
              </a:cxn>
              <a:cxn ang="0">
                <a:pos x="0" y="44"/>
              </a:cxn>
              <a:cxn ang="0">
                <a:pos x="205" y="113"/>
              </a:cxn>
              <a:cxn ang="0">
                <a:pos x="220" y="69"/>
              </a:cxn>
              <a:cxn ang="0">
                <a:pos x="15" y="0"/>
              </a:cxn>
              <a:cxn ang="0">
                <a:pos x="8" y="23"/>
              </a:cxn>
            </a:cxnLst>
            <a:rect l="0" t="0" r="r" b="b"/>
            <a:pathLst>
              <a:path w="220" h="113">
                <a:moveTo>
                  <a:pt x="8" y="23"/>
                </a:moveTo>
                <a:lnTo>
                  <a:pt x="0" y="44"/>
                </a:lnTo>
                <a:lnTo>
                  <a:pt x="205" y="113"/>
                </a:lnTo>
                <a:lnTo>
                  <a:pt x="220" y="69"/>
                </a:lnTo>
                <a:lnTo>
                  <a:pt x="15" y="0"/>
                </a:lnTo>
                <a:lnTo>
                  <a:pt x="8" y="23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802" name="Freeform 74"/>
          <p:cNvSpPr>
            <a:spLocks/>
          </p:cNvSpPr>
          <p:nvPr/>
        </p:nvSpPr>
        <p:spPr bwMode="auto">
          <a:xfrm>
            <a:off x="5905186" y="5832971"/>
            <a:ext cx="21527" cy="385862"/>
          </a:xfrm>
          <a:custGeom>
            <a:avLst/>
            <a:gdLst/>
            <a:ahLst/>
            <a:cxnLst>
              <a:cxn ang="0">
                <a:pos x="23" y="854"/>
              </a:cxn>
              <a:cxn ang="0">
                <a:pos x="47" y="854"/>
              </a:cxn>
              <a:cxn ang="0">
                <a:pos x="52" y="0"/>
              </a:cxn>
              <a:cxn ang="0">
                <a:pos x="5" y="0"/>
              </a:cxn>
              <a:cxn ang="0">
                <a:pos x="0" y="854"/>
              </a:cxn>
              <a:cxn ang="0">
                <a:pos x="23" y="854"/>
              </a:cxn>
            </a:cxnLst>
            <a:rect l="0" t="0" r="r" b="b"/>
            <a:pathLst>
              <a:path w="52" h="854">
                <a:moveTo>
                  <a:pt x="23" y="854"/>
                </a:moveTo>
                <a:lnTo>
                  <a:pt x="47" y="854"/>
                </a:lnTo>
                <a:lnTo>
                  <a:pt x="52" y="0"/>
                </a:lnTo>
                <a:lnTo>
                  <a:pt x="5" y="0"/>
                </a:lnTo>
                <a:lnTo>
                  <a:pt x="0" y="854"/>
                </a:lnTo>
                <a:lnTo>
                  <a:pt x="23" y="854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803" name="Freeform 75"/>
          <p:cNvSpPr>
            <a:spLocks/>
          </p:cNvSpPr>
          <p:nvPr/>
        </p:nvSpPr>
        <p:spPr bwMode="auto">
          <a:xfrm>
            <a:off x="5906842" y="6146710"/>
            <a:ext cx="64580" cy="93761"/>
          </a:xfrm>
          <a:custGeom>
            <a:avLst/>
            <a:gdLst/>
            <a:ahLst/>
            <a:cxnLst>
              <a:cxn ang="0">
                <a:pos x="0" y="206"/>
              </a:cxn>
              <a:cxn ang="0">
                <a:pos x="39" y="206"/>
              </a:cxn>
              <a:cxn ang="0">
                <a:pos x="157" y="26"/>
              </a:cxn>
              <a:cxn ang="0">
                <a:pos x="119" y="0"/>
              </a:cxn>
              <a:cxn ang="0">
                <a:pos x="0" y="181"/>
              </a:cxn>
              <a:cxn ang="0">
                <a:pos x="39" y="182"/>
              </a:cxn>
              <a:cxn ang="0">
                <a:pos x="0" y="206"/>
              </a:cxn>
            </a:cxnLst>
            <a:rect l="0" t="0" r="r" b="b"/>
            <a:pathLst>
              <a:path w="157" h="206">
                <a:moveTo>
                  <a:pt x="0" y="206"/>
                </a:moveTo>
                <a:lnTo>
                  <a:pt x="39" y="206"/>
                </a:lnTo>
                <a:lnTo>
                  <a:pt x="157" y="26"/>
                </a:lnTo>
                <a:lnTo>
                  <a:pt x="119" y="0"/>
                </a:lnTo>
                <a:lnTo>
                  <a:pt x="0" y="181"/>
                </a:lnTo>
                <a:lnTo>
                  <a:pt x="39" y="182"/>
                </a:lnTo>
                <a:lnTo>
                  <a:pt x="0" y="206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804" name="Freeform 76"/>
          <p:cNvSpPr>
            <a:spLocks/>
          </p:cNvSpPr>
          <p:nvPr/>
        </p:nvSpPr>
        <p:spPr bwMode="auto">
          <a:xfrm>
            <a:off x="5906842" y="6235061"/>
            <a:ext cx="16559" cy="5409"/>
          </a:xfrm>
          <a:custGeom>
            <a:avLst/>
            <a:gdLst/>
            <a:ahLst/>
            <a:cxnLst>
              <a:cxn ang="0">
                <a:pos x="0" y="12"/>
              </a:cxn>
              <a:cxn ang="0">
                <a:pos x="19" y="0"/>
              </a:cxn>
              <a:cxn ang="0">
                <a:pos x="39" y="12"/>
              </a:cxn>
              <a:cxn ang="0">
                <a:pos x="0" y="12"/>
              </a:cxn>
            </a:cxnLst>
            <a:rect l="0" t="0" r="r" b="b"/>
            <a:pathLst>
              <a:path w="39" h="12">
                <a:moveTo>
                  <a:pt x="0" y="12"/>
                </a:moveTo>
                <a:lnTo>
                  <a:pt x="19" y="0"/>
                </a:lnTo>
                <a:lnTo>
                  <a:pt x="39" y="12"/>
                </a:lnTo>
                <a:lnTo>
                  <a:pt x="0" y="12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805" name="Freeform 77"/>
          <p:cNvSpPr>
            <a:spLocks/>
          </p:cNvSpPr>
          <p:nvPr/>
        </p:nvSpPr>
        <p:spPr bwMode="auto">
          <a:xfrm>
            <a:off x="5858820" y="6146710"/>
            <a:ext cx="64580" cy="93761"/>
          </a:xfrm>
          <a:custGeom>
            <a:avLst/>
            <a:gdLst/>
            <a:ahLst/>
            <a:cxnLst>
              <a:cxn ang="0">
                <a:pos x="19" y="12"/>
              </a:cxn>
              <a:cxn ang="0">
                <a:pos x="0" y="26"/>
              </a:cxn>
              <a:cxn ang="0">
                <a:pos x="116" y="207"/>
              </a:cxn>
              <a:cxn ang="0">
                <a:pos x="155" y="183"/>
              </a:cxn>
              <a:cxn ang="0">
                <a:pos x="38" y="0"/>
              </a:cxn>
              <a:cxn ang="0">
                <a:pos x="19" y="12"/>
              </a:cxn>
            </a:cxnLst>
            <a:rect l="0" t="0" r="r" b="b"/>
            <a:pathLst>
              <a:path w="155" h="207">
                <a:moveTo>
                  <a:pt x="19" y="12"/>
                </a:moveTo>
                <a:lnTo>
                  <a:pt x="0" y="26"/>
                </a:lnTo>
                <a:lnTo>
                  <a:pt x="116" y="207"/>
                </a:lnTo>
                <a:lnTo>
                  <a:pt x="155" y="183"/>
                </a:lnTo>
                <a:lnTo>
                  <a:pt x="38" y="0"/>
                </a:lnTo>
                <a:lnTo>
                  <a:pt x="19" y="12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806" name="Freeform 78"/>
          <p:cNvSpPr>
            <a:spLocks/>
          </p:cNvSpPr>
          <p:nvPr/>
        </p:nvSpPr>
        <p:spPr bwMode="auto">
          <a:xfrm>
            <a:off x="7579309" y="5342530"/>
            <a:ext cx="19871" cy="376847"/>
          </a:xfrm>
          <a:custGeom>
            <a:avLst/>
            <a:gdLst/>
            <a:ahLst/>
            <a:cxnLst>
              <a:cxn ang="0">
                <a:pos x="23" y="791"/>
              </a:cxn>
              <a:cxn ang="0">
                <a:pos x="47" y="815"/>
              </a:cxn>
              <a:cxn ang="0">
                <a:pos x="47" y="0"/>
              </a:cxn>
              <a:cxn ang="0">
                <a:pos x="0" y="0"/>
              </a:cxn>
              <a:cxn ang="0">
                <a:pos x="0" y="815"/>
              </a:cxn>
              <a:cxn ang="0">
                <a:pos x="23" y="838"/>
              </a:cxn>
              <a:cxn ang="0">
                <a:pos x="0" y="815"/>
              </a:cxn>
              <a:cxn ang="0">
                <a:pos x="0" y="838"/>
              </a:cxn>
              <a:cxn ang="0">
                <a:pos x="23" y="838"/>
              </a:cxn>
              <a:cxn ang="0">
                <a:pos x="23" y="791"/>
              </a:cxn>
            </a:cxnLst>
            <a:rect l="0" t="0" r="r" b="b"/>
            <a:pathLst>
              <a:path w="47" h="838">
                <a:moveTo>
                  <a:pt x="23" y="791"/>
                </a:moveTo>
                <a:lnTo>
                  <a:pt x="47" y="815"/>
                </a:lnTo>
                <a:lnTo>
                  <a:pt x="47" y="0"/>
                </a:lnTo>
                <a:lnTo>
                  <a:pt x="0" y="0"/>
                </a:lnTo>
                <a:lnTo>
                  <a:pt x="0" y="815"/>
                </a:lnTo>
                <a:lnTo>
                  <a:pt x="23" y="838"/>
                </a:lnTo>
                <a:lnTo>
                  <a:pt x="0" y="815"/>
                </a:lnTo>
                <a:lnTo>
                  <a:pt x="0" y="838"/>
                </a:lnTo>
                <a:lnTo>
                  <a:pt x="23" y="838"/>
                </a:lnTo>
                <a:lnTo>
                  <a:pt x="23" y="791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807" name="Freeform 79"/>
          <p:cNvSpPr>
            <a:spLocks/>
          </p:cNvSpPr>
          <p:nvPr/>
        </p:nvSpPr>
        <p:spPr bwMode="auto">
          <a:xfrm>
            <a:off x="7589244" y="5699542"/>
            <a:ext cx="362644" cy="19834"/>
          </a:xfrm>
          <a:custGeom>
            <a:avLst/>
            <a:gdLst/>
            <a:ahLst/>
            <a:cxnLst>
              <a:cxn ang="0">
                <a:pos x="830" y="24"/>
              </a:cxn>
              <a:cxn ang="0">
                <a:pos x="853" y="0"/>
              </a:cxn>
              <a:cxn ang="0">
                <a:pos x="0" y="0"/>
              </a:cxn>
              <a:cxn ang="0">
                <a:pos x="0" y="47"/>
              </a:cxn>
              <a:cxn ang="0">
                <a:pos x="853" y="47"/>
              </a:cxn>
              <a:cxn ang="0">
                <a:pos x="876" y="24"/>
              </a:cxn>
              <a:cxn ang="0">
                <a:pos x="853" y="47"/>
              </a:cxn>
              <a:cxn ang="0">
                <a:pos x="876" y="47"/>
              </a:cxn>
              <a:cxn ang="0">
                <a:pos x="876" y="24"/>
              </a:cxn>
              <a:cxn ang="0">
                <a:pos x="830" y="24"/>
              </a:cxn>
            </a:cxnLst>
            <a:rect l="0" t="0" r="r" b="b"/>
            <a:pathLst>
              <a:path w="876" h="47">
                <a:moveTo>
                  <a:pt x="830" y="24"/>
                </a:moveTo>
                <a:lnTo>
                  <a:pt x="853" y="0"/>
                </a:lnTo>
                <a:lnTo>
                  <a:pt x="0" y="0"/>
                </a:lnTo>
                <a:lnTo>
                  <a:pt x="0" y="47"/>
                </a:lnTo>
                <a:lnTo>
                  <a:pt x="853" y="47"/>
                </a:lnTo>
                <a:lnTo>
                  <a:pt x="876" y="24"/>
                </a:lnTo>
                <a:lnTo>
                  <a:pt x="853" y="47"/>
                </a:lnTo>
                <a:lnTo>
                  <a:pt x="876" y="47"/>
                </a:lnTo>
                <a:lnTo>
                  <a:pt x="876" y="24"/>
                </a:lnTo>
                <a:lnTo>
                  <a:pt x="830" y="24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808" name="Freeform 80"/>
          <p:cNvSpPr>
            <a:spLocks/>
          </p:cNvSpPr>
          <p:nvPr/>
        </p:nvSpPr>
        <p:spPr bwMode="auto">
          <a:xfrm>
            <a:off x="7930031" y="1670444"/>
            <a:ext cx="45719" cy="4058875"/>
          </a:xfrm>
          <a:custGeom>
            <a:avLst/>
            <a:gdLst/>
            <a:ahLst/>
            <a:cxnLst>
              <a:cxn ang="0">
                <a:pos x="23" y="47"/>
              </a:cxn>
              <a:cxn ang="0">
                <a:pos x="0" y="24"/>
              </a:cxn>
              <a:cxn ang="0">
                <a:pos x="0" y="7941"/>
              </a:cxn>
              <a:cxn ang="0">
                <a:pos x="46" y="7941"/>
              </a:cxn>
              <a:cxn ang="0">
                <a:pos x="46" y="24"/>
              </a:cxn>
              <a:cxn ang="0">
                <a:pos x="23" y="0"/>
              </a:cxn>
              <a:cxn ang="0">
                <a:pos x="46" y="24"/>
              </a:cxn>
              <a:cxn ang="0">
                <a:pos x="46" y="0"/>
              </a:cxn>
              <a:cxn ang="0">
                <a:pos x="23" y="0"/>
              </a:cxn>
              <a:cxn ang="0">
                <a:pos x="23" y="47"/>
              </a:cxn>
            </a:cxnLst>
            <a:rect l="0" t="0" r="r" b="b"/>
            <a:pathLst>
              <a:path w="46" h="7941">
                <a:moveTo>
                  <a:pt x="23" y="47"/>
                </a:moveTo>
                <a:lnTo>
                  <a:pt x="0" y="24"/>
                </a:lnTo>
                <a:lnTo>
                  <a:pt x="0" y="7941"/>
                </a:lnTo>
                <a:lnTo>
                  <a:pt x="46" y="7941"/>
                </a:lnTo>
                <a:lnTo>
                  <a:pt x="46" y="24"/>
                </a:lnTo>
                <a:lnTo>
                  <a:pt x="23" y="0"/>
                </a:lnTo>
                <a:lnTo>
                  <a:pt x="46" y="24"/>
                </a:lnTo>
                <a:lnTo>
                  <a:pt x="46" y="0"/>
                </a:lnTo>
                <a:lnTo>
                  <a:pt x="23" y="0"/>
                </a:lnTo>
                <a:lnTo>
                  <a:pt x="23" y="47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809" name="Freeform 81"/>
          <p:cNvSpPr>
            <a:spLocks/>
          </p:cNvSpPr>
          <p:nvPr/>
        </p:nvSpPr>
        <p:spPr bwMode="auto">
          <a:xfrm>
            <a:off x="7135195" y="1670444"/>
            <a:ext cx="803115" cy="19834"/>
          </a:xfrm>
          <a:custGeom>
            <a:avLst/>
            <a:gdLst/>
            <a:ahLst/>
            <a:cxnLst>
              <a:cxn ang="0">
                <a:pos x="46" y="24"/>
              </a:cxn>
              <a:cxn ang="0">
                <a:pos x="23" y="47"/>
              </a:cxn>
              <a:cxn ang="0">
                <a:pos x="1940" y="47"/>
              </a:cxn>
              <a:cxn ang="0">
                <a:pos x="1940" y="0"/>
              </a:cxn>
              <a:cxn ang="0">
                <a:pos x="23" y="0"/>
              </a:cxn>
              <a:cxn ang="0">
                <a:pos x="0" y="24"/>
              </a:cxn>
              <a:cxn ang="0">
                <a:pos x="23" y="0"/>
              </a:cxn>
              <a:cxn ang="0">
                <a:pos x="0" y="0"/>
              </a:cxn>
              <a:cxn ang="0">
                <a:pos x="0" y="24"/>
              </a:cxn>
              <a:cxn ang="0">
                <a:pos x="46" y="24"/>
              </a:cxn>
            </a:cxnLst>
            <a:rect l="0" t="0" r="r" b="b"/>
            <a:pathLst>
              <a:path w="1940" h="47">
                <a:moveTo>
                  <a:pt x="46" y="24"/>
                </a:moveTo>
                <a:lnTo>
                  <a:pt x="23" y="47"/>
                </a:lnTo>
                <a:lnTo>
                  <a:pt x="1940" y="47"/>
                </a:lnTo>
                <a:lnTo>
                  <a:pt x="1940" y="0"/>
                </a:lnTo>
                <a:lnTo>
                  <a:pt x="23" y="0"/>
                </a:lnTo>
                <a:lnTo>
                  <a:pt x="0" y="24"/>
                </a:lnTo>
                <a:lnTo>
                  <a:pt x="23" y="0"/>
                </a:lnTo>
                <a:lnTo>
                  <a:pt x="0" y="0"/>
                </a:lnTo>
                <a:lnTo>
                  <a:pt x="0" y="24"/>
                </a:lnTo>
                <a:lnTo>
                  <a:pt x="46" y="24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810" name="Freeform 82"/>
          <p:cNvSpPr>
            <a:spLocks/>
          </p:cNvSpPr>
          <p:nvPr/>
        </p:nvSpPr>
        <p:spPr bwMode="auto">
          <a:xfrm>
            <a:off x="7135195" y="1679459"/>
            <a:ext cx="19871" cy="326360"/>
          </a:xfrm>
          <a:custGeom>
            <a:avLst/>
            <a:gdLst/>
            <a:ahLst/>
            <a:cxnLst>
              <a:cxn ang="0">
                <a:pos x="25" y="723"/>
              </a:cxn>
              <a:cxn ang="0">
                <a:pos x="48" y="723"/>
              </a:cxn>
              <a:cxn ang="0">
                <a:pos x="46" y="0"/>
              </a:cxn>
              <a:cxn ang="0">
                <a:pos x="0" y="0"/>
              </a:cxn>
              <a:cxn ang="0">
                <a:pos x="2" y="723"/>
              </a:cxn>
              <a:cxn ang="0">
                <a:pos x="25" y="723"/>
              </a:cxn>
            </a:cxnLst>
            <a:rect l="0" t="0" r="r" b="b"/>
            <a:pathLst>
              <a:path w="48" h="723">
                <a:moveTo>
                  <a:pt x="25" y="723"/>
                </a:moveTo>
                <a:lnTo>
                  <a:pt x="48" y="723"/>
                </a:lnTo>
                <a:lnTo>
                  <a:pt x="46" y="0"/>
                </a:lnTo>
                <a:lnTo>
                  <a:pt x="0" y="0"/>
                </a:lnTo>
                <a:lnTo>
                  <a:pt x="2" y="723"/>
                </a:lnTo>
                <a:lnTo>
                  <a:pt x="25" y="723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811" name="Freeform 83"/>
          <p:cNvSpPr>
            <a:spLocks/>
          </p:cNvSpPr>
          <p:nvPr/>
        </p:nvSpPr>
        <p:spPr bwMode="auto">
          <a:xfrm>
            <a:off x="7138507" y="1935498"/>
            <a:ext cx="64580" cy="91958"/>
          </a:xfrm>
          <a:custGeom>
            <a:avLst/>
            <a:gdLst/>
            <a:ahLst/>
            <a:cxnLst>
              <a:cxn ang="0">
                <a:pos x="0" y="208"/>
              </a:cxn>
              <a:cxn ang="0">
                <a:pos x="38" y="208"/>
              </a:cxn>
              <a:cxn ang="0">
                <a:pos x="156" y="26"/>
              </a:cxn>
              <a:cxn ang="0">
                <a:pos x="117" y="0"/>
              </a:cxn>
              <a:cxn ang="0">
                <a:pos x="0" y="183"/>
              </a:cxn>
              <a:cxn ang="0">
                <a:pos x="38" y="183"/>
              </a:cxn>
              <a:cxn ang="0">
                <a:pos x="0" y="208"/>
              </a:cxn>
            </a:cxnLst>
            <a:rect l="0" t="0" r="r" b="b"/>
            <a:pathLst>
              <a:path w="156" h="208">
                <a:moveTo>
                  <a:pt x="0" y="208"/>
                </a:moveTo>
                <a:lnTo>
                  <a:pt x="38" y="208"/>
                </a:lnTo>
                <a:lnTo>
                  <a:pt x="156" y="26"/>
                </a:lnTo>
                <a:lnTo>
                  <a:pt x="117" y="0"/>
                </a:lnTo>
                <a:lnTo>
                  <a:pt x="0" y="183"/>
                </a:lnTo>
                <a:lnTo>
                  <a:pt x="38" y="183"/>
                </a:lnTo>
                <a:lnTo>
                  <a:pt x="0" y="208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812" name="Freeform 84"/>
          <p:cNvSpPr>
            <a:spLocks/>
          </p:cNvSpPr>
          <p:nvPr/>
        </p:nvSpPr>
        <p:spPr bwMode="auto">
          <a:xfrm>
            <a:off x="7088830" y="1935498"/>
            <a:ext cx="64580" cy="91958"/>
          </a:xfrm>
          <a:custGeom>
            <a:avLst/>
            <a:gdLst/>
            <a:ahLst/>
            <a:cxnLst>
              <a:cxn ang="0">
                <a:pos x="20" y="12"/>
              </a:cxn>
              <a:cxn ang="0">
                <a:pos x="0" y="26"/>
              </a:cxn>
              <a:cxn ang="0">
                <a:pos x="119" y="207"/>
              </a:cxn>
              <a:cxn ang="0">
                <a:pos x="157" y="182"/>
              </a:cxn>
              <a:cxn ang="0">
                <a:pos x="39" y="0"/>
              </a:cxn>
              <a:cxn ang="0">
                <a:pos x="20" y="12"/>
              </a:cxn>
            </a:cxnLst>
            <a:rect l="0" t="0" r="r" b="b"/>
            <a:pathLst>
              <a:path w="157" h="207">
                <a:moveTo>
                  <a:pt x="20" y="12"/>
                </a:moveTo>
                <a:lnTo>
                  <a:pt x="0" y="26"/>
                </a:lnTo>
                <a:lnTo>
                  <a:pt x="119" y="207"/>
                </a:lnTo>
                <a:lnTo>
                  <a:pt x="157" y="182"/>
                </a:lnTo>
                <a:lnTo>
                  <a:pt x="39" y="0"/>
                </a:lnTo>
                <a:lnTo>
                  <a:pt x="20" y="12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813" name="Freeform 85"/>
          <p:cNvSpPr>
            <a:spLocks/>
          </p:cNvSpPr>
          <p:nvPr/>
        </p:nvSpPr>
        <p:spPr bwMode="auto">
          <a:xfrm>
            <a:off x="6512574" y="1634382"/>
            <a:ext cx="24839" cy="375044"/>
          </a:xfrm>
          <a:custGeom>
            <a:avLst/>
            <a:gdLst/>
            <a:ahLst/>
            <a:cxnLst>
              <a:cxn ang="0">
                <a:pos x="35" y="832"/>
              </a:cxn>
              <a:cxn ang="0">
                <a:pos x="59" y="832"/>
              </a:cxn>
              <a:cxn ang="0">
                <a:pos x="46" y="0"/>
              </a:cxn>
              <a:cxn ang="0">
                <a:pos x="0" y="1"/>
              </a:cxn>
              <a:cxn ang="0">
                <a:pos x="12" y="832"/>
              </a:cxn>
              <a:cxn ang="0">
                <a:pos x="35" y="832"/>
              </a:cxn>
            </a:cxnLst>
            <a:rect l="0" t="0" r="r" b="b"/>
            <a:pathLst>
              <a:path w="59" h="832">
                <a:moveTo>
                  <a:pt x="35" y="832"/>
                </a:moveTo>
                <a:lnTo>
                  <a:pt x="59" y="832"/>
                </a:lnTo>
                <a:lnTo>
                  <a:pt x="46" y="0"/>
                </a:lnTo>
                <a:lnTo>
                  <a:pt x="0" y="1"/>
                </a:lnTo>
                <a:lnTo>
                  <a:pt x="12" y="832"/>
                </a:lnTo>
                <a:lnTo>
                  <a:pt x="35" y="832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814" name="Freeform 86"/>
          <p:cNvSpPr>
            <a:spLocks/>
          </p:cNvSpPr>
          <p:nvPr/>
        </p:nvSpPr>
        <p:spPr bwMode="auto">
          <a:xfrm>
            <a:off x="6520853" y="1937301"/>
            <a:ext cx="62925" cy="93761"/>
          </a:xfrm>
          <a:custGeom>
            <a:avLst/>
            <a:gdLst/>
            <a:ahLst/>
            <a:cxnLst>
              <a:cxn ang="0">
                <a:pos x="1" y="208"/>
              </a:cxn>
              <a:cxn ang="0">
                <a:pos x="40" y="207"/>
              </a:cxn>
              <a:cxn ang="0">
                <a:pos x="154" y="25"/>
              </a:cxn>
              <a:cxn ang="0">
                <a:pos x="116" y="0"/>
              </a:cxn>
              <a:cxn ang="0">
                <a:pos x="0" y="183"/>
              </a:cxn>
              <a:cxn ang="0">
                <a:pos x="39" y="183"/>
              </a:cxn>
              <a:cxn ang="0">
                <a:pos x="1" y="208"/>
              </a:cxn>
            </a:cxnLst>
            <a:rect l="0" t="0" r="r" b="b"/>
            <a:pathLst>
              <a:path w="154" h="208">
                <a:moveTo>
                  <a:pt x="1" y="208"/>
                </a:moveTo>
                <a:lnTo>
                  <a:pt x="40" y="207"/>
                </a:lnTo>
                <a:lnTo>
                  <a:pt x="154" y="25"/>
                </a:lnTo>
                <a:lnTo>
                  <a:pt x="116" y="0"/>
                </a:lnTo>
                <a:lnTo>
                  <a:pt x="0" y="183"/>
                </a:lnTo>
                <a:lnTo>
                  <a:pt x="39" y="183"/>
                </a:lnTo>
                <a:lnTo>
                  <a:pt x="1" y="208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815" name="Freeform 87"/>
          <p:cNvSpPr>
            <a:spLocks/>
          </p:cNvSpPr>
          <p:nvPr/>
        </p:nvSpPr>
        <p:spPr bwMode="auto">
          <a:xfrm>
            <a:off x="6471176" y="1939105"/>
            <a:ext cx="64580" cy="91958"/>
          </a:xfrm>
          <a:custGeom>
            <a:avLst/>
            <a:gdLst/>
            <a:ahLst/>
            <a:cxnLst>
              <a:cxn ang="0">
                <a:pos x="20" y="12"/>
              </a:cxn>
              <a:cxn ang="0">
                <a:pos x="0" y="26"/>
              </a:cxn>
              <a:cxn ang="0">
                <a:pos x="121" y="205"/>
              </a:cxn>
              <a:cxn ang="0">
                <a:pos x="159" y="180"/>
              </a:cxn>
              <a:cxn ang="0">
                <a:pos x="39" y="0"/>
              </a:cxn>
              <a:cxn ang="0">
                <a:pos x="20" y="12"/>
              </a:cxn>
            </a:cxnLst>
            <a:rect l="0" t="0" r="r" b="b"/>
            <a:pathLst>
              <a:path w="159" h="205">
                <a:moveTo>
                  <a:pt x="20" y="12"/>
                </a:moveTo>
                <a:lnTo>
                  <a:pt x="0" y="26"/>
                </a:lnTo>
                <a:lnTo>
                  <a:pt x="121" y="205"/>
                </a:lnTo>
                <a:lnTo>
                  <a:pt x="159" y="180"/>
                </a:lnTo>
                <a:lnTo>
                  <a:pt x="39" y="0"/>
                </a:lnTo>
                <a:lnTo>
                  <a:pt x="20" y="12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816" name="Rectangle 88"/>
          <p:cNvSpPr>
            <a:spLocks noChangeArrowheads="1"/>
          </p:cNvSpPr>
          <p:nvPr/>
        </p:nvSpPr>
        <p:spPr bwMode="auto">
          <a:xfrm>
            <a:off x="5540886" y="4395905"/>
            <a:ext cx="147476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de-DE" sz="2300">
                <a:solidFill>
                  <a:srgbClr val="000000"/>
                </a:solidFill>
                <a:latin typeface="Times New Roman" pitchFamily="18" charset="-18"/>
              </a:rPr>
              <a:t>*</a:t>
            </a:r>
            <a:endParaRPr lang="de-DE" sz="1800" b="1">
              <a:latin typeface="Times New Roman" pitchFamily="18" charset="-18"/>
            </a:endParaRPr>
          </a:p>
        </p:txBody>
      </p:sp>
      <p:sp>
        <p:nvSpPr>
          <p:cNvPr id="73817" name="Rectangle 89"/>
          <p:cNvSpPr>
            <a:spLocks noChangeArrowheads="1"/>
          </p:cNvSpPr>
          <p:nvPr/>
        </p:nvSpPr>
        <p:spPr bwMode="auto">
          <a:xfrm>
            <a:off x="6738107" y="3582710"/>
            <a:ext cx="120226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de-DE" sz="1700">
                <a:solidFill>
                  <a:srgbClr val="000000"/>
                </a:solidFill>
                <a:latin typeface="Symbol" pitchFamily="18" charset="2"/>
              </a:rPr>
              <a:t>&gt;</a:t>
            </a:r>
            <a:endParaRPr lang="de-DE" sz="1800" b="1">
              <a:latin typeface="Times New Roman" pitchFamily="18" charset="-18"/>
            </a:endParaRPr>
          </a:p>
        </p:txBody>
      </p:sp>
      <p:sp>
        <p:nvSpPr>
          <p:cNvPr id="73818" name="Rectangle 90"/>
          <p:cNvSpPr>
            <a:spLocks noChangeArrowheads="1"/>
          </p:cNvSpPr>
          <p:nvPr/>
        </p:nvSpPr>
        <p:spPr bwMode="auto">
          <a:xfrm>
            <a:off x="6850709" y="3584513"/>
            <a:ext cx="12824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de-DE" sz="2000" dirty="0">
                <a:solidFill>
                  <a:srgbClr val="000000"/>
                </a:solidFill>
                <a:latin typeface="Times New Roman" pitchFamily="18" charset="-18"/>
              </a:rPr>
              <a:t>1</a:t>
            </a:r>
            <a:endParaRPr lang="de-DE" sz="1800" b="1" dirty="0">
              <a:latin typeface="Times New Roman" pitchFamily="18" charset="-18"/>
            </a:endParaRPr>
          </a:p>
        </p:txBody>
      </p:sp>
      <p:sp>
        <p:nvSpPr>
          <p:cNvPr id="73819" name="Rectangle 91"/>
          <p:cNvSpPr>
            <a:spLocks noChangeArrowheads="1"/>
          </p:cNvSpPr>
          <p:nvPr/>
        </p:nvSpPr>
        <p:spPr bwMode="auto">
          <a:xfrm>
            <a:off x="7592556" y="4958471"/>
            <a:ext cx="12824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de-DE" sz="2000" dirty="0">
                <a:solidFill>
                  <a:srgbClr val="000000"/>
                </a:solidFill>
                <a:latin typeface="Times New Roman" pitchFamily="18" charset="-18"/>
              </a:rPr>
              <a:t>1</a:t>
            </a:r>
            <a:endParaRPr lang="de-DE" sz="1800" b="1" dirty="0">
              <a:latin typeface="Times New Roman" pitchFamily="18" charset="-18"/>
            </a:endParaRPr>
          </a:p>
        </p:txBody>
      </p:sp>
      <p:sp>
        <p:nvSpPr>
          <p:cNvPr id="73820" name="Rectangle 92"/>
          <p:cNvSpPr>
            <a:spLocks noChangeArrowheads="1"/>
          </p:cNvSpPr>
          <p:nvPr/>
        </p:nvSpPr>
        <p:spPr bwMode="auto">
          <a:xfrm>
            <a:off x="7506449" y="4945849"/>
            <a:ext cx="8496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de-DE" sz="2000">
                <a:solidFill>
                  <a:srgbClr val="000000"/>
                </a:solidFill>
                <a:latin typeface="Times New Roman" pitchFamily="18" charset="-18"/>
              </a:rPr>
              <a:t>-</a:t>
            </a:r>
            <a:endParaRPr lang="de-DE" sz="1800" b="1">
              <a:latin typeface="Times New Roman" pitchFamily="18" charset="-18"/>
            </a:endParaRPr>
          </a:p>
        </p:txBody>
      </p:sp>
      <p:sp>
        <p:nvSpPr>
          <p:cNvPr id="73821" name="Rectangle 93"/>
          <p:cNvSpPr>
            <a:spLocks noChangeArrowheads="1"/>
          </p:cNvSpPr>
          <p:nvPr/>
        </p:nvSpPr>
        <p:spPr bwMode="auto">
          <a:xfrm>
            <a:off x="6462897" y="2063518"/>
            <a:ext cx="12343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de-DE" sz="1600">
                <a:solidFill>
                  <a:srgbClr val="000000"/>
                </a:solidFill>
                <a:latin typeface="Courier New" pitchFamily="49" charset="-18"/>
              </a:rPr>
              <a:t>F</a:t>
            </a:r>
            <a:endParaRPr lang="de-DE" sz="1800" b="1">
              <a:latin typeface="Times New Roman" pitchFamily="18" charset="-18"/>
            </a:endParaRPr>
          </a:p>
        </p:txBody>
      </p:sp>
      <p:sp>
        <p:nvSpPr>
          <p:cNvPr id="73822" name="Rectangle 94"/>
          <p:cNvSpPr>
            <a:spLocks noChangeArrowheads="1"/>
          </p:cNvSpPr>
          <p:nvPr/>
        </p:nvSpPr>
        <p:spPr bwMode="auto">
          <a:xfrm>
            <a:off x="7105389" y="2063518"/>
            <a:ext cx="12343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de-DE" sz="1600">
                <a:solidFill>
                  <a:srgbClr val="000000"/>
                </a:solidFill>
                <a:latin typeface="Courier New" pitchFamily="49" charset="-18"/>
              </a:rPr>
              <a:t>T</a:t>
            </a:r>
            <a:endParaRPr lang="de-DE" sz="1800" b="1">
              <a:latin typeface="Times New Roman" pitchFamily="18" charset="-18"/>
            </a:endParaRPr>
          </a:p>
        </p:txBody>
      </p:sp>
      <p:sp>
        <p:nvSpPr>
          <p:cNvPr id="73823" name="Rectangle 95"/>
          <p:cNvSpPr>
            <a:spLocks noChangeArrowheads="1"/>
          </p:cNvSpPr>
          <p:nvPr/>
        </p:nvSpPr>
        <p:spPr bwMode="auto">
          <a:xfrm>
            <a:off x="5246134" y="5551689"/>
            <a:ext cx="12343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de-DE" sz="1600">
                <a:solidFill>
                  <a:srgbClr val="000000"/>
                </a:solidFill>
                <a:latin typeface="Courier New" pitchFamily="49" charset="-18"/>
              </a:rPr>
              <a:t>T</a:t>
            </a:r>
            <a:endParaRPr lang="de-DE" sz="1800" b="1">
              <a:latin typeface="Times New Roman" pitchFamily="18" charset="-18"/>
            </a:endParaRPr>
          </a:p>
        </p:txBody>
      </p:sp>
      <p:sp>
        <p:nvSpPr>
          <p:cNvPr id="73824" name="Rectangle 96"/>
          <p:cNvSpPr>
            <a:spLocks noChangeArrowheads="1"/>
          </p:cNvSpPr>
          <p:nvPr/>
        </p:nvSpPr>
        <p:spPr bwMode="auto">
          <a:xfrm>
            <a:off x="5895250" y="5551689"/>
            <a:ext cx="12343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de-DE" sz="1600">
                <a:solidFill>
                  <a:srgbClr val="000000"/>
                </a:solidFill>
                <a:latin typeface="Courier New" pitchFamily="49" charset="-18"/>
              </a:rPr>
              <a:t>F</a:t>
            </a:r>
            <a:endParaRPr lang="de-DE" sz="1800" b="1">
              <a:latin typeface="Times New Roman" pitchFamily="18" charset="-18"/>
            </a:endParaRPr>
          </a:p>
        </p:txBody>
      </p:sp>
      <p:sp>
        <p:nvSpPr>
          <p:cNvPr id="73825" name="Rectangle 97"/>
          <p:cNvSpPr>
            <a:spLocks noChangeArrowheads="1"/>
          </p:cNvSpPr>
          <p:nvPr/>
        </p:nvSpPr>
        <p:spPr bwMode="auto">
          <a:xfrm>
            <a:off x="5239511" y="5304665"/>
            <a:ext cx="7405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de-DE" sz="1600">
                <a:solidFill>
                  <a:srgbClr val="000000"/>
                </a:solidFill>
                <a:latin typeface="Courier New" pitchFamily="49" charset="-18"/>
              </a:rPr>
              <a:t>SWITCH</a:t>
            </a:r>
            <a:endParaRPr lang="de-DE" sz="1800" b="1">
              <a:latin typeface="Times New Roman" pitchFamily="18" charset="-18"/>
            </a:endParaRPr>
          </a:p>
        </p:txBody>
      </p:sp>
      <p:sp>
        <p:nvSpPr>
          <p:cNvPr id="73826" name="Rectangle 98"/>
          <p:cNvSpPr>
            <a:spLocks noChangeArrowheads="1"/>
          </p:cNvSpPr>
          <p:nvPr/>
        </p:nvSpPr>
        <p:spPr bwMode="auto">
          <a:xfrm>
            <a:off x="6470676" y="2297097"/>
            <a:ext cx="7405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de-DE" sz="1600" dirty="0">
                <a:solidFill>
                  <a:srgbClr val="000000"/>
                </a:solidFill>
                <a:latin typeface="Courier New" pitchFamily="49" charset="-18"/>
              </a:rPr>
              <a:t>CHOOSE</a:t>
            </a:r>
            <a:endParaRPr lang="de-DE" sz="1800" b="1" dirty="0">
              <a:latin typeface="Times New Roman" pitchFamily="18" charset="-18"/>
            </a:endParaRPr>
          </a:p>
        </p:txBody>
      </p:sp>
      <p:sp>
        <p:nvSpPr>
          <p:cNvPr id="73827" name="Rectangle 99"/>
          <p:cNvSpPr>
            <a:spLocks noChangeArrowheads="1"/>
          </p:cNvSpPr>
          <p:nvPr/>
        </p:nvSpPr>
        <p:spPr bwMode="auto">
          <a:xfrm>
            <a:off x="6459585" y="1295400"/>
            <a:ext cx="15388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de-DE" sz="2000">
                <a:solidFill>
                  <a:srgbClr val="000000"/>
                </a:solidFill>
                <a:latin typeface="Courier New" pitchFamily="49" charset="-18"/>
              </a:rPr>
              <a:t>n</a:t>
            </a:r>
            <a:endParaRPr lang="de-DE" sz="1800" b="1">
              <a:latin typeface="Times New Roman" pitchFamily="18" charset="-18"/>
            </a:endParaRPr>
          </a:p>
        </p:txBody>
      </p:sp>
      <p:sp>
        <p:nvSpPr>
          <p:cNvPr id="73828" name="Rectangle 100"/>
          <p:cNvSpPr>
            <a:spLocks noChangeArrowheads="1"/>
          </p:cNvSpPr>
          <p:nvPr/>
        </p:nvSpPr>
        <p:spPr bwMode="auto">
          <a:xfrm>
            <a:off x="5809143" y="6310791"/>
            <a:ext cx="30777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de-DE" sz="2000">
                <a:solidFill>
                  <a:srgbClr val="000000"/>
                </a:solidFill>
                <a:latin typeface="Courier New" pitchFamily="49" charset="-18"/>
              </a:rPr>
              <a:t>n!</a:t>
            </a:r>
            <a:endParaRPr lang="de-DE" sz="1800" b="1">
              <a:latin typeface="Times New Roman" pitchFamily="18" charset="-18"/>
            </a:endParaRPr>
          </a:p>
        </p:txBody>
      </p:sp>
      <p:sp>
        <p:nvSpPr>
          <p:cNvPr id="73829" name="Freeform 101"/>
          <p:cNvSpPr>
            <a:spLocks/>
          </p:cNvSpPr>
          <p:nvPr/>
        </p:nvSpPr>
        <p:spPr bwMode="auto">
          <a:xfrm>
            <a:off x="5257726" y="3878417"/>
            <a:ext cx="137440" cy="149657"/>
          </a:xfrm>
          <a:custGeom>
            <a:avLst/>
            <a:gdLst/>
            <a:ahLst/>
            <a:cxnLst>
              <a:cxn ang="0">
                <a:pos x="149" y="1"/>
              </a:cxn>
              <a:cxn ang="0">
                <a:pos x="117" y="7"/>
              </a:cxn>
              <a:cxn ang="0">
                <a:pos x="87" y="20"/>
              </a:cxn>
              <a:cxn ang="0">
                <a:pos x="61" y="38"/>
              </a:cxn>
              <a:cxn ang="0">
                <a:pos x="39" y="60"/>
              </a:cxn>
              <a:cxn ang="0">
                <a:pos x="21" y="86"/>
              </a:cxn>
              <a:cxn ang="0">
                <a:pos x="8" y="117"/>
              </a:cxn>
              <a:cxn ang="0">
                <a:pos x="1" y="149"/>
              </a:cxn>
              <a:cxn ang="0">
                <a:pos x="1" y="183"/>
              </a:cxn>
              <a:cxn ang="0">
                <a:pos x="8" y="215"/>
              </a:cxn>
              <a:cxn ang="0">
                <a:pos x="21" y="245"/>
              </a:cxn>
              <a:cxn ang="0">
                <a:pos x="39" y="271"/>
              </a:cxn>
              <a:cxn ang="0">
                <a:pos x="61" y="293"/>
              </a:cxn>
              <a:cxn ang="0">
                <a:pos x="87" y="311"/>
              </a:cxn>
              <a:cxn ang="0">
                <a:pos x="117" y="324"/>
              </a:cxn>
              <a:cxn ang="0">
                <a:pos x="149" y="331"/>
              </a:cxn>
              <a:cxn ang="0">
                <a:pos x="184" y="331"/>
              </a:cxn>
              <a:cxn ang="0">
                <a:pos x="215" y="324"/>
              </a:cxn>
              <a:cxn ang="0">
                <a:pos x="246" y="311"/>
              </a:cxn>
              <a:cxn ang="0">
                <a:pos x="272" y="293"/>
              </a:cxn>
              <a:cxn ang="0">
                <a:pos x="294" y="271"/>
              </a:cxn>
              <a:cxn ang="0">
                <a:pos x="312" y="245"/>
              </a:cxn>
              <a:cxn ang="0">
                <a:pos x="325" y="215"/>
              </a:cxn>
              <a:cxn ang="0">
                <a:pos x="331" y="183"/>
              </a:cxn>
              <a:cxn ang="0">
                <a:pos x="331" y="149"/>
              </a:cxn>
              <a:cxn ang="0">
                <a:pos x="325" y="117"/>
              </a:cxn>
              <a:cxn ang="0">
                <a:pos x="312" y="86"/>
              </a:cxn>
              <a:cxn ang="0">
                <a:pos x="294" y="60"/>
              </a:cxn>
              <a:cxn ang="0">
                <a:pos x="272" y="38"/>
              </a:cxn>
              <a:cxn ang="0">
                <a:pos x="246" y="20"/>
              </a:cxn>
              <a:cxn ang="0">
                <a:pos x="215" y="7"/>
              </a:cxn>
              <a:cxn ang="0">
                <a:pos x="184" y="1"/>
              </a:cxn>
            </a:cxnLst>
            <a:rect l="0" t="0" r="r" b="b"/>
            <a:pathLst>
              <a:path w="332" h="332">
                <a:moveTo>
                  <a:pt x="167" y="0"/>
                </a:moveTo>
                <a:lnTo>
                  <a:pt x="149" y="1"/>
                </a:lnTo>
                <a:lnTo>
                  <a:pt x="133" y="3"/>
                </a:lnTo>
                <a:lnTo>
                  <a:pt x="117" y="7"/>
                </a:lnTo>
                <a:lnTo>
                  <a:pt x="102" y="13"/>
                </a:lnTo>
                <a:lnTo>
                  <a:pt x="87" y="20"/>
                </a:lnTo>
                <a:lnTo>
                  <a:pt x="74" y="29"/>
                </a:lnTo>
                <a:lnTo>
                  <a:pt x="61" y="38"/>
                </a:lnTo>
                <a:lnTo>
                  <a:pt x="49" y="49"/>
                </a:lnTo>
                <a:lnTo>
                  <a:pt x="39" y="60"/>
                </a:lnTo>
                <a:lnTo>
                  <a:pt x="29" y="73"/>
                </a:lnTo>
                <a:lnTo>
                  <a:pt x="21" y="86"/>
                </a:lnTo>
                <a:lnTo>
                  <a:pt x="13" y="102"/>
                </a:lnTo>
                <a:lnTo>
                  <a:pt x="8" y="117"/>
                </a:lnTo>
                <a:lnTo>
                  <a:pt x="4" y="132"/>
                </a:lnTo>
                <a:lnTo>
                  <a:pt x="1" y="149"/>
                </a:lnTo>
                <a:lnTo>
                  <a:pt x="0" y="165"/>
                </a:lnTo>
                <a:lnTo>
                  <a:pt x="1" y="183"/>
                </a:lnTo>
                <a:lnTo>
                  <a:pt x="4" y="199"/>
                </a:lnTo>
                <a:lnTo>
                  <a:pt x="8" y="215"/>
                </a:lnTo>
                <a:lnTo>
                  <a:pt x="13" y="230"/>
                </a:lnTo>
                <a:lnTo>
                  <a:pt x="21" y="245"/>
                </a:lnTo>
                <a:lnTo>
                  <a:pt x="29" y="258"/>
                </a:lnTo>
                <a:lnTo>
                  <a:pt x="39" y="271"/>
                </a:lnTo>
                <a:lnTo>
                  <a:pt x="49" y="283"/>
                </a:lnTo>
                <a:lnTo>
                  <a:pt x="61" y="293"/>
                </a:lnTo>
                <a:lnTo>
                  <a:pt x="74" y="303"/>
                </a:lnTo>
                <a:lnTo>
                  <a:pt x="87" y="311"/>
                </a:lnTo>
                <a:lnTo>
                  <a:pt x="102" y="318"/>
                </a:lnTo>
                <a:lnTo>
                  <a:pt x="117" y="324"/>
                </a:lnTo>
                <a:lnTo>
                  <a:pt x="133" y="328"/>
                </a:lnTo>
                <a:lnTo>
                  <a:pt x="149" y="331"/>
                </a:lnTo>
                <a:lnTo>
                  <a:pt x="167" y="332"/>
                </a:lnTo>
                <a:lnTo>
                  <a:pt x="184" y="331"/>
                </a:lnTo>
                <a:lnTo>
                  <a:pt x="200" y="328"/>
                </a:lnTo>
                <a:lnTo>
                  <a:pt x="215" y="324"/>
                </a:lnTo>
                <a:lnTo>
                  <a:pt x="230" y="318"/>
                </a:lnTo>
                <a:lnTo>
                  <a:pt x="246" y="311"/>
                </a:lnTo>
                <a:lnTo>
                  <a:pt x="259" y="303"/>
                </a:lnTo>
                <a:lnTo>
                  <a:pt x="272" y="293"/>
                </a:lnTo>
                <a:lnTo>
                  <a:pt x="283" y="283"/>
                </a:lnTo>
                <a:lnTo>
                  <a:pt x="294" y="271"/>
                </a:lnTo>
                <a:lnTo>
                  <a:pt x="303" y="258"/>
                </a:lnTo>
                <a:lnTo>
                  <a:pt x="312" y="245"/>
                </a:lnTo>
                <a:lnTo>
                  <a:pt x="319" y="230"/>
                </a:lnTo>
                <a:lnTo>
                  <a:pt x="325" y="215"/>
                </a:lnTo>
                <a:lnTo>
                  <a:pt x="329" y="199"/>
                </a:lnTo>
                <a:lnTo>
                  <a:pt x="331" y="183"/>
                </a:lnTo>
                <a:lnTo>
                  <a:pt x="332" y="165"/>
                </a:lnTo>
                <a:lnTo>
                  <a:pt x="331" y="149"/>
                </a:lnTo>
                <a:lnTo>
                  <a:pt x="329" y="132"/>
                </a:lnTo>
                <a:lnTo>
                  <a:pt x="325" y="117"/>
                </a:lnTo>
                <a:lnTo>
                  <a:pt x="319" y="102"/>
                </a:lnTo>
                <a:lnTo>
                  <a:pt x="312" y="86"/>
                </a:lnTo>
                <a:lnTo>
                  <a:pt x="303" y="73"/>
                </a:lnTo>
                <a:lnTo>
                  <a:pt x="294" y="60"/>
                </a:lnTo>
                <a:lnTo>
                  <a:pt x="283" y="49"/>
                </a:lnTo>
                <a:lnTo>
                  <a:pt x="272" y="38"/>
                </a:lnTo>
                <a:lnTo>
                  <a:pt x="259" y="29"/>
                </a:lnTo>
                <a:lnTo>
                  <a:pt x="246" y="20"/>
                </a:lnTo>
                <a:lnTo>
                  <a:pt x="230" y="13"/>
                </a:lnTo>
                <a:lnTo>
                  <a:pt x="215" y="7"/>
                </a:lnTo>
                <a:lnTo>
                  <a:pt x="200" y="3"/>
                </a:lnTo>
                <a:lnTo>
                  <a:pt x="184" y="1"/>
                </a:lnTo>
                <a:lnTo>
                  <a:pt x="167" y="0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830" name="Freeform 102"/>
          <p:cNvSpPr>
            <a:spLocks/>
          </p:cNvSpPr>
          <p:nvPr/>
        </p:nvSpPr>
        <p:spPr bwMode="auto">
          <a:xfrm>
            <a:off x="5244478" y="3863993"/>
            <a:ext cx="82795" cy="88352"/>
          </a:xfrm>
          <a:custGeom>
            <a:avLst/>
            <a:gdLst/>
            <a:ahLst/>
            <a:cxnLst>
              <a:cxn ang="0">
                <a:pos x="64" y="197"/>
              </a:cxn>
              <a:cxn ang="0">
                <a:pos x="64" y="197"/>
              </a:cxn>
              <a:cxn ang="0">
                <a:pos x="65" y="184"/>
              </a:cxn>
              <a:cxn ang="0">
                <a:pos x="67" y="171"/>
              </a:cxn>
              <a:cxn ang="0">
                <a:pos x="70" y="158"/>
              </a:cxn>
              <a:cxn ang="0">
                <a:pos x="75" y="146"/>
              </a:cxn>
              <a:cxn ang="0">
                <a:pos x="80" y="135"/>
              </a:cxn>
              <a:cxn ang="0">
                <a:pos x="87" y="124"/>
              </a:cxn>
              <a:cxn ang="0">
                <a:pos x="94" y="113"/>
              </a:cxn>
              <a:cxn ang="0">
                <a:pos x="103" y="103"/>
              </a:cxn>
              <a:cxn ang="0">
                <a:pos x="112" y="95"/>
              </a:cxn>
              <a:cxn ang="0">
                <a:pos x="123" y="87"/>
              </a:cxn>
              <a:cxn ang="0">
                <a:pos x="134" y="80"/>
              </a:cxn>
              <a:cxn ang="0">
                <a:pos x="146" y="75"/>
              </a:cxn>
              <a:cxn ang="0">
                <a:pos x="158" y="70"/>
              </a:cxn>
              <a:cxn ang="0">
                <a:pos x="170" y="67"/>
              </a:cxn>
              <a:cxn ang="0">
                <a:pos x="183" y="65"/>
              </a:cxn>
              <a:cxn ang="0">
                <a:pos x="198" y="65"/>
              </a:cxn>
              <a:cxn ang="0">
                <a:pos x="198" y="0"/>
              </a:cxn>
              <a:cxn ang="0">
                <a:pos x="177" y="1"/>
              </a:cxn>
              <a:cxn ang="0">
                <a:pos x="158" y="4"/>
              </a:cxn>
              <a:cxn ang="0">
                <a:pos x="139" y="9"/>
              </a:cxn>
              <a:cxn ang="0">
                <a:pos x="121" y="15"/>
              </a:cxn>
              <a:cxn ang="0">
                <a:pos x="103" y="24"/>
              </a:cxn>
              <a:cxn ang="0">
                <a:pos x="87" y="33"/>
              </a:cxn>
              <a:cxn ang="0">
                <a:pos x="72" y="45"/>
              </a:cxn>
              <a:cxn ang="0">
                <a:pos x="58" y="58"/>
              </a:cxn>
              <a:cxn ang="0">
                <a:pos x="44" y="72"/>
              </a:cxn>
              <a:cxn ang="0">
                <a:pos x="33" y="87"/>
              </a:cxn>
              <a:cxn ang="0">
                <a:pos x="23" y="103"/>
              </a:cxn>
              <a:cxn ang="0">
                <a:pos x="15" y="120"/>
              </a:cxn>
              <a:cxn ang="0">
                <a:pos x="8" y="139"/>
              </a:cxn>
              <a:cxn ang="0">
                <a:pos x="4" y="158"/>
              </a:cxn>
              <a:cxn ang="0">
                <a:pos x="1" y="177"/>
              </a:cxn>
              <a:cxn ang="0">
                <a:pos x="0" y="197"/>
              </a:cxn>
              <a:cxn ang="0">
                <a:pos x="0" y="197"/>
              </a:cxn>
              <a:cxn ang="0">
                <a:pos x="64" y="197"/>
              </a:cxn>
            </a:cxnLst>
            <a:rect l="0" t="0" r="r" b="b"/>
            <a:pathLst>
              <a:path w="198" h="197">
                <a:moveTo>
                  <a:pt x="64" y="197"/>
                </a:moveTo>
                <a:lnTo>
                  <a:pt x="64" y="197"/>
                </a:lnTo>
                <a:lnTo>
                  <a:pt x="65" y="184"/>
                </a:lnTo>
                <a:lnTo>
                  <a:pt x="67" y="171"/>
                </a:lnTo>
                <a:lnTo>
                  <a:pt x="70" y="158"/>
                </a:lnTo>
                <a:lnTo>
                  <a:pt x="75" y="146"/>
                </a:lnTo>
                <a:lnTo>
                  <a:pt x="80" y="135"/>
                </a:lnTo>
                <a:lnTo>
                  <a:pt x="87" y="124"/>
                </a:lnTo>
                <a:lnTo>
                  <a:pt x="94" y="113"/>
                </a:lnTo>
                <a:lnTo>
                  <a:pt x="103" y="103"/>
                </a:lnTo>
                <a:lnTo>
                  <a:pt x="112" y="95"/>
                </a:lnTo>
                <a:lnTo>
                  <a:pt x="123" y="87"/>
                </a:lnTo>
                <a:lnTo>
                  <a:pt x="134" y="80"/>
                </a:lnTo>
                <a:lnTo>
                  <a:pt x="146" y="75"/>
                </a:lnTo>
                <a:lnTo>
                  <a:pt x="158" y="70"/>
                </a:lnTo>
                <a:lnTo>
                  <a:pt x="170" y="67"/>
                </a:lnTo>
                <a:lnTo>
                  <a:pt x="183" y="65"/>
                </a:lnTo>
                <a:lnTo>
                  <a:pt x="198" y="65"/>
                </a:lnTo>
                <a:lnTo>
                  <a:pt x="198" y="0"/>
                </a:lnTo>
                <a:lnTo>
                  <a:pt x="177" y="1"/>
                </a:lnTo>
                <a:lnTo>
                  <a:pt x="158" y="4"/>
                </a:lnTo>
                <a:lnTo>
                  <a:pt x="139" y="9"/>
                </a:lnTo>
                <a:lnTo>
                  <a:pt x="121" y="15"/>
                </a:lnTo>
                <a:lnTo>
                  <a:pt x="103" y="24"/>
                </a:lnTo>
                <a:lnTo>
                  <a:pt x="87" y="33"/>
                </a:lnTo>
                <a:lnTo>
                  <a:pt x="72" y="45"/>
                </a:lnTo>
                <a:lnTo>
                  <a:pt x="58" y="58"/>
                </a:lnTo>
                <a:lnTo>
                  <a:pt x="44" y="72"/>
                </a:lnTo>
                <a:lnTo>
                  <a:pt x="33" y="87"/>
                </a:lnTo>
                <a:lnTo>
                  <a:pt x="23" y="103"/>
                </a:lnTo>
                <a:lnTo>
                  <a:pt x="15" y="120"/>
                </a:lnTo>
                <a:lnTo>
                  <a:pt x="8" y="139"/>
                </a:lnTo>
                <a:lnTo>
                  <a:pt x="4" y="158"/>
                </a:lnTo>
                <a:lnTo>
                  <a:pt x="1" y="177"/>
                </a:lnTo>
                <a:lnTo>
                  <a:pt x="0" y="197"/>
                </a:lnTo>
                <a:lnTo>
                  <a:pt x="0" y="197"/>
                </a:lnTo>
                <a:lnTo>
                  <a:pt x="64" y="197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831" name="Freeform 103"/>
          <p:cNvSpPr>
            <a:spLocks/>
          </p:cNvSpPr>
          <p:nvPr/>
        </p:nvSpPr>
        <p:spPr bwMode="auto">
          <a:xfrm>
            <a:off x="5244478" y="3952344"/>
            <a:ext cx="82795" cy="90155"/>
          </a:xfrm>
          <a:custGeom>
            <a:avLst/>
            <a:gdLst/>
            <a:ahLst/>
            <a:cxnLst>
              <a:cxn ang="0">
                <a:pos x="198" y="134"/>
              </a:cxn>
              <a:cxn ang="0">
                <a:pos x="198" y="134"/>
              </a:cxn>
              <a:cxn ang="0">
                <a:pos x="183" y="133"/>
              </a:cxn>
              <a:cxn ang="0">
                <a:pos x="170" y="131"/>
              </a:cxn>
              <a:cxn ang="0">
                <a:pos x="158" y="128"/>
              </a:cxn>
              <a:cxn ang="0">
                <a:pos x="146" y="124"/>
              </a:cxn>
              <a:cxn ang="0">
                <a:pos x="134" y="118"/>
              </a:cxn>
              <a:cxn ang="0">
                <a:pos x="123" y="111"/>
              </a:cxn>
              <a:cxn ang="0">
                <a:pos x="112" y="104"/>
              </a:cxn>
              <a:cxn ang="0">
                <a:pos x="103" y="95"/>
              </a:cxn>
              <a:cxn ang="0">
                <a:pos x="94" y="86"/>
              </a:cxn>
              <a:cxn ang="0">
                <a:pos x="87" y="75"/>
              </a:cxn>
              <a:cxn ang="0">
                <a:pos x="80" y="64"/>
              </a:cxn>
              <a:cxn ang="0">
                <a:pos x="75" y="52"/>
              </a:cxn>
              <a:cxn ang="0">
                <a:pos x="70" y="40"/>
              </a:cxn>
              <a:cxn ang="0">
                <a:pos x="67" y="28"/>
              </a:cxn>
              <a:cxn ang="0">
                <a:pos x="65" y="15"/>
              </a:cxn>
              <a:cxn ang="0">
                <a:pos x="64" y="0"/>
              </a:cxn>
              <a:cxn ang="0">
                <a:pos x="0" y="0"/>
              </a:cxn>
              <a:cxn ang="0">
                <a:pos x="1" y="21"/>
              </a:cxn>
              <a:cxn ang="0">
                <a:pos x="4" y="40"/>
              </a:cxn>
              <a:cxn ang="0">
                <a:pos x="8" y="59"/>
              </a:cxn>
              <a:cxn ang="0">
                <a:pos x="15" y="77"/>
              </a:cxn>
              <a:cxn ang="0">
                <a:pos x="23" y="95"/>
              </a:cxn>
              <a:cxn ang="0">
                <a:pos x="33" y="111"/>
              </a:cxn>
              <a:cxn ang="0">
                <a:pos x="44" y="126"/>
              </a:cxn>
              <a:cxn ang="0">
                <a:pos x="58" y="140"/>
              </a:cxn>
              <a:cxn ang="0">
                <a:pos x="72" y="153"/>
              </a:cxn>
              <a:cxn ang="0">
                <a:pos x="87" y="165"/>
              </a:cxn>
              <a:cxn ang="0">
                <a:pos x="103" y="175"/>
              </a:cxn>
              <a:cxn ang="0">
                <a:pos x="121" y="183"/>
              </a:cxn>
              <a:cxn ang="0">
                <a:pos x="139" y="190"/>
              </a:cxn>
              <a:cxn ang="0">
                <a:pos x="158" y="194"/>
              </a:cxn>
              <a:cxn ang="0">
                <a:pos x="177" y="197"/>
              </a:cxn>
              <a:cxn ang="0">
                <a:pos x="198" y="198"/>
              </a:cxn>
              <a:cxn ang="0">
                <a:pos x="198" y="198"/>
              </a:cxn>
              <a:cxn ang="0">
                <a:pos x="198" y="134"/>
              </a:cxn>
            </a:cxnLst>
            <a:rect l="0" t="0" r="r" b="b"/>
            <a:pathLst>
              <a:path w="198" h="198">
                <a:moveTo>
                  <a:pt x="198" y="134"/>
                </a:moveTo>
                <a:lnTo>
                  <a:pt x="198" y="134"/>
                </a:lnTo>
                <a:lnTo>
                  <a:pt x="183" y="133"/>
                </a:lnTo>
                <a:lnTo>
                  <a:pt x="170" y="131"/>
                </a:lnTo>
                <a:lnTo>
                  <a:pt x="158" y="128"/>
                </a:lnTo>
                <a:lnTo>
                  <a:pt x="146" y="124"/>
                </a:lnTo>
                <a:lnTo>
                  <a:pt x="134" y="118"/>
                </a:lnTo>
                <a:lnTo>
                  <a:pt x="123" y="111"/>
                </a:lnTo>
                <a:lnTo>
                  <a:pt x="112" y="104"/>
                </a:lnTo>
                <a:lnTo>
                  <a:pt x="103" y="95"/>
                </a:lnTo>
                <a:lnTo>
                  <a:pt x="94" y="86"/>
                </a:lnTo>
                <a:lnTo>
                  <a:pt x="87" y="75"/>
                </a:lnTo>
                <a:lnTo>
                  <a:pt x="80" y="64"/>
                </a:lnTo>
                <a:lnTo>
                  <a:pt x="75" y="52"/>
                </a:lnTo>
                <a:lnTo>
                  <a:pt x="70" y="40"/>
                </a:lnTo>
                <a:lnTo>
                  <a:pt x="67" y="28"/>
                </a:lnTo>
                <a:lnTo>
                  <a:pt x="65" y="15"/>
                </a:lnTo>
                <a:lnTo>
                  <a:pt x="64" y="0"/>
                </a:lnTo>
                <a:lnTo>
                  <a:pt x="0" y="0"/>
                </a:lnTo>
                <a:lnTo>
                  <a:pt x="1" y="21"/>
                </a:lnTo>
                <a:lnTo>
                  <a:pt x="4" y="40"/>
                </a:lnTo>
                <a:lnTo>
                  <a:pt x="8" y="59"/>
                </a:lnTo>
                <a:lnTo>
                  <a:pt x="15" y="77"/>
                </a:lnTo>
                <a:lnTo>
                  <a:pt x="23" y="95"/>
                </a:lnTo>
                <a:lnTo>
                  <a:pt x="33" y="111"/>
                </a:lnTo>
                <a:lnTo>
                  <a:pt x="44" y="126"/>
                </a:lnTo>
                <a:lnTo>
                  <a:pt x="58" y="140"/>
                </a:lnTo>
                <a:lnTo>
                  <a:pt x="72" y="153"/>
                </a:lnTo>
                <a:lnTo>
                  <a:pt x="87" y="165"/>
                </a:lnTo>
                <a:lnTo>
                  <a:pt x="103" y="175"/>
                </a:lnTo>
                <a:lnTo>
                  <a:pt x="121" y="183"/>
                </a:lnTo>
                <a:lnTo>
                  <a:pt x="139" y="190"/>
                </a:lnTo>
                <a:lnTo>
                  <a:pt x="158" y="194"/>
                </a:lnTo>
                <a:lnTo>
                  <a:pt x="177" y="197"/>
                </a:lnTo>
                <a:lnTo>
                  <a:pt x="198" y="198"/>
                </a:lnTo>
                <a:lnTo>
                  <a:pt x="198" y="198"/>
                </a:lnTo>
                <a:lnTo>
                  <a:pt x="198" y="134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832" name="Freeform 104"/>
          <p:cNvSpPr>
            <a:spLocks/>
          </p:cNvSpPr>
          <p:nvPr/>
        </p:nvSpPr>
        <p:spPr bwMode="auto">
          <a:xfrm>
            <a:off x="5327274" y="3952344"/>
            <a:ext cx="81139" cy="90155"/>
          </a:xfrm>
          <a:custGeom>
            <a:avLst/>
            <a:gdLst/>
            <a:ahLst/>
            <a:cxnLst>
              <a:cxn ang="0">
                <a:pos x="133" y="0"/>
              </a:cxn>
              <a:cxn ang="0">
                <a:pos x="133" y="0"/>
              </a:cxn>
              <a:cxn ang="0">
                <a:pos x="132" y="15"/>
              </a:cxn>
              <a:cxn ang="0">
                <a:pos x="130" y="28"/>
              </a:cxn>
              <a:cxn ang="0">
                <a:pos x="127" y="40"/>
              </a:cxn>
              <a:cxn ang="0">
                <a:pos x="122" y="52"/>
              </a:cxn>
              <a:cxn ang="0">
                <a:pos x="117" y="64"/>
              </a:cxn>
              <a:cxn ang="0">
                <a:pos x="110" y="75"/>
              </a:cxn>
              <a:cxn ang="0">
                <a:pos x="102" y="86"/>
              </a:cxn>
              <a:cxn ang="0">
                <a:pos x="94" y="95"/>
              </a:cxn>
              <a:cxn ang="0">
                <a:pos x="84" y="104"/>
              </a:cxn>
              <a:cxn ang="0">
                <a:pos x="74" y="111"/>
              </a:cxn>
              <a:cxn ang="0">
                <a:pos x="62" y="118"/>
              </a:cxn>
              <a:cxn ang="0">
                <a:pos x="51" y="124"/>
              </a:cxn>
              <a:cxn ang="0">
                <a:pos x="39" y="128"/>
              </a:cxn>
              <a:cxn ang="0">
                <a:pos x="26" y="131"/>
              </a:cxn>
              <a:cxn ang="0">
                <a:pos x="13" y="133"/>
              </a:cxn>
              <a:cxn ang="0">
                <a:pos x="0" y="134"/>
              </a:cxn>
              <a:cxn ang="0">
                <a:pos x="0" y="198"/>
              </a:cxn>
              <a:cxn ang="0">
                <a:pos x="20" y="197"/>
              </a:cxn>
              <a:cxn ang="0">
                <a:pos x="39" y="194"/>
              </a:cxn>
              <a:cxn ang="0">
                <a:pos x="58" y="190"/>
              </a:cxn>
              <a:cxn ang="0">
                <a:pos x="77" y="183"/>
              </a:cxn>
              <a:cxn ang="0">
                <a:pos x="94" y="175"/>
              </a:cxn>
              <a:cxn ang="0">
                <a:pos x="110" y="165"/>
              </a:cxn>
              <a:cxn ang="0">
                <a:pos x="125" y="153"/>
              </a:cxn>
              <a:cxn ang="0">
                <a:pos x="139" y="140"/>
              </a:cxn>
              <a:cxn ang="0">
                <a:pos x="152" y="126"/>
              </a:cxn>
              <a:cxn ang="0">
                <a:pos x="164" y="111"/>
              </a:cxn>
              <a:cxn ang="0">
                <a:pos x="173" y="95"/>
              </a:cxn>
              <a:cxn ang="0">
                <a:pos x="182" y="77"/>
              </a:cxn>
              <a:cxn ang="0">
                <a:pos x="188" y="59"/>
              </a:cxn>
              <a:cxn ang="0">
                <a:pos x="193" y="40"/>
              </a:cxn>
              <a:cxn ang="0">
                <a:pos x="196" y="21"/>
              </a:cxn>
              <a:cxn ang="0">
                <a:pos x="197" y="0"/>
              </a:cxn>
              <a:cxn ang="0">
                <a:pos x="197" y="0"/>
              </a:cxn>
              <a:cxn ang="0">
                <a:pos x="133" y="0"/>
              </a:cxn>
            </a:cxnLst>
            <a:rect l="0" t="0" r="r" b="b"/>
            <a:pathLst>
              <a:path w="197" h="198">
                <a:moveTo>
                  <a:pt x="133" y="0"/>
                </a:moveTo>
                <a:lnTo>
                  <a:pt x="133" y="0"/>
                </a:lnTo>
                <a:lnTo>
                  <a:pt x="132" y="15"/>
                </a:lnTo>
                <a:lnTo>
                  <a:pt x="130" y="28"/>
                </a:lnTo>
                <a:lnTo>
                  <a:pt x="127" y="40"/>
                </a:lnTo>
                <a:lnTo>
                  <a:pt x="122" y="52"/>
                </a:lnTo>
                <a:lnTo>
                  <a:pt x="117" y="64"/>
                </a:lnTo>
                <a:lnTo>
                  <a:pt x="110" y="75"/>
                </a:lnTo>
                <a:lnTo>
                  <a:pt x="102" y="86"/>
                </a:lnTo>
                <a:lnTo>
                  <a:pt x="94" y="95"/>
                </a:lnTo>
                <a:lnTo>
                  <a:pt x="84" y="104"/>
                </a:lnTo>
                <a:lnTo>
                  <a:pt x="74" y="111"/>
                </a:lnTo>
                <a:lnTo>
                  <a:pt x="62" y="118"/>
                </a:lnTo>
                <a:lnTo>
                  <a:pt x="51" y="124"/>
                </a:lnTo>
                <a:lnTo>
                  <a:pt x="39" y="128"/>
                </a:lnTo>
                <a:lnTo>
                  <a:pt x="26" y="131"/>
                </a:lnTo>
                <a:lnTo>
                  <a:pt x="13" y="133"/>
                </a:lnTo>
                <a:lnTo>
                  <a:pt x="0" y="134"/>
                </a:lnTo>
                <a:lnTo>
                  <a:pt x="0" y="198"/>
                </a:lnTo>
                <a:lnTo>
                  <a:pt x="20" y="197"/>
                </a:lnTo>
                <a:lnTo>
                  <a:pt x="39" y="194"/>
                </a:lnTo>
                <a:lnTo>
                  <a:pt x="58" y="190"/>
                </a:lnTo>
                <a:lnTo>
                  <a:pt x="77" y="183"/>
                </a:lnTo>
                <a:lnTo>
                  <a:pt x="94" y="175"/>
                </a:lnTo>
                <a:lnTo>
                  <a:pt x="110" y="165"/>
                </a:lnTo>
                <a:lnTo>
                  <a:pt x="125" y="153"/>
                </a:lnTo>
                <a:lnTo>
                  <a:pt x="139" y="140"/>
                </a:lnTo>
                <a:lnTo>
                  <a:pt x="152" y="126"/>
                </a:lnTo>
                <a:lnTo>
                  <a:pt x="164" y="111"/>
                </a:lnTo>
                <a:lnTo>
                  <a:pt x="173" y="95"/>
                </a:lnTo>
                <a:lnTo>
                  <a:pt x="182" y="77"/>
                </a:lnTo>
                <a:lnTo>
                  <a:pt x="188" y="59"/>
                </a:lnTo>
                <a:lnTo>
                  <a:pt x="193" y="40"/>
                </a:lnTo>
                <a:lnTo>
                  <a:pt x="196" y="21"/>
                </a:lnTo>
                <a:lnTo>
                  <a:pt x="197" y="0"/>
                </a:lnTo>
                <a:lnTo>
                  <a:pt x="197" y="0"/>
                </a:lnTo>
                <a:lnTo>
                  <a:pt x="133" y="0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833" name="Freeform 105"/>
          <p:cNvSpPr>
            <a:spLocks/>
          </p:cNvSpPr>
          <p:nvPr/>
        </p:nvSpPr>
        <p:spPr bwMode="auto">
          <a:xfrm>
            <a:off x="5327274" y="3863993"/>
            <a:ext cx="81139" cy="88352"/>
          </a:xfrm>
          <a:custGeom>
            <a:avLst/>
            <a:gdLst/>
            <a:ahLst/>
            <a:cxnLst>
              <a:cxn ang="0">
                <a:pos x="0" y="65"/>
              </a:cxn>
              <a:cxn ang="0">
                <a:pos x="0" y="65"/>
              </a:cxn>
              <a:cxn ang="0">
                <a:pos x="13" y="65"/>
              </a:cxn>
              <a:cxn ang="0">
                <a:pos x="26" y="67"/>
              </a:cxn>
              <a:cxn ang="0">
                <a:pos x="39" y="70"/>
              </a:cxn>
              <a:cxn ang="0">
                <a:pos x="51" y="75"/>
              </a:cxn>
              <a:cxn ang="0">
                <a:pos x="62" y="80"/>
              </a:cxn>
              <a:cxn ang="0">
                <a:pos x="74" y="87"/>
              </a:cxn>
              <a:cxn ang="0">
                <a:pos x="85" y="95"/>
              </a:cxn>
              <a:cxn ang="0">
                <a:pos x="94" y="103"/>
              </a:cxn>
              <a:cxn ang="0">
                <a:pos x="102" y="112"/>
              </a:cxn>
              <a:cxn ang="0">
                <a:pos x="110" y="124"/>
              </a:cxn>
              <a:cxn ang="0">
                <a:pos x="117" y="135"/>
              </a:cxn>
              <a:cxn ang="0">
                <a:pos x="122" y="146"/>
              </a:cxn>
              <a:cxn ang="0">
                <a:pos x="127" y="158"/>
              </a:cxn>
              <a:cxn ang="0">
                <a:pos x="130" y="171"/>
              </a:cxn>
              <a:cxn ang="0">
                <a:pos x="132" y="184"/>
              </a:cxn>
              <a:cxn ang="0">
                <a:pos x="133" y="197"/>
              </a:cxn>
              <a:cxn ang="0">
                <a:pos x="197" y="197"/>
              </a:cxn>
              <a:cxn ang="0">
                <a:pos x="196" y="177"/>
              </a:cxn>
              <a:cxn ang="0">
                <a:pos x="193" y="158"/>
              </a:cxn>
              <a:cxn ang="0">
                <a:pos x="188" y="139"/>
              </a:cxn>
              <a:cxn ang="0">
                <a:pos x="182" y="120"/>
              </a:cxn>
              <a:cxn ang="0">
                <a:pos x="173" y="103"/>
              </a:cxn>
              <a:cxn ang="0">
                <a:pos x="164" y="87"/>
              </a:cxn>
              <a:cxn ang="0">
                <a:pos x="152" y="72"/>
              </a:cxn>
              <a:cxn ang="0">
                <a:pos x="139" y="58"/>
              </a:cxn>
              <a:cxn ang="0">
                <a:pos x="125" y="45"/>
              </a:cxn>
              <a:cxn ang="0">
                <a:pos x="110" y="33"/>
              </a:cxn>
              <a:cxn ang="0">
                <a:pos x="94" y="24"/>
              </a:cxn>
              <a:cxn ang="0">
                <a:pos x="77" y="15"/>
              </a:cxn>
              <a:cxn ang="0">
                <a:pos x="58" y="9"/>
              </a:cxn>
              <a:cxn ang="0">
                <a:pos x="39" y="4"/>
              </a:cxn>
              <a:cxn ang="0">
                <a:pos x="20" y="1"/>
              </a:cxn>
              <a:cxn ang="0">
                <a:pos x="0" y="0"/>
              </a:cxn>
              <a:cxn ang="0">
                <a:pos x="0" y="0"/>
              </a:cxn>
              <a:cxn ang="0">
                <a:pos x="0" y="65"/>
              </a:cxn>
            </a:cxnLst>
            <a:rect l="0" t="0" r="r" b="b"/>
            <a:pathLst>
              <a:path w="197" h="197">
                <a:moveTo>
                  <a:pt x="0" y="65"/>
                </a:moveTo>
                <a:lnTo>
                  <a:pt x="0" y="65"/>
                </a:lnTo>
                <a:lnTo>
                  <a:pt x="13" y="65"/>
                </a:lnTo>
                <a:lnTo>
                  <a:pt x="26" y="67"/>
                </a:lnTo>
                <a:lnTo>
                  <a:pt x="39" y="70"/>
                </a:lnTo>
                <a:lnTo>
                  <a:pt x="51" y="75"/>
                </a:lnTo>
                <a:lnTo>
                  <a:pt x="62" y="80"/>
                </a:lnTo>
                <a:lnTo>
                  <a:pt x="74" y="87"/>
                </a:lnTo>
                <a:lnTo>
                  <a:pt x="85" y="95"/>
                </a:lnTo>
                <a:lnTo>
                  <a:pt x="94" y="103"/>
                </a:lnTo>
                <a:lnTo>
                  <a:pt x="102" y="112"/>
                </a:lnTo>
                <a:lnTo>
                  <a:pt x="110" y="124"/>
                </a:lnTo>
                <a:lnTo>
                  <a:pt x="117" y="135"/>
                </a:lnTo>
                <a:lnTo>
                  <a:pt x="122" y="146"/>
                </a:lnTo>
                <a:lnTo>
                  <a:pt x="127" y="158"/>
                </a:lnTo>
                <a:lnTo>
                  <a:pt x="130" y="171"/>
                </a:lnTo>
                <a:lnTo>
                  <a:pt x="132" y="184"/>
                </a:lnTo>
                <a:lnTo>
                  <a:pt x="133" y="197"/>
                </a:lnTo>
                <a:lnTo>
                  <a:pt x="197" y="197"/>
                </a:lnTo>
                <a:lnTo>
                  <a:pt x="196" y="177"/>
                </a:lnTo>
                <a:lnTo>
                  <a:pt x="193" y="158"/>
                </a:lnTo>
                <a:lnTo>
                  <a:pt x="188" y="139"/>
                </a:lnTo>
                <a:lnTo>
                  <a:pt x="182" y="120"/>
                </a:lnTo>
                <a:lnTo>
                  <a:pt x="173" y="103"/>
                </a:lnTo>
                <a:lnTo>
                  <a:pt x="164" y="87"/>
                </a:lnTo>
                <a:lnTo>
                  <a:pt x="152" y="72"/>
                </a:lnTo>
                <a:lnTo>
                  <a:pt x="139" y="58"/>
                </a:lnTo>
                <a:lnTo>
                  <a:pt x="125" y="45"/>
                </a:lnTo>
                <a:lnTo>
                  <a:pt x="110" y="33"/>
                </a:lnTo>
                <a:lnTo>
                  <a:pt x="94" y="24"/>
                </a:lnTo>
                <a:lnTo>
                  <a:pt x="77" y="15"/>
                </a:lnTo>
                <a:lnTo>
                  <a:pt x="58" y="9"/>
                </a:lnTo>
                <a:lnTo>
                  <a:pt x="39" y="4"/>
                </a:lnTo>
                <a:lnTo>
                  <a:pt x="20" y="1"/>
                </a:lnTo>
                <a:lnTo>
                  <a:pt x="0" y="0"/>
                </a:lnTo>
                <a:lnTo>
                  <a:pt x="0" y="0"/>
                </a:lnTo>
                <a:lnTo>
                  <a:pt x="0" y="65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834" name="Freeform 106"/>
          <p:cNvSpPr>
            <a:spLocks/>
          </p:cNvSpPr>
          <p:nvPr/>
        </p:nvSpPr>
        <p:spPr bwMode="auto">
          <a:xfrm>
            <a:off x="7617395" y="3375354"/>
            <a:ext cx="137440" cy="149657"/>
          </a:xfrm>
          <a:custGeom>
            <a:avLst/>
            <a:gdLst/>
            <a:ahLst/>
            <a:cxnLst>
              <a:cxn ang="0">
                <a:pos x="149" y="1"/>
              </a:cxn>
              <a:cxn ang="0">
                <a:pos x="117" y="8"/>
              </a:cxn>
              <a:cxn ang="0">
                <a:pos x="87" y="20"/>
              </a:cxn>
              <a:cxn ang="0">
                <a:pos x="61" y="38"/>
              </a:cxn>
              <a:cxn ang="0">
                <a:pos x="39" y="61"/>
              </a:cxn>
              <a:cxn ang="0">
                <a:pos x="21" y="87"/>
              </a:cxn>
              <a:cxn ang="0">
                <a:pos x="8" y="116"/>
              </a:cxn>
              <a:cxn ang="0">
                <a:pos x="1" y="149"/>
              </a:cxn>
              <a:cxn ang="0">
                <a:pos x="1" y="183"/>
              </a:cxn>
              <a:cxn ang="0">
                <a:pos x="8" y="216"/>
              </a:cxn>
              <a:cxn ang="0">
                <a:pos x="21" y="245"/>
              </a:cxn>
              <a:cxn ang="0">
                <a:pos x="39" y="271"/>
              </a:cxn>
              <a:cxn ang="0">
                <a:pos x="61" y="294"/>
              </a:cxn>
              <a:cxn ang="0">
                <a:pos x="87" y="312"/>
              </a:cxn>
              <a:cxn ang="0">
                <a:pos x="117" y="324"/>
              </a:cxn>
              <a:cxn ang="0">
                <a:pos x="149" y="331"/>
              </a:cxn>
              <a:cxn ang="0">
                <a:pos x="184" y="331"/>
              </a:cxn>
              <a:cxn ang="0">
                <a:pos x="215" y="324"/>
              </a:cxn>
              <a:cxn ang="0">
                <a:pos x="246" y="312"/>
              </a:cxn>
              <a:cxn ang="0">
                <a:pos x="272" y="294"/>
              </a:cxn>
              <a:cxn ang="0">
                <a:pos x="294" y="271"/>
              </a:cxn>
              <a:cxn ang="0">
                <a:pos x="312" y="245"/>
              </a:cxn>
              <a:cxn ang="0">
                <a:pos x="325" y="216"/>
              </a:cxn>
              <a:cxn ang="0">
                <a:pos x="332" y="183"/>
              </a:cxn>
              <a:cxn ang="0">
                <a:pos x="332" y="149"/>
              </a:cxn>
              <a:cxn ang="0">
                <a:pos x="325" y="116"/>
              </a:cxn>
              <a:cxn ang="0">
                <a:pos x="312" y="87"/>
              </a:cxn>
              <a:cxn ang="0">
                <a:pos x="294" y="61"/>
              </a:cxn>
              <a:cxn ang="0">
                <a:pos x="272" y="38"/>
              </a:cxn>
              <a:cxn ang="0">
                <a:pos x="246" y="20"/>
              </a:cxn>
              <a:cxn ang="0">
                <a:pos x="215" y="8"/>
              </a:cxn>
              <a:cxn ang="0">
                <a:pos x="184" y="1"/>
              </a:cxn>
            </a:cxnLst>
            <a:rect l="0" t="0" r="r" b="b"/>
            <a:pathLst>
              <a:path w="332" h="331">
                <a:moveTo>
                  <a:pt x="166" y="0"/>
                </a:moveTo>
                <a:lnTo>
                  <a:pt x="149" y="1"/>
                </a:lnTo>
                <a:lnTo>
                  <a:pt x="133" y="4"/>
                </a:lnTo>
                <a:lnTo>
                  <a:pt x="117" y="8"/>
                </a:lnTo>
                <a:lnTo>
                  <a:pt x="102" y="13"/>
                </a:lnTo>
                <a:lnTo>
                  <a:pt x="87" y="20"/>
                </a:lnTo>
                <a:lnTo>
                  <a:pt x="74" y="28"/>
                </a:lnTo>
                <a:lnTo>
                  <a:pt x="61" y="38"/>
                </a:lnTo>
                <a:lnTo>
                  <a:pt x="49" y="48"/>
                </a:lnTo>
                <a:lnTo>
                  <a:pt x="39" y="61"/>
                </a:lnTo>
                <a:lnTo>
                  <a:pt x="29" y="74"/>
                </a:lnTo>
                <a:lnTo>
                  <a:pt x="21" y="87"/>
                </a:lnTo>
                <a:lnTo>
                  <a:pt x="13" y="101"/>
                </a:lnTo>
                <a:lnTo>
                  <a:pt x="8" y="116"/>
                </a:lnTo>
                <a:lnTo>
                  <a:pt x="4" y="132"/>
                </a:lnTo>
                <a:lnTo>
                  <a:pt x="1" y="149"/>
                </a:lnTo>
                <a:lnTo>
                  <a:pt x="0" y="166"/>
                </a:lnTo>
                <a:lnTo>
                  <a:pt x="1" y="183"/>
                </a:lnTo>
                <a:lnTo>
                  <a:pt x="4" y="199"/>
                </a:lnTo>
                <a:lnTo>
                  <a:pt x="8" y="216"/>
                </a:lnTo>
                <a:lnTo>
                  <a:pt x="13" y="231"/>
                </a:lnTo>
                <a:lnTo>
                  <a:pt x="21" y="245"/>
                </a:lnTo>
                <a:lnTo>
                  <a:pt x="29" y="258"/>
                </a:lnTo>
                <a:lnTo>
                  <a:pt x="39" y="271"/>
                </a:lnTo>
                <a:lnTo>
                  <a:pt x="49" y="282"/>
                </a:lnTo>
                <a:lnTo>
                  <a:pt x="61" y="294"/>
                </a:lnTo>
                <a:lnTo>
                  <a:pt x="74" y="303"/>
                </a:lnTo>
                <a:lnTo>
                  <a:pt x="87" y="312"/>
                </a:lnTo>
                <a:lnTo>
                  <a:pt x="102" y="319"/>
                </a:lnTo>
                <a:lnTo>
                  <a:pt x="117" y="324"/>
                </a:lnTo>
                <a:lnTo>
                  <a:pt x="133" y="328"/>
                </a:lnTo>
                <a:lnTo>
                  <a:pt x="149" y="331"/>
                </a:lnTo>
                <a:lnTo>
                  <a:pt x="166" y="331"/>
                </a:lnTo>
                <a:lnTo>
                  <a:pt x="184" y="331"/>
                </a:lnTo>
                <a:lnTo>
                  <a:pt x="200" y="328"/>
                </a:lnTo>
                <a:lnTo>
                  <a:pt x="215" y="324"/>
                </a:lnTo>
                <a:lnTo>
                  <a:pt x="230" y="319"/>
                </a:lnTo>
                <a:lnTo>
                  <a:pt x="246" y="312"/>
                </a:lnTo>
                <a:lnTo>
                  <a:pt x="259" y="303"/>
                </a:lnTo>
                <a:lnTo>
                  <a:pt x="272" y="294"/>
                </a:lnTo>
                <a:lnTo>
                  <a:pt x="283" y="282"/>
                </a:lnTo>
                <a:lnTo>
                  <a:pt x="294" y="271"/>
                </a:lnTo>
                <a:lnTo>
                  <a:pt x="303" y="258"/>
                </a:lnTo>
                <a:lnTo>
                  <a:pt x="312" y="245"/>
                </a:lnTo>
                <a:lnTo>
                  <a:pt x="320" y="231"/>
                </a:lnTo>
                <a:lnTo>
                  <a:pt x="325" y="216"/>
                </a:lnTo>
                <a:lnTo>
                  <a:pt x="329" y="199"/>
                </a:lnTo>
                <a:lnTo>
                  <a:pt x="332" y="183"/>
                </a:lnTo>
                <a:lnTo>
                  <a:pt x="332" y="166"/>
                </a:lnTo>
                <a:lnTo>
                  <a:pt x="332" y="149"/>
                </a:lnTo>
                <a:lnTo>
                  <a:pt x="329" y="132"/>
                </a:lnTo>
                <a:lnTo>
                  <a:pt x="325" y="116"/>
                </a:lnTo>
                <a:lnTo>
                  <a:pt x="320" y="101"/>
                </a:lnTo>
                <a:lnTo>
                  <a:pt x="312" y="87"/>
                </a:lnTo>
                <a:lnTo>
                  <a:pt x="303" y="74"/>
                </a:lnTo>
                <a:lnTo>
                  <a:pt x="294" y="61"/>
                </a:lnTo>
                <a:lnTo>
                  <a:pt x="283" y="48"/>
                </a:lnTo>
                <a:lnTo>
                  <a:pt x="272" y="38"/>
                </a:lnTo>
                <a:lnTo>
                  <a:pt x="259" y="28"/>
                </a:lnTo>
                <a:lnTo>
                  <a:pt x="246" y="20"/>
                </a:lnTo>
                <a:lnTo>
                  <a:pt x="230" y="13"/>
                </a:lnTo>
                <a:lnTo>
                  <a:pt x="215" y="8"/>
                </a:lnTo>
                <a:lnTo>
                  <a:pt x="200" y="4"/>
                </a:lnTo>
                <a:lnTo>
                  <a:pt x="184" y="1"/>
                </a:lnTo>
                <a:lnTo>
                  <a:pt x="166" y="0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835" name="Freeform 107"/>
          <p:cNvSpPr>
            <a:spLocks/>
          </p:cNvSpPr>
          <p:nvPr/>
        </p:nvSpPr>
        <p:spPr bwMode="auto">
          <a:xfrm>
            <a:off x="7604147" y="3362733"/>
            <a:ext cx="82795" cy="88352"/>
          </a:xfrm>
          <a:custGeom>
            <a:avLst/>
            <a:gdLst/>
            <a:ahLst/>
            <a:cxnLst>
              <a:cxn ang="0">
                <a:pos x="64" y="198"/>
              </a:cxn>
              <a:cxn ang="0">
                <a:pos x="64" y="198"/>
              </a:cxn>
              <a:cxn ang="0">
                <a:pos x="65" y="184"/>
              </a:cxn>
              <a:cxn ang="0">
                <a:pos x="67" y="171"/>
              </a:cxn>
              <a:cxn ang="0">
                <a:pos x="70" y="158"/>
              </a:cxn>
              <a:cxn ang="0">
                <a:pos x="75" y="146"/>
              </a:cxn>
              <a:cxn ang="0">
                <a:pos x="80" y="134"/>
              </a:cxn>
              <a:cxn ang="0">
                <a:pos x="87" y="123"/>
              </a:cxn>
              <a:cxn ang="0">
                <a:pos x="94" y="113"/>
              </a:cxn>
              <a:cxn ang="0">
                <a:pos x="103" y="104"/>
              </a:cxn>
              <a:cxn ang="0">
                <a:pos x="112" y="95"/>
              </a:cxn>
              <a:cxn ang="0">
                <a:pos x="122" y="87"/>
              </a:cxn>
              <a:cxn ang="0">
                <a:pos x="134" y="80"/>
              </a:cxn>
              <a:cxn ang="0">
                <a:pos x="146" y="75"/>
              </a:cxn>
              <a:cxn ang="0">
                <a:pos x="158" y="70"/>
              </a:cxn>
              <a:cxn ang="0">
                <a:pos x="170" y="67"/>
              </a:cxn>
              <a:cxn ang="0">
                <a:pos x="183" y="65"/>
              </a:cxn>
              <a:cxn ang="0">
                <a:pos x="197" y="64"/>
              </a:cxn>
              <a:cxn ang="0">
                <a:pos x="197" y="0"/>
              </a:cxn>
              <a:cxn ang="0">
                <a:pos x="177" y="1"/>
              </a:cxn>
              <a:cxn ang="0">
                <a:pos x="158" y="4"/>
              </a:cxn>
              <a:cxn ang="0">
                <a:pos x="139" y="9"/>
              </a:cxn>
              <a:cxn ang="0">
                <a:pos x="120" y="16"/>
              </a:cxn>
              <a:cxn ang="0">
                <a:pos x="103" y="24"/>
              </a:cxn>
              <a:cxn ang="0">
                <a:pos x="87" y="34"/>
              </a:cxn>
              <a:cxn ang="0">
                <a:pos x="72" y="45"/>
              </a:cxn>
              <a:cxn ang="0">
                <a:pos x="58" y="58"/>
              </a:cxn>
              <a:cxn ang="0">
                <a:pos x="44" y="72"/>
              </a:cxn>
              <a:cxn ang="0">
                <a:pos x="33" y="87"/>
              </a:cxn>
              <a:cxn ang="0">
                <a:pos x="23" y="104"/>
              </a:cxn>
              <a:cxn ang="0">
                <a:pos x="15" y="121"/>
              </a:cxn>
              <a:cxn ang="0">
                <a:pos x="8" y="139"/>
              </a:cxn>
              <a:cxn ang="0">
                <a:pos x="4" y="158"/>
              </a:cxn>
              <a:cxn ang="0">
                <a:pos x="1" y="178"/>
              </a:cxn>
              <a:cxn ang="0">
                <a:pos x="0" y="198"/>
              </a:cxn>
              <a:cxn ang="0">
                <a:pos x="0" y="198"/>
              </a:cxn>
              <a:cxn ang="0">
                <a:pos x="64" y="198"/>
              </a:cxn>
            </a:cxnLst>
            <a:rect l="0" t="0" r="r" b="b"/>
            <a:pathLst>
              <a:path w="197" h="198">
                <a:moveTo>
                  <a:pt x="64" y="198"/>
                </a:moveTo>
                <a:lnTo>
                  <a:pt x="64" y="198"/>
                </a:lnTo>
                <a:lnTo>
                  <a:pt x="65" y="184"/>
                </a:lnTo>
                <a:lnTo>
                  <a:pt x="67" y="171"/>
                </a:lnTo>
                <a:lnTo>
                  <a:pt x="70" y="158"/>
                </a:lnTo>
                <a:lnTo>
                  <a:pt x="75" y="146"/>
                </a:lnTo>
                <a:lnTo>
                  <a:pt x="80" y="134"/>
                </a:lnTo>
                <a:lnTo>
                  <a:pt x="87" y="123"/>
                </a:lnTo>
                <a:lnTo>
                  <a:pt x="94" y="113"/>
                </a:lnTo>
                <a:lnTo>
                  <a:pt x="103" y="104"/>
                </a:lnTo>
                <a:lnTo>
                  <a:pt x="112" y="95"/>
                </a:lnTo>
                <a:lnTo>
                  <a:pt x="122" y="87"/>
                </a:lnTo>
                <a:lnTo>
                  <a:pt x="134" y="80"/>
                </a:lnTo>
                <a:lnTo>
                  <a:pt x="146" y="75"/>
                </a:lnTo>
                <a:lnTo>
                  <a:pt x="158" y="70"/>
                </a:lnTo>
                <a:lnTo>
                  <a:pt x="170" y="67"/>
                </a:lnTo>
                <a:lnTo>
                  <a:pt x="183" y="65"/>
                </a:lnTo>
                <a:lnTo>
                  <a:pt x="197" y="64"/>
                </a:lnTo>
                <a:lnTo>
                  <a:pt x="197" y="0"/>
                </a:lnTo>
                <a:lnTo>
                  <a:pt x="177" y="1"/>
                </a:lnTo>
                <a:lnTo>
                  <a:pt x="158" y="4"/>
                </a:lnTo>
                <a:lnTo>
                  <a:pt x="139" y="9"/>
                </a:lnTo>
                <a:lnTo>
                  <a:pt x="120" y="16"/>
                </a:lnTo>
                <a:lnTo>
                  <a:pt x="103" y="24"/>
                </a:lnTo>
                <a:lnTo>
                  <a:pt x="87" y="34"/>
                </a:lnTo>
                <a:lnTo>
                  <a:pt x="72" y="45"/>
                </a:lnTo>
                <a:lnTo>
                  <a:pt x="58" y="58"/>
                </a:lnTo>
                <a:lnTo>
                  <a:pt x="44" y="72"/>
                </a:lnTo>
                <a:lnTo>
                  <a:pt x="33" y="87"/>
                </a:lnTo>
                <a:lnTo>
                  <a:pt x="23" y="104"/>
                </a:lnTo>
                <a:lnTo>
                  <a:pt x="15" y="121"/>
                </a:lnTo>
                <a:lnTo>
                  <a:pt x="8" y="139"/>
                </a:lnTo>
                <a:lnTo>
                  <a:pt x="4" y="158"/>
                </a:lnTo>
                <a:lnTo>
                  <a:pt x="1" y="178"/>
                </a:lnTo>
                <a:lnTo>
                  <a:pt x="0" y="198"/>
                </a:lnTo>
                <a:lnTo>
                  <a:pt x="0" y="198"/>
                </a:lnTo>
                <a:lnTo>
                  <a:pt x="64" y="198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836" name="Freeform 108"/>
          <p:cNvSpPr>
            <a:spLocks/>
          </p:cNvSpPr>
          <p:nvPr/>
        </p:nvSpPr>
        <p:spPr bwMode="auto">
          <a:xfrm>
            <a:off x="7604147" y="3451084"/>
            <a:ext cx="82795" cy="88352"/>
          </a:xfrm>
          <a:custGeom>
            <a:avLst/>
            <a:gdLst/>
            <a:ahLst/>
            <a:cxnLst>
              <a:cxn ang="0">
                <a:pos x="197" y="134"/>
              </a:cxn>
              <a:cxn ang="0">
                <a:pos x="197" y="134"/>
              </a:cxn>
              <a:cxn ang="0">
                <a:pos x="183" y="133"/>
              </a:cxn>
              <a:cxn ang="0">
                <a:pos x="170" y="131"/>
              </a:cxn>
              <a:cxn ang="0">
                <a:pos x="158" y="128"/>
              </a:cxn>
              <a:cxn ang="0">
                <a:pos x="146" y="123"/>
              </a:cxn>
              <a:cxn ang="0">
                <a:pos x="134" y="117"/>
              </a:cxn>
              <a:cxn ang="0">
                <a:pos x="122" y="110"/>
              </a:cxn>
              <a:cxn ang="0">
                <a:pos x="112" y="103"/>
              </a:cxn>
              <a:cxn ang="0">
                <a:pos x="103" y="94"/>
              </a:cxn>
              <a:cxn ang="0">
                <a:pos x="94" y="85"/>
              </a:cxn>
              <a:cxn ang="0">
                <a:pos x="87" y="74"/>
              </a:cxn>
              <a:cxn ang="0">
                <a:pos x="80" y="64"/>
              </a:cxn>
              <a:cxn ang="0">
                <a:pos x="75" y="52"/>
              </a:cxn>
              <a:cxn ang="0">
                <a:pos x="70" y="39"/>
              </a:cxn>
              <a:cxn ang="0">
                <a:pos x="67" y="27"/>
              </a:cxn>
              <a:cxn ang="0">
                <a:pos x="65" y="14"/>
              </a:cxn>
              <a:cxn ang="0">
                <a:pos x="64" y="0"/>
              </a:cxn>
              <a:cxn ang="0">
                <a:pos x="0" y="0"/>
              </a:cxn>
              <a:cxn ang="0">
                <a:pos x="1" y="20"/>
              </a:cxn>
              <a:cxn ang="0">
                <a:pos x="4" y="39"/>
              </a:cxn>
              <a:cxn ang="0">
                <a:pos x="8" y="59"/>
              </a:cxn>
              <a:cxn ang="0">
                <a:pos x="15" y="77"/>
              </a:cxn>
              <a:cxn ang="0">
                <a:pos x="23" y="94"/>
              </a:cxn>
              <a:cxn ang="0">
                <a:pos x="33" y="110"/>
              </a:cxn>
              <a:cxn ang="0">
                <a:pos x="44" y="126"/>
              </a:cxn>
              <a:cxn ang="0">
                <a:pos x="58" y="140"/>
              </a:cxn>
              <a:cxn ang="0">
                <a:pos x="72" y="153"/>
              </a:cxn>
              <a:cxn ang="0">
                <a:pos x="87" y="164"/>
              </a:cxn>
              <a:cxn ang="0">
                <a:pos x="103" y="174"/>
              </a:cxn>
              <a:cxn ang="0">
                <a:pos x="120" y="182"/>
              </a:cxn>
              <a:cxn ang="0">
                <a:pos x="139" y="188"/>
              </a:cxn>
              <a:cxn ang="0">
                <a:pos x="158" y="193"/>
              </a:cxn>
              <a:cxn ang="0">
                <a:pos x="177" y="196"/>
              </a:cxn>
              <a:cxn ang="0">
                <a:pos x="197" y="197"/>
              </a:cxn>
              <a:cxn ang="0">
                <a:pos x="197" y="197"/>
              </a:cxn>
              <a:cxn ang="0">
                <a:pos x="197" y="134"/>
              </a:cxn>
            </a:cxnLst>
            <a:rect l="0" t="0" r="r" b="b"/>
            <a:pathLst>
              <a:path w="197" h="197">
                <a:moveTo>
                  <a:pt x="197" y="134"/>
                </a:moveTo>
                <a:lnTo>
                  <a:pt x="197" y="134"/>
                </a:lnTo>
                <a:lnTo>
                  <a:pt x="183" y="133"/>
                </a:lnTo>
                <a:lnTo>
                  <a:pt x="170" y="131"/>
                </a:lnTo>
                <a:lnTo>
                  <a:pt x="158" y="128"/>
                </a:lnTo>
                <a:lnTo>
                  <a:pt x="146" y="123"/>
                </a:lnTo>
                <a:lnTo>
                  <a:pt x="134" y="117"/>
                </a:lnTo>
                <a:lnTo>
                  <a:pt x="122" y="110"/>
                </a:lnTo>
                <a:lnTo>
                  <a:pt x="112" y="103"/>
                </a:lnTo>
                <a:lnTo>
                  <a:pt x="103" y="94"/>
                </a:lnTo>
                <a:lnTo>
                  <a:pt x="94" y="85"/>
                </a:lnTo>
                <a:lnTo>
                  <a:pt x="87" y="74"/>
                </a:lnTo>
                <a:lnTo>
                  <a:pt x="80" y="64"/>
                </a:lnTo>
                <a:lnTo>
                  <a:pt x="75" y="52"/>
                </a:lnTo>
                <a:lnTo>
                  <a:pt x="70" y="39"/>
                </a:lnTo>
                <a:lnTo>
                  <a:pt x="67" y="27"/>
                </a:lnTo>
                <a:lnTo>
                  <a:pt x="65" y="14"/>
                </a:lnTo>
                <a:lnTo>
                  <a:pt x="64" y="0"/>
                </a:lnTo>
                <a:lnTo>
                  <a:pt x="0" y="0"/>
                </a:lnTo>
                <a:lnTo>
                  <a:pt x="1" y="20"/>
                </a:lnTo>
                <a:lnTo>
                  <a:pt x="4" y="39"/>
                </a:lnTo>
                <a:lnTo>
                  <a:pt x="8" y="59"/>
                </a:lnTo>
                <a:lnTo>
                  <a:pt x="15" y="77"/>
                </a:lnTo>
                <a:lnTo>
                  <a:pt x="23" y="94"/>
                </a:lnTo>
                <a:lnTo>
                  <a:pt x="33" y="110"/>
                </a:lnTo>
                <a:lnTo>
                  <a:pt x="44" y="126"/>
                </a:lnTo>
                <a:lnTo>
                  <a:pt x="58" y="140"/>
                </a:lnTo>
                <a:lnTo>
                  <a:pt x="72" y="153"/>
                </a:lnTo>
                <a:lnTo>
                  <a:pt x="87" y="164"/>
                </a:lnTo>
                <a:lnTo>
                  <a:pt x="103" y="174"/>
                </a:lnTo>
                <a:lnTo>
                  <a:pt x="120" y="182"/>
                </a:lnTo>
                <a:lnTo>
                  <a:pt x="139" y="188"/>
                </a:lnTo>
                <a:lnTo>
                  <a:pt x="158" y="193"/>
                </a:lnTo>
                <a:lnTo>
                  <a:pt x="177" y="196"/>
                </a:lnTo>
                <a:lnTo>
                  <a:pt x="197" y="197"/>
                </a:lnTo>
                <a:lnTo>
                  <a:pt x="197" y="197"/>
                </a:lnTo>
                <a:lnTo>
                  <a:pt x="197" y="134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837" name="Freeform 109"/>
          <p:cNvSpPr>
            <a:spLocks/>
          </p:cNvSpPr>
          <p:nvPr/>
        </p:nvSpPr>
        <p:spPr bwMode="auto">
          <a:xfrm>
            <a:off x="7686943" y="3451084"/>
            <a:ext cx="81139" cy="88352"/>
          </a:xfrm>
          <a:custGeom>
            <a:avLst/>
            <a:gdLst/>
            <a:ahLst/>
            <a:cxnLst>
              <a:cxn ang="0">
                <a:pos x="134" y="0"/>
              </a:cxn>
              <a:cxn ang="0">
                <a:pos x="134" y="0"/>
              </a:cxn>
              <a:cxn ang="0">
                <a:pos x="133" y="14"/>
              </a:cxn>
              <a:cxn ang="0">
                <a:pos x="131" y="27"/>
              </a:cxn>
              <a:cxn ang="0">
                <a:pos x="128" y="39"/>
              </a:cxn>
              <a:cxn ang="0">
                <a:pos x="123" y="52"/>
              </a:cxn>
              <a:cxn ang="0">
                <a:pos x="118" y="64"/>
              </a:cxn>
              <a:cxn ang="0">
                <a:pos x="111" y="74"/>
              </a:cxn>
              <a:cxn ang="0">
                <a:pos x="103" y="85"/>
              </a:cxn>
              <a:cxn ang="0">
                <a:pos x="95" y="94"/>
              </a:cxn>
              <a:cxn ang="0">
                <a:pos x="86" y="103"/>
              </a:cxn>
              <a:cxn ang="0">
                <a:pos x="74" y="110"/>
              </a:cxn>
              <a:cxn ang="0">
                <a:pos x="64" y="117"/>
              </a:cxn>
              <a:cxn ang="0">
                <a:pos x="52" y="123"/>
              </a:cxn>
              <a:cxn ang="0">
                <a:pos x="40" y="128"/>
              </a:cxn>
              <a:cxn ang="0">
                <a:pos x="27" y="131"/>
              </a:cxn>
              <a:cxn ang="0">
                <a:pos x="14" y="133"/>
              </a:cxn>
              <a:cxn ang="0">
                <a:pos x="0" y="134"/>
              </a:cxn>
              <a:cxn ang="0">
                <a:pos x="0" y="197"/>
              </a:cxn>
              <a:cxn ang="0">
                <a:pos x="21" y="196"/>
              </a:cxn>
              <a:cxn ang="0">
                <a:pos x="40" y="193"/>
              </a:cxn>
              <a:cxn ang="0">
                <a:pos x="59" y="188"/>
              </a:cxn>
              <a:cxn ang="0">
                <a:pos x="77" y="182"/>
              </a:cxn>
              <a:cxn ang="0">
                <a:pos x="95" y="174"/>
              </a:cxn>
              <a:cxn ang="0">
                <a:pos x="111" y="164"/>
              </a:cxn>
              <a:cxn ang="0">
                <a:pos x="126" y="153"/>
              </a:cxn>
              <a:cxn ang="0">
                <a:pos x="140" y="140"/>
              </a:cxn>
              <a:cxn ang="0">
                <a:pos x="152" y="126"/>
              </a:cxn>
              <a:cxn ang="0">
                <a:pos x="165" y="110"/>
              </a:cxn>
              <a:cxn ang="0">
                <a:pos x="174" y="94"/>
              </a:cxn>
              <a:cxn ang="0">
                <a:pos x="183" y="77"/>
              </a:cxn>
              <a:cxn ang="0">
                <a:pos x="189" y="59"/>
              </a:cxn>
              <a:cxn ang="0">
                <a:pos x="194" y="39"/>
              </a:cxn>
              <a:cxn ang="0">
                <a:pos x="197" y="20"/>
              </a:cxn>
              <a:cxn ang="0">
                <a:pos x="198" y="0"/>
              </a:cxn>
              <a:cxn ang="0">
                <a:pos x="198" y="0"/>
              </a:cxn>
              <a:cxn ang="0">
                <a:pos x="134" y="0"/>
              </a:cxn>
            </a:cxnLst>
            <a:rect l="0" t="0" r="r" b="b"/>
            <a:pathLst>
              <a:path w="198" h="197">
                <a:moveTo>
                  <a:pt x="134" y="0"/>
                </a:moveTo>
                <a:lnTo>
                  <a:pt x="134" y="0"/>
                </a:lnTo>
                <a:lnTo>
                  <a:pt x="133" y="14"/>
                </a:lnTo>
                <a:lnTo>
                  <a:pt x="131" y="27"/>
                </a:lnTo>
                <a:lnTo>
                  <a:pt x="128" y="39"/>
                </a:lnTo>
                <a:lnTo>
                  <a:pt x="123" y="52"/>
                </a:lnTo>
                <a:lnTo>
                  <a:pt x="118" y="64"/>
                </a:lnTo>
                <a:lnTo>
                  <a:pt x="111" y="74"/>
                </a:lnTo>
                <a:lnTo>
                  <a:pt x="103" y="85"/>
                </a:lnTo>
                <a:lnTo>
                  <a:pt x="95" y="94"/>
                </a:lnTo>
                <a:lnTo>
                  <a:pt x="86" y="103"/>
                </a:lnTo>
                <a:lnTo>
                  <a:pt x="74" y="110"/>
                </a:lnTo>
                <a:lnTo>
                  <a:pt x="64" y="117"/>
                </a:lnTo>
                <a:lnTo>
                  <a:pt x="52" y="123"/>
                </a:lnTo>
                <a:lnTo>
                  <a:pt x="40" y="128"/>
                </a:lnTo>
                <a:lnTo>
                  <a:pt x="27" y="131"/>
                </a:lnTo>
                <a:lnTo>
                  <a:pt x="14" y="133"/>
                </a:lnTo>
                <a:lnTo>
                  <a:pt x="0" y="134"/>
                </a:lnTo>
                <a:lnTo>
                  <a:pt x="0" y="197"/>
                </a:lnTo>
                <a:lnTo>
                  <a:pt x="21" y="196"/>
                </a:lnTo>
                <a:lnTo>
                  <a:pt x="40" y="193"/>
                </a:lnTo>
                <a:lnTo>
                  <a:pt x="59" y="188"/>
                </a:lnTo>
                <a:lnTo>
                  <a:pt x="77" y="182"/>
                </a:lnTo>
                <a:lnTo>
                  <a:pt x="95" y="174"/>
                </a:lnTo>
                <a:lnTo>
                  <a:pt x="111" y="164"/>
                </a:lnTo>
                <a:lnTo>
                  <a:pt x="126" y="153"/>
                </a:lnTo>
                <a:lnTo>
                  <a:pt x="140" y="140"/>
                </a:lnTo>
                <a:lnTo>
                  <a:pt x="152" y="126"/>
                </a:lnTo>
                <a:lnTo>
                  <a:pt x="165" y="110"/>
                </a:lnTo>
                <a:lnTo>
                  <a:pt x="174" y="94"/>
                </a:lnTo>
                <a:lnTo>
                  <a:pt x="183" y="77"/>
                </a:lnTo>
                <a:lnTo>
                  <a:pt x="189" y="59"/>
                </a:lnTo>
                <a:lnTo>
                  <a:pt x="194" y="39"/>
                </a:lnTo>
                <a:lnTo>
                  <a:pt x="197" y="20"/>
                </a:lnTo>
                <a:lnTo>
                  <a:pt x="198" y="0"/>
                </a:lnTo>
                <a:lnTo>
                  <a:pt x="198" y="0"/>
                </a:lnTo>
                <a:lnTo>
                  <a:pt x="134" y="0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838" name="Freeform 110"/>
          <p:cNvSpPr>
            <a:spLocks/>
          </p:cNvSpPr>
          <p:nvPr/>
        </p:nvSpPr>
        <p:spPr bwMode="auto">
          <a:xfrm>
            <a:off x="7686943" y="3362733"/>
            <a:ext cx="81139" cy="88352"/>
          </a:xfrm>
          <a:custGeom>
            <a:avLst/>
            <a:gdLst/>
            <a:ahLst/>
            <a:cxnLst>
              <a:cxn ang="0">
                <a:pos x="0" y="64"/>
              </a:cxn>
              <a:cxn ang="0">
                <a:pos x="0" y="64"/>
              </a:cxn>
              <a:cxn ang="0">
                <a:pos x="14" y="65"/>
              </a:cxn>
              <a:cxn ang="0">
                <a:pos x="27" y="67"/>
              </a:cxn>
              <a:cxn ang="0">
                <a:pos x="40" y="70"/>
              </a:cxn>
              <a:cxn ang="0">
                <a:pos x="52" y="75"/>
              </a:cxn>
              <a:cxn ang="0">
                <a:pos x="64" y="80"/>
              </a:cxn>
              <a:cxn ang="0">
                <a:pos x="74" y="87"/>
              </a:cxn>
              <a:cxn ang="0">
                <a:pos x="86" y="95"/>
              </a:cxn>
              <a:cxn ang="0">
                <a:pos x="95" y="104"/>
              </a:cxn>
              <a:cxn ang="0">
                <a:pos x="103" y="113"/>
              </a:cxn>
              <a:cxn ang="0">
                <a:pos x="111" y="123"/>
              </a:cxn>
              <a:cxn ang="0">
                <a:pos x="118" y="134"/>
              </a:cxn>
              <a:cxn ang="0">
                <a:pos x="123" y="146"/>
              </a:cxn>
              <a:cxn ang="0">
                <a:pos x="128" y="158"/>
              </a:cxn>
              <a:cxn ang="0">
                <a:pos x="131" y="171"/>
              </a:cxn>
              <a:cxn ang="0">
                <a:pos x="133" y="184"/>
              </a:cxn>
              <a:cxn ang="0">
                <a:pos x="134" y="198"/>
              </a:cxn>
              <a:cxn ang="0">
                <a:pos x="198" y="198"/>
              </a:cxn>
              <a:cxn ang="0">
                <a:pos x="197" y="178"/>
              </a:cxn>
              <a:cxn ang="0">
                <a:pos x="194" y="158"/>
              </a:cxn>
              <a:cxn ang="0">
                <a:pos x="189" y="139"/>
              </a:cxn>
              <a:cxn ang="0">
                <a:pos x="183" y="121"/>
              </a:cxn>
              <a:cxn ang="0">
                <a:pos x="174" y="104"/>
              </a:cxn>
              <a:cxn ang="0">
                <a:pos x="165" y="87"/>
              </a:cxn>
              <a:cxn ang="0">
                <a:pos x="152" y="72"/>
              </a:cxn>
              <a:cxn ang="0">
                <a:pos x="140" y="58"/>
              </a:cxn>
              <a:cxn ang="0">
                <a:pos x="126" y="45"/>
              </a:cxn>
              <a:cxn ang="0">
                <a:pos x="111" y="34"/>
              </a:cxn>
              <a:cxn ang="0">
                <a:pos x="95" y="24"/>
              </a:cxn>
              <a:cxn ang="0">
                <a:pos x="77" y="16"/>
              </a:cxn>
              <a:cxn ang="0">
                <a:pos x="59" y="9"/>
              </a:cxn>
              <a:cxn ang="0">
                <a:pos x="40" y="4"/>
              </a:cxn>
              <a:cxn ang="0">
                <a:pos x="21" y="1"/>
              </a:cxn>
              <a:cxn ang="0">
                <a:pos x="0" y="0"/>
              </a:cxn>
              <a:cxn ang="0">
                <a:pos x="0" y="0"/>
              </a:cxn>
              <a:cxn ang="0">
                <a:pos x="0" y="64"/>
              </a:cxn>
            </a:cxnLst>
            <a:rect l="0" t="0" r="r" b="b"/>
            <a:pathLst>
              <a:path w="198" h="198">
                <a:moveTo>
                  <a:pt x="0" y="64"/>
                </a:moveTo>
                <a:lnTo>
                  <a:pt x="0" y="64"/>
                </a:lnTo>
                <a:lnTo>
                  <a:pt x="14" y="65"/>
                </a:lnTo>
                <a:lnTo>
                  <a:pt x="27" y="67"/>
                </a:lnTo>
                <a:lnTo>
                  <a:pt x="40" y="70"/>
                </a:lnTo>
                <a:lnTo>
                  <a:pt x="52" y="75"/>
                </a:lnTo>
                <a:lnTo>
                  <a:pt x="64" y="80"/>
                </a:lnTo>
                <a:lnTo>
                  <a:pt x="74" y="87"/>
                </a:lnTo>
                <a:lnTo>
                  <a:pt x="86" y="95"/>
                </a:lnTo>
                <a:lnTo>
                  <a:pt x="95" y="104"/>
                </a:lnTo>
                <a:lnTo>
                  <a:pt x="103" y="113"/>
                </a:lnTo>
                <a:lnTo>
                  <a:pt x="111" y="123"/>
                </a:lnTo>
                <a:lnTo>
                  <a:pt x="118" y="134"/>
                </a:lnTo>
                <a:lnTo>
                  <a:pt x="123" y="146"/>
                </a:lnTo>
                <a:lnTo>
                  <a:pt x="128" y="158"/>
                </a:lnTo>
                <a:lnTo>
                  <a:pt x="131" y="171"/>
                </a:lnTo>
                <a:lnTo>
                  <a:pt x="133" y="184"/>
                </a:lnTo>
                <a:lnTo>
                  <a:pt x="134" y="198"/>
                </a:lnTo>
                <a:lnTo>
                  <a:pt x="198" y="198"/>
                </a:lnTo>
                <a:lnTo>
                  <a:pt x="197" y="178"/>
                </a:lnTo>
                <a:lnTo>
                  <a:pt x="194" y="158"/>
                </a:lnTo>
                <a:lnTo>
                  <a:pt x="189" y="139"/>
                </a:lnTo>
                <a:lnTo>
                  <a:pt x="183" y="121"/>
                </a:lnTo>
                <a:lnTo>
                  <a:pt x="174" y="104"/>
                </a:lnTo>
                <a:lnTo>
                  <a:pt x="165" y="87"/>
                </a:lnTo>
                <a:lnTo>
                  <a:pt x="152" y="72"/>
                </a:lnTo>
                <a:lnTo>
                  <a:pt x="140" y="58"/>
                </a:lnTo>
                <a:lnTo>
                  <a:pt x="126" y="45"/>
                </a:lnTo>
                <a:lnTo>
                  <a:pt x="111" y="34"/>
                </a:lnTo>
                <a:lnTo>
                  <a:pt x="95" y="24"/>
                </a:lnTo>
                <a:lnTo>
                  <a:pt x="77" y="16"/>
                </a:lnTo>
                <a:lnTo>
                  <a:pt x="59" y="9"/>
                </a:lnTo>
                <a:lnTo>
                  <a:pt x="40" y="4"/>
                </a:lnTo>
                <a:lnTo>
                  <a:pt x="21" y="1"/>
                </a:lnTo>
                <a:lnTo>
                  <a:pt x="0" y="0"/>
                </a:lnTo>
                <a:lnTo>
                  <a:pt x="0" y="0"/>
                </a:lnTo>
                <a:lnTo>
                  <a:pt x="0" y="64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839" name="Rectangle 111"/>
          <p:cNvSpPr>
            <a:spLocks noChangeArrowheads="1"/>
          </p:cNvSpPr>
          <p:nvPr/>
        </p:nvSpPr>
        <p:spPr bwMode="auto">
          <a:xfrm>
            <a:off x="5267661" y="3525011"/>
            <a:ext cx="15388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de-DE" sz="2000">
                <a:solidFill>
                  <a:srgbClr val="000000"/>
                </a:solidFill>
                <a:latin typeface="Courier New" pitchFamily="49" charset="-18"/>
              </a:rPr>
              <a:t>1</a:t>
            </a:r>
            <a:endParaRPr lang="de-DE" sz="1800" b="1">
              <a:latin typeface="Times New Roman" pitchFamily="18" charset="-18"/>
            </a:endParaRPr>
          </a:p>
        </p:txBody>
      </p:sp>
      <p:sp>
        <p:nvSpPr>
          <p:cNvPr id="73840" name="Rectangle 112"/>
          <p:cNvSpPr>
            <a:spLocks noChangeArrowheads="1"/>
          </p:cNvSpPr>
          <p:nvPr/>
        </p:nvSpPr>
        <p:spPr bwMode="auto">
          <a:xfrm>
            <a:off x="7461739" y="3279790"/>
            <a:ext cx="15388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de-DE" sz="2000">
                <a:solidFill>
                  <a:srgbClr val="000000"/>
                </a:solidFill>
                <a:latin typeface="Courier New" pitchFamily="49" charset="-18"/>
              </a:rPr>
              <a:t>F</a:t>
            </a:r>
            <a:endParaRPr lang="de-DE" sz="1800" b="1">
              <a:latin typeface="Times New Roman" pitchFamily="18" charset="-18"/>
            </a:endParaRPr>
          </a:p>
        </p:txBody>
      </p:sp>
      <p:cxnSp>
        <p:nvCxnSpPr>
          <p:cNvPr id="225" name="Straight Connector 224"/>
          <p:cNvCxnSpPr>
            <a:stCxn id="73790" idx="3"/>
            <a:endCxn id="73826" idx="2"/>
          </p:cNvCxnSpPr>
          <p:nvPr/>
        </p:nvCxnSpPr>
        <p:spPr>
          <a:xfrm flipV="1">
            <a:off x="6835806" y="2543318"/>
            <a:ext cx="5164" cy="48405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7" name="Freeform 101"/>
          <p:cNvSpPr>
            <a:spLocks/>
          </p:cNvSpPr>
          <p:nvPr/>
        </p:nvSpPr>
        <p:spPr bwMode="auto">
          <a:xfrm>
            <a:off x="6466041" y="1621833"/>
            <a:ext cx="137440" cy="149657"/>
          </a:xfrm>
          <a:custGeom>
            <a:avLst/>
            <a:gdLst/>
            <a:ahLst/>
            <a:cxnLst>
              <a:cxn ang="0">
                <a:pos x="149" y="1"/>
              </a:cxn>
              <a:cxn ang="0">
                <a:pos x="117" y="7"/>
              </a:cxn>
              <a:cxn ang="0">
                <a:pos x="87" y="20"/>
              </a:cxn>
              <a:cxn ang="0">
                <a:pos x="61" y="38"/>
              </a:cxn>
              <a:cxn ang="0">
                <a:pos x="39" y="60"/>
              </a:cxn>
              <a:cxn ang="0">
                <a:pos x="21" y="86"/>
              </a:cxn>
              <a:cxn ang="0">
                <a:pos x="8" y="117"/>
              </a:cxn>
              <a:cxn ang="0">
                <a:pos x="1" y="149"/>
              </a:cxn>
              <a:cxn ang="0">
                <a:pos x="1" y="183"/>
              </a:cxn>
              <a:cxn ang="0">
                <a:pos x="8" y="215"/>
              </a:cxn>
              <a:cxn ang="0">
                <a:pos x="21" y="245"/>
              </a:cxn>
              <a:cxn ang="0">
                <a:pos x="39" y="271"/>
              </a:cxn>
              <a:cxn ang="0">
                <a:pos x="61" y="293"/>
              </a:cxn>
              <a:cxn ang="0">
                <a:pos x="87" y="311"/>
              </a:cxn>
              <a:cxn ang="0">
                <a:pos x="117" y="324"/>
              </a:cxn>
              <a:cxn ang="0">
                <a:pos x="149" y="331"/>
              </a:cxn>
              <a:cxn ang="0">
                <a:pos x="184" y="331"/>
              </a:cxn>
              <a:cxn ang="0">
                <a:pos x="215" y="324"/>
              </a:cxn>
              <a:cxn ang="0">
                <a:pos x="246" y="311"/>
              </a:cxn>
              <a:cxn ang="0">
                <a:pos x="272" y="293"/>
              </a:cxn>
              <a:cxn ang="0">
                <a:pos x="294" y="271"/>
              </a:cxn>
              <a:cxn ang="0">
                <a:pos x="312" y="245"/>
              </a:cxn>
              <a:cxn ang="0">
                <a:pos x="325" y="215"/>
              </a:cxn>
              <a:cxn ang="0">
                <a:pos x="331" y="183"/>
              </a:cxn>
              <a:cxn ang="0">
                <a:pos x="331" y="149"/>
              </a:cxn>
              <a:cxn ang="0">
                <a:pos x="325" y="117"/>
              </a:cxn>
              <a:cxn ang="0">
                <a:pos x="312" y="86"/>
              </a:cxn>
              <a:cxn ang="0">
                <a:pos x="294" y="60"/>
              </a:cxn>
              <a:cxn ang="0">
                <a:pos x="272" y="38"/>
              </a:cxn>
              <a:cxn ang="0">
                <a:pos x="246" y="20"/>
              </a:cxn>
              <a:cxn ang="0">
                <a:pos x="215" y="7"/>
              </a:cxn>
              <a:cxn ang="0">
                <a:pos x="184" y="1"/>
              </a:cxn>
            </a:cxnLst>
            <a:rect l="0" t="0" r="r" b="b"/>
            <a:pathLst>
              <a:path w="332" h="332">
                <a:moveTo>
                  <a:pt x="167" y="0"/>
                </a:moveTo>
                <a:lnTo>
                  <a:pt x="149" y="1"/>
                </a:lnTo>
                <a:lnTo>
                  <a:pt x="133" y="3"/>
                </a:lnTo>
                <a:lnTo>
                  <a:pt x="117" y="7"/>
                </a:lnTo>
                <a:lnTo>
                  <a:pt x="102" y="13"/>
                </a:lnTo>
                <a:lnTo>
                  <a:pt x="87" y="20"/>
                </a:lnTo>
                <a:lnTo>
                  <a:pt x="74" y="29"/>
                </a:lnTo>
                <a:lnTo>
                  <a:pt x="61" y="38"/>
                </a:lnTo>
                <a:lnTo>
                  <a:pt x="49" y="49"/>
                </a:lnTo>
                <a:lnTo>
                  <a:pt x="39" y="60"/>
                </a:lnTo>
                <a:lnTo>
                  <a:pt x="29" y="73"/>
                </a:lnTo>
                <a:lnTo>
                  <a:pt x="21" y="86"/>
                </a:lnTo>
                <a:lnTo>
                  <a:pt x="13" y="102"/>
                </a:lnTo>
                <a:lnTo>
                  <a:pt x="8" y="117"/>
                </a:lnTo>
                <a:lnTo>
                  <a:pt x="4" y="132"/>
                </a:lnTo>
                <a:lnTo>
                  <a:pt x="1" y="149"/>
                </a:lnTo>
                <a:lnTo>
                  <a:pt x="0" y="165"/>
                </a:lnTo>
                <a:lnTo>
                  <a:pt x="1" y="183"/>
                </a:lnTo>
                <a:lnTo>
                  <a:pt x="4" y="199"/>
                </a:lnTo>
                <a:lnTo>
                  <a:pt x="8" y="215"/>
                </a:lnTo>
                <a:lnTo>
                  <a:pt x="13" y="230"/>
                </a:lnTo>
                <a:lnTo>
                  <a:pt x="21" y="245"/>
                </a:lnTo>
                <a:lnTo>
                  <a:pt x="29" y="258"/>
                </a:lnTo>
                <a:lnTo>
                  <a:pt x="39" y="271"/>
                </a:lnTo>
                <a:lnTo>
                  <a:pt x="49" y="283"/>
                </a:lnTo>
                <a:lnTo>
                  <a:pt x="61" y="293"/>
                </a:lnTo>
                <a:lnTo>
                  <a:pt x="74" y="303"/>
                </a:lnTo>
                <a:lnTo>
                  <a:pt x="87" y="311"/>
                </a:lnTo>
                <a:lnTo>
                  <a:pt x="102" y="318"/>
                </a:lnTo>
                <a:lnTo>
                  <a:pt x="117" y="324"/>
                </a:lnTo>
                <a:lnTo>
                  <a:pt x="133" y="328"/>
                </a:lnTo>
                <a:lnTo>
                  <a:pt x="149" y="331"/>
                </a:lnTo>
                <a:lnTo>
                  <a:pt x="167" y="332"/>
                </a:lnTo>
                <a:lnTo>
                  <a:pt x="184" y="331"/>
                </a:lnTo>
                <a:lnTo>
                  <a:pt x="200" y="328"/>
                </a:lnTo>
                <a:lnTo>
                  <a:pt x="215" y="324"/>
                </a:lnTo>
                <a:lnTo>
                  <a:pt x="230" y="318"/>
                </a:lnTo>
                <a:lnTo>
                  <a:pt x="246" y="311"/>
                </a:lnTo>
                <a:lnTo>
                  <a:pt x="259" y="303"/>
                </a:lnTo>
                <a:lnTo>
                  <a:pt x="272" y="293"/>
                </a:lnTo>
                <a:lnTo>
                  <a:pt x="283" y="283"/>
                </a:lnTo>
                <a:lnTo>
                  <a:pt x="294" y="271"/>
                </a:lnTo>
                <a:lnTo>
                  <a:pt x="303" y="258"/>
                </a:lnTo>
                <a:lnTo>
                  <a:pt x="312" y="245"/>
                </a:lnTo>
                <a:lnTo>
                  <a:pt x="319" y="230"/>
                </a:lnTo>
                <a:lnTo>
                  <a:pt x="325" y="215"/>
                </a:lnTo>
                <a:lnTo>
                  <a:pt x="329" y="199"/>
                </a:lnTo>
                <a:lnTo>
                  <a:pt x="331" y="183"/>
                </a:lnTo>
                <a:lnTo>
                  <a:pt x="332" y="165"/>
                </a:lnTo>
                <a:lnTo>
                  <a:pt x="331" y="149"/>
                </a:lnTo>
                <a:lnTo>
                  <a:pt x="329" y="132"/>
                </a:lnTo>
                <a:lnTo>
                  <a:pt x="325" y="117"/>
                </a:lnTo>
                <a:lnTo>
                  <a:pt x="319" y="102"/>
                </a:lnTo>
                <a:lnTo>
                  <a:pt x="312" y="86"/>
                </a:lnTo>
                <a:lnTo>
                  <a:pt x="303" y="73"/>
                </a:lnTo>
                <a:lnTo>
                  <a:pt x="294" y="60"/>
                </a:lnTo>
                <a:lnTo>
                  <a:pt x="283" y="49"/>
                </a:lnTo>
                <a:lnTo>
                  <a:pt x="272" y="38"/>
                </a:lnTo>
                <a:lnTo>
                  <a:pt x="259" y="29"/>
                </a:lnTo>
                <a:lnTo>
                  <a:pt x="246" y="20"/>
                </a:lnTo>
                <a:lnTo>
                  <a:pt x="230" y="13"/>
                </a:lnTo>
                <a:lnTo>
                  <a:pt x="215" y="7"/>
                </a:lnTo>
                <a:lnTo>
                  <a:pt x="200" y="3"/>
                </a:lnTo>
                <a:lnTo>
                  <a:pt x="184" y="1"/>
                </a:lnTo>
                <a:lnTo>
                  <a:pt x="167" y="0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" name="Freeform 102"/>
          <p:cNvSpPr>
            <a:spLocks/>
          </p:cNvSpPr>
          <p:nvPr/>
        </p:nvSpPr>
        <p:spPr bwMode="auto">
          <a:xfrm>
            <a:off x="6452793" y="1624537"/>
            <a:ext cx="82795" cy="88352"/>
          </a:xfrm>
          <a:custGeom>
            <a:avLst/>
            <a:gdLst/>
            <a:ahLst/>
            <a:cxnLst>
              <a:cxn ang="0">
                <a:pos x="64" y="197"/>
              </a:cxn>
              <a:cxn ang="0">
                <a:pos x="64" y="197"/>
              </a:cxn>
              <a:cxn ang="0">
                <a:pos x="65" y="184"/>
              </a:cxn>
              <a:cxn ang="0">
                <a:pos x="67" y="171"/>
              </a:cxn>
              <a:cxn ang="0">
                <a:pos x="70" y="158"/>
              </a:cxn>
              <a:cxn ang="0">
                <a:pos x="75" y="146"/>
              </a:cxn>
              <a:cxn ang="0">
                <a:pos x="80" y="135"/>
              </a:cxn>
              <a:cxn ang="0">
                <a:pos x="87" y="124"/>
              </a:cxn>
              <a:cxn ang="0">
                <a:pos x="94" y="113"/>
              </a:cxn>
              <a:cxn ang="0">
                <a:pos x="103" y="103"/>
              </a:cxn>
              <a:cxn ang="0">
                <a:pos x="112" y="95"/>
              </a:cxn>
              <a:cxn ang="0">
                <a:pos x="123" y="87"/>
              </a:cxn>
              <a:cxn ang="0">
                <a:pos x="134" y="80"/>
              </a:cxn>
              <a:cxn ang="0">
                <a:pos x="146" y="75"/>
              </a:cxn>
              <a:cxn ang="0">
                <a:pos x="158" y="70"/>
              </a:cxn>
              <a:cxn ang="0">
                <a:pos x="170" y="67"/>
              </a:cxn>
              <a:cxn ang="0">
                <a:pos x="183" y="65"/>
              </a:cxn>
              <a:cxn ang="0">
                <a:pos x="198" y="65"/>
              </a:cxn>
              <a:cxn ang="0">
                <a:pos x="198" y="0"/>
              </a:cxn>
              <a:cxn ang="0">
                <a:pos x="177" y="1"/>
              </a:cxn>
              <a:cxn ang="0">
                <a:pos x="158" y="4"/>
              </a:cxn>
              <a:cxn ang="0">
                <a:pos x="139" y="9"/>
              </a:cxn>
              <a:cxn ang="0">
                <a:pos x="121" y="15"/>
              </a:cxn>
              <a:cxn ang="0">
                <a:pos x="103" y="24"/>
              </a:cxn>
              <a:cxn ang="0">
                <a:pos x="87" y="33"/>
              </a:cxn>
              <a:cxn ang="0">
                <a:pos x="72" y="45"/>
              </a:cxn>
              <a:cxn ang="0">
                <a:pos x="58" y="58"/>
              </a:cxn>
              <a:cxn ang="0">
                <a:pos x="44" y="72"/>
              </a:cxn>
              <a:cxn ang="0">
                <a:pos x="33" y="87"/>
              </a:cxn>
              <a:cxn ang="0">
                <a:pos x="23" y="103"/>
              </a:cxn>
              <a:cxn ang="0">
                <a:pos x="15" y="120"/>
              </a:cxn>
              <a:cxn ang="0">
                <a:pos x="8" y="139"/>
              </a:cxn>
              <a:cxn ang="0">
                <a:pos x="4" y="158"/>
              </a:cxn>
              <a:cxn ang="0">
                <a:pos x="1" y="177"/>
              </a:cxn>
              <a:cxn ang="0">
                <a:pos x="0" y="197"/>
              </a:cxn>
              <a:cxn ang="0">
                <a:pos x="0" y="197"/>
              </a:cxn>
              <a:cxn ang="0">
                <a:pos x="64" y="197"/>
              </a:cxn>
            </a:cxnLst>
            <a:rect l="0" t="0" r="r" b="b"/>
            <a:pathLst>
              <a:path w="198" h="197">
                <a:moveTo>
                  <a:pt x="64" y="197"/>
                </a:moveTo>
                <a:lnTo>
                  <a:pt x="64" y="197"/>
                </a:lnTo>
                <a:lnTo>
                  <a:pt x="65" y="184"/>
                </a:lnTo>
                <a:lnTo>
                  <a:pt x="67" y="171"/>
                </a:lnTo>
                <a:lnTo>
                  <a:pt x="70" y="158"/>
                </a:lnTo>
                <a:lnTo>
                  <a:pt x="75" y="146"/>
                </a:lnTo>
                <a:lnTo>
                  <a:pt x="80" y="135"/>
                </a:lnTo>
                <a:lnTo>
                  <a:pt x="87" y="124"/>
                </a:lnTo>
                <a:lnTo>
                  <a:pt x="94" y="113"/>
                </a:lnTo>
                <a:lnTo>
                  <a:pt x="103" y="103"/>
                </a:lnTo>
                <a:lnTo>
                  <a:pt x="112" y="95"/>
                </a:lnTo>
                <a:lnTo>
                  <a:pt x="123" y="87"/>
                </a:lnTo>
                <a:lnTo>
                  <a:pt x="134" y="80"/>
                </a:lnTo>
                <a:lnTo>
                  <a:pt x="146" y="75"/>
                </a:lnTo>
                <a:lnTo>
                  <a:pt x="158" y="70"/>
                </a:lnTo>
                <a:lnTo>
                  <a:pt x="170" y="67"/>
                </a:lnTo>
                <a:lnTo>
                  <a:pt x="183" y="65"/>
                </a:lnTo>
                <a:lnTo>
                  <a:pt x="198" y="65"/>
                </a:lnTo>
                <a:lnTo>
                  <a:pt x="198" y="0"/>
                </a:lnTo>
                <a:lnTo>
                  <a:pt x="177" y="1"/>
                </a:lnTo>
                <a:lnTo>
                  <a:pt x="158" y="4"/>
                </a:lnTo>
                <a:lnTo>
                  <a:pt x="139" y="9"/>
                </a:lnTo>
                <a:lnTo>
                  <a:pt x="121" y="15"/>
                </a:lnTo>
                <a:lnTo>
                  <a:pt x="103" y="24"/>
                </a:lnTo>
                <a:lnTo>
                  <a:pt x="87" y="33"/>
                </a:lnTo>
                <a:lnTo>
                  <a:pt x="72" y="45"/>
                </a:lnTo>
                <a:lnTo>
                  <a:pt x="58" y="58"/>
                </a:lnTo>
                <a:lnTo>
                  <a:pt x="44" y="72"/>
                </a:lnTo>
                <a:lnTo>
                  <a:pt x="33" y="87"/>
                </a:lnTo>
                <a:lnTo>
                  <a:pt x="23" y="103"/>
                </a:lnTo>
                <a:lnTo>
                  <a:pt x="15" y="120"/>
                </a:lnTo>
                <a:lnTo>
                  <a:pt x="8" y="139"/>
                </a:lnTo>
                <a:lnTo>
                  <a:pt x="4" y="158"/>
                </a:lnTo>
                <a:lnTo>
                  <a:pt x="1" y="177"/>
                </a:lnTo>
                <a:lnTo>
                  <a:pt x="0" y="197"/>
                </a:lnTo>
                <a:lnTo>
                  <a:pt x="0" y="197"/>
                </a:lnTo>
                <a:lnTo>
                  <a:pt x="64" y="197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9" name="Freeform 103"/>
          <p:cNvSpPr>
            <a:spLocks/>
          </p:cNvSpPr>
          <p:nvPr/>
        </p:nvSpPr>
        <p:spPr bwMode="auto">
          <a:xfrm>
            <a:off x="6452793" y="1695760"/>
            <a:ext cx="82795" cy="90155"/>
          </a:xfrm>
          <a:custGeom>
            <a:avLst/>
            <a:gdLst/>
            <a:ahLst/>
            <a:cxnLst>
              <a:cxn ang="0">
                <a:pos x="198" y="134"/>
              </a:cxn>
              <a:cxn ang="0">
                <a:pos x="198" y="134"/>
              </a:cxn>
              <a:cxn ang="0">
                <a:pos x="183" y="133"/>
              </a:cxn>
              <a:cxn ang="0">
                <a:pos x="170" y="131"/>
              </a:cxn>
              <a:cxn ang="0">
                <a:pos x="158" y="128"/>
              </a:cxn>
              <a:cxn ang="0">
                <a:pos x="146" y="124"/>
              </a:cxn>
              <a:cxn ang="0">
                <a:pos x="134" y="118"/>
              </a:cxn>
              <a:cxn ang="0">
                <a:pos x="123" y="111"/>
              </a:cxn>
              <a:cxn ang="0">
                <a:pos x="112" y="104"/>
              </a:cxn>
              <a:cxn ang="0">
                <a:pos x="103" y="95"/>
              </a:cxn>
              <a:cxn ang="0">
                <a:pos x="94" y="86"/>
              </a:cxn>
              <a:cxn ang="0">
                <a:pos x="87" y="75"/>
              </a:cxn>
              <a:cxn ang="0">
                <a:pos x="80" y="64"/>
              </a:cxn>
              <a:cxn ang="0">
                <a:pos x="75" y="52"/>
              </a:cxn>
              <a:cxn ang="0">
                <a:pos x="70" y="40"/>
              </a:cxn>
              <a:cxn ang="0">
                <a:pos x="67" y="28"/>
              </a:cxn>
              <a:cxn ang="0">
                <a:pos x="65" y="15"/>
              </a:cxn>
              <a:cxn ang="0">
                <a:pos x="64" y="0"/>
              </a:cxn>
              <a:cxn ang="0">
                <a:pos x="0" y="0"/>
              </a:cxn>
              <a:cxn ang="0">
                <a:pos x="1" y="21"/>
              </a:cxn>
              <a:cxn ang="0">
                <a:pos x="4" y="40"/>
              </a:cxn>
              <a:cxn ang="0">
                <a:pos x="8" y="59"/>
              </a:cxn>
              <a:cxn ang="0">
                <a:pos x="15" y="77"/>
              </a:cxn>
              <a:cxn ang="0">
                <a:pos x="23" y="95"/>
              </a:cxn>
              <a:cxn ang="0">
                <a:pos x="33" y="111"/>
              </a:cxn>
              <a:cxn ang="0">
                <a:pos x="44" y="126"/>
              </a:cxn>
              <a:cxn ang="0">
                <a:pos x="58" y="140"/>
              </a:cxn>
              <a:cxn ang="0">
                <a:pos x="72" y="153"/>
              </a:cxn>
              <a:cxn ang="0">
                <a:pos x="87" y="165"/>
              </a:cxn>
              <a:cxn ang="0">
                <a:pos x="103" y="175"/>
              </a:cxn>
              <a:cxn ang="0">
                <a:pos x="121" y="183"/>
              </a:cxn>
              <a:cxn ang="0">
                <a:pos x="139" y="190"/>
              </a:cxn>
              <a:cxn ang="0">
                <a:pos x="158" y="194"/>
              </a:cxn>
              <a:cxn ang="0">
                <a:pos x="177" y="197"/>
              </a:cxn>
              <a:cxn ang="0">
                <a:pos x="198" y="198"/>
              </a:cxn>
              <a:cxn ang="0">
                <a:pos x="198" y="198"/>
              </a:cxn>
              <a:cxn ang="0">
                <a:pos x="198" y="134"/>
              </a:cxn>
            </a:cxnLst>
            <a:rect l="0" t="0" r="r" b="b"/>
            <a:pathLst>
              <a:path w="198" h="198">
                <a:moveTo>
                  <a:pt x="198" y="134"/>
                </a:moveTo>
                <a:lnTo>
                  <a:pt x="198" y="134"/>
                </a:lnTo>
                <a:lnTo>
                  <a:pt x="183" y="133"/>
                </a:lnTo>
                <a:lnTo>
                  <a:pt x="170" y="131"/>
                </a:lnTo>
                <a:lnTo>
                  <a:pt x="158" y="128"/>
                </a:lnTo>
                <a:lnTo>
                  <a:pt x="146" y="124"/>
                </a:lnTo>
                <a:lnTo>
                  <a:pt x="134" y="118"/>
                </a:lnTo>
                <a:lnTo>
                  <a:pt x="123" y="111"/>
                </a:lnTo>
                <a:lnTo>
                  <a:pt x="112" y="104"/>
                </a:lnTo>
                <a:lnTo>
                  <a:pt x="103" y="95"/>
                </a:lnTo>
                <a:lnTo>
                  <a:pt x="94" y="86"/>
                </a:lnTo>
                <a:lnTo>
                  <a:pt x="87" y="75"/>
                </a:lnTo>
                <a:lnTo>
                  <a:pt x="80" y="64"/>
                </a:lnTo>
                <a:lnTo>
                  <a:pt x="75" y="52"/>
                </a:lnTo>
                <a:lnTo>
                  <a:pt x="70" y="40"/>
                </a:lnTo>
                <a:lnTo>
                  <a:pt x="67" y="28"/>
                </a:lnTo>
                <a:lnTo>
                  <a:pt x="65" y="15"/>
                </a:lnTo>
                <a:lnTo>
                  <a:pt x="64" y="0"/>
                </a:lnTo>
                <a:lnTo>
                  <a:pt x="0" y="0"/>
                </a:lnTo>
                <a:lnTo>
                  <a:pt x="1" y="21"/>
                </a:lnTo>
                <a:lnTo>
                  <a:pt x="4" y="40"/>
                </a:lnTo>
                <a:lnTo>
                  <a:pt x="8" y="59"/>
                </a:lnTo>
                <a:lnTo>
                  <a:pt x="15" y="77"/>
                </a:lnTo>
                <a:lnTo>
                  <a:pt x="23" y="95"/>
                </a:lnTo>
                <a:lnTo>
                  <a:pt x="33" y="111"/>
                </a:lnTo>
                <a:lnTo>
                  <a:pt x="44" y="126"/>
                </a:lnTo>
                <a:lnTo>
                  <a:pt x="58" y="140"/>
                </a:lnTo>
                <a:lnTo>
                  <a:pt x="72" y="153"/>
                </a:lnTo>
                <a:lnTo>
                  <a:pt x="87" y="165"/>
                </a:lnTo>
                <a:lnTo>
                  <a:pt x="103" y="175"/>
                </a:lnTo>
                <a:lnTo>
                  <a:pt x="121" y="183"/>
                </a:lnTo>
                <a:lnTo>
                  <a:pt x="139" y="190"/>
                </a:lnTo>
                <a:lnTo>
                  <a:pt x="158" y="194"/>
                </a:lnTo>
                <a:lnTo>
                  <a:pt x="177" y="197"/>
                </a:lnTo>
                <a:lnTo>
                  <a:pt x="198" y="198"/>
                </a:lnTo>
                <a:lnTo>
                  <a:pt x="198" y="198"/>
                </a:lnTo>
                <a:lnTo>
                  <a:pt x="198" y="134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0" name="Freeform 104"/>
          <p:cNvSpPr>
            <a:spLocks/>
          </p:cNvSpPr>
          <p:nvPr/>
        </p:nvSpPr>
        <p:spPr bwMode="auto">
          <a:xfrm>
            <a:off x="6535589" y="1695760"/>
            <a:ext cx="81139" cy="90155"/>
          </a:xfrm>
          <a:custGeom>
            <a:avLst/>
            <a:gdLst/>
            <a:ahLst/>
            <a:cxnLst>
              <a:cxn ang="0">
                <a:pos x="133" y="0"/>
              </a:cxn>
              <a:cxn ang="0">
                <a:pos x="133" y="0"/>
              </a:cxn>
              <a:cxn ang="0">
                <a:pos x="132" y="15"/>
              </a:cxn>
              <a:cxn ang="0">
                <a:pos x="130" y="28"/>
              </a:cxn>
              <a:cxn ang="0">
                <a:pos x="127" y="40"/>
              </a:cxn>
              <a:cxn ang="0">
                <a:pos x="122" y="52"/>
              </a:cxn>
              <a:cxn ang="0">
                <a:pos x="117" y="64"/>
              </a:cxn>
              <a:cxn ang="0">
                <a:pos x="110" y="75"/>
              </a:cxn>
              <a:cxn ang="0">
                <a:pos x="102" y="86"/>
              </a:cxn>
              <a:cxn ang="0">
                <a:pos x="94" y="95"/>
              </a:cxn>
              <a:cxn ang="0">
                <a:pos x="84" y="104"/>
              </a:cxn>
              <a:cxn ang="0">
                <a:pos x="74" y="111"/>
              </a:cxn>
              <a:cxn ang="0">
                <a:pos x="62" y="118"/>
              </a:cxn>
              <a:cxn ang="0">
                <a:pos x="51" y="124"/>
              </a:cxn>
              <a:cxn ang="0">
                <a:pos x="39" y="128"/>
              </a:cxn>
              <a:cxn ang="0">
                <a:pos x="26" y="131"/>
              </a:cxn>
              <a:cxn ang="0">
                <a:pos x="13" y="133"/>
              </a:cxn>
              <a:cxn ang="0">
                <a:pos x="0" y="134"/>
              </a:cxn>
              <a:cxn ang="0">
                <a:pos x="0" y="198"/>
              </a:cxn>
              <a:cxn ang="0">
                <a:pos x="20" y="197"/>
              </a:cxn>
              <a:cxn ang="0">
                <a:pos x="39" y="194"/>
              </a:cxn>
              <a:cxn ang="0">
                <a:pos x="58" y="190"/>
              </a:cxn>
              <a:cxn ang="0">
                <a:pos x="77" y="183"/>
              </a:cxn>
              <a:cxn ang="0">
                <a:pos x="94" y="175"/>
              </a:cxn>
              <a:cxn ang="0">
                <a:pos x="110" y="165"/>
              </a:cxn>
              <a:cxn ang="0">
                <a:pos x="125" y="153"/>
              </a:cxn>
              <a:cxn ang="0">
                <a:pos x="139" y="140"/>
              </a:cxn>
              <a:cxn ang="0">
                <a:pos x="152" y="126"/>
              </a:cxn>
              <a:cxn ang="0">
                <a:pos x="164" y="111"/>
              </a:cxn>
              <a:cxn ang="0">
                <a:pos x="173" y="95"/>
              </a:cxn>
              <a:cxn ang="0">
                <a:pos x="182" y="77"/>
              </a:cxn>
              <a:cxn ang="0">
                <a:pos x="188" y="59"/>
              </a:cxn>
              <a:cxn ang="0">
                <a:pos x="193" y="40"/>
              </a:cxn>
              <a:cxn ang="0">
                <a:pos x="196" y="21"/>
              </a:cxn>
              <a:cxn ang="0">
                <a:pos x="197" y="0"/>
              </a:cxn>
              <a:cxn ang="0">
                <a:pos x="197" y="0"/>
              </a:cxn>
              <a:cxn ang="0">
                <a:pos x="133" y="0"/>
              </a:cxn>
            </a:cxnLst>
            <a:rect l="0" t="0" r="r" b="b"/>
            <a:pathLst>
              <a:path w="197" h="198">
                <a:moveTo>
                  <a:pt x="133" y="0"/>
                </a:moveTo>
                <a:lnTo>
                  <a:pt x="133" y="0"/>
                </a:lnTo>
                <a:lnTo>
                  <a:pt x="132" y="15"/>
                </a:lnTo>
                <a:lnTo>
                  <a:pt x="130" y="28"/>
                </a:lnTo>
                <a:lnTo>
                  <a:pt x="127" y="40"/>
                </a:lnTo>
                <a:lnTo>
                  <a:pt x="122" y="52"/>
                </a:lnTo>
                <a:lnTo>
                  <a:pt x="117" y="64"/>
                </a:lnTo>
                <a:lnTo>
                  <a:pt x="110" y="75"/>
                </a:lnTo>
                <a:lnTo>
                  <a:pt x="102" y="86"/>
                </a:lnTo>
                <a:lnTo>
                  <a:pt x="94" y="95"/>
                </a:lnTo>
                <a:lnTo>
                  <a:pt x="84" y="104"/>
                </a:lnTo>
                <a:lnTo>
                  <a:pt x="74" y="111"/>
                </a:lnTo>
                <a:lnTo>
                  <a:pt x="62" y="118"/>
                </a:lnTo>
                <a:lnTo>
                  <a:pt x="51" y="124"/>
                </a:lnTo>
                <a:lnTo>
                  <a:pt x="39" y="128"/>
                </a:lnTo>
                <a:lnTo>
                  <a:pt x="26" y="131"/>
                </a:lnTo>
                <a:lnTo>
                  <a:pt x="13" y="133"/>
                </a:lnTo>
                <a:lnTo>
                  <a:pt x="0" y="134"/>
                </a:lnTo>
                <a:lnTo>
                  <a:pt x="0" y="198"/>
                </a:lnTo>
                <a:lnTo>
                  <a:pt x="20" y="197"/>
                </a:lnTo>
                <a:lnTo>
                  <a:pt x="39" y="194"/>
                </a:lnTo>
                <a:lnTo>
                  <a:pt x="58" y="190"/>
                </a:lnTo>
                <a:lnTo>
                  <a:pt x="77" y="183"/>
                </a:lnTo>
                <a:lnTo>
                  <a:pt x="94" y="175"/>
                </a:lnTo>
                <a:lnTo>
                  <a:pt x="110" y="165"/>
                </a:lnTo>
                <a:lnTo>
                  <a:pt x="125" y="153"/>
                </a:lnTo>
                <a:lnTo>
                  <a:pt x="139" y="140"/>
                </a:lnTo>
                <a:lnTo>
                  <a:pt x="152" y="126"/>
                </a:lnTo>
                <a:lnTo>
                  <a:pt x="164" y="111"/>
                </a:lnTo>
                <a:lnTo>
                  <a:pt x="173" y="95"/>
                </a:lnTo>
                <a:lnTo>
                  <a:pt x="182" y="77"/>
                </a:lnTo>
                <a:lnTo>
                  <a:pt x="188" y="59"/>
                </a:lnTo>
                <a:lnTo>
                  <a:pt x="193" y="40"/>
                </a:lnTo>
                <a:lnTo>
                  <a:pt x="196" y="21"/>
                </a:lnTo>
                <a:lnTo>
                  <a:pt x="197" y="0"/>
                </a:lnTo>
                <a:lnTo>
                  <a:pt x="197" y="0"/>
                </a:lnTo>
                <a:lnTo>
                  <a:pt x="133" y="0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1" name="Freeform 105"/>
          <p:cNvSpPr>
            <a:spLocks/>
          </p:cNvSpPr>
          <p:nvPr/>
        </p:nvSpPr>
        <p:spPr bwMode="auto">
          <a:xfrm>
            <a:off x="6535589" y="1624537"/>
            <a:ext cx="81139" cy="88352"/>
          </a:xfrm>
          <a:custGeom>
            <a:avLst/>
            <a:gdLst/>
            <a:ahLst/>
            <a:cxnLst>
              <a:cxn ang="0">
                <a:pos x="0" y="65"/>
              </a:cxn>
              <a:cxn ang="0">
                <a:pos x="0" y="65"/>
              </a:cxn>
              <a:cxn ang="0">
                <a:pos x="13" y="65"/>
              </a:cxn>
              <a:cxn ang="0">
                <a:pos x="26" y="67"/>
              </a:cxn>
              <a:cxn ang="0">
                <a:pos x="39" y="70"/>
              </a:cxn>
              <a:cxn ang="0">
                <a:pos x="51" y="75"/>
              </a:cxn>
              <a:cxn ang="0">
                <a:pos x="62" y="80"/>
              </a:cxn>
              <a:cxn ang="0">
                <a:pos x="74" y="87"/>
              </a:cxn>
              <a:cxn ang="0">
                <a:pos x="85" y="95"/>
              </a:cxn>
              <a:cxn ang="0">
                <a:pos x="94" y="103"/>
              </a:cxn>
              <a:cxn ang="0">
                <a:pos x="102" y="112"/>
              </a:cxn>
              <a:cxn ang="0">
                <a:pos x="110" y="124"/>
              </a:cxn>
              <a:cxn ang="0">
                <a:pos x="117" y="135"/>
              </a:cxn>
              <a:cxn ang="0">
                <a:pos x="122" y="146"/>
              </a:cxn>
              <a:cxn ang="0">
                <a:pos x="127" y="158"/>
              </a:cxn>
              <a:cxn ang="0">
                <a:pos x="130" y="171"/>
              </a:cxn>
              <a:cxn ang="0">
                <a:pos x="132" y="184"/>
              </a:cxn>
              <a:cxn ang="0">
                <a:pos x="133" y="197"/>
              </a:cxn>
              <a:cxn ang="0">
                <a:pos x="197" y="197"/>
              </a:cxn>
              <a:cxn ang="0">
                <a:pos x="196" y="177"/>
              </a:cxn>
              <a:cxn ang="0">
                <a:pos x="193" y="158"/>
              </a:cxn>
              <a:cxn ang="0">
                <a:pos x="188" y="139"/>
              </a:cxn>
              <a:cxn ang="0">
                <a:pos x="182" y="120"/>
              </a:cxn>
              <a:cxn ang="0">
                <a:pos x="173" y="103"/>
              </a:cxn>
              <a:cxn ang="0">
                <a:pos x="164" y="87"/>
              </a:cxn>
              <a:cxn ang="0">
                <a:pos x="152" y="72"/>
              </a:cxn>
              <a:cxn ang="0">
                <a:pos x="139" y="58"/>
              </a:cxn>
              <a:cxn ang="0">
                <a:pos x="125" y="45"/>
              </a:cxn>
              <a:cxn ang="0">
                <a:pos x="110" y="33"/>
              </a:cxn>
              <a:cxn ang="0">
                <a:pos x="94" y="24"/>
              </a:cxn>
              <a:cxn ang="0">
                <a:pos x="77" y="15"/>
              </a:cxn>
              <a:cxn ang="0">
                <a:pos x="58" y="9"/>
              </a:cxn>
              <a:cxn ang="0">
                <a:pos x="39" y="4"/>
              </a:cxn>
              <a:cxn ang="0">
                <a:pos x="20" y="1"/>
              </a:cxn>
              <a:cxn ang="0">
                <a:pos x="0" y="0"/>
              </a:cxn>
              <a:cxn ang="0">
                <a:pos x="0" y="0"/>
              </a:cxn>
              <a:cxn ang="0">
                <a:pos x="0" y="65"/>
              </a:cxn>
            </a:cxnLst>
            <a:rect l="0" t="0" r="r" b="b"/>
            <a:pathLst>
              <a:path w="197" h="197">
                <a:moveTo>
                  <a:pt x="0" y="65"/>
                </a:moveTo>
                <a:lnTo>
                  <a:pt x="0" y="65"/>
                </a:lnTo>
                <a:lnTo>
                  <a:pt x="13" y="65"/>
                </a:lnTo>
                <a:lnTo>
                  <a:pt x="26" y="67"/>
                </a:lnTo>
                <a:lnTo>
                  <a:pt x="39" y="70"/>
                </a:lnTo>
                <a:lnTo>
                  <a:pt x="51" y="75"/>
                </a:lnTo>
                <a:lnTo>
                  <a:pt x="62" y="80"/>
                </a:lnTo>
                <a:lnTo>
                  <a:pt x="74" y="87"/>
                </a:lnTo>
                <a:lnTo>
                  <a:pt x="85" y="95"/>
                </a:lnTo>
                <a:lnTo>
                  <a:pt x="94" y="103"/>
                </a:lnTo>
                <a:lnTo>
                  <a:pt x="102" y="112"/>
                </a:lnTo>
                <a:lnTo>
                  <a:pt x="110" y="124"/>
                </a:lnTo>
                <a:lnTo>
                  <a:pt x="117" y="135"/>
                </a:lnTo>
                <a:lnTo>
                  <a:pt x="122" y="146"/>
                </a:lnTo>
                <a:lnTo>
                  <a:pt x="127" y="158"/>
                </a:lnTo>
                <a:lnTo>
                  <a:pt x="130" y="171"/>
                </a:lnTo>
                <a:lnTo>
                  <a:pt x="132" y="184"/>
                </a:lnTo>
                <a:lnTo>
                  <a:pt x="133" y="197"/>
                </a:lnTo>
                <a:lnTo>
                  <a:pt x="197" y="197"/>
                </a:lnTo>
                <a:lnTo>
                  <a:pt x="196" y="177"/>
                </a:lnTo>
                <a:lnTo>
                  <a:pt x="193" y="158"/>
                </a:lnTo>
                <a:lnTo>
                  <a:pt x="188" y="139"/>
                </a:lnTo>
                <a:lnTo>
                  <a:pt x="182" y="120"/>
                </a:lnTo>
                <a:lnTo>
                  <a:pt x="173" y="103"/>
                </a:lnTo>
                <a:lnTo>
                  <a:pt x="164" y="87"/>
                </a:lnTo>
                <a:lnTo>
                  <a:pt x="152" y="72"/>
                </a:lnTo>
                <a:lnTo>
                  <a:pt x="139" y="58"/>
                </a:lnTo>
                <a:lnTo>
                  <a:pt x="125" y="45"/>
                </a:lnTo>
                <a:lnTo>
                  <a:pt x="110" y="33"/>
                </a:lnTo>
                <a:lnTo>
                  <a:pt x="94" y="24"/>
                </a:lnTo>
                <a:lnTo>
                  <a:pt x="77" y="15"/>
                </a:lnTo>
                <a:lnTo>
                  <a:pt x="58" y="9"/>
                </a:lnTo>
                <a:lnTo>
                  <a:pt x="39" y="4"/>
                </a:lnTo>
                <a:lnTo>
                  <a:pt x="20" y="1"/>
                </a:lnTo>
                <a:lnTo>
                  <a:pt x="0" y="0"/>
                </a:lnTo>
                <a:lnTo>
                  <a:pt x="0" y="0"/>
                </a:lnTo>
                <a:lnTo>
                  <a:pt x="0" y="65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cxnSp>
        <p:nvCxnSpPr>
          <p:cNvPr id="233" name="Straight Connector 232"/>
          <p:cNvCxnSpPr>
            <a:stCxn id="73784" idx="3"/>
          </p:cNvCxnSpPr>
          <p:nvPr/>
        </p:nvCxnSpPr>
        <p:spPr>
          <a:xfrm flipH="1" flipV="1">
            <a:off x="6872319" y="3976695"/>
            <a:ext cx="1" cy="40166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>
                <a:ea typeface="ＭＳ Ｐゴシック" pitchFamily="34" charset="-128"/>
              </a:rPr>
              <a:t>K</a:t>
            </a:r>
            <a:r>
              <a:rPr lang="en-US" dirty="0" err="1" smtClean="0">
                <a:ea typeface="ＭＳ Ｐゴシック" pitchFamily="34" charset="-128"/>
              </a:rPr>
              <a:t>ontrol</a:t>
            </a:r>
            <a:r>
              <a:rPr lang="sr-Latn-RS" dirty="0" smtClean="0">
                <a:ea typeface="ＭＳ Ｐゴシック" pitchFamily="34" charset="-128"/>
              </a:rPr>
              <a:t>a</a:t>
            </a: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dirty="0" err="1" smtClean="0">
                <a:ea typeface="ＭＳ Ｐゴシック" pitchFamily="34" charset="-128"/>
              </a:rPr>
              <a:t>Paraleli</a:t>
            </a:r>
            <a:r>
              <a:rPr lang="sr-Latn-RS" dirty="0" smtClean="0">
                <a:ea typeface="ＭＳ Ｐゴシック" pitchFamily="34" charset="-128"/>
              </a:rPr>
              <a:t>z</a:t>
            </a:r>
            <a:r>
              <a:rPr lang="en-US" dirty="0" smtClean="0">
                <a:ea typeface="ＭＳ Ｐゴシック" pitchFamily="34" charset="-128"/>
              </a:rPr>
              <a:t>m</a:t>
            </a:r>
            <a:r>
              <a:rPr lang="sr-Latn-RS" dirty="0" smtClean="0">
                <a:ea typeface="ＭＳ Ｐゴシック" pitchFamily="34" charset="-128"/>
              </a:rPr>
              <a:t>a</a:t>
            </a:r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>
            <a:normAutofit/>
          </a:bodyPr>
          <a:lstStyle/>
          <a:p>
            <a:r>
              <a:rPr lang="en-US" dirty="0" smtClean="0">
                <a:ea typeface="ＭＳ Ｐゴシック" pitchFamily="34" charset="-128"/>
              </a:rPr>
              <a:t>Problem: </a:t>
            </a:r>
            <a:r>
              <a:rPr lang="sr-Latn-RS" dirty="0" smtClean="0">
                <a:ea typeface="ＭＳ Ｐゴシック" pitchFamily="34" charset="-128"/>
              </a:rPr>
              <a:t>Mnogo </a:t>
            </a:r>
            <a:r>
              <a:rPr lang="en-US" dirty="0" err="1" smtClean="0">
                <a:ea typeface="ＭＳ Ｐゴシック" pitchFamily="34" charset="-128"/>
              </a:rPr>
              <a:t>itera</a:t>
            </a:r>
            <a:r>
              <a:rPr lang="sr-Latn-RS" dirty="0" smtClean="0">
                <a:ea typeface="ＭＳ Ｐゴシック" pitchFamily="34" charset="-128"/>
              </a:rPr>
              <a:t>cija može da bude prisutno u mašini u nekom trenutku </a:t>
            </a:r>
            <a:endParaRPr lang="en-US" dirty="0" smtClean="0">
              <a:ea typeface="ＭＳ Ｐゴシック" pitchFamily="34" charset="-128"/>
            </a:endParaRPr>
          </a:p>
          <a:p>
            <a:pPr lvl="1"/>
            <a:r>
              <a:rPr lang="en-US" dirty="0" smtClean="0">
                <a:ea typeface="ＭＳ Ｐゴシック" pitchFamily="34" charset="-128"/>
              </a:rPr>
              <a:t>100K </a:t>
            </a:r>
            <a:r>
              <a:rPr lang="en-US" dirty="0" err="1" smtClean="0">
                <a:ea typeface="ＭＳ Ｐゴシック" pitchFamily="34" charset="-128"/>
              </a:rPr>
              <a:t>itera</a:t>
            </a:r>
            <a:r>
              <a:rPr lang="sr-Latn-RS" dirty="0" smtClean="0">
                <a:ea typeface="ＭＳ Ｐゴシック" pitchFamily="34" charset="-128"/>
              </a:rPr>
              <a:t>cija na </a:t>
            </a:r>
            <a:r>
              <a:rPr lang="en-US" dirty="0" smtClean="0">
                <a:ea typeface="ＭＳ Ｐゴシック" pitchFamily="34" charset="-128"/>
              </a:rPr>
              <a:t>256 </a:t>
            </a:r>
            <a:r>
              <a:rPr lang="en-US" dirty="0" err="1" smtClean="0">
                <a:ea typeface="ＭＳ Ｐゴシック" pitchFamily="34" charset="-128"/>
              </a:rPr>
              <a:t>procesor</a:t>
            </a:r>
            <a:r>
              <a:rPr lang="sr-Latn-RS" dirty="0" smtClean="0">
                <a:ea typeface="ＭＳ Ｐゴシック" pitchFamily="34" charset="-128"/>
              </a:rPr>
              <a:t>skoj</a:t>
            </a:r>
            <a:r>
              <a:rPr lang="en-US" dirty="0" smtClean="0">
                <a:ea typeface="ＭＳ Ｐゴシック" pitchFamily="34" charset="-128"/>
              </a:rPr>
              <a:t> ma</a:t>
            </a:r>
            <a:r>
              <a:rPr lang="sr-Latn-RS" dirty="0" smtClean="0">
                <a:ea typeface="ＭＳ Ｐゴシック" pitchFamily="34" charset="-128"/>
              </a:rPr>
              <a:t>šini</a:t>
            </a:r>
            <a:r>
              <a:rPr lang="en-US" dirty="0" smtClean="0">
                <a:ea typeface="ＭＳ Ｐゴシック" pitchFamily="34" charset="-128"/>
              </a:rPr>
              <a:t> (</a:t>
            </a:r>
            <a:r>
              <a:rPr lang="sr-Latn-RS" dirty="0" smtClean="0">
                <a:ea typeface="ＭＳ Ｐゴシック" pitchFamily="34" charset="-128"/>
              </a:rPr>
              <a:t>raspad dela za </a:t>
            </a:r>
            <a:r>
              <a:rPr lang="en-US" dirty="0" smtClean="0">
                <a:ea typeface="ＭＳ Ｐゴシック" pitchFamily="34" charset="-128"/>
              </a:rPr>
              <a:t>token matching)</a:t>
            </a:r>
          </a:p>
          <a:p>
            <a:pPr lvl="1"/>
            <a:r>
              <a:rPr lang="sr-Latn-RS" dirty="0" smtClean="0">
                <a:ea typeface="ＭＳ Ｐゴシック" pitchFamily="34" charset="-128"/>
              </a:rPr>
              <a:t>Može da dođe do deadlock-a </a:t>
            </a:r>
            <a:endParaRPr lang="en-US" dirty="0" smtClean="0">
              <a:ea typeface="ＭＳ Ｐゴシック" pitchFamily="34" charset="-128"/>
            </a:endParaRPr>
          </a:p>
          <a:p>
            <a:r>
              <a:rPr lang="sr-Latn-RS" dirty="0" smtClean="0">
                <a:ea typeface="ＭＳ Ｐゴシック" pitchFamily="34" charset="-128"/>
              </a:rPr>
              <a:t>Rešenje</a:t>
            </a:r>
            <a:r>
              <a:rPr lang="en-US" dirty="0" smtClean="0">
                <a:ea typeface="ＭＳ Ｐゴシック" pitchFamily="34" charset="-128"/>
              </a:rPr>
              <a:t>: </a:t>
            </a:r>
            <a:r>
              <a:rPr lang="sr-Latn-RS" dirty="0" smtClean="0">
                <a:ea typeface="ＭＳ Ｐゴシック" pitchFamily="34" charset="-128"/>
              </a:rPr>
              <a:t>Ograničiti koliko iteracija može istovremeno da bude u mašini u istom trenutku</a:t>
            </a:r>
            <a:r>
              <a:rPr lang="en-US" dirty="0" smtClean="0">
                <a:ea typeface="ＭＳ Ｐゴシック" pitchFamily="34" charset="-128"/>
              </a:rPr>
              <a:t>. </a:t>
            </a:r>
          </a:p>
          <a:p>
            <a:pPr lvl="1"/>
            <a:r>
              <a:rPr lang="sr-Latn-RS" dirty="0" smtClean="0">
                <a:ea typeface="ＭＳ Ｐゴシック" pitchFamily="34" charset="-128"/>
              </a:rPr>
              <a:t>Zahteva promene u </a:t>
            </a:r>
            <a:r>
              <a:rPr lang="en-US" dirty="0" smtClean="0">
                <a:ea typeface="ＭＳ Ｐゴシック" pitchFamily="34" charset="-128"/>
              </a:rPr>
              <a:t>dataflow </a:t>
            </a:r>
            <a:r>
              <a:rPr lang="en-US" dirty="0" err="1" smtClean="0">
                <a:ea typeface="ＭＳ Ｐゴシック" pitchFamily="34" charset="-128"/>
              </a:rPr>
              <a:t>gra</a:t>
            </a:r>
            <a:r>
              <a:rPr lang="sr-Latn-RS" dirty="0" smtClean="0">
                <a:ea typeface="ＭＳ Ｐゴシック" pitchFamily="34" charset="-128"/>
              </a:rPr>
              <a:t>fu petlje time što se zakoči generisanje novih tokena, kada je broj iteracija veći od </a:t>
            </a:r>
            <a:r>
              <a:rPr lang="en-US" dirty="0" smtClean="0">
                <a:ea typeface="ＭＳ Ｐゴシック" pitchFamily="34" charset="-128"/>
              </a:rPr>
              <a:t>N</a:t>
            </a:r>
          </a:p>
          <a:p>
            <a:pPr lvl="1"/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140292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4E06A29F-0CF4-48BB-9552-F0685655D1C8}" type="slidenum">
              <a:rPr lang="en-US">
                <a:cs typeface="Arial" charset="0"/>
              </a:rPr>
              <a:pPr/>
              <a:t>28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/>
              <a:t>Notacija za dinamičku data flow mašinu</a:t>
            </a:r>
            <a:endParaRPr lang="en-US" dirty="0"/>
          </a:p>
        </p:txBody>
      </p:sp>
      <p:sp>
        <p:nvSpPr>
          <p:cNvPr id="3" name="Rectangle 7"/>
          <p:cNvSpPr txBox="1">
            <a:spLocks noChangeArrowheads="1"/>
          </p:cNvSpPr>
          <p:nvPr/>
        </p:nvSpPr>
        <p:spPr>
          <a:xfrm>
            <a:off x="482544" y="1530324"/>
            <a:ext cx="8915400" cy="4608513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sr-Latn-R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ko čvor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</a:t>
            </a:r>
            <a:r>
              <a:rPr lang="sr-Latn-RS" sz="2400" baseline="-25000" dirty="0" smtClean="0"/>
              <a:t>i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0" lang="sr-Latn-R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izvršava dijadnu funkciju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f</a:t>
            </a:r>
            <a:r>
              <a:rPr kumimoji="0" lang="sr-Latn-R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 ako je port p od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</a:t>
            </a:r>
            <a:r>
              <a:rPr lang="sr-Latn-RS" sz="2400" baseline="-25000" dirty="0" smtClean="0"/>
              <a:t>j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sr-Latn-RS" sz="24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sr-Latn-R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destina</a:t>
            </a:r>
            <a:r>
              <a:rPr kumimoji="0" lang="sr-Latn-R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cija rezultata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</a:t>
            </a:r>
            <a:r>
              <a:rPr kumimoji="0" lang="en-US" sz="2400" b="0" i="0" u="none" strike="noStrike" kern="1200" cap="none" spc="0" normalizeH="0" baseline="-25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 </a:t>
            </a:r>
            <a:r>
              <a:rPr kumimoji="0" lang="sr-Latn-R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tada važi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4" name="Group 137"/>
          <p:cNvGrpSpPr>
            <a:grpSpLocks/>
          </p:cNvGrpSpPr>
          <p:nvPr/>
        </p:nvGrpSpPr>
        <p:grpSpPr bwMode="auto">
          <a:xfrm>
            <a:off x="2563785" y="3429000"/>
            <a:ext cx="4800600" cy="2170112"/>
            <a:chOff x="1344" y="2448"/>
            <a:chExt cx="3024" cy="1367"/>
          </a:xfrm>
        </p:grpSpPr>
        <p:sp>
          <p:nvSpPr>
            <p:cNvPr id="5" name="Rectangle 9"/>
            <p:cNvSpPr>
              <a:spLocks noChangeArrowheads="1"/>
            </p:cNvSpPr>
            <p:nvPr/>
          </p:nvSpPr>
          <p:spPr bwMode="auto">
            <a:xfrm>
              <a:off x="2428" y="2970"/>
              <a:ext cx="62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2000">
                  <a:solidFill>
                    <a:srgbClr val="000000"/>
                  </a:solidFill>
                  <a:latin typeface="Times New Roman" pitchFamily="18" charset="-18"/>
                </a:rPr>
                <a:t>execution</a:t>
              </a:r>
              <a:endParaRPr lang="de-DE" sz="1800" b="1">
                <a:latin typeface="Times New Roman" pitchFamily="18" charset="-18"/>
              </a:endParaRPr>
            </a:p>
          </p:txBody>
        </p:sp>
        <p:sp>
          <p:nvSpPr>
            <p:cNvPr id="6" name="Freeform 10"/>
            <p:cNvSpPr>
              <a:spLocks/>
            </p:cNvSpPr>
            <p:nvPr/>
          </p:nvSpPr>
          <p:spPr bwMode="auto">
            <a:xfrm>
              <a:off x="2587" y="3214"/>
              <a:ext cx="274" cy="21"/>
            </a:xfrm>
            <a:custGeom>
              <a:avLst/>
              <a:gdLst/>
              <a:ahLst/>
              <a:cxnLst>
                <a:cxn ang="0">
                  <a:pos x="1638" y="63"/>
                </a:cxn>
                <a:cxn ang="0">
                  <a:pos x="1638" y="0"/>
                </a:cxn>
                <a:cxn ang="0">
                  <a:pos x="0" y="0"/>
                </a:cxn>
                <a:cxn ang="0">
                  <a:pos x="0" y="125"/>
                </a:cxn>
                <a:cxn ang="0">
                  <a:pos x="1638" y="125"/>
                </a:cxn>
                <a:cxn ang="0">
                  <a:pos x="1638" y="63"/>
                </a:cxn>
              </a:cxnLst>
              <a:rect l="0" t="0" r="r" b="b"/>
              <a:pathLst>
                <a:path w="1638" h="125">
                  <a:moveTo>
                    <a:pt x="1638" y="63"/>
                  </a:moveTo>
                  <a:lnTo>
                    <a:pt x="1638" y="0"/>
                  </a:lnTo>
                  <a:lnTo>
                    <a:pt x="0" y="0"/>
                  </a:lnTo>
                  <a:lnTo>
                    <a:pt x="0" y="125"/>
                  </a:lnTo>
                  <a:lnTo>
                    <a:pt x="1638" y="125"/>
                  </a:lnTo>
                  <a:lnTo>
                    <a:pt x="1638" y="63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11"/>
            <p:cNvSpPr>
              <a:spLocks/>
            </p:cNvSpPr>
            <p:nvPr/>
          </p:nvSpPr>
          <p:spPr bwMode="auto">
            <a:xfrm>
              <a:off x="2789" y="3162"/>
              <a:ext cx="93" cy="71"/>
            </a:xfrm>
            <a:custGeom>
              <a:avLst/>
              <a:gdLst/>
              <a:ahLst/>
              <a:cxnLst>
                <a:cxn ang="0">
                  <a:pos x="564" y="426"/>
                </a:cxn>
                <a:cxn ang="0">
                  <a:pos x="564" y="322"/>
                </a:cxn>
                <a:cxn ang="0">
                  <a:pos x="69" y="0"/>
                </a:cxn>
                <a:cxn ang="0">
                  <a:pos x="0" y="105"/>
                </a:cxn>
                <a:cxn ang="0">
                  <a:pos x="496" y="426"/>
                </a:cxn>
                <a:cxn ang="0">
                  <a:pos x="496" y="322"/>
                </a:cxn>
                <a:cxn ang="0">
                  <a:pos x="564" y="426"/>
                </a:cxn>
              </a:cxnLst>
              <a:rect l="0" t="0" r="r" b="b"/>
              <a:pathLst>
                <a:path w="564" h="426">
                  <a:moveTo>
                    <a:pt x="564" y="426"/>
                  </a:moveTo>
                  <a:lnTo>
                    <a:pt x="564" y="322"/>
                  </a:lnTo>
                  <a:lnTo>
                    <a:pt x="69" y="0"/>
                  </a:lnTo>
                  <a:lnTo>
                    <a:pt x="0" y="105"/>
                  </a:lnTo>
                  <a:lnTo>
                    <a:pt x="496" y="426"/>
                  </a:lnTo>
                  <a:lnTo>
                    <a:pt x="496" y="322"/>
                  </a:lnTo>
                  <a:lnTo>
                    <a:pt x="564" y="426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12"/>
            <p:cNvSpPr>
              <a:spLocks/>
            </p:cNvSpPr>
            <p:nvPr/>
          </p:nvSpPr>
          <p:spPr bwMode="auto">
            <a:xfrm>
              <a:off x="2877" y="3216"/>
              <a:ext cx="5" cy="17"/>
            </a:xfrm>
            <a:custGeom>
              <a:avLst/>
              <a:gdLst/>
              <a:ahLst/>
              <a:cxnLst>
                <a:cxn ang="0">
                  <a:pos x="34" y="104"/>
                </a:cxn>
                <a:cxn ang="0">
                  <a:pos x="0" y="52"/>
                </a:cxn>
                <a:cxn ang="0">
                  <a:pos x="34" y="0"/>
                </a:cxn>
                <a:cxn ang="0">
                  <a:pos x="34" y="104"/>
                </a:cxn>
              </a:cxnLst>
              <a:rect l="0" t="0" r="r" b="b"/>
              <a:pathLst>
                <a:path w="34" h="104">
                  <a:moveTo>
                    <a:pt x="34" y="104"/>
                  </a:moveTo>
                  <a:lnTo>
                    <a:pt x="0" y="52"/>
                  </a:lnTo>
                  <a:lnTo>
                    <a:pt x="34" y="0"/>
                  </a:lnTo>
                  <a:lnTo>
                    <a:pt x="34" y="104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13"/>
            <p:cNvSpPr>
              <a:spLocks/>
            </p:cNvSpPr>
            <p:nvPr/>
          </p:nvSpPr>
          <p:spPr bwMode="auto">
            <a:xfrm>
              <a:off x="2789" y="3216"/>
              <a:ext cx="93" cy="71"/>
            </a:xfrm>
            <a:custGeom>
              <a:avLst/>
              <a:gdLst/>
              <a:ahLst/>
              <a:cxnLst>
                <a:cxn ang="0">
                  <a:pos x="34" y="372"/>
                </a:cxn>
                <a:cxn ang="0">
                  <a:pos x="69" y="425"/>
                </a:cxn>
                <a:cxn ang="0">
                  <a:pos x="564" y="104"/>
                </a:cxn>
                <a:cxn ang="0">
                  <a:pos x="496" y="0"/>
                </a:cxn>
                <a:cxn ang="0">
                  <a:pos x="0" y="320"/>
                </a:cxn>
                <a:cxn ang="0">
                  <a:pos x="34" y="372"/>
                </a:cxn>
              </a:cxnLst>
              <a:rect l="0" t="0" r="r" b="b"/>
              <a:pathLst>
                <a:path w="564" h="425">
                  <a:moveTo>
                    <a:pt x="34" y="372"/>
                  </a:moveTo>
                  <a:lnTo>
                    <a:pt x="69" y="425"/>
                  </a:lnTo>
                  <a:lnTo>
                    <a:pt x="564" y="104"/>
                  </a:lnTo>
                  <a:lnTo>
                    <a:pt x="496" y="0"/>
                  </a:lnTo>
                  <a:lnTo>
                    <a:pt x="0" y="320"/>
                  </a:lnTo>
                  <a:lnTo>
                    <a:pt x="34" y="372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Rectangle 14"/>
            <p:cNvSpPr>
              <a:spLocks noChangeArrowheads="1"/>
            </p:cNvSpPr>
            <p:nvPr/>
          </p:nvSpPr>
          <p:spPr bwMode="auto">
            <a:xfrm>
              <a:off x="1902" y="2883"/>
              <a:ext cx="68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1700" i="1">
                  <a:solidFill>
                    <a:srgbClr val="000000"/>
                  </a:solidFill>
                  <a:latin typeface="Times New Roman" pitchFamily="18" charset="-18"/>
                </a:rPr>
                <a:t>n</a:t>
              </a:r>
              <a:endParaRPr lang="de-DE" sz="1800" b="1">
                <a:latin typeface="Times New Roman" pitchFamily="18" charset="-18"/>
              </a:endParaRPr>
            </a:p>
          </p:txBody>
        </p:sp>
        <p:sp>
          <p:nvSpPr>
            <p:cNvPr id="11" name="Rectangle 15"/>
            <p:cNvSpPr>
              <a:spLocks noChangeArrowheads="1"/>
            </p:cNvSpPr>
            <p:nvPr/>
          </p:nvSpPr>
          <p:spPr bwMode="auto">
            <a:xfrm>
              <a:off x="1964" y="2962"/>
              <a:ext cx="27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1200" i="1">
                  <a:solidFill>
                    <a:srgbClr val="000000"/>
                  </a:solidFill>
                  <a:latin typeface="Times New Roman" pitchFamily="18" charset="-18"/>
                </a:rPr>
                <a:t>i</a:t>
              </a:r>
              <a:endParaRPr lang="de-DE" sz="1800" b="1">
                <a:latin typeface="Times New Roman" pitchFamily="18" charset="-18"/>
              </a:endParaRPr>
            </a:p>
          </p:txBody>
        </p:sp>
        <p:sp>
          <p:nvSpPr>
            <p:cNvPr id="12" name="Rectangle 16"/>
            <p:cNvSpPr>
              <a:spLocks noChangeArrowheads="1"/>
            </p:cNvSpPr>
            <p:nvPr/>
          </p:nvSpPr>
          <p:spPr bwMode="auto">
            <a:xfrm>
              <a:off x="1890" y="3548"/>
              <a:ext cx="68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1700" i="1">
                  <a:solidFill>
                    <a:srgbClr val="000000"/>
                  </a:solidFill>
                  <a:latin typeface="Times New Roman" pitchFamily="18" charset="-18"/>
                </a:rPr>
                <a:t>n</a:t>
              </a:r>
              <a:endParaRPr lang="de-DE" sz="1800" b="1">
                <a:latin typeface="Times New Roman" pitchFamily="18" charset="-18"/>
              </a:endParaRPr>
            </a:p>
          </p:txBody>
        </p:sp>
        <p:sp>
          <p:nvSpPr>
            <p:cNvPr id="13" name="Rectangle 17"/>
            <p:cNvSpPr>
              <a:spLocks noChangeArrowheads="1"/>
            </p:cNvSpPr>
            <p:nvPr/>
          </p:nvSpPr>
          <p:spPr bwMode="auto">
            <a:xfrm>
              <a:off x="1952" y="3627"/>
              <a:ext cx="27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1200" i="1">
                  <a:solidFill>
                    <a:srgbClr val="000000"/>
                  </a:solidFill>
                  <a:latin typeface="Times New Roman" pitchFamily="18" charset="-18"/>
                </a:rPr>
                <a:t>j</a:t>
              </a:r>
              <a:endParaRPr lang="de-DE" sz="1800" b="1">
                <a:latin typeface="Times New Roman" pitchFamily="18" charset="-18"/>
              </a:endParaRPr>
            </a:p>
          </p:txBody>
        </p:sp>
        <p:sp>
          <p:nvSpPr>
            <p:cNvPr id="14" name="Freeform 18"/>
            <p:cNvSpPr>
              <a:spLocks/>
            </p:cNvSpPr>
            <p:nvPr/>
          </p:nvSpPr>
          <p:spPr bwMode="auto">
            <a:xfrm>
              <a:off x="2152" y="3103"/>
              <a:ext cx="19" cy="438"/>
            </a:xfrm>
            <a:custGeom>
              <a:avLst/>
              <a:gdLst/>
              <a:ahLst/>
              <a:cxnLst>
                <a:cxn ang="0">
                  <a:pos x="74" y="2627"/>
                </a:cxn>
                <a:cxn ang="0">
                  <a:pos x="119" y="2627"/>
                </a:cxn>
                <a:cxn ang="0">
                  <a:pos x="89" y="0"/>
                </a:cxn>
                <a:cxn ang="0">
                  <a:pos x="0" y="1"/>
                </a:cxn>
                <a:cxn ang="0">
                  <a:pos x="29" y="2628"/>
                </a:cxn>
                <a:cxn ang="0">
                  <a:pos x="74" y="2627"/>
                </a:cxn>
              </a:cxnLst>
              <a:rect l="0" t="0" r="r" b="b"/>
              <a:pathLst>
                <a:path w="119" h="2628">
                  <a:moveTo>
                    <a:pt x="74" y="2627"/>
                  </a:moveTo>
                  <a:lnTo>
                    <a:pt x="119" y="2627"/>
                  </a:lnTo>
                  <a:lnTo>
                    <a:pt x="89" y="0"/>
                  </a:lnTo>
                  <a:lnTo>
                    <a:pt x="0" y="1"/>
                  </a:lnTo>
                  <a:lnTo>
                    <a:pt x="29" y="2628"/>
                  </a:lnTo>
                  <a:lnTo>
                    <a:pt x="74" y="2627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9"/>
            <p:cNvSpPr>
              <a:spLocks/>
            </p:cNvSpPr>
            <p:nvPr/>
          </p:nvSpPr>
          <p:spPr bwMode="auto">
            <a:xfrm>
              <a:off x="2158" y="3490"/>
              <a:ext cx="50" cy="67"/>
            </a:xfrm>
            <a:custGeom>
              <a:avLst/>
              <a:gdLst/>
              <a:ahLst/>
              <a:cxnLst>
                <a:cxn ang="0">
                  <a:pos x="0" y="403"/>
                </a:cxn>
                <a:cxn ang="0">
                  <a:pos x="76" y="402"/>
                </a:cxn>
                <a:cxn ang="0">
                  <a:pos x="299" y="48"/>
                </a:cxn>
                <a:cxn ang="0">
                  <a:pos x="225" y="0"/>
                </a:cxn>
                <a:cxn ang="0">
                  <a:pos x="0" y="355"/>
                </a:cxn>
                <a:cxn ang="0">
                  <a:pos x="75" y="354"/>
                </a:cxn>
                <a:cxn ang="0">
                  <a:pos x="0" y="403"/>
                </a:cxn>
              </a:cxnLst>
              <a:rect l="0" t="0" r="r" b="b"/>
              <a:pathLst>
                <a:path w="299" h="403">
                  <a:moveTo>
                    <a:pt x="0" y="403"/>
                  </a:moveTo>
                  <a:lnTo>
                    <a:pt x="76" y="402"/>
                  </a:lnTo>
                  <a:lnTo>
                    <a:pt x="299" y="48"/>
                  </a:lnTo>
                  <a:lnTo>
                    <a:pt x="225" y="0"/>
                  </a:lnTo>
                  <a:lnTo>
                    <a:pt x="0" y="355"/>
                  </a:lnTo>
                  <a:lnTo>
                    <a:pt x="75" y="354"/>
                  </a:lnTo>
                  <a:lnTo>
                    <a:pt x="0" y="403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20"/>
            <p:cNvSpPr>
              <a:spLocks/>
            </p:cNvSpPr>
            <p:nvPr/>
          </p:nvSpPr>
          <p:spPr bwMode="auto">
            <a:xfrm>
              <a:off x="2158" y="3553"/>
              <a:ext cx="12" cy="4"/>
            </a:xfrm>
            <a:custGeom>
              <a:avLst/>
              <a:gdLst/>
              <a:ahLst/>
              <a:cxnLst>
                <a:cxn ang="0">
                  <a:pos x="0" y="25"/>
                </a:cxn>
                <a:cxn ang="0">
                  <a:pos x="37" y="0"/>
                </a:cxn>
                <a:cxn ang="0">
                  <a:pos x="76" y="24"/>
                </a:cxn>
                <a:cxn ang="0">
                  <a:pos x="0" y="25"/>
                </a:cxn>
              </a:cxnLst>
              <a:rect l="0" t="0" r="r" b="b"/>
              <a:pathLst>
                <a:path w="76" h="25">
                  <a:moveTo>
                    <a:pt x="0" y="25"/>
                  </a:moveTo>
                  <a:lnTo>
                    <a:pt x="37" y="0"/>
                  </a:lnTo>
                  <a:lnTo>
                    <a:pt x="76" y="24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21"/>
            <p:cNvSpPr>
              <a:spLocks/>
            </p:cNvSpPr>
            <p:nvPr/>
          </p:nvSpPr>
          <p:spPr bwMode="auto">
            <a:xfrm>
              <a:off x="2119" y="3490"/>
              <a:ext cx="51" cy="67"/>
            </a:xfrm>
            <a:custGeom>
              <a:avLst/>
              <a:gdLst/>
              <a:ahLst/>
              <a:cxnLst>
                <a:cxn ang="0">
                  <a:pos x="37" y="25"/>
                </a:cxn>
                <a:cxn ang="0">
                  <a:pos x="0" y="49"/>
                </a:cxn>
                <a:cxn ang="0">
                  <a:pos x="232" y="398"/>
                </a:cxn>
                <a:cxn ang="0">
                  <a:pos x="307" y="349"/>
                </a:cxn>
                <a:cxn ang="0">
                  <a:pos x="74" y="0"/>
                </a:cxn>
                <a:cxn ang="0">
                  <a:pos x="37" y="25"/>
                </a:cxn>
              </a:cxnLst>
              <a:rect l="0" t="0" r="r" b="b"/>
              <a:pathLst>
                <a:path w="307" h="398">
                  <a:moveTo>
                    <a:pt x="37" y="25"/>
                  </a:moveTo>
                  <a:lnTo>
                    <a:pt x="0" y="49"/>
                  </a:lnTo>
                  <a:lnTo>
                    <a:pt x="232" y="398"/>
                  </a:lnTo>
                  <a:lnTo>
                    <a:pt x="307" y="349"/>
                  </a:lnTo>
                  <a:lnTo>
                    <a:pt x="74" y="0"/>
                  </a:lnTo>
                  <a:lnTo>
                    <a:pt x="37" y="25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auto">
            <a:xfrm>
              <a:off x="2234" y="2473"/>
              <a:ext cx="148" cy="392"/>
            </a:xfrm>
            <a:custGeom>
              <a:avLst/>
              <a:gdLst/>
              <a:ahLst/>
              <a:cxnLst>
                <a:cxn ang="0">
                  <a:pos x="42" y="2337"/>
                </a:cxn>
                <a:cxn ang="0">
                  <a:pos x="85" y="2352"/>
                </a:cxn>
                <a:cxn ang="0">
                  <a:pos x="890" y="28"/>
                </a:cxn>
                <a:cxn ang="0">
                  <a:pos x="805" y="0"/>
                </a:cxn>
                <a:cxn ang="0">
                  <a:pos x="0" y="2322"/>
                </a:cxn>
                <a:cxn ang="0">
                  <a:pos x="42" y="2337"/>
                </a:cxn>
              </a:cxnLst>
              <a:rect l="0" t="0" r="r" b="b"/>
              <a:pathLst>
                <a:path w="890" h="2352">
                  <a:moveTo>
                    <a:pt x="42" y="2337"/>
                  </a:moveTo>
                  <a:lnTo>
                    <a:pt x="85" y="2352"/>
                  </a:lnTo>
                  <a:lnTo>
                    <a:pt x="890" y="28"/>
                  </a:lnTo>
                  <a:lnTo>
                    <a:pt x="805" y="0"/>
                  </a:lnTo>
                  <a:lnTo>
                    <a:pt x="0" y="2322"/>
                  </a:lnTo>
                  <a:lnTo>
                    <a:pt x="42" y="2337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23"/>
            <p:cNvSpPr>
              <a:spLocks/>
            </p:cNvSpPr>
            <p:nvPr/>
          </p:nvSpPr>
          <p:spPr bwMode="auto">
            <a:xfrm>
              <a:off x="2230" y="2825"/>
              <a:ext cx="67" cy="55"/>
            </a:xfrm>
            <a:custGeom>
              <a:avLst/>
              <a:gdLst/>
              <a:ahLst/>
              <a:cxnLst>
                <a:cxn ang="0">
                  <a:pos x="0" y="304"/>
                </a:cxn>
                <a:cxn ang="0">
                  <a:pos x="72" y="329"/>
                </a:cxn>
                <a:cxn ang="0">
                  <a:pos x="403" y="71"/>
                </a:cxn>
                <a:cxn ang="0">
                  <a:pos x="347" y="0"/>
                </a:cxn>
                <a:cxn ang="0">
                  <a:pos x="16" y="259"/>
                </a:cxn>
                <a:cxn ang="0">
                  <a:pos x="88" y="282"/>
                </a:cxn>
                <a:cxn ang="0">
                  <a:pos x="0" y="304"/>
                </a:cxn>
              </a:cxnLst>
              <a:rect l="0" t="0" r="r" b="b"/>
              <a:pathLst>
                <a:path w="403" h="329">
                  <a:moveTo>
                    <a:pt x="0" y="304"/>
                  </a:moveTo>
                  <a:lnTo>
                    <a:pt x="72" y="329"/>
                  </a:lnTo>
                  <a:lnTo>
                    <a:pt x="403" y="71"/>
                  </a:lnTo>
                  <a:lnTo>
                    <a:pt x="347" y="0"/>
                  </a:lnTo>
                  <a:lnTo>
                    <a:pt x="16" y="259"/>
                  </a:lnTo>
                  <a:lnTo>
                    <a:pt x="88" y="282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24"/>
            <p:cNvSpPr>
              <a:spLocks/>
            </p:cNvSpPr>
            <p:nvPr/>
          </p:nvSpPr>
          <p:spPr bwMode="auto">
            <a:xfrm>
              <a:off x="2230" y="2874"/>
              <a:ext cx="12" cy="6"/>
            </a:xfrm>
            <a:custGeom>
              <a:avLst/>
              <a:gdLst/>
              <a:ahLst/>
              <a:cxnLst>
                <a:cxn ang="0">
                  <a:pos x="0" y="10"/>
                </a:cxn>
                <a:cxn ang="0">
                  <a:pos x="43" y="0"/>
                </a:cxn>
                <a:cxn ang="0">
                  <a:pos x="72" y="35"/>
                </a:cxn>
                <a:cxn ang="0">
                  <a:pos x="0" y="10"/>
                </a:cxn>
              </a:cxnLst>
              <a:rect l="0" t="0" r="r" b="b"/>
              <a:pathLst>
                <a:path w="72" h="35">
                  <a:moveTo>
                    <a:pt x="0" y="10"/>
                  </a:moveTo>
                  <a:lnTo>
                    <a:pt x="43" y="0"/>
                  </a:lnTo>
                  <a:lnTo>
                    <a:pt x="72" y="35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25"/>
            <p:cNvSpPr>
              <a:spLocks/>
            </p:cNvSpPr>
            <p:nvPr/>
          </p:nvSpPr>
          <p:spPr bwMode="auto">
            <a:xfrm>
              <a:off x="2213" y="2804"/>
              <a:ext cx="32" cy="72"/>
            </a:xfrm>
            <a:custGeom>
              <a:avLst/>
              <a:gdLst/>
              <a:ahLst/>
              <a:cxnLst>
                <a:cxn ang="0">
                  <a:pos x="44" y="10"/>
                </a:cxn>
                <a:cxn ang="0">
                  <a:pos x="0" y="21"/>
                </a:cxn>
                <a:cxn ang="0">
                  <a:pos x="101" y="428"/>
                </a:cxn>
                <a:cxn ang="0">
                  <a:pos x="189" y="406"/>
                </a:cxn>
                <a:cxn ang="0">
                  <a:pos x="88" y="0"/>
                </a:cxn>
                <a:cxn ang="0">
                  <a:pos x="44" y="10"/>
                </a:cxn>
              </a:cxnLst>
              <a:rect l="0" t="0" r="r" b="b"/>
              <a:pathLst>
                <a:path w="189" h="428">
                  <a:moveTo>
                    <a:pt x="44" y="10"/>
                  </a:moveTo>
                  <a:lnTo>
                    <a:pt x="0" y="21"/>
                  </a:lnTo>
                  <a:lnTo>
                    <a:pt x="101" y="428"/>
                  </a:lnTo>
                  <a:lnTo>
                    <a:pt x="189" y="406"/>
                  </a:lnTo>
                  <a:lnTo>
                    <a:pt x="88" y="0"/>
                  </a:lnTo>
                  <a:lnTo>
                    <a:pt x="44" y="1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26"/>
            <p:cNvSpPr>
              <a:spLocks/>
            </p:cNvSpPr>
            <p:nvPr/>
          </p:nvSpPr>
          <p:spPr bwMode="auto">
            <a:xfrm>
              <a:off x="1919" y="2469"/>
              <a:ext cx="162" cy="393"/>
            </a:xfrm>
            <a:custGeom>
              <a:avLst/>
              <a:gdLst/>
              <a:ahLst/>
              <a:cxnLst>
                <a:cxn ang="0">
                  <a:pos x="932" y="2345"/>
                </a:cxn>
                <a:cxn ang="0">
                  <a:pos x="974" y="2329"/>
                </a:cxn>
                <a:cxn ang="0">
                  <a:pos x="84" y="0"/>
                </a:cxn>
                <a:cxn ang="0">
                  <a:pos x="0" y="31"/>
                </a:cxn>
                <a:cxn ang="0">
                  <a:pos x="890" y="2361"/>
                </a:cxn>
                <a:cxn ang="0">
                  <a:pos x="932" y="2345"/>
                </a:cxn>
              </a:cxnLst>
              <a:rect l="0" t="0" r="r" b="b"/>
              <a:pathLst>
                <a:path w="974" h="2361">
                  <a:moveTo>
                    <a:pt x="932" y="2345"/>
                  </a:moveTo>
                  <a:lnTo>
                    <a:pt x="974" y="2329"/>
                  </a:lnTo>
                  <a:lnTo>
                    <a:pt x="84" y="0"/>
                  </a:lnTo>
                  <a:lnTo>
                    <a:pt x="0" y="31"/>
                  </a:lnTo>
                  <a:lnTo>
                    <a:pt x="890" y="2361"/>
                  </a:lnTo>
                  <a:lnTo>
                    <a:pt x="932" y="2345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27"/>
            <p:cNvSpPr>
              <a:spLocks/>
            </p:cNvSpPr>
            <p:nvPr/>
          </p:nvSpPr>
          <p:spPr bwMode="auto">
            <a:xfrm>
              <a:off x="2071" y="2800"/>
              <a:ext cx="30" cy="76"/>
            </a:xfrm>
            <a:custGeom>
              <a:avLst/>
              <a:gdLst/>
              <a:ahLst/>
              <a:cxnLst>
                <a:cxn ang="0">
                  <a:pos x="17" y="456"/>
                </a:cxn>
                <a:cxn ang="0">
                  <a:pos x="87" y="429"/>
                </a:cxn>
                <a:cxn ang="0">
                  <a:pos x="175" y="18"/>
                </a:cxn>
                <a:cxn ang="0">
                  <a:pos x="88" y="0"/>
                </a:cxn>
                <a:cxn ang="0">
                  <a:pos x="0" y="411"/>
                </a:cxn>
                <a:cxn ang="0">
                  <a:pos x="70" y="384"/>
                </a:cxn>
                <a:cxn ang="0">
                  <a:pos x="17" y="456"/>
                </a:cxn>
              </a:cxnLst>
              <a:rect l="0" t="0" r="r" b="b"/>
              <a:pathLst>
                <a:path w="175" h="456">
                  <a:moveTo>
                    <a:pt x="17" y="456"/>
                  </a:moveTo>
                  <a:lnTo>
                    <a:pt x="87" y="429"/>
                  </a:lnTo>
                  <a:lnTo>
                    <a:pt x="175" y="18"/>
                  </a:lnTo>
                  <a:lnTo>
                    <a:pt x="88" y="0"/>
                  </a:lnTo>
                  <a:lnTo>
                    <a:pt x="0" y="411"/>
                  </a:lnTo>
                  <a:lnTo>
                    <a:pt x="70" y="384"/>
                  </a:lnTo>
                  <a:lnTo>
                    <a:pt x="17" y="456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28"/>
            <p:cNvSpPr>
              <a:spLocks/>
            </p:cNvSpPr>
            <p:nvPr/>
          </p:nvSpPr>
          <p:spPr bwMode="auto">
            <a:xfrm>
              <a:off x="2074" y="2870"/>
              <a:ext cx="12" cy="6"/>
            </a:xfrm>
            <a:custGeom>
              <a:avLst/>
              <a:gdLst/>
              <a:ahLst/>
              <a:cxnLst>
                <a:cxn ang="0">
                  <a:pos x="0" y="36"/>
                </a:cxn>
                <a:cxn ang="0">
                  <a:pos x="27" y="0"/>
                </a:cxn>
                <a:cxn ang="0">
                  <a:pos x="70" y="9"/>
                </a:cxn>
                <a:cxn ang="0">
                  <a:pos x="0" y="36"/>
                </a:cxn>
              </a:cxnLst>
              <a:rect l="0" t="0" r="r" b="b"/>
              <a:pathLst>
                <a:path w="70" h="36">
                  <a:moveTo>
                    <a:pt x="0" y="36"/>
                  </a:moveTo>
                  <a:lnTo>
                    <a:pt x="27" y="0"/>
                  </a:lnTo>
                  <a:lnTo>
                    <a:pt x="70" y="9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29"/>
            <p:cNvSpPr>
              <a:spLocks/>
            </p:cNvSpPr>
            <p:nvPr/>
          </p:nvSpPr>
          <p:spPr bwMode="auto">
            <a:xfrm>
              <a:off x="2017" y="2823"/>
              <a:ext cx="66" cy="53"/>
            </a:xfrm>
            <a:custGeom>
              <a:avLst/>
              <a:gdLst/>
              <a:ahLst/>
              <a:cxnLst>
                <a:cxn ang="0">
                  <a:pos x="28" y="36"/>
                </a:cxn>
                <a:cxn ang="0">
                  <a:pos x="0" y="72"/>
                </a:cxn>
                <a:cxn ang="0">
                  <a:pos x="341" y="320"/>
                </a:cxn>
                <a:cxn ang="0">
                  <a:pos x="394" y="248"/>
                </a:cxn>
                <a:cxn ang="0">
                  <a:pos x="54" y="0"/>
                </a:cxn>
                <a:cxn ang="0">
                  <a:pos x="28" y="36"/>
                </a:cxn>
              </a:cxnLst>
              <a:rect l="0" t="0" r="r" b="b"/>
              <a:pathLst>
                <a:path w="394" h="320">
                  <a:moveTo>
                    <a:pt x="28" y="36"/>
                  </a:moveTo>
                  <a:lnTo>
                    <a:pt x="0" y="72"/>
                  </a:lnTo>
                  <a:lnTo>
                    <a:pt x="341" y="320"/>
                  </a:lnTo>
                  <a:lnTo>
                    <a:pt x="394" y="248"/>
                  </a:lnTo>
                  <a:lnTo>
                    <a:pt x="54" y="0"/>
                  </a:lnTo>
                  <a:lnTo>
                    <a:pt x="28" y="36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30"/>
            <p:cNvSpPr>
              <a:spLocks/>
            </p:cNvSpPr>
            <p:nvPr/>
          </p:nvSpPr>
          <p:spPr bwMode="auto">
            <a:xfrm>
              <a:off x="1952" y="2609"/>
              <a:ext cx="69" cy="69"/>
            </a:xfrm>
            <a:custGeom>
              <a:avLst/>
              <a:gdLst/>
              <a:ahLst/>
              <a:cxnLst>
                <a:cxn ang="0">
                  <a:pos x="117" y="20"/>
                </a:cxn>
                <a:cxn ang="0">
                  <a:pos x="82" y="42"/>
                </a:cxn>
                <a:cxn ang="0">
                  <a:pos x="53" y="70"/>
                </a:cxn>
                <a:cxn ang="0">
                  <a:pos x="29" y="102"/>
                </a:cxn>
                <a:cxn ang="0">
                  <a:pos x="13" y="138"/>
                </a:cxn>
                <a:cxn ang="0">
                  <a:pos x="3" y="176"/>
                </a:cxn>
                <a:cxn ang="0">
                  <a:pos x="0" y="216"/>
                </a:cxn>
                <a:cxn ang="0">
                  <a:pos x="6" y="257"/>
                </a:cxn>
                <a:cxn ang="0">
                  <a:pos x="21" y="296"/>
                </a:cxn>
                <a:cxn ang="0">
                  <a:pos x="42" y="332"/>
                </a:cxn>
                <a:cxn ang="0">
                  <a:pos x="70" y="361"/>
                </a:cxn>
                <a:cxn ang="0">
                  <a:pos x="102" y="384"/>
                </a:cxn>
                <a:cxn ang="0">
                  <a:pos x="138" y="401"/>
                </a:cxn>
                <a:cxn ang="0">
                  <a:pos x="176" y="411"/>
                </a:cxn>
                <a:cxn ang="0">
                  <a:pos x="217" y="412"/>
                </a:cxn>
                <a:cxn ang="0">
                  <a:pos x="258" y="406"/>
                </a:cxn>
                <a:cxn ang="0">
                  <a:pos x="297" y="392"/>
                </a:cxn>
                <a:cxn ang="0">
                  <a:pos x="333" y="370"/>
                </a:cxn>
                <a:cxn ang="0">
                  <a:pos x="361" y="343"/>
                </a:cxn>
                <a:cxn ang="0">
                  <a:pos x="385" y="311"/>
                </a:cxn>
                <a:cxn ang="0">
                  <a:pos x="402" y="275"/>
                </a:cxn>
                <a:cxn ang="0">
                  <a:pos x="411" y="236"/>
                </a:cxn>
                <a:cxn ang="0">
                  <a:pos x="413" y="197"/>
                </a:cxn>
                <a:cxn ang="0">
                  <a:pos x="407" y="156"/>
                </a:cxn>
                <a:cxn ang="0">
                  <a:pos x="393" y="116"/>
                </a:cxn>
                <a:cxn ang="0">
                  <a:pos x="371" y="81"/>
                </a:cxn>
                <a:cxn ang="0">
                  <a:pos x="344" y="52"/>
                </a:cxn>
                <a:cxn ang="0">
                  <a:pos x="312" y="29"/>
                </a:cxn>
                <a:cxn ang="0">
                  <a:pos x="276" y="12"/>
                </a:cxn>
                <a:cxn ang="0">
                  <a:pos x="237" y="2"/>
                </a:cxn>
                <a:cxn ang="0">
                  <a:pos x="197" y="0"/>
                </a:cxn>
                <a:cxn ang="0">
                  <a:pos x="157" y="6"/>
                </a:cxn>
              </a:cxnLst>
              <a:rect l="0" t="0" r="r" b="b"/>
              <a:pathLst>
                <a:path w="413" h="412">
                  <a:moveTo>
                    <a:pt x="136" y="12"/>
                  </a:moveTo>
                  <a:lnTo>
                    <a:pt x="117" y="20"/>
                  </a:lnTo>
                  <a:lnTo>
                    <a:pt x="99" y="30"/>
                  </a:lnTo>
                  <a:lnTo>
                    <a:pt x="82" y="42"/>
                  </a:lnTo>
                  <a:lnTo>
                    <a:pt x="66" y="55"/>
                  </a:lnTo>
                  <a:lnTo>
                    <a:pt x="53" y="70"/>
                  </a:lnTo>
                  <a:lnTo>
                    <a:pt x="40" y="85"/>
                  </a:lnTo>
                  <a:lnTo>
                    <a:pt x="29" y="102"/>
                  </a:lnTo>
                  <a:lnTo>
                    <a:pt x="20" y="119"/>
                  </a:lnTo>
                  <a:lnTo>
                    <a:pt x="13" y="138"/>
                  </a:lnTo>
                  <a:lnTo>
                    <a:pt x="6" y="156"/>
                  </a:lnTo>
                  <a:lnTo>
                    <a:pt x="3" y="176"/>
                  </a:lnTo>
                  <a:lnTo>
                    <a:pt x="0" y="196"/>
                  </a:lnTo>
                  <a:lnTo>
                    <a:pt x="0" y="216"/>
                  </a:lnTo>
                  <a:lnTo>
                    <a:pt x="3" y="236"/>
                  </a:lnTo>
                  <a:lnTo>
                    <a:pt x="6" y="257"/>
                  </a:lnTo>
                  <a:lnTo>
                    <a:pt x="13" y="277"/>
                  </a:lnTo>
                  <a:lnTo>
                    <a:pt x="21" y="296"/>
                  </a:lnTo>
                  <a:lnTo>
                    <a:pt x="31" y="315"/>
                  </a:lnTo>
                  <a:lnTo>
                    <a:pt x="42" y="332"/>
                  </a:lnTo>
                  <a:lnTo>
                    <a:pt x="56" y="346"/>
                  </a:lnTo>
                  <a:lnTo>
                    <a:pt x="70" y="361"/>
                  </a:lnTo>
                  <a:lnTo>
                    <a:pt x="85" y="373"/>
                  </a:lnTo>
                  <a:lnTo>
                    <a:pt x="102" y="384"/>
                  </a:lnTo>
                  <a:lnTo>
                    <a:pt x="119" y="393"/>
                  </a:lnTo>
                  <a:lnTo>
                    <a:pt x="138" y="401"/>
                  </a:lnTo>
                  <a:lnTo>
                    <a:pt x="157" y="406"/>
                  </a:lnTo>
                  <a:lnTo>
                    <a:pt x="176" y="411"/>
                  </a:lnTo>
                  <a:lnTo>
                    <a:pt x="197" y="412"/>
                  </a:lnTo>
                  <a:lnTo>
                    <a:pt x="217" y="412"/>
                  </a:lnTo>
                  <a:lnTo>
                    <a:pt x="237" y="411"/>
                  </a:lnTo>
                  <a:lnTo>
                    <a:pt x="258" y="406"/>
                  </a:lnTo>
                  <a:lnTo>
                    <a:pt x="278" y="401"/>
                  </a:lnTo>
                  <a:lnTo>
                    <a:pt x="297" y="392"/>
                  </a:lnTo>
                  <a:lnTo>
                    <a:pt x="316" y="383"/>
                  </a:lnTo>
                  <a:lnTo>
                    <a:pt x="333" y="370"/>
                  </a:lnTo>
                  <a:lnTo>
                    <a:pt x="347" y="358"/>
                  </a:lnTo>
                  <a:lnTo>
                    <a:pt x="361" y="343"/>
                  </a:lnTo>
                  <a:lnTo>
                    <a:pt x="373" y="328"/>
                  </a:lnTo>
                  <a:lnTo>
                    <a:pt x="385" y="311"/>
                  </a:lnTo>
                  <a:lnTo>
                    <a:pt x="394" y="293"/>
                  </a:lnTo>
                  <a:lnTo>
                    <a:pt x="402" y="275"/>
                  </a:lnTo>
                  <a:lnTo>
                    <a:pt x="407" y="256"/>
                  </a:lnTo>
                  <a:lnTo>
                    <a:pt x="411" y="236"/>
                  </a:lnTo>
                  <a:lnTo>
                    <a:pt x="413" y="217"/>
                  </a:lnTo>
                  <a:lnTo>
                    <a:pt x="413" y="197"/>
                  </a:lnTo>
                  <a:lnTo>
                    <a:pt x="412" y="176"/>
                  </a:lnTo>
                  <a:lnTo>
                    <a:pt x="407" y="156"/>
                  </a:lnTo>
                  <a:lnTo>
                    <a:pt x="401" y="136"/>
                  </a:lnTo>
                  <a:lnTo>
                    <a:pt x="393" y="116"/>
                  </a:lnTo>
                  <a:lnTo>
                    <a:pt x="383" y="98"/>
                  </a:lnTo>
                  <a:lnTo>
                    <a:pt x="371" y="81"/>
                  </a:lnTo>
                  <a:lnTo>
                    <a:pt x="359" y="65"/>
                  </a:lnTo>
                  <a:lnTo>
                    <a:pt x="344" y="52"/>
                  </a:lnTo>
                  <a:lnTo>
                    <a:pt x="328" y="39"/>
                  </a:lnTo>
                  <a:lnTo>
                    <a:pt x="312" y="29"/>
                  </a:lnTo>
                  <a:lnTo>
                    <a:pt x="294" y="19"/>
                  </a:lnTo>
                  <a:lnTo>
                    <a:pt x="276" y="12"/>
                  </a:lnTo>
                  <a:lnTo>
                    <a:pt x="257" y="6"/>
                  </a:lnTo>
                  <a:lnTo>
                    <a:pt x="237" y="2"/>
                  </a:lnTo>
                  <a:lnTo>
                    <a:pt x="217" y="0"/>
                  </a:lnTo>
                  <a:lnTo>
                    <a:pt x="197" y="0"/>
                  </a:lnTo>
                  <a:lnTo>
                    <a:pt x="177" y="2"/>
                  </a:lnTo>
                  <a:lnTo>
                    <a:pt x="157" y="6"/>
                  </a:lnTo>
                  <a:lnTo>
                    <a:pt x="136" y="12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31"/>
            <p:cNvSpPr>
              <a:spLocks/>
            </p:cNvSpPr>
            <p:nvPr/>
          </p:nvSpPr>
          <p:spPr bwMode="auto">
            <a:xfrm>
              <a:off x="1942" y="2602"/>
              <a:ext cx="37" cy="57"/>
            </a:xfrm>
            <a:custGeom>
              <a:avLst/>
              <a:gdLst/>
              <a:ahLst/>
              <a:cxnLst>
                <a:cxn ang="0">
                  <a:pos x="134" y="303"/>
                </a:cxn>
                <a:cxn ang="0">
                  <a:pos x="134" y="303"/>
                </a:cxn>
                <a:cxn ang="0">
                  <a:pos x="129" y="288"/>
                </a:cxn>
                <a:cxn ang="0">
                  <a:pos x="127" y="274"/>
                </a:cxn>
                <a:cxn ang="0">
                  <a:pos x="125" y="261"/>
                </a:cxn>
                <a:cxn ang="0">
                  <a:pos x="125" y="246"/>
                </a:cxn>
                <a:cxn ang="0">
                  <a:pos x="127" y="232"/>
                </a:cxn>
                <a:cxn ang="0">
                  <a:pos x="129" y="219"/>
                </a:cxn>
                <a:cxn ang="0">
                  <a:pos x="134" y="205"/>
                </a:cxn>
                <a:cxn ang="0">
                  <a:pos x="138" y="193"/>
                </a:cxn>
                <a:cxn ang="0">
                  <a:pos x="145" y="180"/>
                </a:cxn>
                <a:cxn ang="0">
                  <a:pos x="153" y="169"/>
                </a:cxn>
                <a:cxn ang="0">
                  <a:pos x="161" y="158"/>
                </a:cxn>
                <a:cxn ang="0">
                  <a:pos x="171" y="147"/>
                </a:cxn>
                <a:cxn ang="0">
                  <a:pos x="181" y="138"/>
                </a:cxn>
                <a:cxn ang="0">
                  <a:pos x="194" y="130"/>
                </a:cxn>
                <a:cxn ang="0">
                  <a:pos x="206" y="124"/>
                </a:cxn>
                <a:cxn ang="0">
                  <a:pos x="220" y="118"/>
                </a:cxn>
                <a:cxn ang="0">
                  <a:pos x="177" y="0"/>
                </a:cxn>
                <a:cxn ang="0">
                  <a:pos x="152" y="11"/>
                </a:cxn>
                <a:cxn ang="0">
                  <a:pos x="128" y="24"/>
                </a:cxn>
                <a:cxn ang="0">
                  <a:pos x="105" y="39"/>
                </a:cxn>
                <a:cxn ang="0">
                  <a:pos x="86" y="56"/>
                </a:cxn>
                <a:cxn ang="0">
                  <a:pos x="68" y="75"/>
                </a:cxn>
                <a:cxn ang="0">
                  <a:pos x="51" y="95"/>
                </a:cxn>
                <a:cxn ang="0">
                  <a:pos x="37" y="117"/>
                </a:cxn>
                <a:cxn ang="0">
                  <a:pos x="25" y="140"/>
                </a:cxn>
                <a:cxn ang="0">
                  <a:pos x="15" y="163"/>
                </a:cxn>
                <a:cxn ang="0">
                  <a:pos x="8" y="188"/>
                </a:cxn>
                <a:cxn ang="0">
                  <a:pos x="2" y="214"/>
                </a:cxn>
                <a:cxn ang="0">
                  <a:pos x="0" y="239"/>
                </a:cxn>
                <a:cxn ang="0">
                  <a:pos x="0" y="266"/>
                </a:cxn>
                <a:cxn ang="0">
                  <a:pos x="2" y="292"/>
                </a:cxn>
                <a:cxn ang="0">
                  <a:pos x="8" y="320"/>
                </a:cxn>
                <a:cxn ang="0">
                  <a:pos x="16" y="346"/>
                </a:cxn>
                <a:cxn ang="0">
                  <a:pos x="16" y="346"/>
                </a:cxn>
                <a:cxn ang="0">
                  <a:pos x="134" y="303"/>
                </a:cxn>
              </a:cxnLst>
              <a:rect l="0" t="0" r="r" b="b"/>
              <a:pathLst>
                <a:path w="220" h="346">
                  <a:moveTo>
                    <a:pt x="134" y="303"/>
                  </a:moveTo>
                  <a:lnTo>
                    <a:pt x="134" y="303"/>
                  </a:lnTo>
                  <a:lnTo>
                    <a:pt x="129" y="288"/>
                  </a:lnTo>
                  <a:lnTo>
                    <a:pt x="127" y="274"/>
                  </a:lnTo>
                  <a:lnTo>
                    <a:pt x="125" y="261"/>
                  </a:lnTo>
                  <a:lnTo>
                    <a:pt x="125" y="246"/>
                  </a:lnTo>
                  <a:lnTo>
                    <a:pt x="127" y="232"/>
                  </a:lnTo>
                  <a:lnTo>
                    <a:pt x="129" y="219"/>
                  </a:lnTo>
                  <a:lnTo>
                    <a:pt x="134" y="205"/>
                  </a:lnTo>
                  <a:lnTo>
                    <a:pt x="138" y="193"/>
                  </a:lnTo>
                  <a:lnTo>
                    <a:pt x="145" y="180"/>
                  </a:lnTo>
                  <a:lnTo>
                    <a:pt x="153" y="169"/>
                  </a:lnTo>
                  <a:lnTo>
                    <a:pt x="161" y="158"/>
                  </a:lnTo>
                  <a:lnTo>
                    <a:pt x="171" y="147"/>
                  </a:lnTo>
                  <a:lnTo>
                    <a:pt x="181" y="138"/>
                  </a:lnTo>
                  <a:lnTo>
                    <a:pt x="194" y="130"/>
                  </a:lnTo>
                  <a:lnTo>
                    <a:pt x="206" y="124"/>
                  </a:lnTo>
                  <a:lnTo>
                    <a:pt x="220" y="118"/>
                  </a:lnTo>
                  <a:lnTo>
                    <a:pt x="177" y="0"/>
                  </a:lnTo>
                  <a:lnTo>
                    <a:pt x="152" y="11"/>
                  </a:lnTo>
                  <a:lnTo>
                    <a:pt x="128" y="24"/>
                  </a:lnTo>
                  <a:lnTo>
                    <a:pt x="105" y="39"/>
                  </a:lnTo>
                  <a:lnTo>
                    <a:pt x="86" y="56"/>
                  </a:lnTo>
                  <a:lnTo>
                    <a:pt x="68" y="75"/>
                  </a:lnTo>
                  <a:lnTo>
                    <a:pt x="51" y="95"/>
                  </a:lnTo>
                  <a:lnTo>
                    <a:pt x="37" y="117"/>
                  </a:lnTo>
                  <a:lnTo>
                    <a:pt x="25" y="140"/>
                  </a:lnTo>
                  <a:lnTo>
                    <a:pt x="15" y="163"/>
                  </a:lnTo>
                  <a:lnTo>
                    <a:pt x="8" y="188"/>
                  </a:lnTo>
                  <a:lnTo>
                    <a:pt x="2" y="214"/>
                  </a:lnTo>
                  <a:lnTo>
                    <a:pt x="0" y="239"/>
                  </a:lnTo>
                  <a:lnTo>
                    <a:pt x="0" y="266"/>
                  </a:lnTo>
                  <a:lnTo>
                    <a:pt x="2" y="292"/>
                  </a:lnTo>
                  <a:lnTo>
                    <a:pt x="8" y="320"/>
                  </a:lnTo>
                  <a:lnTo>
                    <a:pt x="16" y="346"/>
                  </a:lnTo>
                  <a:lnTo>
                    <a:pt x="16" y="346"/>
                  </a:lnTo>
                  <a:lnTo>
                    <a:pt x="134" y="303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32"/>
            <p:cNvSpPr>
              <a:spLocks/>
            </p:cNvSpPr>
            <p:nvPr/>
          </p:nvSpPr>
          <p:spPr bwMode="auto">
            <a:xfrm>
              <a:off x="1945" y="2652"/>
              <a:ext cx="57" cy="37"/>
            </a:xfrm>
            <a:custGeom>
              <a:avLst/>
              <a:gdLst/>
              <a:ahLst/>
              <a:cxnLst>
                <a:cxn ang="0">
                  <a:pos x="303" y="86"/>
                </a:cxn>
                <a:cxn ang="0">
                  <a:pos x="303" y="86"/>
                </a:cxn>
                <a:cxn ang="0">
                  <a:pos x="288" y="90"/>
                </a:cxn>
                <a:cxn ang="0">
                  <a:pos x="274" y="93"/>
                </a:cxn>
                <a:cxn ang="0">
                  <a:pos x="260" y="94"/>
                </a:cxn>
                <a:cxn ang="0">
                  <a:pos x="246" y="94"/>
                </a:cxn>
                <a:cxn ang="0">
                  <a:pos x="231" y="93"/>
                </a:cxn>
                <a:cxn ang="0">
                  <a:pos x="219" y="90"/>
                </a:cxn>
                <a:cxn ang="0">
                  <a:pos x="205" y="86"/>
                </a:cxn>
                <a:cxn ang="0">
                  <a:pos x="193" y="80"/>
                </a:cxn>
                <a:cxn ang="0">
                  <a:pos x="180" y="74"/>
                </a:cxn>
                <a:cxn ang="0">
                  <a:pos x="168" y="66"/>
                </a:cxn>
                <a:cxn ang="0">
                  <a:pos x="157" y="57"/>
                </a:cxn>
                <a:cxn ang="0">
                  <a:pos x="147" y="48"/>
                </a:cxn>
                <a:cxn ang="0">
                  <a:pos x="138" y="37"/>
                </a:cxn>
                <a:cxn ang="0">
                  <a:pos x="130" y="26"/>
                </a:cxn>
                <a:cxn ang="0">
                  <a:pos x="123" y="13"/>
                </a:cxn>
                <a:cxn ang="0">
                  <a:pos x="118" y="0"/>
                </a:cxn>
                <a:cxn ang="0">
                  <a:pos x="0" y="43"/>
                </a:cxn>
                <a:cxn ang="0">
                  <a:pos x="10" y="68"/>
                </a:cxn>
                <a:cxn ang="0">
                  <a:pos x="24" y="91"/>
                </a:cxn>
                <a:cxn ang="0">
                  <a:pos x="38" y="113"/>
                </a:cxn>
                <a:cxn ang="0">
                  <a:pos x="55" y="133"/>
                </a:cxn>
                <a:cxn ang="0">
                  <a:pos x="75" y="151"/>
                </a:cxn>
                <a:cxn ang="0">
                  <a:pos x="95" y="167"/>
                </a:cxn>
                <a:cxn ang="0">
                  <a:pos x="117" y="182"/>
                </a:cxn>
                <a:cxn ang="0">
                  <a:pos x="139" y="194"/>
                </a:cxn>
                <a:cxn ang="0">
                  <a:pos x="163" y="204"/>
                </a:cxn>
                <a:cxn ang="0">
                  <a:pos x="188" y="211"/>
                </a:cxn>
                <a:cxn ang="0">
                  <a:pos x="213" y="216"/>
                </a:cxn>
                <a:cxn ang="0">
                  <a:pos x="239" y="219"/>
                </a:cxn>
                <a:cxn ang="0">
                  <a:pos x="265" y="219"/>
                </a:cxn>
                <a:cxn ang="0">
                  <a:pos x="292" y="216"/>
                </a:cxn>
                <a:cxn ang="0">
                  <a:pos x="319" y="211"/>
                </a:cxn>
                <a:cxn ang="0">
                  <a:pos x="345" y="204"/>
                </a:cxn>
                <a:cxn ang="0">
                  <a:pos x="345" y="204"/>
                </a:cxn>
                <a:cxn ang="0">
                  <a:pos x="303" y="86"/>
                </a:cxn>
              </a:cxnLst>
              <a:rect l="0" t="0" r="r" b="b"/>
              <a:pathLst>
                <a:path w="345" h="219">
                  <a:moveTo>
                    <a:pt x="303" y="86"/>
                  </a:moveTo>
                  <a:lnTo>
                    <a:pt x="303" y="86"/>
                  </a:lnTo>
                  <a:lnTo>
                    <a:pt x="288" y="90"/>
                  </a:lnTo>
                  <a:lnTo>
                    <a:pt x="274" y="93"/>
                  </a:lnTo>
                  <a:lnTo>
                    <a:pt x="260" y="94"/>
                  </a:lnTo>
                  <a:lnTo>
                    <a:pt x="246" y="94"/>
                  </a:lnTo>
                  <a:lnTo>
                    <a:pt x="231" y="93"/>
                  </a:lnTo>
                  <a:lnTo>
                    <a:pt x="219" y="90"/>
                  </a:lnTo>
                  <a:lnTo>
                    <a:pt x="205" y="86"/>
                  </a:lnTo>
                  <a:lnTo>
                    <a:pt x="193" y="80"/>
                  </a:lnTo>
                  <a:lnTo>
                    <a:pt x="180" y="74"/>
                  </a:lnTo>
                  <a:lnTo>
                    <a:pt x="168" y="66"/>
                  </a:lnTo>
                  <a:lnTo>
                    <a:pt x="157" y="57"/>
                  </a:lnTo>
                  <a:lnTo>
                    <a:pt x="147" y="48"/>
                  </a:lnTo>
                  <a:lnTo>
                    <a:pt x="138" y="37"/>
                  </a:lnTo>
                  <a:lnTo>
                    <a:pt x="130" y="26"/>
                  </a:lnTo>
                  <a:lnTo>
                    <a:pt x="123" y="13"/>
                  </a:lnTo>
                  <a:lnTo>
                    <a:pt x="118" y="0"/>
                  </a:lnTo>
                  <a:lnTo>
                    <a:pt x="0" y="43"/>
                  </a:lnTo>
                  <a:lnTo>
                    <a:pt x="10" y="68"/>
                  </a:lnTo>
                  <a:lnTo>
                    <a:pt x="24" y="91"/>
                  </a:lnTo>
                  <a:lnTo>
                    <a:pt x="38" y="113"/>
                  </a:lnTo>
                  <a:lnTo>
                    <a:pt x="55" y="133"/>
                  </a:lnTo>
                  <a:lnTo>
                    <a:pt x="75" y="151"/>
                  </a:lnTo>
                  <a:lnTo>
                    <a:pt x="95" y="167"/>
                  </a:lnTo>
                  <a:lnTo>
                    <a:pt x="117" y="182"/>
                  </a:lnTo>
                  <a:lnTo>
                    <a:pt x="139" y="194"/>
                  </a:lnTo>
                  <a:lnTo>
                    <a:pt x="163" y="204"/>
                  </a:lnTo>
                  <a:lnTo>
                    <a:pt x="188" y="211"/>
                  </a:lnTo>
                  <a:lnTo>
                    <a:pt x="213" y="216"/>
                  </a:lnTo>
                  <a:lnTo>
                    <a:pt x="239" y="219"/>
                  </a:lnTo>
                  <a:lnTo>
                    <a:pt x="265" y="219"/>
                  </a:lnTo>
                  <a:lnTo>
                    <a:pt x="292" y="216"/>
                  </a:lnTo>
                  <a:lnTo>
                    <a:pt x="319" y="211"/>
                  </a:lnTo>
                  <a:lnTo>
                    <a:pt x="345" y="204"/>
                  </a:lnTo>
                  <a:lnTo>
                    <a:pt x="345" y="204"/>
                  </a:lnTo>
                  <a:lnTo>
                    <a:pt x="303" y="86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33"/>
            <p:cNvSpPr>
              <a:spLocks/>
            </p:cNvSpPr>
            <p:nvPr/>
          </p:nvSpPr>
          <p:spPr bwMode="auto">
            <a:xfrm>
              <a:off x="1995" y="2629"/>
              <a:ext cx="37" cy="57"/>
            </a:xfrm>
            <a:custGeom>
              <a:avLst/>
              <a:gdLst/>
              <a:ahLst/>
              <a:cxnLst>
                <a:cxn ang="0">
                  <a:pos x="86" y="43"/>
                </a:cxn>
                <a:cxn ang="0">
                  <a:pos x="86" y="43"/>
                </a:cxn>
                <a:cxn ang="0">
                  <a:pos x="89" y="57"/>
                </a:cxn>
                <a:cxn ang="0">
                  <a:pos x="93" y="71"/>
                </a:cxn>
                <a:cxn ang="0">
                  <a:pos x="94" y="85"/>
                </a:cxn>
                <a:cxn ang="0">
                  <a:pos x="94" y="100"/>
                </a:cxn>
                <a:cxn ang="0">
                  <a:pos x="93" y="113"/>
                </a:cxn>
                <a:cxn ang="0">
                  <a:pos x="89" y="127"/>
                </a:cxn>
                <a:cxn ang="0">
                  <a:pos x="86" y="141"/>
                </a:cxn>
                <a:cxn ang="0">
                  <a:pos x="80" y="153"/>
                </a:cxn>
                <a:cxn ang="0">
                  <a:pos x="74" y="165"/>
                </a:cxn>
                <a:cxn ang="0">
                  <a:pos x="67" y="177"/>
                </a:cxn>
                <a:cxn ang="0">
                  <a:pos x="57" y="188"/>
                </a:cxn>
                <a:cxn ang="0">
                  <a:pos x="48" y="198"/>
                </a:cxn>
                <a:cxn ang="0">
                  <a:pos x="37" y="207"/>
                </a:cxn>
                <a:cxn ang="0">
                  <a:pos x="26" y="215"/>
                </a:cxn>
                <a:cxn ang="0">
                  <a:pos x="13" y="222"/>
                </a:cxn>
                <a:cxn ang="0">
                  <a:pos x="0" y="228"/>
                </a:cxn>
                <a:cxn ang="0">
                  <a:pos x="42" y="346"/>
                </a:cxn>
                <a:cxn ang="0">
                  <a:pos x="68" y="334"/>
                </a:cxn>
                <a:cxn ang="0">
                  <a:pos x="91" y="322"/>
                </a:cxn>
                <a:cxn ang="0">
                  <a:pos x="113" y="306"/>
                </a:cxn>
                <a:cxn ang="0">
                  <a:pos x="133" y="289"/>
                </a:cxn>
                <a:cxn ang="0">
                  <a:pos x="152" y="271"/>
                </a:cxn>
                <a:cxn ang="0">
                  <a:pos x="167" y="250"/>
                </a:cxn>
                <a:cxn ang="0">
                  <a:pos x="182" y="229"/>
                </a:cxn>
                <a:cxn ang="0">
                  <a:pos x="194" y="206"/>
                </a:cxn>
                <a:cxn ang="0">
                  <a:pos x="204" y="182"/>
                </a:cxn>
                <a:cxn ang="0">
                  <a:pos x="212" y="157"/>
                </a:cxn>
                <a:cxn ang="0">
                  <a:pos x="216" y="131"/>
                </a:cxn>
                <a:cxn ang="0">
                  <a:pos x="218" y="105"/>
                </a:cxn>
                <a:cxn ang="0">
                  <a:pos x="218" y="79"/>
                </a:cxn>
                <a:cxn ang="0">
                  <a:pos x="216" y="53"/>
                </a:cxn>
                <a:cxn ang="0">
                  <a:pos x="212" y="26"/>
                </a:cxn>
                <a:cxn ang="0">
                  <a:pos x="203" y="0"/>
                </a:cxn>
                <a:cxn ang="0">
                  <a:pos x="203" y="0"/>
                </a:cxn>
                <a:cxn ang="0">
                  <a:pos x="86" y="43"/>
                </a:cxn>
              </a:cxnLst>
              <a:rect l="0" t="0" r="r" b="b"/>
              <a:pathLst>
                <a:path w="218" h="346">
                  <a:moveTo>
                    <a:pt x="86" y="43"/>
                  </a:moveTo>
                  <a:lnTo>
                    <a:pt x="86" y="43"/>
                  </a:lnTo>
                  <a:lnTo>
                    <a:pt x="89" y="57"/>
                  </a:lnTo>
                  <a:lnTo>
                    <a:pt x="93" y="71"/>
                  </a:lnTo>
                  <a:lnTo>
                    <a:pt x="94" y="85"/>
                  </a:lnTo>
                  <a:lnTo>
                    <a:pt x="94" y="100"/>
                  </a:lnTo>
                  <a:lnTo>
                    <a:pt x="93" y="113"/>
                  </a:lnTo>
                  <a:lnTo>
                    <a:pt x="89" y="127"/>
                  </a:lnTo>
                  <a:lnTo>
                    <a:pt x="86" y="141"/>
                  </a:lnTo>
                  <a:lnTo>
                    <a:pt x="80" y="153"/>
                  </a:lnTo>
                  <a:lnTo>
                    <a:pt x="74" y="165"/>
                  </a:lnTo>
                  <a:lnTo>
                    <a:pt x="67" y="177"/>
                  </a:lnTo>
                  <a:lnTo>
                    <a:pt x="57" y="188"/>
                  </a:lnTo>
                  <a:lnTo>
                    <a:pt x="48" y="198"/>
                  </a:lnTo>
                  <a:lnTo>
                    <a:pt x="37" y="207"/>
                  </a:lnTo>
                  <a:lnTo>
                    <a:pt x="26" y="215"/>
                  </a:lnTo>
                  <a:lnTo>
                    <a:pt x="13" y="222"/>
                  </a:lnTo>
                  <a:lnTo>
                    <a:pt x="0" y="228"/>
                  </a:lnTo>
                  <a:lnTo>
                    <a:pt x="42" y="346"/>
                  </a:lnTo>
                  <a:lnTo>
                    <a:pt x="68" y="334"/>
                  </a:lnTo>
                  <a:lnTo>
                    <a:pt x="91" y="322"/>
                  </a:lnTo>
                  <a:lnTo>
                    <a:pt x="113" y="306"/>
                  </a:lnTo>
                  <a:lnTo>
                    <a:pt x="133" y="289"/>
                  </a:lnTo>
                  <a:lnTo>
                    <a:pt x="152" y="271"/>
                  </a:lnTo>
                  <a:lnTo>
                    <a:pt x="167" y="250"/>
                  </a:lnTo>
                  <a:lnTo>
                    <a:pt x="182" y="229"/>
                  </a:lnTo>
                  <a:lnTo>
                    <a:pt x="194" y="206"/>
                  </a:lnTo>
                  <a:lnTo>
                    <a:pt x="204" y="182"/>
                  </a:lnTo>
                  <a:lnTo>
                    <a:pt x="212" y="157"/>
                  </a:lnTo>
                  <a:lnTo>
                    <a:pt x="216" y="131"/>
                  </a:lnTo>
                  <a:lnTo>
                    <a:pt x="218" y="105"/>
                  </a:lnTo>
                  <a:lnTo>
                    <a:pt x="218" y="79"/>
                  </a:lnTo>
                  <a:lnTo>
                    <a:pt x="216" y="53"/>
                  </a:lnTo>
                  <a:lnTo>
                    <a:pt x="212" y="26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86" y="43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34"/>
            <p:cNvSpPr>
              <a:spLocks/>
            </p:cNvSpPr>
            <p:nvPr/>
          </p:nvSpPr>
          <p:spPr bwMode="auto">
            <a:xfrm>
              <a:off x="1971" y="2599"/>
              <a:ext cx="58" cy="37"/>
            </a:xfrm>
            <a:custGeom>
              <a:avLst/>
              <a:gdLst/>
              <a:ahLst/>
              <a:cxnLst>
                <a:cxn ang="0">
                  <a:pos x="43" y="134"/>
                </a:cxn>
                <a:cxn ang="0">
                  <a:pos x="43" y="134"/>
                </a:cxn>
                <a:cxn ang="0">
                  <a:pos x="57" y="129"/>
                </a:cxn>
                <a:cxn ang="0">
                  <a:pos x="71" y="127"/>
                </a:cxn>
                <a:cxn ang="0">
                  <a:pos x="85" y="125"/>
                </a:cxn>
                <a:cxn ang="0">
                  <a:pos x="100" y="126"/>
                </a:cxn>
                <a:cxn ang="0">
                  <a:pos x="113" y="127"/>
                </a:cxn>
                <a:cxn ang="0">
                  <a:pos x="127" y="129"/>
                </a:cxn>
                <a:cxn ang="0">
                  <a:pos x="140" y="134"/>
                </a:cxn>
                <a:cxn ang="0">
                  <a:pos x="153" y="140"/>
                </a:cxn>
                <a:cxn ang="0">
                  <a:pos x="165" y="145"/>
                </a:cxn>
                <a:cxn ang="0">
                  <a:pos x="177" y="153"/>
                </a:cxn>
                <a:cxn ang="0">
                  <a:pos x="188" y="162"/>
                </a:cxn>
                <a:cxn ang="0">
                  <a:pos x="197" y="171"/>
                </a:cxn>
                <a:cxn ang="0">
                  <a:pos x="206" y="183"/>
                </a:cxn>
                <a:cxn ang="0">
                  <a:pos x="214" y="194"/>
                </a:cxn>
                <a:cxn ang="0">
                  <a:pos x="221" y="206"/>
                </a:cxn>
                <a:cxn ang="0">
                  <a:pos x="228" y="220"/>
                </a:cxn>
                <a:cxn ang="0">
                  <a:pos x="345" y="177"/>
                </a:cxn>
                <a:cxn ang="0">
                  <a:pos x="334" y="152"/>
                </a:cxn>
                <a:cxn ang="0">
                  <a:pos x="322" y="128"/>
                </a:cxn>
                <a:cxn ang="0">
                  <a:pos x="306" y="107"/>
                </a:cxn>
                <a:cxn ang="0">
                  <a:pos x="289" y="86"/>
                </a:cxn>
                <a:cxn ang="0">
                  <a:pos x="271" y="68"/>
                </a:cxn>
                <a:cxn ang="0">
                  <a:pos x="250" y="51"/>
                </a:cxn>
                <a:cxn ang="0">
                  <a:pos x="229" y="38"/>
                </a:cxn>
                <a:cxn ang="0">
                  <a:pos x="206" y="25"/>
                </a:cxn>
                <a:cxn ang="0">
                  <a:pos x="181" y="16"/>
                </a:cxn>
                <a:cxn ang="0">
                  <a:pos x="158" y="8"/>
                </a:cxn>
                <a:cxn ang="0">
                  <a:pos x="131" y="4"/>
                </a:cxn>
                <a:cxn ang="0">
                  <a:pos x="105" y="0"/>
                </a:cxn>
                <a:cxn ang="0">
                  <a:pos x="79" y="0"/>
                </a:cxn>
                <a:cxn ang="0">
                  <a:pos x="53" y="3"/>
                </a:cxn>
                <a:cxn ang="0">
                  <a:pos x="26" y="8"/>
                </a:cxn>
                <a:cxn ang="0">
                  <a:pos x="0" y="16"/>
                </a:cxn>
                <a:cxn ang="0">
                  <a:pos x="0" y="16"/>
                </a:cxn>
                <a:cxn ang="0">
                  <a:pos x="43" y="134"/>
                </a:cxn>
              </a:cxnLst>
              <a:rect l="0" t="0" r="r" b="b"/>
              <a:pathLst>
                <a:path w="345" h="220">
                  <a:moveTo>
                    <a:pt x="43" y="134"/>
                  </a:moveTo>
                  <a:lnTo>
                    <a:pt x="43" y="134"/>
                  </a:lnTo>
                  <a:lnTo>
                    <a:pt x="57" y="129"/>
                  </a:lnTo>
                  <a:lnTo>
                    <a:pt x="71" y="127"/>
                  </a:lnTo>
                  <a:lnTo>
                    <a:pt x="85" y="125"/>
                  </a:lnTo>
                  <a:lnTo>
                    <a:pt x="100" y="126"/>
                  </a:lnTo>
                  <a:lnTo>
                    <a:pt x="113" y="127"/>
                  </a:lnTo>
                  <a:lnTo>
                    <a:pt x="127" y="129"/>
                  </a:lnTo>
                  <a:lnTo>
                    <a:pt x="140" y="134"/>
                  </a:lnTo>
                  <a:lnTo>
                    <a:pt x="153" y="140"/>
                  </a:lnTo>
                  <a:lnTo>
                    <a:pt x="165" y="145"/>
                  </a:lnTo>
                  <a:lnTo>
                    <a:pt x="177" y="153"/>
                  </a:lnTo>
                  <a:lnTo>
                    <a:pt x="188" y="162"/>
                  </a:lnTo>
                  <a:lnTo>
                    <a:pt x="197" y="171"/>
                  </a:lnTo>
                  <a:lnTo>
                    <a:pt x="206" y="183"/>
                  </a:lnTo>
                  <a:lnTo>
                    <a:pt x="214" y="194"/>
                  </a:lnTo>
                  <a:lnTo>
                    <a:pt x="221" y="206"/>
                  </a:lnTo>
                  <a:lnTo>
                    <a:pt x="228" y="220"/>
                  </a:lnTo>
                  <a:lnTo>
                    <a:pt x="345" y="177"/>
                  </a:lnTo>
                  <a:lnTo>
                    <a:pt x="334" y="152"/>
                  </a:lnTo>
                  <a:lnTo>
                    <a:pt x="322" y="128"/>
                  </a:lnTo>
                  <a:lnTo>
                    <a:pt x="306" y="107"/>
                  </a:lnTo>
                  <a:lnTo>
                    <a:pt x="289" y="86"/>
                  </a:lnTo>
                  <a:lnTo>
                    <a:pt x="271" y="68"/>
                  </a:lnTo>
                  <a:lnTo>
                    <a:pt x="250" y="51"/>
                  </a:lnTo>
                  <a:lnTo>
                    <a:pt x="229" y="38"/>
                  </a:lnTo>
                  <a:lnTo>
                    <a:pt x="206" y="25"/>
                  </a:lnTo>
                  <a:lnTo>
                    <a:pt x="181" y="16"/>
                  </a:lnTo>
                  <a:lnTo>
                    <a:pt x="158" y="8"/>
                  </a:lnTo>
                  <a:lnTo>
                    <a:pt x="131" y="4"/>
                  </a:lnTo>
                  <a:lnTo>
                    <a:pt x="105" y="0"/>
                  </a:lnTo>
                  <a:lnTo>
                    <a:pt x="79" y="0"/>
                  </a:lnTo>
                  <a:lnTo>
                    <a:pt x="53" y="3"/>
                  </a:lnTo>
                  <a:lnTo>
                    <a:pt x="26" y="8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43" y="134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35"/>
            <p:cNvSpPr>
              <a:spLocks/>
            </p:cNvSpPr>
            <p:nvPr/>
          </p:nvSpPr>
          <p:spPr bwMode="auto">
            <a:xfrm>
              <a:off x="2279" y="2609"/>
              <a:ext cx="69" cy="69"/>
            </a:xfrm>
            <a:custGeom>
              <a:avLst/>
              <a:gdLst/>
              <a:ahLst/>
              <a:cxnLst>
                <a:cxn ang="0">
                  <a:pos x="117" y="20"/>
                </a:cxn>
                <a:cxn ang="0">
                  <a:pos x="81" y="42"/>
                </a:cxn>
                <a:cxn ang="0">
                  <a:pos x="52" y="70"/>
                </a:cxn>
                <a:cxn ang="0">
                  <a:pos x="28" y="102"/>
                </a:cxn>
                <a:cxn ang="0">
                  <a:pos x="12" y="138"/>
                </a:cxn>
                <a:cxn ang="0">
                  <a:pos x="2" y="176"/>
                </a:cxn>
                <a:cxn ang="0">
                  <a:pos x="0" y="216"/>
                </a:cxn>
                <a:cxn ang="0">
                  <a:pos x="7" y="257"/>
                </a:cxn>
                <a:cxn ang="0">
                  <a:pos x="20" y="296"/>
                </a:cxn>
                <a:cxn ang="0">
                  <a:pos x="42" y="332"/>
                </a:cxn>
                <a:cxn ang="0">
                  <a:pos x="70" y="361"/>
                </a:cxn>
                <a:cxn ang="0">
                  <a:pos x="102" y="384"/>
                </a:cxn>
                <a:cxn ang="0">
                  <a:pos x="138" y="401"/>
                </a:cxn>
                <a:cxn ang="0">
                  <a:pos x="177" y="411"/>
                </a:cxn>
                <a:cxn ang="0">
                  <a:pos x="216" y="412"/>
                </a:cxn>
                <a:cxn ang="0">
                  <a:pos x="257" y="406"/>
                </a:cxn>
                <a:cxn ang="0">
                  <a:pos x="297" y="392"/>
                </a:cxn>
                <a:cxn ang="0">
                  <a:pos x="332" y="370"/>
                </a:cxn>
                <a:cxn ang="0">
                  <a:pos x="362" y="343"/>
                </a:cxn>
                <a:cxn ang="0">
                  <a:pos x="384" y="311"/>
                </a:cxn>
                <a:cxn ang="0">
                  <a:pos x="401" y="275"/>
                </a:cxn>
                <a:cxn ang="0">
                  <a:pos x="411" y="236"/>
                </a:cxn>
                <a:cxn ang="0">
                  <a:pos x="413" y="197"/>
                </a:cxn>
                <a:cxn ang="0">
                  <a:pos x="407" y="156"/>
                </a:cxn>
                <a:cxn ang="0">
                  <a:pos x="392" y="116"/>
                </a:cxn>
                <a:cxn ang="0">
                  <a:pos x="371" y="81"/>
                </a:cxn>
                <a:cxn ang="0">
                  <a:pos x="343" y="52"/>
                </a:cxn>
                <a:cxn ang="0">
                  <a:pos x="312" y="29"/>
                </a:cxn>
                <a:cxn ang="0">
                  <a:pos x="275" y="12"/>
                </a:cxn>
                <a:cxn ang="0">
                  <a:pos x="237" y="2"/>
                </a:cxn>
                <a:cxn ang="0">
                  <a:pos x="197" y="0"/>
                </a:cxn>
                <a:cxn ang="0">
                  <a:pos x="156" y="6"/>
                </a:cxn>
              </a:cxnLst>
              <a:rect l="0" t="0" r="r" b="b"/>
              <a:pathLst>
                <a:path w="413" h="412">
                  <a:moveTo>
                    <a:pt x="136" y="12"/>
                  </a:moveTo>
                  <a:lnTo>
                    <a:pt x="117" y="20"/>
                  </a:lnTo>
                  <a:lnTo>
                    <a:pt x="98" y="30"/>
                  </a:lnTo>
                  <a:lnTo>
                    <a:pt x="81" y="42"/>
                  </a:lnTo>
                  <a:lnTo>
                    <a:pt x="66" y="55"/>
                  </a:lnTo>
                  <a:lnTo>
                    <a:pt x="52" y="70"/>
                  </a:lnTo>
                  <a:lnTo>
                    <a:pt x="39" y="85"/>
                  </a:lnTo>
                  <a:lnTo>
                    <a:pt x="28" y="102"/>
                  </a:lnTo>
                  <a:lnTo>
                    <a:pt x="19" y="119"/>
                  </a:lnTo>
                  <a:lnTo>
                    <a:pt x="12" y="138"/>
                  </a:lnTo>
                  <a:lnTo>
                    <a:pt x="7" y="156"/>
                  </a:lnTo>
                  <a:lnTo>
                    <a:pt x="2" y="176"/>
                  </a:lnTo>
                  <a:lnTo>
                    <a:pt x="0" y="196"/>
                  </a:lnTo>
                  <a:lnTo>
                    <a:pt x="0" y="216"/>
                  </a:lnTo>
                  <a:lnTo>
                    <a:pt x="2" y="236"/>
                  </a:lnTo>
                  <a:lnTo>
                    <a:pt x="7" y="257"/>
                  </a:lnTo>
                  <a:lnTo>
                    <a:pt x="12" y="277"/>
                  </a:lnTo>
                  <a:lnTo>
                    <a:pt x="20" y="296"/>
                  </a:lnTo>
                  <a:lnTo>
                    <a:pt x="30" y="315"/>
                  </a:lnTo>
                  <a:lnTo>
                    <a:pt x="42" y="332"/>
                  </a:lnTo>
                  <a:lnTo>
                    <a:pt x="55" y="346"/>
                  </a:lnTo>
                  <a:lnTo>
                    <a:pt x="70" y="361"/>
                  </a:lnTo>
                  <a:lnTo>
                    <a:pt x="85" y="373"/>
                  </a:lnTo>
                  <a:lnTo>
                    <a:pt x="102" y="384"/>
                  </a:lnTo>
                  <a:lnTo>
                    <a:pt x="119" y="393"/>
                  </a:lnTo>
                  <a:lnTo>
                    <a:pt x="138" y="401"/>
                  </a:lnTo>
                  <a:lnTo>
                    <a:pt x="156" y="406"/>
                  </a:lnTo>
                  <a:lnTo>
                    <a:pt x="177" y="411"/>
                  </a:lnTo>
                  <a:lnTo>
                    <a:pt x="196" y="412"/>
                  </a:lnTo>
                  <a:lnTo>
                    <a:pt x="216" y="412"/>
                  </a:lnTo>
                  <a:lnTo>
                    <a:pt x="237" y="411"/>
                  </a:lnTo>
                  <a:lnTo>
                    <a:pt x="257" y="406"/>
                  </a:lnTo>
                  <a:lnTo>
                    <a:pt x="278" y="401"/>
                  </a:lnTo>
                  <a:lnTo>
                    <a:pt x="297" y="392"/>
                  </a:lnTo>
                  <a:lnTo>
                    <a:pt x="315" y="383"/>
                  </a:lnTo>
                  <a:lnTo>
                    <a:pt x="332" y="370"/>
                  </a:lnTo>
                  <a:lnTo>
                    <a:pt x="347" y="358"/>
                  </a:lnTo>
                  <a:lnTo>
                    <a:pt x="362" y="343"/>
                  </a:lnTo>
                  <a:lnTo>
                    <a:pt x="374" y="328"/>
                  </a:lnTo>
                  <a:lnTo>
                    <a:pt x="384" y="311"/>
                  </a:lnTo>
                  <a:lnTo>
                    <a:pt x="393" y="293"/>
                  </a:lnTo>
                  <a:lnTo>
                    <a:pt x="401" y="275"/>
                  </a:lnTo>
                  <a:lnTo>
                    <a:pt x="407" y="256"/>
                  </a:lnTo>
                  <a:lnTo>
                    <a:pt x="411" y="236"/>
                  </a:lnTo>
                  <a:lnTo>
                    <a:pt x="413" y="217"/>
                  </a:lnTo>
                  <a:lnTo>
                    <a:pt x="413" y="197"/>
                  </a:lnTo>
                  <a:lnTo>
                    <a:pt x="411" y="176"/>
                  </a:lnTo>
                  <a:lnTo>
                    <a:pt x="407" y="156"/>
                  </a:lnTo>
                  <a:lnTo>
                    <a:pt x="401" y="136"/>
                  </a:lnTo>
                  <a:lnTo>
                    <a:pt x="392" y="116"/>
                  </a:lnTo>
                  <a:lnTo>
                    <a:pt x="383" y="98"/>
                  </a:lnTo>
                  <a:lnTo>
                    <a:pt x="371" y="81"/>
                  </a:lnTo>
                  <a:lnTo>
                    <a:pt x="358" y="65"/>
                  </a:lnTo>
                  <a:lnTo>
                    <a:pt x="343" y="52"/>
                  </a:lnTo>
                  <a:lnTo>
                    <a:pt x="329" y="39"/>
                  </a:lnTo>
                  <a:lnTo>
                    <a:pt x="312" y="29"/>
                  </a:lnTo>
                  <a:lnTo>
                    <a:pt x="293" y="19"/>
                  </a:lnTo>
                  <a:lnTo>
                    <a:pt x="275" y="12"/>
                  </a:lnTo>
                  <a:lnTo>
                    <a:pt x="256" y="6"/>
                  </a:lnTo>
                  <a:lnTo>
                    <a:pt x="237" y="2"/>
                  </a:lnTo>
                  <a:lnTo>
                    <a:pt x="217" y="0"/>
                  </a:lnTo>
                  <a:lnTo>
                    <a:pt x="197" y="0"/>
                  </a:lnTo>
                  <a:lnTo>
                    <a:pt x="177" y="2"/>
                  </a:lnTo>
                  <a:lnTo>
                    <a:pt x="156" y="6"/>
                  </a:lnTo>
                  <a:lnTo>
                    <a:pt x="136" y="12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36"/>
            <p:cNvSpPr>
              <a:spLocks/>
            </p:cNvSpPr>
            <p:nvPr/>
          </p:nvSpPr>
          <p:spPr bwMode="auto">
            <a:xfrm>
              <a:off x="2268" y="2602"/>
              <a:ext cx="37" cy="57"/>
            </a:xfrm>
            <a:custGeom>
              <a:avLst/>
              <a:gdLst/>
              <a:ahLst/>
              <a:cxnLst>
                <a:cxn ang="0">
                  <a:pos x="134" y="303"/>
                </a:cxn>
                <a:cxn ang="0">
                  <a:pos x="134" y="303"/>
                </a:cxn>
                <a:cxn ang="0">
                  <a:pos x="130" y="288"/>
                </a:cxn>
                <a:cxn ang="0">
                  <a:pos x="127" y="274"/>
                </a:cxn>
                <a:cxn ang="0">
                  <a:pos x="125" y="261"/>
                </a:cxn>
                <a:cxn ang="0">
                  <a:pos x="126" y="246"/>
                </a:cxn>
                <a:cxn ang="0">
                  <a:pos x="127" y="232"/>
                </a:cxn>
                <a:cxn ang="0">
                  <a:pos x="130" y="219"/>
                </a:cxn>
                <a:cxn ang="0">
                  <a:pos x="134" y="205"/>
                </a:cxn>
                <a:cxn ang="0">
                  <a:pos x="140" y="193"/>
                </a:cxn>
                <a:cxn ang="0">
                  <a:pos x="146" y="180"/>
                </a:cxn>
                <a:cxn ang="0">
                  <a:pos x="153" y="169"/>
                </a:cxn>
                <a:cxn ang="0">
                  <a:pos x="161" y="158"/>
                </a:cxn>
                <a:cxn ang="0">
                  <a:pos x="172" y="147"/>
                </a:cxn>
                <a:cxn ang="0">
                  <a:pos x="183" y="138"/>
                </a:cxn>
                <a:cxn ang="0">
                  <a:pos x="194" y="130"/>
                </a:cxn>
                <a:cxn ang="0">
                  <a:pos x="207" y="124"/>
                </a:cxn>
                <a:cxn ang="0">
                  <a:pos x="220" y="118"/>
                </a:cxn>
                <a:cxn ang="0">
                  <a:pos x="177" y="0"/>
                </a:cxn>
                <a:cxn ang="0">
                  <a:pos x="152" y="11"/>
                </a:cxn>
                <a:cxn ang="0">
                  <a:pos x="129" y="24"/>
                </a:cxn>
                <a:cxn ang="0">
                  <a:pos x="107" y="39"/>
                </a:cxn>
                <a:cxn ang="0">
                  <a:pos x="87" y="56"/>
                </a:cxn>
                <a:cxn ang="0">
                  <a:pos x="68" y="75"/>
                </a:cxn>
                <a:cxn ang="0">
                  <a:pos x="51" y="95"/>
                </a:cxn>
                <a:cxn ang="0">
                  <a:pos x="38" y="117"/>
                </a:cxn>
                <a:cxn ang="0">
                  <a:pos x="25" y="140"/>
                </a:cxn>
                <a:cxn ang="0">
                  <a:pos x="16" y="163"/>
                </a:cxn>
                <a:cxn ang="0">
                  <a:pos x="8" y="188"/>
                </a:cxn>
                <a:cxn ang="0">
                  <a:pos x="3" y="214"/>
                </a:cxn>
                <a:cxn ang="0">
                  <a:pos x="0" y="239"/>
                </a:cxn>
                <a:cxn ang="0">
                  <a:pos x="0" y="266"/>
                </a:cxn>
                <a:cxn ang="0">
                  <a:pos x="3" y="292"/>
                </a:cxn>
                <a:cxn ang="0">
                  <a:pos x="8" y="320"/>
                </a:cxn>
                <a:cxn ang="0">
                  <a:pos x="16" y="346"/>
                </a:cxn>
                <a:cxn ang="0">
                  <a:pos x="16" y="346"/>
                </a:cxn>
                <a:cxn ang="0">
                  <a:pos x="134" y="303"/>
                </a:cxn>
              </a:cxnLst>
              <a:rect l="0" t="0" r="r" b="b"/>
              <a:pathLst>
                <a:path w="220" h="346">
                  <a:moveTo>
                    <a:pt x="134" y="303"/>
                  </a:moveTo>
                  <a:lnTo>
                    <a:pt x="134" y="303"/>
                  </a:lnTo>
                  <a:lnTo>
                    <a:pt x="130" y="288"/>
                  </a:lnTo>
                  <a:lnTo>
                    <a:pt x="127" y="274"/>
                  </a:lnTo>
                  <a:lnTo>
                    <a:pt x="125" y="261"/>
                  </a:lnTo>
                  <a:lnTo>
                    <a:pt x="126" y="246"/>
                  </a:lnTo>
                  <a:lnTo>
                    <a:pt x="127" y="232"/>
                  </a:lnTo>
                  <a:lnTo>
                    <a:pt x="130" y="219"/>
                  </a:lnTo>
                  <a:lnTo>
                    <a:pt x="134" y="205"/>
                  </a:lnTo>
                  <a:lnTo>
                    <a:pt x="140" y="193"/>
                  </a:lnTo>
                  <a:lnTo>
                    <a:pt x="146" y="180"/>
                  </a:lnTo>
                  <a:lnTo>
                    <a:pt x="153" y="169"/>
                  </a:lnTo>
                  <a:lnTo>
                    <a:pt x="161" y="158"/>
                  </a:lnTo>
                  <a:lnTo>
                    <a:pt x="172" y="147"/>
                  </a:lnTo>
                  <a:lnTo>
                    <a:pt x="183" y="138"/>
                  </a:lnTo>
                  <a:lnTo>
                    <a:pt x="194" y="130"/>
                  </a:lnTo>
                  <a:lnTo>
                    <a:pt x="207" y="124"/>
                  </a:lnTo>
                  <a:lnTo>
                    <a:pt x="220" y="118"/>
                  </a:lnTo>
                  <a:lnTo>
                    <a:pt x="177" y="0"/>
                  </a:lnTo>
                  <a:lnTo>
                    <a:pt x="152" y="11"/>
                  </a:lnTo>
                  <a:lnTo>
                    <a:pt x="129" y="24"/>
                  </a:lnTo>
                  <a:lnTo>
                    <a:pt x="107" y="39"/>
                  </a:lnTo>
                  <a:lnTo>
                    <a:pt x="87" y="56"/>
                  </a:lnTo>
                  <a:lnTo>
                    <a:pt x="68" y="75"/>
                  </a:lnTo>
                  <a:lnTo>
                    <a:pt x="51" y="95"/>
                  </a:lnTo>
                  <a:lnTo>
                    <a:pt x="38" y="117"/>
                  </a:lnTo>
                  <a:lnTo>
                    <a:pt x="25" y="140"/>
                  </a:lnTo>
                  <a:lnTo>
                    <a:pt x="16" y="163"/>
                  </a:lnTo>
                  <a:lnTo>
                    <a:pt x="8" y="188"/>
                  </a:lnTo>
                  <a:lnTo>
                    <a:pt x="3" y="214"/>
                  </a:lnTo>
                  <a:lnTo>
                    <a:pt x="0" y="239"/>
                  </a:lnTo>
                  <a:lnTo>
                    <a:pt x="0" y="266"/>
                  </a:lnTo>
                  <a:lnTo>
                    <a:pt x="3" y="292"/>
                  </a:lnTo>
                  <a:lnTo>
                    <a:pt x="8" y="320"/>
                  </a:lnTo>
                  <a:lnTo>
                    <a:pt x="16" y="346"/>
                  </a:lnTo>
                  <a:lnTo>
                    <a:pt x="16" y="346"/>
                  </a:lnTo>
                  <a:lnTo>
                    <a:pt x="134" y="303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37"/>
            <p:cNvSpPr>
              <a:spLocks/>
            </p:cNvSpPr>
            <p:nvPr/>
          </p:nvSpPr>
          <p:spPr bwMode="auto">
            <a:xfrm>
              <a:off x="2271" y="2652"/>
              <a:ext cx="58" cy="37"/>
            </a:xfrm>
            <a:custGeom>
              <a:avLst/>
              <a:gdLst/>
              <a:ahLst/>
              <a:cxnLst>
                <a:cxn ang="0">
                  <a:pos x="303" y="86"/>
                </a:cxn>
                <a:cxn ang="0">
                  <a:pos x="303" y="86"/>
                </a:cxn>
                <a:cxn ang="0">
                  <a:pos x="288" y="90"/>
                </a:cxn>
                <a:cxn ang="0">
                  <a:pos x="275" y="93"/>
                </a:cxn>
                <a:cxn ang="0">
                  <a:pos x="261" y="94"/>
                </a:cxn>
                <a:cxn ang="0">
                  <a:pos x="246" y="94"/>
                </a:cxn>
                <a:cxn ang="0">
                  <a:pos x="233" y="93"/>
                </a:cxn>
                <a:cxn ang="0">
                  <a:pos x="219" y="90"/>
                </a:cxn>
                <a:cxn ang="0">
                  <a:pos x="206" y="86"/>
                </a:cxn>
                <a:cxn ang="0">
                  <a:pos x="193" y="80"/>
                </a:cxn>
                <a:cxn ang="0">
                  <a:pos x="181" y="74"/>
                </a:cxn>
                <a:cxn ang="0">
                  <a:pos x="169" y="66"/>
                </a:cxn>
                <a:cxn ang="0">
                  <a:pos x="158" y="57"/>
                </a:cxn>
                <a:cxn ang="0">
                  <a:pos x="148" y="48"/>
                </a:cxn>
                <a:cxn ang="0">
                  <a:pos x="139" y="37"/>
                </a:cxn>
                <a:cxn ang="0">
                  <a:pos x="131" y="26"/>
                </a:cxn>
                <a:cxn ang="0">
                  <a:pos x="124" y="13"/>
                </a:cxn>
                <a:cxn ang="0">
                  <a:pos x="118" y="0"/>
                </a:cxn>
                <a:cxn ang="0">
                  <a:pos x="0" y="43"/>
                </a:cxn>
                <a:cxn ang="0">
                  <a:pos x="12" y="68"/>
                </a:cxn>
                <a:cxn ang="0">
                  <a:pos x="24" y="91"/>
                </a:cxn>
                <a:cxn ang="0">
                  <a:pos x="39" y="113"/>
                </a:cxn>
                <a:cxn ang="0">
                  <a:pos x="56" y="133"/>
                </a:cxn>
                <a:cxn ang="0">
                  <a:pos x="75" y="151"/>
                </a:cxn>
                <a:cxn ang="0">
                  <a:pos x="96" y="167"/>
                </a:cxn>
                <a:cxn ang="0">
                  <a:pos x="117" y="182"/>
                </a:cxn>
                <a:cxn ang="0">
                  <a:pos x="140" y="194"/>
                </a:cxn>
                <a:cxn ang="0">
                  <a:pos x="164" y="204"/>
                </a:cxn>
                <a:cxn ang="0">
                  <a:pos x="189" y="211"/>
                </a:cxn>
                <a:cxn ang="0">
                  <a:pos x="215" y="216"/>
                </a:cxn>
                <a:cxn ang="0">
                  <a:pos x="240" y="219"/>
                </a:cxn>
                <a:cxn ang="0">
                  <a:pos x="266" y="219"/>
                </a:cxn>
                <a:cxn ang="0">
                  <a:pos x="293" y="216"/>
                </a:cxn>
                <a:cxn ang="0">
                  <a:pos x="320" y="211"/>
                </a:cxn>
                <a:cxn ang="0">
                  <a:pos x="346" y="204"/>
                </a:cxn>
                <a:cxn ang="0">
                  <a:pos x="346" y="204"/>
                </a:cxn>
                <a:cxn ang="0">
                  <a:pos x="303" y="86"/>
                </a:cxn>
              </a:cxnLst>
              <a:rect l="0" t="0" r="r" b="b"/>
              <a:pathLst>
                <a:path w="346" h="219">
                  <a:moveTo>
                    <a:pt x="303" y="86"/>
                  </a:moveTo>
                  <a:lnTo>
                    <a:pt x="303" y="86"/>
                  </a:lnTo>
                  <a:lnTo>
                    <a:pt x="288" y="90"/>
                  </a:lnTo>
                  <a:lnTo>
                    <a:pt x="275" y="93"/>
                  </a:lnTo>
                  <a:lnTo>
                    <a:pt x="261" y="94"/>
                  </a:lnTo>
                  <a:lnTo>
                    <a:pt x="246" y="94"/>
                  </a:lnTo>
                  <a:lnTo>
                    <a:pt x="233" y="93"/>
                  </a:lnTo>
                  <a:lnTo>
                    <a:pt x="219" y="90"/>
                  </a:lnTo>
                  <a:lnTo>
                    <a:pt x="206" y="86"/>
                  </a:lnTo>
                  <a:lnTo>
                    <a:pt x="193" y="80"/>
                  </a:lnTo>
                  <a:lnTo>
                    <a:pt x="181" y="74"/>
                  </a:lnTo>
                  <a:lnTo>
                    <a:pt x="169" y="66"/>
                  </a:lnTo>
                  <a:lnTo>
                    <a:pt x="158" y="57"/>
                  </a:lnTo>
                  <a:lnTo>
                    <a:pt x="148" y="48"/>
                  </a:lnTo>
                  <a:lnTo>
                    <a:pt x="139" y="37"/>
                  </a:lnTo>
                  <a:lnTo>
                    <a:pt x="131" y="26"/>
                  </a:lnTo>
                  <a:lnTo>
                    <a:pt x="124" y="13"/>
                  </a:lnTo>
                  <a:lnTo>
                    <a:pt x="118" y="0"/>
                  </a:lnTo>
                  <a:lnTo>
                    <a:pt x="0" y="43"/>
                  </a:lnTo>
                  <a:lnTo>
                    <a:pt x="12" y="68"/>
                  </a:lnTo>
                  <a:lnTo>
                    <a:pt x="24" y="91"/>
                  </a:lnTo>
                  <a:lnTo>
                    <a:pt x="39" y="113"/>
                  </a:lnTo>
                  <a:lnTo>
                    <a:pt x="56" y="133"/>
                  </a:lnTo>
                  <a:lnTo>
                    <a:pt x="75" y="151"/>
                  </a:lnTo>
                  <a:lnTo>
                    <a:pt x="96" y="167"/>
                  </a:lnTo>
                  <a:lnTo>
                    <a:pt x="117" y="182"/>
                  </a:lnTo>
                  <a:lnTo>
                    <a:pt x="140" y="194"/>
                  </a:lnTo>
                  <a:lnTo>
                    <a:pt x="164" y="204"/>
                  </a:lnTo>
                  <a:lnTo>
                    <a:pt x="189" y="211"/>
                  </a:lnTo>
                  <a:lnTo>
                    <a:pt x="215" y="216"/>
                  </a:lnTo>
                  <a:lnTo>
                    <a:pt x="240" y="219"/>
                  </a:lnTo>
                  <a:lnTo>
                    <a:pt x="266" y="219"/>
                  </a:lnTo>
                  <a:lnTo>
                    <a:pt x="293" y="216"/>
                  </a:lnTo>
                  <a:lnTo>
                    <a:pt x="320" y="211"/>
                  </a:lnTo>
                  <a:lnTo>
                    <a:pt x="346" y="204"/>
                  </a:lnTo>
                  <a:lnTo>
                    <a:pt x="346" y="204"/>
                  </a:lnTo>
                  <a:lnTo>
                    <a:pt x="303" y="86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38"/>
            <p:cNvSpPr>
              <a:spLocks/>
            </p:cNvSpPr>
            <p:nvPr/>
          </p:nvSpPr>
          <p:spPr bwMode="auto">
            <a:xfrm>
              <a:off x="2322" y="2629"/>
              <a:ext cx="36" cy="57"/>
            </a:xfrm>
            <a:custGeom>
              <a:avLst/>
              <a:gdLst/>
              <a:ahLst/>
              <a:cxnLst>
                <a:cxn ang="0">
                  <a:pos x="86" y="43"/>
                </a:cxn>
                <a:cxn ang="0">
                  <a:pos x="86" y="43"/>
                </a:cxn>
                <a:cxn ang="0">
                  <a:pos x="91" y="57"/>
                </a:cxn>
                <a:cxn ang="0">
                  <a:pos x="93" y="71"/>
                </a:cxn>
                <a:cxn ang="0">
                  <a:pos x="94" y="85"/>
                </a:cxn>
                <a:cxn ang="0">
                  <a:pos x="94" y="100"/>
                </a:cxn>
                <a:cxn ang="0">
                  <a:pos x="93" y="113"/>
                </a:cxn>
                <a:cxn ang="0">
                  <a:pos x="91" y="127"/>
                </a:cxn>
                <a:cxn ang="0">
                  <a:pos x="86" y="141"/>
                </a:cxn>
                <a:cxn ang="0">
                  <a:pos x="81" y="153"/>
                </a:cxn>
                <a:cxn ang="0">
                  <a:pos x="75" y="165"/>
                </a:cxn>
                <a:cxn ang="0">
                  <a:pos x="67" y="177"/>
                </a:cxn>
                <a:cxn ang="0">
                  <a:pos x="58" y="188"/>
                </a:cxn>
                <a:cxn ang="0">
                  <a:pos x="49" y="198"/>
                </a:cxn>
                <a:cxn ang="0">
                  <a:pos x="37" y="207"/>
                </a:cxn>
                <a:cxn ang="0">
                  <a:pos x="26" y="215"/>
                </a:cxn>
                <a:cxn ang="0">
                  <a:pos x="14" y="222"/>
                </a:cxn>
                <a:cxn ang="0">
                  <a:pos x="0" y="228"/>
                </a:cxn>
                <a:cxn ang="0">
                  <a:pos x="43" y="346"/>
                </a:cxn>
                <a:cxn ang="0">
                  <a:pos x="68" y="334"/>
                </a:cxn>
                <a:cxn ang="0">
                  <a:pos x="92" y="322"/>
                </a:cxn>
                <a:cxn ang="0">
                  <a:pos x="113" y="306"/>
                </a:cxn>
                <a:cxn ang="0">
                  <a:pos x="134" y="289"/>
                </a:cxn>
                <a:cxn ang="0">
                  <a:pos x="152" y="271"/>
                </a:cxn>
                <a:cxn ang="0">
                  <a:pos x="168" y="250"/>
                </a:cxn>
                <a:cxn ang="0">
                  <a:pos x="183" y="229"/>
                </a:cxn>
                <a:cxn ang="0">
                  <a:pos x="195" y="206"/>
                </a:cxn>
                <a:cxn ang="0">
                  <a:pos x="204" y="182"/>
                </a:cxn>
                <a:cxn ang="0">
                  <a:pos x="212" y="157"/>
                </a:cxn>
                <a:cxn ang="0">
                  <a:pos x="217" y="131"/>
                </a:cxn>
                <a:cxn ang="0">
                  <a:pos x="220" y="105"/>
                </a:cxn>
                <a:cxn ang="0">
                  <a:pos x="220" y="79"/>
                </a:cxn>
                <a:cxn ang="0">
                  <a:pos x="217" y="53"/>
                </a:cxn>
                <a:cxn ang="0">
                  <a:pos x="212" y="26"/>
                </a:cxn>
                <a:cxn ang="0">
                  <a:pos x="204" y="0"/>
                </a:cxn>
                <a:cxn ang="0">
                  <a:pos x="204" y="0"/>
                </a:cxn>
                <a:cxn ang="0">
                  <a:pos x="86" y="43"/>
                </a:cxn>
              </a:cxnLst>
              <a:rect l="0" t="0" r="r" b="b"/>
              <a:pathLst>
                <a:path w="220" h="346">
                  <a:moveTo>
                    <a:pt x="86" y="43"/>
                  </a:moveTo>
                  <a:lnTo>
                    <a:pt x="86" y="43"/>
                  </a:lnTo>
                  <a:lnTo>
                    <a:pt x="91" y="57"/>
                  </a:lnTo>
                  <a:lnTo>
                    <a:pt x="93" y="71"/>
                  </a:lnTo>
                  <a:lnTo>
                    <a:pt x="94" y="85"/>
                  </a:lnTo>
                  <a:lnTo>
                    <a:pt x="94" y="100"/>
                  </a:lnTo>
                  <a:lnTo>
                    <a:pt x="93" y="113"/>
                  </a:lnTo>
                  <a:lnTo>
                    <a:pt x="91" y="127"/>
                  </a:lnTo>
                  <a:lnTo>
                    <a:pt x="86" y="141"/>
                  </a:lnTo>
                  <a:lnTo>
                    <a:pt x="81" y="153"/>
                  </a:lnTo>
                  <a:lnTo>
                    <a:pt x="75" y="165"/>
                  </a:lnTo>
                  <a:lnTo>
                    <a:pt x="67" y="177"/>
                  </a:lnTo>
                  <a:lnTo>
                    <a:pt x="58" y="188"/>
                  </a:lnTo>
                  <a:lnTo>
                    <a:pt x="49" y="198"/>
                  </a:lnTo>
                  <a:lnTo>
                    <a:pt x="37" y="207"/>
                  </a:lnTo>
                  <a:lnTo>
                    <a:pt x="26" y="215"/>
                  </a:lnTo>
                  <a:lnTo>
                    <a:pt x="14" y="222"/>
                  </a:lnTo>
                  <a:lnTo>
                    <a:pt x="0" y="228"/>
                  </a:lnTo>
                  <a:lnTo>
                    <a:pt x="43" y="346"/>
                  </a:lnTo>
                  <a:lnTo>
                    <a:pt x="68" y="334"/>
                  </a:lnTo>
                  <a:lnTo>
                    <a:pt x="92" y="322"/>
                  </a:lnTo>
                  <a:lnTo>
                    <a:pt x="113" y="306"/>
                  </a:lnTo>
                  <a:lnTo>
                    <a:pt x="134" y="289"/>
                  </a:lnTo>
                  <a:lnTo>
                    <a:pt x="152" y="271"/>
                  </a:lnTo>
                  <a:lnTo>
                    <a:pt x="168" y="250"/>
                  </a:lnTo>
                  <a:lnTo>
                    <a:pt x="183" y="229"/>
                  </a:lnTo>
                  <a:lnTo>
                    <a:pt x="195" y="206"/>
                  </a:lnTo>
                  <a:lnTo>
                    <a:pt x="204" y="182"/>
                  </a:lnTo>
                  <a:lnTo>
                    <a:pt x="212" y="157"/>
                  </a:lnTo>
                  <a:lnTo>
                    <a:pt x="217" y="131"/>
                  </a:lnTo>
                  <a:lnTo>
                    <a:pt x="220" y="105"/>
                  </a:lnTo>
                  <a:lnTo>
                    <a:pt x="220" y="79"/>
                  </a:lnTo>
                  <a:lnTo>
                    <a:pt x="217" y="53"/>
                  </a:lnTo>
                  <a:lnTo>
                    <a:pt x="212" y="26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86" y="43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39"/>
            <p:cNvSpPr>
              <a:spLocks/>
            </p:cNvSpPr>
            <p:nvPr/>
          </p:nvSpPr>
          <p:spPr bwMode="auto">
            <a:xfrm>
              <a:off x="2298" y="2599"/>
              <a:ext cx="58" cy="37"/>
            </a:xfrm>
            <a:custGeom>
              <a:avLst/>
              <a:gdLst/>
              <a:ahLst/>
              <a:cxnLst>
                <a:cxn ang="0">
                  <a:pos x="43" y="134"/>
                </a:cxn>
                <a:cxn ang="0">
                  <a:pos x="43" y="134"/>
                </a:cxn>
                <a:cxn ang="0">
                  <a:pos x="57" y="129"/>
                </a:cxn>
                <a:cxn ang="0">
                  <a:pos x="72" y="127"/>
                </a:cxn>
                <a:cxn ang="0">
                  <a:pos x="85" y="125"/>
                </a:cxn>
                <a:cxn ang="0">
                  <a:pos x="100" y="126"/>
                </a:cxn>
                <a:cxn ang="0">
                  <a:pos x="114" y="127"/>
                </a:cxn>
                <a:cxn ang="0">
                  <a:pos x="127" y="129"/>
                </a:cxn>
                <a:cxn ang="0">
                  <a:pos x="141" y="134"/>
                </a:cxn>
                <a:cxn ang="0">
                  <a:pos x="153" y="140"/>
                </a:cxn>
                <a:cxn ang="0">
                  <a:pos x="166" y="145"/>
                </a:cxn>
                <a:cxn ang="0">
                  <a:pos x="177" y="153"/>
                </a:cxn>
                <a:cxn ang="0">
                  <a:pos x="189" y="162"/>
                </a:cxn>
                <a:cxn ang="0">
                  <a:pos x="199" y="171"/>
                </a:cxn>
                <a:cxn ang="0">
                  <a:pos x="208" y="183"/>
                </a:cxn>
                <a:cxn ang="0">
                  <a:pos x="216" y="194"/>
                </a:cxn>
                <a:cxn ang="0">
                  <a:pos x="223" y="206"/>
                </a:cxn>
                <a:cxn ang="0">
                  <a:pos x="228" y="220"/>
                </a:cxn>
                <a:cxn ang="0">
                  <a:pos x="346" y="177"/>
                </a:cxn>
                <a:cxn ang="0">
                  <a:pos x="335" y="152"/>
                </a:cxn>
                <a:cxn ang="0">
                  <a:pos x="322" y="128"/>
                </a:cxn>
                <a:cxn ang="0">
                  <a:pos x="306" y="107"/>
                </a:cxn>
                <a:cxn ang="0">
                  <a:pos x="289" y="86"/>
                </a:cxn>
                <a:cxn ang="0">
                  <a:pos x="271" y="68"/>
                </a:cxn>
                <a:cxn ang="0">
                  <a:pos x="251" y="51"/>
                </a:cxn>
                <a:cxn ang="0">
                  <a:pos x="229" y="38"/>
                </a:cxn>
                <a:cxn ang="0">
                  <a:pos x="207" y="25"/>
                </a:cxn>
                <a:cxn ang="0">
                  <a:pos x="183" y="16"/>
                </a:cxn>
                <a:cxn ang="0">
                  <a:pos x="158" y="8"/>
                </a:cxn>
                <a:cxn ang="0">
                  <a:pos x="132" y="4"/>
                </a:cxn>
                <a:cxn ang="0">
                  <a:pos x="106" y="0"/>
                </a:cxn>
                <a:cxn ang="0">
                  <a:pos x="80" y="0"/>
                </a:cxn>
                <a:cxn ang="0">
                  <a:pos x="54" y="3"/>
                </a:cxn>
                <a:cxn ang="0">
                  <a:pos x="26" y="8"/>
                </a:cxn>
                <a:cxn ang="0">
                  <a:pos x="0" y="16"/>
                </a:cxn>
                <a:cxn ang="0">
                  <a:pos x="0" y="16"/>
                </a:cxn>
                <a:cxn ang="0">
                  <a:pos x="43" y="134"/>
                </a:cxn>
              </a:cxnLst>
              <a:rect l="0" t="0" r="r" b="b"/>
              <a:pathLst>
                <a:path w="346" h="220">
                  <a:moveTo>
                    <a:pt x="43" y="134"/>
                  </a:moveTo>
                  <a:lnTo>
                    <a:pt x="43" y="134"/>
                  </a:lnTo>
                  <a:lnTo>
                    <a:pt x="57" y="129"/>
                  </a:lnTo>
                  <a:lnTo>
                    <a:pt x="72" y="127"/>
                  </a:lnTo>
                  <a:lnTo>
                    <a:pt x="85" y="125"/>
                  </a:lnTo>
                  <a:lnTo>
                    <a:pt x="100" y="126"/>
                  </a:lnTo>
                  <a:lnTo>
                    <a:pt x="114" y="127"/>
                  </a:lnTo>
                  <a:lnTo>
                    <a:pt x="127" y="129"/>
                  </a:lnTo>
                  <a:lnTo>
                    <a:pt x="141" y="134"/>
                  </a:lnTo>
                  <a:lnTo>
                    <a:pt x="153" y="140"/>
                  </a:lnTo>
                  <a:lnTo>
                    <a:pt x="166" y="145"/>
                  </a:lnTo>
                  <a:lnTo>
                    <a:pt x="177" y="153"/>
                  </a:lnTo>
                  <a:lnTo>
                    <a:pt x="189" y="162"/>
                  </a:lnTo>
                  <a:lnTo>
                    <a:pt x="199" y="171"/>
                  </a:lnTo>
                  <a:lnTo>
                    <a:pt x="208" y="183"/>
                  </a:lnTo>
                  <a:lnTo>
                    <a:pt x="216" y="194"/>
                  </a:lnTo>
                  <a:lnTo>
                    <a:pt x="223" y="206"/>
                  </a:lnTo>
                  <a:lnTo>
                    <a:pt x="228" y="220"/>
                  </a:lnTo>
                  <a:lnTo>
                    <a:pt x="346" y="177"/>
                  </a:lnTo>
                  <a:lnTo>
                    <a:pt x="335" y="152"/>
                  </a:lnTo>
                  <a:lnTo>
                    <a:pt x="322" y="128"/>
                  </a:lnTo>
                  <a:lnTo>
                    <a:pt x="306" y="107"/>
                  </a:lnTo>
                  <a:lnTo>
                    <a:pt x="289" y="86"/>
                  </a:lnTo>
                  <a:lnTo>
                    <a:pt x="271" y="68"/>
                  </a:lnTo>
                  <a:lnTo>
                    <a:pt x="251" y="51"/>
                  </a:lnTo>
                  <a:lnTo>
                    <a:pt x="229" y="38"/>
                  </a:lnTo>
                  <a:lnTo>
                    <a:pt x="207" y="25"/>
                  </a:lnTo>
                  <a:lnTo>
                    <a:pt x="183" y="16"/>
                  </a:lnTo>
                  <a:lnTo>
                    <a:pt x="158" y="8"/>
                  </a:lnTo>
                  <a:lnTo>
                    <a:pt x="132" y="4"/>
                  </a:lnTo>
                  <a:lnTo>
                    <a:pt x="106" y="0"/>
                  </a:lnTo>
                  <a:lnTo>
                    <a:pt x="80" y="0"/>
                  </a:lnTo>
                  <a:lnTo>
                    <a:pt x="54" y="3"/>
                  </a:lnTo>
                  <a:lnTo>
                    <a:pt x="26" y="8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43" y="134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40"/>
            <p:cNvSpPr>
              <a:spLocks/>
            </p:cNvSpPr>
            <p:nvPr/>
          </p:nvSpPr>
          <p:spPr bwMode="auto">
            <a:xfrm>
              <a:off x="2035" y="2857"/>
              <a:ext cx="245" cy="246"/>
            </a:xfrm>
            <a:custGeom>
              <a:avLst/>
              <a:gdLst/>
              <a:ahLst/>
              <a:cxnLst>
                <a:cxn ang="0">
                  <a:pos x="813" y="1469"/>
                </a:cxn>
                <a:cxn ang="0">
                  <a:pos x="922" y="1450"/>
                </a:cxn>
                <a:cxn ang="0">
                  <a:pos x="1025" y="1415"/>
                </a:cxn>
                <a:cxn ang="0">
                  <a:pos x="1120" y="1366"/>
                </a:cxn>
                <a:cxn ang="0">
                  <a:pos x="1206" y="1305"/>
                </a:cxn>
                <a:cxn ang="0">
                  <a:pos x="1283" y="1231"/>
                </a:cxn>
                <a:cxn ang="0">
                  <a:pos x="1349" y="1148"/>
                </a:cxn>
                <a:cxn ang="0">
                  <a:pos x="1402" y="1056"/>
                </a:cxn>
                <a:cxn ang="0">
                  <a:pos x="1442" y="955"/>
                </a:cxn>
                <a:cxn ang="0">
                  <a:pos x="1467" y="848"/>
                </a:cxn>
                <a:cxn ang="0">
                  <a:pos x="1475" y="736"/>
                </a:cxn>
                <a:cxn ang="0">
                  <a:pos x="1467" y="624"/>
                </a:cxn>
                <a:cxn ang="0">
                  <a:pos x="1442" y="518"/>
                </a:cxn>
                <a:cxn ang="0">
                  <a:pos x="1402" y="418"/>
                </a:cxn>
                <a:cxn ang="0">
                  <a:pos x="1349" y="325"/>
                </a:cxn>
                <a:cxn ang="0">
                  <a:pos x="1283" y="241"/>
                </a:cxn>
                <a:cxn ang="0">
                  <a:pos x="1206" y="168"/>
                </a:cxn>
                <a:cxn ang="0">
                  <a:pos x="1120" y="106"/>
                </a:cxn>
                <a:cxn ang="0">
                  <a:pos x="1025" y="58"/>
                </a:cxn>
                <a:cxn ang="0">
                  <a:pos x="922" y="23"/>
                </a:cxn>
                <a:cxn ang="0">
                  <a:pos x="813" y="3"/>
                </a:cxn>
                <a:cxn ang="0">
                  <a:pos x="699" y="0"/>
                </a:cxn>
                <a:cxn ang="0">
                  <a:pos x="589" y="15"/>
                </a:cxn>
                <a:cxn ang="0">
                  <a:pos x="484" y="44"/>
                </a:cxn>
                <a:cxn ang="0">
                  <a:pos x="386" y="88"/>
                </a:cxn>
                <a:cxn ang="0">
                  <a:pos x="297" y="146"/>
                </a:cxn>
                <a:cxn ang="0">
                  <a:pos x="216" y="215"/>
                </a:cxn>
                <a:cxn ang="0">
                  <a:pos x="147" y="296"/>
                </a:cxn>
                <a:cxn ang="0">
                  <a:pos x="89" y="385"/>
                </a:cxn>
                <a:cxn ang="0">
                  <a:pos x="45" y="484"/>
                </a:cxn>
                <a:cxn ang="0">
                  <a:pos x="14" y="588"/>
                </a:cxn>
                <a:cxn ang="0">
                  <a:pos x="1" y="699"/>
                </a:cxn>
                <a:cxn ang="0">
                  <a:pos x="4" y="811"/>
                </a:cxn>
                <a:cxn ang="0">
                  <a:pos x="23" y="920"/>
                </a:cxn>
                <a:cxn ang="0">
                  <a:pos x="57" y="1023"/>
                </a:cxn>
                <a:cxn ang="0">
                  <a:pos x="107" y="1118"/>
                </a:cxn>
                <a:cxn ang="0">
                  <a:pos x="169" y="1205"/>
                </a:cxn>
                <a:cxn ang="0">
                  <a:pos x="242" y="1281"/>
                </a:cxn>
                <a:cxn ang="0">
                  <a:pos x="325" y="1347"/>
                </a:cxn>
                <a:cxn ang="0">
                  <a:pos x="418" y="1400"/>
                </a:cxn>
                <a:cxn ang="0">
                  <a:pos x="519" y="1440"/>
                </a:cxn>
                <a:cxn ang="0">
                  <a:pos x="626" y="1465"/>
                </a:cxn>
                <a:cxn ang="0">
                  <a:pos x="738" y="1474"/>
                </a:cxn>
              </a:cxnLst>
              <a:rect l="0" t="0" r="r" b="b"/>
              <a:pathLst>
                <a:path w="1475" h="1474">
                  <a:moveTo>
                    <a:pt x="738" y="1474"/>
                  </a:moveTo>
                  <a:lnTo>
                    <a:pt x="775" y="1473"/>
                  </a:lnTo>
                  <a:lnTo>
                    <a:pt x="813" y="1469"/>
                  </a:lnTo>
                  <a:lnTo>
                    <a:pt x="850" y="1465"/>
                  </a:lnTo>
                  <a:lnTo>
                    <a:pt x="886" y="1458"/>
                  </a:lnTo>
                  <a:lnTo>
                    <a:pt x="922" y="1450"/>
                  </a:lnTo>
                  <a:lnTo>
                    <a:pt x="957" y="1440"/>
                  </a:lnTo>
                  <a:lnTo>
                    <a:pt x="991" y="1428"/>
                  </a:lnTo>
                  <a:lnTo>
                    <a:pt x="1025" y="1415"/>
                  </a:lnTo>
                  <a:lnTo>
                    <a:pt x="1057" y="1400"/>
                  </a:lnTo>
                  <a:lnTo>
                    <a:pt x="1088" y="1384"/>
                  </a:lnTo>
                  <a:lnTo>
                    <a:pt x="1120" y="1366"/>
                  </a:lnTo>
                  <a:lnTo>
                    <a:pt x="1150" y="1347"/>
                  </a:lnTo>
                  <a:lnTo>
                    <a:pt x="1179" y="1327"/>
                  </a:lnTo>
                  <a:lnTo>
                    <a:pt x="1206" y="1305"/>
                  </a:lnTo>
                  <a:lnTo>
                    <a:pt x="1233" y="1281"/>
                  </a:lnTo>
                  <a:lnTo>
                    <a:pt x="1258" y="1257"/>
                  </a:lnTo>
                  <a:lnTo>
                    <a:pt x="1283" y="1231"/>
                  </a:lnTo>
                  <a:lnTo>
                    <a:pt x="1306" y="1205"/>
                  </a:lnTo>
                  <a:lnTo>
                    <a:pt x="1329" y="1177"/>
                  </a:lnTo>
                  <a:lnTo>
                    <a:pt x="1349" y="1148"/>
                  </a:lnTo>
                  <a:lnTo>
                    <a:pt x="1368" y="1118"/>
                  </a:lnTo>
                  <a:lnTo>
                    <a:pt x="1387" y="1087"/>
                  </a:lnTo>
                  <a:lnTo>
                    <a:pt x="1402" y="1056"/>
                  </a:lnTo>
                  <a:lnTo>
                    <a:pt x="1417" y="1023"/>
                  </a:lnTo>
                  <a:lnTo>
                    <a:pt x="1431" y="989"/>
                  </a:lnTo>
                  <a:lnTo>
                    <a:pt x="1442" y="955"/>
                  </a:lnTo>
                  <a:lnTo>
                    <a:pt x="1452" y="920"/>
                  </a:lnTo>
                  <a:lnTo>
                    <a:pt x="1460" y="885"/>
                  </a:lnTo>
                  <a:lnTo>
                    <a:pt x="1467" y="848"/>
                  </a:lnTo>
                  <a:lnTo>
                    <a:pt x="1472" y="811"/>
                  </a:lnTo>
                  <a:lnTo>
                    <a:pt x="1474" y="775"/>
                  </a:lnTo>
                  <a:lnTo>
                    <a:pt x="1475" y="736"/>
                  </a:lnTo>
                  <a:lnTo>
                    <a:pt x="1474" y="699"/>
                  </a:lnTo>
                  <a:lnTo>
                    <a:pt x="1472" y="662"/>
                  </a:lnTo>
                  <a:lnTo>
                    <a:pt x="1467" y="624"/>
                  </a:lnTo>
                  <a:lnTo>
                    <a:pt x="1460" y="588"/>
                  </a:lnTo>
                  <a:lnTo>
                    <a:pt x="1452" y="553"/>
                  </a:lnTo>
                  <a:lnTo>
                    <a:pt x="1442" y="518"/>
                  </a:lnTo>
                  <a:lnTo>
                    <a:pt x="1431" y="484"/>
                  </a:lnTo>
                  <a:lnTo>
                    <a:pt x="1417" y="450"/>
                  </a:lnTo>
                  <a:lnTo>
                    <a:pt x="1402" y="418"/>
                  </a:lnTo>
                  <a:lnTo>
                    <a:pt x="1387" y="385"/>
                  </a:lnTo>
                  <a:lnTo>
                    <a:pt x="1368" y="355"/>
                  </a:lnTo>
                  <a:lnTo>
                    <a:pt x="1349" y="325"/>
                  </a:lnTo>
                  <a:lnTo>
                    <a:pt x="1329" y="296"/>
                  </a:lnTo>
                  <a:lnTo>
                    <a:pt x="1306" y="268"/>
                  </a:lnTo>
                  <a:lnTo>
                    <a:pt x="1283" y="241"/>
                  </a:lnTo>
                  <a:lnTo>
                    <a:pt x="1258" y="215"/>
                  </a:lnTo>
                  <a:lnTo>
                    <a:pt x="1233" y="191"/>
                  </a:lnTo>
                  <a:lnTo>
                    <a:pt x="1206" y="168"/>
                  </a:lnTo>
                  <a:lnTo>
                    <a:pt x="1179" y="146"/>
                  </a:lnTo>
                  <a:lnTo>
                    <a:pt x="1150" y="126"/>
                  </a:lnTo>
                  <a:lnTo>
                    <a:pt x="1120" y="106"/>
                  </a:lnTo>
                  <a:lnTo>
                    <a:pt x="1088" y="88"/>
                  </a:lnTo>
                  <a:lnTo>
                    <a:pt x="1057" y="72"/>
                  </a:lnTo>
                  <a:lnTo>
                    <a:pt x="1025" y="58"/>
                  </a:lnTo>
                  <a:lnTo>
                    <a:pt x="991" y="44"/>
                  </a:lnTo>
                  <a:lnTo>
                    <a:pt x="957" y="33"/>
                  </a:lnTo>
                  <a:lnTo>
                    <a:pt x="922" y="23"/>
                  </a:lnTo>
                  <a:lnTo>
                    <a:pt x="886" y="15"/>
                  </a:lnTo>
                  <a:lnTo>
                    <a:pt x="850" y="8"/>
                  </a:lnTo>
                  <a:lnTo>
                    <a:pt x="813" y="3"/>
                  </a:lnTo>
                  <a:lnTo>
                    <a:pt x="775" y="0"/>
                  </a:lnTo>
                  <a:lnTo>
                    <a:pt x="738" y="0"/>
                  </a:lnTo>
                  <a:lnTo>
                    <a:pt x="699" y="0"/>
                  </a:lnTo>
                  <a:lnTo>
                    <a:pt x="662" y="3"/>
                  </a:lnTo>
                  <a:lnTo>
                    <a:pt x="626" y="8"/>
                  </a:lnTo>
                  <a:lnTo>
                    <a:pt x="589" y="15"/>
                  </a:lnTo>
                  <a:lnTo>
                    <a:pt x="553" y="23"/>
                  </a:lnTo>
                  <a:lnTo>
                    <a:pt x="519" y="33"/>
                  </a:lnTo>
                  <a:lnTo>
                    <a:pt x="484" y="44"/>
                  </a:lnTo>
                  <a:lnTo>
                    <a:pt x="451" y="58"/>
                  </a:lnTo>
                  <a:lnTo>
                    <a:pt x="418" y="72"/>
                  </a:lnTo>
                  <a:lnTo>
                    <a:pt x="386" y="88"/>
                  </a:lnTo>
                  <a:lnTo>
                    <a:pt x="356" y="106"/>
                  </a:lnTo>
                  <a:lnTo>
                    <a:pt x="325" y="126"/>
                  </a:lnTo>
                  <a:lnTo>
                    <a:pt x="297" y="146"/>
                  </a:lnTo>
                  <a:lnTo>
                    <a:pt x="268" y="168"/>
                  </a:lnTo>
                  <a:lnTo>
                    <a:pt x="242" y="191"/>
                  </a:lnTo>
                  <a:lnTo>
                    <a:pt x="216" y="215"/>
                  </a:lnTo>
                  <a:lnTo>
                    <a:pt x="192" y="241"/>
                  </a:lnTo>
                  <a:lnTo>
                    <a:pt x="169" y="268"/>
                  </a:lnTo>
                  <a:lnTo>
                    <a:pt x="147" y="296"/>
                  </a:lnTo>
                  <a:lnTo>
                    <a:pt x="127" y="325"/>
                  </a:lnTo>
                  <a:lnTo>
                    <a:pt x="107" y="355"/>
                  </a:lnTo>
                  <a:lnTo>
                    <a:pt x="89" y="385"/>
                  </a:lnTo>
                  <a:lnTo>
                    <a:pt x="72" y="418"/>
                  </a:lnTo>
                  <a:lnTo>
                    <a:pt x="57" y="450"/>
                  </a:lnTo>
                  <a:lnTo>
                    <a:pt x="45" y="484"/>
                  </a:lnTo>
                  <a:lnTo>
                    <a:pt x="33" y="518"/>
                  </a:lnTo>
                  <a:lnTo>
                    <a:pt x="23" y="553"/>
                  </a:lnTo>
                  <a:lnTo>
                    <a:pt x="14" y="588"/>
                  </a:lnTo>
                  <a:lnTo>
                    <a:pt x="9" y="624"/>
                  </a:lnTo>
                  <a:lnTo>
                    <a:pt x="4" y="662"/>
                  </a:lnTo>
                  <a:lnTo>
                    <a:pt x="1" y="699"/>
                  </a:lnTo>
                  <a:lnTo>
                    <a:pt x="0" y="736"/>
                  </a:lnTo>
                  <a:lnTo>
                    <a:pt x="1" y="775"/>
                  </a:lnTo>
                  <a:lnTo>
                    <a:pt x="4" y="811"/>
                  </a:lnTo>
                  <a:lnTo>
                    <a:pt x="9" y="848"/>
                  </a:lnTo>
                  <a:lnTo>
                    <a:pt x="14" y="885"/>
                  </a:lnTo>
                  <a:lnTo>
                    <a:pt x="23" y="920"/>
                  </a:lnTo>
                  <a:lnTo>
                    <a:pt x="33" y="955"/>
                  </a:lnTo>
                  <a:lnTo>
                    <a:pt x="45" y="989"/>
                  </a:lnTo>
                  <a:lnTo>
                    <a:pt x="57" y="1023"/>
                  </a:lnTo>
                  <a:lnTo>
                    <a:pt x="72" y="1056"/>
                  </a:lnTo>
                  <a:lnTo>
                    <a:pt x="89" y="1087"/>
                  </a:lnTo>
                  <a:lnTo>
                    <a:pt x="107" y="1118"/>
                  </a:lnTo>
                  <a:lnTo>
                    <a:pt x="127" y="1148"/>
                  </a:lnTo>
                  <a:lnTo>
                    <a:pt x="147" y="1177"/>
                  </a:lnTo>
                  <a:lnTo>
                    <a:pt x="169" y="1205"/>
                  </a:lnTo>
                  <a:lnTo>
                    <a:pt x="192" y="1231"/>
                  </a:lnTo>
                  <a:lnTo>
                    <a:pt x="216" y="1257"/>
                  </a:lnTo>
                  <a:lnTo>
                    <a:pt x="242" y="1281"/>
                  </a:lnTo>
                  <a:lnTo>
                    <a:pt x="268" y="1305"/>
                  </a:lnTo>
                  <a:lnTo>
                    <a:pt x="297" y="1327"/>
                  </a:lnTo>
                  <a:lnTo>
                    <a:pt x="325" y="1347"/>
                  </a:lnTo>
                  <a:lnTo>
                    <a:pt x="356" y="1366"/>
                  </a:lnTo>
                  <a:lnTo>
                    <a:pt x="386" y="1384"/>
                  </a:lnTo>
                  <a:lnTo>
                    <a:pt x="418" y="1400"/>
                  </a:lnTo>
                  <a:lnTo>
                    <a:pt x="451" y="1415"/>
                  </a:lnTo>
                  <a:lnTo>
                    <a:pt x="484" y="1428"/>
                  </a:lnTo>
                  <a:lnTo>
                    <a:pt x="519" y="1440"/>
                  </a:lnTo>
                  <a:lnTo>
                    <a:pt x="553" y="1450"/>
                  </a:lnTo>
                  <a:lnTo>
                    <a:pt x="589" y="1458"/>
                  </a:lnTo>
                  <a:lnTo>
                    <a:pt x="626" y="1465"/>
                  </a:lnTo>
                  <a:lnTo>
                    <a:pt x="662" y="1469"/>
                  </a:lnTo>
                  <a:lnTo>
                    <a:pt x="699" y="1473"/>
                  </a:lnTo>
                  <a:lnTo>
                    <a:pt x="738" y="147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41"/>
            <p:cNvSpPr>
              <a:spLocks/>
            </p:cNvSpPr>
            <p:nvPr/>
          </p:nvSpPr>
          <p:spPr bwMode="auto">
            <a:xfrm>
              <a:off x="2158" y="2980"/>
              <a:ext cx="130" cy="130"/>
            </a:xfrm>
            <a:custGeom>
              <a:avLst/>
              <a:gdLst/>
              <a:ahLst/>
              <a:cxnLst>
                <a:cxn ang="0">
                  <a:pos x="693" y="0"/>
                </a:cxn>
                <a:cxn ang="0">
                  <a:pos x="689" y="72"/>
                </a:cxn>
                <a:cxn ang="0">
                  <a:pos x="678" y="140"/>
                </a:cxn>
                <a:cxn ang="0">
                  <a:pos x="661" y="206"/>
                </a:cxn>
                <a:cxn ang="0">
                  <a:pos x="638" y="270"/>
                </a:cxn>
                <a:cxn ang="0">
                  <a:pos x="609" y="330"/>
                </a:cxn>
                <a:cxn ang="0">
                  <a:pos x="574" y="387"/>
                </a:cxn>
                <a:cxn ang="0">
                  <a:pos x="534" y="440"/>
                </a:cxn>
                <a:cxn ang="0">
                  <a:pos x="489" y="490"/>
                </a:cxn>
                <a:cxn ang="0">
                  <a:pos x="440" y="534"/>
                </a:cxn>
                <a:cxn ang="0">
                  <a:pos x="387" y="575"/>
                </a:cxn>
                <a:cxn ang="0">
                  <a:pos x="330" y="609"/>
                </a:cxn>
                <a:cxn ang="0">
                  <a:pos x="269" y="638"/>
                </a:cxn>
                <a:cxn ang="0">
                  <a:pos x="205" y="662"/>
                </a:cxn>
                <a:cxn ang="0">
                  <a:pos x="139" y="679"/>
                </a:cxn>
                <a:cxn ang="0">
                  <a:pos x="70" y="689"/>
                </a:cxn>
                <a:cxn ang="0">
                  <a:pos x="0" y="692"/>
                </a:cxn>
                <a:cxn ang="0">
                  <a:pos x="40" y="781"/>
                </a:cxn>
                <a:cxn ang="0">
                  <a:pos x="118" y="773"/>
                </a:cxn>
                <a:cxn ang="0">
                  <a:pos x="195" y="757"/>
                </a:cxn>
                <a:cxn ang="0">
                  <a:pos x="269" y="734"/>
                </a:cxn>
                <a:cxn ang="0">
                  <a:pos x="338" y="705"/>
                </a:cxn>
                <a:cxn ang="0">
                  <a:pos x="405" y="669"/>
                </a:cxn>
                <a:cxn ang="0">
                  <a:pos x="467" y="627"/>
                </a:cxn>
                <a:cxn ang="0">
                  <a:pos x="525" y="579"/>
                </a:cxn>
                <a:cxn ang="0">
                  <a:pos x="578" y="526"/>
                </a:cxn>
                <a:cxn ang="0">
                  <a:pos x="626" y="468"/>
                </a:cxn>
                <a:cxn ang="0">
                  <a:pos x="669" y="406"/>
                </a:cxn>
                <a:cxn ang="0">
                  <a:pos x="704" y="339"/>
                </a:cxn>
                <a:cxn ang="0">
                  <a:pos x="735" y="269"/>
                </a:cxn>
                <a:cxn ang="0">
                  <a:pos x="757" y="195"/>
                </a:cxn>
                <a:cxn ang="0">
                  <a:pos x="773" y="119"/>
                </a:cxn>
                <a:cxn ang="0">
                  <a:pos x="781" y="41"/>
                </a:cxn>
                <a:cxn ang="0">
                  <a:pos x="782" y="0"/>
                </a:cxn>
              </a:cxnLst>
              <a:rect l="0" t="0" r="r" b="b"/>
              <a:pathLst>
                <a:path w="782" h="782">
                  <a:moveTo>
                    <a:pt x="693" y="0"/>
                  </a:moveTo>
                  <a:lnTo>
                    <a:pt x="693" y="0"/>
                  </a:lnTo>
                  <a:lnTo>
                    <a:pt x="692" y="37"/>
                  </a:lnTo>
                  <a:lnTo>
                    <a:pt x="689" y="72"/>
                  </a:lnTo>
                  <a:lnTo>
                    <a:pt x="685" y="106"/>
                  </a:lnTo>
                  <a:lnTo>
                    <a:pt x="678" y="140"/>
                  </a:lnTo>
                  <a:lnTo>
                    <a:pt x="671" y="174"/>
                  </a:lnTo>
                  <a:lnTo>
                    <a:pt x="661" y="206"/>
                  </a:lnTo>
                  <a:lnTo>
                    <a:pt x="651" y="238"/>
                  </a:lnTo>
                  <a:lnTo>
                    <a:pt x="638" y="270"/>
                  </a:lnTo>
                  <a:lnTo>
                    <a:pt x="624" y="301"/>
                  </a:lnTo>
                  <a:lnTo>
                    <a:pt x="609" y="330"/>
                  </a:lnTo>
                  <a:lnTo>
                    <a:pt x="592" y="359"/>
                  </a:lnTo>
                  <a:lnTo>
                    <a:pt x="574" y="387"/>
                  </a:lnTo>
                  <a:lnTo>
                    <a:pt x="554" y="414"/>
                  </a:lnTo>
                  <a:lnTo>
                    <a:pt x="534" y="440"/>
                  </a:lnTo>
                  <a:lnTo>
                    <a:pt x="512" y="466"/>
                  </a:lnTo>
                  <a:lnTo>
                    <a:pt x="489" y="490"/>
                  </a:lnTo>
                  <a:lnTo>
                    <a:pt x="465" y="512"/>
                  </a:lnTo>
                  <a:lnTo>
                    <a:pt x="440" y="534"/>
                  </a:lnTo>
                  <a:lnTo>
                    <a:pt x="414" y="555"/>
                  </a:lnTo>
                  <a:lnTo>
                    <a:pt x="387" y="575"/>
                  </a:lnTo>
                  <a:lnTo>
                    <a:pt x="358" y="593"/>
                  </a:lnTo>
                  <a:lnTo>
                    <a:pt x="330" y="609"/>
                  </a:lnTo>
                  <a:lnTo>
                    <a:pt x="299" y="625"/>
                  </a:lnTo>
                  <a:lnTo>
                    <a:pt x="269" y="638"/>
                  </a:lnTo>
                  <a:lnTo>
                    <a:pt x="237" y="651"/>
                  </a:lnTo>
                  <a:lnTo>
                    <a:pt x="205" y="662"/>
                  </a:lnTo>
                  <a:lnTo>
                    <a:pt x="172" y="671"/>
                  </a:lnTo>
                  <a:lnTo>
                    <a:pt x="139" y="679"/>
                  </a:lnTo>
                  <a:lnTo>
                    <a:pt x="105" y="685"/>
                  </a:lnTo>
                  <a:lnTo>
                    <a:pt x="70" y="689"/>
                  </a:lnTo>
                  <a:lnTo>
                    <a:pt x="35" y="691"/>
                  </a:lnTo>
                  <a:lnTo>
                    <a:pt x="0" y="692"/>
                  </a:lnTo>
                  <a:lnTo>
                    <a:pt x="0" y="782"/>
                  </a:lnTo>
                  <a:lnTo>
                    <a:pt x="40" y="781"/>
                  </a:lnTo>
                  <a:lnTo>
                    <a:pt x="79" y="779"/>
                  </a:lnTo>
                  <a:lnTo>
                    <a:pt x="118" y="773"/>
                  </a:lnTo>
                  <a:lnTo>
                    <a:pt x="156" y="766"/>
                  </a:lnTo>
                  <a:lnTo>
                    <a:pt x="195" y="757"/>
                  </a:lnTo>
                  <a:lnTo>
                    <a:pt x="232" y="747"/>
                  </a:lnTo>
                  <a:lnTo>
                    <a:pt x="269" y="734"/>
                  </a:lnTo>
                  <a:lnTo>
                    <a:pt x="304" y="721"/>
                  </a:lnTo>
                  <a:lnTo>
                    <a:pt x="338" y="705"/>
                  </a:lnTo>
                  <a:lnTo>
                    <a:pt x="372" y="688"/>
                  </a:lnTo>
                  <a:lnTo>
                    <a:pt x="405" y="669"/>
                  </a:lnTo>
                  <a:lnTo>
                    <a:pt x="436" y="648"/>
                  </a:lnTo>
                  <a:lnTo>
                    <a:pt x="467" y="627"/>
                  </a:lnTo>
                  <a:lnTo>
                    <a:pt x="497" y="603"/>
                  </a:lnTo>
                  <a:lnTo>
                    <a:pt x="525" y="579"/>
                  </a:lnTo>
                  <a:lnTo>
                    <a:pt x="552" y="553"/>
                  </a:lnTo>
                  <a:lnTo>
                    <a:pt x="578" y="526"/>
                  </a:lnTo>
                  <a:lnTo>
                    <a:pt x="603" y="498"/>
                  </a:lnTo>
                  <a:lnTo>
                    <a:pt x="626" y="468"/>
                  </a:lnTo>
                  <a:lnTo>
                    <a:pt x="649" y="438"/>
                  </a:lnTo>
                  <a:lnTo>
                    <a:pt x="669" y="406"/>
                  </a:lnTo>
                  <a:lnTo>
                    <a:pt x="687" y="373"/>
                  </a:lnTo>
                  <a:lnTo>
                    <a:pt x="704" y="339"/>
                  </a:lnTo>
                  <a:lnTo>
                    <a:pt x="720" y="304"/>
                  </a:lnTo>
                  <a:lnTo>
                    <a:pt x="735" y="269"/>
                  </a:lnTo>
                  <a:lnTo>
                    <a:pt x="747" y="233"/>
                  </a:lnTo>
                  <a:lnTo>
                    <a:pt x="757" y="195"/>
                  </a:lnTo>
                  <a:lnTo>
                    <a:pt x="766" y="158"/>
                  </a:lnTo>
                  <a:lnTo>
                    <a:pt x="773" y="119"/>
                  </a:lnTo>
                  <a:lnTo>
                    <a:pt x="778" y="80"/>
                  </a:lnTo>
                  <a:lnTo>
                    <a:pt x="781" y="41"/>
                  </a:lnTo>
                  <a:lnTo>
                    <a:pt x="782" y="0"/>
                  </a:lnTo>
                  <a:lnTo>
                    <a:pt x="782" y="0"/>
                  </a:lnTo>
                  <a:lnTo>
                    <a:pt x="693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42"/>
            <p:cNvSpPr>
              <a:spLocks/>
            </p:cNvSpPr>
            <p:nvPr/>
          </p:nvSpPr>
          <p:spPr bwMode="auto">
            <a:xfrm>
              <a:off x="2158" y="2850"/>
              <a:ext cx="130" cy="130"/>
            </a:xfrm>
            <a:custGeom>
              <a:avLst/>
              <a:gdLst/>
              <a:ahLst/>
              <a:cxnLst>
                <a:cxn ang="0">
                  <a:pos x="0" y="89"/>
                </a:cxn>
                <a:cxn ang="0">
                  <a:pos x="70" y="93"/>
                </a:cxn>
                <a:cxn ang="0">
                  <a:pos x="139" y="103"/>
                </a:cxn>
                <a:cxn ang="0">
                  <a:pos x="205" y="121"/>
                </a:cxn>
                <a:cxn ang="0">
                  <a:pos x="269" y="143"/>
                </a:cxn>
                <a:cxn ang="0">
                  <a:pos x="330" y="173"/>
                </a:cxn>
                <a:cxn ang="0">
                  <a:pos x="387" y="208"/>
                </a:cxn>
                <a:cxn ang="0">
                  <a:pos x="440" y="248"/>
                </a:cxn>
                <a:cxn ang="0">
                  <a:pos x="489" y="292"/>
                </a:cxn>
                <a:cxn ang="0">
                  <a:pos x="534" y="342"/>
                </a:cxn>
                <a:cxn ang="0">
                  <a:pos x="574" y="395"/>
                </a:cxn>
                <a:cxn ang="0">
                  <a:pos x="609" y="452"/>
                </a:cxn>
                <a:cxn ang="0">
                  <a:pos x="638" y="513"/>
                </a:cxn>
                <a:cxn ang="0">
                  <a:pos x="661" y="576"/>
                </a:cxn>
                <a:cxn ang="0">
                  <a:pos x="678" y="642"/>
                </a:cxn>
                <a:cxn ang="0">
                  <a:pos x="689" y="711"/>
                </a:cxn>
                <a:cxn ang="0">
                  <a:pos x="693" y="781"/>
                </a:cxn>
                <a:cxn ang="0">
                  <a:pos x="781" y="742"/>
                </a:cxn>
                <a:cxn ang="0">
                  <a:pos x="773" y="662"/>
                </a:cxn>
                <a:cxn ang="0">
                  <a:pos x="757" y="586"/>
                </a:cxn>
                <a:cxn ang="0">
                  <a:pos x="735" y="513"/>
                </a:cxn>
                <a:cxn ang="0">
                  <a:pos x="704" y="443"/>
                </a:cxn>
                <a:cxn ang="0">
                  <a:pos x="669" y="377"/>
                </a:cxn>
                <a:cxn ang="0">
                  <a:pos x="626" y="315"/>
                </a:cxn>
                <a:cxn ang="0">
                  <a:pos x="578" y="257"/>
                </a:cxn>
                <a:cxn ang="0">
                  <a:pos x="525" y="204"/>
                </a:cxn>
                <a:cxn ang="0">
                  <a:pos x="467" y="156"/>
                </a:cxn>
                <a:cxn ang="0">
                  <a:pos x="405" y="113"/>
                </a:cxn>
                <a:cxn ang="0">
                  <a:pos x="338" y="77"/>
                </a:cxn>
                <a:cxn ang="0">
                  <a:pos x="269" y="47"/>
                </a:cxn>
                <a:cxn ang="0">
                  <a:pos x="195" y="25"/>
                </a:cxn>
                <a:cxn ang="0">
                  <a:pos x="118" y="9"/>
                </a:cxn>
                <a:cxn ang="0">
                  <a:pos x="40" y="1"/>
                </a:cxn>
                <a:cxn ang="0">
                  <a:pos x="0" y="0"/>
                </a:cxn>
              </a:cxnLst>
              <a:rect l="0" t="0" r="r" b="b"/>
              <a:pathLst>
                <a:path w="782" h="781">
                  <a:moveTo>
                    <a:pt x="0" y="89"/>
                  </a:moveTo>
                  <a:lnTo>
                    <a:pt x="0" y="89"/>
                  </a:lnTo>
                  <a:lnTo>
                    <a:pt x="35" y="90"/>
                  </a:lnTo>
                  <a:lnTo>
                    <a:pt x="70" y="93"/>
                  </a:lnTo>
                  <a:lnTo>
                    <a:pt x="105" y="97"/>
                  </a:lnTo>
                  <a:lnTo>
                    <a:pt x="139" y="103"/>
                  </a:lnTo>
                  <a:lnTo>
                    <a:pt x="172" y="111"/>
                  </a:lnTo>
                  <a:lnTo>
                    <a:pt x="205" y="121"/>
                  </a:lnTo>
                  <a:lnTo>
                    <a:pt x="237" y="131"/>
                  </a:lnTo>
                  <a:lnTo>
                    <a:pt x="269" y="143"/>
                  </a:lnTo>
                  <a:lnTo>
                    <a:pt x="299" y="157"/>
                  </a:lnTo>
                  <a:lnTo>
                    <a:pt x="330" y="173"/>
                  </a:lnTo>
                  <a:lnTo>
                    <a:pt x="358" y="190"/>
                  </a:lnTo>
                  <a:lnTo>
                    <a:pt x="387" y="208"/>
                  </a:lnTo>
                  <a:lnTo>
                    <a:pt x="414" y="227"/>
                  </a:lnTo>
                  <a:lnTo>
                    <a:pt x="440" y="248"/>
                  </a:lnTo>
                  <a:lnTo>
                    <a:pt x="465" y="269"/>
                  </a:lnTo>
                  <a:lnTo>
                    <a:pt x="489" y="292"/>
                  </a:lnTo>
                  <a:lnTo>
                    <a:pt x="512" y="317"/>
                  </a:lnTo>
                  <a:lnTo>
                    <a:pt x="534" y="342"/>
                  </a:lnTo>
                  <a:lnTo>
                    <a:pt x="554" y="368"/>
                  </a:lnTo>
                  <a:lnTo>
                    <a:pt x="574" y="395"/>
                  </a:lnTo>
                  <a:lnTo>
                    <a:pt x="592" y="423"/>
                  </a:lnTo>
                  <a:lnTo>
                    <a:pt x="609" y="452"/>
                  </a:lnTo>
                  <a:lnTo>
                    <a:pt x="624" y="482"/>
                  </a:lnTo>
                  <a:lnTo>
                    <a:pt x="638" y="513"/>
                  </a:lnTo>
                  <a:lnTo>
                    <a:pt x="651" y="543"/>
                  </a:lnTo>
                  <a:lnTo>
                    <a:pt x="661" y="576"/>
                  </a:lnTo>
                  <a:lnTo>
                    <a:pt x="671" y="609"/>
                  </a:lnTo>
                  <a:lnTo>
                    <a:pt x="678" y="642"/>
                  </a:lnTo>
                  <a:lnTo>
                    <a:pt x="685" y="676"/>
                  </a:lnTo>
                  <a:lnTo>
                    <a:pt x="689" y="711"/>
                  </a:lnTo>
                  <a:lnTo>
                    <a:pt x="692" y="746"/>
                  </a:lnTo>
                  <a:lnTo>
                    <a:pt x="693" y="781"/>
                  </a:lnTo>
                  <a:lnTo>
                    <a:pt x="782" y="781"/>
                  </a:lnTo>
                  <a:lnTo>
                    <a:pt x="781" y="742"/>
                  </a:lnTo>
                  <a:lnTo>
                    <a:pt x="778" y="702"/>
                  </a:lnTo>
                  <a:lnTo>
                    <a:pt x="773" y="662"/>
                  </a:lnTo>
                  <a:lnTo>
                    <a:pt x="766" y="624"/>
                  </a:lnTo>
                  <a:lnTo>
                    <a:pt x="757" y="586"/>
                  </a:lnTo>
                  <a:lnTo>
                    <a:pt x="747" y="549"/>
                  </a:lnTo>
                  <a:lnTo>
                    <a:pt x="735" y="513"/>
                  </a:lnTo>
                  <a:lnTo>
                    <a:pt x="720" y="478"/>
                  </a:lnTo>
                  <a:lnTo>
                    <a:pt x="704" y="443"/>
                  </a:lnTo>
                  <a:lnTo>
                    <a:pt x="687" y="410"/>
                  </a:lnTo>
                  <a:lnTo>
                    <a:pt x="669" y="377"/>
                  </a:lnTo>
                  <a:lnTo>
                    <a:pt x="649" y="345"/>
                  </a:lnTo>
                  <a:lnTo>
                    <a:pt x="626" y="315"/>
                  </a:lnTo>
                  <a:lnTo>
                    <a:pt x="603" y="285"/>
                  </a:lnTo>
                  <a:lnTo>
                    <a:pt x="578" y="257"/>
                  </a:lnTo>
                  <a:lnTo>
                    <a:pt x="552" y="230"/>
                  </a:lnTo>
                  <a:lnTo>
                    <a:pt x="525" y="204"/>
                  </a:lnTo>
                  <a:lnTo>
                    <a:pt x="497" y="179"/>
                  </a:lnTo>
                  <a:lnTo>
                    <a:pt x="467" y="156"/>
                  </a:lnTo>
                  <a:lnTo>
                    <a:pt x="436" y="133"/>
                  </a:lnTo>
                  <a:lnTo>
                    <a:pt x="405" y="113"/>
                  </a:lnTo>
                  <a:lnTo>
                    <a:pt x="372" y="95"/>
                  </a:lnTo>
                  <a:lnTo>
                    <a:pt x="338" y="77"/>
                  </a:lnTo>
                  <a:lnTo>
                    <a:pt x="304" y="62"/>
                  </a:lnTo>
                  <a:lnTo>
                    <a:pt x="269" y="47"/>
                  </a:lnTo>
                  <a:lnTo>
                    <a:pt x="232" y="35"/>
                  </a:lnTo>
                  <a:lnTo>
                    <a:pt x="195" y="25"/>
                  </a:lnTo>
                  <a:lnTo>
                    <a:pt x="156" y="15"/>
                  </a:lnTo>
                  <a:lnTo>
                    <a:pt x="118" y="9"/>
                  </a:lnTo>
                  <a:lnTo>
                    <a:pt x="79" y="4"/>
                  </a:lnTo>
                  <a:lnTo>
                    <a:pt x="40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89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43"/>
            <p:cNvSpPr>
              <a:spLocks/>
            </p:cNvSpPr>
            <p:nvPr/>
          </p:nvSpPr>
          <p:spPr bwMode="auto">
            <a:xfrm>
              <a:off x="2027" y="2850"/>
              <a:ext cx="131" cy="130"/>
            </a:xfrm>
            <a:custGeom>
              <a:avLst/>
              <a:gdLst/>
              <a:ahLst/>
              <a:cxnLst>
                <a:cxn ang="0">
                  <a:pos x="90" y="781"/>
                </a:cxn>
                <a:cxn ang="0">
                  <a:pos x="93" y="711"/>
                </a:cxn>
                <a:cxn ang="0">
                  <a:pos x="104" y="642"/>
                </a:cxn>
                <a:cxn ang="0">
                  <a:pos x="121" y="576"/>
                </a:cxn>
                <a:cxn ang="0">
                  <a:pos x="144" y="513"/>
                </a:cxn>
                <a:cxn ang="0">
                  <a:pos x="173" y="452"/>
                </a:cxn>
                <a:cxn ang="0">
                  <a:pos x="208" y="395"/>
                </a:cxn>
                <a:cxn ang="0">
                  <a:pos x="248" y="342"/>
                </a:cxn>
                <a:cxn ang="0">
                  <a:pos x="293" y="292"/>
                </a:cxn>
                <a:cxn ang="0">
                  <a:pos x="342" y="248"/>
                </a:cxn>
                <a:cxn ang="0">
                  <a:pos x="396" y="208"/>
                </a:cxn>
                <a:cxn ang="0">
                  <a:pos x="453" y="173"/>
                </a:cxn>
                <a:cxn ang="0">
                  <a:pos x="513" y="143"/>
                </a:cxn>
                <a:cxn ang="0">
                  <a:pos x="576" y="121"/>
                </a:cxn>
                <a:cxn ang="0">
                  <a:pos x="643" y="103"/>
                </a:cxn>
                <a:cxn ang="0">
                  <a:pos x="711" y="93"/>
                </a:cxn>
                <a:cxn ang="0">
                  <a:pos x="783" y="89"/>
                </a:cxn>
                <a:cxn ang="0">
                  <a:pos x="742" y="1"/>
                </a:cxn>
                <a:cxn ang="0">
                  <a:pos x="664" y="9"/>
                </a:cxn>
                <a:cxn ang="0">
                  <a:pos x="588" y="25"/>
                </a:cxn>
                <a:cxn ang="0">
                  <a:pos x="514" y="47"/>
                </a:cxn>
                <a:cxn ang="0">
                  <a:pos x="444" y="77"/>
                </a:cxn>
                <a:cxn ang="0">
                  <a:pos x="377" y="113"/>
                </a:cxn>
                <a:cxn ang="0">
                  <a:pos x="315" y="156"/>
                </a:cxn>
                <a:cxn ang="0">
                  <a:pos x="257" y="204"/>
                </a:cxn>
                <a:cxn ang="0">
                  <a:pos x="203" y="257"/>
                </a:cxn>
                <a:cxn ang="0">
                  <a:pos x="156" y="315"/>
                </a:cxn>
                <a:cxn ang="0">
                  <a:pos x="114" y="377"/>
                </a:cxn>
                <a:cxn ang="0">
                  <a:pos x="78" y="443"/>
                </a:cxn>
                <a:cxn ang="0">
                  <a:pos x="48" y="513"/>
                </a:cxn>
                <a:cxn ang="0">
                  <a:pos x="25" y="586"/>
                </a:cxn>
                <a:cxn ang="0">
                  <a:pos x="9" y="662"/>
                </a:cxn>
                <a:cxn ang="0">
                  <a:pos x="2" y="742"/>
                </a:cxn>
                <a:cxn ang="0">
                  <a:pos x="0" y="781"/>
                </a:cxn>
              </a:cxnLst>
              <a:rect l="0" t="0" r="r" b="b"/>
              <a:pathLst>
                <a:path w="783" h="781">
                  <a:moveTo>
                    <a:pt x="90" y="781"/>
                  </a:moveTo>
                  <a:lnTo>
                    <a:pt x="90" y="781"/>
                  </a:lnTo>
                  <a:lnTo>
                    <a:pt x="90" y="746"/>
                  </a:lnTo>
                  <a:lnTo>
                    <a:pt x="93" y="711"/>
                  </a:lnTo>
                  <a:lnTo>
                    <a:pt x="98" y="676"/>
                  </a:lnTo>
                  <a:lnTo>
                    <a:pt x="104" y="642"/>
                  </a:lnTo>
                  <a:lnTo>
                    <a:pt x="112" y="609"/>
                  </a:lnTo>
                  <a:lnTo>
                    <a:pt x="121" y="576"/>
                  </a:lnTo>
                  <a:lnTo>
                    <a:pt x="132" y="543"/>
                  </a:lnTo>
                  <a:lnTo>
                    <a:pt x="144" y="513"/>
                  </a:lnTo>
                  <a:lnTo>
                    <a:pt x="158" y="482"/>
                  </a:lnTo>
                  <a:lnTo>
                    <a:pt x="173" y="452"/>
                  </a:lnTo>
                  <a:lnTo>
                    <a:pt x="190" y="423"/>
                  </a:lnTo>
                  <a:lnTo>
                    <a:pt x="208" y="395"/>
                  </a:lnTo>
                  <a:lnTo>
                    <a:pt x="227" y="368"/>
                  </a:lnTo>
                  <a:lnTo>
                    <a:pt x="248" y="342"/>
                  </a:lnTo>
                  <a:lnTo>
                    <a:pt x="270" y="317"/>
                  </a:lnTo>
                  <a:lnTo>
                    <a:pt x="293" y="292"/>
                  </a:lnTo>
                  <a:lnTo>
                    <a:pt x="317" y="269"/>
                  </a:lnTo>
                  <a:lnTo>
                    <a:pt x="342" y="248"/>
                  </a:lnTo>
                  <a:lnTo>
                    <a:pt x="369" y="227"/>
                  </a:lnTo>
                  <a:lnTo>
                    <a:pt x="396" y="208"/>
                  </a:lnTo>
                  <a:lnTo>
                    <a:pt x="423" y="190"/>
                  </a:lnTo>
                  <a:lnTo>
                    <a:pt x="453" y="173"/>
                  </a:lnTo>
                  <a:lnTo>
                    <a:pt x="482" y="157"/>
                  </a:lnTo>
                  <a:lnTo>
                    <a:pt x="513" y="143"/>
                  </a:lnTo>
                  <a:lnTo>
                    <a:pt x="545" y="131"/>
                  </a:lnTo>
                  <a:lnTo>
                    <a:pt x="576" y="121"/>
                  </a:lnTo>
                  <a:lnTo>
                    <a:pt x="609" y="111"/>
                  </a:lnTo>
                  <a:lnTo>
                    <a:pt x="643" y="103"/>
                  </a:lnTo>
                  <a:lnTo>
                    <a:pt x="677" y="97"/>
                  </a:lnTo>
                  <a:lnTo>
                    <a:pt x="711" y="93"/>
                  </a:lnTo>
                  <a:lnTo>
                    <a:pt x="747" y="90"/>
                  </a:lnTo>
                  <a:lnTo>
                    <a:pt x="783" y="89"/>
                  </a:lnTo>
                  <a:lnTo>
                    <a:pt x="783" y="0"/>
                  </a:lnTo>
                  <a:lnTo>
                    <a:pt x="742" y="1"/>
                  </a:lnTo>
                  <a:lnTo>
                    <a:pt x="703" y="4"/>
                  </a:lnTo>
                  <a:lnTo>
                    <a:pt x="664" y="9"/>
                  </a:lnTo>
                  <a:lnTo>
                    <a:pt x="625" y="15"/>
                  </a:lnTo>
                  <a:lnTo>
                    <a:pt x="588" y="25"/>
                  </a:lnTo>
                  <a:lnTo>
                    <a:pt x="550" y="35"/>
                  </a:lnTo>
                  <a:lnTo>
                    <a:pt x="514" y="47"/>
                  </a:lnTo>
                  <a:lnTo>
                    <a:pt x="478" y="62"/>
                  </a:lnTo>
                  <a:lnTo>
                    <a:pt x="444" y="77"/>
                  </a:lnTo>
                  <a:lnTo>
                    <a:pt x="410" y="95"/>
                  </a:lnTo>
                  <a:lnTo>
                    <a:pt x="377" y="113"/>
                  </a:lnTo>
                  <a:lnTo>
                    <a:pt x="345" y="133"/>
                  </a:lnTo>
                  <a:lnTo>
                    <a:pt x="315" y="156"/>
                  </a:lnTo>
                  <a:lnTo>
                    <a:pt x="285" y="179"/>
                  </a:lnTo>
                  <a:lnTo>
                    <a:pt x="257" y="204"/>
                  </a:lnTo>
                  <a:lnTo>
                    <a:pt x="229" y="230"/>
                  </a:lnTo>
                  <a:lnTo>
                    <a:pt x="203" y="257"/>
                  </a:lnTo>
                  <a:lnTo>
                    <a:pt x="180" y="285"/>
                  </a:lnTo>
                  <a:lnTo>
                    <a:pt x="156" y="315"/>
                  </a:lnTo>
                  <a:lnTo>
                    <a:pt x="134" y="345"/>
                  </a:lnTo>
                  <a:lnTo>
                    <a:pt x="114" y="377"/>
                  </a:lnTo>
                  <a:lnTo>
                    <a:pt x="95" y="410"/>
                  </a:lnTo>
                  <a:lnTo>
                    <a:pt x="78" y="443"/>
                  </a:lnTo>
                  <a:lnTo>
                    <a:pt x="62" y="478"/>
                  </a:lnTo>
                  <a:lnTo>
                    <a:pt x="48" y="513"/>
                  </a:lnTo>
                  <a:lnTo>
                    <a:pt x="36" y="549"/>
                  </a:lnTo>
                  <a:lnTo>
                    <a:pt x="25" y="586"/>
                  </a:lnTo>
                  <a:lnTo>
                    <a:pt x="16" y="624"/>
                  </a:lnTo>
                  <a:lnTo>
                    <a:pt x="9" y="662"/>
                  </a:lnTo>
                  <a:lnTo>
                    <a:pt x="4" y="702"/>
                  </a:lnTo>
                  <a:lnTo>
                    <a:pt x="2" y="742"/>
                  </a:lnTo>
                  <a:lnTo>
                    <a:pt x="0" y="781"/>
                  </a:lnTo>
                  <a:lnTo>
                    <a:pt x="0" y="781"/>
                  </a:lnTo>
                  <a:lnTo>
                    <a:pt x="90" y="78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 44"/>
            <p:cNvSpPr>
              <a:spLocks/>
            </p:cNvSpPr>
            <p:nvPr/>
          </p:nvSpPr>
          <p:spPr bwMode="auto">
            <a:xfrm>
              <a:off x="2027" y="2980"/>
              <a:ext cx="131" cy="130"/>
            </a:xfrm>
            <a:custGeom>
              <a:avLst/>
              <a:gdLst/>
              <a:ahLst/>
              <a:cxnLst>
                <a:cxn ang="0">
                  <a:pos x="783" y="692"/>
                </a:cxn>
                <a:cxn ang="0">
                  <a:pos x="711" y="689"/>
                </a:cxn>
                <a:cxn ang="0">
                  <a:pos x="643" y="679"/>
                </a:cxn>
                <a:cxn ang="0">
                  <a:pos x="576" y="662"/>
                </a:cxn>
                <a:cxn ang="0">
                  <a:pos x="513" y="638"/>
                </a:cxn>
                <a:cxn ang="0">
                  <a:pos x="453" y="609"/>
                </a:cxn>
                <a:cxn ang="0">
                  <a:pos x="396" y="575"/>
                </a:cxn>
                <a:cxn ang="0">
                  <a:pos x="342" y="534"/>
                </a:cxn>
                <a:cxn ang="0">
                  <a:pos x="293" y="490"/>
                </a:cxn>
                <a:cxn ang="0">
                  <a:pos x="248" y="440"/>
                </a:cxn>
                <a:cxn ang="0">
                  <a:pos x="208" y="387"/>
                </a:cxn>
                <a:cxn ang="0">
                  <a:pos x="173" y="330"/>
                </a:cxn>
                <a:cxn ang="0">
                  <a:pos x="144" y="270"/>
                </a:cxn>
                <a:cxn ang="0">
                  <a:pos x="121" y="206"/>
                </a:cxn>
                <a:cxn ang="0">
                  <a:pos x="104" y="140"/>
                </a:cxn>
                <a:cxn ang="0">
                  <a:pos x="93" y="72"/>
                </a:cxn>
                <a:cxn ang="0">
                  <a:pos x="90" y="0"/>
                </a:cxn>
                <a:cxn ang="0">
                  <a:pos x="2" y="40"/>
                </a:cxn>
                <a:cxn ang="0">
                  <a:pos x="9" y="119"/>
                </a:cxn>
                <a:cxn ang="0">
                  <a:pos x="25" y="195"/>
                </a:cxn>
                <a:cxn ang="0">
                  <a:pos x="48" y="269"/>
                </a:cxn>
                <a:cxn ang="0">
                  <a:pos x="78" y="339"/>
                </a:cxn>
                <a:cxn ang="0">
                  <a:pos x="114" y="406"/>
                </a:cxn>
                <a:cxn ang="0">
                  <a:pos x="156" y="468"/>
                </a:cxn>
                <a:cxn ang="0">
                  <a:pos x="203" y="526"/>
                </a:cxn>
                <a:cxn ang="0">
                  <a:pos x="257" y="579"/>
                </a:cxn>
                <a:cxn ang="0">
                  <a:pos x="315" y="627"/>
                </a:cxn>
                <a:cxn ang="0">
                  <a:pos x="377" y="669"/>
                </a:cxn>
                <a:cxn ang="0">
                  <a:pos x="444" y="705"/>
                </a:cxn>
                <a:cxn ang="0">
                  <a:pos x="514" y="734"/>
                </a:cxn>
                <a:cxn ang="0">
                  <a:pos x="588" y="757"/>
                </a:cxn>
                <a:cxn ang="0">
                  <a:pos x="664" y="773"/>
                </a:cxn>
                <a:cxn ang="0">
                  <a:pos x="742" y="781"/>
                </a:cxn>
                <a:cxn ang="0">
                  <a:pos x="783" y="782"/>
                </a:cxn>
              </a:cxnLst>
              <a:rect l="0" t="0" r="r" b="b"/>
              <a:pathLst>
                <a:path w="783" h="782">
                  <a:moveTo>
                    <a:pt x="783" y="692"/>
                  </a:moveTo>
                  <a:lnTo>
                    <a:pt x="783" y="692"/>
                  </a:lnTo>
                  <a:lnTo>
                    <a:pt x="747" y="691"/>
                  </a:lnTo>
                  <a:lnTo>
                    <a:pt x="711" y="689"/>
                  </a:lnTo>
                  <a:lnTo>
                    <a:pt x="677" y="685"/>
                  </a:lnTo>
                  <a:lnTo>
                    <a:pt x="643" y="679"/>
                  </a:lnTo>
                  <a:lnTo>
                    <a:pt x="609" y="671"/>
                  </a:lnTo>
                  <a:lnTo>
                    <a:pt x="576" y="662"/>
                  </a:lnTo>
                  <a:lnTo>
                    <a:pt x="545" y="651"/>
                  </a:lnTo>
                  <a:lnTo>
                    <a:pt x="513" y="638"/>
                  </a:lnTo>
                  <a:lnTo>
                    <a:pt x="482" y="625"/>
                  </a:lnTo>
                  <a:lnTo>
                    <a:pt x="453" y="609"/>
                  </a:lnTo>
                  <a:lnTo>
                    <a:pt x="423" y="593"/>
                  </a:lnTo>
                  <a:lnTo>
                    <a:pt x="396" y="575"/>
                  </a:lnTo>
                  <a:lnTo>
                    <a:pt x="369" y="555"/>
                  </a:lnTo>
                  <a:lnTo>
                    <a:pt x="342" y="534"/>
                  </a:lnTo>
                  <a:lnTo>
                    <a:pt x="317" y="512"/>
                  </a:lnTo>
                  <a:lnTo>
                    <a:pt x="293" y="490"/>
                  </a:lnTo>
                  <a:lnTo>
                    <a:pt x="270" y="466"/>
                  </a:lnTo>
                  <a:lnTo>
                    <a:pt x="248" y="440"/>
                  </a:lnTo>
                  <a:lnTo>
                    <a:pt x="227" y="414"/>
                  </a:lnTo>
                  <a:lnTo>
                    <a:pt x="208" y="387"/>
                  </a:lnTo>
                  <a:lnTo>
                    <a:pt x="190" y="359"/>
                  </a:lnTo>
                  <a:lnTo>
                    <a:pt x="173" y="330"/>
                  </a:lnTo>
                  <a:lnTo>
                    <a:pt x="158" y="301"/>
                  </a:lnTo>
                  <a:lnTo>
                    <a:pt x="144" y="270"/>
                  </a:lnTo>
                  <a:lnTo>
                    <a:pt x="132" y="238"/>
                  </a:lnTo>
                  <a:lnTo>
                    <a:pt x="121" y="206"/>
                  </a:lnTo>
                  <a:lnTo>
                    <a:pt x="112" y="174"/>
                  </a:lnTo>
                  <a:lnTo>
                    <a:pt x="104" y="140"/>
                  </a:lnTo>
                  <a:lnTo>
                    <a:pt x="98" y="106"/>
                  </a:lnTo>
                  <a:lnTo>
                    <a:pt x="93" y="72"/>
                  </a:lnTo>
                  <a:lnTo>
                    <a:pt x="90" y="37"/>
                  </a:lnTo>
                  <a:lnTo>
                    <a:pt x="90" y="0"/>
                  </a:lnTo>
                  <a:lnTo>
                    <a:pt x="0" y="0"/>
                  </a:lnTo>
                  <a:lnTo>
                    <a:pt x="2" y="40"/>
                  </a:lnTo>
                  <a:lnTo>
                    <a:pt x="4" y="80"/>
                  </a:lnTo>
                  <a:lnTo>
                    <a:pt x="9" y="119"/>
                  </a:lnTo>
                  <a:lnTo>
                    <a:pt x="16" y="158"/>
                  </a:lnTo>
                  <a:lnTo>
                    <a:pt x="25" y="195"/>
                  </a:lnTo>
                  <a:lnTo>
                    <a:pt x="36" y="233"/>
                  </a:lnTo>
                  <a:lnTo>
                    <a:pt x="48" y="269"/>
                  </a:lnTo>
                  <a:lnTo>
                    <a:pt x="62" y="304"/>
                  </a:lnTo>
                  <a:lnTo>
                    <a:pt x="78" y="339"/>
                  </a:lnTo>
                  <a:lnTo>
                    <a:pt x="95" y="373"/>
                  </a:lnTo>
                  <a:lnTo>
                    <a:pt x="114" y="406"/>
                  </a:lnTo>
                  <a:lnTo>
                    <a:pt x="134" y="438"/>
                  </a:lnTo>
                  <a:lnTo>
                    <a:pt x="156" y="468"/>
                  </a:lnTo>
                  <a:lnTo>
                    <a:pt x="180" y="498"/>
                  </a:lnTo>
                  <a:lnTo>
                    <a:pt x="203" y="526"/>
                  </a:lnTo>
                  <a:lnTo>
                    <a:pt x="229" y="553"/>
                  </a:lnTo>
                  <a:lnTo>
                    <a:pt x="257" y="579"/>
                  </a:lnTo>
                  <a:lnTo>
                    <a:pt x="285" y="603"/>
                  </a:lnTo>
                  <a:lnTo>
                    <a:pt x="315" y="627"/>
                  </a:lnTo>
                  <a:lnTo>
                    <a:pt x="345" y="648"/>
                  </a:lnTo>
                  <a:lnTo>
                    <a:pt x="377" y="669"/>
                  </a:lnTo>
                  <a:lnTo>
                    <a:pt x="410" y="688"/>
                  </a:lnTo>
                  <a:lnTo>
                    <a:pt x="444" y="705"/>
                  </a:lnTo>
                  <a:lnTo>
                    <a:pt x="479" y="721"/>
                  </a:lnTo>
                  <a:lnTo>
                    <a:pt x="514" y="734"/>
                  </a:lnTo>
                  <a:lnTo>
                    <a:pt x="550" y="747"/>
                  </a:lnTo>
                  <a:lnTo>
                    <a:pt x="588" y="757"/>
                  </a:lnTo>
                  <a:lnTo>
                    <a:pt x="625" y="766"/>
                  </a:lnTo>
                  <a:lnTo>
                    <a:pt x="664" y="773"/>
                  </a:lnTo>
                  <a:lnTo>
                    <a:pt x="703" y="779"/>
                  </a:lnTo>
                  <a:lnTo>
                    <a:pt x="742" y="781"/>
                  </a:lnTo>
                  <a:lnTo>
                    <a:pt x="783" y="782"/>
                  </a:lnTo>
                  <a:lnTo>
                    <a:pt x="783" y="782"/>
                  </a:lnTo>
                  <a:lnTo>
                    <a:pt x="783" y="692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 45"/>
            <p:cNvSpPr>
              <a:spLocks/>
            </p:cNvSpPr>
            <p:nvPr/>
          </p:nvSpPr>
          <p:spPr bwMode="auto">
            <a:xfrm>
              <a:off x="2035" y="3562"/>
              <a:ext cx="245" cy="245"/>
            </a:xfrm>
            <a:custGeom>
              <a:avLst/>
              <a:gdLst/>
              <a:ahLst/>
              <a:cxnLst>
                <a:cxn ang="0">
                  <a:pos x="813" y="1470"/>
                </a:cxn>
                <a:cxn ang="0">
                  <a:pos x="922" y="1451"/>
                </a:cxn>
                <a:cxn ang="0">
                  <a:pos x="1025" y="1416"/>
                </a:cxn>
                <a:cxn ang="0">
                  <a:pos x="1120" y="1367"/>
                </a:cxn>
                <a:cxn ang="0">
                  <a:pos x="1206" y="1306"/>
                </a:cxn>
                <a:cxn ang="0">
                  <a:pos x="1283" y="1232"/>
                </a:cxn>
                <a:cxn ang="0">
                  <a:pos x="1349" y="1149"/>
                </a:cxn>
                <a:cxn ang="0">
                  <a:pos x="1402" y="1057"/>
                </a:cxn>
                <a:cxn ang="0">
                  <a:pos x="1442" y="956"/>
                </a:cxn>
                <a:cxn ang="0">
                  <a:pos x="1467" y="849"/>
                </a:cxn>
                <a:cxn ang="0">
                  <a:pos x="1475" y="737"/>
                </a:cxn>
                <a:cxn ang="0">
                  <a:pos x="1467" y="625"/>
                </a:cxn>
                <a:cxn ang="0">
                  <a:pos x="1442" y="519"/>
                </a:cxn>
                <a:cxn ang="0">
                  <a:pos x="1402" y="418"/>
                </a:cxn>
                <a:cxn ang="0">
                  <a:pos x="1349" y="326"/>
                </a:cxn>
                <a:cxn ang="0">
                  <a:pos x="1283" y="242"/>
                </a:cxn>
                <a:cxn ang="0">
                  <a:pos x="1206" y="169"/>
                </a:cxn>
                <a:cxn ang="0">
                  <a:pos x="1120" y="107"/>
                </a:cxn>
                <a:cxn ang="0">
                  <a:pos x="1025" y="59"/>
                </a:cxn>
                <a:cxn ang="0">
                  <a:pos x="922" y="24"/>
                </a:cxn>
                <a:cxn ang="0">
                  <a:pos x="813" y="4"/>
                </a:cxn>
                <a:cxn ang="0">
                  <a:pos x="699" y="1"/>
                </a:cxn>
                <a:cxn ang="0">
                  <a:pos x="589" y="16"/>
                </a:cxn>
                <a:cxn ang="0">
                  <a:pos x="484" y="45"/>
                </a:cxn>
                <a:cxn ang="0">
                  <a:pos x="386" y="89"/>
                </a:cxn>
                <a:cxn ang="0">
                  <a:pos x="297" y="147"/>
                </a:cxn>
                <a:cxn ang="0">
                  <a:pos x="216" y="216"/>
                </a:cxn>
                <a:cxn ang="0">
                  <a:pos x="147" y="297"/>
                </a:cxn>
                <a:cxn ang="0">
                  <a:pos x="89" y="386"/>
                </a:cxn>
                <a:cxn ang="0">
                  <a:pos x="45" y="485"/>
                </a:cxn>
                <a:cxn ang="0">
                  <a:pos x="14" y="589"/>
                </a:cxn>
                <a:cxn ang="0">
                  <a:pos x="1" y="700"/>
                </a:cxn>
                <a:cxn ang="0">
                  <a:pos x="4" y="812"/>
                </a:cxn>
                <a:cxn ang="0">
                  <a:pos x="23" y="921"/>
                </a:cxn>
                <a:cxn ang="0">
                  <a:pos x="57" y="1024"/>
                </a:cxn>
                <a:cxn ang="0">
                  <a:pos x="107" y="1119"/>
                </a:cxn>
                <a:cxn ang="0">
                  <a:pos x="169" y="1205"/>
                </a:cxn>
                <a:cxn ang="0">
                  <a:pos x="242" y="1282"/>
                </a:cxn>
                <a:cxn ang="0">
                  <a:pos x="325" y="1348"/>
                </a:cxn>
                <a:cxn ang="0">
                  <a:pos x="418" y="1401"/>
                </a:cxn>
                <a:cxn ang="0">
                  <a:pos x="519" y="1441"/>
                </a:cxn>
                <a:cxn ang="0">
                  <a:pos x="626" y="1466"/>
                </a:cxn>
                <a:cxn ang="0">
                  <a:pos x="738" y="1474"/>
                </a:cxn>
              </a:cxnLst>
              <a:rect l="0" t="0" r="r" b="b"/>
              <a:pathLst>
                <a:path w="1475" h="1474">
                  <a:moveTo>
                    <a:pt x="738" y="1474"/>
                  </a:moveTo>
                  <a:lnTo>
                    <a:pt x="775" y="1474"/>
                  </a:lnTo>
                  <a:lnTo>
                    <a:pt x="813" y="1470"/>
                  </a:lnTo>
                  <a:lnTo>
                    <a:pt x="850" y="1466"/>
                  </a:lnTo>
                  <a:lnTo>
                    <a:pt x="886" y="1459"/>
                  </a:lnTo>
                  <a:lnTo>
                    <a:pt x="922" y="1451"/>
                  </a:lnTo>
                  <a:lnTo>
                    <a:pt x="957" y="1441"/>
                  </a:lnTo>
                  <a:lnTo>
                    <a:pt x="991" y="1430"/>
                  </a:lnTo>
                  <a:lnTo>
                    <a:pt x="1025" y="1416"/>
                  </a:lnTo>
                  <a:lnTo>
                    <a:pt x="1057" y="1401"/>
                  </a:lnTo>
                  <a:lnTo>
                    <a:pt x="1088" y="1385"/>
                  </a:lnTo>
                  <a:lnTo>
                    <a:pt x="1120" y="1367"/>
                  </a:lnTo>
                  <a:lnTo>
                    <a:pt x="1150" y="1348"/>
                  </a:lnTo>
                  <a:lnTo>
                    <a:pt x="1179" y="1328"/>
                  </a:lnTo>
                  <a:lnTo>
                    <a:pt x="1206" y="1306"/>
                  </a:lnTo>
                  <a:lnTo>
                    <a:pt x="1233" y="1282"/>
                  </a:lnTo>
                  <a:lnTo>
                    <a:pt x="1258" y="1258"/>
                  </a:lnTo>
                  <a:lnTo>
                    <a:pt x="1283" y="1232"/>
                  </a:lnTo>
                  <a:lnTo>
                    <a:pt x="1306" y="1205"/>
                  </a:lnTo>
                  <a:lnTo>
                    <a:pt x="1329" y="1178"/>
                  </a:lnTo>
                  <a:lnTo>
                    <a:pt x="1349" y="1149"/>
                  </a:lnTo>
                  <a:lnTo>
                    <a:pt x="1368" y="1119"/>
                  </a:lnTo>
                  <a:lnTo>
                    <a:pt x="1387" y="1089"/>
                  </a:lnTo>
                  <a:lnTo>
                    <a:pt x="1402" y="1057"/>
                  </a:lnTo>
                  <a:lnTo>
                    <a:pt x="1417" y="1024"/>
                  </a:lnTo>
                  <a:lnTo>
                    <a:pt x="1431" y="990"/>
                  </a:lnTo>
                  <a:lnTo>
                    <a:pt x="1442" y="956"/>
                  </a:lnTo>
                  <a:lnTo>
                    <a:pt x="1452" y="921"/>
                  </a:lnTo>
                  <a:lnTo>
                    <a:pt x="1460" y="886"/>
                  </a:lnTo>
                  <a:lnTo>
                    <a:pt x="1467" y="849"/>
                  </a:lnTo>
                  <a:lnTo>
                    <a:pt x="1472" y="812"/>
                  </a:lnTo>
                  <a:lnTo>
                    <a:pt x="1474" y="775"/>
                  </a:lnTo>
                  <a:lnTo>
                    <a:pt x="1475" y="737"/>
                  </a:lnTo>
                  <a:lnTo>
                    <a:pt x="1474" y="700"/>
                  </a:lnTo>
                  <a:lnTo>
                    <a:pt x="1472" y="663"/>
                  </a:lnTo>
                  <a:lnTo>
                    <a:pt x="1467" y="625"/>
                  </a:lnTo>
                  <a:lnTo>
                    <a:pt x="1460" y="589"/>
                  </a:lnTo>
                  <a:lnTo>
                    <a:pt x="1452" y="554"/>
                  </a:lnTo>
                  <a:lnTo>
                    <a:pt x="1442" y="519"/>
                  </a:lnTo>
                  <a:lnTo>
                    <a:pt x="1431" y="485"/>
                  </a:lnTo>
                  <a:lnTo>
                    <a:pt x="1417" y="451"/>
                  </a:lnTo>
                  <a:lnTo>
                    <a:pt x="1402" y="418"/>
                  </a:lnTo>
                  <a:lnTo>
                    <a:pt x="1387" y="386"/>
                  </a:lnTo>
                  <a:lnTo>
                    <a:pt x="1368" y="356"/>
                  </a:lnTo>
                  <a:lnTo>
                    <a:pt x="1349" y="326"/>
                  </a:lnTo>
                  <a:lnTo>
                    <a:pt x="1329" y="297"/>
                  </a:lnTo>
                  <a:lnTo>
                    <a:pt x="1306" y="269"/>
                  </a:lnTo>
                  <a:lnTo>
                    <a:pt x="1283" y="242"/>
                  </a:lnTo>
                  <a:lnTo>
                    <a:pt x="1258" y="216"/>
                  </a:lnTo>
                  <a:lnTo>
                    <a:pt x="1233" y="192"/>
                  </a:lnTo>
                  <a:lnTo>
                    <a:pt x="1206" y="169"/>
                  </a:lnTo>
                  <a:lnTo>
                    <a:pt x="1179" y="147"/>
                  </a:lnTo>
                  <a:lnTo>
                    <a:pt x="1150" y="127"/>
                  </a:lnTo>
                  <a:lnTo>
                    <a:pt x="1120" y="107"/>
                  </a:lnTo>
                  <a:lnTo>
                    <a:pt x="1088" y="89"/>
                  </a:lnTo>
                  <a:lnTo>
                    <a:pt x="1057" y="73"/>
                  </a:lnTo>
                  <a:lnTo>
                    <a:pt x="1025" y="59"/>
                  </a:lnTo>
                  <a:lnTo>
                    <a:pt x="991" y="45"/>
                  </a:lnTo>
                  <a:lnTo>
                    <a:pt x="957" y="34"/>
                  </a:lnTo>
                  <a:lnTo>
                    <a:pt x="922" y="24"/>
                  </a:lnTo>
                  <a:lnTo>
                    <a:pt x="886" y="16"/>
                  </a:lnTo>
                  <a:lnTo>
                    <a:pt x="850" y="9"/>
                  </a:lnTo>
                  <a:lnTo>
                    <a:pt x="813" y="4"/>
                  </a:lnTo>
                  <a:lnTo>
                    <a:pt x="775" y="1"/>
                  </a:lnTo>
                  <a:lnTo>
                    <a:pt x="738" y="0"/>
                  </a:lnTo>
                  <a:lnTo>
                    <a:pt x="699" y="1"/>
                  </a:lnTo>
                  <a:lnTo>
                    <a:pt x="662" y="4"/>
                  </a:lnTo>
                  <a:lnTo>
                    <a:pt x="626" y="9"/>
                  </a:lnTo>
                  <a:lnTo>
                    <a:pt x="589" y="16"/>
                  </a:lnTo>
                  <a:lnTo>
                    <a:pt x="553" y="24"/>
                  </a:lnTo>
                  <a:lnTo>
                    <a:pt x="519" y="34"/>
                  </a:lnTo>
                  <a:lnTo>
                    <a:pt x="484" y="45"/>
                  </a:lnTo>
                  <a:lnTo>
                    <a:pt x="451" y="59"/>
                  </a:lnTo>
                  <a:lnTo>
                    <a:pt x="418" y="73"/>
                  </a:lnTo>
                  <a:lnTo>
                    <a:pt x="386" y="89"/>
                  </a:lnTo>
                  <a:lnTo>
                    <a:pt x="356" y="107"/>
                  </a:lnTo>
                  <a:lnTo>
                    <a:pt x="325" y="127"/>
                  </a:lnTo>
                  <a:lnTo>
                    <a:pt x="297" y="147"/>
                  </a:lnTo>
                  <a:lnTo>
                    <a:pt x="268" y="169"/>
                  </a:lnTo>
                  <a:lnTo>
                    <a:pt x="242" y="192"/>
                  </a:lnTo>
                  <a:lnTo>
                    <a:pt x="216" y="216"/>
                  </a:lnTo>
                  <a:lnTo>
                    <a:pt x="192" y="242"/>
                  </a:lnTo>
                  <a:lnTo>
                    <a:pt x="169" y="269"/>
                  </a:lnTo>
                  <a:lnTo>
                    <a:pt x="147" y="297"/>
                  </a:lnTo>
                  <a:lnTo>
                    <a:pt x="127" y="326"/>
                  </a:lnTo>
                  <a:lnTo>
                    <a:pt x="107" y="356"/>
                  </a:lnTo>
                  <a:lnTo>
                    <a:pt x="89" y="386"/>
                  </a:lnTo>
                  <a:lnTo>
                    <a:pt x="72" y="418"/>
                  </a:lnTo>
                  <a:lnTo>
                    <a:pt x="57" y="451"/>
                  </a:lnTo>
                  <a:lnTo>
                    <a:pt x="45" y="485"/>
                  </a:lnTo>
                  <a:lnTo>
                    <a:pt x="33" y="519"/>
                  </a:lnTo>
                  <a:lnTo>
                    <a:pt x="23" y="554"/>
                  </a:lnTo>
                  <a:lnTo>
                    <a:pt x="14" y="589"/>
                  </a:lnTo>
                  <a:lnTo>
                    <a:pt x="9" y="625"/>
                  </a:lnTo>
                  <a:lnTo>
                    <a:pt x="4" y="663"/>
                  </a:lnTo>
                  <a:lnTo>
                    <a:pt x="1" y="700"/>
                  </a:lnTo>
                  <a:lnTo>
                    <a:pt x="0" y="737"/>
                  </a:lnTo>
                  <a:lnTo>
                    <a:pt x="1" y="775"/>
                  </a:lnTo>
                  <a:lnTo>
                    <a:pt x="4" y="812"/>
                  </a:lnTo>
                  <a:lnTo>
                    <a:pt x="9" y="849"/>
                  </a:lnTo>
                  <a:lnTo>
                    <a:pt x="14" y="886"/>
                  </a:lnTo>
                  <a:lnTo>
                    <a:pt x="23" y="921"/>
                  </a:lnTo>
                  <a:lnTo>
                    <a:pt x="33" y="956"/>
                  </a:lnTo>
                  <a:lnTo>
                    <a:pt x="45" y="990"/>
                  </a:lnTo>
                  <a:lnTo>
                    <a:pt x="57" y="1024"/>
                  </a:lnTo>
                  <a:lnTo>
                    <a:pt x="72" y="1057"/>
                  </a:lnTo>
                  <a:lnTo>
                    <a:pt x="89" y="1089"/>
                  </a:lnTo>
                  <a:lnTo>
                    <a:pt x="107" y="1119"/>
                  </a:lnTo>
                  <a:lnTo>
                    <a:pt x="127" y="1149"/>
                  </a:lnTo>
                  <a:lnTo>
                    <a:pt x="147" y="1178"/>
                  </a:lnTo>
                  <a:lnTo>
                    <a:pt x="169" y="1205"/>
                  </a:lnTo>
                  <a:lnTo>
                    <a:pt x="192" y="1232"/>
                  </a:lnTo>
                  <a:lnTo>
                    <a:pt x="216" y="1258"/>
                  </a:lnTo>
                  <a:lnTo>
                    <a:pt x="242" y="1282"/>
                  </a:lnTo>
                  <a:lnTo>
                    <a:pt x="268" y="1306"/>
                  </a:lnTo>
                  <a:lnTo>
                    <a:pt x="297" y="1328"/>
                  </a:lnTo>
                  <a:lnTo>
                    <a:pt x="325" y="1348"/>
                  </a:lnTo>
                  <a:lnTo>
                    <a:pt x="356" y="1367"/>
                  </a:lnTo>
                  <a:lnTo>
                    <a:pt x="386" y="1385"/>
                  </a:lnTo>
                  <a:lnTo>
                    <a:pt x="418" y="1401"/>
                  </a:lnTo>
                  <a:lnTo>
                    <a:pt x="451" y="1416"/>
                  </a:lnTo>
                  <a:lnTo>
                    <a:pt x="484" y="1430"/>
                  </a:lnTo>
                  <a:lnTo>
                    <a:pt x="519" y="1441"/>
                  </a:lnTo>
                  <a:lnTo>
                    <a:pt x="553" y="1451"/>
                  </a:lnTo>
                  <a:lnTo>
                    <a:pt x="589" y="1459"/>
                  </a:lnTo>
                  <a:lnTo>
                    <a:pt x="626" y="1466"/>
                  </a:lnTo>
                  <a:lnTo>
                    <a:pt x="662" y="1470"/>
                  </a:lnTo>
                  <a:lnTo>
                    <a:pt x="699" y="1474"/>
                  </a:lnTo>
                  <a:lnTo>
                    <a:pt x="738" y="147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 46"/>
            <p:cNvSpPr>
              <a:spLocks/>
            </p:cNvSpPr>
            <p:nvPr/>
          </p:nvSpPr>
          <p:spPr bwMode="auto">
            <a:xfrm>
              <a:off x="2158" y="3685"/>
              <a:ext cx="130" cy="130"/>
            </a:xfrm>
            <a:custGeom>
              <a:avLst/>
              <a:gdLst/>
              <a:ahLst/>
              <a:cxnLst>
                <a:cxn ang="0">
                  <a:pos x="693" y="0"/>
                </a:cxn>
                <a:cxn ang="0">
                  <a:pos x="689" y="71"/>
                </a:cxn>
                <a:cxn ang="0">
                  <a:pos x="678" y="140"/>
                </a:cxn>
                <a:cxn ang="0">
                  <a:pos x="661" y="205"/>
                </a:cxn>
                <a:cxn ang="0">
                  <a:pos x="638" y="269"/>
                </a:cxn>
                <a:cxn ang="0">
                  <a:pos x="609" y="330"/>
                </a:cxn>
                <a:cxn ang="0">
                  <a:pos x="574" y="387"/>
                </a:cxn>
                <a:cxn ang="0">
                  <a:pos x="534" y="440"/>
                </a:cxn>
                <a:cxn ang="0">
                  <a:pos x="489" y="490"/>
                </a:cxn>
                <a:cxn ang="0">
                  <a:pos x="440" y="534"/>
                </a:cxn>
                <a:cxn ang="0">
                  <a:pos x="387" y="574"/>
                </a:cxn>
                <a:cxn ang="0">
                  <a:pos x="330" y="609"/>
                </a:cxn>
                <a:cxn ang="0">
                  <a:pos x="269" y="638"/>
                </a:cxn>
                <a:cxn ang="0">
                  <a:pos x="205" y="661"/>
                </a:cxn>
                <a:cxn ang="0">
                  <a:pos x="139" y="679"/>
                </a:cxn>
                <a:cxn ang="0">
                  <a:pos x="70" y="689"/>
                </a:cxn>
                <a:cxn ang="0">
                  <a:pos x="0" y="693"/>
                </a:cxn>
                <a:cxn ang="0">
                  <a:pos x="40" y="781"/>
                </a:cxn>
                <a:cxn ang="0">
                  <a:pos x="118" y="773"/>
                </a:cxn>
                <a:cxn ang="0">
                  <a:pos x="195" y="757"/>
                </a:cxn>
                <a:cxn ang="0">
                  <a:pos x="269" y="734"/>
                </a:cxn>
                <a:cxn ang="0">
                  <a:pos x="338" y="705"/>
                </a:cxn>
                <a:cxn ang="0">
                  <a:pos x="405" y="669"/>
                </a:cxn>
                <a:cxn ang="0">
                  <a:pos x="467" y="626"/>
                </a:cxn>
                <a:cxn ang="0">
                  <a:pos x="525" y="578"/>
                </a:cxn>
                <a:cxn ang="0">
                  <a:pos x="578" y="526"/>
                </a:cxn>
                <a:cxn ang="0">
                  <a:pos x="626" y="467"/>
                </a:cxn>
                <a:cxn ang="0">
                  <a:pos x="669" y="405"/>
                </a:cxn>
                <a:cxn ang="0">
                  <a:pos x="704" y="339"/>
                </a:cxn>
                <a:cxn ang="0">
                  <a:pos x="735" y="269"/>
                </a:cxn>
                <a:cxn ang="0">
                  <a:pos x="757" y="195"/>
                </a:cxn>
                <a:cxn ang="0">
                  <a:pos x="773" y="119"/>
                </a:cxn>
                <a:cxn ang="0">
                  <a:pos x="781" y="40"/>
                </a:cxn>
                <a:cxn ang="0">
                  <a:pos x="782" y="0"/>
                </a:cxn>
              </a:cxnLst>
              <a:rect l="0" t="0" r="r" b="b"/>
              <a:pathLst>
                <a:path w="782" h="782">
                  <a:moveTo>
                    <a:pt x="693" y="0"/>
                  </a:moveTo>
                  <a:lnTo>
                    <a:pt x="693" y="0"/>
                  </a:lnTo>
                  <a:lnTo>
                    <a:pt x="692" y="35"/>
                  </a:lnTo>
                  <a:lnTo>
                    <a:pt x="689" y="71"/>
                  </a:lnTo>
                  <a:lnTo>
                    <a:pt x="685" y="106"/>
                  </a:lnTo>
                  <a:lnTo>
                    <a:pt x="678" y="140"/>
                  </a:lnTo>
                  <a:lnTo>
                    <a:pt x="671" y="173"/>
                  </a:lnTo>
                  <a:lnTo>
                    <a:pt x="661" y="205"/>
                  </a:lnTo>
                  <a:lnTo>
                    <a:pt x="651" y="238"/>
                  </a:lnTo>
                  <a:lnTo>
                    <a:pt x="638" y="269"/>
                  </a:lnTo>
                  <a:lnTo>
                    <a:pt x="624" y="299"/>
                  </a:lnTo>
                  <a:lnTo>
                    <a:pt x="609" y="330"/>
                  </a:lnTo>
                  <a:lnTo>
                    <a:pt x="592" y="358"/>
                  </a:lnTo>
                  <a:lnTo>
                    <a:pt x="574" y="387"/>
                  </a:lnTo>
                  <a:lnTo>
                    <a:pt x="554" y="414"/>
                  </a:lnTo>
                  <a:lnTo>
                    <a:pt x="534" y="440"/>
                  </a:lnTo>
                  <a:lnTo>
                    <a:pt x="512" y="465"/>
                  </a:lnTo>
                  <a:lnTo>
                    <a:pt x="489" y="490"/>
                  </a:lnTo>
                  <a:lnTo>
                    <a:pt x="465" y="512"/>
                  </a:lnTo>
                  <a:lnTo>
                    <a:pt x="440" y="534"/>
                  </a:lnTo>
                  <a:lnTo>
                    <a:pt x="414" y="554"/>
                  </a:lnTo>
                  <a:lnTo>
                    <a:pt x="387" y="574"/>
                  </a:lnTo>
                  <a:lnTo>
                    <a:pt x="358" y="592"/>
                  </a:lnTo>
                  <a:lnTo>
                    <a:pt x="330" y="609"/>
                  </a:lnTo>
                  <a:lnTo>
                    <a:pt x="299" y="625"/>
                  </a:lnTo>
                  <a:lnTo>
                    <a:pt x="269" y="638"/>
                  </a:lnTo>
                  <a:lnTo>
                    <a:pt x="237" y="651"/>
                  </a:lnTo>
                  <a:lnTo>
                    <a:pt x="205" y="661"/>
                  </a:lnTo>
                  <a:lnTo>
                    <a:pt x="172" y="671"/>
                  </a:lnTo>
                  <a:lnTo>
                    <a:pt x="139" y="679"/>
                  </a:lnTo>
                  <a:lnTo>
                    <a:pt x="105" y="685"/>
                  </a:lnTo>
                  <a:lnTo>
                    <a:pt x="70" y="689"/>
                  </a:lnTo>
                  <a:lnTo>
                    <a:pt x="35" y="691"/>
                  </a:lnTo>
                  <a:lnTo>
                    <a:pt x="0" y="693"/>
                  </a:lnTo>
                  <a:lnTo>
                    <a:pt x="0" y="782"/>
                  </a:lnTo>
                  <a:lnTo>
                    <a:pt x="40" y="781"/>
                  </a:lnTo>
                  <a:lnTo>
                    <a:pt x="79" y="777"/>
                  </a:lnTo>
                  <a:lnTo>
                    <a:pt x="118" y="773"/>
                  </a:lnTo>
                  <a:lnTo>
                    <a:pt x="156" y="766"/>
                  </a:lnTo>
                  <a:lnTo>
                    <a:pt x="195" y="757"/>
                  </a:lnTo>
                  <a:lnTo>
                    <a:pt x="232" y="747"/>
                  </a:lnTo>
                  <a:lnTo>
                    <a:pt x="269" y="734"/>
                  </a:lnTo>
                  <a:lnTo>
                    <a:pt x="304" y="721"/>
                  </a:lnTo>
                  <a:lnTo>
                    <a:pt x="338" y="705"/>
                  </a:lnTo>
                  <a:lnTo>
                    <a:pt x="372" y="687"/>
                  </a:lnTo>
                  <a:lnTo>
                    <a:pt x="405" y="669"/>
                  </a:lnTo>
                  <a:lnTo>
                    <a:pt x="436" y="648"/>
                  </a:lnTo>
                  <a:lnTo>
                    <a:pt x="467" y="626"/>
                  </a:lnTo>
                  <a:lnTo>
                    <a:pt x="497" y="603"/>
                  </a:lnTo>
                  <a:lnTo>
                    <a:pt x="525" y="578"/>
                  </a:lnTo>
                  <a:lnTo>
                    <a:pt x="552" y="553"/>
                  </a:lnTo>
                  <a:lnTo>
                    <a:pt x="578" y="526"/>
                  </a:lnTo>
                  <a:lnTo>
                    <a:pt x="603" y="498"/>
                  </a:lnTo>
                  <a:lnTo>
                    <a:pt x="626" y="467"/>
                  </a:lnTo>
                  <a:lnTo>
                    <a:pt x="649" y="436"/>
                  </a:lnTo>
                  <a:lnTo>
                    <a:pt x="669" y="405"/>
                  </a:lnTo>
                  <a:lnTo>
                    <a:pt x="687" y="372"/>
                  </a:lnTo>
                  <a:lnTo>
                    <a:pt x="704" y="339"/>
                  </a:lnTo>
                  <a:lnTo>
                    <a:pt x="720" y="304"/>
                  </a:lnTo>
                  <a:lnTo>
                    <a:pt x="735" y="269"/>
                  </a:lnTo>
                  <a:lnTo>
                    <a:pt x="747" y="233"/>
                  </a:lnTo>
                  <a:lnTo>
                    <a:pt x="757" y="195"/>
                  </a:lnTo>
                  <a:lnTo>
                    <a:pt x="766" y="158"/>
                  </a:lnTo>
                  <a:lnTo>
                    <a:pt x="773" y="119"/>
                  </a:lnTo>
                  <a:lnTo>
                    <a:pt x="778" y="80"/>
                  </a:lnTo>
                  <a:lnTo>
                    <a:pt x="781" y="40"/>
                  </a:lnTo>
                  <a:lnTo>
                    <a:pt x="782" y="0"/>
                  </a:lnTo>
                  <a:lnTo>
                    <a:pt x="782" y="0"/>
                  </a:lnTo>
                  <a:lnTo>
                    <a:pt x="693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Freeform 47"/>
            <p:cNvSpPr>
              <a:spLocks/>
            </p:cNvSpPr>
            <p:nvPr/>
          </p:nvSpPr>
          <p:spPr bwMode="auto">
            <a:xfrm>
              <a:off x="2158" y="3554"/>
              <a:ext cx="130" cy="131"/>
            </a:xfrm>
            <a:custGeom>
              <a:avLst/>
              <a:gdLst/>
              <a:ahLst/>
              <a:cxnLst>
                <a:cxn ang="0">
                  <a:pos x="0" y="89"/>
                </a:cxn>
                <a:cxn ang="0">
                  <a:pos x="70" y="93"/>
                </a:cxn>
                <a:cxn ang="0">
                  <a:pos x="139" y="103"/>
                </a:cxn>
                <a:cxn ang="0">
                  <a:pos x="205" y="120"/>
                </a:cxn>
                <a:cxn ang="0">
                  <a:pos x="269" y="144"/>
                </a:cxn>
                <a:cxn ang="0">
                  <a:pos x="330" y="173"/>
                </a:cxn>
                <a:cxn ang="0">
                  <a:pos x="387" y="207"/>
                </a:cxn>
                <a:cxn ang="0">
                  <a:pos x="440" y="248"/>
                </a:cxn>
                <a:cxn ang="0">
                  <a:pos x="489" y="292"/>
                </a:cxn>
                <a:cxn ang="0">
                  <a:pos x="534" y="342"/>
                </a:cxn>
                <a:cxn ang="0">
                  <a:pos x="574" y="395"/>
                </a:cxn>
                <a:cxn ang="0">
                  <a:pos x="609" y="452"/>
                </a:cxn>
                <a:cxn ang="0">
                  <a:pos x="638" y="512"/>
                </a:cxn>
                <a:cxn ang="0">
                  <a:pos x="661" y="576"/>
                </a:cxn>
                <a:cxn ang="0">
                  <a:pos x="678" y="642"/>
                </a:cxn>
                <a:cxn ang="0">
                  <a:pos x="689" y="710"/>
                </a:cxn>
                <a:cxn ang="0">
                  <a:pos x="693" y="781"/>
                </a:cxn>
                <a:cxn ang="0">
                  <a:pos x="781" y="742"/>
                </a:cxn>
                <a:cxn ang="0">
                  <a:pos x="773" y="662"/>
                </a:cxn>
                <a:cxn ang="0">
                  <a:pos x="757" y="586"/>
                </a:cxn>
                <a:cxn ang="0">
                  <a:pos x="735" y="513"/>
                </a:cxn>
                <a:cxn ang="0">
                  <a:pos x="704" y="443"/>
                </a:cxn>
                <a:cxn ang="0">
                  <a:pos x="669" y="376"/>
                </a:cxn>
                <a:cxn ang="0">
                  <a:pos x="626" y="313"/>
                </a:cxn>
                <a:cxn ang="0">
                  <a:pos x="578" y="256"/>
                </a:cxn>
                <a:cxn ang="0">
                  <a:pos x="525" y="204"/>
                </a:cxn>
                <a:cxn ang="0">
                  <a:pos x="467" y="155"/>
                </a:cxn>
                <a:cxn ang="0">
                  <a:pos x="405" y="113"/>
                </a:cxn>
                <a:cxn ang="0">
                  <a:pos x="338" y="77"/>
                </a:cxn>
                <a:cxn ang="0">
                  <a:pos x="269" y="47"/>
                </a:cxn>
                <a:cxn ang="0">
                  <a:pos x="195" y="25"/>
                </a:cxn>
                <a:cxn ang="0">
                  <a:pos x="118" y="9"/>
                </a:cxn>
                <a:cxn ang="0">
                  <a:pos x="40" y="1"/>
                </a:cxn>
                <a:cxn ang="0">
                  <a:pos x="0" y="0"/>
                </a:cxn>
              </a:cxnLst>
              <a:rect l="0" t="0" r="r" b="b"/>
              <a:pathLst>
                <a:path w="782" h="781">
                  <a:moveTo>
                    <a:pt x="0" y="89"/>
                  </a:moveTo>
                  <a:lnTo>
                    <a:pt x="0" y="89"/>
                  </a:lnTo>
                  <a:lnTo>
                    <a:pt x="35" y="90"/>
                  </a:lnTo>
                  <a:lnTo>
                    <a:pt x="70" y="93"/>
                  </a:lnTo>
                  <a:lnTo>
                    <a:pt x="105" y="97"/>
                  </a:lnTo>
                  <a:lnTo>
                    <a:pt x="139" y="103"/>
                  </a:lnTo>
                  <a:lnTo>
                    <a:pt x="172" y="111"/>
                  </a:lnTo>
                  <a:lnTo>
                    <a:pt x="205" y="120"/>
                  </a:lnTo>
                  <a:lnTo>
                    <a:pt x="237" y="131"/>
                  </a:lnTo>
                  <a:lnTo>
                    <a:pt x="269" y="144"/>
                  </a:lnTo>
                  <a:lnTo>
                    <a:pt x="299" y="157"/>
                  </a:lnTo>
                  <a:lnTo>
                    <a:pt x="330" y="173"/>
                  </a:lnTo>
                  <a:lnTo>
                    <a:pt x="358" y="189"/>
                  </a:lnTo>
                  <a:lnTo>
                    <a:pt x="387" y="207"/>
                  </a:lnTo>
                  <a:lnTo>
                    <a:pt x="414" y="226"/>
                  </a:lnTo>
                  <a:lnTo>
                    <a:pt x="440" y="248"/>
                  </a:lnTo>
                  <a:lnTo>
                    <a:pt x="465" y="269"/>
                  </a:lnTo>
                  <a:lnTo>
                    <a:pt x="489" y="292"/>
                  </a:lnTo>
                  <a:lnTo>
                    <a:pt x="512" y="316"/>
                  </a:lnTo>
                  <a:lnTo>
                    <a:pt x="534" y="342"/>
                  </a:lnTo>
                  <a:lnTo>
                    <a:pt x="554" y="368"/>
                  </a:lnTo>
                  <a:lnTo>
                    <a:pt x="574" y="395"/>
                  </a:lnTo>
                  <a:lnTo>
                    <a:pt x="592" y="423"/>
                  </a:lnTo>
                  <a:lnTo>
                    <a:pt x="609" y="452"/>
                  </a:lnTo>
                  <a:lnTo>
                    <a:pt x="624" y="481"/>
                  </a:lnTo>
                  <a:lnTo>
                    <a:pt x="638" y="512"/>
                  </a:lnTo>
                  <a:lnTo>
                    <a:pt x="651" y="543"/>
                  </a:lnTo>
                  <a:lnTo>
                    <a:pt x="661" y="576"/>
                  </a:lnTo>
                  <a:lnTo>
                    <a:pt x="671" y="609"/>
                  </a:lnTo>
                  <a:lnTo>
                    <a:pt x="678" y="642"/>
                  </a:lnTo>
                  <a:lnTo>
                    <a:pt x="685" y="676"/>
                  </a:lnTo>
                  <a:lnTo>
                    <a:pt x="689" y="710"/>
                  </a:lnTo>
                  <a:lnTo>
                    <a:pt x="692" y="746"/>
                  </a:lnTo>
                  <a:lnTo>
                    <a:pt x="693" y="781"/>
                  </a:lnTo>
                  <a:lnTo>
                    <a:pt x="782" y="781"/>
                  </a:lnTo>
                  <a:lnTo>
                    <a:pt x="781" y="742"/>
                  </a:lnTo>
                  <a:lnTo>
                    <a:pt x="778" y="702"/>
                  </a:lnTo>
                  <a:lnTo>
                    <a:pt x="773" y="662"/>
                  </a:lnTo>
                  <a:lnTo>
                    <a:pt x="766" y="624"/>
                  </a:lnTo>
                  <a:lnTo>
                    <a:pt x="757" y="586"/>
                  </a:lnTo>
                  <a:lnTo>
                    <a:pt x="747" y="549"/>
                  </a:lnTo>
                  <a:lnTo>
                    <a:pt x="735" y="513"/>
                  </a:lnTo>
                  <a:lnTo>
                    <a:pt x="720" y="478"/>
                  </a:lnTo>
                  <a:lnTo>
                    <a:pt x="704" y="443"/>
                  </a:lnTo>
                  <a:lnTo>
                    <a:pt x="687" y="409"/>
                  </a:lnTo>
                  <a:lnTo>
                    <a:pt x="669" y="376"/>
                  </a:lnTo>
                  <a:lnTo>
                    <a:pt x="649" y="345"/>
                  </a:lnTo>
                  <a:lnTo>
                    <a:pt x="626" y="313"/>
                  </a:lnTo>
                  <a:lnTo>
                    <a:pt x="603" y="285"/>
                  </a:lnTo>
                  <a:lnTo>
                    <a:pt x="578" y="256"/>
                  </a:lnTo>
                  <a:lnTo>
                    <a:pt x="552" y="228"/>
                  </a:lnTo>
                  <a:lnTo>
                    <a:pt x="525" y="204"/>
                  </a:lnTo>
                  <a:lnTo>
                    <a:pt x="497" y="179"/>
                  </a:lnTo>
                  <a:lnTo>
                    <a:pt x="467" y="155"/>
                  </a:lnTo>
                  <a:lnTo>
                    <a:pt x="436" y="133"/>
                  </a:lnTo>
                  <a:lnTo>
                    <a:pt x="405" y="113"/>
                  </a:lnTo>
                  <a:lnTo>
                    <a:pt x="372" y="94"/>
                  </a:lnTo>
                  <a:lnTo>
                    <a:pt x="338" y="77"/>
                  </a:lnTo>
                  <a:lnTo>
                    <a:pt x="304" y="61"/>
                  </a:lnTo>
                  <a:lnTo>
                    <a:pt x="269" y="47"/>
                  </a:lnTo>
                  <a:lnTo>
                    <a:pt x="232" y="35"/>
                  </a:lnTo>
                  <a:lnTo>
                    <a:pt x="195" y="25"/>
                  </a:lnTo>
                  <a:lnTo>
                    <a:pt x="156" y="15"/>
                  </a:lnTo>
                  <a:lnTo>
                    <a:pt x="118" y="9"/>
                  </a:lnTo>
                  <a:lnTo>
                    <a:pt x="79" y="4"/>
                  </a:lnTo>
                  <a:lnTo>
                    <a:pt x="40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89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Freeform 48"/>
            <p:cNvSpPr>
              <a:spLocks/>
            </p:cNvSpPr>
            <p:nvPr/>
          </p:nvSpPr>
          <p:spPr bwMode="auto">
            <a:xfrm>
              <a:off x="2027" y="3554"/>
              <a:ext cx="131" cy="131"/>
            </a:xfrm>
            <a:custGeom>
              <a:avLst/>
              <a:gdLst/>
              <a:ahLst/>
              <a:cxnLst>
                <a:cxn ang="0">
                  <a:pos x="90" y="781"/>
                </a:cxn>
                <a:cxn ang="0">
                  <a:pos x="93" y="710"/>
                </a:cxn>
                <a:cxn ang="0">
                  <a:pos x="104" y="642"/>
                </a:cxn>
                <a:cxn ang="0">
                  <a:pos x="121" y="576"/>
                </a:cxn>
                <a:cxn ang="0">
                  <a:pos x="144" y="512"/>
                </a:cxn>
                <a:cxn ang="0">
                  <a:pos x="173" y="452"/>
                </a:cxn>
                <a:cxn ang="0">
                  <a:pos x="208" y="395"/>
                </a:cxn>
                <a:cxn ang="0">
                  <a:pos x="248" y="342"/>
                </a:cxn>
                <a:cxn ang="0">
                  <a:pos x="293" y="292"/>
                </a:cxn>
                <a:cxn ang="0">
                  <a:pos x="342" y="248"/>
                </a:cxn>
                <a:cxn ang="0">
                  <a:pos x="396" y="207"/>
                </a:cxn>
                <a:cxn ang="0">
                  <a:pos x="453" y="173"/>
                </a:cxn>
                <a:cxn ang="0">
                  <a:pos x="513" y="144"/>
                </a:cxn>
                <a:cxn ang="0">
                  <a:pos x="576" y="120"/>
                </a:cxn>
                <a:cxn ang="0">
                  <a:pos x="643" y="103"/>
                </a:cxn>
                <a:cxn ang="0">
                  <a:pos x="711" y="93"/>
                </a:cxn>
                <a:cxn ang="0">
                  <a:pos x="783" y="89"/>
                </a:cxn>
                <a:cxn ang="0">
                  <a:pos x="742" y="1"/>
                </a:cxn>
                <a:cxn ang="0">
                  <a:pos x="664" y="9"/>
                </a:cxn>
                <a:cxn ang="0">
                  <a:pos x="588" y="25"/>
                </a:cxn>
                <a:cxn ang="0">
                  <a:pos x="514" y="47"/>
                </a:cxn>
                <a:cxn ang="0">
                  <a:pos x="444" y="77"/>
                </a:cxn>
                <a:cxn ang="0">
                  <a:pos x="377" y="113"/>
                </a:cxn>
                <a:cxn ang="0">
                  <a:pos x="315" y="155"/>
                </a:cxn>
                <a:cxn ang="0">
                  <a:pos x="257" y="204"/>
                </a:cxn>
                <a:cxn ang="0">
                  <a:pos x="203" y="256"/>
                </a:cxn>
                <a:cxn ang="0">
                  <a:pos x="156" y="313"/>
                </a:cxn>
                <a:cxn ang="0">
                  <a:pos x="114" y="376"/>
                </a:cxn>
                <a:cxn ang="0">
                  <a:pos x="78" y="443"/>
                </a:cxn>
                <a:cxn ang="0">
                  <a:pos x="48" y="513"/>
                </a:cxn>
                <a:cxn ang="0">
                  <a:pos x="25" y="586"/>
                </a:cxn>
                <a:cxn ang="0">
                  <a:pos x="9" y="662"/>
                </a:cxn>
                <a:cxn ang="0">
                  <a:pos x="2" y="742"/>
                </a:cxn>
                <a:cxn ang="0">
                  <a:pos x="0" y="781"/>
                </a:cxn>
              </a:cxnLst>
              <a:rect l="0" t="0" r="r" b="b"/>
              <a:pathLst>
                <a:path w="783" h="781">
                  <a:moveTo>
                    <a:pt x="90" y="781"/>
                  </a:moveTo>
                  <a:lnTo>
                    <a:pt x="90" y="781"/>
                  </a:lnTo>
                  <a:lnTo>
                    <a:pt x="90" y="745"/>
                  </a:lnTo>
                  <a:lnTo>
                    <a:pt x="93" y="710"/>
                  </a:lnTo>
                  <a:lnTo>
                    <a:pt x="98" y="676"/>
                  </a:lnTo>
                  <a:lnTo>
                    <a:pt x="104" y="642"/>
                  </a:lnTo>
                  <a:lnTo>
                    <a:pt x="112" y="608"/>
                  </a:lnTo>
                  <a:lnTo>
                    <a:pt x="121" y="576"/>
                  </a:lnTo>
                  <a:lnTo>
                    <a:pt x="132" y="543"/>
                  </a:lnTo>
                  <a:lnTo>
                    <a:pt x="144" y="512"/>
                  </a:lnTo>
                  <a:lnTo>
                    <a:pt x="158" y="481"/>
                  </a:lnTo>
                  <a:lnTo>
                    <a:pt x="173" y="452"/>
                  </a:lnTo>
                  <a:lnTo>
                    <a:pt x="190" y="423"/>
                  </a:lnTo>
                  <a:lnTo>
                    <a:pt x="208" y="395"/>
                  </a:lnTo>
                  <a:lnTo>
                    <a:pt x="227" y="368"/>
                  </a:lnTo>
                  <a:lnTo>
                    <a:pt x="248" y="342"/>
                  </a:lnTo>
                  <a:lnTo>
                    <a:pt x="270" y="316"/>
                  </a:lnTo>
                  <a:lnTo>
                    <a:pt x="293" y="292"/>
                  </a:lnTo>
                  <a:lnTo>
                    <a:pt x="317" y="269"/>
                  </a:lnTo>
                  <a:lnTo>
                    <a:pt x="342" y="248"/>
                  </a:lnTo>
                  <a:lnTo>
                    <a:pt x="369" y="226"/>
                  </a:lnTo>
                  <a:lnTo>
                    <a:pt x="396" y="207"/>
                  </a:lnTo>
                  <a:lnTo>
                    <a:pt x="423" y="189"/>
                  </a:lnTo>
                  <a:lnTo>
                    <a:pt x="453" y="173"/>
                  </a:lnTo>
                  <a:lnTo>
                    <a:pt x="482" y="157"/>
                  </a:lnTo>
                  <a:lnTo>
                    <a:pt x="513" y="144"/>
                  </a:lnTo>
                  <a:lnTo>
                    <a:pt x="545" y="131"/>
                  </a:lnTo>
                  <a:lnTo>
                    <a:pt x="576" y="120"/>
                  </a:lnTo>
                  <a:lnTo>
                    <a:pt x="609" y="111"/>
                  </a:lnTo>
                  <a:lnTo>
                    <a:pt x="643" y="103"/>
                  </a:lnTo>
                  <a:lnTo>
                    <a:pt x="677" y="97"/>
                  </a:lnTo>
                  <a:lnTo>
                    <a:pt x="711" y="93"/>
                  </a:lnTo>
                  <a:lnTo>
                    <a:pt x="747" y="90"/>
                  </a:lnTo>
                  <a:lnTo>
                    <a:pt x="783" y="89"/>
                  </a:lnTo>
                  <a:lnTo>
                    <a:pt x="783" y="0"/>
                  </a:lnTo>
                  <a:lnTo>
                    <a:pt x="742" y="1"/>
                  </a:lnTo>
                  <a:lnTo>
                    <a:pt x="703" y="4"/>
                  </a:lnTo>
                  <a:lnTo>
                    <a:pt x="664" y="9"/>
                  </a:lnTo>
                  <a:lnTo>
                    <a:pt x="625" y="15"/>
                  </a:lnTo>
                  <a:lnTo>
                    <a:pt x="588" y="25"/>
                  </a:lnTo>
                  <a:lnTo>
                    <a:pt x="550" y="35"/>
                  </a:lnTo>
                  <a:lnTo>
                    <a:pt x="514" y="47"/>
                  </a:lnTo>
                  <a:lnTo>
                    <a:pt x="478" y="61"/>
                  </a:lnTo>
                  <a:lnTo>
                    <a:pt x="444" y="77"/>
                  </a:lnTo>
                  <a:lnTo>
                    <a:pt x="410" y="94"/>
                  </a:lnTo>
                  <a:lnTo>
                    <a:pt x="377" y="113"/>
                  </a:lnTo>
                  <a:lnTo>
                    <a:pt x="345" y="133"/>
                  </a:lnTo>
                  <a:lnTo>
                    <a:pt x="315" y="155"/>
                  </a:lnTo>
                  <a:lnTo>
                    <a:pt x="285" y="179"/>
                  </a:lnTo>
                  <a:lnTo>
                    <a:pt x="257" y="204"/>
                  </a:lnTo>
                  <a:lnTo>
                    <a:pt x="229" y="228"/>
                  </a:lnTo>
                  <a:lnTo>
                    <a:pt x="203" y="256"/>
                  </a:lnTo>
                  <a:lnTo>
                    <a:pt x="180" y="284"/>
                  </a:lnTo>
                  <a:lnTo>
                    <a:pt x="156" y="313"/>
                  </a:lnTo>
                  <a:lnTo>
                    <a:pt x="134" y="345"/>
                  </a:lnTo>
                  <a:lnTo>
                    <a:pt x="114" y="376"/>
                  </a:lnTo>
                  <a:lnTo>
                    <a:pt x="95" y="409"/>
                  </a:lnTo>
                  <a:lnTo>
                    <a:pt x="78" y="443"/>
                  </a:lnTo>
                  <a:lnTo>
                    <a:pt x="62" y="478"/>
                  </a:lnTo>
                  <a:lnTo>
                    <a:pt x="48" y="513"/>
                  </a:lnTo>
                  <a:lnTo>
                    <a:pt x="36" y="549"/>
                  </a:lnTo>
                  <a:lnTo>
                    <a:pt x="25" y="586"/>
                  </a:lnTo>
                  <a:lnTo>
                    <a:pt x="16" y="624"/>
                  </a:lnTo>
                  <a:lnTo>
                    <a:pt x="9" y="662"/>
                  </a:lnTo>
                  <a:lnTo>
                    <a:pt x="4" y="702"/>
                  </a:lnTo>
                  <a:lnTo>
                    <a:pt x="2" y="742"/>
                  </a:lnTo>
                  <a:lnTo>
                    <a:pt x="0" y="781"/>
                  </a:lnTo>
                  <a:lnTo>
                    <a:pt x="0" y="781"/>
                  </a:lnTo>
                  <a:lnTo>
                    <a:pt x="90" y="78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Freeform 49"/>
            <p:cNvSpPr>
              <a:spLocks/>
            </p:cNvSpPr>
            <p:nvPr/>
          </p:nvSpPr>
          <p:spPr bwMode="auto">
            <a:xfrm>
              <a:off x="2027" y="3685"/>
              <a:ext cx="131" cy="130"/>
            </a:xfrm>
            <a:custGeom>
              <a:avLst/>
              <a:gdLst/>
              <a:ahLst/>
              <a:cxnLst>
                <a:cxn ang="0">
                  <a:pos x="783" y="693"/>
                </a:cxn>
                <a:cxn ang="0">
                  <a:pos x="711" y="689"/>
                </a:cxn>
                <a:cxn ang="0">
                  <a:pos x="643" y="679"/>
                </a:cxn>
                <a:cxn ang="0">
                  <a:pos x="576" y="661"/>
                </a:cxn>
                <a:cxn ang="0">
                  <a:pos x="513" y="638"/>
                </a:cxn>
                <a:cxn ang="0">
                  <a:pos x="453" y="609"/>
                </a:cxn>
                <a:cxn ang="0">
                  <a:pos x="396" y="574"/>
                </a:cxn>
                <a:cxn ang="0">
                  <a:pos x="342" y="534"/>
                </a:cxn>
                <a:cxn ang="0">
                  <a:pos x="293" y="490"/>
                </a:cxn>
                <a:cxn ang="0">
                  <a:pos x="248" y="440"/>
                </a:cxn>
                <a:cxn ang="0">
                  <a:pos x="208" y="387"/>
                </a:cxn>
                <a:cxn ang="0">
                  <a:pos x="173" y="330"/>
                </a:cxn>
                <a:cxn ang="0">
                  <a:pos x="144" y="269"/>
                </a:cxn>
                <a:cxn ang="0">
                  <a:pos x="121" y="205"/>
                </a:cxn>
                <a:cxn ang="0">
                  <a:pos x="104" y="140"/>
                </a:cxn>
                <a:cxn ang="0">
                  <a:pos x="93" y="71"/>
                </a:cxn>
                <a:cxn ang="0">
                  <a:pos x="90" y="0"/>
                </a:cxn>
                <a:cxn ang="0">
                  <a:pos x="2" y="40"/>
                </a:cxn>
                <a:cxn ang="0">
                  <a:pos x="9" y="119"/>
                </a:cxn>
                <a:cxn ang="0">
                  <a:pos x="25" y="195"/>
                </a:cxn>
                <a:cxn ang="0">
                  <a:pos x="48" y="269"/>
                </a:cxn>
                <a:cxn ang="0">
                  <a:pos x="78" y="339"/>
                </a:cxn>
                <a:cxn ang="0">
                  <a:pos x="114" y="405"/>
                </a:cxn>
                <a:cxn ang="0">
                  <a:pos x="156" y="467"/>
                </a:cxn>
                <a:cxn ang="0">
                  <a:pos x="203" y="526"/>
                </a:cxn>
                <a:cxn ang="0">
                  <a:pos x="257" y="578"/>
                </a:cxn>
                <a:cxn ang="0">
                  <a:pos x="315" y="626"/>
                </a:cxn>
                <a:cxn ang="0">
                  <a:pos x="377" y="669"/>
                </a:cxn>
                <a:cxn ang="0">
                  <a:pos x="444" y="705"/>
                </a:cxn>
                <a:cxn ang="0">
                  <a:pos x="514" y="734"/>
                </a:cxn>
                <a:cxn ang="0">
                  <a:pos x="588" y="757"/>
                </a:cxn>
                <a:cxn ang="0">
                  <a:pos x="664" y="773"/>
                </a:cxn>
                <a:cxn ang="0">
                  <a:pos x="742" y="781"/>
                </a:cxn>
                <a:cxn ang="0">
                  <a:pos x="783" y="782"/>
                </a:cxn>
              </a:cxnLst>
              <a:rect l="0" t="0" r="r" b="b"/>
              <a:pathLst>
                <a:path w="783" h="782">
                  <a:moveTo>
                    <a:pt x="783" y="693"/>
                  </a:moveTo>
                  <a:lnTo>
                    <a:pt x="783" y="693"/>
                  </a:lnTo>
                  <a:lnTo>
                    <a:pt x="747" y="691"/>
                  </a:lnTo>
                  <a:lnTo>
                    <a:pt x="711" y="689"/>
                  </a:lnTo>
                  <a:lnTo>
                    <a:pt x="677" y="685"/>
                  </a:lnTo>
                  <a:lnTo>
                    <a:pt x="643" y="679"/>
                  </a:lnTo>
                  <a:lnTo>
                    <a:pt x="609" y="671"/>
                  </a:lnTo>
                  <a:lnTo>
                    <a:pt x="576" y="661"/>
                  </a:lnTo>
                  <a:lnTo>
                    <a:pt x="545" y="651"/>
                  </a:lnTo>
                  <a:lnTo>
                    <a:pt x="513" y="638"/>
                  </a:lnTo>
                  <a:lnTo>
                    <a:pt x="482" y="625"/>
                  </a:lnTo>
                  <a:lnTo>
                    <a:pt x="453" y="609"/>
                  </a:lnTo>
                  <a:lnTo>
                    <a:pt x="423" y="592"/>
                  </a:lnTo>
                  <a:lnTo>
                    <a:pt x="396" y="574"/>
                  </a:lnTo>
                  <a:lnTo>
                    <a:pt x="369" y="554"/>
                  </a:lnTo>
                  <a:lnTo>
                    <a:pt x="342" y="534"/>
                  </a:lnTo>
                  <a:lnTo>
                    <a:pt x="317" y="512"/>
                  </a:lnTo>
                  <a:lnTo>
                    <a:pt x="293" y="490"/>
                  </a:lnTo>
                  <a:lnTo>
                    <a:pt x="270" y="465"/>
                  </a:lnTo>
                  <a:lnTo>
                    <a:pt x="248" y="440"/>
                  </a:lnTo>
                  <a:lnTo>
                    <a:pt x="227" y="414"/>
                  </a:lnTo>
                  <a:lnTo>
                    <a:pt x="208" y="387"/>
                  </a:lnTo>
                  <a:lnTo>
                    <a:pt x="190" y="358"/>
                  </a:lnTo>
                  <a:lnTo>
                    <a:pt x="173" y="330"/>
                  </a:lnTo>
                  <a:lnTo>
                    <a:pt x="158" y="299"/>
                  </a:lnTo>
                  <a:lnTo>
                    <a:pt x="144" y="269"/>
                  </a:lnTo>
                  <a:lnTo>
                    <a:pt x="132" y="238"/>
                  </a:lnTo>
                  <a:lnTo>
                    <a:pt x="121" y="205"/>
                  </a:lnTo>
                  <a:lnTo>
                    <a:pt x="112" y="173"/>
                  </a:lnTo>
                  <a:lnTo>
                    <a:pt x="104" y="140"/>
                  </a:lnTo>
                  <a:lnTo>
                    <a:pt x="98" y="106"/>
                  </a:lnTo>
                  <a:lnTo>
                    <a:pt x="93" y="71"/>
                  </a:lnTo>
                  <a:lnTo>
                    <a:pt x="90" y="35"/>
                  </a:lnTo>
                  <a:lnTo>
                    <a:pt x="90" y="0"/>
                  </a:lnTo>
                  <a:lnTo>
                    <a:pt x="0" y="0"/>
                  </a:lnTo>
                  <a:lnTo>
                    <a:pt x="2" y="40"/>
                  </a:lnTo>
                  <a:lnTo>
                    <a:pt x="4" y="80"/>
                  </a:lnTo>
                  <a:lnTo>
                    <a:pt x="9" y="119"/>
                  </a:lnTo>
                  <a:lnTo>
                    <a:pt x="16" y="158"/>
                  </a:lnTo>
                  <a:lnTo>
                    <a:pt x="25" y="195"/>
                  </a:lnTo>
                  <a:lnTo>
                    <a:pt x="36" y="233"/>
                  </a:lnTo>
                  <a:lnTo>
                    <a:pt x="48" y="269"/>
                  </a:lnTo>
                  <a:lnTo>
                    <a:pt x="62" y="304"/>
                  </a:lnTo>
                  <a:lnTo>
                    <a:pt x="78" y="339"/>
                  </a:lnTo>
                  <a:lnTo>
                    <a:pt x="95" y="372"/>
                  </a:lnTo>
                  <a:lnTo>
                    <a:pt x="114" y="405"/>
                  </a:lnTo>
                  <a:lnTo>
                    <a:pt x="134" y="436"/>
                  </a:lnTo>
                  <a:lnTo>
                    <a:pt x="156" y="467"/>
                  </a:lnTo>
                  <a:lnTo>
                    <a:pt x="180" y="498"/>
                  </a:lnTo>
                  <a:lnTo>
                    <a:pt x="203" y="526"/>
                  </a:lnTo>
                  <a:lnTo>
                    <a:pt x="229" y="553"/>
                  </a:lnTo>
                  <a:lnTo>
                    <a:pt x="257" y="578"/>
                  </a:lnTo>
                  <a:lnTo>
                    <a:pt x="285" y="603"/>
                  </a:lnTo>
                  <a:lnTo>
                    <a:pt x="315" y="626"/>
                  </a:lnTo>
                  <a:lnTo>
                    <a:pt x="345" y="648"/>
                  </a:lnTo>
                  <a:lnTo>
                    <a:pt x="377" y="669"/>
                  </a:lnTo>
                  <a:lnTo>
                    <a:pt x="410" y="687"/>
                  </a:lnTo>
                  <a:lnTo>
                    <a:pt x="444" y="705"/>
                  </a:lnTo>
                  <a:lnTo>
                    <a:pt x="479" y="721"/>
                  </a:lnTo>
                  <a:lnTo>
                    <a:pt x="514" y="734"/>
                  </a:lnTo>
                  <a:lnTo>
                    <a:pt x="550" y="747"/>
                  </a:lnTo>
                  <a:lnTo>
                    <a:pt x="588" y="757"/>
                  </a:lnTo>
                  <a:lnTo>
                    <a:pt x="625" y="766"/>
                  </a:lnTo>
                  <a:lnTo>
                    <a:pt x="664" y="773"/>
                  </a:lnTo>
                  <a:lnTo>
                    <a:pt x="703" y="777"/>
                  </a:lnTo>
                  <a:lnTo>
                    <a:pt x="742" y="781"/>
                  </a:lnTo>
                  <a:lnTo>
                    <a:pt x="783" y="782"/>
                  </a:lnTo>
                  <a:lnTo>
                    <a:pt x="783" y="782"/>
                  </a:lnTo>
                  <a:lnTo>
                    <a:pt x="783" y="693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Rectangle 50"/>
            <p:cNvSpPr>
              <a:spLocks noChangeArrowheads="1"/>
            </p:cNvSpPr>
            <p:nvPr/>
          </p:nvSpPr>
          <p:spPr bwMode="auto">
            <a:xfrm>
              <a:off x="2133" y="2857"/>
              <a:ext cx="47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2100" i="1">
                  <a:solidFill>
                    <a:srgbClr val="000000"/>
                  </a:solidFill>
                  <a:latin typeface="Times New Roman" pitchFamily="18" charset="-18"/>
                </a:rPr>
                <a:t>f</a:t>
              </a:r>
              <a:endParaRPr lang="de-DE" sz="1800" b="1">
                <a:latin typeface="Times New Roman" pitchFamily="18" charset="-18"/>
              </a:endParaRPr>
            </a:p>
          </p:txBody>
        </p:sp>
        <p:sp>
          <p:nvSpPr>
            <p:cNvPr id="47" name="Rectangle 51"/>
            <p:cNvSpPr>
              <a:spLocks noChangeArrowheads="1"/>
            </p:cNvSpPr>
            <p:nvPr/>
          </p:nvSpPr>
          <p:spPr bwMode="auto">
            <a:xfrm>
              <a:off x="1406" y="2548"/>
              <a:ext cx="396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1700" i="1">
                  <a:solidFill>
                    <a:srgbClr val="000000"/>
                  </a:solidFill>
                  <a:latin typeface="Times New Roman" pitchFamily="18" charset="-18"/>
                </a:rPr>
                <a:t>c.i.n , x</a:t>
              </a:r>
              <a:endParaRPr lang="de-DE" sz="1800" b="1">
                <a:latin typeface="Times New Roman" pitchFamily="18" charset="-18"/>
              </a:endParaRPr>
            </a:p>
          </p:txBody>
        </p:sp>
        <p:sp>
          <p:nvSpPr>
            <p:cNvPr id="48" name="Rectangle 52"/>
            <p:cNvSpPr>
              <a:spLocks noChangeArrowheads="1"/>
            </p:cNvSpPr>
            <p:nvPr/>
          </p:nvSpPr>
          <p:spPr bwMode="auto">
            <a:xfrm>
              <a:off x="1870" y="2653"/>
              <a:ext cx="48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1200" i="1">
                  <a:solidFill>
                    <a:srgbClr val="000000"/>
                  </a:solidFill>
                  <a:latin typeface="Times New Roman" pitchFamily="18" charset="-18"/>
                </a:rPr>
                <a:t>1</a:t>
              </a:r>
              <a:endParaRPr lang="de-DE" sz="1800" b="1">
                <a:latin typeface="Times New Roman" pitchFamily="18" charset="-18"/>
              </a:endParaRPr>
            </a:p>
          </p:txBody>
        </p:sp>
        <p:sp>
          <p:nvSpPr>
            <p:cNvPr id="49" name="Rectangle 53"/>
            <p:cNvSpPr>
              <a:spLocks noChangeArrowheads="1"/>
            </p:cNvSpPr>
            <p:nvPr/>
          </p:nvSpPr>
          <p:spPr bwMode="auto">
            <a:xfrm>
              <a:off x="1636" y="2634"/>
              <a:ext cx="27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1200" i="1">
                  <a:solidFill>
                    <a:srgbClr val="000000"/>
                  </a:solidFill>
                  <a:latin typeface="Times New Roman" pitchFamily="18" charset="-18"/>
                </a:rPr>
                <a:t>i</a:t>
              </a:r>
              <a:endParaRPr lang="de-DE" sz="1800" b="1">
                <a:latin typeface="Times New Roman" pitchFamily="18" charset="-18"/>
              </a:endParaRPr>
            </a:p>
          </p:txBody>
        </p:sp>
        <p:sp>
          <p:nvSpPr>
            <p:cNvPr id="50" name="Freeform 54"/>
            <p:cNvSpPr>
              <a:spLocks/>
            </p:cNvSpPr>
            <p:nvPr/>
          </p:nvSpPr>
          <p:spPr bwMode="auto">
            <a:xfrm>
              <a:off x="1347" y="2587"/>
              <a:ext cx="33" cy="110"/>
            </a:xfrm>
            <a:custGeom>
              <a:avLst/>
              <a:gdLst/>
              <a:ahLst/>
              <a:cxnLst>
                <a:cxn ang="0">
                  <a:pos x="202" y="661"/>
                </a:cxn>
                <a:cxn ang="0">
                  <a:pos x="40" y="332"/>
                </a:cxn>
                <a:cxn ang="0">
                  <a:pos x="202" y="0"/>
                </a:cxn>
                <a:cxn ang="0">
                  <a:pos x="162" y="0"/>
                </a:cxn>
                <a:cxn ang="0">
                  <a:pos x="0" y="332"/>
                </a:cxn>
                <a:cxn ang="0">
                  <a:pos x="162" y="661"/>
                </a:cxn>
                <a:cxn ang="0">
                  <a:pos x="202" y="661"/>
                </a:cxn>
              </a:cxnLst>
              <a:rect l="0" t="0" r="r" b="b"/>
              <a:pathLst>
                <a:path w="202" h="661">
                  <a:moveTo>
                    <a:pt x="202" y="661"/>
                  </a:moveTo>
                  <a:lnTo>
                    <a:pt x="40" y="332"/>
                  </a:lnTo>
                  <a:lnTo>
                    <a:pt x="202" y="0"/>
                  </a:lnTo>
                  <a:lnTo>
                    <a:pt x="162" y="0"/>
                  </a:lnTo>
                  <a:lnTo>
                    <a:pt x="0" y="332"/>
                  </a:lnTo>
                  <a:lnTo>
                    <a:pt x="162" y="661"/>
                  </a:lnTo>
                  <a:lnTo>
                    <a:pt x="202" y="661"/>
                  </a:lnTo>
                  <a:close/>
                </a:path>
              </a:pathLst>
            </a:custGeom>
            <a:solidFill>
              <a:srgbClr val="83828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55"/>
            <p:cNvSpPr>
              <a:spLocks/>
            </p:cNvSpPr>
            <p:nvPr/>
          </p:nvSpPr>
          <p:spPr bwMode="auto">
            <a:xfrm>
              <a:off x="1351" y="2641"/>
              <a:ext cx="32" cy="57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3" y="14"/>
                </a:cxn>
                <a:cxn ang="0">
                  <a:pos x="165" y="343"/>
                </a:cxn>
                <a:cxn ang="0">
                  <a:pos x="192" y="330"/>
                </a:cxn>
                <a:cxn ang="0">
                  <a:pos x="31" y="0"/>
                </a:cxn>
                <a:cxn ang="0">
                  <a:pos x="31" y="14"/>
                </a:cxn>
                <a:cxn ang="0">
                  <a:pos x="3" y="0"/>
                </a:cxn>
                <a:cxn ang="0">
                  <a:pos x="0" y="7"/>
                </a:cxn>
                <a:cxn ang="0">
                  <a:pos x="3" y="14"/>
                </a:cxn>
                <a:cxn ang="0">
                  <a:pos x="3" y="0"/>
                </a:cxn>
              </a:cxnLst>
              <a:rect l="0" t="0" r="r" b="b"/>
              <a:pathLst>
                <a:path w="192" h="343">
                  <a:moveTo>
                    <a:pt x="3" y="0"/>
                  </a:moveTo>
                  <a:lnTo>
                    <a:pt x="3" y="14"/>
                  </a:lnTo>
                  <a:lnTo>
                    <a:pt x="165" y="343"/>
                  </a:lnTo>
                  <a:lnTo>
                    <a:pt x="192" y="330"/>
                  </a:lnTo>
                  <a:lnTo>
                    <a:pt x="31" y="0"/>
                  </a:lnTo>
                  <a:lnTo>
                    <a:pt x="31" y="14"/>
                  </a:lnTo>
                  <a:lnTo>
                    <a:pt x="3" y="0"/>
                  </a:lnTo>
                  <a:lnTo>
                    <a:pt x="0" y="7"/>
                  </a:lnTo>
                  <a:lnTo>
                    <a:pt x="3" y="14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 56"/>
            <p:cNvSpPr>
              <a:spLocks/>
            </p:cNvSpPr>
            <p:nvPr/>
          </p:nvSpPr>
          <p:spPr bwMode="auto">
            <a:xfrm>
              <a:off x="1351" y="2585"/>
              <a:ext cx="34" cy="58"/>
            </a:xfrm>
            <a:custGeom>
              <a:avLst/>
              <a:gdLst/>
              <a:ahLst/>
              <a:cxnLst>
                <a:cxn ang="0">
                  <a:pos x="176" y="31"/>
                </a:cxn>
                <a:cxn ang="0">
                  <a:pos x="162" y="8"/>
                </a:cxn>
                <a:cxn ang="0">
                  <a:pos x="0" y="340"/>
                </a:cxn>
                <a:cxn ang="0">
                  <a:pos x="28" y="354"/>
                </a:cxn>
                <a:cxn ang="0">
                  <a:pos x="189" y="22"/>
                </a:cxn>
                <a:cxn ang="0">
                  <a:pos x="176" y="0"/>
                </a:cxn>
                <a:cxn ang="0">
                  <a:pos x="189" y="22"/>
                </a:cxn>
                <a:cxn ang="0">
                  <a:pos x="201" y="0"/>
                </a:cxn>
                <a:cxn ang="0">
                  <a:pos x="176" y="0"/>
                </a:cxn>
                <a:cxn ang="0">
                  <a:pos x="176" y="31"/>
                </a:cxn>
              </a:cxnLst>
              <a:rect l="0" t="0" r="r" b="b"/>
              <a:pathLst>
                <a:path w="201" h="354">
                  <a:moveTo>
                    <a:pt x="176" y="31"/>
                  </a:moveTo>
                  <a:lnTo>
                    <a:pt x="162" y="8"/>
                  </a:lnTo>
                  <a:lnTo>
                    <a:pt x="0" y="340"/>
                  </a:lnTo>
                  <a:lnTo>
                    <a:pt x="28" y="354"/>
                  </a:lnTo>
                  <a:lnTo>
                    <a:pt x="189" y="22"/>
                  </a:lnTo>
                  <a:lnTo>
                    <a:pt x="176" y="0"/>
                  </a:lnTo>
                  <a:lnTo>
                    <a:pt x="189" y="22"/>
                  </a:lnTo>
                  <a:lnTo>
                    <a:pt x="201" y="0"/>
                  </a:lnTo>
                  <a:lnTo>
                    <a:pt x="176" y="0"/>
                  </a:lnTo>
                  <a:lnTo>
                    <a:pt x="176" y="3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57"/>
            <p:cNvSpPr>
              <a:spLocks/>
            </p:cNvSpPr>
            <p:nvPr/>
          </p:nvSpPr>
          <p:spPr bwMode="auto">
            <a:xfrm>
              <a:off x="1372" y="2585"/>
              <a:ext cx="8" cy="5"/>
            </a:xfrm>
            <a:custGeom>
              <a:avLst/>
              <a:gdLst/>
              <a:ahLst/>
              <a:cxnLst>
                <a:cxn ang="0">
                  <a:pos x="27" y="22"/>
                </a:cxn>
                <a:cxn ang="0">
                  <a:pos x="13" y="31"/>
                </a:cxn>
                <a:cxn ang="0">
                  <a:pos x="53" y="31"/>
                </a:cxn>
                <a:cxn ang="0">
                  <a:pos x="53" y="0"/>
                </a:cxn>
                <a:cxn ang="0">
                  <a:pos x="13" y="0"/>
                </a:cxn>
                <a:cxn ang="0">
                  <a:pos x="0" y="8"/>
                </a:cxn>
                <a:cxn ang="0">
                  <a:pos x="13" y="0"/>
                </a:cxn>
                <a:cxn ang="0">
                  <a:pos x="4" y="0"/>
                </a:cxn>
                <a:cxn ang="0">
                  <a:pos x="0" y="8"/>
                </a:cxn>
                <a:cxn ang="0">
                  <a:pos x="27" y="22"/>
                </a:cxn>
              </a:cxnLst>
              <a:rect l="0" t="0" r="r" b="b"/>
              <a:pathLst>
                <a:path w="53" h="31">
                  <a:moveTo>
                    <a:pt x="27" y="22"/>
                  </a:moveTo>
                  <a:lnTo>
                    <a:pt x="13" y="31"/>
                  </a:lnTo>
                  <a:lnTo>
                    <a:pt x="53" y="31"/>
                  </a:lnTo>
                  <a:lnTo>
                    <a:pt x="53" y="0"/>
                  </a:lnTo>
                  <a:lnTo>
                    <a:pt x="13" y="0"/>
                  </a:lnTo>
                  <a:lnTo>
                    <a:pt x="0" y="8"/>
                  </a:lnTo>
                  <a:lnTo>
                    <a:pt x="13" y="0"/>
                  </a:lnTo>
                  <a:lnTo>
                    <a:pt x="4" y="0"/>
                  </a:lnTo>
                  <a:lnTo>
                    <a:pt x="0" y="8"/>
                  </a:lnTo>
                  <a:lnTo>
                    <a:pt x="27" y="22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58"/>
            <p:cNvSpPr>
              <a:spLocks/>
            </p:cNvSpPr>
            <p:nvPr/>
          </p:nvSpPr>
          <p:spPr bwMode="auto">
            <a:xfrm>
              <a:off x="1344" y="2586"/>
              <a:ext cx="32" cy="57"/>
            </a:xfrm>
            <a:custGeom>
              <a:avLst/>
              <a:gdLst/>
              <a:ahLst/>
              <a:cxnLst>
                <a:cxn ang="0">
                  <a:pos x="31" y="332"/>
                </a:cxn>
                <a:cxn ang="0">
                  <a:pos x="32" y="346"/>
                </a:cxn>
                <a:cxn ang="0">
                  <a:pos x="193" y="14"/>
                </a:cxn>
                <a:cxn ang="0">
                  <a:pos x="166" y="0"/>
                </a:cxn>
                <a:cxn ang="0">
                  <a:pos x="3" y="332"/>
                </a:cxn>
                <a:cxn ang="0">
                  <a:pos x="3" y="346"/>
                </a:cxn>
                <a:cxn ang="0">
                  <a:pos x="3" y="332"/>
                </a:cxn>
                <a:cxn ang="0">
                  <a:pos x="0" y="339"/>
                </a:cxn>
                <a:cxn ang="0">
                  <a:pos x="3" y="346"/>
                </a:cxn>
                <a:cxn ang="0">
                  <a:pos x="31" y="332"/>
                </a:cxn>
              </a:cxnLst>
              <a:rect l="0" t="0" r="r" b="b"/>
              <a:pathLst>
                <a:path w="193" h="346">
                  <a:moveTo>
                    <a:pt x="31" y="332"/>
                  </a:moveTo>
                  <a:lnTo>
                    <a:pt x="32" y="346"/>
                  </a:lnTo>
                  <a:lnTo>
                    <a:pt x="193" y="14"/>
                  </a:lnTo>
                  <a:lnTo>
                    <a:pt x="166" y="0"/>
                  </a:lnTo>
                  <a:lnTo>
                    <a:pt x="3" y="332"/>
                  </a:lnTo>
                  <a:lnTo>
                    <a:pt x="3" y="346"/>
                  </a:lnTo>
                  <a:lnTo>
                    <a:pt x="3" y="332"/>
                  </a:lnTo>
                  <a:lnTo>
                    <a:pt x="0" y="339"/>
                  </a:lnTo>
                  <a:lnTo>
                    <a:pt x="3" y="346"/>
                  </a:lnTo>
                  <a:lnTo>
                    <a:pt x="31" y="332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59"/>
            <p:cNvSpPr>
              <a:spLocks/>
            </p:cNvSpPr>
            <p:nvPr/>
          </p:nvSpPr>
          <p:spPr bwMode="auto">
            <a:xfrm>
              <a:off x="1345" y="2641"/>
              <a:ext cx="31" cy="59"/>
            </a:xfrm>
            <a:custGeom>
              <a:avLst/>
              <a:gdLst/>
              <a:ahLst/>
              <a:cxnLst>
                <a:cxn ang="0">
                  <a:pos x="176" y="321"/>
                </a:cxn>
                <a:cxn ang="0">
                  <a:pos x="190" y="330"/>
                </a:cxn>
                <a:cxn ang="0">
                  <a:pos x="28" y="0"/>
                </a:cxn>
                <a:cxn ang="0">
                  <a:pos x="0" y="14"/>
                </a:cxn>
                <a:cxn ang="0">
                  <a:pos x="163" y="343"/>
                </a:cxn>
                <a:cxn ang="0">
                  <a:pos x="176" y="352"/>
                </a:cxn>
                <a:cxn ang="0">
                  <a:pos x="163" y="343"/>
                </a:cxn>
                <a:cxn ang="0">
                  <a:pos x="167" y="352"/>
                </a:cxn>
                <a:cxn ang="0">
                  <a:pos x="176" y="352"/>
                </a:cxn>
                <a:cxn ang="0">
                  <a:pos x="176" y="321"/>
                </a:cxn>
              </a:cxnLst>
              <a:rect l="0" t="0" r="r" b="b"/>
              <a:pathLst>
                <a:path w="190" h="352">
                  <a:moveTo>
                    <a:pt x="176" y="321"/>
                  </a:moveTo>
                  <a:lnTo>
                    <a:pt x="190" y="330"/>
                  </a:lnTo>
                  <a:lnTo>
                    <a:pt x="28" y="0"/>
                  </a:lnTo>
                  <a:lnTo>
                    <a:pt x="0" y="14"/>
                  </a:lnTo>
                  <a:lnTo>
                    <a:pt x="163" y="343"/>
                  </a:lnTo>
                  <a:lnTo>
                    <a:pt x="176" y="352"/>
                  </a:lnTo>
                  <a:lnTo>
                    <a:pt x="163" y="343"/>
                  </a:lnTo>
                  <a:lnTo>
                    <a:pt x="167" y="352"/>
                  </a:lnTo>
                  <a:lnTo>
                    <a:pt x="176" y="352"/>
                  </a:lnTo>
                  <a:lnTo>
                    <a:pt x="176" y="32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60"/>
            <p:cNvSpPr>
              <a:spLocks/>
            </p:cNvSpPr>
            <p:nvPr/>
          </p:nvSpPr>
          <p:spPr bwMode="auto">
            <a:xfrm>
              <a:off x="1374" y="2695"/>
              <a:ext cx="11" cy="5"/>
            </a:xfrm>
            <a:custGeom>
              <a:avLst/>
              <a:gdLst/>
              <a:ahLst/>
              <a:cxnLst>
                <a:cxn ang="0">
                  <a:pos x="26" y="22"/>
                </a:cxn>
                <a:cxn ang="0">
                  <a:pos x="40" y="0"/>
                </a:cxn>
                <a:cxn ang="0">
                  <a:pos x="0" y="0"/>
                </a:cxn>
                <a:cxn ang="0">
                  <a:pos x="0" y="31"/>
                </a:cxn>
                <a:cxn ang="0">
                  <a:pos x="40" y="31"/>
                </a:cxn>
                <a:cxn ang="0">
                  <a:pos x="53" y="9"/>
                </a:cxn>
                <a:cxn ang="0">
                  <a:pos x="40" y="31"/>
                </a:cxn>
                <a:cxn ang="0">
                  <a:pos x="65" y="31"/>
                </a:cxn>
                <a:cxn ang="0">
                  <a:pos x="53" y="9"/>
                </a:cxn>
                <a:cxn ang="0">
                  <a:pos x="26" y="22"/>
                </a:cxn>
              </a:cxnLst>
              <a:rect l="0" t="0" r="r" b="b"/>
              <a:pathLst>
                <a:path w="65" h="31">
                  <a:moveTo>
                    <a:pt x="26" y="22"/>
                  </a:moveTo>
                  <a:lnTo>
                    <a:pt x="40" y="0"/>
                  </a:lnTo>
                  <a:lnTo>
                    <a:pt x="0" y="0"/>
                  </a:lnTo>
                  <a:lnTo>
                    <a:pt x="0" y="31"/>
                  </a:lnTo>
                  <a:lnTo>
                    <a:pt x="40" y="31"/>
                  </a:lnTo>
                  <a:lnTo>
                    <a:pt x="53" y="9"/>
                  </a:lnTo>
                  <a:lnTo>
                    <a:pt x="40" y="31"/>
                  </a:lnTo>
                  <a:lnTo>
                    <a:pt x="65" y="31"/>
                  </a:lnTo>
                  <a:lnTo>
                    <a:pt x="53" y="9"/>
                  </a:lnTo>
                  <a:lnTo>
                    <a:pt x="26" y="22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61"/>
            <p:cNvSpPr>
              <a:spLocks/>
            </p:cNvSpPr>
            <p:nvPr/>
          </p:nvSpPr>
          <p:spPr bwMode="auto">
            <a:xfrm>
              <a:off x="1828" y="2587"/>
              <a:ext cx="34" cy="110"/>
            </a:xfrm>
            <a:custGeom>
              <a:avLst/>
              <a:gdLst/>
              <a:ahLst/>
              <a:cxnLst>
                <a:cxn ang="0">
                  <a:pos x="0" y="661"/>
                </a:cxn>
                <a:cxn ang="0">
                  <a:pos x="162" y="332"/>
                </a:cxn>
                <a:cxn ang="0">
                  <a:pos x="0" y="0"/>
                </a:cxn>
                <a:cxn ang="0">
                  <a:pos x="40" y="0"/>
                </a:cxn>
                <a:cxn ang="0">
                  <a:pos x="202" y="332"/>
                </a:cxn>
                <a:cxn ang="0">
                  <a:pos x="40" y="661"/>
                </a:cxn>
                <a:cxn ang="0">
                  <a:pos x="0" y="661"/>
                </a:cxn>
              </a:cxnLst>
              <a:rect l="0" t="0" r="r" b="b"/>
              <a:pathLst>
                <a:path w="202" h="661">
                  <a:moveTo>
                    <a:pt x="0" y="661"/>
                  </a:moveTo>
                  <a:lnTo>
                    <a:pt x="162" y="332"/>
                  </a:lnTo>
                  <a:lnTo>
                    <a:pt x="0" y="0"/>
                  </a:lnTo>
                  <a:lnTo>
                    <a:pt x="40" y="0"/>
                  </a:lnTo>
                  <a:lnTo>
                    <a:pt x="202" y="332"/>
                  </a:lnTo>
                  <a:lnTo>
                    <a:pt x="40" y="661"/>
                  </a:lnTo>
                  <a:lnTo>
                    <a:pt x="0" y="661"/>
                  </a:lnTo>
                  <a:close/>
                </a:path>
              </a:pathLst>
            </a:custGeom>
            <a:solidFill>
              <a:srgbClr val="83828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62"/>
            <p:cNvSpPr>
              <a:spLocks/>
            </p:cNvSpPr>
            <p:nvPr/>
          </p:nvSpPr>
          <p:spPr bwMode="auto">
            <a:xfrm>
              <a:off x="1826" y="2641"/>
              <a:ext cx="32" cy="57"/>
            </a:xfrm>
            <a:custGeom>
              <a:avLst/>
              <a:gdLst/>
              <a:ahLst/>
              <a:cxnLst>
                <a:cxn ang="0">
                  <a:pos x="161" y="14"/>
                </a:cxn>
                <a:cxn ang="0">
                  <a:pos x="161" y="0"/>
                </a:cxn>
                <a:cxn ang="0">
                  <a:pos x="0" y="330"/>
                </a:cxn>
                <a:cxn ang="0">
                  <a:pos x="28" y="343"/>
                </a:cxn>
                <a:cxn ang="0">
                  <a:pos x="189" y="14"/>
                </a:cxn>
                <a:cxn ang="0">
                  <a:pos x="189" y="0"/>
                </a:cxn>
                <a:cxn ang="0">
                  <a:pos x="189" y="14"/>
                </a:cxn>
                <a:cxn ang="0">
                  <a:pos x="192" y="7"/>
                </a:cxn>
                <a:cxn ang="0">
                  <a:pos x="189" y="0"/>
                </a:cxn>
                <a:cxn ang="0">
                  <a:pos x="161" y="14"/>
                </a:cxn>
              </a:cxnLst>
              <a:rect l="0" t="0" r="r" b="b"/>
              <a:pathLst>
                <a:path w="192" h="343">
                  <a:moveTo>
                    <a:pt x="161" y="14"/>
                  </a:moveTo>
                  <a:lnTo>
                    <a:pt x="161" y="0"/>
                  </a:lnTo>
                  <a:lnTo>
                    <a:pt x="0" y="330"/>
                  </a:lnTo>
                  <a:lnTo>
                    <a:pt x="28" y="343"/>
                  </a:lnTo>
                  <a:lnTo>
                    <a:pt x="189" y="14"/>
                  </a:lnTo>
                  <a:lnTo>
                    <a:pt x="189" y="0"/>
                  </a:lnTo>
                  <a:lnTo>
                    <a:pt x="189" y="14"/>
                  </a:lnTo>
                  <a:lnTo>
                    <a:pt x="192" y="7"/>
                  </a:lnTo>
                  <a:lnTo>
                    <a:pt x="189" y="0"/>
                  </a:lnTo>
                  <a:lnTo>
                    <a:pt x="161" y="14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63"/>
            <p:cNvSpPr>
              <a:spLocks/>
            </p:cNvSpPr>
            <p:nvPr/>
          </p:nvSpPr>
          <p:spPr bwMode="auto">
            <a:xfrm>
              <a:off x="1824" y="2585"/>
              <a:ext cx="34" cy="58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12" y="22"/>
                </a:cxn>
                <a:cxn ang="0">
                  <a:pos x="173" y="354"/>
                </a:cxn>
                <a:cxn ang="0">
                  <a:pos x="201" y="340"/>
                </a:cxn>
                <a:cxn ang="0">
                  <a:pos x="40" y="8"/>
                </a:cxn>
                <a:cxn ang="0">
                  <a:pos x="25" y="31"/>
                </a:cxn>
                <a:cxn ang="0">
                  <a:pos x="25" y="0"/>
                </a:cxn>
                <a:cxn ang="0">
                  <a:pos x="0" y="0"/>
                </a:cxn>
                <a:cxn ang="0">
                  <a:pos x="12" y="22"/>
                </a:cxn>
                <a:cxn ang="0">
                  <a:pos x="25" y="0"/>
                </a:cxn>
              </a:cxnLst>
              <a:rect l="0" t="0" r="r" b="b"/>
              <a:pathLst>
                <a:path w="201" h="354">
                  <a:moveTo>
                    <a:pt x="25" y="0"/>
                  </a:moveTo>
                  <a:lnTo>
                    <a:pt x="12" y="22"/>
                  </a:lnTo>
                  <a:lnTo>
                    <a:pt x="173" y="354"/>
                  </a:lnTo>
                  <a:lnTo>
                    <a:pt x="201" y="340"/>
                  </a:lnTo>
                  <a:lnTo>
                    <a:pt x="40" y="8"/>
                  </a:lnTo>
                  <a:lnTo>
                    <a:pt x="25" y="31"/>
                  </a:lnTo>
                  <a:lnTo>
                    <a:pt x="25" y="0"/>
                  </a:lnTo>
                  <a:lnTo>
                    <a:pt x="0" y="0"/>
                  </a:lnTo>
                  <a:lnTo>
                    <a:pt x="12" y="2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 64"/>
            <p:cNvSpPr>
              <a:spLocks/>
            </p:cNvSpPr>
            <p:nvPr/>
          </p:nvSpPr>
          <p:spPr bwMode="auto">
            <a:xfrm>
              <a:off x="1828" y="2585"/>
              <a:ext cx="9" cy="5"/>
            </a:xfrm>
            <a:custGeom>
              <a:avLst/>
              <a:gdLst/>
              <a:ahLst/>
              <a:cxnLst>
                <a:cxn ang="0">
                  <a:pos x="54" y="8"/>
                </a:cxn>
                <a:cxn ang="0">
                  <a:pos x="40" y="0"/>
                </a:cxn>
                <a:cxn ang="0">
                  <a:pos x="0" y="0"/>
                </a:cxn>
                <a:cxn ang="0">
                  <a:pos x="0" y="31"/>
                </a:cxn>
                <a:cxn ang="0">
                  <a:pos x="40" y="31"/>
                </a:cxn>
                <a:cxn ang="0">
                  <a:pos x="26" y="22"/>
                </a:cxn>
                <a:cxn ang="0">
                  <a:pos x="54" y="8"/>
                </a:cxn>
                <a:cxn ang="0">
                  <a:pos x="49" y="0"/>
                </a:cxn>
                <a:cxn ang="0">
                  <a:pos x="40" y="0"/>
                </a:cxn>
                <a:cxn ang="0">
                  <a:pos x="54" y="8"/>
                </a:cxn>
              </a:cxnLst>
              <a:rect l="0" t="0" r="r" b="b"/>
              <a:pathLst>
                <a:path w="54" h="31">
                  <a:moveTo>
                    <a:pt x="54" y="8"/>
                  </a:moveTo>
                  <a:lnTo>
                    <a:pt x="40" y="0"/>
                  </a:lnTo>
                  <a:lnTo>
                    <a:pt x="0" y="0"/>
                  </a:lnTo>
                  <a:lnTo>
                    <a:pt x="0" y="31"/>
                  </a:lnTo>
                  <a:lnTo>
                    <a:pt x="40" y="31"/>
                  </a:lnTo>
                  <a:lnTo>
                    <a:pt x="26" y="22"/>
                  </a:lnTo>
                  <a:lnTo>
                    <a:pt x="54" y="8"/>
                  </a:lnTo>
                  <a:lnTo>
                    <a:pt x="49" y="0"/>
                  </a:lnTo>
                  <a:lnTo>
                    <a:pt x="40" y="0"/>
                  </a:lnTo>
                  <a:lnTo>
                    <a:pt x="54" y="8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Freeform 65"/>
            <p:cNvSpPr>
              <a:spLocks/>
            </p:cNvSpPr>
            <p:nvPr/>
          </p:nvSpPr>
          <p:spPr bwMode="auto">
            <a:xfrm>
              <a:off x="1833" y="2586"/>
              <a:ext cx="32" cy="57"/>
            </a:xfrm>
            <a:custGeom>
              <a:avLst/>
              <a:gdLst/>
              <a:ahLst/>
              <a:cxnLst>
                <a:cxn ang="0">
                  <a:pos x="190" y="346"/>
                </a:cxn>
                <a:cxn ang="0">
                  <a:pos x="190" y="332"/>
                </a:cxn>
                <a:cxn ang="0">
                  <a:pos x="28" y="0"/>
                </a:cxn>
                <a:cxn ang="0">
                  <a:pos x="0" y="14"/>
                </a:cxn>
                <a:cxn ang="0">
                  <a:pos x="163" y="346"/>
                </a:cxn>
                <a:cxn ang="0">
                  <a:pos x="163" y="332"/>
                </a:cxn>
                <a:cxn ang="0">
                  <a:pos x="190" y="346"/>
                </a:cxn>
                <a:cxn ang="0">
                  <a:pos x="193" y="339"/>
                </a:cxn>
                <a:cxn ang="0">
                  <a:pos x="190" y="332"/>
                </a:cxn>
                <a:cxn ang="0">
                  <a:pos x="190" y="346"/>
                </a:cxn>
              </a:cxnLst>
              <a:rect l="0" t="0" r="r" b="b"/>
              <a:pathLst>
                <a:path w="193" h="346">
                  <a:moveTo>
                    <a:pt x="190" y="346"/>
                  </a:moveTo>
                  <a:lnTo>
                    <a:pt x="190" y="332"/>
                  </a:lnTo>
                  <a:lnTo>
                    <a:pt x="28" y="0"/>
                  </a:lnTo>
                  <a:lnTo>
                    <a:pt x="0" y="14"/>
                  </a:lnTo>
                  <a:lnTo>
                    <a:pt x="163" y="346"/>
                  </a:lnTo>
                  <a:lnTo>
                    <a:pt x="163" y="332"/>
                  </a:lnTo>
                  <a:lnTo>
                    <a:pt x="190" y="346"/>
                  </a:lnTo>
                  <a:lnTo>
                    <a:pt x="193" y="339"/>
                  </a:lnTo>
                  <a:lnTo>
                    <a:pt x="190" y="332"/>
                  </a:lnTo>
                  <a:lnTo>
                    <a:pt x="190" y="346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Freeform 66"/>
            <p:cNvSpPr>
              <a:spLocks/>
            </p:cNvSpPr>
            <p:nvPr/>
          </p:nvSpPr>
          <p:spPr bwMode="auto">
            <a:xfrm>
              <a:off x="1833" y="2641"/>
              <a:ext cx="31" cy="59"/>
            </a:xfrm>
            <a:custGeom>
              <a:avLst/>
              <a:gdLst/>
              <a:ahLst/>
              <a:cxnLst>
                <a:cxn ang="0">
                  <a:pos x="14" y="352"/>
                </a:cxn>
                <a:cxn ang="0">
                  <a:pos x="28" y="343"/>
                </a:cxn>
                <a:cxn ang="0">
                  <a:pos x="190" y="14"/>
                </a:cxn>
                <a:cxn ang="0">
                  <a:pos x="163" y="0"/>
                </a:cxn>
                <a:cxn ang="0">
                  <a:pos x="0" y="330"/>
                </a:cxn>
                <a:cxn ang="0">
                  <a:pos x="14" y="321"/>
                </a:cxn>
                <a:cxn ang="0">
                  <a:pos x="14" y="352"/>
                </a:cxn>
                <a:cxn ang="0">
                  <a:pos x="23" y="352"/>
                </a:cxn>
                <a:cxn ang="0">
                  <a:pos x="28" y="343"/>
                </a:cxn>
                <a:cxn ang="0">
                  <a:pos x="14" y="352"/>
                </a:cxn>
              </a:cxnLst>
              <a:rect l="0" t="0" r="r" b="b"/>
              <a:pathLst>
                <a:path w="190" h="352">
                  <a:moveTo>
                    <a:pt x="14" y="352"/>
                  </a:moveTo>
                  <a:lnTo>
                    <a:pt x="28" y="343"/>
                  </a:lnTo>
                  <a:lnTo>
                    <a:pt x="190" y="14"/>
                  </a:lnTo>
                  <a:lnTo>
                    <a:pt x="163" y="0"/>
                  </a:lnTo>
                  <a:lnTo>
                    <a:pt x="0" y="330"/>
                  </a:lnTo>
                  <a:lnTo>
                    <a:pt x="14" y="321"/>
                  </a:lnTo>
                  <a:lnTo>
                    <a:pt x="14" y="352"/>
                  </a:lnTo>
                  <a:lnTo>
                    <a:pt x="23" y="352"/>
                  </a:lnTo>
                  <a:lnTo>
                    <a:pt x="28" y="343"/>
                  </a:lnTo>
                  <a:lnTo>
                    <a:pt x="14" y="352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 67"/>
            <p:cNvSpPr>
              <a:spLocks/>
            </p:cNvSpPr>
            <p:nvPr/>
          </p:nvSpPr>
          <p:spPr bwMode="auto">
            <a:xfrm>
              <a:off x="1824" y="2695"/>
              <a:ext cx="11" cy="5"/>
            </a:xfrm>
            <a:custGeom>
              <a:avLst/>
              <a:gdLst/>
              <a:ahLst/>
              <a:cxnLst>
                <a:cxn ang="0">
                  <a:pos x="12" y="9"/>
                </a:cxn>
                <a:cxn ang="0">
                  <a:pos x="25" y="31"/>
                </a:cxn>
                <a:cxn ang="0">
                  <a:pos x="65" y="31"/>
                </a:cxn>
                <a:cxn ang="0">
                  <a:pos x="65" y="0"/>
                </a:cxn>
                <a:cxn ang="0">
                  <a:pos x="25" y="0"/>
                </a:cxn>
                <a:cxn ang="0">
                  <a:pos x="40" y="22"/>
                </a:cxn>
                <a:cxn ang="0">
                  <a:pos x="12" y="9"/>
                </a:cxn>
                <a:cxn ang="0">
                  <a:pos x="0" y="31"/>
                </a:cxn>
                <a:cxn ang="0">
                  <a:pos x="25" y="31"/>
                </a:cxn>
                <a:cxn ang="0">
                  <a:pos x="12" y="9"/>
                </a:cxn>
              </a:cxnLst>
              <a:rect l="0" t="0" r="r" b="b"/>
              <a:pathLst>
                <a:path w="65" h="31">
                  <a:moveTo>
                    <a:pt x="12" y="9"/>
                  </a:moveTo>
                  <a:lnTo>
                    <a:pt x="25" y="31"/>
                  </a:lnTo>
                  <a:lnTo>
                    <a:pt x="65" y="31"/>
                  </a:lnTo>
                  <a:lnTo>
                    <a:pt x="65" y="0"/>
                  </a:lnTo>
                  <a:lnTo>
                    <a:pt x="25" y="0"/>
                  </a:lnTo>
                  <a:lnTo>
                    <a:pt x="40" y="22"/>
                  </a:lnTo>
                  <a:lnTo>
                    <a:pt x="12" y="9"/>
                  </a:lnTo>
                  <a:lnTo>
                    <a:pt x="0" y="31"/>
                  </a:lnTo>
                  <a:lnTo>
                    <a:pt x="25" y="31"/>
                  </a:lnTo>
                  <a:lnTo>
                    <a:pt x="12" y="9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Rectangle 68"/>
            <p:cNvSpPr>
              <a:spLocks noChangeArrowheads="1"/>
            </p:cNvSpPr>
            <p:nvPr/>
          </p:nvSpPr>
          <p:spPr bwMode="auto">
            <a:xfrm>
              <a:off x="2477" y="2548"/>
              <a:ext cx="396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1700" i="1">
                  <a:solidFill>
                    <a:srgbClr val="000000"/>
                  </a:solidFill>
                  <a:latin typeface="Times New Roman" pitchFamily="18" charset="-18"/>
                </a:rPr>
                <a:t>c.i.n , y</a:t>
              </a:r>
              <a:endParaRPr lang="de-DE" sz="1800" b="1">
                <a:latin typeface="Times New Roman" pitchFamily="18" charset="-18"/>
              </a:endParaRPr>
            </a:p>
          </p:txBody>
        </p:sp>
        <p:sp>
          <p:nvSpPr>
            <p:cNvPr id="65" name="Rectangle 69"/>
            <p:cNvSpPr>
              <a:spLocks noChangeArrowheads="1"/>
            </p:cNvSpPr>
            <p:nvPr/>
          </p:nvSpPr>
          <p:spPr bwMode="auto">
            <a:xfrm>
              <a:off x="2940" y="2653"/>
              <a:ext cx="48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1200" i="1">
                  <a:solidFill>
                    <a:srgbClr val="000000"/>
                  </a:solidFill>
                  <a:latin typeface="Times New Roman" pitchFamily="18" charset="-18"/>
                </a:rPr>
                <a:t>2</a:t>
              </a:r>
              <a:endParaRPr lang="de-DE" sz="1800" b="1">
                <a:latin typeface="Times New Roman" pitchFamily="18" charset="-18"/>
              </a:endParaRPr>
            </a:p>
          </p:txBody>
        </p:sp>
        <p:sp>
          <p:nvSpPr>
            <p:cNvPr id="66" name="Rectangle 70"/>
            <p:cNvSpPr>
              <a:spLocks noChangeArrowheads="1"/>
            </p:cNvSpPr>
            <p:nvPr/>
          </p:nvSpPr>
          <p:spPr bwMode="auto">
            <a:xfrm>
              <a:off x="2307" y="2804"/>
              <a:ext cx="48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1200" i="1">
                  <a:solidFill>
                    <a:srgbClr val="000000"/>
                  </a:solidFill>
                  <a:latin typeface="Times New Roman" pitchFamily="18" charset="-18"/>
                </a:rPr>
                <a:t>2</a:t>
              </a:r>
              <a:endParaRPr lang="de-DE" sz="1800" b="1">
                <a:latin typeface="Times New Roman" pitchFamily="18" charset="-18"/>
              </a:endParaRPr>
            </a:p>
          </p:txBody>
        </p:sp>
        <p:sp>
          <p:nvSpPr>
            <p:cNvPr id="67" name="Rectangle 71"/>
            <p:cNvSpPr>
              <a:spLocks noChangeArrowheads="1"/>
            </p:cNvSpPr>
            <p:nvPr/>
          </p:nvSpPr>
          <p:spPr bwMode="auto">
            <a:xfrm>
              <a:off x="1961" y="2804"/>
              <a:ext cx="48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1200" i="1">
                  <a:solidFill>
                    <a:srgbClr val="000000"/>
                  </a:solidFill>
                  <a:latin typeface="Times New Roman" pitchFamily="18" charset="-18"/>
                </a:rPr>
                <a:t>1</a:t>
              </a:r>
              <a:endParaRPr lang="de-DE" sz="1800" b="1">
                <a:latin typeface="Times New Roman" pitchFamily="18" charset="-18"/>
              </a:endParaRPr>
            </a:p>
          </p:txBody>
        </p:sp>
        <p:sp>
          <p:nvSpPr>
            <p:cNvPr id="68" name="Rectangle 72"/>
            <p:cNvSpPr>
              <a:spLocks noChangeArrowheads="1"/>
            </p:cNvSpPr>
            <p:nvPr/>
          </p:nvSpPr>
          <p:spPr bwMode="auto">
            <a:xfrm>
              <a:off x="2707" y="2634"/>
              <a:ext cx="27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1200" i="1">
                  <a:solidFill>
                    <a:srgbClr val="000000"/>
                  </a:solidFill>
                  <a:latin typeface="Times New Roman" pitchFamily="18" charset="-18"/>
                </a:rPr>
                <a:t>i</a:t>
              </a:r>
              <a:endParaRPr lang="de-DE" sz="1800" b="1">
                <a:latin typeface="Times New Roman" pitchFamily="18" charset="-18"/>
              </a:endParaRPr>
            </a:p>
          </p:txBody>
        </p:sp>
        <p:sp>
          <p:nvSpPr>
            <p:cNvPr id="69" name="Freeform 73"/>
            <p:cNvSpPr>
              <a:spLocks/>
            </p:cNvSpPr>
            <p:nvPr/>
          </p:nvSpPr>
          <p:spPr bwMode="auto">
            <a:xfrm>
              <a:off x="2418" y="2587"/>
              <a:ext cx="33" cy="110"/>
            </a:xfrm>
            <a:custGeom>
              <a:avLst/>
              <a:gdLst/>
              <a:ahLst/>
              <a:cxnLst>
                <a:cxn ang="0">
                  <a:pos x="202" y="661"/>
                </a:cxn>
                <a:cxn ang="0">
                  <a:pos x="40" y="332"/>
                </a:cxn>
                <a:cxn ang="0">
                  <a:pos x="202" y="0"/>
                </a:cxn>
                <a:cxn ang="0">
                  <a:pos x="162" y="0"/>
                </a:cxn>
                <a:cxn ang="0">
                  <a:pos x="0" y="332"/>
                </a:cxn>
                <a:cxn ang="0">
                  <a:pos x="162" y="661"/>
                </a:cxn>
                <a:cxn ang="0">
                  <a:pos x="202" y="661"/>
                </a:cxn>
              </a:cxnLst>
              <a:rect l="0" t="0" r="r" b="b"/>
              <a:pathLst>
                <a:path w="202" h="661">
                  <a:moveTo>
                    <a:pt x="202" y="661"/>
                  </a:moveTo>
                  <a:lnTo>
                    <a:pt x="40" y="332"/>
                  </a:lnTo>
                  <a:lnTo>
                    <a:pt x="202" y="0"/>
                  </a:lnTo>
                  <a:lnTo>
                    <a:pt x="162" y="0"/>
                  </a:lnTo>
                  <a:lnTo>
                    <a:pt x="0" y="332"/>
                  </a:lnTo>
                  <a:lnTo>
                    <a:pt x="162" y="661"/>
                  </a:lnTo>
                  <a:lnTo>
                    <a:pt x="202" y="661"/>
                  </a:lnTo>
                  <a:close/>
                </a:path>
              </a:pathLst>
            </a:custGeom>
            <a:solidFill>
              <a:srgbClr val="83828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Freeform 74"/>
            <p:cNvSpPr>
              <a:spLocks/>
            </p:cNvSpPr>
            <p:nvPr/>
          </p:nvSpPr>
          <p:spPr bwMode="auto">
            <a:xfrm>
              <a:off x="2421" y="2641"/>
              <a:ext cx="32" cy="57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3" y="14"/>
                </a:cxn>
                <a:cxn ang="0">
                  <a:pos x="164" y="343"/>
                </a:cxn>
                <a:cxn ang="0">
                  <a:pos x="193" y="330"/>
                </a:cxn>
                <a:cxn ang="0">
                  <a:pos x="30" y="0"/>
                </a:cxn>
                <a:cxn ang="0">
                  <a:pos x="30" y="14"/>
                </a:cxn>
                <a:cxn ang="0">
                  <a:pos x="3" y="0"/>
                </a:cxn>
                <a:cxn ang="0">
                  <a:pos x="0" y="7"/>
                </a:cxn>
                <a:cxn ang="0">
                  <a:pos x="3" y="14"/>
                </a:cxn>
                <a:cxn ang="0">
                  <a:pos x="3" y="0"/>
                </a:cxn>
              </a:cxnLst>
              <a:rect l="0" t="0" r="r" b="b"/>
              <a:pathLst>
                <a:path w="193" h="343">
                  <a:moveTo>
                    <a:pt x="3" y="0"/>
                  </a:moveTo>
                  <a:lnTo>
                    <a:pt x="3" y="14"/>
                  </a:lnTo>
                  <a:lnTo>
                    <a:pt x="164" y="343"/>
                  </a:lnTo>
                  <a:lnTo>
                    <a:pt x="193" y="330"/>
                  </a:lnTo>
                  <a:lnTo>
                    <a:pt x="30" y="0"/>
                  </a:lnTo>
                  <a:lnTo>
                    <a:pt x="30" y="14"/>
                  </a:lnTo>
                  <a:lnTo>
                    <a:pt x="3" y="0"/>
                  </a:lnTo>
                  <a:lnTo>
                    <a:pt x="0" y="7"/>
                  </a:lnTo>
                  <a:lnTo>
                    <a:pt x="3" y="14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Freeform 75"/>
            <p:cNvSpPr>
              <a:spLocks/>
            </p:cNvSpPr>
            <p:nvPr/>
          </p:nvSpPr>
          <p:spPr bwMode="auto">
            <a:xfrm>
              <a:off x="2422" y="2585"/>
              <a:ext cx="33" cy="58"/>
            </a:xfrm>
            <a:custGeom>
              <a:avLst/>
              <a:gdLst/>
              <a:ahLst/>
              <a:cxnLst>
                <a:cxn ang="0">
                  <a:pos x="176" y="31"/>
                </a:cxn>
                <a:cxn ang="0">
                  <a:pos x="161" y="8"/>
                </a:cxn>
                <a:cxn ang="0">
                  <a:pos x="0" y="340"/>
                </a:cxn>
                <a:cxn ang="0">
                  <a:pos x="27" y="354"/>
                </a:cxn>
                <a:cxn ang="0">
                  <a:pos x="190" y="22"/>
                </a:cxn>
                <a:cxn ang="0">
                  <a:pos x="176" y="0"/>
                </a:cxn>
                <a:cxn ang="0">
                  <a:pos x="190" y="22"/>
                </a:cxn>
                <a:cxn ang="0">
                  <a:pos x="200" y="0"/>
                </a:cxn>
                <a:cxn ang="0">
                  <a:pos x="176" y="0"/>
                </a:cxn>
                <a:cxn ang="0">
                  <a:pos x="176" y="31"/>
                </a:cxn>
              </a:cxnLst>
              <a:rect l="0" t="0" r="r" b="b"/>
              <a:pathLst>
                <a:path w="200" h="354">
                  <a:moveTo>
                    <a:pt x="176" y="31"/>
                  </a:moveTo>
                  <a:lnTo>
                    <a:pt x="161" y="8"/>
                  </a:lnTo>
                  <a:lnTo>
                    <a:pt x="0" y="340"/>
                  </a:lnTo>
                  <a:lnTo>
                    <a:pt x="27" y="354"/>
                  </a:lnTo>
                  <a:lnTo>
                    <a:pt x="190" y="22"/>
                  </a:lnTo>
                  <a:lnTo>
                    <a:pt x="176" y="0"/>
                  </a:lnTo>
                  <a:lnTo>
                    <a:pt x="190" y="22"/>
                  </a:lnTo>
                  <a:lnTo>
                    <a:pt x="200" y="0"/>
                  </a:lnTo>
                  <a:lnTo>
                    <a:pt x="176" y="0"/>
                  </a:lnTo>
                  <a:lnTo>
                    <a:pt x="176" y="3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Freeform 76"/>
            <p:cNvSpPr>
              <a:spLocks/>
            </p:cNvSpPr>
            <p:nvPr/>
          </p:nvSpPr>
          <p:spPr bwMode="auto">
            <a:xfrm>
              <a:off x="2442" y="2585"/>
              <a:ext cx="9" cy="5"/>
            </a:xfrm>
            <a:custGeom>
              <a:avLst/>
              <a:gdLst/>
              <a:ahLst/>
              <a:cxnLst>
                <a:cxn ang="0">
                  <a:pos x="27" y="22"/>
                </a:cxn>
                <a:cxn ang="0">
                  <a:pos x="13" y="31"/>
                </a:cxn>
                <a:cxn ang="0">
                  <a:pos x="53" y="31"/>
                </a:cxn>
                <a:cxn ang="0">
                  <a:pos x="53" y="0"/>
                </a:cxn>
                <a:cxn ang="0">
                  <a:pos x="13" y="0"/>
                </a:cxn>
                <a:cxn ang="0">
                  <a:pos x="0" y="8"/>
                </a:cxn>
                <a:cxn ang="0">
                  <a:pos x="13" y="0"/>
                </a:cxn>
                <a:cxn ang="0">
                  <a:pos x="3" y="0"/>
                </a:cxn>
                <a:cxn ang="0">
                  <a:pos x="0" y="8"/>
                </a:cxn>
                <a:cxn ang="0">
                  <a:pos x="27" y="22"/>
                </a:cxn>
              </a:cxnLst>
              <a:rect l="0" t="0" r="r" b="b"/>
              <a:pathLst>
                <a:path w="53" h="31">
                  <a:moveTo>
                    <a:pt x="27" y="22"/>
                  </a:moveTo>
                  <a:lnTo>
                    <a:pt x="13" y="31"/>
                  </a:lnTo>
                  <a:lnTo>
                    <a:pt x="53" y="31"/>
                  </a:lnTo>
                  <a:lnTo>
                    <a:pt x="53" y="0"/>
                  </a:lnTo>
                  <a:lnTo>
                    <a:pt x="13" y="0"/>
                  </a:lnTo>
                  <a:lnTo>
                    <a:pt x="0" y="8"/>
                  </a:lnTo>
                  <a:lnTo>
                    <a:pt x="13" y="0"/>
                  </a:lnTo>
                  <a:lnTo>
                    <a:pt x="3" y="0"/>
                  </a:lnTo>
                  <a:lnTo>
                    <a:pt x="0" y="8"/>
                  </a:lnTo>
                  <a:lnTo>
                    <a:pt x="27" y="22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Freeform 77"/>
            <p:cNvSpPr>
              <a:spLocks/>
            </p:cNvSpPr>
            <p:nvPr/>
          </p:nvSpPr>
          <p:spPr bwMode="auto">
            <a:xfrm>
              <a:off x="2415" y="2586"/>
              <a:ext cx="32" cy="57"/>
            </a:xfrm>
            <a:custGeom>
              <a:avLst/>
              <a:gdLst/>
              <a:ahLst/>
              <a:cxnLst>
                <a:cxn ang="0">
                  <a:pos x="31" y="332"/>
                </a:cxn>
                <a:cxn ang="0">
                  <a:pos x="31" y="346"/>
                </a:cxn>
                <a:cxn ang="0">
                  <a:pos x="193" y="14"/>
                </a:cxn>
                <a:cxn ang="0">
                  <a:pos x="166" y="0"/>
                </a:cxn>
                <a:cxn ang="0">
                  <a:pos x="4" y="332"/>
                </a:cxn>
                <a:cxn ang="0">
                  <a:pos x="4" y="346"/>
                </a:cxn>
                <a:cxn ang="0">
                  <a:pos x="4" y="332"/>
                </a:cxn>
                <a:cxn ang="0">
                  <a:pos x="0" y="339"/>
                </a:cxn>
                <a:cxn ang="0">
                  <a:pos x="4" y="346"/>
                </a:cxn>
                <a:cxn ang="0">
                  <a:pos x="31" y="332"/>
                </a:cxn>
              </a:cxnLst>
              <a:rect l="0" t="0" r="r" b="b"/>
              <a:pathLst>
                <a:path w="193" h="346">
                  <a:moveTo>
                    <a:pt x="31" y="332"/>
                  </a:moveTo>
                  <a:lnTo>
                    <a:pt x="31" y="346"/>
                  </a:lnTo>
                  <a:lnTo>
                    <a:pt x="193" y="14"/>
                  </a:lnTo>
                  <a:lnTo>
                    <a:pt x="166" y="0"/>
                  </a:lnTo>
                  <a:lnTo>
                    <a:pt x="4" y="332"/>
                  </a:lnTo>
                  <a:lnTo>
                    <a:pt x="4" y="346"/>
                  </a:lnTo>
                  <a:lnTo>
                    <a:pt x="4" y="332"/>
                  </a:lnTo>
                  <a:lnTo>
                    <a:pt x="0" y="339"/>
                  </a:lnTo>
                  <a:lnTo>
                    <a:pt x="4" y="346"/>
                  </a:lnTo>
                  <a:lnTo>
                    <a:pt x="31" y="332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Freeform 78"/>
            <p:cNvSpPr>
              <a:spLocks/>
            </p:cNvSpPr>
            <p:nvPr/>
          </p:nvSpPr>
          <p:spPr bwMode="auto">
            <a:xfrm>
              <a:off x="2415" y="2641"/>
              <a:ext cx="32" cy="59"/>
            </a:xfrm>
            <a:custGeom>
              <a:avLst/>
              <a:gdLst/>
              <a:ahLst/>
              <a:cxnLst>
                <a:cxn ang="0">
                  <a:pos x="175" y="321"/>
                </a:cxn>
                <a:cxn ang="0">
                  <a:pos x="189" y="330"/>
                </a:cxn>
                <a:cxn ang="0">
                  <a:pos x="27" y="0"/>
                </a:cxn>
                <a:cxn ang="0">
                  <a:pos x="0" y="14"/>
                </a:cxn>
                <a:cxn ang="0">
                  <a:pos x="162" y="343"/>
                </a:cxn>
                <a:cxn ang="0">
                  <a:pos x="175" y="352"/>
                </a:cxn>
                <a:cxn ang="0">
                  <a:pos x="162" y="343"/>
                </a:cxn>
                <a:cxn ang="0">
                  <a:pos x="165" y="352"/>
                </a:cxn>
                <a:cxn ang="0">
                  <a:pos x="175" y="352"/>
                </a:cxn>
                <a:cxn ang="0">
                  <a:pos x="175" y="321"/>
                </a:cxn>
              </a:cxnLst>
              <a:rect l="0" t="0" r="r" b="b"/>
              <a:pathLst>
                <a:path w="189" h="352">
                  <a:moveTo>
                    <a:pt x="175" y="321"/>
                  </a:moveTo>
                  <a:lnTo>
                    <a:pt x="189" y="330"/>
                  </a:lnTo>
                  <a:lnTo>
                    <a:pt x="27" y="0"/>
                  </a:lnTo>
                  <a:lnTo>
                    <a:pt x="0" y="14"/>
                  </a:lnTo>
                  <a:lnTo>
                    <a:pt x="162" y="343"/>
                  </a:lnTo>
                  <a:lnTo>
                    <a:pt x="175" y="352"/>
                  </a:lnTo>
                  <a:lnTo>
                    <a:pt x="162" y="343"/>
                  </a:lnTo>
                  <a:lnTo>
                    <a:pt x="165" y="352"/>
                  </a:lnTo>
                  <a:lnTo>
                    <a:pt x="175" y="352"/>
                  </a:lnTo>
                  <a:lnTo>
                    <a:pt x="175" y="32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Freeform 79"/>
            <p:cNvSpPr>
              <a:spLocks/>
            </p:cNvSpPr>
            <p:nvPr/>
          </p:nvSpPr>
          <p:spPr bwMode="auto">
            <a:xfrm>
              <a:off x="2445" y="2695"/>
              <a:ext cx="10" cy="5"/>
            </a:xfrm>
            <a:custGeom>
              <a:avLst/>
              <a:gdLst/>
              <a:ahLst/>
              <a:cxnLst>
                <a:cxn ang="0">
                  <a:pos x="25" y="22"/>
                </a:cxn>
                <a:cxn ang="0">
                  <a:pos x="40" y="0"/>
                </a:cxn>
                <a:cxn ang="0">
                  <a:pos x="0" y="0"/>
                </a:cxn>
                <a:cxn ang="0">
                  <a:pos x="0" y="31"/>
                </a:cxn>
                <a:cxn ang="0">
                  <a:pos x="40" y="31"/>
                </a:cxn>
                <a:cxn ang="0">
                  <a:pos x="54" y="9"/>
                </a:cxn>
                <a:cxn ang="0">
                  <a:pos x="40" y="31"/>
                </a:cxn>
                <a:cxn ang="0">
                  <a:pos x="64" y="31"/>
                </a:cxn>
                <a:cxn ang="0">
                  <a:pos x="54" y="9"/>
                </a:cxn>
                <a:cxn ang="0">
                  <a:pos x="25" y="22"/>
                </a:cxn>
              </a:cxnLst>
              <a:rect l="0" t="0" r="r" b="b"/>
              <a:pathLst>
                <a:path w="64" h="31">
                  <a:moveTo>
                    <a:pt x="25" y="22"/>
                  </a:moveTo>
                  <a:lnTo>
                    <a:pt x="40" y="0"/>
                  </a:lnTo>
                  <a:lnTo>
                    <a:pt x="0" y="0"/>
                  </a:lnTo>
                  <a:lnTo>
                    <a:pt x="0" y="31"/>
                  </a:lnTo>
                  <a:lnTo>
                    <a:pt x="40" y="31"/>
                  </a:lnTo>
                  <a:lnTo>
                    <a:pt x="54" y="9"/>
                  </a:lnTo>
                  <a:lnTo>
                    <a:pt x="40" y="31"/>
                  </a:lnTo>
                  <a:lnTo>
                    <a:pt x="64" y="31"/>
                  </a:lnTo>
                  <a:lnTo>
                    <a:pt x="54" y="9"/>
                  </a:lnTo>
                  <a:lnTo>
                    <a:pt x="25" y="22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Freeform 80"/>
            <p:cNvSpPr>
              <a:spLocks/>
            </p:cNvSpPr>
            <p:nvPr/>
          </p:nvSpPr>
          <p:spPr bwMode="auto">
            <a:xfrm>
              <a:off x="2899" y="2587"/>
              <a:ext cx="34" cy="110"/>
            </a:xfrm>
            <a:custGeom>
              <a:avLst/>
              <a:gdLst/>
              <a:ahLst/>
              <a:cxnLst>
                <a:cxn ang="0">
                  <a:pos x="0" y="661"/>
                </a:cxn>
                <a:cxn ang="0">
                  <a:pos x="163" y="332"/>
                </a:cxn>
                <a:cxn ang="0">
                  <a:pos x="0" y="0"/>
                </a:cxn>
                <a:cxn ang="0">
                  <a:pos x="40" y="0"/>
                </a:cxn>
                <a:cxn ang="0">
                  <a:pos x="202" y="332"/>
                </a:cxn>
                <a:cxn ang="0">
                  <a:pos x="40" y="661"/>
                </a:cxn>
                <a:cxn ang="0">
                  <a:pos x="0" y="661"/>
                </a:cxn>
              </a:cxnLst>
              <a:rect l="0" t="0" r="r" b="b"/>
              <a:pathLst>
                <a:path w="202" h="661">
                  <a:moveTo>
                    <a:pt x="0" y="661"/>
                  </a:moveTo>
                  <a:lnTo>
                    <a:pt x="163" y="332"/>
                  </a:lnTo>
                  <a:lnTo>
                    <a:pt x="0" y="0"/>
                  </a:lnTo>
                  <a:lnTo>
                    <a:pt x="40" y="0"/>
                  </a:lnTo>
                  <a:lnTo>
                    <a:pt x="202" y="332"/>
                  </a:lnTo>
                  <a:lnTo>
                    <a:pt x="40" y="661"/>
                  </a:lnTo>
                  <a:lnTo>
                    <a:pt x="0" y="661"/>
                  </a:lnTo>
                  <a:close/>
                </a:path>
              </a:pathLst>
            </a:custGeom>
            <a:solidFill>
              <a:srgbClr val="83828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7" name="Freeform 81"/>
            <p:cNvSpPr>
              <a:spLocks/>
            </p:cNvSpPr>
            <p:nvPr/>
          </p:nvSpPr>
          <p:spPr bwMode="auto">
            <a:xfrm>
              <a:off x="2897" y="2641"/>
              <a:ext cx="32" cy="57"/>
            </a:xfrm>
            <a:custGeom>
              <a:avLst/>
              <a:gdLst/>
              <a:ahLst/>
              <a:cxnLst>
                <a:cxn ang="0">
                  <a:pos x="161" y="14"/>
                </a:cxn>
                <a:cxn ang="0">
                  <a:pos x="161" y="0"/>
                </a:cxn>
                <a:cxn ang="0">
                  <a:pos x="0" y="330"/>
                </a:cxn>
                <a:cxn ang="0">
                  <a:pos x="27" y="343"/>
                </a:cxn>
                <a:cxn ang="0">
                  <a:pos x="189" y="14"/>
                </a:cxn>
                <a:cxn ang="0">
                  <a:pos x="189" y="0"/>
                </a:cxn>
                <a:cxn ang="0">
                  <a:pos x="189" y="14"/>
                </a:cxn>
                <a:cxn ang="0">
                  <a:pos x="193" y="7"/>
                </a:cxn>
                <a:cxn ang="0">
                  <a:pos x="189" y="0"/>
                </a:cxn>
                <a:cxn ang="0">
                  <a:pos x="161" y="14"/>
                </a:cxn>
              </a:cxnLst>
              <a:rect l="0" t="0" r="r" b="b"/>
              <a:pathLst>
                <a:path w="193" h="343">
                  <a:moveTo>
                    <a:pt x="161" y="14"/>
                  </a:moveTo>
                  <a:lnTo>
                    <a:pt x="161" y="0"/>
                  </a:lnTo>
                  <a:lnTo>
                    <a:pt x="0" y="330"/>
                  </a:lnTo>
                  <a:lnTo>
                    <a:pt x="27" y="343"/>
                  </a:lnTo>
                  <a:lnTo>
                    <a:pt x="189" y="14"/>
                  </a:lnTo>
                  <a:lnTo>
                    <a:pt x="189" y="0"/>
                  </a:lnTo>
                  <a:lnTo>
                    <a:pt x="189" y="14"/>
                  </a:lnTo>
                  <a:lnTo>
                    <a:pt x="193" y="7"/>
                  </a:lnTo>
                  <a:lnTo>
                    <a:pt x="189" y="0"/>
                  </a:lnTo>
                  <a:lnTo>
                    <a:pt x="161" y="14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8" name="Freeform 82"/>
            <p:cNvSpPr>
              <a:spLocks/>
            </p:cNvSpPr>
            <p:nvPr/>
          </p:nvSpPr>
          <p:spPr bwMode="auto">
            <a:xfrm>
              <a:off x="2895" y="2585"/>
              <a:ext cx="33" cy="58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12" y="22"/>
                </a:cxn>
                <a:cxn ang="0">
                  <a:pos x="173" y="354"/>
                </a:cxn>
                <a:cxn ang="0">
                  <a:pos x="201" y="340"/>
                </a:cxn>
                <a:cxn ang="0">
                  <a:pos x="39" y="8"/>
                </a:cxn>
                <a:cxn ang="0">
                  <a:pos x="25" y="31"/>
                </a:cxn>
                <a:cxn ang="0">
                  <a:pos x="25" y="0"/>
                </a:cxn>
                <a:cxn ang="0">
                  <a:pos x="0" y="0"/>
                </a:cxn>
                <a:cxn ang="0">
                  <a:pos x="12" y="22"/>
                </a:cxn>
                <a:cxn ang="0">
                  <a:pos x="25" y="0"/>
                </a:cxn>
              </a:cxnLst>
              <a:rect l="0" t="0" r="r" b="b"/>
              <a:pathLst>
                <a:path w="201" h="354">
                  <a:moveTo>
                    <a:pt x="25" y="0"/>
                  </a:moveTo>
                  <a:lnTo>
                    <a:pt x="12" y="22"/>
                  </a:lnTo>
                  <a:lnTo>
                    <a:pt x="173" y="354"/>
                  </a:lnTo>
                  <a:lnTo>
                    <a:pt x="201" y="340"/>
                  </a:lnTo>
                  <a:lnTo>
                    <a:pt x="39" y="8"/>
                  </a:lnTo>
                  <a:lnTo>
                    <a:pt x="25" y="31"/>
                  </a:lnTo>
                  <a:lnTo>
                    <a:pt x="25" y="0"/>
                  </a:lnTo>
                  <a:lnTo>
                    <a:pt x="0" y="0"/>
                  </a:lnTo>
                  <a:lnTo>
                    <a:pt x="12" y="2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9" name="Freeform 83"/>
            <p:cNvSpPr>
              <a:spLocks/>
            </p:cNvSpPr>
            <p:nvPr/>
          </p:nvSpPr>
          <p:spPr bwMode="auto">
            <a:xfrm>
              <a:off x="2899" y="2585"/>
              <a:ext cx="9" cy="5"/>
            </a:xfrm>
            <a:custGeom>
              <a:avLst/>
              <a:gdLst/>
              <a:ahLst/>
              <a:cxnLst>
                <a:cxn ang="0">
                  <a:pos x="54" y="8"/>
                </a:cxn>
                <a:cxn ang="0">
                  <a:pos x="40" y="0"/>
                </a:cxn>
                <a:cxn ang="0">
                  <a:pos x="0" y="0"/>
                </a:cxn>
                <a:cxn ang="0">
                  <a:pos x="0" y="31"/>
                </a:cxn>
                <a:cxn ang="0">
                  <a:pos x="40" y="31"/>
                </a:cxn>
                <a:cxn ang="0">
                  <a:pos x="25" y="22"/>
                </a:cxn>
                <a:cxn ang="0">
                  <a:pos x="54" y="8"/>
                </a:cxn>
                <a:cxn ang="0">
                  <a:pos x="49" y="0"/>
                </a:cxn>
                <a:cxn ang="0">
                  <a:pos x="40" y="0"/>
                </a:cxn>
                <a:cxn ang="0">
                  <a:pos x="54" y="8"/>
                </a:cxn>
              </a:cxnLst>
              <a:rect l="0" t="0" r="r" b="b"/>
              <a:pathLst>
                <a:path w="54" h="31">
                  <a:moveTo>
                    <a:pt x="54" y="8"/>
                  </a:moveTo>
                  <a:lnTo>
                    <a:pt x="40" y="0"/>
                  </a:lnTo>
                  <a:lnTo>
                    <a:pt x="0" y="0"/>
                  </a:lnTo>
                  <a:lnTo>
                    <a:pt x="0" y="31"/>
                  </a:lnTo>
                  <a:lnTo>
                    <a:pt x="40" y="31"/>
                  </a:lnTo>
                  <a:lnTo>
                    <a:pt x="25" y="22"/>
                  </a:lnTo>
                  <a:lnTo>
                    <a:pt x="54" y="8"/>
                  </a:lnTo>
                  <a:lnTo>
                    <a:pt x="49" y="0"/>
                  </a:lnTo>
                  <a:lnTo>
                    <a:pt x="40" y="0"/>
                  </a:lnTo>
                  <a:lnTo>
                    <a:pt x="54" y="8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0" name="Freeform 84"/>
            <p:cNvSpPr>
              <a:spLocks/>
            </p:cNvSpPr>
            <p:nvPr/>
          </p:nvSpPr>
          <p:spPr bwMode="auto">
            <a:xfrm>
              <a:off x="2903" y="2586"/>
              <a:ext cx="32" cy="57"/>
            </a:xfrm>
            <a:custGeom>
              <a:avLst/>
              <a:gdLst/>
              <a:ahLst/>
              <a:cxnLst>
                <a:cxn ang="0">
                  <a:pos x="191" y="346"/>
                </a:cxn>
                <a:cxn ang="0">
                  <a:pos x="191" y="332"/>
                </a:cxn>
                <a:cxn ang="0">
                  <a:pos x="29" y="0"/>
                </a:cxn>
                <a:cxn ang="0">
                  <a:pos x="0" y="14"/>
                </a:cxn>
                <a:cxn ang="0">
                  <a:pos x="163" y="346"/>
                </a:cxn>
                <a:cxn ang="0">
                  <a:pos x="163" y="332"/>
                </a:cxn>
                <a:cxn ang="0">
                  <a:pos x="191" y="346"/>
                </a:cxn>
                <a:cxn ang="0">
                  <a:pos x="194" y="339"/>
                </a:cxn>
                <a:cxn ang="0">
                  <a:pos x="191" y="332"/>
                </a:cxn>
                <a:cxn ang="0">
                  <a:pos x="191" y="346"/>
                </a:cxn>
              </a:cxnLst>
              <a:rect l="0" t="0" r="r" b="b"/>
              <a:pathLst>
                <a:path w="194" h="346">
                  <a:moveTo>
                    <a:pt x="191" y="346"/>
                  </a:moveTo>
                  <a:lnTo>
                    <a:pt x="191" y="332"/>
                  </a:lnTo>
                  <a:lnTo>
                    <a:pt x="29" y="0"/>
                  </a:lnTo>
                  <a:lnTo>
                    <a:pt x="0" y="14"/>
                  </a:lnTo>
                  <a:lnTo>
                    <a:pt x="163" y="346"/>
                  </a:lnTo>
                  <a:lnTo>
                    <a:pt x="163" y="332"/>
                  </a:lnTo>
                  <a:lnTo>
                    <a:pt x="191" y="346"/>
                  </a:lnTo>
                  <a:lnTo>
                    <a:pt x="194" y="339"/>
                  </a:lnTo>
                  <a:lnTo>
                    <a:pt x="191" y="332"/>
                  </a:lnTo>
                  <a:lnTo>
                    <a:pt x="191" y="346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1" name="Freeform 85"/>
            <p:cNvSpPr>
              <a:spLocks/>
            </p:cNvSpPr>
            <p:nvPr/>
          </p:nvSpPr>
          <p:spPr bwMode="auto">
            <a:xfrm>
              <a:off x="2903" y="2641"/>
              <a:ext cx="32" cy="59"/>
            </a:xfrm>
            <a:custGeom>
              <a:avLst/>
              <a:gdLst/>
              <a:ahLst/>
              <a:cxnLst>
                <a:cxn ang="0">
                  <a:pos x="15" y="352"/>
                </a:cxn>
                <a:cxn ang="0">
                  <a:pos x="29" y="343"/>
                </a:cxn>
                <a:cxn ang="0">
                  <a:pos x="191" y="14"/>
                </a:cxn>
                <a:cxn ang="0">
                  <a:pos x="163" y="0"/>
                </a:cxn>
                <a:cxn ang="0">
                  <a:pos x="0" y="330"/>
                </a:cxn>
                <a:cxn ang="0">
                  <a:pos x="15" y="321"/>
                </a:cxn>
                <a:cxn ang="0">
                  <a:pos x="15" y="352"/>
                </a:cxn>
                <a:cxn ang="0">
                  <a:pos x="24" y="352"/>
                </a:cxn>
                <a:cxn ang="0">
                  <a:pos x="29" y="343"/>
                </a:cxn>
                <a:cxn ang="0">
                  <a:pos x="15" y="352"/>
                </a:cxn>
              </a:cxnLst>
              <a:rect l="0" t="0" r="r" b="b"/>
              <a:pathLst>
                <a:path w="191" h="352">
                  <a:moveTo>
                    <a:pt x="15" y="352"/>
                  </a:moveTo>
                  <a:lnTo>
                    <a:pt x="29" y="343"/>
                  </a:lnTo>
                  <a:lnTo>
                    <a:pt x="191" y="14"/>
                  </a:lnTo>
                  <a:lnTo>
                    <a:pt x="163" y="0"/>
                  </a:lnTo>
                  <a:lnTo>
                    <a:pt x="0" y="330"/>
                  </a:lnTo>
                  <a:lnTo>
                    <a:pt x="15" y="321"/>
                  </a:lnTo>
                  <a:lnTo>
                    <a:pt x="15" y="352"/>
                  </a:lnTo>
                  <a:lnTo>
                    <a:pt x="24" y="352"/>
                  </a:lnTo>
                  <a:lnTo>
                    <a:pt x="29" y="343"/>
                  </a:lnTo>
                  <a:lnTo>
                    <a:pt x="15" y="352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" name="Freeform 86"/>
            <p:cNvSpPr>
              <a:spLocks/>
            </p:cNvSpPr>
            <p:nvPr/>
          </p:nvSpPr>
          <p:spPr bwMode="auto">
            <a:xfrm>
              <a:off x="2895" y="2695"/>
              <a:ext cx="11" cy="5"/>
            </a:xfrm>
            <a:custGeom>
              <a:avLst/>
              <a:gdLst/>
              <a:ahLst/>
              <a:cxnLst>
                <a:cxn ang="0">
                  <a:pos x="12" y="9"/>
                </a:cxn>
                <a:cxn ang="0">
                  <a:pos x="25" y="31"/>
                </a:cxn>
                <a:cxn ang="0">
                  <a:pos x="65" y="31"/>
                </a:cxn>
                <a:cxn ang="0">
                  <a:pos x="65" y="0"/>
                </a:cxn>
                <a:cxn ang="0">
                  <a:pos x="25" y="0"/>
                </a:cxn>
                <a:cxn ang="0">
                  <a:pos x="39" y="22"/>
                </a:cxn>
                <a:cxn ang="0">
                  <a:pos x="12" y="9"/>
                </a:cxn>
                <a:cxn ang="0">
                  <a:pos x="0" y="31"/>
                </a:cxn>
                <a:cxn ang="0">
                  <a:pos x="25" y="31"/>
                </a:cxn>
                <a:cxn ang="0">
                  <a:pos x="12" y="9"/>
                </a:cxn>
              </a:cxnLst>
              <a:rect l="0" t="0" r="r" b="b"/>
              <a:pathLst>
                <a:path w="65" h="31">
                  <a:moveTo>
                    <a:pt x="12" y="9"/>
                  </a:moveTo>
                  <a:lnTo>
                    <a:pt x="25" y="31"/>
                  </a:lnTo>
                  <a:lnTo>
                    <a:pt x="65" y="31"/>
                  </a:lnTo>
                  <a:lnTo>
                    <a:pt x="65" y="0"/>
                  </a:lnTo>
                  <a:lnTo>
                    <a:pt x="25" y="0"/>
                  </a:lnTo>
                  <a:lnTo>
                    <a:pt x="39" y="22"/>
                  </a:lnTo>
                  <a:lnTo>
                    <a:pt x="12" y="9"/>
                  </a:lnTo>
                  <a:lnTo>
                    <a:pt x="0" y="31"/>
                  </a:lnTo>
                  <a:lnTo>
                    <a:pt x="25" y="31"/>
                  </a:lnTo>
                  <a:lnTo>
                    <a:pt x="12" y="9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3" name="Rectangle 87"/>
            <p:cNvSpPr>
              <a:spLocks noChangeArrowheads="1"/>
            </p:cNvSpPr>
            <p:nvPr/>
          </p:nvSpPr>
          <p:spPr bwMode="auto">
            <a:xfrm>
              <a:off x="3888" y="2862"/>
              <a:ext cx="68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1700" i="1">
                  <a:solidFill>
                    <a:srgbClr val="000000"/>
                  </a:solidFill>
                  <a:latin typeface="Times New Roman" pitchFamily="18" charset="-18"/>
                </a:rPr>
                <a:t>n</a:t>
              </a:r>
              <a:endParaRPr lang="de-DE" sz="1800" b="1">
                <a:latin typeface="Times New Roman" pitchFamily="18" charset="-18"/>
              </a:endParaRPr>
            </a:p>
          </p:txBody>
        </p:sp>
        <p:sp>
          <p:nvSpPr>
            <p:cNvPr id="84" name="Rectangle 88"/>
            <p:cNvSpPr>
              <a:spLocks noChangeArrowheads="1"/>
            </p:cNvSpPr>
            <p:nvPr/>
          </p:nvSpPr>
          <p:spPr bwMode="auto">
            <a:xfrm>
              <a:off x="3950" y="2941"/>
              <a:ext cx="27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1200" i="1">
                  <a:solidFill>
                    <a:srgbClr val="000000"/>
                  </a:solidFill>
                  <a:latin typeface="Times New Roman" pitchFamily="18" charset="-18"/>
                </a:rPr>
                <a:t>i</a:t>
              </a:r>
              <a:endParaRPr lang="de-DE" sz="1800" b="1">
                <a:latin typeface="Times New Roman" pitchFamily="18" charset="-18"/>
              </a:endParaRPr>
            </a:p>
          </p:txBody>
        </p:sp>
        <p:sp>
          <p:nvSpPr>
            <p:cNvPr id="85" name="Rectangle 89"/>
            <p:cNvSpPr>
              <a:spLocks noChangeArrowheads="1"/>
            </p:cNvSpPr>
            <p:nvPr/>
          </p:nvSpPr>
          <p:spPr bwMode="auto">
            <a:xfrm>
              <a:off x="3875" y="3527"/>
              <a:ext cx="68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1700" i="1">
                  <a:solidFill>
                    <a:srgbClr val="000000"/>
                  </a:solidFill>
                  <a:latin typeface="Times New Roman" pitchFamily="18" charset="-18"/>
                </a:rPr>
                <a:t>n</a:t>
              </a:r>
              <a:endParaRPr lang="de-DE" sz="1800" b="1">
                <a:latin typeface="Times New Roman" pitchFamily="18" charset="-18"/>
              </a:endParaRPr>
            </a:p>
          </p:txBody>
        </p:sp>
        <p:sp>
          <p:nvSpPr>
            <p:cNvPr id="86" name="Rectangle 90"/>
            <p:cNvSpPr>
              <a:spLocks noChangeArrowheads="1"/>
            </p:cNvSpPr>
            <p:nvPr/>
          </p:nvSpPr>
          <p:spPr bwMode="auto">
            <a:xfrm>
              <a:off x="3937" y="3606"/>
              <a:ext cx="27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1200" i="1">
                  <a:solidFill>
                    <a:srgbClr val="000000"/>
                  </a:solidFill>
                  <a:latin typeface="Times New Roman" pitchFamily="18" charset="-18"/>
                </a:rPr>
                <a:t>j</a:t>
              </a:r>
              <a:endParaRPr lang="de-DE" sz="1800" b="1">
                <a:latin typeface="Times New Roman" pitchFamily="18" charset="-18"/>
              </a:endParaRPr>
            </a:p>
          </p:txBody>
        </p:sp>
        <p:sp>
          <p:nvSpPr>
            <p:cNvPr id="87" name="Freeform 91"/>
            <p:cNvSpPr>
              <a:spLocks/>
            </p:cNvSpPr>
            <p:nvPr/>
          </p:nvSpPr>
          <p:spPr bwMode="auto">
            <a:xfrm>
              <a:off x="4137" y="3083"/>
              <a:ext cx="20" cy="437"/>
            </a:xfrm>
            <a:custGeom>
              <a:avLst/>
              <a:gdLst/>
              <a:ahLst/>
              <a:cxnLst>
                <a:cxn ang="0">
                  <a:pos x="75" y="2627"/>
                </a:cxn>
                <a:cxn ang="0">
                  <a:pos x="119" y="2627"/>
                </a:cxn>
                <a:cxn ang="0">
                  <a:pos x="90" y="0"/>
                </a:cxn>
                <a:cxn ang="0">
                  <a:pos x="0" y="0"/>
                </a:cxn>
                <a:cxn ang="0">
                  <a:pos x="30" y="2627"/>
                </a:cxn>
                <a:cxn ang="0">
                  <a:pos x="75" y="2627"/>
                </a:cxn>
              </a:cxnLst>
              <a:rect l="0" t="0" r="r" b="b"/>
              <a:pathLst>
                <a:path w="119" h="2627">
                  <a:moveTo>
                    <a:pt x="75" y="2627"/>
                  </a:moveTo>
                  <a:lnTo>
                    <a:pt x="119" y="2627"/>
                  </a:lnTo>
                  <a:lnTo>
                    <a:pt x="90" y="0"/>
                  </a:lnTo>
                  <a:lnTo>
                    <a:pt x="0" y="0"/>
                  </a:lnTo>
                  <a:lnTo>
                    <a:pt x="30" y="2627"/>
                  </a:lnTo>
                  <a:lnTo>
                    <a:pt x="75" y="2627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8" name="Freeform 92"/>
            <p:cNvSpPr>
              <a:spLocks/>
            </p:cNvSpPr>
            <p:nvPr/>
          </p:nvSpPr>
          <p:spPr bwMode="auto">
            <a:xfrm>
              <a:off x="4143" y="3469"/>
              <a:ext cx="51" cy="67"/>
            </a:xfrm>
            <a:custGeom>
              <a:avLst/>
              <a:gdLst/>
              <a:ahLst/>
              <a:cxnLst>
                <a:cxn ang="0">
                  <a:pos x="1" y="404"/>
                </a:cxn>
                <a:cxn ang="0">
                  <a:pos x="76" y="403"/>
                </a:cxn>
                <a:cxn ang="0">
                  <a:pos x="300" y="48"/>
                </a:cxn>
                <a:cxn ang="0">
                  <a:pos x="224" y="0"/>
                </a:cxn>
                <a:cxn ang="0">
                  <a:pos x="0" y="355"/>
                </a:cxn>
                <a:cxn ang="0">
                  <a:pos x="75" y="354"/>
                </a:cxn>
                <a:cxn ang="0">
                  <a:pos x="1" y="404"/>
                </a:cxn>
              </a:cxnLst>
              <a:rect l="0" t="0" r="r" b="b"/>
              <a:pathLst>
                <a:path w="300" h="404">
                  <a:moveTo>
                    <a:pt x="1" y="404"/>
                  </a:moveTo>
                  <a:lnTo>
                    <a:pt x="76" y="403"/>
                  </a:lnTo>
                  <a:lnTo>
                    <a:pt x="300" y="48"/>
                  </a:lnTo>
                  <a:lnTo>
                    <a:pt x="224" y="0"/>
                  </a:lnTo>
                  <a:lnTo>
                    <a:pt x="0" y="355"/>
                  </a:lnTo>
                  <a:lnTo>
                    <a:pt x="75" y="354"/>
                  </a:lnTo>
                  <a:lnTo>
                    <a:pt x="1" y="404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9" name="Freeform 93"/>
            <p:cNvSpPr>
              <a:spLocks/>
            </p:cNvSpPr>
            <p:nvPr/>
          </p:nvSpPr>
          <p:spPr bwMode="auto">
            <a:xfrm>
              <a:off x="4144" y="3532"/>
              <a:ext cx="12" cy="4"/>
            </a:xfrm>
            <a:custGeom>
              <a:avLst/>
              <a:gdLst/>
              <a:ahLst/>
              <a:cxnLst>
                <a:cxn ang="0">
                  <a:pos x="0" y="25"/>
                </a:cxn>
                <a:cxn ang="0">
                  <a:pos x="36" y="0"/>
                </a:cxn>
                <a:cxn ang="0">
                  <a:pos x="75" y="24"/>
                </a:cxn>
                <a:cxn ang="0">
                  <a:pos x="0" y="25"/>
                </a:cxn>
              </a:cxnLst>
              <a:rect l="0" t="0" r="r" b="b"/>
              <a:pathLst>
                <a:path w="75" h="25">
                  <a:moveTo>
                    <a:pt x="0" y="25"/>
                  </a:moveTo>
                  <a:lnTo>
                    <a:pt x="36" y="0"/>
                  </a:lnTo>
                  <a:lnTo>
                    <a:pt x="75" y="24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0" name="Freeform 94"/>
            <p:cNvSpPr>
              <a:spLocks/>
            </p:cNvSpPr>
            <p:nvPr/>
          </p:nvSpPr>
          <p:spPr bwMode="auto">
            <a:xfrm>
              <a:off x="4105" y="3470"/>
              <a:ext cx="51" cy="66"/>
            </a:xfrm>
            <a:custGeom>
              <a:avLst/>
              <a:gdLst/>
              <a:ahLst/>
              <a:cxnLst>
                <a:cxn ang="0">
                  <a:pos x="37" y="24"/>
                </a:cxn>
                <a:cxn ang="0">
                  <a:pos x="0" y="49"/>
                </a:cxn>
                <a:cxn ang="0">
                  <a:pos x="233" y="399"/>
                </a:cxn>
                <a:cxn ang="0">
                  <a:pos x="307" y="349"/>
                </a:cxn>
                <a:cxn ang="0">
                  <a:pos x="74" y="0"/>
                </a:cxn>
                <a:cxn ang="0">
                  <a:pos x="37" y="24"/>
                </a:cxn>
              </a:cxnLst>
              <a:rect l="0" t="0" r="r" b="b"/>
              <a:pathLst>
                <a:path w="307" h="399">
                  <a:moveTo>
                    <a:pt x="37" y="24"/>
                  </a:moveTo>
                  <a:lnTo>
                    <a:pt x="0" y="49"/>
                  </a:lnTo>
                  <a:lnTo>
                    <a:pt x="233" y="399"/>
                  </a:lnTo>
                  <a:lnTo>
                    <a:pt x="307" y="349"/>
                  </a:lnTo>
                  <a:lnTo>
                    <a:pt x="74" y="0"/>
                  </a:lnTo>
                  <a:lnTo>
                    <a:pt x="37" y="24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1" name="Freeform 95"/>
            <p:cNvSpPr>
              <a:spLocks/>
            </p:cNvSpPr>
            <p:nvPr/>
          </p:nvSpPr>
          <p:spPr bwMode="auto">
            <a:xfrm>
              <a:off x="4220" y="2453"/>
              <a:ext cx="148" cy="392"/>
            </a:xfrm>
            <a:custGeom>
              <a:avLst/>
              <a:gdLst/>
              <a:ahLst/>
              <a:cxnLst>
                <a:cxn ang="0">
                  <a:pos x="43" y="2338"/>
                </a:cxn>
                <a:cxn ang="0">
                  <a:pos x="85" y="2353"/>
                </a:cxn>
                <a:cxn ang="0">
                  <a:pos x="890" y="30"/>
                </a:cxn>
                <a:cxn ang="0">
                  <a:pos x="806" y="0"/>
                </a:cxn>
                <a:cxn ang="0">
                  <a:pos x="0" y="2324"/>
                </a:cxn>
                <a:cxn ang="0">
                  <a:pos x="43" y="2338"/>
                </a:cxn>
              </a:cxnLst>
              <a:rect l="0" t="0" r="r" b="b"/>
              <a:pathLst>
                <a:path w="890" h="2353">
                  <a:moveTo>
                    <a:pt x="43" y="2338"/>
                  </a:moveTo>
                  <a:lnTo>
                    <a:pt x="85" y="2353"/>
                  </a:lnTo>
                  <a:lnTo>
                    <a:pt x="890" y="30"/>
                  </a:lnTo>
                  <a:lnTo>
                    <a:pt x="806" y="0"/>
                  </a:lnTo>
                  <a:lnTo>
                    <a:pt x="0" y="2324"/>
                  </a:lnTo>
                  <a:lnTo>
                    <a:pt x="43" y="2338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" name="Freeform 96"/>
            <p:cNvSpPr>
              <a:spLocks/>
            </p:cNvSpPr>
            <p:nvPr/>
          </p:nvSpPr>
          <p:spPr bwMode="auto">
            <a:xfrm>
              <a:off x="4216" y="2804"/>
              <a:ext cx="67" cy="55"/>
            </a:xfrm>
            <a:custGeom>
              <a:avLst/>
              <a:gdLst/>
              <a:ahLst/>
              <a:cxnLst>
                <a:cxn ang="0">
                  <a:pos x="0" y="303"/>
                </a:cxn>
                <a:cxn ang="0">
                  <a:pos x="71" y="327"/>
                </a:cxn>
                <a:cxn ang="0">
                  <a:pos x="403" y="70"/>
                </a:cxn>
                <a:cxn ang="0">
                  <a:pos x="347" y="0"/>
                </a:cxn>
                <a:cxn ang="0">
                  <a:pos x="16" y="257"/>
                </a:cxn>
                <a:cxn ang="0">
                  <a:pos x="87" y="282"/>
                </a:cxn>
                <a:cxn ang="0">
                  <a:pos x="0" y="303"/>
                </a:cxn>
              </a:cxnLst>
              <a:rect l="0" t="0" r="r" b="b"/>
              <a:pathLst>
                <a:path w="403" h="327">
                  <a:moveTo>
                    <a:pt x="0" y="303"/>
                  </a:moveTo>
                  <a:lnTo>
                    <a:pt x="71" y="327"/>
                  </a:lnTo>
                  <a:lnTo>
                    <a:pt x="403" y="70"/>
                  </a:lnTo>
                  <a:lnTo>
                    <a:pt x="347" y="0"/>
                  </a:lnTo>
                  <a:lnTo>
                    <a:pt x="16" y="257"/>
                  </a:lnTo>
                  <a:lnTo>
                    <a:pt x="87" y="282"/>
                  </a:lnTo>
                  <a:lnTo>
                    <a:pt x="0" y="303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" name="Freeform 97"/>
            <p:cNvSpPr>
              <a:spLocks/>
            </p:cNvSpPr>
            <p:nvPr/>
          </p:nvSpPr>
          <p:spPr bwMode="auto">
            <a:xfrm>
              <a:off x="4216" y="2853"/>
              <a:ext cx="12" cy="6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44" y="0"/>
                </a:cxn>
                <a:cxn ang="0">
                  <a:pos x="71" y="35"/>
                </a:cxn>
                <a:cxn ang="0">
                  <a:pos x="0" y="11"/>
                </a:cxn>
              </a:cxnLst>
              <a:rect l="0" t="0" r="r" b="b"/>
              <a:pathLst>
                <a:path w="71" h="35">
                  <a:moveTo>
                    <a:pt x="0" y="11"/>
                  </a:moveTo>
                  <a:lnTo>
                    <a:pt x="44" y="0"/>
                  </a:lnTo>
                  <a:lnTo>
                    <a:pt x="71" y="35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" name="Freeform 98"/>
            <p:cNvSpPr>
              <a:spLocks/>
            </p:cNvSpPr>
            <p:nvPr/>
          </p:nvSpPr>
          <p:spPr bwMode="auto">
            <a:xfrm>
              <a:off x="4199" y="2784"/>
              <a:ext cx="31" cy="71"/>
            </a:xfrm>
            <a:custGeom>
              <a:avLst/>
              <a:gdLst/>
              <a:ahLst/>
              <a:cxnLst>
                <a:cxn ang="0">
                  <a:pos x="43" y="10"/>
                </a:cxn>
                <a:cxn ang="0">
                  <a:pos x="0" y="21"/>
                </a:cxn>
                <a:cxn ang="0">
                  <a:pos x="100" y="428"/>
                </a:cxn>
                <a:cxn ang="0">
                  <a:pos x="187" y="407"/>
                </a:cxn>
                <a:cxn ang="0">
                  <a:pos x="86" y="0"/>
                </a:cxn>
                <a:cxn ang="0">
                  <a:pos x="43" y="10"/>
                </a:cxn>
              </a:cxnLst>
              <a:rect l="0" t="0" r="r" b="b"/>
              <a:pathLst>
                <a:path w="187" h="428">
                  <a:moveTo>
                    <a:pt x="43" y="10"/>
                  </a:moveTo>
                  <a:lnTo>
                    <a:pt x="0" y="21"/>
                  </a:lnTo>
                  <a:lnTo>
                    <a:pt x="100" y="428"/>
                  </a:lnTo>
                  <a:lnTo>
                    <a:pt x="187" y="407"/>
                  </a:lnTo>
                  <a:lnTo>
                    <a:pt x="86" y="0"/>
                  </a:lnTo>
                  <a:lnTo>
                    <a:pt x="43" y="1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5" name="Freeform 99"/>
            <p:cNvSpPr>
              <a:spLocks/>
            </p:cNvSpPr>
            <p:nvPr/>
          </p:nvSpPr>
          <p:spPr bwMode="auto">
            <a:xfrm>
              <a:off x="3905" y="2448"/>
              <a:ext cx="162" cy="393"/>
            </a:xfrm>
            <a:custGeom>
              <a:avLst/>
              <a:gdLst/>
              <a:ahLst/>
              <a:cxnLst>
                <a:cxn ang="0">
                  <a:pos x="932" y="2344"/>
                </a:cxn>
                <a:cxn ang="0">
                  <a:pos x="974" y="2328"/>
                </a:cxn>
                <a:cxn ang="0">
                  <a:pos x="83" y="0"/>
                </a:cxn>
                <a:cxn ang="0">
                  <a:pos x="0" y="32"/>
                </a:cxn>
                <a:cxn ang="0">
                  <a:pos x="890" y="2360"/>
                </a:cxn>
                <a:cxn ang="0">
                  <a:pos x="932" y="2344"/>
                </a:cxn>
              </a:cxnLst>
              <a:rect l="0" t="0" r="r" b="b"/>
              <a:pathLst>
                <a:path w="974" h="2360">
                  <a:moveTo>
                    <a:pt x="932" y="2344"/>
                  </a:moveTo>
                  <a:lnTo>
                    <a:pt x="974" y="2328"/>
                  </a:lnTo>
                  <a:lnTo>
                    <a:pt x="83" y="0"/>
                  </a:lnTo>
                  <a:lnTo>
                    <a:pt x="0" y="32"/>
                  </a:lnTo>
                  <a:lnTo>
                    <a:pt x="890" y="2360"/>
                  </a:lnTo>
                  <a:lnTo>
                    <a:pt x="932" y="2344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" name="Freeform 100"/>
            <p:cNvSpPr>
              <a:spLocks/>
            </p:cNvSpPr>
            <p:nvPr/>
          </p:nvSpPr>
          <p:spPr bwMode="auto">
            <a:xfrm>
              <a:off x="4057" y="2779"/>
              <a:ext cx="29" cy="77"/>
            </a:xfrm>
            <a:custGeom>
              <a:avLst/>
              <a:gdLst/>
              <a:ahLst/>
              <a:cxnLst>
                <a:cxn ang="0">
                  <a:pos x="19" y="458"/>
                </a:cxn>
                <a:cxn ang="0">
                  <a:pos x="88" y="431"/>
                </a:cxn>
                <a:cxn ang="0">
                  <a:pos x="176" y="19"/>
                </a:cxn>
                <a:cxn ang="0">
                  <a:pos x="89" y="0"/>
                </a:cxn>
                <a:cxn ang="0">
                  <a:pos x="0" y="411"/>
                </a:cxn>
                <a:cxn ang="0">
                  <a:pos x="71" y="385"/>
                </a:cxn>
                <a:cxn ang="0">
                  <a:pos x="19" y="458"/>
                </a:cxn>
              </a:cxnLst>
              <a:rect l="0" t="0" r="r" b="b"/>
              <a:pathLst>
                <a:path w="176" h="458">
                  <a:moveTo>
                    <a:pt x="19" y="458"/>
                  </a:moveTo>
                  <a:lnTo>
                    <a:pt x="88" y="431"/>
                  </a:lnTo>
                  <a:lnTo>
                    <a:pt x="176" y="19"/>
                  </a:lnTo>
                  <a:lnTo>
                    <a:pt x="89" y="0"/>
                  </a:lnTo>
                  <a:lnTo>
                    <a:pt x="0" y="411"/>
                  </a:lnTo>
                  <a:lnTo>
                    <a:pt x="71" y="385"/>
                  </a:lnTo>
                  <a:lnTo>
                    <a:pt x="19" y="458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7" name="Freeform 101"/>
            <p:cNvSpPr>
              <a:spLocks/>
            </p:cNvSpPr>
            <p:nvPr/>
          </p:nvSpPr>
          <p:spPr bwMode="auto">
            <a:xfrm>
              <a:off x="4060" y="2850"/>
              <a:ext cx="11" cy="6"/>
            </a:xfrm>
            <a:custGeom>
              <a:avLst/>
              <a:gdLst/>
              <a:ahLst/>
              <a:cxnLst>
                <a:cxn ang="0">
                  <a:pos x="0" y="36"/>
                </a:cxn>
                <a:cxn ang="0">
                  <a:pos x="26" y="0"/>
                </a:cxn>
                <a:cxn ang="0">
                  <a:pos x="69" y="9"/>
                </a:cxn>
                <a:cxn ang="0">
                  <a:pos x="0" y="36"/>
                </a:cxn>
              </a:cxnLst>
              <a:rect l="0" t="0" r="r" b="b"/>
              <a:pathLst>
                <a:path w="69" h="36">
                  <a:moveTo>
                    <a:pt x="0" y="36"/>
                  </a:moveTo>
                  <a:lnTo>
                    <a:pt x="26" y="0"/>
                  </a:lnTo>
                  <a:lnTo>
                    <a:pt x="69" y="9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8" name="Freeform 102"/>
            <p:cNvSpPr>
              <a:spLocks/>
            </p:cNvSpPr>
            <p:nvPr/>
          </p:nvSpPr>
          <p:spPr bwMode="auto">
            <a:xfrm>
              <a:off x="4003" y="2802"/>
              <a:ext cx="66" cy="54"/>
            </a:xfrm>
            <a:custGeom>
              <a:avLst/>
              <a:gdLst/>
              <a:ahLst/>
              <a:cxnLst>
                <a:cxn ang="0">
                  <a:pos x="26" y="37"/>
                </a:cxn>
                <a:cxn ang="0">
                  <a:pos x="0" y="73"/>
                </a:cxn>
                <a:cxn ang="0">
                  <a:pos x="341" y="321"/>
                </a:cxn>
                <a:cxn ang="0">
                  <a:pos x="393" y="248"/>
                </a:cxn>
                <a:cxn ang="0">
                  <a:pos x="53" y="0"/>
                </a:cxn>
                <a:cxn ang="0">
                  <a:pos x="26" y="37"/>
                </a:cxn>
              </a:cxnLst>
              <a:rect l="0" t="0" r="r" b="b"/>
              <a:pathLst>
                <a:path w="393" h="321">
                  <a:moveTo>
                    <a:pt x="26" y="37"/>
                  </a:moveTo>
                  <a:lnTo>
                    <a:pt x="0" y="73"/>
                  </a:lnTo>
                  <a:lnTo>
                    <a:pt x="341" y="321"/>
                  </a:lnTo>
                  <a:lnTo>
                    <a:pt x="393" y="248"/>
                  </a:lnTo>
                  <a:lnTo>
                    <a:pt x="53" y="0"/>
                  </a:lnTo>
                  <a:lnTo>
                    <a:pt x="26" y="37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9" name="Freeform 103"/>
            <p:cNvSpPr>
              <a:spLocks/>
            </p:cNvSpPr>
            <p:nvPr/>
          </p:nvSpPr>
          <p:spPr bwMode="auto">
            <a:xfrm>
              <a:off x="4104" y="3173"/>
              <a:ext cx="69" cy="69"/>
            </a:xfrm>
            <a:custGeom>
              <a:avLst/>
              <a:gdLst/>
              <a:ahLst/>
              <a:cxnLst>
                <a:cxn ang="0">
                  <a:pos x="115" y="21"/>
                </a:cxn>
                <a:cxn ang="0">
                  <a:pos x="81" y="42"/>
                </a:cxn>
                <a:cxn ang="0">
                  <a:pos x="52" y="69"/>
                </a:cxn>
                <a:cxn ang="0">
                  <a:pos x="28" y="101"/>
                </a:cxn>
                <a:cxn ang="0">
                  <a:pos x="11" y="137"/>
                </a:cxn>
                <a:cxn ang="0">
                  <a:pos x="2" y="176"/>
                </a:cxn>
                <a:cxn ang="0">
                  <a:pos x="0" y="215"/>
                </a:cxn>
                <a:cxn ang="0">
                  <a:pos x="5" y="256"/>
                </a:cxn>
                <a:cxn ang="0">
                  <a:pos x="20" y="296"/>
                </a:cxn>
                <a:cxn ang="0">
                  <a:pos x="42" y="331"/>
                </a:cxn>
                <a:cxn ang="0">
                  <a:pos x="69" y="360"/>
                </a:cxn>
                <a:cxn ang="0">
                  <a:pos x="101" y="384"/>
                </a:cxn>
                <a:cxn ang="0">
                  <a:pos x="137" y="400"/>
                </a:cxn>
                <a:cxn ang="0">
                  <a:pos x="176" y="410"/>
                </a:cxn>
                <a:cxn ang="0">
                  <a:pos x="216" y="413"/>
                </a:cxn>
                <a:cxn ang="0">
                  <a:pos x="256" y="407"/>
                </a:cxn>
                <a:cxn ang="0">
                  <a:pos x="296" y="392"/>
                </a:cxn>
                <a:cxn ang="0">
                  <a:pos x="331" y="371"/>
                </a:cxn>
                <a:cxn ang="0">
                  <a:pos x="360" y="343"/>
                </a:cxn>
                <a:cxn ang="0">
                  <a:pos x="384" y="311"/>
                </a:cxn>
                <a:cxn ang="0">
                  <a:pos x="401" y="276"/>
                </a:cxn>
                <a:cxn ang="0">
                  <a:pos x="410" y="237"/>
                </a:cxn>
                <a:cxn ang="0">
                  <a:pos x="413" y="196"/>
                </a:cxn>
                <a:cxn ang="0">
                  <a:pos x="407" y="155"/>
                </a:cxn>
                <a:cxn ang="0">
                  <a:pos x="392" y="116"/>
                </a:cxn>
                <a:cxn ang="0">
                  <a:pos x="371" y="81"/>
                </a:cxn>
                <a:cxn ang="0">
                  <a:pos x="343" y="51"/>
                </a:cxn>
                <a:cxn ang="0">
                  <a:pos x="311" y="29"/>
                </a:cxn>
                <a:cxn ang="0">
                  <a:pos x="275" y="12"/>
                </a:cxn>
                <a:cxn ang="0">
                  <a:pos x="237" y="2"/>
                </a:cxn>
                <a:cxn ang="0">
                  <a:pos x="196" y="0"/>
                </a:cxn>
                <a:cxn ang="0">
                  <a:pos x="155" y="6"/>
                </a:cxn>
              </a:cxnLst>
              <a:rect l="0" t="0" r="r" b="b"/>
              <a:pathLst>
                <a:path w="413" h="413">
                  <a:moveTo>
                    <a:pt x="136" y="12"/>
                  </a:moveTo>
                  <a:lnTo>
                    <a:pt x="115" y="21"/>
                  </a:lnTo>
                  <a:lnTo>
                    <a:pt x="97" y="31"/>
                  </a:lnTo>
                  <a:lnTo>
                    <a:pt x="81" y="42"/>
                  </a:lnTo>
                  <a:lnTo>
                    <a:pt x="66" y="55"/>
                  </a:lnTo>
                  <a:lnTo>
                    <a:pt x="52" y="69"/>
                  </a:lnTo>
                  <a:lnTo>
                    <a:pt x="39" y="85"/>
                  </a:lnTo>
                  <a:lnTo>
                    <a:pt x="28" y="101"/>
                  </a:lnTo>
                  <a:lnTo>
                    <a:pt x="19" y="119"/>
                  </a:lnTo>
                  <a:lnTo>
                    <a:pt x="11" y="137"/>
                  </a:lnTo>
                  <a:lnTo>
                    <a:pt x="5" y="157"/>
                  </a:lnTo>
                  <a:lnTo>
                    <a:pt x="2" y="176"/>
                  </a:lnTo>
                  <a:lnTo>
                    <a:pt x="0" y="196"/>
                  </a:lnTo>
                  <a:lnTo>
                    <a:pt x="0" y="215"/>
                  </a:lnTo>
                  <a:lnTo>
                    <a:pt x="2" y="236"/>
                  </a:lnTo>
                  <a:lnTo>
                    <a:pt x="5" y="256"/>
                  </a:lnTo>
                  <a:lnTo>
                    <a:pt x="12" y="277"/>
                  </a:lnTo>
                  <a:lnTo>
                    <a:pt x="20" y="296"/>
                  </a:lnTo>
                  <a:lnTo>
                    <a:pt x="30" y="314"/>
                  </a:lnTo>
                  <a:lnTo>
                    <a:pt x="42" y="331"/>
                  </a:lnTo>
                  <a:lnTo>
                    <a:pt x="54" y="347"/>
                  </a:lnTo>
                  <a:lnTo>
                    <a:pt x="69" y="360"/>
                  </a:lnTo>
                  <a:lnTo>
                    <a:pt x="85" y="373"/>
                  </a:lnTo>
                  <a:lnTo>
                    <a:pt x="101" y="384"/>
                  </a:lnTo>
                  <a:lnTo>
                    <a:pt x="119" y="393"/>
                  </a:lnTo>
                  <a:lnTo>
                    <a:pt x="137" y="400"/>
                  </a:lnTo>
                  <a:lnTo>
                    <a:pt x="156" y="407"/>
                  </a:lnTo>
                  <a:lnTo>
                    <a:pt x="176" y="410"/>
                  </a:lnTo>
                  <a:lnTo>
                    <a:pt x="196" y="413"/>
                  </a:lnTo>
                  <a:lnTo>
                    <a:pt x="216" y="413"/>
                  </a:lnTo>
                  <a:lnTo>
                    <a:pt x="237" y="410"/>
                  </a:lnTo>
                  <a:lnTo>
                    <a:pt x="256" y="407"/>
                  </a:lnTo>
                  <a:lnTo>
                    <a:pt x="276" y="400"/>
                  </a:lnTo>
                  <a:lnTo>
                    <a:pt x="296" y="392"/>
                  </a:lnTo>
                  <a:lnTo>
                    <a:pt x="314" y="382"/>
                  </a:lnTo>
                  <a:lnTo>
                    <a:pt x="331" y="371"/>
                  </a:lnTo>
                  <a:lnTo>
                    <a:pt x="347" y="357"/>
                  </a:lnTo>
                  <a:lnTo>
                    <a:pt x="360" y="343"/>
                  </a:lnTo>
                  <a:lnTo>
                    <a:pt x="373" y="328"/>
                  </a:lnTo>
                  <a:lnTo>
                    <a:pt x="384" y="311"/>
                  </a:lnTo>
                  <a:lnTo>
                    <a:pt x="393" y="294"/>
                  </a:lnTo>
                  <a:lnTo>
                    <a:pt x="401" y="276"/>
                  </a:lnTo>
                  <a:lnTo>
                    <a:pt x="407" y="256"/>
                  </a:lnTo>
                  <a:lnTo>
                    <a:pt x="410" y="237"/>
                  </a:lnTo>
                  <a:lnTo>
                    <a:pt x="413" y="217"/>
                  </a:lnTo>
                  <a:lnTo>
                    <a:pt x="413" y="196"/>
                  </a:lnTo>
                  <a:lnTo>
                    <a:pt x="410" y="176"/>
                  </a:lnTo>
                  <a:lnTo>
                    <a:pt x="407" y="155"/>
                  </a:lnTo>
                  <a:lnTo>
                    <a:pt x="400" y="135"/>
                  </a:lnTo>
                  <a:lnTo>
                    <a:pt x="392" y="116"/>
                  </a:lnTo>
                  <a:lnTo>
                    <a:pt x="382" y="98"/>
                  </a:lnTo>
                  <a:lnTo>
                    <a:pt x="371" y="81"/>
                  </a:lnTo>
                  <a:lnTo>
                    <a:pt x="357" y="66"/>
                  </a:lnTo>
                  <a:lnTo>
                    <a:pt x="343" y="51"/>
                  </a:lnTo>
                  <a:lnTo>
                    <a:pt x="328" y="39"/>
                  </a:lnTo>
                  <a:lnTo>
                    <a:pt x="311" y="29"/>
                  </a:lnTo>
                  <a:lnTo>
                    <a:pt x="294" y="19"/>
                  </a:lnTo>
                  <a:lnTo>
                    <a:pt x="275" y="12"/>
                  </a:lnTo>
                  <a:lnTo>
                    <a:pt x="256" y="6"/>
                  </a:lnTo>
                  <a:lnTo>
                    <a:pt x="237" y="2"/>
                  </a:lnTo>
                  <a:lnTo>
                    <a:pt x="216" y="0"/>
                  </a:lnTo>
                  <a:lnTo>
                    <a:pt x="196" y="0"/>
                  </a:lnTo>
                  <a:lnTo>
                    <a:pt x="176" y="1"/>
                  </a:lnTo>
                  <a:lnTo>
                    <a:pt x="155" y="6"/>
                  </a:lnTo>
                  <a:lnTo>
                    <a:pt x="136" y="12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0" name="Freeform 104"/>
            <p:cNvSpPr>
              <a:spLocks/>
            </p:cNvSpPr>
            <p:nvPr/>
          </p:nvSpPr>
          <p:spPr bwMode="auto">
            <a:xfrm>
              <a:off x="4094" y="3165"/>
              <a:ext cx="36" cy="58"/>
            </a:xfrm>
            <a:custGeom>
              <a:avLst/>
              <a:gdLst/>
              <a:ahLst/>
              <a:cxnLst>
                <a:cxn ang="0">
                  <a:pos x="134" y="301"/>
                </a:cxn>
                <a:cxn ang="0">
                  <a:pos x="134" y="301"/>
                </a:cxn>
                <a:cxn ang="0">
                  <a:pos x="130" y="288"/>
                </a:cxn>
                <a:cxn ang="0">
                  <a:pos x="126" y="273"/>
                </a:cxn>
                <a:cxn ang="0">
                  <a:pos x="125" y="259"/>
                </a:cxn>
                <a:cxn ang="0">
                  <a:pos x="125" y="244"/>
                </a:cxn>
                <a:cxn ang="0">
                  <a:pos x="126" y="231"/>
                </a:cxn>
                <a:cxn ang="0">
                  <a:pos x="130" y="217"/>
                </a:cxn>
                <a:cxn ang="0">
                  <a:pos x="133" y="204"/>
                </a:cxn>
                <a:cxn ang="0">
                  <a:pos x="139" y="191"/>
                </a:cxn>
                <a:cxn ang="0">
                  <a:pos x="146" y="179"/>
                </a:cxn>
                <a:cxn ang="0">
                  <a:pos x="152" y="167"/>
                </a:cxn>
                <a:cxn ang="0">
                  <a:pos x="161" y="156"/>
                </a:cxn>
                <a:cxn ang="0">
                  <a:pos x="172" y="147"/>
                </a:cxn>
                <a:cxn ang="0">
                  <a:pos x="182" y="138"/>
                </a:cxn>
                <a:cxn ang="0">
                  <a:pos x="193" y="130"/>
                </a:cxn>
                <a:cxn ang="0">
                  <a:pos x="206" y="122"/>
                </a:cxn>
                <a:cxn ang="0">
                  <a:pos x="219" y="116"/>
                </a:cxn>
                <a:cxn ang="0">
                  <a:pos x="177" y="0"/>
                </a:cxn>
                <a:cxn ang="0">
                  <a:pos x="151" y="10"/>
                </a:cxn>
                <a:cxn ang="0">
                  <a:pos x="127" y="22"/>
                </a:cxn>
                <a:cxn ang="0">
                  <a:pos x="106" y="38"/>
                </a:cxn>
                <a:cxn ang="0">
                  <a:pos x="85" y="55"/>
                </a:cxn>
                <a:cxn ang="0">
                  <a:pos x="67" y="73"/>
                </a:cxn>
                <a:cxn ang="0">
                  <a:pos x="51" y="94"/>
                </a:cxn>
                <a:cxn ang="0">
                  <a:pos x="37" y="115"/>
                </a:cxn>
                <a:cxn ang="0">
                  <a:pos x="25" y="138"/>
                </a:cxn>
                <a:cxn ang="0">
                  <a:pos x="15" y="163"/>
                </a:cxn>
                <a:cxn ang="0">
                  <a:pos x="8" y="187"/>
                </a:cxn>
                <a:cxn ang="0">
                  <a:pos x="3" y="213"/>
                </a:cxn>
                <a:cxn ang="0">
                  <a:pos x="0" y="239"/>
                </a:cxn>
                <a:cxn ang="0">
                  <a:pos x="0" y="265"/>
                </a:cxn>
                <a:cxn ang="0">
                  <a:pos x="3" y="291"/>
                </a:cxn>
                <a:cxn ang="0">
                  <a:pos x="8" y="318"/>
                </a:cxn>
                <a:cxn ang="0">
                  <a:pos x="16" y="344"/>
                </a:cxn>
                <a:cxn ang="0">
                  <a:pos x="16" y="344"/>
                </a:cxn>
                <a:cxn ang="0">
                  <a:pos x="134" y="301"/>
                </a:cxn>
              </a:cxnLst>
              <a:rect l="0" t="0" r="r" b="b"/>
              <a:pathLst>
                <a:path w="219" h="344">
                  <a:moveTo>
                    <a:pt x="134" y="301"/>
                  </a:moveTo>
                  <a:lnTo>
                    <a:pt x="134" y="301"/>
                  </a:lnTo>
                  <a:lnTo>
                    <a:pt x="130" y="288"/>
                  </a:lnTo>
                  <a:lnTo>
                    <a:pt x="126" y="273"/>
                  </a:lnTo>
                  <a:lnTo>
                    <a:pt x="125" y="259"/>
                  </a:lnTo>
                  <a:lnTo>
                    <a:pt x="125" y="244"/>
                  </a:lnTo>
                  <a:lnTo>
                    <a:pt x="126" y="231"/>
                  </a:lnTo>
                  <a:lnTo>
                    <a:pt x="130" y="217"/>
                  </a:lnTo>
                  <a:lnTo>
                    <a:pt x="133" y="204"/>
                  </a:lnTo>
                  <a:lnTo>
                    <a:pt x="139" y="191"/>
                  </a:lnTo>
                  <a:lnTo>
                    <a:pt x="146" y="179"/>
                  </a:lnTo>
                  <a:lnTo>
                    <a:pt x="152" y="167"/>
                  </a:lnTo>
                  <a:lnTo>
                    <a:pt x="161" y="156"/>
                  </a:lnTo>
                  <a:lnTo>
                    <a:pt x="172" y="147"/>
                  </a:lnTo>
                  <a:lnTo>
                    <a:pt x="182" y="138"/>
                  </a:lnTo>
                  <a:lnTo>
                    <a:pt x="193" y="130"/>
                  </a:lnTo>
                  <a:lnTo>
                    <a:pt x="206" y="122"/>
                  </a:lnTo>
                  <a:lnTo>
                    <a:pt x="219" y="116"/>
                  </a:lnTo>
                  <a:lnTo>
                    <a:pt x="177" y="0"/>
                  </a:lnTo>
                  <a:lnTo>
                    <a:pt x="151" y="10"/>
                  </a:lnTo>
                  <a:lnTo>
                    <a:pt x="127" y="22"/>
                  </a:lnTo>
                  <a:lnTo>
                    <a:pt x="106" y="38"/>
                  </a:lnTo>
                  <a:lnTo>
                    <a:pt x="85" y="55"/>
                  </a:lnTo>
                  <a:lnTo>
                    <a:pt x="67" y="73"/>
                  </a:lnTo>
                  <a:lnTo>
                    <a:pt x="51" y="94"/>
                  </a:lnTo>
                  <a:lnTo>
                    <a:pt x="37" y="115"/>
                  </a:lnTo>
                  <a:lnTo>
                    <a:pt x="25" y="138"/>
                  </a:lnTo>
                  <a:lnTo>
                    <a:pt x="15" y="163"/>
                  </a:lnTo>
                  <a:lnTo>
                    <a:pt x="8" y="187"/>
                  </a:lnTo>
                  <a:lnTo>
                    <a:pt x="3" y="213"/>
                  </a:lnTo>
                  <a:lnTo>
                    <a:pt x="0" y="239"/>
                  </a:lnTo>
                  <a:lnTo>
                    <a:pt x="0" y="265"/>
                  </a:lnTo>
                  <a:lnTo>
                    <a:pt x="3" y="291"/>
                  </a:lnTo>
                  <a:lnTo>
                    <a:pt x="8" y="318"/>
                  </a:lnTo>
                  <a:lnTo>
                    <a:pt x="16" y="344"/>
                  </a:lnTo>
                  <a:lnTo>
                    <a:pt x="16" y="344"/>
                  </a:lnTo>
                  <a:lnTo>
                    <a:pt x="134" y="30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1" name="Freeform 105"/>
            <p:cNvSpPr>
              <a:spLocks/>
            </p:cNvSpPr>
            <p:nvPr/>
          </p:nvSpPr>
          <p:spPr bwMode="auto">
            <a:xfrm>
              <a:off x="4096" y="3216"/>
              <a:ext cx="58" cy="36"/>
            </a:xfrm>
            <a:custGeom>
              <a:avLst/>
              <a:gdLst/>
              <a:ahLst/>
              <a:cxnLst>
                <a:cxn ang="0">
                  <a:pos x="302" y="86"/>
                </a:cxn>
                <a:cxn ang="0">
                  <a:pos x="302" y="86"/>
                </a:cxn>
                <a:cxn ang="0">
                  <a:pos x="288" y="91"/>
                </a:cxn>
                <a:cxn ang="0">
                  <a:pos x="275" y="93"/>
                </a:cxn>
                <a:cxn ang="0">
                  <a:pos x="260" y="95"/>
                </a:cxn>
                <a:cxn ang="0">
                  <a:pos x="246" y="95"/>
                </a:cxn>
                <a:cxn ang="0">
                  <a:pos x="232" y="93"/>
                </a:cxn>
                <a:cxn ang="0">
                  <a:pos x="218" y="91"/>
                </a:cxn>
                <a:cxn ang="0">
                  <a:pos x="206" y="86"/>
                </a:cxn>
                <a:cxn ang="0">
                  <a:pos x="192" y="82"/>
                </a:cxn>
                <a:cxn ang="0">
                  <a:pos x="179" y="75"/>
                </a:cxn>
                <a:cxn ang="0">
                  <a:pos x="168" y="67"/>
                </a:cxn>
                <a:cxn ang="0">
                  <a:pos x="158" y="59"/>
                </a:cxn>
                <a:cxn ang="0">
                  <a:pos x="148" y="49"/>
                </a:cxn>
                <a:cxn ang="0">
                  <a:pos x="139" y="39"/>
                </a:cxn>
                <a:cxn ang="0">
                  <a:pos x="131" y="27"/>
                </a:cxn>
                <a:cxn ang="0">
                  <a:pos x="124" y="14"/>
                </a:cxn>
                <a:cxn ang="0">
                  <a:pos x="118" y="0"/>
                </a:cxn>
                <a:cxn ang="0">
                  <a:pos x="0" y="43"/>
                </a:cxn>
                <a:cxn ang="0">
                  <a:pos x="11" y="68"/>
                </a:cxn>
                <a:cxn ang="0">
                  <a:pos x="24" y="92"/>
                </a:cxn>
                <a:cxn ang="0">
                  <a:pos x="39" y="115"/>
                </a:cxn>
                <a:cxn ang="0">
                  <a:pos x="56" y="134"/>
                </a:cxn>
                <a:cxn ang="0">
                  <a:pos x="74" y="152"/>
                </a:cxn>
                <a:cxn ang="0">
                  <a:pos x="94" y="169"/>
                </a:cxn>
                <a:cxn ang="0">
                  <a:pos x="117" y="183"/>
                </a:cxn>
                <a:cxn ang="0">
                  <a:pos x="140" y="195"/>
                </a:cxn>
                <a:cxn ang="0">
                  <a:pos x="164" y="205"/>
                </a:cxn>
                <a:cxn ang="0">
                  <a:pos x="189" y="212"/>
                </a:cxn>
                <a:cxn ang="0">
                  <a:pos x="214" y="218"/>
                </a:cxn>
                <a:cxn ang="0">
                  <a:pos x="240" y="220"/>
                </a:cxn>
                <a:cxn ang="0">
                  <a:pos x="266" y="220"/>
                </a:cxn>
                <a:cxn ang="0">
                  <a:pos x="293" y="218"/>
                </a:cxn>
                <a:cxn ang="0">
                  <a:pos x="319" y="212"/>
                </a:cxn>
                <a:cxn ang="0">
                  <a:pos x="345" y="204"/>
                </a:cxn>
                <a:cxn ang="0">
                  <a:pos x="345" y="204"/>
                </a:cxn>
                <a:cxn ang="0">
                  <a:pos x="302" y="86"/>
                </a:cxn>
              </a:cxnLst>
              <a:rect l="0" t="0" r="r" b="b"/>
              <a:pathLst>
                <a:path w="345" h="220">
                  <a:moveTo>
                    <a:pt x="302" y="86"/>
                  </a:moveTo>
                  <a:lnTo>
                    <a:pt x="302" y="86"/>
                  </a:lnTo>
                  <a:lnTo>
                    <a:pt x="288" y="91"/>
                  </a:lnTo>
                  <a:lnTo>
                    <a:pt x="275" y="93"/>
                  </a:lnTo>
                  <a:lnTo>
                    <a:pt x="260" y="95"/>
                  </a:lnTo>
                  <a:lnTo>
                    <a:pt x="246" y="95"/>
                  </a:lnTo>
                  <a:lnTo>
                    <a:pt x="232" y="93"/>
                  </a:lnTo>
                  <a:lnTo>
                    <a:pt x="218" y="91"/>
                  </a:lnTo>
                  <a:lnTo>
                    <a:pt x="206" y="86"/>
                  </a:lnTo>
                  <a:lnTo>
                    <a:pt x="192" y="82"/>
                  </a:lnTo>
                  <a:lnTo>
                    <a:pt x="179" y="75"/>
                  </a:lnTo>
                  <a:lnTo>
                    <a:pt x="168" y="67"/>
                  </a:lnTo>
                  <a:lnTo>
                    <a:pt x="158" y="59"/>
                  </a:lnTo>
                  <a:lnTo>
                    <a:pt x="148" y="49"/>
                  </a:lnTo>
                  <a:lnTo>
                    <a:pt x="139" y="39"/>
                  </a:lnTo>
                  <a:lnTo>
                    <a:pt x="131" y="27"/>
                  </a:lnTo>
                  <a:lnTo>
                    <a:pt x="124" y="14"/>
                  </a:lnTo>
                  <a:lnTo>
                    <a:pt x="118" y="0"/>
                  </a:lnTo>
                  <a:lnTo>
                    <a:pt x="0" y="43"/>
                  </a:lnTo>
                  <a:lnTo>
                    <a:pt x="11" y="68"/>
                  </a:lnTo>
                  <a:lnTo>
                    <a:pt x="24" y="92"/>
                  </a:lnTo>
                  <a:lnTo>
                    <a:pt x="39" y="115"/>
                  </a:lnTo>
                  <a:lnTo>
                    <a:pt x="56" y="134"/>
                  </a:lnTo>
                  <a:lnTo>
                    <a:pt x="74" y="152"/>
                  </a:lnTo>
                  <a:lnTo>
                    <a:pt x="94" y="169"/>
                  </a:lnTo>
                  <a:lnTo>
                    <a:pt x="117" y="183"/>
                  </a:lnTo>
                  <a:lnTo>
                    <a:pt x="140" y="195"/>
                  </a:lnTo>
                  <a:lnTo>
                    <a:pt x="164" y="205"/>
                  </a:lnTo>
                  <a:lnTo>
                    <a:pt x="189" y="212"/>
                  </a:lnTo>
                  <a:lnTo>
                    <a:pt x="214" y="218"/>
                  </a:lnTo>
                  <a:lnTo>
                    <a:pt x="240" y="220"/>
                  </a:lnTo>
                  <a:lnTo>
                    <a:pt x="266" y="220"/>
                  </a:lnTo>
                  <a:lnTo>
                    <a:pt x="293" y="218"/>
                  </a:lnTo>
                  <a:lnTo>
                    <a:pt x="319" y="212"/>
                  </a:lnTo>
                  <a:lnTo>
                    <a:pt x="345" y="204"/>
                  </a:lnTo>
                  <a:lnTo>
                    <a:pt x="345" y="204"/>
                  </a:lnTo>
                  <a:lnTo>
                    <a:pt x="302" y="86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" name="Freeform 106"/>
            <p:cNvSpPr>
              <a:spLocks/>
            </p:cNvSpPr>
            <p:nvPr/>
          </p:nvSpPr>
          <p:spPr bwMode="auto">
            <a:xfrm>
              <a:off x="4146" y="3192"/>
              <a:ext cx="37" cy="58"/>
            </a:xfrm>
            <a:custGeom>
              <a:avLst/>
              <a:gdLst/>
              <a:ahLst/>
              <a:cxnLst>
                <a:cxn ang="0">
                  <a:pos x="86" y="42"/>
                </a:cxn>
                <a:cxn ang="0">
                  <a:pos x="86" y="42"/>
                </a:cxn>
                <a:cxn ang="0">
                  <a:pos x="91" y="56"/>
                </a:cxn>
                <a:cxn ang="0">
                  <a:pos x="94" y="70"/>
                </a:cxn>
                <a:cxn ang="0">
                  <a:pos x="95" y="85"/>
                </a:cxn>
                <a:cxn ang="0">
                  <a:pos x="95" y="98"/>
                </a:cxn>
                <a:cxn ang="0">
                  <a:pos x="93" y="112"/>
                </a:cxn>
                <a:cxn ang="0">
                  <a:pos x="91" y="125"/>
                </a:cxn>
                <a:cxn ang="0">
                  <a:pos x="86" y="139"/>
                </a:cxn>
                <a:cxn ang="0">
                  <a:pos x="82" y="151"/>
                </a:cxn>
                <a:cxn ang="0">
                  <a:pos x="75" y="164"/>
                </a:cxn>
                <a:cxn ang="0">
                  <a:pos x="67" y="175"/>
                </a:cxn>
                <a:cxn ang="0">
                  <a:pos x="59" y="187"/>
                </a:cxn>
                <a:cxn ang="0">
                  <a:pos x="49" y="197"/>
                </a:cxn>
                <a:cxn ang="0">
                  <a:pos x="39" y="206"/>
                </a:cxn>
                <a:cxn ang="0">
                  <a:pos x="26" y="214"/>
                </a:cxn>
                <a:cxn ang="0">
                  <a:pos x="14" y="221"/>
                </a:cxn>
                <a:cxn ang="0">
                  <a:pos x="0" y="226"/>
                </a:cxn>
                <a:cxn ang="0">
                  <a:pos x="43" y="344"/>
                </a:cxn>
                <a:cxn ang="0">
                  <a:pos x="68" y="334"/>
                </a:cxn>
                <a:cxn ang="0">
                  <a:pos x="92" y="320"/>
                </a:cxn>
                <a:cxn ang="0">
                  <a:pos x="114" y="306"/>
                </a:cxn>
                <a:cxn ang="0">
                  <a:pos x="134" y="289"/>
                </a:cxn>
                <a:cxn ang="0">
                  <a:pos x="152" y="269"/>
                </a:cxn>
                <a:cxn ang="0">
                  <a:pos x="169" y="249"/>
                </a:cxn>
                <a:cxn ang="0">
                  <a:pos x="183" y="227"/>
                </a:cxn>
                <a:cxn ang="0">
                  <a:pos x="195" y="205"/>
                </a:cxn>
                <a:cxn ang="0">
                  <a:pos x="205" y="181"/>
                </a:cxn>
                <a:cxn ang="0">
                  <a:pos x="212" y="156"/>
                </a:cxn>
                <a:cxn ang="0">
                  <a:pos x="218" y="131"/>
                </a:cxn>
                <a:cxn ang="0">
                  <a:pos x="220" y="105"/>
                </a:cxn>
                <a:cxn ang="0">
                  <a:pos x="220" y="78"/>
                </a:cxn>
                <a:cxn ang="0">
                  <a:pos x="218" y="52"/>
                </a:cxn>
                <a:cxn ang="0">
                  <a:pos x="212" y="26"/>
                </a:cxn>
                <a:cxn ang="0">
                  <a:pos x="204" y="0"/>
                </a:cxn>
                <a:cxn ang="0">
                  <a:pos x="204" y="0"/>
                </a:cxn>
                <a:cxn ang="0">
                  <a:pos x="86" y="42"/>
                </a:cxn>
              </a:cxnLst>
              <a:rect l="0" t="0" r="r" b="b"/>
              <a:pathLst>
                <a:path w="220" h="344">
                  <a:moveTo>
                    <a:pt x="86" y="42"/>
                  </a:moveTo>
                  <a:lnTo>
                    <a:pt x="86" y="42"/>
                  </a:lnTo>
                  <a:lnTo>
                    <a:pt x="91" y="56"/>
                  </a:lnTo>
                  <a:lnTo>
                    <a:pt x="94" y="70"/>
                  </a:lnTo>
                  <a:lnTo>
                    <a:pt x="95" y="85"/>
                  </a:lnTo>
                  <a:lnTo>
                    <a:pt x="95" y="98"/>
                  </a:lnTo>
                  <a:lnTo>
                    <a:pt x="93" y="112"/>
                  </a:lnTo>
                  <a:lnTo>
                    <a:pt x="91" y="125"/>
                  </a:lnTo>
                  <a:lnTo>
                    <a:pt x="86" y="139"/>
                  </a:lnTo>
                  <a:lnTo>
                    <a:pt x="82" y="151"/>
                  </a:lnTo>
                  <a:lnTo>
                    <a:pt x="75" y="164"/>
                  </a:lnTo>
                  <a:lnTo>
                    <a:pt x="67" y="175"/>
                  </a:lnTo>
                  <a:lnTo>
                    <a:pt x="59" y="187"/>
                  </a:lnTo>
                  <a:lnTo>
                    <a:pt x="49" y="197"/>
                  </a:lnTo>
                  <a:lnTo>
                    <a:pt x="39" y="206"/>
                  </a:lnTo>
                  <a:lnTo>
                    <a:pt x="26" y="214"/>
                  </a:lnTo>
                  <a:lnTo>
                    <a:pt x="14" y="221"/>
                  </a:lnTo>
                  <a:lnTo>
                    <a:pt x="0" y="226"/>
                  </a:lnTo>
                  <a:lnTo>
                    <a:pt x="43" y="344"/>
                  </a:lnTo>
                  <a:lnTo>
                    <a:pt x="68" y="334"/>
                  </a:lnTo>
                  <a:lnTo>
                    <a:pt x="92" y="320"/>
                  </a:lnTo>
                  <a:lnTo>
                    <a:pt x="114" y="306"/>
                  </a:lnTo>
                  <a:lnTo>
                    <a:pt x="134" y="289"/>
                  </a:lnTo>
                  <a:lnTo>
                    <a:pt x="152" y="269"/>
                  </a:lnTo>
                  <a:lnTo>
                    <a:pt x="169" y="249"/>
                  </a:lnTo>
                  <a:lnTo>
                    <a:pt x="183" y="227"/>
                  </a:lnTo>
                  <a:lnTo>
                    <a:pt x="195" y="205"/>
                  </a:lnTo>
                  <a:lnTo>
                    <a:pt x="205" y="181"/>
                  </a:lnTo>
                  <a:lnTo>
                    <a:pt x="212" y="156"/>
                  </a:lnTo>
                  <a:lnTo>
                    <a:pt x="218" y="131"/>
                  </a:lnTo>
                  <a:lnTo>
                    <a:pt x="220" y="105"/>
                  </a:lnTo>
                  <a:lnTo>
                    <a:pt x="220" y="78"/>
                  </a:lnTo>
                  <a:lnTo>
                    <a:pt x="218" y="52"/>
                  </a:lnTo>
                  <a:lnTo>
                    <a:pt x="212" y="26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86" y="42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" name="Freeform 107"/>
            <p:cNvSpPr>
              <a:spLocks/>
            </p:cNvSpPr>
            <p:nvPr/>
          </p:nvSpPr>
          <p:spPr bwMode="auto">
            <a:xfrm>
              <a:off x="4123" y="3163"/>
              <a:ext cx="58" cy="36"/>
            </a:xfrm>
            <a:custGeom>
              <a:avLst/>
              <a:gdLst/>
              <a:ahLst/>
              <a:cxnLst>
                <a:cxn ang="0">
                  <a:pos x="42" y="132"/>
                </a:cxn>
                <a:cxn ang="0">
                  <a:pos x="42" y="132"/>
                </a:cxn>
                <a:cxn ang="0">
                  <a:pos x="57" y="129"/>
                </a:cxn>
                <a:cxn ang="0">
                  <a:pos x="71" y="126"/>
                </a:cxn>
                <a:cxn ang="0">
                  <a:pos x="85" y="125"/>
                </a:cxn>
                <a:cxn ang="0">
                  <a:pos x="99" y="125"/>
                </a:cxn>
                <a:cxn ang="0">
                  <a:pos x="113" y="126"/>
                </a:cxn>
                <a:cxn ang="0">
                  <a:pos x="126" y="129"/>
                </a:cxn>
                <a:cxn ang="0">
                  <a:pos x="140" y="132"/>
                </a:cxn>
                <a:cxn ang="0">
                  <a:pos x="153" y="138"/>
                </a:cxn>
                <a:cxn ang="0">
                  <a:pos x="165" y="144"/>
                </a:cxn>
                <a:cxn ang="0">
                  <a:pos x="177" y="152"/>
                </a:cxn>
                <a:cxn ang="0">
                  <a:pos x="187" y="161"/>
                </a:cxn>
                <a:cxn ang="0">
                  <a:pos x="198" y="170"/>
                </a:cxn>
                <a:cxn ang="0">
                  <a:pos x="207" y="181"/>
                </a:cxn>
                <a:cxn ang="0">
                  <a:pos x="215" y="193"/>
                </a:cxn>
                <a:cxn ang="0">
                  <a:pos x="221" y="205"/>
                </a:cxn>
                <a:cxn ang="0">
                  <a:pos x="227" y="219"/>
                </a:cxn>
                <a:cxn ang="0">
                  <a:pos x="345" y="177"/>
                </a:cxn>
                <a:cxn ang="0">
                  <a:pos x="335" y="151"/>
                </a:cxn>
                <a:cxn ang="0">
                  <a:pos x="321" y="127"/>
                </a:cxn>
                <a:cxn ang="0">
                  <a:pos x="307" y="105"/>
                </a:cxn>
                <a:cxn ang="0">
                  <a:pos x="290" y="85"/>
                </a:cxn>
                <a:cxn ang="0">
                  <a:pos x="270" y="67"/>
                </a:cxn>
                <a:cxn ang="0">
                  <a:pos x="250" y="51"/>
                </a:cxn>
                <a:cxn ang="0">
                  <a:pos x="228" y="36"/>
                </a:cxn>
                <a:cxn ang="0">
                  <a:pos x="206" y="25"/>
                </a:cxn>
                <a:cxn ang="0">
                  <a:pos x="182" y="15"/>
                </a:cxn>
                <a:cxn ang="0">
                  <a:pos x="157" y="7"/>
                </a:cxn>
                <a:cxn ang="0">
                  <a:pos x="132" y="2"/>
                </a:cxn>
                <a:cxn ang="0">
                  <a:pos x="106" y="0"/>
                </a:cxn>
                <a:cxn ang="0">
                  <a:pos x="80" y="0"/>
                </a:cxn>
                <a:cxn ang="0">
                  <a:pos x="53" y="2"/>
                </a:cxn>
                <a:cxn ang="0">
                  <a:pos x="26" y="7"/>
                </a:cxn>
                <a:cxn ang="0">
                  <a:pos x="0" y="16"/>
                </a:cxn>
                <a:cxn ang="0">
                  <a:pos x="0" y="16"/>
                </a:cxn>
                <a:cxn ang="0">
                  <a:pos x="42" y="132"/>
                </a:cxn>
              </a:cxnLst>
              <a:rect l="0" t="0" r="r" b="b"/>
              <a:pathLst>
                <a:path w="345" h="219">
                  <a:moveTo>
                    <a:pt x="42" y="132"/>
                  </a:moveTo>
                  <a:lnTo>
                    <a:pt x="42" y="132"/>
                  </a:lnTo>
                  <a:lnTo>
                    <a:pt x="57" y="129"/>
                  </a:lnTo>
                  <a:lnTo>
                    <a:pt x="71" y="126"/>
                  </a:lnTo>
                  <a:lnTo>
                    <a:pt x="85" y="125"/>
                  </a:lnTo>
                  <a:lnTo>
                    <a:pt x="99" y="125"/>
                  </a:lnTo>
                  <a:lnTo>
                    <a:pt x="113" y="126"/>
                  </a:lnTo>
                  <a:lnTo>
                    <a:pt x="126" y="129"/>
                  </a:lnTo>
                  <a:lnTo>
                    <a:pt x="140" y="132"/>
                  </a:lnTo>
                  <a:lnTo>
                    <a:pt x="153" y="138"/>
                  </a:lnTo>
                  <a:lnTo>
                    <a:pt x="165" y="144"/>
                  </a:lnTo>
                  <a:lnTo>
                    <a:pt x="177" y="152"/>
                  </a:lnTo>
                  <a:lnTo>
                    <a:pt x="187" y="161"/>
                  </a:lnTo>
                  <a:lnTo>
                    <a:pt x="198" y="170"/>
                  </a:lnTo>
                  <a:lnTo>
                    <a:pt x="207" y="181"/>
                  </a:lnTo>
                  <a:lnTo>
                    <a:pt x="215" y="193"/>
                  </a:lnTo>
                  <a:lnTo>
                    <a:pt x="221" y="205"/>
                  </a:lnTo>
                  <a:lnTo>
                    <a:pt x="227" y="219"/>
                  </a:lnTo>
                  <a:lnTo>
                    <a:pt x="345" y="177"/>
                  </a:lnTo>
                  <a:lnTo>
                    <a:pt x="335" y="151"/>
                  </a:lnTo>
                  <a:lnTo>
                    <a:pt x="321" y="127"/>
                  </a:lnTo>
                  <a:lnTo>
                    <a:pt x="307" y="105"/>
                  </a:lnTo>
                  <a:lnTo>
                    <a:pt x="290" y="85"/>
                  </a:lnTo>
                  <a:lnTo>
                    <a:pt x="270" y="67"/>
                  </a:lnTo>
                  <a:lnTo>
                    <a:pt x="250" y="51"/>
                  </a:lnTo>
                  <a:lnTo>
                    <a:pt x="228" y="36"/>
                  </a:lnTo>
                  <a:lnTo>
                    <a:pt x="206" y="25"/>
                  </a:lnTo>
                  <a:lnTo>
                    <a:pt x="182" y="15"/>
                  </a:lnTo>
                  <a:lnTo>
                    <a:pt x="157" y="7"/>
                  </a:lnTo>
                  <a:lnTo>
                    <a:pt x="132" y="2"/>
                  </a:lnTo>
                  <a:lnTo>
                    <a:pt x="106" y="0"/>
                  </a:lnTo>
                  <a:lnTo>
                    <a:pt x="80" y="0"/>
                  </a:lnTo>
                  <a:lnTo>
                    <a:pt x="53" y="2"/>
                  </a:lnTo>
                  <a:lnTo>
                    <a:pt x="26" y="7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42" y="132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" name="Freeform 108"/>
            <p:cNvSpPr>
              <a:spLocks/>
            </p:cNvSpPr>
            <p:nvPr/>
          </p:nvSpPr>
          <p:spPr bwMode="auto">
            <a:xfrm>
              <a:off x="4020" y="2836"/>
              <a:ext cx="246" cy="246"/>
            </a:xfrm>
            <a:custGeom>
              <a:avLst/>
              <a:gdLst/>
              <a:ahLst/>
              <a:cxnLst>
                <a:cxn ang="0">
                  <a:pos x="814" y="1471"/>
                </a:cxn>
                <a:cxn ang="0">
                  <a:pos x="922" y="1451"/>
                </a:cxn>
                <a:cxn ang="0">
                  <a:pos x="1026" y="1416"/>
                </a:cxn>
                <a:cxn ang="0">
                  <a:pos x="1121" y="1368"/>
                </a:cxn>
                <a:cxn ang="0">
                  <a:pos x="1207" y="1306"/>
                </a:cxn>
                <a:cxn ang="0">
                  <a:pos x="1284" y="1233"/>
                </a:cxn>
                <a:cxn ang="0">
                  <a:pos x="1350" y="1149"/>
                </a:cxn>
                <a:cxn ang="0">
                  <a:pos x="1403" y="1056"/>
                </a:cxn>
                <a:cxn ang="0">
                  <a:pos x="1443" y="956"/>
                </a:cxn>
                <a:cxn ang="0">
                  <a:pos x="1468" y="850"/>
                </a:cxn>
                <a:cxn ang="0">
                  <a:pos x="1476" y="738"/>
                </a:cxn>
                <a:cxn ang="0">
                  <a:pos x="1468" y="626"/>
                </a:cxn>
                <a:cxn ang="0">
                  <a:pos x="1443" y="519"/>
                </a:cxn>
                <a:cxn ang="0">
                  <a:pos x="1403" y="418"/>
                </a:cxn>
                <a:cxn ang="0">
                  <a:pos x="1350" y="325"/>
                </a:cxn>
                <a:cxn ang="0">
                  <a:pos x="1284" y="243"/>
                </a:cxn>
                <a:cxn ang="0">
                  <a:pos x="1207" y="169"/>
                </a:cxn>
                <a:cxn ang="0">
                  <a:pos x="1121" y="108"/>
                </a:cxn>
                <a:cxn ang="0">
                  <a:pos x="1026" y="58"/>
                </a:cxn>
                <a:cxn ang="0">
                  <a:pos x="922" y="24"/>
                </a:cxn>
                <a:cxn ang="0">
                  <a:pos x="814" y="5"/>
                </a:cxn>
                <a:cxn ang="0">
                  <a:pos x="700" y="1"/>
                </a:cxn>
                <a:cxn ang="0">
                  <a:pos x="590" y="15"/>
                </a:cxn>
                <a:cxn ang="0">
                  <a:pos x="486" y="46"/>
                </a:cxn>
                <a:cxn ang="0">
                  <a:pos x="387" y="90"/>
                </a:cxn>
                <a:cxn ang="0">
                  <a:pos x="298" y="147"/>
                </a:cxn>
                <a:cxn ang="0">
                  <a:pos x="217" y="217"/>
                </a:cxn>
                <a:cxn ang="0">
                  <a:pos x="148" y="297"/>
                </a:cxn>
                <a:cxn ang="0">
                  <a:pos x="90" y="386"/>
                </a:cxn>
                <a:cxn ang="0">
                  <a:pos x="46" y="485"/>
                </a:cxn>
                <a:cxn ang="0">
                  <a:pos x="16" y="589"/>
                </a:cxn>
                <a:cxn ang="0">
                  <a:pos x="2" y="699"/>
                </a:cxn>
                <a:cxn ang="0">
                  <a:pos x="5" y="812"/>
                </a:cxn>
                <a:cxn ang="0">
                  <a:pos x="24" y="921"/>
                </a:cxn>
                <a:cxn ang="0">
                  <a:pos x="59" y="1024"/>
                </a:cxn>
                <a:cxn ang="0">
                  <a:pos x="108" y="1119"/>
                </a:cxn>
                <a:cxn ang="0">
                  <a:pos x="169" y="1206"/>
                </a:cxn>
                <a:cxn ang="0">
                  <a:pos x="243" y="1283"/>
                </a:cxn>
                <a:cxn ang="0">
                  <a:pos x="327" y="1348"/>
                </a:cxn>
                <a:cxn ang="0">
                  <a:pos x="419" y="1402"/>
                </a:cxn>
                <a:cxn ang="0">
                  <a:pos x="520" y="1441"/>
                </a:cxn>
                <a:cxn ang="0">
                  <a:pos x="626" y="1466"/>
                </a:cxn>
                <a:cxn ang="0">
                  <a:pos x="739" y="1474"/>
                </a:cxn>
              </a:cxnLst>
              <a:rect l="0" t="0" r="r" b="b"/>
              <a:pathLst>
                <a:path w="1476" h="1474">
                  <a:moveTo>
                    <a:pt x="739" y="1474"/>
                  </a:moveTo>
                  <a:lnTo>
                    <a:pt x="776" y="1474"/>
                  </a:lnTo>
                  <a:lnTo>
                    <a:pt x="814" y="1471"/>
                  </a:lnTo>
                  <a:lnTo>
                    <a:pt x="851" y="1466"/>
                  </a:lnTo>
                  <a:lnTo>
                    <a:pt x="887" y="1459"/>
                  </a:lnTo>
                  <a:lnTo>
                    <a:pt x="922" y="1451"/>
                  </a:lnTo>
                  <a:lnTo>
                    <a:pt x="958" y="1441"/>
                  </a:lnTo>
                  <a:lnTo>
                    <a:pt x="992" y="1430"/>
                  </a:lnTo>
                  <a:lnTo>
                    <a:pt x="1026" y="1416"/>
                  </a:lnTo>
                  <a:lnTo>
                    <a:pt x="1057" y="1402"/>
                  </a:lnTo>
                  <a:lnTo>
                    <a:pt x="1090" y="1386"/>
                  </a:lnTo>
                  <a:lnTo>
                    <a:pt x="1121" y="1368"/>
                  </a:lnTo>
                  <a:lnTo>
                    <a:pt x="1150" y="1348"/>
                  </a:lnTo>
                  <a:lnTo>
                    <a:pt x="1180" y="1328"/>
                  </a:lnTo>
                  <a:lnTo>
                    <a:pt x="1207" y="1306"/>
                  </a:lnTo>
                  <a:lnTo>
                    <a:pt x="1234" y="1283"/>
                  </a:lnTo>
                  <a:lnTo>
                    <a:pt x="1260" y="1258"/>
                  </a:lnTo>
                  <a:lnTo>
                    <a:pt x="1284" y="1233"/>
                  </a:lnTo>
                  <a:lnTo>
                    <a:pt x="1308" y="1206"/>
                  </a:lnTo>
                  <a:lnTo>
                    <a:pt x="1329" y="1178"/>
                  </a:lnTo>
                  <a:lnTo>
                    <a:pt x="1350" y="1149"/>
                  </a:lnTo>
                  <a:lnTo>
                    <a:pt x="1369" y="1119"/>
                  </a:lnTo>
                  <a:lnTo>
                    <a:pt x="1387" y="1088"/>
                  </a:lnTo>
                  <a:lnTo>
                    <a:pt x="1403" y="1056"/>
                  </a:lnTo>
                  <a:lnTo>
                    <a:pt x="1418" y="1024"/>
                  </a:lnTo>
                  <a:lnTo>
                    <a:pt x="1432" y="990"/>
                  </a:lnTo>
                  <a:lnTo>
                    <a:pt x="1443" y="956"/>
                  </a:lnTo>
                  <a:lnTo>
                    <a:pt x="1453" y="921"/>
                  </a:lnTo>
                  <a:lnTo>
                    <a:pt x="1461" y="886"/>
                  </a:lnTo>
                  <a:lnTo>
                    <a:pt x="1468" y="850"/>
                  </a:lnTo>
                  <a:lnTo>
                    <a:pt x="1472" y="812"/>
                  </a:lnTo>
                  <a:lnTo>
                    <a:pt x="1476" y="775"/>
                  </a:lnTo>
                  <a:lnTo>
                    <a:pt x="1476" y="738"/>
                  </a:lnTo>
                  <a:lnTo>
                    <a:pt x="1476" y="699"/>
                  </a:lnTo>
                  <a:lnTo>
                    <a:pt x="1472" y="662"/>
                  </a:lnTo>
                  <a:lnTo>
                    <a:pt x="1468" y="626"/>
                  </a:lnTo>
                  <a:lnTo>
                    <a:pt x="1461" y="589"/>
                  </a:lnTo>
                  <a:lnTo>
                    <a:pt x="1453" y="554"/>
                  </a:lnTo>
                  <a:lnTo>
                    <a:pt x="1443" y="519"/>
                  </a:lnTo>
                  <a:lnTo>
                    <a:pt x="1432" y="485"/>
                  </a:lnTo>
                  <a:lnTo>
                    <a:pt x="1418" y="451"/>
                  </a:lnTo>
                  <a:lnTo>
                    <a:pt x="1403" y="418"/>
                  </a:lnTo>
                  <a:lnTo>
                    <a:pt x="1387" y="386"/>
                  </a:lnTo>
                  <a:lnTo>
                    <a:pt x="1369" y="356"/>
                  </a:lnTo>
                  <a:lnTo>
                    <a:pt x="1350" y="325"/>
                  </a:lnTo>
                  <a:lnTo>
                    <a:pt x="1329" y="297"/>
                  </a:lnTo>
                  <a:lnTo>
                    <a:pt x="1308" y="269"/>
                  </a:lnTo>
                  <a:lnTo>
                    <a:pt x="1284" y="243"/>
                  </a:lnTo>
                  <a:lnTo>
                    <a:pt x="1260" y="217"/>
                  </a:lnTo>
                  <a:lnTo>
                    <a:pt x="1234" y="193"/>
                  </a:lnTo>
                  <a:lnTo>
                    <a:pt x="1207" y="169"/>
                  </a:lnTo>
                  <a:lnTo>
                    <a:pt x="1180" y="147"/>
                  </a:lnTo>
                  <a:lnTo>
                    <a:pt x="1150" y="127"/>
                  </a:lnTo>
                  <a:lnTo>
                    <a:pt x="1121" y="108"/>
                  </a:lnTo>
                  <a:lnTo>
                    <a:pt x="1090" y="90"/>
                  </a:lnTo>
                  <a:lnTo>
                    <a:pt x="1057" y="74"/>
                  </a:lnTo>
                  <a:lnTo>
                    <a:pt x="1026" y="58"/>
                  </a:lnTo>
                  <a:lnTo>
                    <a:pt x="992" y="46"/>
                  </a:lnTo>
                  <a:lnTo>
                    <a:pt x="958" y="34"/>
                  </a:lnTo>
                  <a:lnTo>
                    <a:pt x="922" y="24"/>
                  </a:lnTo>
                  <a:lnTo>
                    <a:pt x="887" y="15"/>
                  </a:lnTo>
                  <a:lnTo>
                    <a:pt x="851" y="9"/>
                  </a:lnTo>
                  <a:lnTo>
                    <a:pt x="814" y="5"/>
                  </a:lnTo>
                  <a:lnTo>
                    <a:pt x="776" y="1"/>
                  </a:lnTo>
                  <a:lnTo>
                    <a:pt x="739" y="0"/>
                  </a:lnTo>
                  <a:lnTo>
                    <a:pt x="700" y="1"/>
                  </a:lnTo>
                  <a:lnTo>
                    <a:pt x="664" y="5"/>
                  </a:lnTo>
                  <a:lnTo>
                    <a:pt x="626" y="9"/>
                  </a:lnTo>
                  <a:lnTo>
                    <a:pt x="590" y="15"/>
                  </a:lnTo>
                  <a:lnTo>
                    <a:pt x="555" y="24"/>
                  </a:lnTo>
                  <a:lnTo>
                    <a:pt x="520" y="34"/>
                  </a:lnTo>
                  <a:lnTo>
                    <a:pt x="486" y="46"/>
                  </a:lnTo>
                  <a:lnTo>
                    <a:pt x="452" y="58"/>
                  </a:lnTo>
                  <a:lnTo>
                    <a:pt x="419" y="74"/>
                  </a:lnTo>
                  <a:lnTo>
                    <a:pt x="387" y="90"/>
                  </a:lnTo>
                  <a:lnTo>
                    <a:pt x="357" y="108"/>
                  </a:lnTo>
                  <a:lnTo>
                    <a:pt x="327" y="127"/>
                  </a:lnTo>
                  <a:lnTo>
                    <a:pt x="298" y="147"/>
                  </a:lnTo>
                  <a:lnTo>
                    <a:pt x="269" y="169"/>
                  </a:lnTo>
                  <a:lnTo>
                    <a:pt x="243" y="193"/>
                  </a:lnTo>
                  <a:lnTo>
                    <a:pt x="217" y="217"/>
                  </a:lnTo>
                  <a:lnTo>
                    <a:pt x="193" y="243"/>
                  </a:lnTo>
                  <a:lnTo>
                    <a:pt x="169" y="269"/>
                  </a:lnTo>
                  <a:lnTo>
                    <a:pt x="148" y="297"/>
                  </a:lnTo>
                  <a:lnTo>
                    <a:pt x="127" y="325"/>
                  </a:lnTo>
                  <a:lnTo>
                    <a:pt x="108" y="356"/>
                  </a:lnTo>
                  <a:lnTo>
                    <a:pt x="90" y="386"/>
                  </a:lnTo>
                  <a:lnTo>
                    <a:pt x="74" y="418"/>
                  </a:lnTo>
                  <a:lnTo>
                    <a:pt x="59" y="451"/>
                  </a:lnTo>
                  <a:lnTo>
                    <a:pt x="46" y="485"/>
                  </a:lnTo>
                  <a:lnTo>
                    <a:pt x="34" y="519"/>
                  </a:lnTo>
                  <a:lnTo>
                    <a:pt x="24" y="554"/>
                  </a:lnTo>
                  <a:lnTo>
                    <a:pt x="16" y="589"/>
                  </a:lnTo>
                  <a:lnTo>
                    <a:pt x="10" y="626"/>
                  </a:lnTo>
                  <a:lnTo>
                    <a:pt x="5" y="662"/>
                  </a:lnTo>
                  <a:lnTo>
                    <a:pt x="2" y="699"/>
                  </a:lnTo>
                  <a:lnTo>
                    <a:pt x="0" y="738"/>
                  </a:lnTo>
                  <a:lnTo>
                    <a:pt x="2" y="775"/>
                  </a:lnTo>
                  <a:lnTo>
                    <a:pt x="5" y="812"/>
                  </a:lnTo>
                  <a:lnTo>
                    <a:pt x="10" y="850"/>
                  </a:lnTo>
                  <a:lnTo>
                    <a:pt x="16" y="886"/>
                  </a:lnTo>
                  <a:lnTo>
                    <a:pt x="24" y="921"/>
                  </a:lnTo>
                  <a:lnTo>
                    <a:pt x="34" y="956"/>
                  </a:lnTo>
                  <a:lnTo>
                    <a:pt x="46" y="990"/>
                  </a:lnTo>
                  <a:lnTo>
                    <a:pt x="59" y="1024"/>
                  </a:lnTo>
                  <a:lnTo>
                    <a:pt x="74" y="1056"/>
                  </a:lnTo>
                  <a:lnTo>
                    <a:pt x="90" y="1088"/>
                  </a:lnTo>
                  <a:lnTo>
                    <a:pt x="108" y="1119"/>
                  </a:lnTo>
                  <a:lnTo>
                    <a:pt x="127" y="1149"/>
                  </a:lnTo>
                  <a:lnTo>
                    <a:pt x="148" y="1178"/>
                  </a:lnTo>
                  <a:lnTo>
                    <a:pt x="169" y="1206"/>
                  </a:lnTo>
                  <a:lnTo>
                    <a:pt x="193" y="1233"/>
                  </a:lnTo>
                  <a:lnTo>
                    <a:pt x="217" y="1258"/>
                  </a:lnTo>
                  <a:lnTo>
                    <a:pt x="243" y="1283"/>
                  </a:lnTo>
                  <a:lnTo>
                    <a:pt x="269" y="1306"/>
                  </a:lnTo>
                  <a:lnTo>
                    <a:pt x="298" y="1328"/>
                  </a:lnTo>
                  <a:lnTo>
                    <a:pt x="327" y="1348"/>
                  </a:lnTo>
                  <a:lnTo>
                    <a:pt x="357" y="1368"/>
                  </a:lnTo>
                  <a:lnTo>
                    <a:pt x="387" y="1386"/>
                  </a:lnTo>
                  <a:lnTo>
                    <a:pt x="419" y="1402"/>
                  </a:lnTo>
                  <a:lnTo>
                    <a:pt x="452" y="1416"/>
                  </a:lnTo>
                  <a:lnTo>
                    <a:pt x="486" y="1430"/>
                  </a:lnTo>
                  <a:lnTo>
                    <a:pt x="520" y="1441"/>
                  </a:lnTo>
                  <a:lnTo>
                    <a:pt x="555" y="1451"/>
                  </a:lnTo>
                  <a:lnTo>
                    <a:pt x="590" y="1459"/>
                  </a:lnTo>
                  <a:lnTo>
                    <a:pt x="626" y="1466"/>
                  </a:lnTo>
                  <a:lnTo>
                    <a:pt x="664" y="1471"/>
                  </a:lnTo>
                  <a:lnTo>
                    <a:pt x="700" y="1474"/>
                  </a:lnTo>
                  <a:lnTo>
                    <a:pt x="739" y="147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" name="Freeform 109"/>
            <p:cNvSpPr>
              <a:spLocks/>
            </p:cNvSpPr>
            <p:nvPr/>
          </p:nvSpPr>
          <p:spPr bwMode="auto">
            <a:xfrm>
              <a:off x="4143" y="2959"/>
              <a:ext cx="131" cy="130"/>
            </a:xfrm>
            <a:custGeom>
              <a:avLst/>
              <a:gdLst/>
              <a:ahLst/>
              <a:cxnLst>
                <a:cxn ang="0">
                  <a:pos x="693" y="0"/>
                </a:cxn>
                <a:cxn ang="0">
                  <a:pos x="689" y="70"/>
                </a:cxn>
                <a:cxn ang="0">
                  <a:pos x="679" y="139"/>
                </a:cxn>
                <a:cxn ang="0">
                  <a:pos x="661" y="205"/>
                </a:cxn>
                <a:cxn ang="0">
                  <a:pos x="638" y="268"/>
                </a:cxn>
                <a:cxn ang="0">
                  <a:pos x="609" y="329"/>
                </a:cxn>
                <a:cxn ang="0">
                  <a:pos x="573" y="386"/>
                </a:cxn>
                <a:cxn ang="0">
                  <a:pos x="534" y="439"/>
                </a:cxn>
                <a:cxn ang="0">
                  <a:pos x="490" y="488"/>
                </a:cxn>
                <a:cxn ang="0">
                  <a:pos x="440" y="533"/>
                </a:cxn>
                <a:cxn ang="0">
                  <a:pos x="386" y="573"/>
                </a:cxn>
                <a:cxn ang="0">
                  <a:pos x="330" y="608"/>
                </a:cxn>
                <a:cxn ang="0">
                  <a:pos x="268" y="637"/>
                </a:cxn>
                <a:cxn ang="0">
                  <a:pos x="205" y="660"/>
                </a:cxn>
                <a:cxn ang="0">
                  <a:pos x="139" y="678"/>
                </a:cxn>
                <a:cxn ang="0">
                  <a:pos x="70" y="688"/>
                </a:cxn>
                <a:cxn ang="0">
                  <a:pos x="0" y="692"/>
                </a:cxn>
                <a:cxn ang="0">
                  <a:pos x="39" y="780"/>
                </a:cxn>
                <a:cxn ang="0">
                  <a:pos x="119" y="772"/>
                </a:cxn>
                <a:cxn ang="0">
                  <a:pos x="195" y="756"/>
                </a:cxn>
                <a:cxn ang="0">
                  <a:pos x="268" y="734"/>
                </a:cxn>
                <a:cxn ang="0">
                  <a:pos x="339" y="704"/>
                </a:cxn>
                <a:cxn ang="0">
                  <a:pos x="405" y="668"/>
                </a:cxn>
                <a:cxn ang="0">
                  <a:pos x="467" y="625"/>
                </a:cxn>
                <a:cxn ang="0">
                  <a:pos x="525" y="577"/>
                </a:cxn>
                <a:cxn ang="0">
                  <a:pos x="578" y="524"/>
                </a:cxn>
                <a:cxn ang="0">
                  <a:pos x="626" y="466"/>
                </a:cxn>
                <a:cxn ang="0">
                  <a:pos x="669" y="404"/>
                </a:cxn>
                <a:cxn ang="0">
                  <a:pos x="705" y="338"/>
                </a:cxn>
                <a:cxn ang="0">
                  <a:pos x="735" y="268"/>
                </a:cxn>
                <a:cxn ang="0">
                  <a:pos x="757" y="195"/>
                </a:cxn>
                <a:cxn ang="0">
                  <a:pos x="773" y="119"/>
                </a:cxn>
                <a:cxn ang="0">
                  <a:pos x="781" y="39"/>
                </a:cxn>
                <a:cxn ang="0">
                  <a:pos x="782" y="0"/>
                </a:cxn>
              </a:cxnLst>
              <a:rect l="0" t="0" r="r" b="b"/>
              <a:pathLst>
                <a:path w="782" h="781">
                  <a:moveTo>
                    <a:pt x="693" y="0"/>
                  </a:moveTo>
                  <a:lnTo>
                    <a:pt x="693" y="0"/>
                  </a:lnTo>
                  <a:lnTo>
                    <a:pt x="691" y="35"/>
                  </a:lnTo>
                  <a:lnTo>
                    <a:pt x="689" y="70"/>
                  </a:lnTo>
                  <a:lnTo>
                    <a:pt x="685" y="105"/>
                  </a:lnTo>
                  <a:lnTo>
                    <a:pt x="679" y="139"/>
                  </a:lnTo>
                  <a:lnTo>
                    <a:pt x="671" y="172"/>
                  </a:lnTo>
                  <a:lnTo>
                    <a:pt x="661" y="205"/>
                  </a:lnTo>
                  <a:lnTo>
                    <a:pt x="651" y="238"/>
                  </a:lnTo>
                  <a:lnTo>
                    <a:pt x="638" y="268"/>
                  </a:lnTo>
                  <a:lnTo>
                    <a:pt x="625" y="299"/>
                  </a:lnTo>
                  <a:lnTo>
                    <a:pt x="609" y="329"/>
                  </a:lnTo>
                  <a:lnTo>
                    <a:pt x="592" y="358"/>
                  </a:lnTo>
                  <a:lnTo>
                    <a:pt x="573" y="386"/>
                  </a:lnTo>
                  <a:lnTo>
                    <a:pt x="554" y="413"/>
                  </a:lnTo>
                  <a:lnTo>
                    <a:pt x="534" y="439"/>
                  </a:lnTo>
                  <a:lnTo>
                    <a:pt x="512" y="464"/>
                  </a:lnTo>
                  <a:lnTo>
                    <a:pt x="490" y="488"/>
                  </a:lnTo>
                  <a:lnTo>
                    <a:pt x="465" y="512"/>
                  </a:lnTo>
                  <a:lnTo>
                    <a:pt x="440" y="533"/>
                  </a:lnTo>
                  <a:lnTo>
                    <a:pt x="414" y="554"/>
                  </a:lnTo>
                  <a:lnTo>
                    <a:pt x="386" y="573"/>
                  </a:lnTo>
                  <a:lnTo>
                    <a:pt x="358" y="591"/>
                  </a:lnTo>
                  <a:lnTo>
                    <a:pt x="330" y="608"/>
                  </a:lnTo>
                  <a:lnTo>
                    <a:pt x="299" y="624"/>
                  </a:lnTo>
                  <a:lnTo>
                    <a:pt x="268" y="637"/>
                  </a:lnTo>
                  <a:lnTo>
                    <a:pt x="238" y="650"/>
                  </a:lnTo>
                  <a:lnTo>
                    <a:pt x="205" y="660"/>
                  </a:lnTo>
                  <a:lnTo>
                    <a:pt x="172" y="670"/>
                  </a:lnTo>
                  <a:lnTo>
                    <a:pt x="139" y="678"/>
                  </a:lnTo>
                  <a:lnTo>
                    <a:pt x="105" y="684"/>
                  </a:lnTo>
                  <a:lnTo>
                    <a:pt x="70" y="688"/>
                  </a:lnTo>
                  <a:lnTo>
                    <a:pt x="35" y="691"/>
                  </a:lnTo>
                  <a:lnTo>
                    <a:pt x="0" y="692"/>
                  </a:lnTo>
                  <a:lnTo>
                    <a:pt x="0" y="781"/>
                  </a:lnTo>
                  <a:lnTo>
                    <a:pt x="39" y="780"/>
                  </a:lnTo>
                  <a:lnTo>
                    <a:pt x="79" y="777"/>
                  </a:lnTo>
                  <a:lnTo>
                    <a:pt x="119" y="772"/>
                  </a:lnTo>
                  <a:lnTo>
                    <a:pt x="157" y="766"/>
                  </a:lnTo>
                  <a:lnTo>
                    <a:pt x="195" y="756"/>
                  </a:lnTo>
                  <a:lnTo>
                    <a:pt x="232" y="746"/>
                  </a:lnTo>
                  <a:lnTo>
                    <a:pt x="268" y="734"/>
                  </a:lnTo>
                  <a:lnTo>
                    <a:pt x="304" y="719"/>
                  </a:lnTo>
                  <a:lnTo>
                    <a:pt x="339" y="704"/>
                  </a:lnTo>
                  <a:lnTo>
                    <a:pt x="372" y="686"/>
                  </a:lnTo>
                  <a:lnTo>
                    <a:pt x="405" y="668"/>
                  </a:lnTo>
                  <a:lnTo>
                    <a:pt x="436" y="648"/>
                  </a:lnTo>
                  <a:lnTo>
                    <a:pt x="467" y="625"/>
                  </a:lnTo>
                  <a:lnTo>
                    <a:pt x="496" y="602"/>
                  </a:lnTo>
                  <a:lnTo>
                    <a:pt x="525" y="577"/>
                  </a:lnTo>
                  <a:lnTo>
                    <a:pt x="552" y="551"/>
                  </a:lnTo>
                  <a:lnTo>
                    <a:pt x="578" y="524"/>
                  </a:lnTo>
                  <a:lnTo>
                    <a:pt x="603" y="496"/>
                  </a:lnTo>
                  <a:lnTo>
                    <a:pt x="626" y="466"/>
                  </a:lnTo>
                  <a:lnTo>
                    <a:pt x="648" y="436"/>
                  </a:lnTo>
                  <a:lnTo>
                    <a:pt x="669" y="404"/>
                  </a:lnTo>
                  <a:lnTo>
                    <a:pt x="687" y="371"/>
                  </a:lnTo>
                  <a:lnTo>
                    <a:pt x="705" y="338"/>
                  </a:lnTo>
                  <a:lnTo>
                    <a:pt x="720" y="303"/>
                  </a:lnTo>
                  <a:lnTo>
                    <a:pt x="735" y="268"/>
                  </a:lnTo>
                  <a:lnTo>
                    <a:pt x="747" y="232"/>
                  </a:lnTo>
                  <a:lnTo>
                    <a:pt x="757" y="195"/>
                  </a:lnTo>
                  <a:lnTo>
                    <a:pt x="766" y="157"/>
                  </a:lnTo>
                  <a:lnTo>
                    <a:pt x="773" y="119"/>
                  </a:lnTo>
                  <a:lnTo>
                    <a:pt x="778" y="79"/>
                  </a:lnTo>
                  <a:lnTo>
                    <a:pt x="781" y="39"/>
                  </a:lnTo>
                  <a:lnTo>
                    <a:pt x="782" y="0"/>
                  </a:lnTo>
                  <a:lnTo>
                    <a:pt x="782" y="0"/>
                  </a:lnTo>
                  <a:lnTo>
                    <a:pt x="693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6" name="Freeform 110"/>
            <p:cNvSpPr>
              <a:spLocks/>
            </p:cNvSpPr>
            <p:nvPr/>
          </p:nvSpPr>
          <p:spPr bwMode="auto">
            <a:xfrm>
              <a:off x="4143" y="2829"/>
              <a:ext cx="131" cy="130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70" y="93"/>
                </a:cxn>
                <a:cxn ang="0">
                  <a:pos x="139" y="103"/>
                </a:cxn>
                <a:cxn ang="0">
                  <a:pos x="205" y="120"/>
                </a:cxn>
                <a:cxn ang="0">
                  <a:pos x="268" y="144"/>
                </a:cxn>
                <a:cxn ang="0">
                  <a:pos x="330" y="173"/>
                </a:cxn>
                <a:cxn ang="0">
                  <a:pos x="386" y="207"/>
                </a:cxn>
                <a:cxn ang="0">
                  <a:pos x="440" y="248"/>
                </a:cxn>
                <a:cxn ang="0">
                  <a:pos x="490" y="292"/>
                </a:cxn>
                <a:cxn ang="0">
                  <a:pos x="534" y="341"/>
                </a:cxn>
                <a:cxn ang="0">
                  <a:pos x="573" y="395"/>
                </a:cxn>
                <a:cxn ang="0">
                  <a:pos x="609" y="452"/>
                </a:cxn>
                <a:cxn ang="0">
                  <a:pos x="638" y="512"/>
                </a:cxn>
                <a:cxn ang="0">
                  <a:pos x="661" y="576"/>
                </a:cxn>
                <a:cxn ang="0">
                  <a:pos x="679" y="642"/>
                </a:cxn>
                <a:cxn ang="0">
                  <a:pos x="689" y="710"/>
                </a:cxn>
                <a:cxn ang="0">
                  <a:pos x="693" y="782"/>
                </a:cxn>
                <a:cxn ang="0">
                  <a:pos x="781" y="741"/>
                </a:cxn>
                <a:cxn ang="0">
                  <a:pos x="773" y="663"/>
                </a:cxn>
                <a:cxn ang="0">
                  <a:pos x="757" y="587"/>
                </a:cxn>
                <a:cxn ang="0">
                  <a:pos x="735" y="513"/>
                </a:cxn>
                <a:cxn ang="0">
                  <a:pos x="705" y="443"/>
                </a:cxn>
                <a:cxn ang="0">
                  <a:pos x="669" y="376"/>
                </a:cxn>
                <a:cxn ang="0">
                  <a:pos x="626" y="314"/>
                </a:cxn>
                <a:cxn ang="0">
                  <a:pos x="578" y="256"/>
                </a:cxn>
                <a:cxn ang="0">
                  <a:pos x="525" y="203"/>
                </a:cxn>
                <a:cxn ang="0">
                  <a:pos x="467" y="155"/>
                </a:cxn>
                <a:cxn ang="0">
                  <a:pos x="405" y="113"/>
                </a:cxn>
                <a:cxn ang="0">
                  <a:pos x="339" y="77"/>
                </a:cxn>
                <a:cxn ang="0">
                  <a:pos x="268" y="48"/>
                </a:cxn>
                <a:cxn ang="0">
                  <a:pos x="195" y="25"/>
                </a:cxn>
                <a:cxn ang="0">
                  <a:pos x="119" y="9"/>
                </a:cxn>
                <a:cxn ang="0">
                  <a:pos x="39" y="1"/>
                </a:cxn>
                <a:cxn ang="0">
                  <a:pos x="0" y="0"/>
                </a:cxn>
              </a:cxnLst>
              <a:rect l="0" t="0" r="r" b="b"/>
              <a:pathLst>
                <a:path w="782" h="782">
                  <a:moveTo>
                    <a:pt x="0" y="90"/>
                  </a:moveTo>
                  <a:lnTo>
                    <a:pt x="0" y="90"/>
                  </a:lnTo>
                  <a:lnTo>
                    <a:pt x="35" y="90"/>
                  </a:lnTo>
                  <a:lnTo>
                    <a:pt x="70" y="93"/>
                  </a:lnTo>
                  <a:lnTo>
                    <a:pt x="105" y="97"/>
                  </a:lnTo>
                  <a:lnTo>
                    <a:pt x="139" y="103"/>
                  </a:lnTo>
                  <a:lnTo>
                    <a:pt x="172" y="111"/>
                  </a:lnTo>
                  <a:lnTo>
                    <a:pt x="205" y="120"/>
                  </a:lnTo>
                  <a:lnTo>
                    <a:pt x="238" y="131"/>
                  </a:lnTo>
                  <a:lnTo>
                    <a:pt x="268" y="144"/>
                  </a:lnTo>
                  <a:lnTo>
                    <a:pt x="299" y="157"/>
                  </a:lnTo>
                  <a:lnTo>
                    <a:pt x="330" y="173"/>
                  </a:lnTo>
                  <a:lnTo>
                    <a:pt x="358" y="189"/>
                  </a:lnTo>
                  <a:lnTo>
                    <a:pt x="386" y="207"/>
                  </a:lnTo>
                  <a:lnTo>
                    <a:pt x="414" y="227"/>
                  </a:lnTo>
                  <a:lnTo>
                    <a:pt x="440" y="248"/>
                  </a:lnTo>
                  <a:lnTo>
                    <a:pt x="465" y="270"/>
                  </a:lnTo>
                  <a:lnTo>
                    <a:pt x="490" y="292"/>
                  </a:lnTo>
                  <a:lnTo>
                    <a:pt x="512" y="316"/>
                  </a:lnTo>
                  <a:lnTo>
                    <a:pt x="534" y="341"/>
                  </a:lnTo>
                  <a:lnTo>
                    <a:pt x="554" y="368"/>
                  </a:lnTo>
                  <a:lnTo>
                    <a:pt x="573" y="395"/>
                  </a:lnTo>
                  <a:lnTo>
                    <a:pt x="592" y="423"/>
                  </a:lnTo>
                  <a:lnTo>
                    <a:pt x="609" y="452"/>
                  </a:lnTo>
                  <a:lnTo>
                    <a:pt x="625" y="481"/>
                  </a:lnTo>
                  <a:lnTo>
                    <a:pt x="638" y="512"/>
                  </a:lnTo>
                  <a:lnTo>
                    <a:pt x="651" y="544"/>
                  </a:lnTo>
                  <a:lnTo>
                    <a:pt x="661" y="576"/>
                  </a:lnTo>
                  <a:lnTo>
                    <a:pt x="671" y="608"/>
                  </a:lnTo>
                  <a:lnTo>
                    <a:pt x="679" y="642"/>
                  </a:lnTo>
                  <a:lnTo>
                    <a:pt x="685" y="676"/>
                  </a:lnTo>
                  <a:lnTo>
                    <a:pt x="689" y="710"/>
                  </a:lnTo>
                  <a:lnTo>
                    <a:pt x="691" y="745"/>
                  </a:lnTo>
                  <a:lnTo>
                    <a:pt x="693" y="782"/>
                  </a:lnTo>
                  <a:lnTo>
                    <a:pt x="782" y="782"/>
                  </a:lnTo>
                  <a:lnTo>
                    <a:pt x="781" y="741"/>
                  </a:lnTo>
                  <a:lnTo>
                    <a:pt x="778" y="702"/>
                  </a:lnTo>
                  <a:lnTo>
                    <a:pt x="773" y="663"/>
                  </a:lnTo>
                  <a:lnTo>
                    <a:pt x="766" y="624"/>
                  </a:lnTo>
                  <a:lnTo>
                    <a:pt x="757" y="587"/>
                  </a:lnTo>
                  <a:lnTo>
                    <a:pt x="747" y="549"/>
                  </a:lnTo>
                  <a:lnTo>
                    <a:pt x="735" y="513"/>
                  </a:lnTo>
                  <a:lnTo>
                    <a:pt x="720" y="478"/>
                  </a:lnTo>
                  <a:lnTo>
                    <a:pt x="705" y="443"/>
                  </a:lnTo>
                  <a:lnTo>
                    <a:pt x="687" y="409"/>
                  </a:lnTo>
                  <a:lnTo>
                    <a:pt x="669" y="376"/>
                  </a:lnTo>
                  <a:lnTo>
                    <a:pt x="648" y="344"/>
                  </a:lnTo>
                  <a:lnTo>
                    <a:pt x="626" y="314"/>
                  </a:lnTo>
                  <a:lnTo>
                    <a:pt x="603" y="284"/>
                  </a:lnTo>
                  <a:lnTo>
                    <a:pt x="578" y="256"/>
                  </a:lnTo>
                  <a:lnTo>
                    <a:pt x="552" y="229"/>
                  </a:lnTo>
                  <a:lnTo>
                    <a:pt x="525" y="203"/>
                  </a:lnTo>
                  <a:lnTo>
                    <a:pt x="496" y="179"/>
                  </a:lnTo>
                  <a:lnTo>
                    <a:pt x="467" y="155"/>
                  </a:lnTo>
                  <a:lnTo>
                    <a:pt x="436" y="134"/>
                  </a:lnTo>
                  <a:lnTo>
                    <a:pt x="405" y="113"/>
                  </a:lnTo>
                  <a:lnTo>
                    <a:pt x="372" y="94"/>
                  </a:lnTo>
                  <a:lnTo>
                    <a:pt x="339" y="77"/>
                  </a:lnTo>
                  <a:lnTo>
                    <a:pt x="304" y="61"/>
                  </a:lnTo>
                  <a:lnTo>
                    <a:pt x="268" y="48"/>
                  </a:lnTo>
                  <a:lnTo>
                    <a:pt x="232" y="35"/>
                  </a:lnTo>
                  <a:lnTo>
                    <a:pt x="195" y="25"/>
                  </a:lnTo>
                  <a:lnTo>
                    <a:pt x="157" y="16"/>
                  </a:lnTo>
                  <a:lnTo>
                    <a:pt x="119" y="9"/>
                  </a:lnTo>
                  <a:lnTo>
                    <a:pt x="79" y="3"/>
                  </a:lnTo>
                  <a:lnTo>
                    <a:pt x="39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9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7" name="Freeform 111"/>
            <p:cNvSpPr>
              <a:spLocks/>
            </p:cNvSpPr>
            <p:nvPr/>
          </p:nvSpPr>
          <p:spPr bwMode="auto">
            <a:xfrm>
              <a:off x="4013" y="2829"/>
              <a:ext cx="130" cy="130"/>
            </a:xfrm>
            <a:custGeom>
              <a:avLst/>
              <a:gdLst/>
              <a:ahLst/>
              <a:cxnLst>
                <a:cxn ang="0">
                  <a:pos x="90" y="782"/>
                </a:cxn>
                <a:cxn ang="0">
                  <a:pos x="93" y="710"/>
                </a:cxn>
                <a:cxn ang="0">
                  <a:pos x="103" y="642"/>
                </a:cxn>
                <a:cxn ang="0">
                  <a:pos x="120" y="576"/>
                </a:cxn>
                <a:cxn ang="0">
                  <a:pos x="144" y="512"/>
                </a:cxn>
                <a:cxn ang="0">
                  <a:pos x="174" y="452"/>
                </a:cxn>
                <a:cxn ang="0">
                  <a:pos x="208" y="395"/>
                </a:cxn>
                <a:cxn ang="0">
                  <a:pos x="249" y="342"/>
                </a:cxn>
                <a:cxn ang="0">
                  <a:pos x="293" y="292"/>
                </a:cxn>
                <a:cxn ang="0">
                  <a:pos x="343" y="248"/>
                </a:cxn>
                <a:cxn ang="0">
                  <a:pos x="396" y="207"/>
                </a:cxn>
                <a:cxn ang="0">
                  <a:pos x="453" y="173"/>
                </a:cxn>
                <a:cxn ang="0">
                  <a:pos x="513" y="144"/>
                </a:cxn>
                <a:cxn ang="0">
                  <a:pos x="576" y="120"/>
                </a:cxn>
                <a:cxn ang="0">
                  <a:pos x="643" y="103"/>
                </a:cxn>
                <a:cxn ang="0">
                  <a:pos x="711" y="93"/>
                </a:cxn>
                <a:cxn ang="0">
                  <a:pos x="783" y="90"/>
                </a:cxn>
                <a:cxn ang="0">
                  <a:pos x="742" y="1"/>
                </a:cxn>
                <a:cxn ang="0">
                  <a:pos x="664" y="9"/>
                </a:cxn>
                <a:cxn ang="0">
                  <a:pos x="588" y="25"/>
                </a:cxn>
                <a:cxn ang="0">
                  <a:pos x="514" y="48"/>
                </a:cxn>
                <a:cxn ang="0">
                  <a:pos x="444" y="77"/>
                </a:cxn>
                <a:cxn ang="0">
                  <a:pos x="377" y="113"/>
                </a:cxn>
                <a:cxn ang="0">
                  <a:pos x="314" y="155"/>
                </a:cxn>
                <a:cxn ang="0">
                  <a:pos x="256" y="203"/>
                </a:cxn>
                <a:cxn ang="0">
                  <a:pos x="203" y="256"/>
                </a:cxn>
                <a:cxn ang="0">
                  <a:pos x="156" y="314"/>
                </a:cxn>
                <a:cxn ang="0">
                  <a:pos x="114" y="376"/>
                </a:cxn>
                <a:cxn ang="0">
                  <a:pos x="77" y="443"/>
                </a:cxn>
                <a:cxn ang="0">
                  <a:pos x="48" y="513"/>
                </a:cxn>
                <a:cxn ang="0">
                  <a:pos x="25" y="587"/>
                </a:cxn>
                <a:cxn ang="0">
                  <a:pos x="9" y="663"/>
                </a:cxn>
                <a:cxn ang="0">
                  <a:pos x="1" y="742"/>
                </a:cxn>
                <a:cxn ang="0">
                  <a:pos x="0" y="782"/>
                </a:cxn>
              </a:cxnLst>
              <a:rect l="0" t="0" r="r" b="b"/>
              <a:pathLst>
                <a:path w="783" h="782">
                  <a:moveTo>
                    <a:pt x="90" y="782"/>
                  </a:moveTo>
                  <a:lnTo>
                    <a:pt x="90" y="782"/>
                  </a:lnTo>
                  <a:lnTo>
                    <a:pt x="91" y="745"/>
                  </a:lnTo>
                  <a:lnTo>
                    <a:pt x="93" y="710"/>
                  </a:lnTo>
                  <a:lnTo>
                    <a:pt x="98" y="676"/>
                  </a:lnTo>
                  <a:lnTo>
                    <a:pt x="103" y="642"/>
                  </a:lnTo>
                  <a:lnTo>
                    <a:pt x="111" y="608"/>
                  </a:lnTo>
                  <a:lnTo>
                    <a:pt x="120" y="576"/>
                  </a:lnTo>
                  <a:lnTo>
                    <a:pt x="132" y="544"/>
                  </a:lnTo>
                  <a:lnTo>
                    <a:pt x="144" y="512"/>
                  </a:lnTo>
                  <a:lnTo>
                    <a:pt x="158" y="481"/>
                  </a:lnTo>
                  <a:lnTo>
                    <a:pt x="174" y="452"/>
                  </a:lnTo>
                  <a:lnTo>
                    <a:pt x="190" y="423"/>
                  </a:lnTo>
                  <a:lnTo>
                    <a:pt x="208" y="395"/>
                  </a:lnTo>
                  <a:lnTo>
                    <a:pt x="227" y="368"/>
                  </a:lnTo>
                  <a:lnTo>
                    <a:pt x="249" y="342"/>
                  </a:lnTo>
                  <a:lnTo>
                    <a:pt x="270" y="316"/>
                  </a:lnTo>
                  <a:lnTo>
                    <a:pt x="293" y="292"/>
                  </a:lnTo>
                  <a:lnTo>
                    <a:pt x="317" y="270"/>
                  </a:lnTo>
                  <a:lnTo>
                    <a:pt x="343" y="248"/>
                  </a:lnTo>
                  <a:lnTo>
                    <a:pt x="369" y="227"/>
                  </a:lnTo>
                  <a:lnTo>
                    <a:pt x="396" y="207"/>
                  </a:lnTo>
                  <a:lnTo>
                    <a:pt x="423" y="189"/>
                  </a:lnTo>
                  <a:lnTo>
                    <a:pt x="453" y="173"/>
                  </a:lnTo>
                  <a:lnTo>
                    <a:pt x="482" y="157"/>
                  </a:lnTo>
                  <a:lnTo>
                    <a:pt x="513" y="144"/>
                  </a:lnTo>
                  <a:lnTo>
                    <a:pt x="545" y="131"/>
                  </a:lnTo>
                  <a:lnTo>
                    <a:pt x="576" y="120"/>
                  </a:lnTo>
                  <a:lnTo>
                    <a:pt x="609" y="111"/>
                  </a:lnTo>
                  <a:lnTo>
                    <a:pt x="643" y="103"/>
                  </a:lnTo>
                  <a:lnTo>
                    <a:pt x="677" y="97"/>
                  </a:lnTo>
                  <a:lnTo>
                    <a:pt x="711" y="93"/>
                  </a:lnTo>
                  <a:lnTo>
                    <a:pt x="746" y="90"/>
                  </a:lnTo>
                  <a:lnTo>
                    <a:pt x="783" y="90"/>
                  </a:lnTo>
                  <a:lnTo>
                    <a:pt x="783" y="0"/>
                  </a:lnTo>
                  <a:lnTo>
                    <a:pt x="742" y="1"/>
                  </a:lnTo>
                  <a:lnTo>
                    <a:pt x="703" y="3"/>
                  </a:lnTo>
                  <a:lnTo>
                    <a:pt x="664" y="9"/>
                  </a:lnTo>
                  <a:lnTo>
                    <a:pt x="625" y="16"/>
                  </a:lnTo>
                  <a:lnTo>
                    <a:pt x="588" y="25"/>
                  </a:lnTo>
                  <a:lnTo>
                    <a:pt x="550" y="35"/>
                  </a:lnTo>
                  <a:lnTo>
                    <a:pt x="514" y="48"/>
                  </a:lnTo>
                  <a:lnTo>
                    <a:pt x="479" y="61"/>
                  </a:lnTo>
                  <a:lnTo>
                    <a:pt x="444" y="77"/>
                  </a:lnTo>
                  <a:lnTo>
                    <a:pt x="410" y="94"/>
                  </a:lnTo>
                  <a:lnTo>
                    <a:pt x="377" y="113"/>
                  </a:lnTo>
                  <a:lnTo>
                    <a:pt x="345" y="134"/>
                  </a:lnTo>
                  <a:lnTo>
                    <a:pt x="314" y="155"/>
                  </a:lnTo>
                  <a:lnTo>
                    <a:pt x="285" y="179"/>
                  </a:lnTo>
                  <a:lnTo>
                    <a:pt x="256" y="203"/>
                  </a:lnTo>
                  <a:lnTo>
                    <a:pt x="229" y="229"/>
                  </a:lnTo>
                  <a:lnTo>
                    <a:pt x="203" y="256"/>
                  </a:lnTo>
                  <a:lnTo>
                    <a:pt x="179" y="284"/>
                  </a:lnTo>
                  <a:lnTo>
                    <a:pt x="156" y="314"/>
                  </a:lnTo>
                  <a:lnTo>
                    <a:pt x="134" y="344"/>
                  </a:lnTo>
                  <a:lnTo>
                    <a:pt x="114" y="376"/>
                  </a:lnTo>
                  <a:lnTo>
                    <a:pt x="94" y="409"/>
                  </a:lnTo>
                  <a:lnTo>
                    <a:pt x="77" y="443"/>
                  </a:lnTo>
                  <a:lnTo>
                    <a:pt x="61" y="478"/>
                  </a:lnTo>
                  <a:lnTo>
                    <a:pt x="48" y="513"/>
                  </a:lnTo>
                  <a:lnTo>
                    <a:pt x="35" y="549"/>
                  </a:lnTo>
                  <a:lnTo>
                    <a:pt x="25" y="587"/>
                  </a:lnTo>
                  <a:lnTo>
                    <a:pt x="16" y="624"/>
                  </a:lnTo>
                  <a:lnTo>
                    <a:pt x="9" y="663"/>
                  </a:lnTo>
                  <a:lnTo>
                    <a:pt x="4" y="702"/>
                  </a:lnTo>
                  <a:lnTo>
                    <a:pt x="1" y="742"/>
                  </a:lnTo>
                  <a:lnTo>
                    <a:pt x="0" y="782"/>
                  </a:lnTo>
                  <a:lnTo>
                    <a:pt x="0" y="782"/>
                  </a:lnTo>
                  <a:lnTo>
                    <a:pt x="90" y="782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8" name="Freeform 112"/>
            <p:cNvSpPr>
              <a:spLocks/>
            </p:cNvSpPr>
            <p:nvPr/>
          </p:nvSpPr>
          <p:spPr bwMode="auto">
            <a:xfrm>
              <a:off x="4013" y="2959"/>
              <a:ext cx="130" cy="130"/>
            </a:xfrm>
            <a:custGeom>
              <a:avLst/>
              <a:gdLst/>
              <a:ahLst/>
              <a:cxnLst>
                <a:cxn ang="0">
                  <a:pos x="783" y="692"/>
                </a:cxn>
                <a:cxn ang="0">
                  <a:pos x="711" y="688"/>
                </a:cxn>
                <a:cxn ang="0">
                  <a:pos x="643" y="678"/>
                </a:cxn>
                <a:cxn ang="0">
                  <a:pos x="576" y="660"/>
                </a:cxn>
                <a:cxn ang="0">
                  <a:pos x="513" y="637"/>
                </a:cxn>
                <a:cxn ang="0">
                  <a:pos x="453" y="608"/>
                </a:cxn>
                <a:cxn ang="0">
                  <a:pos x="396" y="573"/>
                </a:cxn>
                <a:cxn ang="0">
                  <a:pos x="343" y="533"/>
                </a:cxn>
                <a:cxn ang="0">
                  <a:pos x="293" y="488"/>
                </a:cxn>
                <a:cxn ang="0">
                  <a:pos x="249" y="439"/>
                </a:cxn>
                <a:cxn ang="0">
                  <a:pos x="208" y="386"/>
                </a:cxn>
                <a:cxn ang="0">
                  <a:pos x="174" y="329"/>
                </a:cxn>
                <a:cxn ang="0">
                  <a:pos x="144" y="268"/>
                </a:cxn>
                <a:cxn ang="0">
                  <a:pos x="120" y="205"/>
                </a:cxn>
                <a:cxn ang="0">
                  <a:pos x="103" y="139"/>
                </a:cxn>
                <a:cxn ang="0">
                  <a:pos x="93" y="70"/>
                </a:cxn>
                <a:cxn ang="0">
                  <a:pos x="90" y="0"/>
                </a:cxn>
                <a:cxn ang="0">
                  <a:pos x="1" y="39"/>
                </a:cxn>
                <a:cxn ang="0">
                  <a:pos x="9" y="119"/>
                </a:cxn>
                <a:cxn ang="0">
                  <a:pos x="25" y="195"/>
                </a:cxn>
                <a:cxn ang="0">
                  <a:pos x="48" y="268"/>
                </a:cxn>
                <a:cxn ang="0">
                  <a:pos x="77" y="338"/>
                </a:cxn>
                <a:cxn ang="0">
                  <a:pos x="114" y="404"/>
                </a:cxn>
                <a:cxn ang="0">
                  <a:pos x="156" y="466"/>
                </a:cxn>
                <a:cxn ang="0">
                  <a:pos x="203" y="524"/>
                </a:cxn>
                <a:cxn ang="0">
                  <a:pos x="256" y="577"/>
                </a:cxn>
                <a:cxn ang="0">
                  <a:pos x="314" y="625"/>
                </a:cxn>
                <a:cxn ang="0">
                  <a:pos x="377" y="668"/>
                </a:cxn>
                <a:cxn ang="0">
                  <a:pos x="444" y="704"/>
                </a:cxn>
                <a:cxn ang="0">
                  <a:pos x="514" y="734"/>
                </a:cxn>
                <a:cxn ang="0">
                  <a:pos x="588" y="756"/>
                </a:cxn>
                <a:cxn ang="0">
                  <a:pos x="664" y="772"/>
                </a:cxn>
                <a:cxn ang="0">
                  <a:pos x="743" y="780"/>
                </a:cxn>
                <a:cxn ang="0">
                  <a:pos x="783" y="781"/>
                </a:cxn>
              </a:cxnLst>
              <a:rect l="0" t="0" r="r" b="b"/>
              <a:pathLst>
                <a:path w="783" h="781">
                  <a:moveTo>
                    <a:pt x="783" y="692"/>
                  </a:moveTo>
                  <a:lnTo>
                    <a:pt x="783" y="692"/>
                  </a:lnTo>
                  <a:lnTo>
                    <a:pt x="746" y="691"/>
                  </a:lnTo>
                  <a:lnTo>
                    <a:pt x="711" y="688"/>
                  </a:lnTo>
                  <a:lnTo>
                    <a:pt x="677" y="684"/>
                  </a:lnTo>
                  <a:lnTo>
                    <a:pt x="643" y="678"/>
                  </a:lnTo>
                  <a:lnTo>
                    <a:pt x="609" y="670"/>
                  </a:lnTo>
                  <a:lnTo>
                    <a:pt x="576" y="660"/>
                  </a:lnTo>
                  <a:lnTo>
                    <a:pt x="545" y="650"/>
                  </a:lnTo>
                  <a:lnTo>
                    <a:pt x="513" y="637"/>
                  </a:lnTo>
                  <a:lnTo>
                    <a:pt x="482" y="624"/>
                  </a:lnTo>
                  <a:lnTo>
                    <a:pt x="453" y="608"/>
                  </a:lnTo>
                  <a:lnTo>
                    <a:pt x="423" y="591"/>
                  </a:lnTo>
                  <a:lnTo>
                    <a:pt x="396" y="573"/>
                  </a:lnTo>
                  <a:lnTo>
                    <a:pt x="369" y="554"/>
                  </a:lnTo>
                  <a:lnTo>
                    <a:pt x="343" y="533"/>
                  </a:lnTo>
                  <a:lnTo>
                    <a:pt x="317" y="512"/>
                  </a:lnTo>
                  <a:lnTo>
                    <a:pt x="293" y="488"/>
                  </a:lnTo>
                  <a:lnTo>
                    <a:pt x="270" y="464"/>
                  </a:lnTo>
                  <a:lnTo>
                    <a:pt x="249" y="439"/>
                  </a:lnTo>
                  <a:lnTo>
                    <a:pt x="227" y="413"/>
                  </a:lnTo>
                  <a:lnTo>
                    <a:pt x="208" y="386"/>
                  </a:lnTo>
                  <a:lnTo>
                    <a:pt x="190" y="358"/>
                  </a:lnTo>
                  <a:lnTo>
                    <a:pt x="174" y="329"/>
                  </a:lnTo>
                  <a:lnTo>
                    <a:pt x="158" y="299"/>
                  </a:lnTo>
                  <a:lnTo>
                    <a:pt x="144" y="268"/>
                  </a:lnTo>
                  <a:lnTo>
                    <a:pt x="132" y="238"/>
                  </a:lnTo>
                  <a:lnTo>
                    <a:pt x="120" y="205"/>
                  </a:lnTo>
                  <a:lnTo>
                    <a:pt x="111" y="172"/>
                  </a:lnTo>
                  <a:lnTo>
                    <a:pt x="103" y="139"/>
                  </a:lnTo>
                  <a:lnTo>
                    <a:pt x="98" y="105"/>
                  </a:lnTo>
                  <a:lnTo>
                    <a:pt x="93" y="70"/>
                  </a:lnTo>
                  <a:lnTo>
                    <a:pt x="91" y="35"/>
                  </a:lnTo>
                  <a:lnTo>
                    <a:pt x="90" y="0"/>
                  </a:lnTo>
                  <a:lnTo>
                    <a:pt x="0" y="0"/>
                  </a:lnTo>
                  <a:lnTo>
                    <a:pt x="1" y="39"/>
                  </a:lnTo>
                  <a:lnTo>
                    <a:pt x="4" y="79"/>
                  </a:lnTo>
                  <a:lnTo>
                    <a:pt x="9" y="119"/>
                  </a:lnTo>
                  <a:lnTo>
                    <a:pt x="16" y="157"/>
                  </a:lnTo>
                  <a:lnTo>
                    <a:pt x="25" y="195"/>
                  </a:lnTo>
                  <a:lnTo>
                    <a:pt x="35" y="232"/>
                  </a:lnTo>
                  <a:lnTo>
                    <a:pt x="48" y="268"/>
                  </a:lnTo>
                  <a:lnTo>
                    <a:pt x="61" y="303"/>
                  </a:lnTo>
                  <a:lnTo>
                    <a:pt x="77" y="338"/>
                  </a:lnTo>
                  <a:lnTo>
                    <a:pt x="94" y="371"/>
                  </a:lnTo>
                  <a:lnTo>
                    <a:pt x="114" y="404"/>
                  </a:lnTo>
                  <a:lnTo>
                    <a:pt x="134" y="436"/>
                  </a:lnTo>
                  <a:lnTo>
                    <a:pt x="156" y="466"/>
                  </a:lnTo>
                  <a:lnTo>
                    <a:pt x="179" y="496"/>
                  </a:lnTo>
                  <a:lnTo>
                    <a:pt x="203" y="524"/>
                  </a:lnTo>
                  <a:lnTo>
                    <a:pt x="229" y="551"/>
                  </a:lnTo>
                  <a:lnTo>
                    <a:pt x="256" y="577"/>
                  </a:lnTo>
                  <a:lnTo>
                    <a:pt x="285" y="602"/>
                  </a:lnTo>
                  <a:lnTo>
                    <a:pt x="314" y="625"/>
                  </a:lnTo>
                  <a:lnTo>
                    <a:pt x="345" y="648"/>
                  </a:lnTo>
                  <a:lnTo>
                    <a:pt x="377" y="668"/>
                  </a:lnTo>
                  <a:lnTo>
                    <a:pt x="410" y="686"/>
                  </a:lnTo>
                  <a:lnTo>
                    <a:pt x="444" y="704"/>
                  </a:lnTo>
                  <a:lnTo>
                    <a:pt x="479" y="719"/>
                  </a:lnTo>
                  <a:lnTo>
                    <a:pt x="514" y="734"/>
                  </a:lnTo>
                  <a:lnTo>
                    <a:pt x="550" y="746"/>
                  </a:lnTo>
                  <a:lnTo>
                    <a:pt x="588" y="756"/>
                  </a:lnTo>
                  <a:lnTo>
                    <a:pt x="625" y="766"/>
                  </a:lnTo>
                  <a:lnTo>
                    <a:pt x="664" y="772"/>
                  </a:lnTo>
                  <a:lnTo>
                    <a:pt x="703" y="777"/>
                  </a:lnTo>
                  <a:lnTo>
                    <a:pt x="743" y="780"/>
                  </a:lnTo>
                  <a:lnTo>
                    <a:pt x="783" y="781"/>
                  </a:lnTo>
                  <a:lnTo>
                    <a:pt x="783" y="781"/>
                  </a:lnTo>
                  <a:lnTo>
                    <a:pt x="783" y="692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9" name="Freeform 113"/>
            <p:cNvSpPr>
              <a:spLocks/>
            </p:cNvSpPr>
            <p:nvPr/>
          </p:nvSpPr>
          <p:spPr bwMode="auto">
            <a:xfrm>
              <a:off x="4020" y="3541"/>
              <a:ext cx="246" cy="246"/>
            </a:xfrm>
            <a:custGeom>
              <a:avLst/>
              <a:gdLst/>
              <a:ahLst/>
              <a:cxnLst>
                <a:cxn ang="0">
                  <a:pos x="814" y="1471"/>
                </a:cxn>
                <a:cxn ang="0">
                  <a:pos x="922" y="1451"/>
                </a:cxn>
                <a:cxn ang="0">
                  <a:pos x="1026" y="1416"/>
                </a:cxn>
                <a:cxn ang="0">
                  <a:pos x="1121" y="1368"/>
                </a:cxn>
                <a:cxn ang="0">
                  <a:pos x="1207" y="1305"/>
                </a:cxn>
                <a:cxn ang="0">
                  <a:pos x="1284" y="1233"/>
                </a:cxn>
                <a:cxn ang="0">
                  <a:pos x="1350" y="1149"/>
                </a:cxn>
                <a:cxn ang="0">
                  <a:pos x="1403" y="1056"/>
                </a:cxn>
                <a:cxn ang="0">
                  <a:pos x="1443" y="956"/>
                </a:cxn>
                <a:cxn ang="0">
                  <a:pos x="1468" y="849"/>
                </a:cxn>
                <a:cxn ang="0">
                  <a:pos x="1476" y="738"/>
                </a:cxn>
                <a:cxn ang="0">
                  <a:pos x="1468" y="626"/>
                </a:cxn>
                <a:cxn ang="0">
                  <a:pos x="1443" y="519"/>
                </a:cxn>
                <a:cxn ang="0">
                  <a:pos x="1403" y="418"/>
                </a:cxn>
                <a:cxn ang="0">
                  <a:pos x="1350" y="325"/>
                </a:cxn>
                <a:cxn ang="0">
                  <a:pos x="1284" y="243"/>
                </a:cxn>
                <a:cxn ang="0">
                  <a:pos x="1207" y="169"/>
                </a:cxn>
                <a:cxn ang="0">
                  <a:pos x="1121" y="107"/>
                </a:cxn>
                <a:cxn ang="0">
                  <a:pos x="1026" y="58"/>
                </a:cxn>
                <a:cxn ang="0">
                  <a:pos x="922" y="24"/>
                </a:cxn>
                <a:cxn ang="0">
                  <a:pos x="814" y="4"/>
                </a:cxn>
                <a:cxn ang="0">
                  <a:pos x="700" y="1"/>
                </a:cxn>
                <a:cxn ang="0">
                  <a:pos x="590" y="15"/>
                </a:cxn>
                <a:cxn ang="0">
                  <a:pos x="486" y="46"/>
                </a:cxn>
                <a:cxn ang="0">
                  <a:pos x="387" y="90"/>
                </a:cxn>
                <a:cxn ang="0">
                  <a:pos x="298" y="147"/>
                </a:cxn>
                <a:cxn ang="0">
                  <a:pos x="217" y="217"/>
                </a:cxn>
                <a:cxn ang="0">
                  <a:pos x="148" y="297"/>
                </a:cxn>
                <a:cxn ang="0">
                  <a:pos x="90" y="387"/>
                </a:cxn>
                <a:cxn ang="0">
                  <a:pos x="46" y="484"/>
                </a:cxn>
                <a:cxn ang="0">
                  <a:pos x="16" y="589"/>
                </a:cxn>
                <a:cxn ang="0">
                  <a:pos x="2" y="699"/>
                </a:cxn>
                <a:cxn ang="0">
                  <a:pos x="5" y="812"/>
                </a:cxn>
                <a:cxn ang="0">
                  <a:pos x="24" y="921"/>
                </a:cxn>
                <a:cxn ang="0">
                  <a:pos x="59" y="1023"/>
                </a:cxn>
                <a:cxn ang="0">
                  <a:pos x="108" y="1119"/>
                </a:cxn>
                <a:cxn ang="0">
                  <a:pos x="169" y="1206"/>
                </a:cxn>
                <a:cxn ang="0">
                  <a:pos x="243" y="1283"/>
                </a:cxn>
                <a:cxn ang="0">
                  <a:pos x="327" y="1348"/>
                </a:cxn>
                <a:cxn ang="0">
                  <a:pos x="419" y="1402"/>
                </a:cxn>
                <a:cxn ang="0">
                  <a:pos x="520" y="1441"/>
                </a:cxn>
                <a:cxn ang="0">
                  <a:pos x="626" y="1466"/>
                </a:cxn>
                <a:cxn ang="0">
                  <a:pos x="739" y="1474"/>
                </a:cxn>
              </a:cxnLst>
              <a:rect l="0" t="0" r="r" b="b"/>
              <a:pathLst>
                <a:path w="1476" h="1474">
                  <a:moveTo>
                    <a:pt x="739" y="1474"/>
                  </a:moveTo>
                  <a:lnTo>
                    <a:pt x="776" y="1473"/>
                  </a:lnTo>
                  <a:lnTo>
                    <a:pt x="814" y="1471"/>
                  </a:lnTo>
                  <a:lnTo>
                    <a:pt x="851" y="1466"/>
                  </a:lnTo>
                  <a:lnTo>
                    <a:pt x="887" y="1459"/>
                  </a:lnTo>
                  <a:lnTo>
                    <a:pt x="922" y="1451"/>
                  </a:lnTo>
                  <a:lnTo>
                    <a:pt x="958" y="1441"/>
                  </a:lnTo>
                  <a:lnTo>
                    <a:pt x="992" y="1430"/>
                  </a:lnTo>
                  <a:lnTo>
                    <a:pt x="1026" y="1416"/>
                  </a:lnTo>
                  <a:lnTo>
                    <a:pt x="1057" y="1402"/>
                  </a:lnTo>
                  <a:lnTo>
                    <a:pt x="1090" y="1385"/>
                  </a:lnTo>
                  <a:lnTo>
                    <a:pt x="1121" y="1368"/>
                  </a:lnTo>
                  <a:lnTo>
                    <a:pt x="1150" y="1348"/>
                  </a:lnTo>
                  <a:lnTo>
                    <a:pt x="1180" y="1328"/>
                  </a:lnTo>
                  <a:lnTo>
                    <a:pt x="1207" y="1305"/>
                  </a:lnTo>
                  <a:lnTo>
                    <a:pt x="1234" y="1283"/>
                  </a:lnTo>
                  <a:lnTo>
                    <a:pt x="1260" y="1258"/>
                  </a:lnTo>
                  <a:lnTo>
                    <a:pt x="1284" y="1233"/>
                  </a:lnTo>
                  <a:lnTo>
                    <a:pt x="1308" y="1206"/>
                  </a:lnTo>
                  <a:lnTo>
                    <a:pt x="1329" y="1177"/>
                  </a:lnTo>
                  <a:lnTo>
                    <a:pt x="1350" y="1149"/>
                  </a:lnTo>
                  <a:lnTo>
                    <a:pt x="1369" y="1119"/>
                  </a:lnTo>
                  <a:lnTo>
                    <a:pt x="1387" y="1088"/>
                  </a:lnTo>
                  <a:lnTo>
                    <a:pt x="1403" y="1056"/>
                  </a:lnTo>
                  <a:lnTo>
                    <a:pt x="1418" y="1023"/>
                  </a:lnTo>
                  <a:lnTo>
                    <a:pt x="1432" y="990"/>
                  </a:lnTo>
                  <a:lnTo>
                    <a:pt x="1443" y="956"/>
                  </a:lnTo>
                  <a:lnTo>
                    <a:pt x="1453" y="921"/>
                  </a:lnTo>
                  <a:lnTo>
                    <a:pt x="1461" y="885"/>
                  </a:lnTo>
                  <a:lnTo>
                    <a:pt x="1468" y="849"/>
                  </a:lnTo>
                  <a:lnTo>
                    <a:pt x="1472" y="812"/>
                  </a:lnTo>
                  <a:lnTo>
                    <a:pt x="1476" y="775"/>
                  </a:lnTo>
                  <a:lnTo>
                    <a:pt x="1476" y="738"/>
                  </a:lnTo>
                  <a:lnTo>
                    <a:pt x="1476" y="699"/>
                  </a:lnTo>
                  <a:lnTo>
                    <a:pt x="1472" y="662"/>
                  </a:lnTo>
                  <a:lnTo>
                    <a:pt x="1468" y="626"/>
                  </a:lnTo>
                  <a:lnTo>
                    <a:pt x="1461" y="589"/>
                  </a:lnTo>
                  <a:lnTo>
                    <a:pt x="1453" y="553"/>
                  </a:lnTo>
                  <a:lnTo>
                    <a:pt x="1443" y="519"/>
                  </a:lnTo>
                  <a:lnTo>
                    <a:pt x="1432" y="484"/>
                  </a:lnTo>
                  <a:lnTo>
                    <a:pt x="1418" y="451"/>
                  </a:lnTo>
                  <a:lnTo>
                    <a:pt x="1403" y="418"/>
                  </a:lnTo>
                  <a:lnTo>
                    <a:pt x="1387" y="387"/>
                  </a:lnTo>
                  <a:lnTo>
                    <a:pt x="1369" y="356"/>
                  </a:lnTo>
                  <a:lnTo>
                    <a:pt x="1350" y="325"/>
                  </a:lnTo>
                  <a:lnTo>
                    <a:pt x="1329" y="297"/>
                  </a:lnTo>
                  <a:lnTo>
                    <a:pt x="1308" y="269"/>
                  </a:lnTo>
                  <a:lnTo>
                    <a:pt x="1284" y="243"/>
                  </a:lnTo>
                  <a:lnTo>
                    <a:pt x="1260" y="217"/>
                  </a:lnTo>
                  <a:lnTo>
                    <a:pt x="1234" y="192"/>
                  </a:lnTo>
                  <a:lnTo>
                    <a:pt x="1207" y="169"/>
                  </a:lnTo>
                  <a:lnTo>
                    <a:pt x="1180" y="147"/>
                  </a:lnTo>
                  <a:lnTo>
                    <a:pt x="1150" y="126"/>
                  </a:lnTo>
                  <a:lnTo>
                    <a:pt x="1121" y="107"/>
                  </a:lnTo>
                  <a:lnTo>
                    <a:pt x="1090" y="90"/>
                  </a:lnTo>
                  <a:lnTo>
                    <a:pt x="1057" y="73"/>
                  </a:lnTo>
                  <a:lnTo>
                    <a:pt x="1026" y="58"/>
                  </a:lnTo>
                  <a:lnTo>
                    <a:pt x="992" y="46"/>
                  </a:lnTo>
                  <a:lnTo>
                    <a:pt x="958" y="33"/>
                  </a:lnTo>
                  <a:lnTo>
                    <a:pt x="922" y="24"/>
                  </a:lnTo>
                  <a:lnTo>
                    <a:pt x="887" y="15"/>
                  </a:lnTo>
                  <a:lnTo>
                    <a:pt x="851" y="9"/>
                  </a:lnTo>
                  <a:lnTo>
                    <a:pt x="814" y="4"/>
                  </a:lnTo>
                  <a:lnTo>
                    <a:pt x="776" y="1"/>
                  </a:lnTo>
                  <a:lnTo>
                    <a:pt x="739" y="0"/>
                  </a:lnTo>
                  <a:lnTo>
                    <a:pt x="700" y="1"/>
                  </a:lnTo>
                  <a:lnTo>
                    <a:pt x="664" y="4"/>
                  </a:lnTo>
                  <a:lnTo>
                    <a:pt x="626" y="9"/>
                  </a:lnTo>
                  <a:lnTo>
                    <a:pt x="590" y="15"/>
                  </a:lnTo>
                  <a:lnTo>
                    <a:pt x="555" y="24"/>
                  </a:lnTo>
                  <a:lnTo>
                    <a:pt x="520" y="33"/>
                  </a:lnTo>
                  <a:lnTo>
                    <a:pt x="486" y="46"/>
                  </a:lnTo>
                  <a:lnTo>
                    <a:pt x="452" y="58"/>
                  </a:lnTo>
                  <a:lnTo>
                    <a:pt x="419" y="73"/>
                  </a:lnTo>
                  <a:lnTo>
                    <a:pt x="387" y="90"/>
                  </a:lnTo>
                  <a:lnTo>
                    <a:pt x="357" y="107"/>
                  </a:lnTo>
                  <a:lnTo>
                    <a:pt x="327" y="126"/>
                  </a:lnTo>
                  <a:lnTo>
                    <a:pt x="298" y="147"/>
                  </a:lnTo>
                  <a:lnTo>
                    <a:pt x="269" y="169"/>
                  </a:lnTo>
                  <a:lnTo>
                    <a:pt x="243" y="192"/>
                  </a:lnTo>
                  <a:lnTo>
                    <a:pt x="217" y="217"/>
                  </a:lnTo>
                  <a:lnTo>
                    <a:pt x="193" y="243"/>
                  </a:lnTo>
                  <a:lnTo>
                    <a:pt x="169" y="269"/>
                  </a:lnTo>
                  <a:lnTo>
                    <a:pt x="148" y="297"/>
                  </a:lnTo>
                  <a:lnTo>
                    <a:pt x="127" y="325"/>
                  </a:lnTo>
                  <a:lnTo>
                    <a:pt x="108" y="356"/>
                  </a:lnTo>
                  <a:lnTo>
                    <a:pt x="90" y="387"/>
                  </a:lnTo>
                  <a:lnTo>
                    <a:pt x="74" y="418"/>
                  </a:lnTo>
                  <a:lnTo>
                    <a:pt x="59" y="451"/>
                  </a:lnTo>
                  <a:lnTo>
                    <a:pt x="46" y="484"/>
                  </a:lnTo>
                  <a:lnTo>
                    <a:pt x="34" y="519"/>
                  </a:lnTo>
                  <a:lnTo>
                    <a:pt x="24" y="553"/>
                  </a:lnTo>
                  <a:lnTo>
                    <a:pt x="16" y="589"/>
                  </a:lnTo>
                  <a:lnTo>
                    <a:pt x="10" y="626"/>
                  </a:lnTo>
                  <a:lnTo>
                    <a:pt x="5" y="662"/>
                  </a:lnTo>
                  <a:lnTo>
                    <a:pt x="2" y="699"/>
                  </a:lnTo>
                  <a:lnTo>
                    <a:pt x="0" y="738"/>
                  </a:lnTo>
                  <a:lnTo>
                    <a:pt x="2" y="775"/>
                  </a:lnTo>
                  <a:lnTo>
                    <a:pt x="5" y="812"/>
                  </a:lnTo>
                  <a:lnTo>
                    <a:pt x="10" y="849"/>
                  </a:lnTo>
                  <a:lnTo>
                    <a:pt x="16" y="885"/>
                  </a:lnTo>
                  <a:lnTo>
                    <a:pt x="24" y="921"/>
                  </a:lnTo>
                  <a:lnTo>
                    <a:pt x="34" y="956"/>
                  </a:lnTo>
                  <a:lnTo>
                    <a:pt x="46" y="990"/>
                  </a:lnTo>
                  <a:lnTo>
                    <a:pt x="59" y="1023"/>
                  </a:lnTo>
                  <a:lnTo>
                    <a:pt x="74" y="1056"/>
                  </a:lnTo>
                  <a:lnTo>
                    <a:pt x="90" y="1088"/>
                  </a:lnTo>
                  <a:lnTo>
                    <a:pt x="108" y="1119"/>
                  </a:lnTo>
                  <a:lnTo>
                    <a:pt x="127" y="1149"/>
                  </a:lnTo>
                  <a:lnTo>
                    <a:pt x="148" y="1177"/>
                  </a:lnTo>
                  <a:lnTo>
                    <a:pt x="169" y="1206"/>
                  </a:lnTo>
                  <a:lnTo>
                    <a:pt x="193" y="1233"/>
                  </a:lnTo>
                  <a:lnTo>
                    <a:pt x="217" y="1258"/>
                  </a:lnTo>
                  <a:lnTo>
                    <a:pt x="243" y="1283"/>
                  </a:lnTo>
                  <a:lnTo>
                    <a:pt x="269" y="1305"/>
                  </a:lnTo>
                  <a:lnTo>
                    <a:pt x="298" y="1328"/>
                  </a:lnTo>
                  <a:lnTo>
                    <a:pt x="327" y="1348"/>
                  </a:lnTo>
                  <a:lnTo>
                    <a:pt x="357" y="1368"/>
                  </a:lnTo>
                  <a:lnTo>
                    <a:pt x="387" y="1385"/>
                  </a:lnTo>
                  <a:lnTo>
                    <a:pt x="419" y="1402"/>
                  </a:lnTo>
                  <a:lnTo>
                    <a:pt x="452" y="1416"/>
                  </a:lnTo>
                  <a:lnTo>
                    <a:pt x="486" y="1430"/>
                  </a:lnTo>
                  <a:lnTo>
                    <a:pt x="520" y="1441"/>
                  </a:lnTo>
                  <a:lnTo>
                    <a:pt x="555" y="1451"/>
                  </a:lnTo>
                  <a:lnTo>
                    <a:pt x="590" y="1459"/>
                  </a:lnTo>
                  <a:lnTo>
                    <a:pt x="626" y="1466"/>
                  </a:lnTo>
                  <a:lnTo>
                    <a:pt x="664" y="1471"/>
                  </a:lnTo>
                  <a:lnTo>
                    <a:pt x="700" y="1473"/>
                  </a:lnTo>
                  <a:lnTo>
                    <a:pt x="739" y="147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0" name="Freeform 114"/>
            <p:cNvSpPr>
              <a:spLocks/>
            </p:cNvSpPr>
            <p:nvPr/>
          </p:nvSpPr>
          <p:spPr bwMode="auto">
            <a:xfrm>
              <a:off x="4143" y="3664"/>
              <a:ext cx="131" cy="130"/>
            </a:xfrm>
            <a:custGeom>
              <a:avLst/>
              <a:gdLst/>
              <a:ahLst/>
              <a:cxnLst>
                <a:cxn ang="0">
                  <a:pos x="693" y="0"/>
                </a:cxn>
                <a:cxn ang="0">
                  <a:pos x="689" y="70"/>
                </a:cxn>
                <a:cxn ang="0">
                  <a:pos x="679" y="139"/>
                </a:cxn>
                <a:cxn ang="0">
                  <a:pos x="661" y="205"/>
                </a:cxn>
                <a:cxn ang="0">
                  <a:pos x="638" y="268"/>
                </a:cxn>
                <a:cxn ang="0">
                  <a:pos x="609" y="328"/>
                </a:cxn>
                <a:cxn ang="0">
                  <a:pos x="573" y="386"/>
                </a:cxn>
                <a:cxn ang="0">
                  <a:pos x="534" y="439"/>
                </a:cxn>
                <a:cxn ang="0">
                  <a:pos x="490" y="488"/>
                </a:cxn>
                <a:cxn ang="0">
                  <a:pos x="440" y="533"/>
                </a:cxn>
                <a:cxn ang="0">
                  <a:pos x="386" y="573"/>
                </a:cxn>
                <a:cxn ang="0">
                  <a:pos x="330" y="608"/>
                </a:cxn>
                <a:cxn ang="0">
                  <a:pos x="268" y="638"/>
                </a:cxn>
                <a:cxn ang="0">
                  <a:pos x="205" y="660"/>
                </a:cxn>
                <a:cxn ang="0">
                  <a:pos x="139" y="677"/>
                </a:cxn>
                <a:cxn ang="0">
                  <a:pos x="70" y="688"/>
                </a:cxn>
                <a:cxn ang="0">
                  <a:pos x="0" y="692"/>
                </a:cxn>
                <a:cxn ang="0">
                  <a:pos x="39" y="780"/>
                </a:cxn>
                <a:cxn ang="0">
                  <a:pos x="119" y="772"/>
                </a:cxn>
                <a:cxn ang="0">
                  <a:pos x="195" y="756"/>
                </a:cxn>
                <a:cxn ang="0">
                  <a:pos x="268" y="734"/>
                </a:cxn>
                <a:cxn ang="0">
                  <a:pos x="339" y="703"/>
                </a:cxn>
                <a:cxn ang="0">
                  <a:pos x="405" y="667"/>
                </a:cxn>
                <a:cxn ang="0">
                  <a:pos x="467" y="625"/>
                </a:cxn>
                <a:cxn ang="0">
                  <a:pos x="525" y="577"/>
                </a:cxn>
                <a:cxn ang="0">
                  <a:pos x="578" y="524"/>
                </a:cxn>
                <a:cxn ang="0">
                  <a:pos x="626" y="466"/>
                </a:cxn>
                <a:cxn ang="0">
                  <a:pos x="669" y="404"/>
                </a:cxn>
                <a:cxn ang="0">
                  <a:pos x="705" y="337"/>
                </a:cxn>
                <a:cxn ang="0">
                  <a:pos x="735" y="268"/>
                </a:cxn>
                <a:cxn ang="0">
                  <a:pos x="757" y="195"/>
                </a:cxn>
                <a:cxn ang="0">
                  <a:pos x="773" y="118"/>
                </a:cxn>
                <a:cxn ang="0">
                  <a:pos x="781" y="39"/>
                </a:cxn>
                <a:cxn ang="0">
                  <a:pos x="782" y="0"/>
                </a:cxn>
              </a:cxnLst>
              <a:rect l="0" t="0" r="r" b="b"/>
              <a:pathLst>
                <a:path w="782" h="781">
                  <a:moveTo>
                    <a:pt x="693" y="0"/>
                  </a:moveTo>
                  <a:lnTo>
                    <a:pt x="693" y="0"/>
                  </a:lnTo>
                  <a:lnTo>
                    <a:pt x="691" y="35"/>
                  </a:lnTo>
                  <a:lnTo>
                    <a:pt x="689" y="70"/>
                  </a:lnTo>
                  <a:lnTo>
                    <a:pt x="685" y="105"/>
                  </a:lnTo>
                  <a:lnTo>
                    <a:pt x="679" y="139"/>
                  </a:lnTo>
                  <a:lnTo>
                    <a:pt x="671" y="172"/>
                  </a:lnTo>
                  <a:lnTo>
                    <a:pt x="661" y="205"/>
                  </a:lnTo>
                  <a:lnTo>
                    <a:pt x="651" y="236"/>
                  </a:lnTo>
                  <a:lnTo>
                    <a:pt x="638" y="268"/>
                  </a:lnTo>
                  <a:lnTo>
                    <a:pt x="625" y="299"/>
                  </a:lnTo>
                  <a:lnTo>
                    <a:pt x="609" y="328"/>
                  </a:lnTo>
                  <a:lnTo>
                    <a:pt x="592" y="358"/>
                  </a:lnTo>
                  <a:lnTo>
                    <a:pt x="573" y="386"/>
                  </a:lnTo>
                  <a:lnTo>
                    <a:pt x="554" y="413"/>
                  </a:lnTo>
                  <a:lnTo>
                    <a:pt x="534" y="439"/>
                  </a:lnTo>
                  <a:lnTo>
                    <a:pt x="512" y="464"/>
                  </a:lnTo>
                  <a:lnTo>
                    <a:pt x="490" y="488"/>
                  </a:lnTo>
                  <a:lnTo>
                    <a:pt x="465" y="512"/>
                  </a:lnTo>
                  <a:lnTo>
                    <a:pt x="440" y="533"/>
                  </a:lnTo>
                  <a:lnTo>
                    <a:pt x="414" y="554"/>
                  </a:lnTo>
                  <a:lnTo>
                    <a:pt x="386" y="573"/>
                  </a:lnTo>
                  <a:lnTo>
                    <a:pt x="358" y="591"/>
                  </a:lnTo>
                  <a:lnTo>
                    <a:pt x="330" y="608"/>
                  </a:lnTo>
                  <a:lnTo>
                    <a:pt x="299" y="623"/>
                  </a:lnTo>
                  <a:lnTo>
                    <a:pt x="268" y="638"/>
                  </a:lnTo>
                  <a:lnTo>
                    <a:pt x="238" y="650"/>
                  </a:lnTo>
                  <a:lnTo>
                    <a:pt x="205" y="660"/>
                  </a:lnTo>
                  <a:lnTo>
                    <a:pt x="172" y="669"/>
                  </a:lnTo>
                  <a:lnTo>
                    <a:pt x="139" y="677"/>
                  </a:lnTo>
                  <a:lnTo>
                    <a:pt x="105" y="684"/>
                  </a:lnTo>
                  <a:lnTo>
                    <a:pt x="70" y="688"/>
                  </a:lnTo>
                  <a:lnTo>
                    <a:pt x="35" y="691"/>
                  </a:lnTo>
                  <a:lnTo>
                    <a:pt x="0" y="692"/>
                  </a:lnTo>
                  <a:lnTo>
                    <a:pt x="0" y="781"/>
                  </a:lnTo>
                  <a:lnTo>
                    <a:pt x="39" y="780"/>
                  </a:lnTo>
                  <a:lnTo>
                    <a:pt x="79" y="777"/>
                  </a:lnTo>
                  <a:lnTo>
                    <a:pt x="119" y="772"/>
                  </a:lnTo>
                  <a:lnTo>
                    <a:pt x="157" y="766"/>
                  </a:lnTo>
                  <a:lnTo>
                    <a:pt x="195" y="756"/>
                  </a:lnTo>
                  <a:lnTo>
                    <a:pt x="232" y="746"/>
                  </a:lnTo>
                  <a:lnTo>
                    <a:pt x="268" y="734"/>
                  </a:lnTo>
                  <a:lnTo>
                    <a:pt x="304" y="719"/>
                  </a:lnTo>
                  <a:lnTo>
                    <a:pt x="339" y="703"/>
                  </a:lnTo>
                  <a:lnTo>
                    <a:pt x="372" y="686"/>
                  </a:lnTo>
                  <a:lnTo>
                    <a:pt x="405" y="667"/>
                  </a:lnTo>
                  <a:lnTo>
                    <a:pt x="436" y="648"/>
                  </a:lnTo>
                  <a:lnTo>
                    <a:pt x="467" y="625"/>
                  </a:lnTo>
                  <a:lnTo>
                    <a:pt x="496" y="602"/>
                  </a:lnTo>
                  <a:lnTo>
                    <a:pt x="525" y="577"/>
                  </a:lnTo>
                  <a:lnTo>
                    <a:pt x="552" y="551"/>
                  </a:lnTo>
                  <a:lnTo>
                    <a:pt x="578" y="524"/>
                  </a:lnTo>
                  <a:lnTo>
                    <a:pt x="603" y="496"/>
                  </a:lnTo>
                  <a:lnTo>
                    <a:pt x="626" y="466"/>
                  </a:lnTo>
                  <a:lnTo>
                    <a:pt x="648" y="436"/>
                  </a:lnTo>
                  <a:lnTo>
                    <a:pt x="669" y="404"/>
                  </a:lnTo>
                  <a:lnTo>
                    <a:pt x="687" y="371"/>
                  </a:lnTo>
                  <a:lnTo>
                    <a:pt x="705" y="337"/>
                  </a:lnTo>
                  <a:lnTo>
                    <a:pt x="720" y="303"/>
                  </a:lnTo>
                  <a:lnTo>
                    <a:pt x="735" y="268"/>
                  </a:lnTo>
                  <a:lnTo>
                    <a:pt x="747" y="231"/>
                  </a:lnTo>
                  <a:lnTo>
                    <a:pt x="757" y="195"/>
                  </a:lnTo>
                  <a:lnTo>
                    <a:pt x="766" y="156"/>
                  </a:lnTo>
                  <a:lnTo>
                    <a:pt x="773" y="118"/>
                  </a:lnTo>
                  <a:lnTo>
                    <a:pt x="778" y="79"/>
                  </a:lnTo>
                  <a:lnTo>
                    <a:pt x="781" y="39"/>
                  </a:lnTo>
                  <a:lnTo>
                    <a:pt x="782" y="0"/>
                  </a:lnTo>
                  <a:lnTo>
                    <a:pt x="782" y="0"/>
                  </a:lnTo>
                  <a:lnTo>
                    <a:pt x="693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1" name="Freeform 115"/>
            <p:cNvSpPr>
              <a:spLocks/>
            </p:cNvSpPr>
            <p:nvPr/>
          </p:nvSpPr>
          <p:spPr bwMode="auto">
            <a:xfrm>
              <a:off x="4143" y="3533"/>
              <a:ext cx="131" cy="131"/>
            </a:xfrm>
            <a:custGeom>
              <a:avLst/>
              <a:gdLst/>
              <a:ahLst/>
              <a:cxnLst>
                <a:cxn ang="0">
                  <a:pos x="0" y="91"/>
                </a:cxn>
                <a:cxn ang="0">
                  <a:pos x="70" y="94"/>
                </a:cxn>
                <a:cxn ang="0">
                  <a:pos x="139" y="104"/>
                </a:cxn>
                <a:cxn ang="0">
                  <a:pos x="205" y="121"/>
                </a:cxn>
                <a:cxn ang="0">
                  <a:pos x="268" y="145"/>
                </a:cxn>
                <a:cxn ang="0">
                  <a:pos x="330" y="173"/>
                </a:cxn>
                <a:cxn ang="0">
                  <a:pos x="386" y="208"/>
                </a:cxn>
                <a:cxn ang="0">
                  <a:pos x="440" y="248"/>
                </a:cxn>
                <a:cxn ang="0">
                  <a:pos x="490" y="293"/>
                </a:cxn>
                <a:cxn ang="0">
                  <a:pos x="534" y="342"/>
                </a:cxn>
                <a:cxn ang="0">
                  <a:pos x="573" y="395"/>
                </a:cxn>
                <a:cxn ang="0">
                  <a:pos x="609" y="453"/>
                </a:cxn>
                <a:cxn ang="0">
                  <a:pos x="638" y="513"/>
                </a:cxn>
                <a:cxn ang="0">
                  <a:pos x="661" y="577"/>
                </a:cxn>
                <a:cxn ang="0">
                  <a:pos x="679" y="643"/>
                </a:cxn>
                <a:cxn ang="0">
                  <a:pos x="689" y="711"/>
                </a:cxn>
                <a:cxn ang="0">
                  <a:pos x="693" y="783"/>
                </a:cxn>
                <a:cxn ang="0">
                  <a:pos x="781" y="742"/>
                </a:cxn>
                <a:cxn ang="0">
                  <a:pos x="773" y="664"/>
                </a:cxn>
                <a:cxn ang="0">
                  <a:pos x="757" y="587"/>
                </a:cxn>
                <a:cxn ang="0">
                  <a:pos x="735" y="514"/>
                </a:cxn>
                <a:cxn ang="0">
                  <a:pos x="705" y="444"/>
                </a:cxn>
                <a:cxn ang="0">
                  <a:pos x="669" y="377"/>
                </a:cxn>
                <a:cxn ang="0">
                  <a:pos x="626" y="315"/>
                </a:cxn>
                <a:cxn ang="0">
                  <a:pos x="578" y="257"/>
                </a:cxn>
                <a:cxn ang="0">
                  <a:pos x="525" y="204"/>
                </a:cxn>
                <a:cxn ang="0">
                  <a:pos x="467" y="156"/>
                </a:cxn>
                <a:cxn ang="0">
                  <a:pos x="405" y="114"/>
                </a:cxn>
                <a:cxn ang="0">
                  <a:pos x="339" y="78"/>
                </a:cxn>
                <a:cxn ang="0">
                  <a:pos x="268" y="49"/>
                </a:cxn>
                <a:cxn ang="0">
                  <a:pos x="195" y="25"/>
                </a:cxn>
                <a:cxn ang="0">
                  <a:pos x="119" y="9"/>
                </a:cxn>
                <a:cxn ang="0">
                  <a:pos x="39" y="2"/>
                </a:cxn>
                <a:cxn ang="0">
                  <a:pos x="0" y="0"/>
                </a:cxn>
              </a:cxnLst>
              <a:rect l="0" t="0" r="r" b="b"/>
              <a:pathLst>
                <a:path w="782" h="783">
                  <a:moveTo>
                    <a:pt x="0" y="91"/>
                  </a:moveTo>
                  <a:lnTo>
                    <a:pt x="0" y="91"/>
                  </a:lnTo>
                  <a:lnTo>
                    <a:pt x="35" y="91"/>
                  </a:lnTo>
                  <a:lnTo>
                    <a:pt x="70" y="94"/>
                  </a:lnTo>
                  <a:lnTo>
                    <a:pt x="105" y="98"/>
                  </a:lnTo>
                  <a:lnTo>
                    <a:pt x="139" y="104"/>
                  </a:lnTo>
                  <a:lnTo>
                    <a:pt x="172" y="112"/>
                  </a:lnTo>
                  <a:lnTo>
                    <a:pt x="205" y="121"/>
                  </a:lnTo>
                  <a:lnTo>
                    <a:pt x="238" y="132"/>
                  </a:lnTo>
                  <a:lnTo>
                    <a:pt x="268" y="145"/>
                  </a:lnTo>
                  <a:lnTo>
                    <a:pt x="299" y="158"/>
                  </a:lnTo>
                  <a:lnTo>
                    <a:pt x="330" y="173"/>
                  </a:lnTo>
                  <a:lnTo>
                    <a:pt x="358" y="190"/>
                  </a:lnTo>
                  <a:lnTo>
                    <a:pt x="386" y="208"/>
                  </a:lnTo>
                  <a:lnTo>
                    <a:pt x="414" y="228"/>
                  </a:lnTo>
                  <a:lnTo>
                    <a:pt x="440" y="248"/>
                  </a:lnTo>
                  <a:lnTo>
                    <a:pt x="465" y="271"/>
                  </a:lnTo>
                  <a:lnTo>
                    <a:pt x="490" y="293"/>
                  </a:lnTo>
                  <a:lnTo>
                    <a:pt x="512" y="317"/>
                  </a:lnTo>
                  <a:lnTo>
                    <a:pt x="534" y="342"/>
                  </a:lnTo>
                  <a:lnTo>
                    <a:pt x="554" y="368"/>
                  </a:lnTo>
                  <a:lnTo>
                    <a:pt x="573" y="395"/>
                  </a:lnTo>
                  <a:lnTo>
                    <a:pt x="592" y="424"/>
                  </a:lnTo>
                  <a:lnTo>
                    <a:pt x="609" y="453"/>
                  </a:lnTo>
                  <a:lnTo>
                    <a:pt x="625" y="482"/>
                  </a:lnTo>
                  <a:lnTo>
                    <a:pt x="638" y="513"/>
                  </a:lnTo>
                  <a:lnTo>
                    <a:pt x="651" y="545"/>
                  </a:lnTo>
                  <a:lnTo>
                    <a:pt x="661" y="577"/>
                  </a:lnTo>
                  <a:lnTo>
                    <a:pt x="671" y="609"/>
                  </a:lnTo>
                  <a:lnTo>
                    <a:pt x="679" y="643"/>
                  </a:lnTo>
                  <a:lnTo>
                    <a:pt x="685" y="677"/>
                  </a:lnTo>
                  <a:lnTo>
                    <a:pt x="689" y="711"/>
                  </a:lnTo>
                  <a:lnTo>
                    <a:pt x="691" y="746"/>
                  </a:lnTo>
                  <a:lnTo>
                    <a:pt x="693" y="783"/>
                  </a:lnTo>
                  <a:lnTo>
                    <a:pt x="782" y="783"/>
                  </a:lnTo>
                  <a:lnTo>
                    <a:pt x="781" y="742"/>
                  </a:lnTo>
                  <a:lnTo>
                    <a:pt x="778" y="702"/>
                  </a:lnTo>
                  <a:lnTo>
                    <a:pt x="773" y="664"/>
                  </a:lnTo>
                  <a:lnTo>
                    <a:pt x="766" y="625"/>
                  </a:lnTo>
                  <a:lnTo>
                    <a:pt x="757" y="587"/>
                  </a:lnTo>
                  <a:lnTo>
                    <a:pt x="747" y="550"/>
                  </a:lnTo>
                  <a:lnTo>
                    <a:pt x="735" y="514"/>
                  </a:lnTo>
                  <a:lnTo>
                    <a:pt x="720" y="479"/>
                  </a:lnTo>
                  <a:lnTo>
                    <a:pt x="705" y="444"/>
                  </a:lnTo>
                  <a:lnTo>
                    <a:pt x="687" y="410"/>
                  </a:lnTo>
                  <a:lnTo>
                    <a:pt x="669" y="377"/>
                  </a:lnTo>
                  <a:lnTo>
                    <a:pt x="648" y="345"/>
                  </a:lnTo>
                  <a:lnTo>
                    <a:pt x="626" y="315"/>
                  </a:lnTo>
                  <a:lnTo>
                    <a:pt x="603" y="285"/>
                  </a:lnTo>
                  <a:lnTo>
                    <a:pt x="578" y="257"/>
                  </a:lnTo>
                  <a:lnTo>
                    <a:pt x="552" y="230"/>
                  </a:lnTo>
                  <a:lnTo>
                    <a:pt x="525" y="204"/>
                  </a:lnTo>
                  <a:lnTo>
                    <a:pt x="496" y="179"/>
                  </a:lnTo>
                  <a:lnTo>
                    <a:pt x="467" y="156"/>
                  </a:lnTo>
                  <a:lnTo>
                    <a:pt x="436" y="135"/>
                  </a:lnTo>
                  <a:lnTo>
                    <a:pt x="405" y="114"/>
                  </a:lnTo>
                  <a:lnTo>
                    <a:pt x="372" y="95"/>
                  </a:lnTo>
                  <a:lnTo>
                    <a:pt x="339" y="78"/>
                  </a:lnTo>
                  <a:lnTo>
                    <a:pt x="304" y="62"/>
                  </a:lnTo>
                  <a:lnTo>
                    <a:pt x="268" y="49"/>
                  </a:lnTo>
                  <a:lnTo>
                    <a:pt x="232" y="36"/>
                  </a:lnTo>
                  <a:lnTo>
                    <a:pt x="195" y="25"/>
                  </a:lnTo>
                  <a:lnTo>
                    <a:pt x="157" y="17"/>
                  </a:lnTo>
                  <a:lnTo>
                    <a:pt x="119" y="9"/>
                  </a:lnTo>
                  <a:lnTo>
                    <a:pt x="79" y="4"/>
                  </a:lnTo>
                  <a:lnTo>
                    <a:pt x="39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9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" name="Freeform 116"/>
            <p:cNvSpPr>
              <a:spLocks/>
            </p:cNvSpPr>
            <p:nvPr/>
          </p:nvSpPr>
          <p:spPr bwMode="auto">
            <a:xfrm>
              <a:off x="4013" y="3533"/>
              <a:ext cx="130" cy="131"/>
            </a:xfrm>
            <a:custGeom>
              <a:avLst/>
              <a:gdLst/>
              <a:ahLst/>
              <a:cxnLst>
                <a:cxn ang="0">
                  <a:pos x="90" y="783"/>
                </a:cxn>
                <a:cxn ang="0">
                  <a:pos x="93" y="711"/>
                </a:cxn>
                <a:cxn ang="0">
                  <a:pos x="103" y="643"/>
                </a:cxn>
                <a:cxn ang="0">
                  <a:pos x="120" y="577"/>
                </a:cxn>
                <a:cxn ang="0">
                  <a:pos x="144" y="513"/>
                </a:cxn>
                <a:cxn ang="0">
                  <a:pos x="174" y="453"/>
                </a:cxn>
                <a:cxn ang="0">
                  <a:pos x="208" y="395"/>
                </a:cxn>
                <a:cxn ang="0">
                  <a:pos x="249" y="342"/>
                </a:cxn>
                <a:cxn ang="0">
                  <a:pos x="293" y="293"/>
                </a:cxn>
                <a:cxn ang="0">
                  <a:pos x="343" y="248"/>
                </a:cxn>
                <a:cxn ang="0">
                  <a:pos x="396" y="208"/>
                </a:cxn>
                <a:cxn ang="0">
                  <a:pos x="453" y="173"/>
                </a:cxn>
                <a:cxn ang="0">
                  <a:pos x="513" y="145"/>
                </a:cxn>
                <a:cxn ang="0">
                  <a:pos x="576" y="121"/>
                </a:cxn>
                <a:cxn ang="0">
                  <a:pos x="643" y="104"/>
                </a:cxn>
                <a:cxn ang="0">
                  <a:pos x="711" y="94"/>
                </a:cxn>
                <a:cxn ang="0">
                  <a:pos x="783" y="91"/>
                </a:cxn>
                <a:cxn ang="0">
                  <a:pos x="742" y="2"/>
                </a:cxn>
                <a:cxn ang="0">
                  <a:pos x="664" y="9"/>
                </a:cxn>
                <a:cxn ang="0">
                  <a:pos x="588" y="25"/>
                </a:cxn>
                <a:cxn ang="0">
                  <a:pos x="514" y="49"/>
                </a:cxn>
                <a:cxn ang="0">
                  <a:pos x="444" y="78"/>
                </a:cxn>
                <a:cxn ang="0">
                  <a:pos x="377" y="114"/>
                </a:cxn>
                <a:cxn ang="0">
                  <a:pos x="314" y="156"/>
                </a:cxn>
                <a:cxn ang="0">
                  <a:pos x="256" y="204"/>
                </a:cxn>
                <a:cxn ang="0">
                  <a:pos x="203" y="257"/>
                </a:cxn>
                <a:cxn ang="0">
                  <a:pos x="156" y="315"/>
                </a:cxn>
                <a:cxn ang="0">
                  <a:pos x="114" y="377"/>
                </a:cxn>
                <a:cxn ang="0">
                  <a:pos x="77" y="444"/>
                </a:cxn>
                <a:cxn ang="0">
                  <a:pos x="48" y="514"/>
                </a:cxn>
                <a:cxn ang="0">
                  <a:pos x="25" y="588"/>
                </a:cxn>
                <a:cxn ang="0">
                  <a:pos x="9" y="664"/>
                </a:cxn>
                <a:cxn ang="0">
                  <a:pos x="1" y="742"/>
                </a:cxn>
                <a:cxn ang="0">
                  <a:pos x="0" y="783"/>
                </a:cxn>
              </a:cxnLst>
              <a:rect l="0" t="0" r="r" b="b"/>
              <a:pathLst>
                <a:path w="783" h="783">
                  <a:moveTo>
                    <a:pt x="90" y="783"/>
                  </a:moveTo>
                  <a:lnTo>
                    <a:pt x="90" y="783"/>
                  </a:lnTo>
                  <a:lnTo>
                    <a:pt x="91" y="746"/>
                  </a:lnTo>
                  <a:lnTo>
                    <a:pt x="93" y="711"/>
                  </a:lnTo>
                  <a:lnTo>
                    <a:pt x="98" y="677"/>
                  </a:lnTo>
                  <a:lnTo>
                    <a:pt x="103" y="643"/>
                  </a:lnTo>
                  <a:lnTo>
                    <a:pt x="111" y="609"/>
                  </a:lnTo>
                  <a:lnTo>
                    <a:pt x="120" y="577"/>
                  </a:lnTo>
                  <a:lnTo>
                    <a:pt x="132" y="545"/>
                  </a:lnTo>
                  <a:lnTo>
                    <a:pt x="144" y="513"/>
                  </a:lnTo>
                  <a:lnTo>
                    <a:pt x="158" y="482"/>
                  </a:lnTo>
                  <a:lnTo>
                    <a:pt x="174" y="453"/>
                  </a:lnTo>
                  <a:lnTo>
                    <a:pt x="190" y="424"/>
                  </a:lnTo>
                  <a:lnTo>
                    <a:pt x="208" y="395"/>
                  </a:lnTo>
                  <a:lnTo>
                    <a:pt x="227" y="368"/>
                  </a:lnTo>
                  <a:lnTo>
                    <a:pt x="249" y="342"/>
                  </a:lnTo>
                  <a:lnTo>
                    <a:pt x="270" y="317"/>
                  </a:lnTo>
                  <a:lnTo>
                    <a:pt x="293" y="293"/>
                  </a:lnTo>
                  <a:lnTo>
                    <a:pt x="317" y="271"/>
                  </a:lnTo>
                  <a:lnTo>
                    <a:pt x="343" y="248"/>
                  </a:lnTo>
                  <a:lnTo>
                    <a:pt x="369" y="228"/>
                  </a:lnTo>
                  <a:lnTo>
                    <a:pt x="396" y="208"/>
                  </a:lnTo>
                  <a:lnTo>
                    <a:pt x="423" y="190"/>
                  </a:lnTo>
                  <a:lnTo>
                    <a:pt x="453" y="173"/>
                  </a:lnTo>
                  <a:lnTo>
                    <a:pt x="482" y="158"/>
                  </a:lnTo>
                  <a:lnTo>
                    <a:pt x="513" y="145"/>
                  </a:lnTo>
                  <a:lnTo>
                    <a:pt x="545" y="132"/>
                  </a:lnTo>
                  <a:lnTo>
                    <a:pt x="576" y="121"/>
                  </a:lnTo>
                  <a:lnTo>
                    <a:pt x="609" y="112"/>
                  </a:lnTo>
                  <a:lnTo>
                    <a:pt x="643" y="104"/>
                  </a:lnTo>
                  <a:lnTo>
                    <a:pt x="677" y="98"/>
                  </a:lnTo>
                  <a:lnTo>
                    <a:pt x="711" y="94"/>
                  </a:lnTo>
                  <a:lnTo>
                    <a:pt x="746" y="91"/>
                  </a:lnTo>
                  <a:lnTo>
                    <a:pt x="783" y="91"/>
                  </a:lnTo>
                  <a:lnTo>
                    <a:pt x="783" y="0"/>
                  </a:lnTo>
                  <a:lnTo>
                    <a:pt x="742" y="2"/>
                  </a:lnTo>
                  <a:lnTo>
                    <a:pt x="703" y="4"/>
                  </a:lnTo>
                  <a:lnTo>
                    <a:pt x="664" y="9"/>
                  </a:lnTo>
                  <a:lnTo>
                    <a:pt x="625" y="17"/>
                  </a:lnTo>
                  <a:lnTo>
                    <a:pt x="588" y="25"/>
                  </a:lnTo>
                  <a:lnTo>
                    <a:pt x="550" y="36"/>
                  </a:lnTo>
                  <a:lnTo>
                    <a:pt x="514" y="49"/>
                  </a:lnTo>
                  <a:lnTo>
                    <a:pt x="479" y="62"/>
                  </a:lnTo>
                  <a:lnTo>
                    <a:pt x="444" y="78"/>
                  </a:lnTo>
                  <a:lnTo>
                    <a:pt x="410" y="95"/>
                  </a:lnTo>
                  <a:lnTo>
                    <a:pt x="377" y="114"/>
                  </a:lnTo>
                  <a:lnTo>
                    <a:pt x="345" y="135"/>
                  </a:lnTo>
                  <a:lnTo>
                    <a:pt x="314" y="156"/>
                  </a:lnTo>
                  <a:lnTo>
                    <a:pt x="285" y="179"/>
                  </a:lnTo>
                  <a:lnTo>
                    <a:pt x="256" y="204"/>
                  </a:lnTo>
                  <a:lnTo>
                    <a:pt x="229" y="230"/>
                  </a:lnTo>
                  <a:lnTo>
                    <a:pt x="203" y="257"/>
                  </a:lnTo>
                  <a:lnTo>
                    <a:pt x="179" y="285"/>
                  </a:lnTo>
                  <a:lnTo>
                    <a:pt x="156" y="315"/>
                  </a:lnTo>
                  <a:lnTo>
                    <a:pt x="134" y="345"/>
                  </a:lnTo>
                  <a:lnTo>
                    <a:pt x="114" y="377"/>
                  </a:lnTo>
                  <a:lnTo>
                    <a:pt x="94" y="410"/>
                  </a:lnTo>
                  <a:lnTo>
                    <a:pt x="77" y="444"/>
                  </a:lnTo>
                  <a:lnTo>
                    <a:pt x="61" y="479"/>
                  </a:lnTo>
                  <a:lnTo>
                    <a:pt x="48" y="514"/>
                  </a:lnTo>
                  <a:lnTo>
                    <a:pt x="35" y="550"/>
                  </a:lnTo>
                  <a:lnTo>
                    <a:pt x="25" y="588"/>
                  </a:lnTo>
                  <a:lnTo>
                    <a:pt x="16" y="625"/>
                  </a:lnTo>
                  <a:lnTo>
                    <a:pt x="9" y="664"/>
                  </a:lnTo>
                  <a:lnTo>
                    <a:pt x="4" y="702"/>
                  </a:lnTo>
                  <a:lnTo>
                    <a:pt x="1" y="742"/>
                  </a:lnTo>
                  <a:lnTo>
                    <a:pt x="0" y="783"/>
                  </a:lnTo>
                  <a:lnTo>
                    <a:pt x="0" y="783"/>
                  </a:lnTo>
                  <a:lnTo>
                    <a:pt x="90" y="783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" name="Freeform 117"/>
            <p:cNvSpPr>
              <a:spLocks/>
            </p:cNvSpPr>
            <p:nvPr/>
          </p:nvSpPr>
          <p:spPr bwMode="auto">
            <a:xfrm>
              <a:off x="4013" y="3664"/>
              <a:ext cx="130" cy="130"/>
            </a:xfrm>
            <a:custGeom>
              <a:avLst/>
              <a:gdLst/>
              <a:ahLst/>
              <a:cxnLst>
                <a:cxn ang="0">
                  <a:pos x="783" y="692"/>
                </a:cxn>
                <a:cxn ang="0">
                  <a:pos x="711" y="688"/>
                </a:cxn>
                <a:cxn ang="0">
                  <a:pos x="643" y="677"/>
                </a:cxn>
                <a:cxn ang="0">
                  <a:pos x="576" y="660"/>
                </a:cxn>
                <a:cxn ang="0">
                  <a:pos x="513" y="638"/>
                </a:cxn>
                <a:cxn ang="0">
                  <a:pos x="453" y="608"/>
                </a:cxn>
                <a:cxn ang="0">
                  <a:pos x="396" y="573"/>
                </a:cxn>
                <a:cxn ang="0">
                  <a:pos x="343" y="533"/>
                </a:cxn>
                <a:cxn ang="0">
                  <a:pos x="293" y="488"/>
                </a:cxn>
                <a:cxn ang="0">
                  <a:pos x="249" y="439"/>
                </a:cxn>
                <a:cxn ang="0">
                  <a:pos x="208" y="386"/>
                </a:cxn>
                <a:cxn ang="0">
                  <a:pos x="174" y="328"/>
                </a:cxn>
                <a:cxn ang="0">
                  <a:pos x="144" y="268"/>
                </a:cxn>
                <a:cxn ang="0">
                  <a:pos x="120" y="205"/>
                </a:cxn>
                <a:cxn ang="0">
                  <a:pos x="103" y="139"/>
                </a:cxn>
                <a:cxn ang="0">
                  <a:pos x="93" y="70"/>
                </a:cxn>
                <a:cxn ang="0">
                  <a:pos x="90" y="0"/>
                </a:cxn>
                <a:cxn ang="0">
                  <a:pos x="1" y="39"/>
                </a:cxn>
                <a:cxn ang="0">
                  <a:pos x="9" y="118"/>
                </a:cxn>
                <a:cxn ang="0">
                  <a:pos x="25" y="195"/>
                </a:cxn>
                <a:cxn ang="0">
                  <a:pos x="48" y="268"/>
                </a:cxn>
                <a:cxn ang="0">
                  <a:pos x="77" y="337"/>
                </a:cxn>
                <a:cxn ang="0">
                  <a:pos x="114" y="404"/>
                </a:cxn>
                <a:cxn ang="0">
                  <a:pos x="156" y="466"/>
                </a:cxn>
                <a:cxn ang="0">
                  <a:pos x="203" y="524"/>
                </a:cxn>
                <a:cxn ang="0">
                  <a:pos x="256" y="577"/>
                </a:cxn>
                <a:cxn ang="0">
                  <a:pos x="314" y="625"/>
                </a:cxn>
                <a:cxn ang="0">
                  <a:pos x="377" y="667"/>
                </a:cxn>
                <a:cxn ang="0">
                  <a:pos x="444" y="703"/>
                </a:cxn>
                <a:cxn ang="0">
                  <a:pos x="514" y="734"/>
                </a:cxn>
                <a:cxn ang="0">
                  <a:pos x="588" y="756"/>
                </a:cxn>
                <a:cxn ang="0">
                  <a:pos x="664" y="772"/>
                </a:cxn>
                <a:cxn ang="0">
                  <a:pos x="743" y="780"/>
                </a:cxn>
                <a:cxn ang="0">
                  <a:pos x="783" y="781"/>
                </a:cxn>
              </a:cxnLst>
              <a:rect l="0" t="0" r="r" b="b"/>
              <a:pathLst>
                <a:path w="783" h="781">
                  <a:moveTo>
                    <a:pt x="783" y="692"/>
                  </a:moveTo>
                  <a:lnTo>
                    <a:pt x="783" y="692"/>
                  </a:lnTo>
                  <a:lnTo>
                    <a:pt x="746" y="691"/>
                  </a:lnTo>
                  <a:lnTo>
                    <a:pt x="711" y="688"/>
                  </a:lnTo>
                  <a:lnTo>
                    <a:pt x="677" y="684"/>
                  </a:lnTo>
                  <a:lnTo>
                    <a:pt x="643" y="677"/>
                  </a:lnTo>
                  <a:lnTo>
                    <a:pt x="609" y="669"/>
                  </a:lnTo>
                  <a:lnTo>
                    <a:pt x="576" y="660"/>
                  </a:lnTo>
                  <a:lnTo>
                    <a:pt x="545" y="650"/>
                  </a:lnTo>
                  <a:lnTo>
                    <a:pt x="513" y="638"/>
                  </a:lnTo>
                  <a:lnTo>
                    <a:pt x="482" y="623"/>
                  </a:lnTo>
                  <a:lnTo>
                    <a:pt x="453" y="608"/>
                  </a:lnTo>
                  <a:lnTo>
                    <a:pt x="423" y="591"/>
                  </a:lnTo>
                  <a:lnTo>
                    <a:pt x="396" y="573"/>
                  </a:lnTo>
                  <a:lnTo>
                    <a:pt x="369" y="554"/>
                  </a:lnTo>
                  <a:lnTo>
                    <a:pt x="343" y="533"/>
                  </a:lnTo>
                  <a:lnTo>
                    <a:pt x="317" y="512"/>
                  </a:lnTo>
                  <a:lnTo>
                    <a:pt x="293" y="488"/>
                  </a:lnTo>
                  <a:lnTo>
                    <a:pt x="270" y="464"/>
                  </a:lnTo>
                  <a:lnTo>
                    <a:pt x="249" y="439"/>
                  </a:lnTo>
                  <a:lnTo>
                    <a:pt x="227" y="413"/>
                  </a:lnTo>
                  <a:lnTo>
                    <a:pt x="208" y="386"/>
                  </a:lnTo>
                  <a:lnTo>
                    <a:pt x="190" y="358"/>
                  </a:lnTo>
                  <a:lnTo>
                    <a:pt x="174" y="328"/>
                  </a:lnTo>
                  <a:lnTo>
                    <a:pt x="158" y="299"/>
                  </a:lnTo>
                  <a:lnTo>
                    <a:pt x="144" y="268"/>
                  </a:lnTo>
                  <a:lnTo>
                    <a:pt x="132" y="236"/>
                  </a:lnTo>
                  <a:lnTo>
                    <a:pt x="120" y="205"/>
                  </a:lnTo>
                  <a:lnTo>
                    <a:pt x="111" y="172"/>
                  </a:lnTo>
                  <a:lnTo>
                    <a:pt x="103" y="139"/>
                  </a:lnTo>
                  <a:lnTo>
                    <a:pt x="98" y="105"/>
                  </a:lnTo>
                  <a:lnTo>
                    <a:pt x="93" y="70"/>
                  </a:lnTo>
                  <a:lnTo>
                    <a:pt x="91" y="35"/>
                  </a:lnTo>
                  <a:lnTo>
                    <a:pt x="90" y="0"/>
                  </a:lnTo>
                  <a:lnTo>
                    <a:pt x="0" y="0"/>
                  </a:lnTo>
                  <a:lnTo>
                    <a:pt x="1" y="39"/>
                  </a:lnTo>
                  <a:lnTo>
                    <a:pt x="4" y="79"/>
                  </a:lnTo>
                  <a:lnTo>
                    <a:pt x="9" y="118"/>
                  </a:lnTo>
                  <a:lnTo>
                    <a:pt x="16" y="156"/>
                  </a:lnTo>
                  <a:lnTo>
                    <a:pt x="25" y="195"/>
                  </a:lnTo>
                  <a:lnTo>
                    <a:pt x="35" y="231"/>
                  </a:lnTo>
                  <a:lnTo>
                    <a:pt x="48" y="268"/>
                  </a:lnTo>
                  <a:lnTo>
                    <a:pt x="61" y="303"/>
                  </a:lnTo>
                  <a:lnTo>
                    <a:pt x="77" y="337"/>
                  </a:lnTo>
                  <a:lnTo>
                    <a:pt x="94" y="371"/>
                  </a:lnTo>
                  <a:lnTo>
                    <a:pt x="114" y="404"/>
                  </a:lnTo>
                  <a:lnTo>
                    <a:pt x="134" y="436"/>
                  </a:lnTo>
                  <a:lnTo>
                    <a:pt x="156" y="466"/>
                  </a:lnTo>
                  <a:lnTo>
                    <a:pt x="179" y="496"/>
                  </a:lnTo>
                  <a:lnTo>
                    <a:pt x="203" y="524"/>
                  </a:lnTo>
                  <a:lnTo>
                    <a:pt x="229" y="551"/>
                  </a:lnTo>
                  <a:lnTo>
                    <a:pt x="256" y="577"/>
                  </a:lnTo>
                  <a:lnTo>
                    <a:pt x="285" y="602"/>
                  </a:lnTo>
                  <a:lnTo>
                    <a:pt x="314" y="625"/>
                  </a:lnTo>
                  <a:lnTo>
                    <a:pt x="345" y="648"/>
                  </a:lnTo>
                  <a:lnTo>
                    <a:pt x="377" y="667"/>
                  </a:lnTo>
                  <a:lnTo>
                    <a:pt x="410" y="686"/>
                  </a:lnTo>
                  <a:lnTo>
                    <a:pt x="444" y="703"/>
                  </a:lnTo>
                  <a:lnTo>
                    <a:pt x="479" y="719"/>
                  </a:lnTo>
                  <a:lnTo>
                    <a:pt x="514" y="734"/>
                  </a:lnTo>
                  <a:lnTo>
                    <a:pt x="550" y="746"/>
                  </a:lnTo>
                  <a:lnTo>
                    <a:pt x="588" y="756"/>
                  </a:lnTo>
                  <a:lnTo>
                    <a:pt x="625" y="766"/>
                  </a:lnTo>
                  <a:lnTo>
                    <a:pt x="664" y="772"/>
                  </a:lnTo>
                  <a:lnTo>
                    <a:pt x="703" y="777"/>
                  </a:lnTo>
                  <a:lnTo>
                    <a:pt x="743" y="780"/>
                  </a:lnTo>
                  <a:lnTo>
                    <a:pt x="783" y="781"/>
                  </a:lnTo>
                  <a:lnTo>
                    <a:pt x="783" y="781"/>
                  </a:lnTo>
                  <a:lnTo>
                    <a:pt x="783" y="692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" name="Rectangle 118"/>
            <p:cNvSpPr>
              <a:spLocks noChangeArrowheads="1"/>
            </p:cNvSpPr>
            <p:nvPr/>
          </p:nvSpPr>
          <p:spPr bwMode="auto">
            <a:xfrm>
              <a:off x="4119" y="2836"/>
              <a:ext cx="47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2100" i="1">
                  <a:solidFill>
                    <a:srgbClr val="000000"/>
                  </a:solidFill>
                  <a:latin typeface="Times New Roman" pitchFamily="18" charset="-18"/>
                </a:rPr>
                <a:t>f</a:t>
              </a:r>
              <a:endParaRPr lang="de-DE" sz="1800" b="1">
                <a:latin typeface="Times New Roman" pitchFamily="18" charset="-18"/>
              </a:endParaRPr>
            </a:p>
          </p:txBody>
        </p:sp>
        <p:sp>
          <p:nvSpPr>
            <p:cNvPr id="115" name="Rectangle 119"/>
            <p:cNvSpPr>
              <a:spLocks noChangeArrowheads="1"/>
            </p:cNvSpPr>
            <p:nvPr/>
          </p:nvSpPr>
          <p:spPr bwMode="auto">
            <a:xfrm>
              <a:off x="3319" y="3105"/>
              <a:ext cx="618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1700" i="1">
                  <a:solidFill>
                    <a:srgbClr val="000000"/>
                  </a:solidFill>
                  <a:latin typeface="Times New Roman" pitchFamily="18" charset="-18"/>
                </a:rPr>
                <a:t>c.i.n , f(x,y)</a:t>
              </a:r>
              <a:endParaRPr lang="de-DE" sz="1800" b="1">
                <a:latin typeface="Times New Roman" pitchFamily="18" charset="-18"/>
              </a:endParaRPr>
            </a:p>
          </p:txBody>
        </p:sp>
        <p:sp>
          <p:nvSpPr>
            <p:cNvPr id="116" name="Rectangle 120"/>
            <p:cNvSpPr>
              <a:spLocks noChangeArrowheads="1"/>
            </p:cNvSpPr>
            <p:nvPr/>
          </p:nvSpPr>
          <p:spPr bwMode="auto">
            <a:xfrm>
              <a:off x="3549" y="3191"/>
              <a:ext cx="27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1200" i="1">
                  <a:solidFill>
                    <a:srgbClr val="000000"/>
                  </a:solidFill>
                  <a:latin typeface="Times New Roman" pitchFamily="18" charset="-18"/>
                </a:rPr>
                <a:t>j</a:t>
              </a:r>
              <a:endParaRPr lang="de-DE" sz="1800" b="1">
                <a:latin typeface="Times New Roman" pitchFamily="18" charset="-18"/>
              </a:endParaRPr>
            </a:p>
          </p:txBody>
        </p:sp>
        <p:sp>
          <p:nvSpPr>
            <p:cNvPr id="117" name="Freeform 121"/>
            <p:cNvSpPr>
              <a:spLocks/>
            </p:cNvSpPr>
            <p:nvPr/>
          </p:nvSpPr>
          <p:spPr bwMode="auto">
            <a:xfrm>
              <a:off x="3260" y="3144"/>
              <a:ext cx="33" cy="110"/>
            </a:xfrm>
            <a:custGeom>
              <a:avLst/>
              <a:gdLst/>
              <a:ahLst/>
              <a:cxnLst>
                <a:cxn ang="0">
                  <a:pos x="202" y="661"/>
                </a:cxn>
                <a:cxn ang="0">
                  <a:pos x="41" y="331"/>
                </a:cxn>
                <a:cxn ang="0">
                  <a:pos x="202" y="0"/>
                </a:cxn>
                <a:cxn ang="0">
                  <a:pos x="162" y="0"/>
                </a:cxn>
                <a:cxn ang="0">
                  <a:pos x="0" y="331"/>
                </a:cxn>
                <a:cxn ang="0">
                  <a:pos x="162" y="661"/>
                </a:cxn>
                <a:cxn ang="0">
                  <a:pos x="202" y="661"/>
                </a:cxn>
              </a:cxnLst>
              <a:rect l="0" t="0" r="r" b="b"/>
              <a:pathLst>
                <a:path w="202" h="661">
                  <a:moveTo>
                    <a:pt x="202" y="661"/>
                  </a:moveTo>
                  <a:lnTo>
                    <a:pt x="41" y="331"/>
                  </a:lnTo>
                  <a:lnTo>
                    <a:pt x="202" y="0"/>
                  </a:lnTo>
                  <a:lnTo>
                    <a:pt x="162" y="0"/>
                  </a:lnTo>
                  <a:lnTo>
                    <a:pt x="0" y="331"/>
                  </a:lnTo>
                  <a:lnTo>
                    <a:pt x="162" y="661"/>
                  </a:lnTo>
                  <a:lnTo>
                    <a:pt x="202" y="661"/>
                  </a:lnTo>
                  <a:close/>
                </a:path>
              </a:pathLst>
            </a:custGeom>
            <a:solidFill>
              <a:srgbClr val="83828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8" name="Freeform 122"/>
            <p:cNvSpPr>
              <a:spLocks/>
            </p:cNvSpPr>
            <p:nvPr/>
          </p:nvSpPr>
          <p:spPr bwMode="auto">
            <a:xfrm>
              <a:off x="3263" y="3198"/>
              <a:ext cx="32" cy="57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3" y="13"/>
                </a:cxn>
                <a:cxn ang="0">
                  <a:pos x="165" y="344"/>
                </a:cxn>
                <a:cxn ang="0">
                  <a:pos x="193" y="331"/>
                </a:cxn>
                <a:cxn ang="0">
                  <a:pos x="32" y="0"/>
                </a:cxn>
                <a:cxn ang="0">
                  <a:pos x="32" y="13"/>
                </a:cxn>
                <a:cxn ang="0">
                  <a:pos x="3" y="0"/>
                </a:cxn>
                <a:cxn ang="0">
                  <a:pos x="0" y="7"/>
                </a:cxn>
                <a:cxn ang="0">
                  <a:pos x="3" y="13"/>
                </a:cxn>
                <a:cxn ang="0">
                  <a:pos x="3" y="0"/>
                </a:cxn>
              </a:cxnLst>
              <a:rect l="0" t="0" r="r" b="b"/>
              <a:pathLst>
                <a:path w="193" h="344">
                  <a:moveTo>
                    <a:pt x="3" y="0"/>
                  </a:moveTo>
                  <a:lnTo>
                    <a:pt x="3" y="13"/>
                  </a:lnTo>
                  <a:lnTo>
                    <a:pt x="165" y="344"/>
                  </a:lnTo>
                  <a:lnTo>
                    <a:pt x="193" y="331"/>
                  </a:lnTo>
                  <a:lnTo>
                    <a:pt x="32" y="0"/>
                  </a:lnTo>
                  <a:lnTo>
                    <a:pt x="32" y="13"/>
                  </a:lnTo>
                  <a:lnTo>
                    <a:pt x="3" y="0"/>
                  </a:lnTo>
                  <a:lnTo>
                    <a:pt x="0" y="7"/>
                  </a:lnTo>
                  <a:lnTo>
                    <a:pt x="3" y="13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9" name="Freeform 123"/>
            <p:cNvSpPr>
              <a:spLocks/>
            </p:cNvSpPr>
            <p:nvPr/>
          </p:nvSpPr>
          <p:spPr bwMode="auto">
            <a:xfrm>
              <a:off x="3264" y="3141"/>
              <a:ext cx="33" cy="59"/>
            </a:xfrm>
            <a:custGeom>
              <a:avLst/>
              <a:gdLst/>
              <a:ahLst/>
              <a:cxnLst>
                <a:cxn ang="0">
                  <a:pos x="176" y="32"/>
                </a:cxn>
                <a:cxn ang="0">
                  <a:pos x="162" y="9"/>
                </a:cxn>
                <a:cxn ang="0">
                  <a:pos x="0" y="340"/>
                </a:cxn>
                <a:cxn ang="0">
                  <a:pos x="29" y="353"/>
                </a:cxn>
                <a:cxn ang="0">
                  <a:pos x="190" y="23"/>
                </a:cxn>
                <a:cxn ang="0">
                  <a:pos x="176" y="0"/>
                </a:cxn>
                <a:cxn ang="0">
                  <a:pos x="190" y="23"/>
                </a:cxn>
                <a:cxn ang="0">
                  <a:pos x="201" y="0"/>
                </a:cxn>
                <a:cxn ang="0">
                  <a:pos x="176" y="0"/>
                </a:cxn>
                <a:cxn ang="0">
                  <a:pos x="176" y="32"/>
                </a:cxn>
              </a:cxnLst>
              <a:rect l="0" t="0" r="r" b="b"/>
              <a:pathLst>
                <a:path w="201" h="353">
                  <a:moveTo>
                    <a:pt x="176" y="32"/>
                  </a:moveTo>
                  <a:lnTo>
                    <a:pt x="162" y="9"/>
                  </a:lnTo>
                  <a:lnTo>
                    <a:pt x="0" y="340"/>
                  </a:lnTo>
                  <a:lnTo>
                    <a:pt x="29" y="353"/>
                  </a:lnTo>
                  <a:lnTo>
                    <a:pt x="190" y="23"/>
                  </a:lnTo>
                  <a:lnTo>
                    <a:pt x="176" y="0"/>
                  </a:lnTo>
                  <a:lnTo>
                    <a:pt x="190" y="23"/>
                  </a:lnTo>
                  <a:lnTo>
                    <a:pt x="201" y="0"/>
                  </a:lnTo>
                  <a:lnTo>
                    <a:pt x="176" y="0"/>
                  </a:lnTo>
                  <a:lnTo>
                    <a:pt x="176" y="32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0" name="Freeform 124"/>
            <p:cNvSpPr>
              <a:spLocks/>
            </p:cNvSpPr>
            <p:nvPr/>
          </p:nvSpPr>
          <p:spPr bwMode="auto">
            <a:xfrm>
              <a:off x="3284" y="3141"/>
              <a:ext cx="9" cy="6"/>
            </a:xfrm>
            <a:custGeom>
              <a:avLst/>
              <a:gdLst/>
              <a:ahLst/>
              <a:cxnLst>
                <a:cxn ang="0">
                  <a:pos x="28" y="23"/>
                </a:cxn>
                <a:cxn ang="0">
                  <a:pos x="13" y="32"/>
                </a:cxn>
                <a:cxn ang="0">
                  <a:pos x="53" y="32"/>
                </a:cxn>
                <a:cxn ang="0">
                  <a:pos x="53" y="0"/>
                </a:cxn>
                <a:cxn ang="0">
                  <a:pos x="13" y="0"/>
                </a:cxn>
                <a:cxn ang="0">
                  <a:pos x="0" y="9"/>
                </a:cxn>
                <a:cxn ang="0">
                  <a:pos x="13" y="0"/>
                </a:cxn>
                <a:cxn ang="0">
                  <a:pos x="4" y="0"/>
                </a:cxn>
                <a:cxn ang="0">
                  <a:pos x="0" y="9"/>
                </a:cxn>
                <a:cxn ang="0">
                  <a:pos x="28" y="23"/>
                </a:cxn>
              </a:cxnLst>
              <a:rect l="0" t="0" r="r" b="b"/>
              <a:pathLst>
                <a:path w="53" h="32">
                  <a:moveTo>
                    <a:pt x="28" y="23"/>
                  </a:moveTo>
                  <a:lnTo>
                    <a:pt x="13" y="32"/>
                  </a:lnTo>
                  <a:lnTo>
                    <a:pt x="53" y="32"/>
                  </a:lnTo>
                  <a:lnTo>
                    <a:pt x="53" y="0"/>
                  </a:lnTo>
                  <a:lnTo>
                    <a:pt x="13" y="0"/>
                  </a:lnTo>
                  <a:lnTo>
                    <a:pt x="0" y="9"/>
                  </a:lnTo>
                  <a:lnTo>
                    <a:pt x="13" y="0"/>
                  </a:lnTo>
                  <a:lnTo>
                    <a:pt x="4" y="0"/>
                  </a:lnTo>
                  <a:lnTo>
                    <a:pt x="0" y="9"/>
                  </a:lnTo>
                  <a:lnTo>
                    <a:pt x="28" y="23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1" name="Freeform 125"/>
            <p:cNvSpPr>
              <a:spLocks/>
            </p:cNvSpPr>
            <p:nvPr/>
          </p:nvSpPr>
          <p:spPr bwMode="auto">
            <a:xfrm>
              <a:off x="3257" y="3143"/>
              <a:ext cx="32" cy="57"/>
            </a:xfrm>
            <a:custGeom>
              <a:avLst/>
              <a:gdLst/>
              <a:ahLst/>
              <a:cxnLst>
                <a:cxn ang="0">
                  <a:pos x="32" y="331"/>
                </a:cxn>
                <a:cxn ang="0">
                  <a:pos x="32" y="344"/>
                </a:cxn>
                <a:cxn ang="0">
                  <a:pos x="194" y="14"/>
                </a:cxn>
                <a:cxn ang="0">
                  <a:pos x="166" y="0"/>
                </a:cxn>
                <a:cxn ang="0">
                  <a:pos x="3" y="331"/>
                </a:cxn>
                <a:cxn ang="0">
                  <a:pos x="3" y="344"/>
                </a:cxn>
                <a:cxn ang="0">
                  <a:pos x="3" y="331"/>
                </a:cxn>
                <a:cxn ang="0">
                  <a:pos x="0" y="338"/>
                </a:cxn>
                <a:cxn ang="0">
                  <a:pos x="3" y="344"/>
                </a:cxn>
                <a:cxn ang="0">
                  <a:pos x="32" y="331"/>
                </a:cxn>
              </a:cxnLst>
              <a:rect l="0" t="0" r="r" b="b"/>
              <a:pathLst>
                <a:path w="194" h="344">
                  <a:moveTo>
                    <a:pt x="32" y="331"/>
                  </a:moveTo>
                  <a:lnTo>
                    <a:pt x="32" y="344"/>
                  </a:lnTo>
                  <a:lnTo>
                    <a:pt x="194" y="14"/>
                  </a:lnTo>
                  <a:lnTo>
                    <a:pt x="166" y="0"/>
                  </a:lnTo>
                  <a:lnTo>
                    <a:pt x="3" y="331"/>
                  </a:lnTo>
                  <a:lnTo>
                    <a:pt x="3" y="344"/>
                  </a:lnTo>
                  <a:lnTo>
                    <a:pt x="3" y="331"/>
                  </a:lnTo>
                  <a:lnTo>
                    <a:pt x="0" y="338"/>
                  </a:lnTo>
                  <a:lnTo>
                    <a:pt x="3" y="344"/>
                  </a:lnTo>
                  <a:lnTo>
                    <a:pt x="32" y="33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2" name="Freeform 126"/>
            <p:cNvSpPr>
              <a:spLocks/>
            </p:cNvSpPr>
            <p:nvPr/>
          </p:nvSpPr>
          <p:spPr bwMode="auto">
            <a:xfrm>
              <a:off x="3257" y="3198"/>
              <a:ext cx="32" cy="59"/>
            </a:xfrm>
            <a:custGeom>
              <a:avLst/>
              <a:gdLst/>
              <a:ahLst/>
              <a:cxnLst>
                <a:cxn ang="0">
                  <a:pos x="176" y="322"/>
                </a:cxn>
                <a:cxn ang="0">
                  <a:pos x="191" y="331"/>
                </a:cxn>
                <a:cxn ang="0">
                  <a:pos x="29" y="0"/>
                </a:cxn>
                <a:cxn ang="0">
                  <a:pos x="0" y="13"/>
                </a:cxn>
                <a:cxn ang="0">
                  <a:pos x="163" y="344"/>
                </a:cxn>
                <a:cxn ang="0">
                  <a:pos x="176" y="353"/>
                </a:cxn>
                <a:cxn ang="0">
                  <a:pos x="163" y="344"/>
                </a:cxn>
                <a:cxn ang="0">
                  <a:pos x="167" y="353"/>
                </a:cxn>
                <a:cxn ang="0">
                  <a:pos x="176" y="353"/>
                </a:cxn>
                <a:cxn ang="0">
                  <a:pos x="176" y="322"/>
                </a:cxn>
              </a:cxnLst>
              <a:rect l="0" t="0" r="r" b="b"/>
              <a:pathLst>
                <a:path w="191" h="353">
                  <a:moveTo>
                    <a:pt x="176" y="322"/>
                  </a:moveTo>
                  <a:lnTo>
                    <a:pt x="191" y="331"/>
                  </a:lnTo>
                  <a:lnTo>
                    <a:pt x="29" y="0"/>
                  </a:lnTo>
                  <a:lnTo>
                    <a:pt x="0" y="13"/>
                  </a:lnTo>
                  <a:lnTo>
                    <a:pt x="163" y="344"/>
                  </a:lnTo>
                  <a:lnTo>
                    <a:pt x="176" y="353"/>
                  </a:lnTo>
                  <a:lnTo>
                    <a:pt x="163" y="344"/>
                  </a:lnTo>
                  <a:lnTo>
                    <a:pt x="167" y="353"/>
                  </a:lnTo>
                  <a:lnTo>
                    <a:pt x="176" y="353"/>
                  </a:lnTo>
                  <a:lnTo>
                    <a:pt x="176" y="322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" name="Freeform 127"/>
            <p:cNvSpPr>
              <a:spLocks/>
            </p:cNvSpPr>
            <p:nvPr/>
          </p:nvSpPr>
          <p:spPr bwMode="auto">
            <a:xfrm>
              <a:off x="3287" y="3252"/>
              <a:ext cx="10" cy="5"/>
            </a:xfrm>
            <a:custGeom>
              <a:avLst/>
              <a:gdLst/>
              <a:ahLst/>
              <a:cxnLst>
                <a:cxn ang="0">
                  <a:pos x="26" y="22"/>
                </a:cxn>
                <a:cxn ang="0">
                  <a:pos x="40" y="0"/>
                </a:cxn>
                <a:cxn ang="0">
                  <a:pos x="0" y="0"/>
                </a:cxn>
                <a:cxn ang="0">
                  <a:pos x="0" y="31"/>
                </a:cxn>
                <a:cxn ang="0">
                  <a:pos x="40" y="31"/>
                </a:cxn>
                <a:cxn ang="0">
                  <a:pos x="54" y="9"/>
                </a:cxn>
                <a:cxn ang="0">
                  <a:pos x="40" y="31"/>
                </a:cxn>
                <a:cxn ang="0">
                  <a:pos x="65" y="31"/>
                </a:cxn>
                <a:cxn ang="0">
                  <a:pos x="54" y="9"/>
                </a:cxn>
                <a:cxn ang="0">
                  <a:pos x="26" y="22"/>
                </a:cxn>
              </a:cxnLst>
              <a:rect l="0" t="0" r="r" b="b"/>
              <a:pathLst>
                <a:path w="65" h="31">
                  <a:moveTo>
                    <a:pt x="26" y="22"/>
                  </a:moveTo>
                  <a:lnTo>
                    <a:pt x="40" y="0"/>
                  </a:lnTo>
                  <a:lnTo>
                    <a:pt x="0" y="0"/>
                  </a:lnTo>
                  <a:lnTo>
                    <a:pt x="0" y="31"/>
                  </a:lnTo>
                  <a:lnTo>
                    <a:pt x="40" y="31"/>
                  </a:lnTo>
                  <a:lnTo>
                    <a:pt x="54" y="9"/>
                  </a:lnTo>
                  <a:lnTo>
                    <a:pt x="40" y="31"/>
                  </a:lnTo>
                  <a:lnTo>
                    <a:pt x="65" y="31"/>
                  </a:lnTo>
                  <a:lnTo>
                    <a:pt x="54" y="9"/>
                  </a:lnTo>
                  <a:lnTo>
                    <a:pt x="26" y="22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4" name="Rectangle 128"/>
            <p:cNvSpPr>
              <a:spLocks noChangeArrowheads="1"/>
            </p:cNvSpPr>
            <p:nvPr/>
          </p:nvSpPr>
          <p:spPr bwMode="auto">
            <a:xfrm>
              <a:off x="4007" y="3208"/>
              <a:ext cx="48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1200" i="1">
                  <a:solidFill>
                    <a:srgbClr val="000000"/>
                  </a:solidFill>
                  <a:latin typeface="Times New Roman" pitchFamily="18" charset="-18"/>
                </a:rPr>
                <a:t>p</a:t>
              </a:r>
              <a:endParaRPr lang="de-DE" sz="1800" b="1">
                <a:latin typeface="Times New Roman" pitchFamily="18" charset="-18"/>
              </a:endParaRPr>
            </a:p>
          </p:txBody>
        </p:sp>
        <p:sp>
          <p:nvSpPr>
            <p:cNvPr id="125" name="Rectangle 129"/>
            <p:cNvSpPr>
              <a:spLocks noChangeArrowheads="1"/>
            </p:cNvSpPr>
            <p:nvPr/>
          </p:nvSpPr>
          <p:spPr bwMode="auto">
            <a:xfrm>
              <a:off x="4216" y="3427"/>
              <a:ext cx="48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1200" i="1">
                  <a:solidFill>
                    <a:srgbClr val="000000"/>
                  </a:solidFill>
                  <a:latin typeface="Times New Roman" pitchFamily="18" charset="-18"/>
                </a:rPr>
                <a:t>p</a:t>
              </a:r>
              <a:endParaRPr lang="de-DE" sz="1800" b="1">
                <a:latin typeface="Times New Roman" pitchFamily="18" charset="-18"/>
              </a:endParaRPr>
            </a:p>
          </p:txBody>
        </p:sp>
        <p:sp>
          <p:nvSpPr>
            <p:cNvPr id="126" name="Freeform 130"/>
            <p:cNvSpPr>
              <a:spLocks/>
            </p:cNvSpPr>
            <p:nvPr/>
          </p:nvSpPr>
          <p:spPr bwMode="auto">
            <a:xfrm>
              <a:off x="3966" y="3142"/>
              <a:ext cx="33" cy="110"/>
            </a:xfrm>
            <a:custGeom>
              <a:avLst/>
              <a:gdLst/>
              <a:ahLst/>
              <a:cxnLst>
                <a:cxn ang="0">
                  <a:pos x="0" y="661"/>
                </a:cxn>
                <a:cxn ang="0">
                  <a:pos x="161" y="331"/>
                </a:cxn>
                <a:cxn ang="0">
                  <a:pos x="0" y="0"/>
                </a:cxn>
                <a:cxn ang="0">
                  <a:pos x="40" y="0"/>
                </a:cxn>
                <a:cxn ang="0">
                  <a:pos x="201" y="331"/>
                </a:cxn>
                <a:cxn ang="0">
                  <a:pos x="40" y="661"/>
                </a:cxn>
                <a:cxn ang="0">
                  <a:pos x="0" y="661"/>
                </a:cxn>
              </a:cxnLst>
              <a:rect l="0" t="0" r="r" b="b"/>
              <a:pathLst>
                <a:path w="201" h="661">
                  <a:moveTo>
                    <a:pt x="0" y="661"/>
                  </a:moveTo>
                  <a:lnTo>
                    <a:pt x="161" y="331"/>
                  </a:lnTo>
                  <a:lnTo>
                    <a:pt x="0" y="0"/>
                  </a:lnTo>
                  <a:lnTo>
                    <a:pt x="40" y="0"/>
                  </a:lnTo>
                  <a:lnTo>
                    <a:pt x="201" y="331"/>
                  </a:lnTo>
                  <a:lnTo>
                    <a:pt x="40" y="661"/>
                  </a:lnTo>
                  <a:lnTo>
                    <a:pt x="0" y="661"/>
                  </a:lnTo>
                  <a:close/>
                </a:path>
              </a:pathLst>
            </a:custGeom>
            <a:solidFill>
              <a:srgbClr val="83828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7" name="Freeform 131"/>
            <p:cNvSpPr>
              <a:spLocks/>
            </p:cNvSpPr>
            <p:nvPr/>
          </p:nvSpPr>
          <p:spPr bwMode="auto">
            <a:xfrm>
              <a:off x="3963" y="3196"/>
              <a:ext cx="33" cy="57"/>
            </a:xfrm>
            <a:custGeom>
              <a:avLst/>
              <a:gdLst/>
              <a:ahLst/>
              <a:cxnLst>
                <a:cxn ang="0">
                  <a:pos x="162" y="14"/>
                </a:cxn>
                <a:cxn ang="0">
                  <a:pos x="162" y="0"/>
                </a:cxn>
                <a:cxn ang="0">
                  <a:pos x="0" y="330"/>
                </a:cxn>
                <a:cxn ang="0">
                  <a:pos x="28" y="344"/>
                </a:cxn>
                <a:cxn ang="0">
                  <a:pos x="191" y="14"/>
                </a:cxn>
                <a:cxn ang="0">
                  <a:pos x="191" y="0"/>
                </a:cxn>
                <a:cxn ang="0">
                  <a:pos x="191" y="14"/>
                </a:cxn>
                <a:cxn ang="0">
                  <a:pos x="194" y="7"/>
                </a:cxn>
                <a:cxn ang="0">
                  <a:pos x="191" y="0"/>
                </a:cxn>
                <a:cxn ang="0">
                  <a:pos x="162" y="14"/>
                </a:cxn>
              </a:cxnLst>
              <a:rect l="0" t="0" r="r" b="b"/>
              <a:pathLst>
                <a:path w="194" h="344">
                  <a:moveTo>
                    <a:pt x="162" y="14"/>
                  </a:moveTo>
                  <a:lnTo>
                    <a:pt x="162" y="0"/>
                  </a:lnTo>
                  <a:lnTo>
                    <a:pt x="0" y="330"/>
                  </a:lnTo>
                  <a:lnTo>
                    <a:pt x="28" y="344"/>
                  </a:lnTo>
                  <a:lnTo>
                    <a:pt x="191" y="14"/>
                  </a:lnTo>
                  <a:lnTo>
                    <a:pt x="191" y="0"/>
                  </a:lnTo>
                  <a:lnTo>
                    <a:pt x="191" y="14"/>
                  </a:lnTo>
                  <a:lnTo>
                    <a:pt x="194" y="7"/>
                  </a:lnTo>
                  <a:lnTo>
                    <a:pt x="191" y="0"/>
                  </a:lnTo>
                  <a:lnTo>
                    <a:pt x="162" y="14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8" name="Freeform 132"/>
            <p:cNvSpPr>
              <a:spLocks/>
            </p:cNvSpPr>
            <p:nvPr/>
          </p:nvSpPr>
          <p:spPr bwMode="auto">
            <a:xfrm>
              <a:off x="3962" y="3139"/>
              <a:ext cx="33" cy="59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10" y="23"/>
                </a:cxn>
                <a:cxn ang="0">
                  <a:pos x="172" y="354"/>
                </a:cxn>
                <a:cxn ang="0">
                  <a:pos x="201" y="340"/>
                </a:cxn>
                <a:cxn ang="0">
                  <a:pos x="38" y="10"/>
                </a:cxn>
                <a:cxn ang="0">
                  <a:pos x="25" y="31"/>
                </a:cxn>
                <a:cxn ang="0">
                  <a:pos x="25" y="0"/>
                </a:cxn>
                <a:cxn ang="0">
                  <a:pos x="0" y="0"/>
                </a:cxn>
                <a:cxn ang="0">
                  <a:pos x="10" y="23"/>
                </a:cxn>
                <a:cxn ang="0">
                  <a:pos x="25" y="0"/>
                </a:cxn>
              </a:cxnLst>
              <a:rect l="0" t="0" r="r" b="b"/>
              <a:pathLst>
                <a:path w="201" h="354">
                  <a:moveTo>
                    <a:pt x="25" y="0"/>
                  </a:moveTo>
                  <a:lnTo>
                    <a:pt x="10" y="23"/>
                  </a:lnTo>
                  <a:lnTo>
                    <a:pt x="172" y="354"/>
                  </a:lnTo>
                  <a:lnTo>
                    <a:pt x="201" y="340"/>
                  </a:lnTo>
                  <a:lnTo>
                    <a:pt x="38" y="10"/>
                  </a:lnTo>
                  <a:lnTo>
                    <a:pt x="25" y="31"/>
                  </a:lnTo>
                  <a:lnTo>
                    <a:pt x="25" y="0"/>
                  </a:lnTo>
                  <a:lnTo>
                    <a:pt x="0" y="0"/>
                  </a:lnTo>
                  <a:lnTo>
                    <a:pt x="10" y="23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9" name="Freeform 133"/>
            <p:cNvSpPr>
              <a:spLocks/>
            </p:cNvSpPr>
            <p:nvPr/>
          </p:nvSpPr>
          <p:spPr bwMode="auto">
            <a:xfrm>
              <a:off x="3966" y="3139"/>
              <a:ext cx="9" cy="5"/>
            </a:xfrm>
            <a:custGeom>
              <a:avLst/>
              <a:gdLst/>
              <a:ahLst/>
              <a:cxnLst>
                <a:cxn ang="0">
                  <a:pos x="53" y="10"/>
                </a:cxn>
                <a:cxn ang="0">
                  <a:pos x="40" y="0"/>
                </a:cxn>
                <a:cxn ang="0">
                  <a:pos x="0" y="0"/>
                </a:cxn>
                <a:cxn ang="0">
                  <a:pos x="0" y="31"/>
                </a:cxn>
                <a:cxn ang="0">
                  <a:pos x="40" y="31"/>
                </a:cxn>
                <a:cxn ang="0">
                  <a:pos x="25" y="23"/>
                </a:cxn>
                <a:cxn ang="0">
                  <a:pos x="53" y="10"/>
                </a:cxn>
                <a:cxn ang="0">
                  <a:pos x="49" y="0"/>
                </a:cxn>
                <a:cxn ang="0">
                  <a:pos x="40" y="0"/>
                </a:cxn>
                <a:cxn ang="0">
                  <a:pos x="53" y="10"/>
                </a:cxn>
              </a:cxnLst>
              <a:rect l="0" t="0" r="r" b="b"/>
              <a:pathLst>
                <a:path w="53" h="31">
                  <a:moveTo>
                    <a:pt x="53" y="10"/>
                  </a:moveTo>
                  <a:lnTo>
                    <a:pt x="40" y="0"/>
                  </a:lnTo>
                  <a:lnTo>
                    <a:pt x="0" y="0"/>
                  </a:lnTo>
                  <a:lnTo>
                    <a:pt x="0" y="31"/>
                  </a:lnTo>
                  <a:lnTo>
                    <a:pt x="40" y="31"/>
                  </a:lnTo>
                  <a:lnTo>
                    <a:pt x="25" y="23"/>
                  </a:lnTo>
                  <a:lnTo>
                    <a:pt x="53" y="10"/>
                  </a:lnTo>
                  <a:lnTo>
                    <a:pt x="49" y="0"/>
                  </a:lnTo>
                  <a:lnTo>
                    <a:pt x="40" y="0"/>
                  </a:lnTo>
                  <a:lnTo>
                    <a:pt x="53" y="1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0" name="Freeform 134"/>
            <p:cNvSpPr>
              <a:spLocks/>
            </p:cNvSpPr>
            <p:nvPr/>
          </p:nvSpPr>
          <p:spPr bwMode="auto">
            <a:xfrm>
              <a:off x="3970" y="3141"/>
              <a:ext cx="32" cy="57"/>
            </a:xfrm>
            <a:custGeom>
              <a:avLst/>
              <a:gdLst/>
              <a:ahLst/>
              <a:cxnLst>
                <a:cxn ang="0">
                  <a:pos x="190" y="344"/>
                </a:cxn>
                <a:cxn ang="0">
                  <a:pos x="190" y="330"/>
                </a:cxn>
                <a:cxn ang="0">
                  <a:pos x="28" y="0"/>
                </a:cxn>
                <a:cxn ang="0">
                  <a:pos x="0" y="13"/>
                </a:cxn>
                <a:cxn ang="0">
                  <a:pos x="162" y="344"/>
                </a:cxn>
                <a:cxn ang="0">
                  <a:pos x="162" y="330"/>
                </a:cxn>
                <a:cxn ang="0">
                  <a:pos x="190" y="344"/>
                </a:cxn>
                <a:cxn ang="0">
                  <a:pos x="194" y="337"/>
                </a:cxn>
                <a:cxn ang="0">
                  <a:pos x="190" y="330"/>
                </a:cxn>
                <a:cxn ang="0">
                  <a:pos x="190" y="344"/>
                </a:cxn>
              </a:cxnLst>
              <a:rect l="0" t="0" r="r" b="b"/>
              <a:pathLst>
                <a:path w="194" h="344">
                  <a:moveTo>
                    <a:pt x="190" y="344"/>
                  </a:moveTo>
                  <a:lnTo>
                    <a:pt x="190" y="330"/>
                  </a:lnTo>
                  <a:lnTo>
                    <a:pt x="28" y="0"/>
                  </a:lnTo>
                  <a:lnTo>
                    <a:pt x="0" y="13"/>
                  </a:lnTo>
                  <a:lnTo>
                    <a:pt x="162" y="344"/>
                  </a:lnTo>
                  <a:lnTo>
                    <a:pt x="162" y="330"/>
                  </a:lnTo>
                  <a:lnTo>
                    <a:pt x="190" y="344"/>
                  </a:lnTo>
                  <a:lnTo>
                    <a:pt x="194" y="337"/>
                  </a:lnTo>
                  <a:lnTo>
                    <a:pt x="190" y="330"/>
                  </a:lnTo>
                  <a:lnTo>
                    <a:pt x="190" y="344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1" name="Freeform 135"/>
            <p:cNvSpPr>
              <a:spLocks/>
            </p:cNvSpPr>
            <p:nvPr/>
          </p:nvSpPr>
          <p:spPr bwMode="auto">
            <a:xfrm>
              <a:off x="3970" y="3196"/>
              <a:ext cx="32" cy="59"/>
            </a:xfrm>
            <a:custGeom>
              <a:avLst/>
              <a:gdLst/>
              <a:ahLst/>
              <a:cxnLst>
                <a:cxn ang="0">
                  <a:pos x="15" y="353"/>
                </a:cxn>
                <a:cxn ang="0">
                  <a:pos x="28" y="344"/>
                </a:cxn>
                <a:cxn ang="0">
                  <a:pos x="190" y="14"/>
                </a:cxn>
                <a:cxn ang="0">
                  <a:pos x="162" y="0"/>
                </a:cxn>
                <a:cxn ang="0">
                  <a:pos x="0" y="330"/>
                </a:cxn>
                <a:cxn ang="0">
                  <a:pos x="15" y="322"/>
                </a:cxn>
                <a:cxn ang="0">
                  <a:pos x="15" y="353"/>
                </a:cxn>
                <a:cxn ang="0">
                  <a:pos x="24" y="353"/>
                </a:cxn>
                <a:cxn ang="0">
                  <a:pos x="28" y="344"/>
                </a:cxn>
                <a:cxn ang="0">
                  <a:pos x="15" y="353"/>
                </a:cxn>
              </a:cxnLst>
              <a:rect l="0" t="0" r="r" b="b"/>
              <a:pathLst>
                <a:path w="190" h="353">
                  <a:moveTo>
                    <a:pt x="15" y="353"/>
                  </a:moveTo>
                  <a:lnTo>
                    <a:pt x="28" y="344"/>
                  </a:lnTo>
                  <a:lnTo>
                    <a:pt x="190" y="14"/>
                  </a:lnTo>
                  <a:lnTo>
                    <a:pt x="162" y="0"/>
                  </a:lnTo>
                  <a:lnTo>
                    <a:pt x="0" y="330"/>
                  </a:lnTo>
                  <a:lnTo>
                    <a:pt x="15" y="322"/>
                  </a:lnTo>
                  <a:lnTo>
                    <a:pt x="15" y="353"/>
                  </a:lnTo>
                  <a:lnTo>
                    <a:pt x="24" y="353"/>
                  </a:lnTo>
                  <a:lnTo>
                    <a:pt x="28" y="344"/>
                  </a:lnTo>
                  <a:lnTo>
                    <a:pt x="15" y="353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2" name="Freeform 136"/>
            <p:cNvSpPr>
              <a:spLocks/>
            </p:cNvSpPr>
            <p:nvPr/>
          </p:nvSpPr>
          <p:spPr bwMode="auto">
            <a:xfrm>
              <a:off x="3962" y="3250"/>
              <a:ext cx="10" cy="5"/>
            </a:xfrm>
            <a:custGeom>
              <a:avLst/>
              <a:gdLst/>
              <a:ahLst/>
              <a:cxnLst>
                <a:cxn ang="0">
                  <a:pos x="10" y="8"/>
                </a:cxn>
                <a:cxn ang="0">
                  <a:pos x="25" y="31"/>
                </a:cxn>
                <a:cxn ang="0">
                  <a:pos x="65" y="31"/>
                </a:cxn>
                <a:cxn ang="0">
                  <a:pos x="65" y="0"/>
                </a:cxn>
                <a:cxn ang="0">
                  <a:pos x="25" y="0"/>
                </a:cxn>
                <a:cxn ang="0">
                  <a:pos x="38" y="22"/>
                </a:cxn>
                <a:cxn ang="0">
                  <a:pos x="11" y="8"/>
                </a:cxn>
                <a:cxn ang="0">
                  <a:pos x="0" y="31"/>
                </a:cxn>
                <a:cxn ang="0">
                  <a:pos x="25" y="31"/>
                </a:cxn>
                <a:cxn ang="0">
                  <a:pos x="10" y="8"/>
                </a:cxn>
              </a:cxnLst>
              <a:rect l="0" t="0" r="r" b="b"/>
              <a:pathLst>
                <a:path w="65" h="31">
                  <a:moveTo>
                    <a:pt x="10" y="8"/>
                  </a:moveTo>
                  <a:lnTo>
                    <a:pt x="25" y="31"/>
                  </a:lnTo>
                  <a:lnTo>
                    <a:pt x="65" y="31"/>
                  </a:lnTo>
                  <a:lnTo>
                    <a:pt x="65" y="0"/>
                  </a:lnTo>
                  <a:lnTo>
                    <a:pt x="25" y="0"/>
                  </a:lnTo>
                  <a:lnTo>
                    <a:pt x="38" y="22"/>
                  </a:lnTo>
                  <a:lnTo>
                    <a:pt x="11" y="8"/>
                  </a:lnTo>
                  <a:lnTo>
                    <a:pt x="0" y="31"/>
                  </a:lnTo>
                  <a:lnTo>
                    <a:pt x="25" y="31"/>
                  </a:lnTo>
                  <a:lnTo>
                    <a:pt x="10" y="8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aphicFrame>
        <p:nvGraphicFramePr>
          <p:cNvPr id="133" name="Object 138"/>
          <p:cNvGraphicFramePr>
            <a:graphicFrameLocks noChangeAspect="1"/>
          </p:cNvGraphicFramePr>
          <p:nvPr/>
        </p:nvGraphicFramePr>
        <p:xfrm>
          <a:off x="2390748" y="2595562"/>
          <a:ext cx="2819400" cy="447675"/>
        </p:xfrm>
        <a:graphic>
          <a:graphicData uri="http://schemas.openxmlformats.org/presentationml/2006/ole">
            <p:oleObj spid="_x0000_s1032" name="Formel" r:id="rId3" imgW="1586811" imgH="253890" progId="Equation.3">
              <p:embed/>
            </p:oleObj>
          </a:graphicData>
        </a:graphic>
      </p:graphicFrame>
      <p:graphicFrame>
        <p:nvGraphicFramePr>
          <p:cNvPr id="134" name="Object 139"/>
          <p:cNvGraphicFramePr>
            <a:graphicFrameLocks noChangeAspect="1"/>
          </p:cNvGraphicFramePr>
          <p:nvPr/>
        </p:nvGraphicFramePr>
        <p:xfrm>
          <a:off x="5588000" y="2552700"/>
          <a:ext cx="2551113" cy="536575"/>
        </p:xfrm>
        <a:graphic>
          <a:graphicData uri="http://schemas.openxmlformats.org/presentationml/2006/ole">
            <p:oleObj spid="_x0000_s1033" name="Equation" r:id="rId4" imgW="1434477" imgH="304668" progId="Equation.3">
              <p:embed/>
            </p:oleObj>
          </a:graphicData>
        </a:graphic>
      </p:graphicFrame>
      <p:sp>
        <p:nvSpPr>
          <p:cNvPr id="135" name="TextBox 134"/>
          <p:cNvSpPr txBox="1"/>
          <p:nvPr/>
        </p:nvSpPr>
        <p:spPr>
          <a:xfrm>
            <a:off x="592083" y="4232286"/>
            <a:ext cx="21907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RS" dirty="0" smtClean="0"/>
          </a:p>
          <a:p>
            <a:r>
              <a:rPr lang="sr-Latn-RS" dirty="0" smtClean="0"/>
              <a:t>c – frame</a:t>
            </a:r>
          </a:p>
          <a:p>
            <a:r>
              <a:rPr lang="sr-Latn-RS" dirty="0" smtClean="0"/>
              <a:t>i – iteracija</a:t>
            </a:r>
          </a:p>
          <a:p>
            <a:r>
              <a:rPr lang="sr-Latn-RS" dirty="0" smtClean="0"/>
              <a:t>n – adresa instrukcije</a:t>
            </a:r>
          </a:p>
          <a:p>
            <a:r>
              <a:rPr lang="sr-Latn-RS" dirty="0" smtClean="0"/>
              <a:t>data – podatak</a:t>
            </a:r>
          </a:p>
          <a:p>
            <a:r>
              <a:rPr lang="sr-Latn-RS" baseline="-25000" dirty="0" smtClean="0"/>
              <a:t>p</a:t>
            </a:r>
            <a:r>
              <a:rPr lang="sr-Latn-RS" dirty="0" smtClean="0"/>
              <a:t> - port</a:t>
            </a:r>
            <a:endParaRPr lang="en-US" dirty="0"/>
          </a:p>
        </p:txBody>
      </p:sp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482544" y="4013208"/>
          <a:ext cx="1447800" cy="514350"/>
        </p:xfrm>
        <a:graphic>
          <a:graphicData uri="http://schemas.openxmlformats.org/presentationml/2006/ole">
            <p:oleObj spid="_x0000_s1034" name="Formel" r:id="rId5" imgW="787400" imgH="279400" progId="Equation.3">
              <p:embed/>
            </p:oleObj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/>
              <a:t>Grananje u dinamičkoj data flow mašini</a:t>
            </a:r>
            <a:endParaRPr lang="en-US" dirty="0"/>
          </a:p>
        </p:txBody>
      </p:sp>
      <p:grpSp>
        <p:nvGrpSpPr>
          <p:cNvPr id="3" name="Group 438"/>
          <p:cNvGrpSpPr>
            <a:grpSpLocks/>
          </p:cNvGrpSpPr>
          <p:nvPr/>
        </p:nvGrpSpPr>
        <p:grpSpPr bwMode="auto">
          <a:xfrm>
            <a:off x="1219200" y="2667000"/>
            <a:ext cx="6019800" cy="3581400"/>
            <a:chOff x="1152" y="1824"/>
            <a:chExt cx="3408" cy="2112"/>
          </a:xfrm>
        </p:grpSpPr>
        <p:sp>
          <p:nvSpPr>
            <p:cNvPr id="4" name="Freeform 9"/>
            <p:cNvSpPr>
              <a:spLocks/>
            </p:cNvSpPr>
            <p:nvPr/>
          </p:nvSpPr>
          <p:spPr bwMode="auto">
            <a:xfrm>
              <a:off x="1486" y="3589"/>
              <a:ext cx="172" cy="184"/>
            </a:xfrm>
            <a:custGeom>
              <a:avLst/>
              <a:gdLst/>
              <a:ahLst/>
              <a:cxnLst>
                <a:cxn ang="0">
                  <a:pos x="366" y="664"/>
                </a:cxn>
                <a:cxn ang="0">
                  <a:pos x="415" y="655"/>
                </a:cxn>
                <a:cxn ang="0">
                  <a:pos x="462" y="639"/>
                </a:cxn>
                <a:cxn ang="0">
                  <a:pos x="505" y="617"/>
                </a:cxn>
                <a:cxn ang="0">
                  <a:pos x="544" y="589"/>
                </a:cxn>
                <a:cxn ang="0">
                  <a:pos x="578" y="556"/>
                </a:cxn>
                <a:cxn ang="0">
                  <a:pos x="608" y="519"/>
                </a:cxn>
                <a:cxn ang="0">
                  <a:pos x="633" y="476"/>
                </a:cxn>
                <a:cxn ang="0">
                  <a:pos x="650" y="431"/>
                </a:cxn>
                <a:cxn ang="0">
                  <a:pos x="662" y="383"/>
                </a:cxn>
                <a:cxn ang="0">
                  <a:pos x="665" y="332"/>
                </a:cxn>
                <a:cxn ang="0">
                  <a:pos x="662" y="282"/>
                </a:cxn>
                <a:cxn ang="0">
                  <a:pos x="650" y="234"/>
                </a:cxn>
                <a:cxn ang="0">
                  <a:pos x="633" y="188"/>
                </a:cxn>
                <a:cxn ang="0">
                  <a:pos x="608" y="146"/>
                </a:cxn>
                <a:cxn ang="0">
                  <a:pos x="578" y="108"/>
                </a:cxn>
                <a:cxn ang="0">
                  <a:pos x="544" y="76"/>
                </a:cxn>
                <a:cxn ang="0">
                  <a:pos x="505" y="48"/>
                </a:cxn>
                <a:cxn ang="0">
                  <a:pos x="462" y="25"/>
                </a:cxn>
                <a:cxn ang="0">
                  <a:pos x="415" y="10"/>
                </a:cxn>
                <a:cxn ang="0">
                  <a:pos x="366" y="1"/>
                </a:cxn>
                <a:cxn ang="0">
                  <a:pos x="316" y="0"/>
                </a:cxn>
                <a:cxn ang="0">
                  <a:pos x="265" y="7"/>
                </a:cxn>
                <a:cxn ang="0">
                  <a:pos x="218" y="19"/>
                </a:cxn>
                <a:cxn ang="0">
                  <a:pos x="174" y="40"/>
                </a:cxn>
                <a:cxn ang="0">
                  <a:pos x="133" y="66"/>
                </a:cxn>
                <a:cxn ang="0">
                  <a:pos x="97" y="97"/>
                </a:cxn>
                <a:cxn ang="0">
                  <a:pos x="65" y="134"/>
                </a:cxn>
                <a:cxn ang="0">
                  <a:pos x="40" y="174"/>
                </a:cxn>
                <a:cxn ang="0">
                  <a:pos x="19" y="218"/>
                </a:cxn>
                <a:cxn ang="0">
                  <a:pos x="7" y="265"/>
                </a:cxn>
                <a:cxn ang="0">
                  <a:pos x="0" y="316"/>
                </a:cxn>
                <a:cxn ang="0">
                  <a:pos x="1" y="367"/>
                </a:cxn>
                <a:cxn ang="0">
                  <a:pos x="10" y="415"/>
                </a:cxn>
                <a:cxn ang="0">
                  <a:pos x="25" y="462"/>
                </a:cxn>
                <a:cxn ang="0">
                  <a:pos x="48" y="505"/>
                </a:cxn>
                <a:cxn ang="0">
                  <a:pos x="76" y="544"/>
                </a:cxn>
                <a:cxn ang="0">
                  <a:pos x="108" y="579"/>
                </a:cxn>
                <a:cxn ang="0">
                  <a:pos x="146" y="609"/>
                </a:cxn>
                <a:cxn ang="0">
                  <a:pos x="188" y="633"/>
                </a:cxn>
                <a:cxn ang="0">
                  <a:pos x="234" y="650"/>
                </a:cxn>
                <a:cxn ang="0">
                  <a:pos x="281" y="662"/>
                </a:cxn>
                <a:cxn ang="0">
                  <a:pos x="332" y="665"/>
                </a:cxn>
              </a:cxnLst>
              <a:rect l="0" t="0" r="r" b="b"/>
              <a:pathLst>
                <a:path w="665" h="665">
                  <a:moveTo>
                    <a:pt x="332" y="665"/>
                  </a:moveTo>
                  <a:lnTo>
                    <a:pt x="349" y="665"/>
                  </a:lnTo>
                  <a:lnTo>
                    <a:pt x="366" y="664"/>
                  </a:lnTo>
                  <a:lnTo>
                    <a:pt x="382" y="662"/>
                  </a:lnTo>
                  <a:lnTo>
                    <a:pt x="399" y="658"/>
                  </a:lnTo>
                  <a:lnTo>
                    <a:pt x="415" y="655"/>
                  </a:lnTo>
                  <a:lnTo>
                    <a:pt x="431" y="650"/>
                  </a:lnTo>
                  <a:lnTo>
                    <a:pt x="446" y="646"/>
                  </a:lnTo>
                  <a:lnTo>
                    <a:pt x="462" y="639"/>
                  </a:lnTo>
                  <a:lnTo>
                    <a:pt x="476" y="633"/>
                  </a:lnTo>
                  <a:lnTo>
                    <a:pt x="491" y="625"/>
                  </a:lnTo>
                  <a:lnTo>
                    <a:pt x="505" y="617"/>
                  </a:lnTo>
                  <a:lnTo>
                    <a:pt x="519" y="609"/>
                  </a:lnTo>
                  <a:lnTo>
                    <a:pt x="531" y="599"/>
                  </a:lnTo>
                  <a:lnTo>
                    <a:pt x="544" y="589"/>
                  </a:lnTo>
                  <a:lnTo>
                    <a:pt x="555" y="579"/>
                  </a:lnTo>
                  <a:lnTo>
                    <a:pt x="567" y="567"/>
                  </a:lnTo>
                  <a:lnTo>
                    <a:pt x="578" y="556"/>
                  </a:lnTo>
                  <a:lnTo>
                    <a:pt x="589" y="544"/>
                  </a:lnTo>
                  <a:lnTo>
                    <a:pt x="599" y="531"/>
                  </a:lnTo>
                  <a:lnTo>
                    <a:pt x="608" y="519"/>
                  </a:lnTo>
                  <a:lnTo>
                    <a:pt x="617" y="505"/>
                  </a:lnTo>
                  <a:lnTo>
                    <a:pt x="625" y="491"/>
                  </a:lnTo>
                  <a:lnTo>
                    <a:pt x="633" y="476"/>
                  </a:lnTo>
                  <a:lnTo>
                    <a:pt x="638" y="462"/>
                  </a:lnTo>
                  <a:lnTo>
                    <a:pt x="644" y="447"/>
                  </a:lnTo>
                  <a:lnTo>
                    <a:pt x="650" y="431"/>
                  </a:lnTo>
                  <a:lnTo>
                    <a:pt x="655" y="415"/>
                  </a:lnTo>
                  <a:lnTo>
                    <a:pt x="658" y="399"/>
                  </a:lnTo>
                  <a:lnTo>
                    <a:pt x="662" y="383"/>
                  </a:lnTo>
                  <a:lnTo>
                    <a:pt x="664" y="367"/>
                  </a:lnTo>
                  <a:lnTo>
                    <a:pt x="665" y="349"/>
                  </a:lnTo>
                  <a:lnTo>
                    <a:pt x="665" y="332"/>
                  </a:lnTo>
                  <a:lnTo>
                    <a:pt x="665" y="316"/>
                  </a:lnTo>
                  <a:lnTo>
                    <a:pt x="664" y="299"/>
                  </a:lnTo>
                  <a:lnTo>
                    <a:pt x="662" y="282"/>
                  </a:lnTo>
                  <a:lnTo>
                    <a:pt x="658" y="265"/>
                  </a:lnTo>
                  <a:lnTo>
                    <a:pt x="655" y="249"/>
                  </a:lnTo>
                  <a:lnTo>
                    <a:pt x="650" y="234"/>
                  </a:lnTo>
                  <a:lnTo>
                    <a:pt x="644" y="218"/>
                  </a:lnTo>
                  <a:lnTo>
                    <a:pt x="638" y="203"/>
                  </a:lnTo>
                  <a:lnTo>
                    <a:pt x="633" y="188"/>
                  </a:lnTo>
                  <a:lnTo>
                    <a:pt x="625" y="174"/>
                  </a:lnTo>
                  <a:lnTo>
                    <a:pt x="617" y="160"/>
                  </a:lnTo>
                  <a:lnTo>
                    <a:pt x="608" y="146"/>
                  </a:lnTo>
                  <a:lnTo>
                    <a:pt x="599" y="134"/>
                  </a:lnTo>
                  <a:lnTo>
                    <a:pt x="589" y="121"/>
                  </a:lnTo>
                  <a:lnTo>
                    <a:pt x="578" y="108"/>
                  </a:lnTo>
                  <a:lnTo>
                    <a:pt x="567" y="97"/>
                  </a:lnTo>
                  <a:lnTo>
                    <a:pt x="555" y="86"/>
                  </a:lnTo>
                  <a:lnTo>
                    <a:pt x="544" y="76"/>
                  </a:lnTo>
                  <a:lnTo>
                    <a:pt x="531" y="66"/>
                  </a:lnTo>
                  <a:lnTo>
                    <a:pt x="519" y="56"/>
                  </a:lnTo>
                  <a:lnTo>
                    <a:pt x="505" y="48"/>
                  </a:lnTo>
                  <a:lnTo>
                    <a:pt x="491" y="40"/>
                  </a:lnTo>
                  <a:lnTo>
                    <a:pt x="476" y="32"/>
                  </a:lnTo>
                  <a:lnTo>
                    <a:pt x="462" y="25"/>
                  </a:lnTo>
                  <a:lnTo>
                    <a:pt x="446" y="19"/>
                  </a:lnTo>
                  <a:lnTo>
                    <a:pt x="431" y="15"/>
                  </a:lnTo>
                  <a:lnTo>
                    <a:pt x="415" y="10"/>
                  </a:lnTo>
                  <a:lnTo>
                    <a:pt x="399" y="7"/>
                  </a:lnTo>
                  <a:lnTo>
                    <a:pt x="382" y="3"/>
                  </a:lnTo>
                  <a:lnTo>
                    <a:pt x="366" y="1"/>
                  </a:lnTo>
                  <a:lnTo>
                    <a:pt x="349" y="0"/>
                  </a:lnTo>
                  <a:lnTo>
                    <a:pt x="332" y="0"/>
                  </a:lnTo>
                  <a:lnTo>
                    <a:pt x="316" y="0"/>
                  </a:lnTo>
                  <a:lnTo>
                    <a:pt x="298" y="1"/>
                  </a:lnTo>
                  <a:lnTo>
                    <a:pt x="281" y="3"/>
                  </a:lnTo>
                  <a:lnTo>
                    <a:pt x="265" y="7"/>
                  </a:lnTo>
                  <a:lnTo>
                    <a:pt x="249" y="10"/>
                  </a:lnTo>
                  <a:lnTo>
                    <a:pt x="234" y="15"/>
                  </a:lnTo>
                  <a:lnTo>
                    <a:pt x="218" y="19"/>
                  </a:lnTo>
                  <a:lnTo>
                    <a:pt x="203" y="25"/>
                  </a:lnTo>
                  <a:lnTo>
                    <a:pt x="188" y="32"/>
                  </a:lnTo>
                  <a:lnTo>
                    <a:pt x="174" y="40"/>
                  </a:lnTo>
                  <a:lnTo>
                    <a:pt x="160" y="48"/>
                  </a:lnTo>
                  <a:lnTo>
                    <a:pt x="146" y="56"/>
                  </a:lnTo>
                  <a:lnTo>
                    <a:pt x="133" y="66"/>
                  </a:lnTo>
                  <a:lnTo>
                    <a:pt x="121" y="76"/>
                  </a:lnTo>
                  <a:lnTo>
                    <a:pt x="108" y="86"/>
                  </a:lnTo>
                  <a:lnTo>
                    <a:pt x="97" y="97"/>
                  </a:lnTo>
                  <a:lnTo>
                    <a:pt x="86" y="108"/>
                  </a:lnTo>
                  <a:lnTo>
                    <a:pt x="76" y="121"/>
                  </a:lnTo>
                  <a:lnTo>
                    <a:pt x="65" y="134"/>
                  </a:lnTo>
                  <a:lnTo>
                    <a:pt x="56" y="146"/>
                  </a:lnTo>
                  <a:lnTo>
                    <a:pt x="48" y="160"/>
                  </a:lnTo>
                  <a:lnTo>
                    <a:pt x="40" y="174"/>
                  </a:lnTo>
                  <a:lnTo>
                    <a:pt x="32" y="188"/>
                  </a:lnTo>
                  <a:lnTo>
                    <a:pt x="25" y="203"/>
                  </a:lnTo>
                  <a:lnTo>
                    <a:pt x="19" y="218"/>
                  </a:lnTo>
                  <a:lnTo>
                    <a:pt x="15" y="234"/>
                  </a:lnTo>
                  <a:lnTo>
                    <a:pt x="10" y="249"/>
                  </a:lnTo>
                  <a:lnTo>
                    <a:pt x="7" y="265"/>
                  </a:lnTo>
                  <a:lnTo>
                    <a:pt x="3" y="282"/>
                  </a:lnTo>
                  <a:lnTo>
                    <a:pt x="1" y="299"/>
                  </a:lnTo>
                  <a:lnTo>
                    <a:pt x="0" y="316"/>
                  </a:lnTo>
                  <a:lnTo>
                    <a:pt x="0" y="332"/>
                  </a:lnTo>
                  <a:lnTo>
                    <a:pt x="0" y="349"/>
                  </a:lnTo>
                  <a:lnTo>
                    <a:pt x="1" y="367"/>
                  </a:lnTo>
                  <a:lnTo>
                    <a:pt x="3" y="383"/>
                  </a:lnTo>
                  <a:lnTo>
                    <a:pt x="7" y="399"/>
                  </a:lnTo>
                  <a:lnTo>
                    <a:pt x="10" y="415"/>
                  </a:lnTo>
                  <a:lnTo>
                    <a:pt x="15" y="431"/>
                  </a:lnTo>
                  <a:lnTo>
                    <a:pt x="19" y="447"/>
                  </a:lnTo>
                  <a:lnTo>
                    <a:pt x="25" y="462"/>
                  </a:lnTo>
                  <a:lnTo>
                    <a:pt x="32" y="476"/>
                  </a:lnTo>
                  <a:lnTo>
                    <a:pt x="40" y="491"/>
                  </a:lnTo>
                  <a:lnTo>
                    <a:pt x="48" y="505"/>
                  </a:lnTo>
                  <a:lnTo>
                    <a:pt x="56" y="519"/>
                  </a:lnTo>
                  <a:lnTo>
                    <a:pt x="65" y="531"/>
                  </a:lnTo>
                  <a:lnTo>
                    <a:pt x="76" y="544"/>
                  </a:lnTo>
                  <a:lnTo>
                    <a:pt x="86" y="556"/>
                  </a:lnTo>
                  <a:lnTo>
                    <a:pt x="97" y="567"/>
                  </a:lnTo>
                  <a:lnTo>
                    <a:pt x="108" y="579"/>
                  </a:lnTo>
                  <a:lnTo>
                    <a:pt x="121" y="589"/>
                  </a:lnTo>
                  <a:lnTo>
                    <a:pt x="133" y="599"/>
                  </a:lnTo>
                  <a:lnTo>
                    <a:pt x="146" y="609"/>
                  </a:lnTo>
                  <a:lnTo>
                    <a:pt x="160" y="617"/>
                  </a:lnTo>
                  <a:lnTo>
                    <a:pt x="174" y="625"/>
                  </a:lnTo>
                  <a:lnTo>
                    <a:pt x="188" y="633"/>
                  </a:lnTo>
                  <a:lnTo>
                    <a:pt x="203" y="639"/>
                  </a:lnTo>
                  <a:lnTo>
                    <a:pt x="218" y="646"/>
                  </a:lnTo>
                  <a:lnTo>
                    <a:pt x="234" y="650"/>
                  </a:lnTo>
                  <a:lnTo>
                    <a:pt x="249" y="655"/>
                  </a:lnTo>
                  <a:lnTo>
                    <a:pt x="265" y="658"/>
                  </a:lnTo>
                  <a:lnTo>
                    <a:pt x="281" y="662"/>
                  </a:lnTo>
                  <a:lnTo>
                    <a:pt x="298" y="664"/>
                  </a:lnTo>
                  <a:lnTo>
                    <a:pt x="316" y="665"/>
                  </a:lnTo>
                  <a:lnTo>
                    <a:pt x="332" y="66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Freeform 10"/>
            <p:cNvSpPr>
              <a:spLocks/>
            </p:cNvSpPr>
            <p:nvPr/>
          </p:nvSpPr>
          <p:spPr bwMode="auto">
            <a:xfrm>
              <a:off x="1571" y="3680"/>
              <a:ext cx="97" cy="104"/>
            </a:xfrm>
            <a:custGeom>
              <a:avLst/>
              <a:gdLst/>
              <a:ahLst/>
              <a:cxnLst>
                <a:cxn ang="0">
                  <a:pos x="293" y="0"/>
                </a:cxn>
                <a:cxn ang="0">
                  <a:pos x="291" y="30"/>
                </a:cxn>
                <a:cxn ang="0">
                  <a:pos x="287" y="60"/>
                </a:cxn>
                <a:cxn ang="0">
                  <a:pos x="280" y="88"/>
                </a:cxn>
                <a:cxn ang="0">
                  <a:pos x="270" y="114"/>
                </a:cxn>
                <a:cxn ang="0">
                  <a:pos x="258" y="139"/>
                </a:cxn>
                <a:cxn ang="0">
                  <a:pos x="243" y="164"/>
                </a:cxn>
                <a:cxn ang="0">
                  <a:pos x="226" y="187"/>
                </a:cxn>
                <a:cxn ang="0">
                  <a:pos x="207" y="208"/>
                </a:cxn>
                <a:cxn ang="0">
                  <a:pos x="187" y="226"/>
                </a:cxn>
                <a:cxn ang="0">
                  <a:pos x="163" y="243"/>
                </a:cxn>
                <a:cxn ang="0">
                  <a:pos x="139" y="258"/>
                </a:cxn>
                <a:cxn ang="0">
                  <a:pos x="114" y="270"/>
                </a:cxn>
                <a:cxn ang="0">
                  <a:pos x="87" y="280"/>
                </a:cxn>
                <a:cxn ang="0">
                  <a:pos x="59" y="287"/>
                </a:cxn>
                <a:cxn ang="0">
                  <a:pos x="30" y="292"/>
                </a:cxn>
                <a:cxn ang="0">
                  <a:pos x="0" y="293"/>
                </a:cxn>
                <a:cxn ang="0">
                  <a:pos x="19" y="374"/>
                </a:cxn>
                <a:cxn ang="0">
                  <a:pos x="56" y="369"/>
                </a:cxn>
                <a:cxn ang="0">
                  <a:pos x="93" y="362"/>
                </a:cxn>
                <a:cxn ang="0">
                  <a:pos x="128" y="350"/>
                </a:cxn>
                <a:cxn ang="0">
                  <a:pos x="161" y="337"/>
                </a:cxn>
                <a:cxn ang="0">
                  <a:pos x="193" y="319"/>
                </a:cxn>
                <a:cxn ang="0">
                  <a:pos x="223" y="300"/>
                </a:cxn>
                <a:cxn ang="0">
                  <a:pos x="251" y="277"/>
                </a:cxn>
                <a:cxn ang="0">
                  <a:pos x="276" y="251"/>
                </a:cxn>
                <a:cxn ang="0">
                  <a:pos x="298" y="224"/>
                </a:cxn>
                <a:cxn ang="0">
                  <a:pos x="319" y="194"/>
                </a:cxn>
                <a:cxn ang="0">
                  <a:pos x="336" y="163"/>
                </a:cxn>
                <a:cxn ang="0">
                  <a:pos x="350" y="129"/>
                </a:cxn>
                <a:cxn ang="0">
                  <a:pos x="362" y="93"/>
                </a:cxn>
                <a:cxn ang="0">
                  <a:pos x="369" y="56"/>
                </a:cxn>
                <a:cxn ang="0">
                  <a:pos x="373" y="20"/>
                </a:cxn>
                <a:cxn ang="0">
                  <a:pos x="373" y="0"/>
                </a:cxn>
              </a:cxnLst>
              <a:rect l="0" t="0" r="r" b="b"/>
              <a:pathLst>
                <a:path w="373" h="374">
                  <a:moveTo>
                    <a:pt x="293" y="0"/>
                  </a:moveTo>
                  <a:lnTo>
                    <a:pt x="293" y="0"/>
                  </a:lnTo>
                  <a:lnTo>
                    <a:pt x="293" y="15"/>
                  </a:lnTo>
                  <a:lnTo>
                    <a:pt x="291" y="30"/>
                  </a:lnTo>
                  <a:lnTo>
                    <a:pt x="289" y="45"/>
                  </a:lnTo>
                  <a:lnTo>
                    <a:pt x="287" y="60"/>
                  </a:lnTo>
                  <a:lnTo>
                    <a:pt x="283" y="74"/>
                  </a:lnTo>
                  <a:lnTo>
                    <a:pt x="280" y="88"/>
                  </a:lnTo>
                  <a:lnTo>
                    <a:pt x="275" y="101"/>
                  </a:lnTo>
                  <a:lnTo>
                    <a:pt x="270" y="114"/>
                  </a:lnTo>
                  <a:lnTo>
                    <a:pt x="264" y="127"/>
                  </a:lnTo>
                  <a:lnTo>
                    <a:pt x="258" y="139"/>
                  </a:lnTo>
                  <a:lnTo>
                    <a:pt x="250" y="152"/>
                  </a:lnTo>
                  <a:lnTo>
                    <a:pt x="243" y="164"/>
                  </a:lnTo>
                  <a:lnTo>
                    <a:pt x="235" y="175"/>
                  </a:lnTo>
                  <a:lnTo>
                    <a:pt x="226" y="187"/>
                  </a:lnTo>
                  <a:lnTo>
                    <a:pt x="217" y="197"/>
                  </a:lnTo>
                  <a:lnTo>
                    <a:pt x="207" y="208"/>
                  </a:lnTo>
                  <a:lnTo>
                    <a:pt x="197" y="217"/>
                  </a:lnTo>
                  <a:lnTo>
                    <a:pt x="187" y="226"/>
                  </a:lnTo>
                  <a:lnTo>
                    <a:pt x="175" y="235"/>
                  </a:lnTo>
                  <a:lnTo>
                    <a:pt x="163" y="243"/>
                  </a:lnTo>
                  <a:lnTo>
                    <a:pt x="152" y="250"/>
                  </a:lnTo>
                  <a:lnTo>
                    <a:pt x="139" y="258"/>
                  </a:lnTo>
                  <a:lnTo>
                    <a:pt x="127" y="264"/>
                  </a:lnTo>
                  <a:lnTo>
                    <a:pt x="114" y="270"/>
                  </a:lnTo>
                  <a:lnTo>
                    <a:pt x="100" y="276"/>
                  </a:lnTo>
                  <a:lnTo>
                    <a:pt x="87" y="280"/>
                  </a:lnTo>
                  <a:lnTo>
                    <a:pt x="74" y="284"/>
                  </a:lnTo>
                  <a:lnTo>
                    <a:pt x="59" y="287"/>
                  </a:lnTo>
                  <a:lnTo>
                    <a:pt x="45" y="289"/>
                  </a:lnTo>
                  <a:lnTo>
                    <a:pt x="30" y="292"/>
                  </a:lnTo>
                  <a:lnTo>
                    <a:pt x="16" y="293"/>
                  </a:lnTo>
                  <a:lnTo>
                    <a:pt x="0" y="293"/>
                  </a:lnTo>
                  <a:lnTo>
                    <a:pt x="0" y="374"/>
                  </a:lnTo>
                  <a:lnTo>
                    <a:pt x="19" y="374"/>
                  </a:lnTo>
                  <a:lnTo>
                    <a:pt x="38" y="371"/>
                  </a:lnTo>
                  <a:lnTo>
                    <a:pt x="56" y="369"/>
                  </a:lnTo>
                  <a:lnTo>
                    <a:pt x="75" y="365"/>
                  </a:lnTo>
                  <a:lnTo>
                    <a:pt x="93" y="362"/>
                  </a:lnTo>
                  <a:lnTo>
                    <a:pt x="110" y="356"/>
                  </a:lnTo>
                  <a:lnTo>
                    <a:pt x="128" y="350"/>
                  </a:lnTo>
                  <a:lnTo>
                    <a:pt x="145" y="344"/>
                  </a:lnTo>
                  <a:lnTo>
                    <a:pt x="161" y="337"/>
                  </a:lnTo>
                  <a:lnTo>
                    <a:pt x="177" y="329"/>
                  </a:lnTo>
                  <a:lnTo>
                    <a:pt x="193" y="319"/>
                  </a:lnTo>
                  <a:lnTo>
                    <a:pt x="208" y="310"/>
                  </a:lnTo>
                  <a:lnTo>
                    <a:pt x="223" y="300"/>
                  </a:lnTo>
                  <a:lnTo>
                    <a:pt x="237" y="288"/>
                  </a:lnTo>
                  <a:lnTo>
                    <a:pt x="251" y="277"/>
                  </a:lnTo>
                  <a:lnTo>
                    <a:pt x="264" y="264"/>
                  </a:lnTo>
                  <a:lnTo>
                    <a:pt x="276" y="251"/>
                  </a:lnTo>
                  <a:lnTo>
                    <a:pt x="288" y="237"/>
                  </a:lnTo>
                  <a:lnTo>
                    <a:pt x="298" y="224"/>
                  </a:lnTo>
                  <a:lnTo>
                    <a:pt x="310" y="209"/>
                  </a:lnTo>
                  <a:lnTo>
                    <a:pt x="319" y="194"/>
                  </a:lnTo>
                  <a:lnTo>
                    <a:pt x="328" y="179"/>
                  </a:lnTo>
                  <a:lnTo>
                    <a:pt x="336" y="163"/>
                  </a:lnTo>
                  <a:lnTo>
                    <a:pt x="343" y="145"/>
                  </a:lnTo>
                  <a:lnTo>
                    <a:pt x="350" y="129"/>
                  </a:lnTo>
                  <a:lnTo>
                    <a:pt x="356" y="112"/>
                  </a:lnTo>
                  <a:lnTo>
                    <a:pt x="362" y="93"/>
                  </a:lnTo>
                  <a:lnTo>
                    <a:pt x="365" y="75"/>
                  </a:lnTo>
                  <a:lnTo>
                    <a:pt x="369" y="56"/>
                  </a:lnTo>
                  <a:lnTo>
                    <a:pt x="371" y="38"/>
                  </a:lnTo>
                  <a:lnTo>
                    <a:pt x="373" y="20"/>
                  </a:lnTo>
                  <a:lnTo>
                    <a:pt x="373" y="0"/>
                  </a:lnTo>
                  <a:lnTo>
                    <a:pt x="373" y="0"/>
                  </a:lnTo>
                  <a:lnTo>
                    <a:pt x="293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11"/>
            <p:cNvSpPr>
              <a:spLocks/>
            </p:cNvSpPr>
            <p:nvPr/>
          </p:nvSpPr>
          <p:spPr bwMode="auto">
            <a:xfrm>
              <a:off x="1571" y="3578"/>
              <a:ext cx="97" cy="102"/>
            </a:xfrm>
            <a:custGeom>
              <a:avLst/>
              <a:gdLst/>
              <a:ahLst/>
              <a:cxnLst>
                <a:cxn ang="0">
                  <a:pos x="0" y="81"/>
                </a:cxn>
                <a:cxn ang="0">
                  <a:pos x="30" y="82"/>
                </a:cxn>
                <a:cxn ang="0">
                  <a:pos x="59" y="87"/>
                </a:cxn>
                <a:cxn ang="0">
                  <a:pos x="87" y="94"/>
                </a:cxn>
                <a:cxn ang="0">
                  <a:pos x="114" y="104"/>
                </a:cxn>
                <a:cxn ang="0">
                  <a:pos x="139" y="116"/>
                </a:cxn>
                <a:cxn ang="0">
                  <a:pos x="163" y="131"/>
                </a:cxn>
                <a:cxn ang="0">
                  <a:pos x="187" y="148"/>
                </a:cxn>
                <a:cxn ang="0">
                  <a:pos x="207" y="167"/>
                </a:cxn>
                <a:cxn ang="0">
                  <a:pos x="226" y="187"/>
                </a:cxn>
                <a:cxn ang="0">
                  <a:pos x="243" y="210"/>
                </a:cxn>
                <a:cxn ang="0">
                  <a:pos x="258" y="235"/>
                </a:cxn>
                <a:cxn ang="0">
                  <a:pos x="270" y="260"/>
                </a:cxn>
                <a:cxn ang="0">
                  <a:pos x="280" y="286"/>
                </a:cxn>
                <a:cxn ang="0">
                  <a:pos x="287" y="314"/>
                </a:cxn>
                <a:cxn ang="0">
                  <a:pos x="291" y="344"/>
                </a:cxn>
                <a:cxn ang="0">
                  <a:pos x="293" y="373"/>
                </a:cxn>
                <a:cxn ang="0">
                  <a:pos x="373" y="354"/>
                </a:cxn>
                <a:cxn ang="0">
                  <a:pos x="369" y="316"/>
                </a:cxn>
                <a:cxn ang="0">
                  <a:pos x="362" y="281"/>
                </a:cxn>
                <a:cxn ang="0">
                  <a:pos x="350" y="245"/>
                </a:cxn>
                <a:cxn ang="0">
                  <a:pos x="336" y="212"/>
                </a:cxn>
                <a:cxn ang="0">
                  <a:pos x="319" y="180"/>
                </a:cxn>
                <a:cxn ang="0">
                  <a:pos x="298" y="150"/>
                </a:cxn>
                <a:cxn ang="0">
                  <a:pos x="276" y="123"/>
                </a:cxn>
                <a:cxn ang="0">
                  <a:pos x="251" y="97"/>
                </a:cxn>
                <a:cxn ang="0">
                  <a:pos x="223" y="74"/>
                </a:cxn>
                <a:cxn ang="0">
                  <a:pos x="193" y="55"/>
                </a:cxn>
                <a:cxn ang="0">
                  <a:pos x="161" y="37"/>
                </a:cxn>
                <a:cxn ang="0">
                  <a:pos x="128" y="24"/>
                </a:cxn>
                <a:cxn ang="0">
                  <a:pos x="93" y="12"/>
                </a:cxn>
                <a:cxn ang="0">
                  <a:pos x="56" y="5"/>
                </a:cxn>
                <a:cxn ang="0">
                  <a:pos x="19" y="0"/>
                </a:cxn>
                <a:cxn ang="0">
                  <a:pos x="0" y="0"/>
                </a:cxn>
              </a:cxnLst>
              <a:rect l="0" t="0" r="r" b="b"/>
              <a:pathLst>
                <a:path w="373" h="373">
                  <a:moveTo>
                    <a:pt x="0" y="81"/>
                  </a:moveTo>
                  <a:lnTo>
                    <a:pt x="0" y="81"/>
                  </a:lnTo>
                  <a:lnTo>
                    <a:pt x="15" y="81"/>
                  </a:lnTo>
                  <a:lnTo>
                    <a:pt x="30" y="82"/>
                  </a:lnTo>
                  <a:lnTo>
                    <a:pt x="45" y="85"/>
                  </a:lnTo>
                  <a:lnTo>
                    <a:pt x="59" y="87"/>
                  </a:lnTo>
                  <a:lnTo>
                    <a:pt x="74" y="90"/>
                  </a:lnTo>
                  <a:lnTo>
                    <a:pt x="87" y="94"/>
                  </a:lnTo>
                  <a:lnTo>
                    <a:pt x="100" y="98"/>
                  </a:lnTo>
                  <a:lnTo>
                    <a:pt x="114" y="104"/>
                  </a:lnTo>
                  <a:lnTo>
                    <a:pt x="127" y="110"/>
                  </a:lnTo>
                  <a:lnTo>
                    <a:pt x="139" y="116"/>
                  </a:lnTo>
                  <a:lnTo>
                    <a:pt x="152" y="123"/>
                  </a:lnTo>
                  <a:lnTo>
                    <a:pt x="163" y="131"/>
                  </a:lnTo>
                  <a:lnTo>
                    <a:pt x="175" y="139"/>
                  </a:lnTo>
                  <a:lnTo>
                    <a:pt x="187" y="148"/>
                  </a:lnTo>
                  <a:lnTo>
                    <a:pt x="197" y="157"/>
                  </a:lnTo>
                  <a:lnTo>
                    <a:pt x="207" y="167"/>
                  </a:lnTo>
                  <a:lnTo>
                    <a:pt x="217" y="177"/>
                  </a:lnTo>
                  <a:lnTo>
                    <a:pt x="226" y="187"/>
                  </a:lnTo>
                  <a:lnTo>
                    <a:pt x="235" y="199"/>
                  </a:lnTo>
                  <a:lnTo>
                    <a:pt x="243" y="210"/>
                  </a:lnTo>
                  <a:lnTo>
                    <a:pt x="250" y="222"/>
                  </a:lnTo>
                  <a:lnTo>
                    <a:pt x="258" y="235"/>
                  </a:lnTo>
                  <a:lnTo>
                    <a:pt x="264" y="247"/>
                  </a:lnTo>
                  <a:lnTo>
                    <a:pt x="270" y="260"/>
                  </a:lnTo>
                  <a:lnTo>
                    <a:pt x="275" y="273"/>
                  </a:lnTo>
                  <a:lnTo>
                    <a:pt x="280" y="286"/>
                  </a:lnTo>
                  <a:lnTo>
                    <a:pt x="283" y="300"/>
                  </a:lnTo>
                  <a:lnTo>
                    <a:pt x="287" y="314"/>
                  </a:lnTo>
                  <a:lnTo>
                    <a:pt x="289" y="329"/>
                  </a:lnTo>
                  <a:lnTo>
                    <a:pt x="291" y="344"/>
                  </a:lnTo>
                  <a:lnTo>
                    <a:pt x="293" y="358"/>
                  </a:lnTo>
                  <a:lnTo>
                    <a:pt x="293" y="373"/>
                  </a:lnTo>
                  <a:lnTo>
                    <a:pt x="373" y="373"/>
                  </a:lnTo>
                  <a:lnTo>
                    <a:pt x="373" y="354"/>
                  </a:lnTo>
                  <a:lnTo>
                    <a:pt x="371" y="335"/>
                  </a:lnTo>
                  <a:lnTo>
                    <a:pt x="369" y="316"/>
                  </a:lnTo>
                  <a:lnTo>
                    <a:pt x="365" y="298"/>
                  </a:lnTo>
                  <a:lnTo>
                    <a:pt x="362" y="281"/>
                  </a:lnTo>
                  <a:lnTo>
                    <a:pt x="356" y="262"/>
                  </a:lnTo>
                  <a:lnTo>
                    <a:pt x="350" y="245"/>
                  </a:lnTo>
                  <a:lnTo>
                    <a:pt x="343" y="229"/>
                  </a:lnTo>
                  <a:lnTo>
                    <a:pt x="336" y="212"/>
                  </a:lnTo>
                  <a:lnTo>
                    <a:pt x="328" y="195"/>
                  </a:lnTo>
                  <a:lnTo>
                    <a:pt x="319" y="180"/>
                  </a:lnTo>
                  <a:lnTo>
                    <a:pt x="310" y="165"/>
                  </a:lnTo>
                  <a:lnTo>
                    <a:pt x="298" y="150"/>
                  </a:lnTo>
                  <a:lnTo>
                    <a:pt x="288" y="137"/>
                  </a:lnTo>
                  <a:lnTo>
                    <a:pt x="276" y="123"/>
                  </a:lnTo>
                  <a:lnTo>
                    <a:pt x="264" y="110"/>
                  </a:lnTo>
                  <a:lnTo>
                    <a:pt x="251" y="97"/>
                  </a:lnTo>
                  <a:lnTo>
                    <a:pt x="237" y="86"/>
                  </a:lnTo>
                  <a:lnTo>
                    <a:pt x="223" y="74"/>
                  </a:lnTo>
                  <a:lnTo>
                    <a:pt x="208" y="64"/>
                  </a:lnTo>
                  <a:lnTo>
                    <a:pt x="193" y="55"/>
                  </a:lnTo>
                  <a:lnTo>
                    <a:pt x="177" y="45"/>
                  </a:lnTo>
                  <a:lnTo>
                    <a:pt x="161" y="37"/>
                  </a:lnTo>
                  <a:lnTo>
                    <a:pt x="145" y="29"/>
                  </a:lnTo>
                  <a:lnTo>
                    <a:pt x="128" y="24"/>
                  </a:lnTo>
                  <a:lnTo>
                    <a:pt x="110" y="17"/>
                  </a:lnTo>
                  <a:lnTo>
                    <a:pt x="93" y="12"/>
                  </a:lnTo>
                  <a:lnTo>
                    <a:pt x="75" y="7"/>
                  </a:lnTo>
                  <a:lnTo>
                    <a:pt x="56" y="5"/>
                  </a:lnTo>
                  <a:lnTo>
                    <a:pt x="38" y="3"/>
                  </a:lnTo>
                  <a:lnTo>
                    <a:pt x="19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8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12"/>
            <p:cNvSpPr>
              <a:spLocks/>
            </p:cNvSpPr>
            <p:nvPr/>
          </p:nvSpPr>
          <p:spPr bwMode="auto">
            <a:xfrm>
              <a:off x="1476" y="3578"/>
              <a:ext cx="95" cy="102"/>
            </a:xfrm>
            <a:custGeom>
              <a:avLst/>
              <a:gdLst/>
              <a:ahLst/>
              <a:cxnLst>
                <a:cxn ang="0">
                  <a:pos x="81" y="373"/>
                </a:cxn>
                <a:cxn ang="0">
                  <a:pos x="82" y="343"/>
                </a:cxn>
                <a:cxn ang="0">
                  <a:pos x="87" y="314"/>
                </a:cxn>
                <a:cxn ang="0">
                  <a:pos x="94" y="286"/>
                </a:cxn>
                <a:cxn ang="0">
                  <a:pos x="103" y="260"/>
                </a:cxn>
                <a:cxn ang="0">
                  <a:pos x="116" y="235"/>
                </a:cxn>
                <a:cxn ang="0">
                  <a:pos x="131" y="210"/>
                </a:cxn>
                <a:cxn ang="0">
                  <a:pos x="148" y="187"/>
                </a:cxn>
                <a:cxn ang="0">
                  <a:pos x="166" y="167"/>
                </a:cxn>
                <a:cxn ang="0">
                  <a:pos x="187" y="148"/>
                </a:cxn>
                <a:cxn ang="0">
                  <a:pos x="210" y="131"/>
                </a:cxn>
                <a:cxn ang="0">
                  <a:pos x="234" y="116"/>
                </a:cxn>
                <a:cxn ang="0">
                  <a:pos x="260" y="104"/>
                </a:cxn>
                <a:cxn ang="0">
                  <a:pos x="286" y="94"/>
                </a:cxn>
                <a:cxn ang="0">
                  <a:pos x="314" y="87"/>
                </a:cxn>
                <a:cxn ang="0">
                  <a:pos x="343" y="82"/>
                </a:cxn>
                <a:cxn ang="0">
                  <a:pos x="373" y="81"/>
                </a:cxn>
                <a:cxn ang="0">
                  <a:pos x="354" y="0"/>
                </a:cxn>
                <a:cxn ang="0">
                  <a:pos x="316" y="5"/>
                </a:cxn>
                <a:cxn ang="0">
                  <a:pos x="281" y="12"/>
                </a:cxn>
                <a:cxn ang="0">
                  <a:pos x="245" y="24"/>
                </a:cxn>
                <a:cxn ang="0">
                  <a:pos x="211" y="37"/>
                </a:cxn>
                <a:cxn ang="0">
                  <a:pos x="180" y="55"/>
                </a:cxn>
                <a:cxn ang="0">
                  <a:pos x="150" y="74"/>
                </a:cxn>
                <a:cxn ang="0">
                  <a:pos x="123" y="97"/>
                </a:cxn>
                <a:cxn ang="0">
                  <a:pos x="97" y="123"/>
                </a:cxn>
                <a:cxn ang="0">
                  <a:pos x="74" y="150"/>
                </a:cxn>
                <a:cxn ang="0">
                  <a:pos x="55" y="180"/>
                </a:cxn>
                <a:cxn ang="0">
                  <a:pos x="37" y="212"/>
                </a:cxn>
                <a:cxn ang="0">
                  <a:pos x="22" y="245"/>
                </a:cxn>
                <a:cxn ang="0">
                  <a:pos x="12" y="281"/>
                </a:cxn>
                <a:cxn ang="0">
                  <a:pos x="4" y="316"/>
                </a:cxn>
                <a:cxn ang="0">
                  <a:pos x="0" y="354"/>
                </a:cxn>
                <a:cxn ang="0">
                  <a:pos x="0" y="373"/>
                </a:cxn>
              </a:cxnLst>
              <a:rect l="0" t="0" r="r" b="b"/>
              <a:pathLst>
                <a:path w="373" h="373">
                  <a:moveTo>
                    <a:pt x="81" y="373"/>
                  </a:moveTo>
                  <a:lnTo>
                    <a:pt x="81" y="373"/>
                  </a:lnTo>
                  <a:lnTo>
                    <a:pt x="81" y="358"/>
                  </a:lnTo>
                  <a:lnTo>
                    <a:pt x="82" y="343"/>
                  </a:lnTo>
                  <a:lnTo>
                    <a:pt x="85" y="329"/>
                  </a:lnTo>
                  <a:lnTo>
                    <a:pt x="87" y="314"/>
                  </a:lnTo>
                  <a:lnTo>
                    <a:pt x="89" y="300"/>
                  </a:lnTo>
                  <a:lnTo>
                    <a:pt x="94" y="286"/>
                  </a:lnTo>
                  <a:lnTo>
                    <a:pt x="98" y="273"/>
                  </a:lnTo>
                  <a:lnTo>
                    <a:pt x="103" y="260"/>
                  </a:lnTo>
                  <a:lnTo>
                    <a:pt x="110" y="247"/>
                  </a:lnTo>
                  <a:lnTo>
                    <a:pt x="116" y="235"/>
                  </a:lnTo>
                  <a:lnTo>
                    <a:pt x="123" y="222"/>
                  </a:lnTo>
                  <a:lnTo>
                    <a:pt x="131" y="210"/>
                  </a:lnTo>
                  <a:lnTo>
                    <a:pt x="139" y="199"/>
                  </a:lnTo>
                  <a:lnTo>
                    <a:pt x="148" y="187"/>
                  </a:lnTo>
                  <a:lnTo>
                    <a:pt x="157" y="177"/>
                  </a:lnTo>
                  <a:lnTo>
                    <a:pt x="166" y="167"/>
                  </a:lnTo>
                  <a:lnTo>
                    <a:pt x="177" y="157"/>
                  </a:lnTo>
                  <a:lnTo>
                    <a:pt x="187" y="148"/>
                  </a:lnTo>
                  <a:lnTo>
                    <a:pt x="199" y="139"/>
                  </a:lnTo>
                  <a:lnTo>
                    <a:pt x="210" y="131"/>
                  </a:lnTo>
                  <a:lnTo>
                    <a:pt x="222" y="123"/>
                  </a:lnTo>
                  <a:lnTo>
                    <a:pt x="234" y="116"/>
                  </a:lnTo>
                  <a:lnTo>
                    <a:pt x="247" y="110"/>
                  </a:lnTo>
                  <a:lnTo>
                    <a:pt x="260" y="104"/>
                  </a:lnTo>
                  <a:lnTo>
                    <a:pt x="272" y="98"/>
                  </a:lnTo>
                  <a:lnTo>
                    <a:pt x="286" y="94"/>
                  </a:lnTo>
                  <a:lnTo>
                    <a:pt x="300" y="90"/>
                  </a:lnTo>
                  <a:lnTo>
                    <a:pt x="314" y="87"/>
                  </a:lnTo>
                  <a:lnTo>
                    <a:pt x="329" y="85"/>
                  </a:lnTo>
                  <a:lnTo>
                    <a:pt x="343" y="82"/>
                  </a:lnTo>
                  <a:lnTo>
                    <a:pt x="358" y="81"/>
                  </a:lnTo>
                  <a:lnTo>
                    <a:pt x="373" y="81"/>
                  </a:lnTo>
                  <a:lnTo>
                    <a:pt x="373" y="0"/>
                  </a:lnTo>
                  <a:lnTo>
                    <a:pt x="354" y="0"/>
                  </a:lnTo>
                  <a:lnTo>
                    <a:pt x="335" y="3"/>
                  </a:lnTo>
                  <a:lnTo>
                    <a:pt x="316" y="5"/>
                  </a:lnTo>
                  <a:lnTo>
                    <a:pt x="298" y="7"/>
                  </a:lnTo>
                  <a:lnTo>
                    <a:pt x="281" y="12"/>
                  </a:lnTo>
                  <a:lnTo>
                    <a:pt x="262" y="17"/>
                  </a:lnTo>
                  <a:lnTo>
                    <a:pt x="245" y="24"/>
                  </a:lnTo>
                  <a:lnTo>
                    <a:pt x="227" y="29"/>
                  </a:lnTo>
                  <a:lnTo>
                    <a:pt x="211" y="37"/>
                  </a:lnTo>
                  <a:lnTo>
                    <a:pt x="195" y="45"/>
                  </a:lnTo>
                  <a:lnTo>
                    <a:pt x="180" y="55"/>
                  </a:lnTo>
                  <a:lnTo>
                    <a:pt x="165" y="64"/>
                  </a:lnTo>
                  <a:lnTo>
                    <a:pt x="150" y="74"/>
                  </a:lnTo>
                  <a:lnTo>
                    <a:pt x="136" y="86"/>
                  </a:lnTo>
                  <a:lnTo>
                    <a:pt x="123" y="97"/>
                  </a:lnTo>
                  <a:lnTo>
                    <a:pt x="110" y="110"/>
                  </a:lnTo>
                  <a:lnTo>
                    <a:pt x="97" y="123"/>
                  </a:lnTo>
                  <a:lnTo>
                    <a:pt x="86" y="137"/>
                  </a:lnTo>
                  <a:lnTo>
                    <a:pt x="74" y="150"/>
                  </a:lnTo>
                  <a:lnTo>
                    <a:pt x="64" y="165"/>
                  </a:lnTo>
                  <a:lnTo>
                    <a:pt x="55" y="180"/>
                  </a:lnTo>
                  <a:lnTo>
                    <a:pt x="45" y="195"/>
                  </a:lnTo>
                  <a:lnTo>
                    <a:pt x="37" y="212"/>
                  </a:lnTo>
                  <a:lnTo>
                    <a:pt x="29" y="229"/>
                  </a:lnTo>
                  <a:lnTo>
                    <a:pt x="22" y="245"/>
                  </a:lnTo>
                  <a:lnTo>
                    <a:pt x="16" y="262"/>
                  </a:lnTo>
                  <a:lnTo>
                    <a:pt x="12" y="281"/>
                  </a:lnTo>
                  <a:lnTo>
                    <a:pt x="7" y="298"/>
                  </a:lnTo>
                  <a:lnTo>
                    <a:pt x="4" y="316"/>
                  </a:lnTo>
                  <a:lnTo>
                    <a:pt x="1" y="336"/>
                  </a:lnTo>
                  <a:lnTo>
                    <a:pt x="0" y="354"/>
                  </a:lnTo>
                  <a:lnTo>
                    <a:pt x="0" y="373"/>
                  </a:lnTo>
                  <a:lnTo>
                    <a:pt x="0" y="373"/>
                  </a:lnTo>
                  <a:lnTo>
                    <a:pt x="81" y="373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13"/>
            <p:cNvSpPr>
              <a:spLocks/>
            </p:cNvSpPr>
            <p:nvPr/>
          </p:nvSpPr>
          <p:spPr bwMode="auto">
            <a:xfrm>
              <a:off x="1476" y="3680"/>
              <a:ext cx="95" cy="104"/>
            </a:xfrm>
            <a:custGeom>
              <a:avLst/>
              <a:gdLst/>
              <a:ahLst/>
              <a:cxnLst>
                <a:cxn ang="0">
                  <a:pos x="373" y="293"/>
                </a:cxn>
                <a:cxn ang="0">
                  <a:pos x="343" y="292"/>
                </a:cxn>
                <a:cxn ang="0">
                  <a:pos x="314" y="287"/>
                </a:cxn>
                <a:cxn ang="0">
                  <a:pos x="286" y="280"/>
                </a:cxn>
                <a:cxn ang="0">
                  <a:pos x="260" y="270"/>
                </a:cxn>
                <a:cxn ang="0">
                  <a:pos x="234" y="258"/>
                </a:cxn>
                <a:cxn ang="0">
                  <a:pos x="210" y="243"/>
                </a:cxn>
                <a:cxn ang="0">
                  <a:pos x="187" y="226"/>
                </a:cxn>
                <a:cxn ang="0">
                  <a:pos x="166" y="208"/>
                </a:cxn>
                <a:cxn ang="0">
                  <a:pos x="148" y="187"/>
                </a:cxn>
                <a:cxn ang="0">
                  <a:pos x="131" y="164"/>
                </a:cxn>
                <a:cxn ang="0">
                  <a:pos x="116" y="139"/>
                </a:cxn>
                <a:cxn ang="0">
                  <a:pos x="103" y="114"/>
                </a:cxn>
                <a:cxn ang="0">
                  <a:pos x="94" y="88"/>
                </a:cxn>
                <a:cxn ang="0">
                  <a:pos x="87" y="60"/>
                </a:cxn>
                <a:cxn ang="0">
                  <a:pos x="82" y="30"/>
                </a:cxn>
                <a:cxn ang="0">
                  <a:pos x="81" y="0"/>
                </a:cxn>
                <a:cxn ang="0">
                  <a:pos x="0" y="20"/>
                </a:cxn>
                <a:cxn ang="0">
                  <a:pos x="4" y="56"/>
                </a:cxn>
                <a:cxn ang="0">
                  <a:pos x="12" y="93"/>
                </a:cxn>
                <a:cxn ang="0">
                  <a:pos x="22" y="129"/>
                </a:cxn>
                <a:cxn ang="0">
                  <a:pos x="37" y="163"/>
                </a:cxn>
                <a:cxn ang="0">
                  <a:pos x="55" y="194"/>
                </a:cxn>
                <a:cxn ang="0">
                  <a:pos x="74" y="224"/>
                </a:cxn>
                <a:cxn ang="0">
                  <a:pos x="97" y="251"/>
                </a:cxn>
                <a:cxn ang="0">
                  <a:pos x="123" y="277"/>
                </a:cxn>
                <a:cxn ang="0">
                  <a:pos x="150" y="300"/>
                </a:cxn>
                <a:cxn ang="0">
                  <a:pos x="180" y="319"/>
                </a:cxn>
                <a:cxn ang="0">
                  <a:pos x="211" y="337"/>
                </a:cxn>
                <a:cxn ang="0">
                  <a:pos x="245" y="350"/>
                </a:cxn>
                <a:cxn ang="0">
                  <a:pos x="281" y="362"/>
                </a:cxn>
                <a:cxn ang="0">
                  <a:pos x="316" y="369"/>
                </a:cxn>
                <a:cxn ang="0">
                  <a:pos x="354" y="374"/>
                </a:cxn>
                <a:cxn ang="0">
                  <a:pos x="373" y="374"/>
                </a:cxn>
              </a:cxnLst>
              <a:rect l="0" t="0" r="r" b="b"/>
              <a:pathLst>
                <a:path w="373" h="374">
                  <a:moveTo>
                    <a:pt x="373" y="293"/>
                  </a:moveTo>
                  <a:lnTo>
                    <a:pt x="373" y="293"/>
                  </a:lnTo>
                  <a:lnTo>
                    <a:pt x="358" y="293"/>
                  </a:lnTo>
                  <a:lnTo>
                    <a:pt x="343" y="292"/>
                  </a:lnTo>
                  <a:lnTo>
                    <a:pt x="329" y="289"/>
                  </a:lnTo>
                  <a:lnTo>
                    <a:pt x="314" y="287"/>
                  </a:lnTo>
                  <a:lnTo>
                    <a:pt x="300" y="284"/>
                  </a:lnTo>
                  <a:lnTo>
                    <a:pt x="286" y="280"/>
                  </a:lnTo>
                  <a:lnTo>
                    <a:pt x="272" y="276"/>
                  </a:lnTo>
                  <a:lnTo>
                    <a:pt x="260" y="270"/>
                  </a:lnTo>
                  <a:lnTo>
                    <a:pt x="247" y="264"/>
                  </a:lnTo>
                  <a:lnTo>
                    <a:pt x="234" y="258"/>
                  </a:lnTo>
                  <a:lnTo>
                    <a:pt x="222" y="250"/>
                  </a:lnTo>
                  <a:lnTo>
                    <a:pt x="210" y="243"/>
                  </a:lnTo>
                  <a:lnTo>
                    <a:pt x="199" y="235"/>
                  </a:lnTo>
                  <a:lnTo>
                    <a:pt x="187" y="226"/>
                  </a:lnTo>
                  <a:lnTo>
                    <a:pt x="177" y="217"/>
                  </a:lnTo>
                  <a:lnTo>
                    <a:pt x="166" y="208"/>
                  </a:lnTo>
                  <a:lnTo>
                    <a:pt x="157" y="197"/>
                  </a:lnTo>
                  <a:lnTo>
                    <a:pt x="148" y="187"/>
                  </a:lnTo>
                  <a:lnTo>
                    <a:pt x="139" y="175"/>
                  </a:lnTo>
                  <a:lnTo>
                    <a:pt x="131" y="164"/>
                  </a:lnTo>
                  <a:lnTo>
                    <a:pt x="123" y="152"/>
                  </a:lnTo>
                  <a:lnTo>
                    <a:pt x="116" y="139"/>
                  </a:lnTo>
                  <a:lnTo>
                    <a:pt x="110" y="127"/>
                  </a:lnTo>
                  <a:lnTo>
                    <a:pt x="103" y="114"/>
                  </a:lnTo>
                  <a:lnTo>
                    <a:pt x="98" y="101"/>
                  </a:lnTo>
                  <a:lnTo>
                    <a:pt x="94" y="88"/>
                  </a:lnTo>
                  <a:lnTo>
                    <a:pt x="89" y="74"/>
                  </a:lnTo>
                  <a:lnTo>
                    <a:pt x="87" y="60"/>
                  </a:lnTo>
                  <a:lnTo>
                    <a:pt x="85" y="45"/>
                  </a:lnTo>
                  <a:lnTo>
                    <a:pt x="82" y="30"/>
                  </a:lnTo>
                  <a:lnTo>
                    <a:pt x="81" y="16"/>
                  </a:lnTo>
                  <a:lnTo>
                    <a:pt x="81" y="0"/>
                  </a:lnTo>
                  <a:lnTo>
                    <a:pt x="0" y="0"/>
                  </a:lnTo>
                  <a:lnTo>
                    <a:pt x="0" y="20"/>
                  </a:lnTo>
                  <a:lnTo>
                    <a:pt x="1" y="38"/>
                  </a:lnTo>
                  <a:lnTo>
                    <a:pt x="4" y="56"/>
                  </a:lnTo>
                  <a:lnTo>
                    <a:pt x="7" y="75"/>
                  </a:lnTo>
                  <a:lnTo>
                    <a:pt x="12" y="93"/>
                  </a:lnTo>
                  <a:lnTo>
                    <a:pt x="16" y="112"/>
                  </a:lnTo>
                  <a:lnTo>
                    <a:pt x="22" y="129"/>
                  </a:lnTo>
                  <a:lnTo>
                    <a:pt x="29" y="145"/>
                  </a:lnTo>
                  <a:lnTo>
                    <a:pt x="37" y="163"/>
                  </a:lnTo>
                  <a:lnTo>
                    <a:pt x="45" y="179"/>
                  </a:lnTo>
                  <a:lnTo>
                    <a:pt x="55" y="194"/>
                  </a:lnTo>
                  <a:lnTo>
                    <a:pt x="64" y="209"/>
                  </a:lnTo>
                  <a:lnTo>
                    <a:pt x="74" y="224"/>
                  </a:lnTo>
                  <a:lnTo>
                    <a:pt x="86" y="237"/>
                  </a:lnTo>
                  <a:lnTo>
                    <a:pt x="97" y="251"/>
                  </a:lnTo>
                  <a:lnTo>
                    <a:pt x="110" y="264"/>
                  </a:lnTo>
                  <a:lnTo>
                    <a:pt x="123" y="277"/>
                  </a:lnTo>
                  <a:lnTo>
                    <a:pt x="136" y="288"/>
                  </a:lnTo>
                  <a:lnTo>
                    <a:pt x="150" y="300"/>
                  </a:lnTo>
                  <a:lnTo>
                    <a:pt x="165" y="310"/>
                  </a:lnTo>
                  <a:lnTo>
                    <a:pt x="180" y="319"/>
                  </a:lnTo>
                  <a:lnTo>
                    <a:pt x="195" y="329"/>
                  </a:lnTo>
                  <a:lnTo>
                    <a:pt x="211" y="337"/>
                  </a:lnTo>
                  <a:lnTo>
                    <a:pt x="227" y="344"/>
                  </a:lnTo>
                  <a:lnTo>
                    <a:pt x="245" y="350"/>
                  </a:lnTo>
                  <a:lnTo>
                    <a:pt x="262" y="356"/>
                  </a:lnTo>
                  <a:lnTo>
                    <a:pt x="281" y="362"/>
                  </a:lnTo>
                  <a:lnTo>
                    <a:pt x="298" y="365"/>
                  </a:lnTo>
                  <a:lnTo>
                    <a:pt x="316" y="369"/>
                  </a:lnTo>
                  <a:lnTo>
                    <a:pt x="335" y="371"/>
                  </a:lnTo>
                  <a:lnTo>
                    <a:pt x="354" y="374"/>
                  </a:lnTo>
                  <a:lnTo>
                    <a:pt x="373" y="374"/>
                  </a:lnTo>
                  <a:lnTo>
                    <a:pt x="373" y="374"/>
                  </a:lnTo>
                  <a:lnTo>
                    <a:pt x="373" y="293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Rectangle 14"/>
            <p:cNvSpPr>
              <a:spLocks noChangeArrowheads="1"/>
            </p:cNvSpPr>
            <p:nvPr/>
          </p:nvSpPr>
          <p:spPr bwMode="auto">
            <a:xfrm>
              <a:off x="1536" y="3648"/>
              <a:ext cx="62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1200">
                  <a:solidFill>
                    <a:srgbClr val="000000"/>
                  </a:solidFill>
                  <a:latin typeface="Times New Roman" pitchFamily="18" charset="-18"/>
                </a:rPr>
                <a:t>X</a:t>
              </a:r>
              <a:endParaRPr lang="de-DE" sz="1200" b="1">
                <a:latin typeface="Times New Roman" pitchFamily="18" charset="-18"/>
              </a:endParaRPr>
            </a:p>
          </p:txBody>
        </p:sp>
        <p:sp>
          <p:nvSpPr>
            <p:cNvPr id="10" name="Freeform 15"/>
            <p:cNvSpPr>
              <a:spLocks/>
            </p:cNvSpPr>
            <p:nvPr/>
          </p:nvSpPr>
          <p:spPr bwMode="auto">
            <a:xfrm>
              <a:off x="1263" y="2895"/>
              <a:ext cx="228" cy="433"/>
            </a:xfrm>
            <a:custGeom>
              <a:avLst/>
              <a:gdLst/>
              <a:ahLst/>
              <a:cxnLst>
                <a:cxn ang="0">
                  <a:pos x="483" y="3"/>
                </a:cxn>
                <a:cxn ang="0">
                  <a:pos x="549" y="24"/>
                </a:cxn>
                <a:cxn ang="0">
                  <a:pos x="608" y="61"/>
                </a:cxn>
                <a:cxn ang="0">
                  <a:pos x="666" y="113"/>
                </a:cxn>
                <a:cxn ang="0">
                  <a:pos x="717" y="179"/>
                </a:cxn>
                <a:cxn ang="0">
                  <a:pos x="763" y="257"/>
                </a:cxn>
                <a:cxn ang="0">
                  <a:pos x="802" y="346"/>
                </a:cxn>
                <a:cxn ang="0">
                  <a:pos x="833" y="444"/>
                </a:cxn>
                <a:cxn ang="0">
                  <a:pos x="858" y="550"/>
                </a:cxn>
                <a:cxn ang="0">
                  <a:pos x="873" y="664"/>
                </a:cxn>
                <a:cxn ang="0">
                  <a:pos x="877" y="783"/>
                </a:cxn>
                <a:cxn ang="0">
                  <a:pos x="873" y="902"/>
                </a:cxn>
                <a:cxn ang="0">
                  <a:pos x="858" y="1016"/>
                </a:cxn>
                <a:cxn ang="0">
                  <a:pos x="833" y="1122"/>
                </a:cxn>
                <a:cxn ang="0">
                  <a:pos x="802" y="1220"/>
                </a:cxn>
                <a:cxn ang="0">
                  <a:pos x="763" y="1309"/>
                </a:cxn>
                <a:cxn ang="0">
                  <a:pos x="717" y="1387"/>
                </a:cxn>
                <a:cxn ang="0">
                  <a:pos x="666" y="1453"/>
                </a:cxn>
                <a:cxn ang="0">
                  <a:pos x="608" y="1505"/>
                </a:cxn>
                <a:cxn ang="0">
                  <a:pos x="549" y="1542"/>
                </a:cxn>
                <a:cxn ang="0">
                  <a:pos x="483" y="1562"/>
                </a:cxn>
                <a:cxn ang="0">
                  <a:pos x="416" y="1565"/>
                </a:cxn>
                <a:cxn ang="0">
                  <a:pos x="350" y="1550"/>
                </a:cxn>
                <a:cxn ang="0">
                  <a:pos x="288" y="1518"/>
                </a:cxn>
                <a:cxn ang="0">
                  <a:pos x="230" y="1471"/>
                </a:cxn>
                <a:cxn ang="0">
                  <a:pos x="176" y="1410"/>
                </a:cxn>
                <a:cxn ang="0">
                  <a:pos x="129" y="1336"/>
                </a:cxn>
                <a:cxn ang="0">
                  <a:pos x="87" y="1251"/>
                </a:cxn>
                <a:cxn ang="0">
                  <a:pos x="53" y="1155"/>
                </a:cxn>
                <a:cxn ang="0">
                  <a:pos x="26" y="1051"/>
                </a:cxn>
                <a:cxn ang="0">
                  <a:pos x="9" y="941"/>
                </a:cxn>
                <a:cxn ang="0">
                  <a:pos x="1" y="823"/>
                </a:cxn>
                <a:cxn ang="0">
                  <a:pos x="2" y="703"/>
                </a:cxn>
                <a:cxn ang="0">
                  <a:pos x="14" y="588"/>
                </a:cxn>
                <a:cxn ang="0">
                  <a:pos x="34" y="478"/>
                </a:cxn>
                <a:cxn ang="0">
                  <a:pos x="64" y="377"/>
                </a:cxn>
                <a:cxn ang="0">
                  <a:pos x="100" y="285"/>
                </a:cxn>
                <a:cxn ang="0">
                  <a:pos x="144" y="204"/>
                </a:cxn>
                <a:cxn ang="0">
                  <a:pos x="193" y="134"/>
                </a:cxn>
                <a:cxn ang="0">
                  <a:pos x="249" y="77"/>
                </a:cxn>
                <a:cxn ang="0">
                  <a:pos x="309" y="34"/>
                </a:cxn>
                <a:cxn ang="0">
                  <a:pos x="372" y="9"/>
                </a:cxn>
                <a:cxn ang="0">
                  <a:pos x="439" y="0"/>
                </a:cxn>
              </a:cxnLst>
              <a:rect l="0" t="0" r="r" b="b"/>
              <a:pathLst>
                <a:path w="877" h="1566">
                  <a:moveTo>
                    <a:pt x="439" y="0"/>
                  </a:moveTo>
                  <a:lnTo>
                    <a:pt x="461" y="1"/>
                  </a:lnTo>
                  <a:lnTo>
                    <a:pt x="483" y="3"/>
                  </a:lnTo>
                  <a:lnTo>
                    <a:pt x="505" y="9"/>
                  </a:lnTo>
                  <a:lnTo>
                    <a:pt x="527" y="16"/>
                  </a:lnTo>
                  <a:lnTo>
                    <a:pt x="549" y="24"/>
                  </a:lnTo>
                  <a:lnTo>
                    <a:pt x="569" y="34"/>
                  </a:lnTo>
                  <a:lnTo>
                    <a:pt x="589" y="47"/>
                  </a:lnTo>
                  <a:lnTo>
                    <a:pt x="608" y="61"/>
                  </a:lnTo>
                  <a:lnTo>
                    <a:pt x="628" y="77"/>
                  </a:lnTo>
                  <a:lnTo>
                    <a:pt x="648" y="94"/>
                  </a:lnTo>
                  <a:lnTo>
                    <a:pt x="666" y="113"/>
                  </a:lnTo>
                  <a:lnTo>
                    <a:pt x="683" y="134"/>
                  </a:lnTo>
                  <a:lnTo>
                    <a:pt x="701" y="155"/>
                  </a:lnTo>
                  <a:lnTo>
                    <a:pt x="717" y="179"/>
                  </a:lnTo>
                  <a:lnTo>
                    <a:pt x="733" y="204"/>
                  </a:lnTo>
                  <a:lnTo>
                    <a:pt x="748" y="229"/>
                  </a:lnTo>
                  <a:lnTo>
                    <a:pt x="763" y="257"/>
                  </a:lnTo>
                  <a:lnTo>
                    <a:pt x="777" y="285"/>
                  </a:lnTo>
                  <a:lnTo>
                    <a:pt x="790" y="315"/>
                  </a:lnTo>
                  <a:lnTo>
                    <a:pt x="802" y="346"/>
                  </a:lnTo>
                  <a:lnTo>
                    <a:pt x="814" y="377"/>
                  </a:lnTo>
                  <a:lnTo>
                    <a:pt x="824" y="410"/>
                  </a:lnTo>
                  <a:lnTo>
                    <a:pt x="833" y="444"/>
                  </a:lnTo>
                  <a:lnTo>
                    <a:pt x="843" y="478"/>
                  </a:lnTo>
                  <a:lnTo>
                    <a:pt x="851" y="514"/>
                  </a:lnTo>
                  <a:lnTo>
                    <a:pt x="858" y="550"/>
                  </a:lnTo>
                  <a:lnTo>
                    <a:pt x="863" y="588"/>
                  </a:lnTo>
                  <a:lnTo>
                    <a:pt x="868" y="625"/>
                  </a:lnTo>
                  <a:lnTo>
                    <a:pt x="873" y="664"/>
                  </a:lnTo>
                  <a:lnTo>
                    <a:pt x="875" y="703"/>
                  </a:lnTo>
                  <a:lnTo>
                    <a:pt x="876" y="742"/>
                  </a:lnTo>
                  <a:lnTo>
                    <a:pt x="877" y="783"/>
                  </a:lnTo>
                  <a:lnTo>
                    <a:pt x="876" y="823"/>
                  </a:lnTo>
                  <a:lnTo>
                    <a:pt x="875" y="862"/>
                  </a:lnTo>
                  <a:lnTo>
                    <a:pt x="873" y="902"/>
                  </a:lnTo>
                  <a:lnTo>
                    <a:pt x="868" y="941"/>
                  </a:lnTo>
                  <a:lnTo>
                    <a:pt x="863" y="978"/>
                  </a:lnTo>
                  <a:lnTo>
                    <a:pt x="858" y="1016"/>
                  </a:lnTo>
                  <a:lnTo>
                    <a:pt x="851" y="1051"/>
                  </a:lnTo>
                  <a:lnTo>
                    <a:pt x="843" y="1087"/>
                  </a:lnTo>
                  <a:lnTo>
                    <a:pt x="833" y="1122"/>
                  </a:lnTo>
                  <a:lnTo>
                    <a:pt x="824" y="1155"/>
                  </a:lnTo>
                  <a:lnTo>
                    <a:pt x="814" y="1189"/>
                  </a:lnTo>
                  <a:lnTo>
                    <a:pt x="802" y="1220"/>
                  </a:lnTo>
                  <a:lnTo>
                    <a:pt x="790" y="1251"/>
                  </a:lnTo>
                  <a:lnTo>
                    <a:pt x="777" y="1281"/>
                  </a:lnTo>
                  <a:lnTo>
                    <a:pt x="763" y="1309"/>
                  </a:lnTo>
                  <a:lnTo>
                    <a:pt x="748" y="1336"/>
                  </a:lnTo>
                  <a:lnTo>
                    <a:pt x="733" y="1362"/>
                  </a:lnTo>
                  <a:lnTo>
                    <a:pt x="717" y="1387"/>
                  </a:lnTo>
                  <a:lnTo>
                    <a:pt x="701" y="1410"/>
                  </a:lnTo>
                  <a:lnTo>
                    <a:pt x="683" y="1432"/>
                  </a:lnTo>
                  <a:lnTo>
                    <a:pt x="666" y="1453"/>
                  </a:lnTo>
                  <a:lnTo>
                    <a:pt x="648" y="1471"/>
                  </a:lnTo>
                  <a:lnTo>
                    <a:pt x="628" y="1488"/>
                  </a:lnTo>
                  <a:lnTo>
                    <a:pt x="608" y="1505"/>
                  </a:lnTo>
                  <a:lnTo>
                    <a:pt x="589" y="1518"/>
                  </a:lnTo>
                  <a:lnTo>
                    <a:pt x="569" y="1531"/>
                  </a:lnTo>
                  <a:lnTo>
                    <a:pt x="549" y="1542"/>
                  </a:lnTo>
                  <a:lnTo>
                    <a:pt x="527" y="1550"/>
                  </a:lnTo>
                  <a:lnTo>
                    <a:pt x="505" y="1557"/>
                  </a:lnTo>
                  <a:lnTo>
                    <a:pt x="483" y="1562"/>
                  </a:lnTo>
                  <a:lnTo>
                    <a:pt x="461" y="1565"/>
                  </a:lnTo>
                  <a:lnTo>
                    <a:pt x="439" y="1566"/>
                  </a:lnTo>
                  <a:lnTo>
                    <a:pt x="416" y="1565"/>
                  </a:lnTo>
                  <a:lnTo>
                    <a:pt x="394" y="1562"/>
                  </a:lnTo>
                  <a:lnTo>
                    <a:pt x="372" y="1557"/>
                  </a:lnTo>
                  <a:lnTo>
                    <a:pt x="350" y="1550"/>
                  </a:lnTo>
                  <a:lnTo>
                    <a:pt x="329" y="1542"/>
                  </a:lnTo>
                  <a:lnTo>
                    <a:pt x="309" y="1531"/>
                  </a:lnTo>
                  <a:lnTo>
                    <a:pt x="288" y="1518"/>
                  </a:lnTo>
                  <a:lnTo>
                    <a:pt x="268" y="1505"/>
                  </a:lnTo>
                  <a:lnTo>
                    <a:pt x="249" y="1488"/>
                  </a:lnTo>
                  <a:lnTo>
                    <a:pt x="230" y="1471"/>
                  </a:lnTo>
                  <a:lnTo>
                    <a:pt x="212" y="1453"/>
                  </a:lnTo>
                  <a:lnTo>
                    <a:pt x="193" y="1432"/>
                  </a:lnTo>
                  <a:lnTo>
                    <a:pt x="176" y="1410"/>
                  </a:lnTo>
                  <a:lnTo>
                    <a:pt x="160" y="1387"/>
                  </a:lnTo>
                  <a:lnTo>
                    <a:pt x="144" y="1362"/>
                  </a:lnTo>
                  <a:lnTo>
                    <a:pt x="129" y="1336"/>
                  </a:lnTo>
                  <a:lnTo>
                    <a:pt x="114" y="1309"/>
                  </a:lnTo>
                  <a:lnTo>
                    <a:pt x="100" y="1281"/>
                  </a:lnTo>
                  <a:lnTo>
                    <a:pt x="87" y="1251"/>
                  </a:lnTo>
                  <a:lnTo>
                    <a:pt x="75" y="1220"/>
                  </a:lnTo>
                  <a:lnTo>
                    <a:pt x="64" y="1189"/>
                  </a:lnTo>
                  <a:lnTo>
                    <a:pt x="53" y="1155"/>
                  </a:lnTo>
                  <a:lnTo>
                    <a:pt x="44" y="1122"/>
                  </a:lnTo>
                  <a:lnTo>
                    <a:pt x="34" y="1087"/>
                  </a:lnTo>
                  <a:lnTo>
                    <a:pt x="26" y="1051"/>
                  </a:lnTo>
                  <a:lnTo>
                    <a:pt x="19" y="1016"/>
                  </a:lnTo>
                  <a:lnTo>
                    <a:pt x="14" y="978"/>
                  </a:lnTo>
                  <a:lnTo>
                    <a:pt x="9" y="941"/>
                  </a:lnTo>
                  <a:lnTo>
                    <a:pt x="5" y="902"/>
                  </a:lnTo>
                  <a:lnTo>
                    <a:pt x="2" y="862"/>
                  </a:lnTo>
                  <a:lnTo>
                    <a:pt x="1" y="823"/>
                  </a:lnTo>
                  <a:lnTo>
                    <a:pt x="0" y="783"/>
                  </a:lnTo>
                  <a:lnTo>
                    <a:pt x="1" y="742"/>
                  </a:lnTo>
                  <a:lnTo>
                    <a:pt x="2" y="703"/>
                  </a:lnTo>
                  <a:lnTo>
                    <a:pt x="5" y="664"/>
                  </a:lnTo>
                  <a:lnTo>
                    <a:pt x="9" y="625"/>
                  </a:lnTo>
                  <a:lnTo>
                    <a:pt x="14" y="588"/>
                  </a:lnTo>
                  <a:lnTo>
                    <a:pt x="19" y="550"/>
                  </a:lnTo>
                  <a:lnTo>
                    <a:pt x="26" y="514"/>
                  </a:lnTo>
                  <a:lnTo>
                    <a:pt x="34" y="478"/>
                  </a:lnTo>
                  <a:lnTo>
                    <a:pt x="44" y="444"/>
                  </a:lnTo>
                  <a:lnTo>
                    <a:pt x="53" y="410"/>
                  </a:lnTo>
                  <a:lnTo>
                    <a:pt x="64" y="377"/>
                  </a:lnTo>
                  <a:lnTo>
                    <a:pt x="75" y="346"/>
                  </a:lnTo>
                  <a:lnTo>
                    <a:pt x="87" y="315"/>
                  </a:lnTo>
                  <a:lnTo>
                    <a:pt x="100" y="285"/>
                  </a:lnTo>
                  <a:lnTo>
                    <a:pt x="114" y="257"/>
                  </a:lnTo>
                  <a:lnTo>
                    <a:pt x="129" y="229"/>
                  </a:lnTo>
                  <a:lnTo>
                    <a:pt x="144" y="204"/>
                  </a:lnTo>
                  <a:lnTo>
                    <a:pt x="160" y="179"/>
                  </a:lnTo>
                  <a:lnTo>
                    <a:pt x="176" y="155"/>
                  </a:lnTo>
                  <a:lnTo>
                    <a:pt x="193" y="134"/>
                  </a:lnTo>
                  <a:lnTo>
                    <a:pt x="212" y="113"/>
                  </a:lnTo>
                  <a:lnTo>
                    <a:pt x="230" y="94"/>
                  </a:lnTo>
                  <a:lnTo>
                    <a:pt x="249" y="77"/>
                  </a:lnTo>
                  <a:lnTo>
                    <a:pt x="268" y="61"/>
                  </a:lnTo>
                  <a:lnTo>
                    <a:pt x="288" y="47"/>
                  </a:lnTo>
                  <a:lnTo>
                    <a:pt x="309" y="34"/>
                  </a:lnTo>
                  <a:lnTo>
                    <a:pt x="329" y="24"/>
                  </a:lnTo>
                  <a:lnTo>
                    <a:pt x="350" y="16"/>
                  </a:lnTo>
                  <a:lnTo>
                    <a:pt x="372" y="9"/>
                  </a:lnTo>
                  <a:lnTo>
                    <a:pt x="394" y="3"/>
                  </a:lnTo>
                  <a:lnTo>
                    <a:pt x="416" y="1"/>
                  </a:lnTo>
                  <a:lnTo>
                    <a:pt x="439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6"/>
            <p:cNvSpPr>
              <a:spLocks/>
            </p:cNvSpPr>
            <p:nvPr/>
          </p:nvSpPr>
          <p:spPr bwMode="auto">
            <a:xfrm>
              <a:off x="1377" y="2887"/>
              <a:ext cx="121" cy="225"/>
            </a:xfrm>
            <a:custGeom>
              <a:avLst/>
              <a:gdLst/>
              <a:ahLst/>
              <a:cxnLst>
                <a:cxn ang="0">
                  <a:pos x="467" y="812"/>
                </a:cxn>
                <a:cxn ang="0">
                  <a:pos x="465" y="730"/>
                </a:cxn>
                <a:cxn ang="0">
                  <a:pos x="458" y="651"/>
                </a:cxn>
                <a:cxn ang="0">
                  <a:pos x="446" y="574"/>
                </a:cxn>
                <a:cxn ang="0">
                  <a:pos x="431" y="500"/>
                </a:cxn>
                <a:cxn ang="0">
                  <a:pos x="413" y="431"/>
                </a:cxn>
                <a:cxn ang="0">
                  <a:pos x="390" y="364"/>
                </a:cxn>
                <a:cxn ang="0">
                  <a:pos x="364" y="302"/>
                </a:cxn>
                <a:cxn ang="0">
                  <a:pos x="334" y="244"/>
                </a:cxn>
                <a:cxn ang="0">
                  <a:pos x="302" y="191"/>
                </a:cxn>
                <a:cxn ang="0">
                  <a:pos x="266" y="144"/>
                </a:cxn>
                <a:cxn ang="0">
                  <a:pos x="228" y="103"/>
                </a:cxn>
                <a:cxn ang="0">
                  <a:pos x="187" y="67"/>
                </a:cxn>
                <a:cxn ang="0">
                  <a:pos x="144" y="39"/>
                </a:cxn>
                <a:cxn ang="0">
                  <a:pos x="98" y="17"/>
                </a:cxn>
                <a:cxn ang="0">
                  <a:pos x="50" y="5"/>
                </a:cxn>
                <a:cxn ang="0">
                  <a:pos x="0" y="0"/>
                </a:cxn>
                <a:cxn ang="0">
                  <a:pos x="20" y="59"/>
                </a:cxn>
                <a:cxn ang="0">
                  <a:pos x="59" y="66"/>
                </a:cxn>
                <a:cxn ang="0">
                  <a:pos x="97" y="80"/>
                </a:cxn>
                <a:cxn ang="0">
                  <a:pos x="135" y="100"/>
                </a:cxn>
                <a:cxn ang="0">
                  <a:pos x="171" y="128"/>
                </a:cxn>
                <a:cxn ang="0">
                  <a:pos x="205" y="161"/>
                </a:cxn>
                <a:cxn ang="0">
                  <a:pos x="239" y="202"/>
                </a:cxn>
                <a:cxn ang="0">
                  <a:pos x="270" y="248"/>
                </a:cxn>
                <a:cxn ang="0">
                  <a:pos x="299" y="299"/>
                </a:cxn>
                <a:cxn ang="0">
                  <a:pos x="324" y="355"/>
                </a:cxn>
                <a:cxn ang="0">
                  <a:pos x="347" y="415"/>
                </a:cxn>
                <a:cxn ang="0">
                  <a:pos x="367" y="480"/>
                </a:cxn>
                <a:cxn ang="0">
                  <a:pos x="383" y="549"/>
                </a:cxn>
                <a:cxn ang="0">
                  <a:pos x="395" y="620"/>
                </a:cxn>
                <a:cxn ang="0">
                  <a:pos x="405" y="695"/>
                </a:cxn>
                <a:cxn ang="0">
                  <a:pos x="409" y="773"/>
                </a:cxn>
                <a:cxn ang="0">
                  <a:pos x="409" y="812"/>
                </a:cxn>
              </a:cxnLst>
              <a:rect l="0" t="0" r="r" b="b"/>
              <a:pathLst>
                <a:path w="467" h="812">
                  <a:moveTo>
                    <a:pt x="467" y="812"/>
                  </a:moveTo>
                  <a:lnTo>
                    <a:pt x="467" y="812"/>
                  </a:lnTo>
                  <a:lnTo>
                    <a:pt x="466" y="770"/>
                  </a:lnTo>
                  <a:lnTo>
                    <a:pt x="465" y="730"/>
                  </a:lnTo>
                  <a:lnTo>
                    <a:pt x="461" y="691"/>
                  </a:lnTo>
                  <a:lnTo>
                    <a:pt x="458" y="651"/>
                  </a:lnTo>
                  <a:lnTo>
                    <a:pt x="453" y="612"/>
                  </a:lnTo>
                  <a:lnTo>
                    <a:pt x="446" y="574"/>
                  </a:lnTo>
                  <a:lnTo>
                    <a:pt x="439" y="537"/>
                  </a:lnTo>
                  <a:lnTo>
                    <a:pt x="431" y="500"/>
                  </a:lnTo>
                  <a:lnTo>
                    <a:pt x="422" y="466"/>
                  </a:lnTo>
                  <a:lnTo>
                    <a:pt x="413" y="431"/>
                  </a:lnTo>
                  <a:lnTo>
                    <a:pt x="401" y="397"/>
                  </a:lnTo>
                  <a:lnTo>
                    <a:pt x="390" y="364"/>
                  </a:lnTo>
                  <a:lnTo>
                    <a:pt x="377" y="333"/>
                  </a:lnTo>
                  <a:lnTo>
                    <a:pt x="364" y="302"/>
                  </a:lnTo>
                  <a:lnTo>
                    <a:pt x="349" y="272"/>
                  </a:lnTo>
                  <a:lnTo>
                    <a:pt x="334" y="244"/>
                  </a:lnTo>
                  <a:lnTo>
                    <a:pt x="318" y="218"/>
                  </a:lnTo>
                  <a:lnTo>
                    <a:pt x="302" y="191"/>
                  </a:lnTo>
                  <a:lnTo>
                    <a:pt x="285" y="167"/>
                  </a:lnTo>
                  <a:lnTo>
                    <a:pt x="266" y="144"/>
                  </a:lnTo>
                  <a:lnTo>
                    <a:pt x="248" y="123"/>
                  </a:lnTo>
                  <a:lnTo>
                    <a:pt x="228" y="103"/>
                  </a:lnTo>
                  <a:lnTo>
                    <a:pt x="209" y="84"/>
                  </a:lnTo>
                  <a:lnTo>
                    <a:pt x="187" y="67"/>
                  </a:lnTo>
                  <a:lnTo>
                    <a:pt x="166" y="52"/>
                  </a:lnTo>
                  <a:lnTo>
                    <a:pt x="144" y="39"/>
                  </a:lnTo>
                  <a:lnTo>
                    <a:pt x="121" y="28"/>
                  </a:lnTo>
                  <a:lnTo>
                    <a:pt x="98" y="17"/>
                  </a:lnTo>
                  <a:lnTo>
                    <a:pt x="74" y="10"/>
                  </a:lnTo>
                  <a:lnTo>
                    <a:pt x="50" y="5"/>
                  </a:lnTo>
                  <a:lnTo>
                    <a:pt x="24" y="1"/>
                  </a:lnTo>
                  <a:lnTo>
                    <a:pt x="0" y="0"/>
                  </a:lnTo>
                  <a:lnTo>
                    <a:pt x="0" y="58"/>
                  </a:lnTo>
                  <a:lnTo>
                    <a:pt x="20" y="59"/>
                  </a:lnTo>
                  <a:lnTo>
                    <a:pt x="39" y="61"/>
                  </a:lnTo>
                  <a:lnTo>
                    <a:pt x="59" y="66"/>
                  </a:lnTo>
                  <a:lnTo>
                    <a:pt x="78" y="71"/>
                  </a:lnTo>
                  <a:lnTo>
                    <a:pt x="97" y="80"/>
                  </a:lnTo>
                  <a:lnTo>
                    <a:pt x="115" y="89"/>
                  </a:lnTo>
                  <a:lnTo>
                    <a:pt x="135" y="100"/>
                  </a:lnTo>
                  <a:lnTo>
                    <a:pt x="152" y="113"/>
                  </a:lnTo>
                  <a:lnTo>
                    <a:pt x="171" y="128"/>
                  </a:lnTo>
                  <a:lnTo>
                    <a:pt x="188" y="144"/>
                  </a:lnTo>
                  <a:lnTo>
                    <a:pt x="205" y="161"/>
                  </a:lnTo>
                  <a:lnTo>
                    <a:pt x="223" y="181"/>
                  </a:lnTo>
                  <a:lnTo>
                    <a:pt x="239" y="202"/>
                  </a:lnTo>
                  <a:lnTo>
                    <a:pt x="255" y="224"/>
                  </a:lnTo>
                  <a:lnTo>
                    <a:pt x="270" y="248"/>
                  </a:lnTo>
                  <a:lnTo>
                    <a:pt x="285" y="272"/>
                  </a:lnTo>
                  <a:lnTo>
                    <a:pt x="299" y="299"/>
                  </a:lnTo>
                  <a:lnTo>
                    <a:pt x="311" y="326"/>
                  </a:lnTo>
                  <a:lnTo>
                    <a:pt x="324" y="355"/>
                  </a:lnTo>
                  <a:lnTo>
                    <a:pt x="337" y="385"/>
                  </a:lnTo>
                  <a:lnTo>
                    <a:pt x="347" y="415"/>
                  </a:lnTo>
                  <a:lnTo>
                    <a:pt x="357" y="447"/>
                  </a:lnTo>
                  <a:lnTo>
                    <a:pt x="367" y="480"/>
                  </a:lnTo>
                  <a:lnTo>
                    <a:pt x="376" y="514"/>
                  </a:lnTo>
                  <a:lnTo>
                    <a:pt x="383" y="549"/>
                  </a:lnTo>
                  <a:lnTo>
                    <a:pt x="390" y="585"/>
                  </a:lnTo>
                  <a:lnTo>
                    <a:pt x="395" y="620"/>
                  </a:lnTo>
                  <a:lnTo>
                    <a:pt x="400" y="657"/>
                  </a:lnTo>
                  <a:lnTo>
                    <a:pt x="405" y="695"/>
                  </a:lnTo>
                  <a:lnTo>
                    <a:pt x="407" y="733"/>
                  </a:lnTo>
                  <a:lnTo>
                    <a:pt x="409" y="773"/>
                  </a:lnTo>
                  <a:lnTo>
                    <a:pt x="409" y="812"/>
                  </a:lnTo>
                  <a:lnTo>
                    <a:pt x="409" y="812"/>
                  </a:lnTo>
                  <a:lnTo>
                    <a:pt x="467" y="812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7"/>
            <p:cNvSpPr>
              <a:spLocks/>
            </p:cNvSpPr>
            <p:nvPr/>
          </p:nvSpPr>
          <p:spPr bwMode="auto">
            <a:xfrm>
              <a:off x="1377" y="3112"/>
              <a:ext cx="121" cy="224"/>
            </a:xfrm>
            <a:custGeom>
              <a:avLst/>
              <a:gdLst/>
              <a:ahLst/>
              <a:cxnLst>
                <a:cxn ang="0">
                  <a:pos x="0" y="812"/>
                </a:cxn>
                <a:cxn ang="0">
                  <a:pos x="50" y="807"/>
                </a:cxn>
                <a:cxn ang="0">
                  <a:pos x="98" y="794"/>
                </a:cxn>
                <a:cxn ang="0">
                  <a:pos x="144" y="772"/>
                </a:cxn>
                <a:cxn ang="0">
                  <a:pos x="187" y="745"/>
                </a:cxn>
                <a:cxn ang="0">
                  <a:pos x="228" y="709"/>
                </a:cxn>
                <a:cxn ang="0">
                  <a:pos x="266" y="667"/>
                </a:cxn>
                <a:cxn ang="0">
                  <a:pos x="302" y="620"/>
                </a:cxn>
                <a:cxn ang="0">
                  <a:pos x="334" y="567"/>
                </a:cxn>
                <a:cxn ang="0">
                  <a:pos x="364" y="509"/>
                </a:cxn>
                <a:cxn ang="0">
                  <a:pos x="390" y="447"/>
                </a:cxn>
                <a:cxn ang="0">
                  <a:pos x="413" y="380"/>
                </a:cxn>
                <a:cxn ang="0">
                  <a:pos x="431" y="311"/>
                </a:cxn>
                <a:cxn ang="0">
                  <a:pos x="446" y="237"/>
                </a:cxn>
                <a:cxn ang="0">
                  <a:pos x="458" y="160"/>
                </a:cxn>
                <a:cxn ang="0">
                  <a:pos x="465" y="82"/>
                </a:cxn>
                <a:cxn ang="0">
                  <a:pos x="467" y="0"/>
                </a:cxn>
                <a:cxn ang="0">
                  <a:pos x="409" y="39"/>
                </a:cxn>
                <a:cxn ang="0">
                  <a:pos x="405" y="116"/>
                </a:cxn>
                <a:cxn ang="0">
                  <a:pos x="395" y="191"/>
                </a:cxn>
                <a:cxn ang="0">
                  <a:pos x="383" y="263"/>
                </a:cxn>
                <a:cxn ang="0">
                  <a:pos x="367" y="332"/>
                </a:cxn>
                <a:cxn ang="0">
                  <a:pos x="347" y="396"/>
                </a:cxn>
                <a:cxn ang="0">
                  <a:pos x="324" y="456"/>
                </a:cxn>
                <a:cxn ang="0">
                  <a:pos x="299" y="513"/>
                </a:cxn>
                <a:cxn ang="0">
                  <a:pos x="270" y="564"/>
                </a:cxn>
                <a:cxn ang="0">
                  <a:pos x="239" y="610"/>
                </a:cxn>
                <a:cxn ang="0">
                  <a:pos x="205" y="650"/>
                </a:cxn>
                <a:cxn ang="0">
                  <a:pos x="171" y="684"/>
                </a:cxn>
                <a:cxn ang="0">
                  <a:pos x="135" y="711"/>
                </a:cxn>
                <a:cxn ang="0">
                  <a:pos x="97" y="732"/>
                </a:cxn>
                <a:cxn ang="0">
                  <a:pos x="59" y="746"/>
                </a:cxn>
                <a:cxn ang="0">
                  <a:pos x="20" y="753"/>
                </a:cxn>
                <a:cxn ang="0">
                  <a:pos x="0" y="754"/>
                </a:cxn>
              </a:cxnLst>
              <a:rect l="0" t="0" r="r" b="b"/>
              <a:pathLst>
                <a:path w="467" h="812">
                  <a:moveTo>
                    <a:pt x="0" y="812"/>
                  </a:moveTo>
                  <a:lnTo>
                    <a:pt x="0" y="812"/>
                  </a:lnTo>
                  <a:lnTo>
                    <a:pt x="24" y="810"/>
                  </a:lnTo>
                  <a:lnTo>
                    <a:pt x="50" y="807"/>
                  </a:lnTo>
                  <a:lnTo>
                    <a:pt x="74" y="801"/>
                  </a:lnTo>
                  <a:lnTo>
                    <a:pt x="98" y="794"/>
                  </a:lnTo>
                  <a:lnTo>
                    <a:pt x="121" y="784"/>
                  </a:lnTo>
                  <a:lnTo>
                    <a:pt x="144" y="772"/>
                  </a:lnTo>
                  <a:lnTo>
                    <a:pt x="166" y="760"/>
                  </a:lnTo>
                  <a:lnTo>
                    <a:pt x="187" y="745"/>
                  </a:lnTo>
                  <a:lnTo>
                    <a:pt x="209" y="727"/>
                  </a:lnTo>
                  <a:lnTo>
                    <a:pt x="228" y="709"/>
                  </a:lnTo>
                  <a:lnTo>
                    <a:pt x="248" y="688"/>
                  </a:lnTo>
                  <a:lnTo>
                    <a:pt x="266" y="667"/>
                  </a:lnTo>
                  <a:lnTo>
                    <a:pt x="285" y="644"/>
                  </a:lnTo>
                  <a:lnTo>
                    <a:pt x="302" y="620"/>
                  </a:lnTo>
                  <a:lnTo>
                    <a:pt x="318" y="594"/>
                  </a:lnTo>
                  <a:lnTo>
                    <a:pt x="334" y="567"/>
                  </a:lnTo>
                  <a:lnTo>
                    <a:pt x="349" y="539"/>
                  </a:lnTo>
                  <a:lnTo>
                    <a:pt x="364" y="509"/>
                  </a:lnTo>
                  <a:lnTo>
                    <a:pt x="377" y="478"/>
                  </a:lnTo>
                  <a:lnTo>
                    <a:pt x="390" y="447"/>
                  </a:lnTo>
                  <a:lnTo>
                    <a:pt x="401" y="415"/>
                  </a:lnTo>
                  <a:lnTo>
                    <a:pt x="413" y="380"/>
                  </a:lnTo>
                  <a:lnTo>
                    <a:pt x="422" y="346"/>
                  </a:lnTo>
                  <a:lnTo>
                    <a:pt x="431" y="311"/>
                  </a:lnTo>
                  <a:lnTo>
                    <a:pt x="439" y="274"/>
                  </a:lnTo>
                  <a:lnTo>
                    <a:pt x="446" y="237"/>
                  </a:lnTo>
                  <a:lnTo>
                    <a:pt x="453" y="199"/>
                  </a:lnTo>
                  <a:lnTo>
                    <a:pt x="458" y="160"/>
                  </a:lnTo>
                  <a:lnTo>
                    <a:pt x="461" y="121"/>
                  </a:lnTo>
                  <a:lnTo>
                    <a:pt x="465" y="82"/>
                  </a:lnTo>
                  <a:lnTo>
                    <a:pt x="466" y="41"/>
                  </a:lnTo>
                  <a:lnTo>
                    <a:pt x="467" y="0"/>
                  </a:lnTo>
                  <a:lnTo>
                    <a:pt x="409" y="0"/>
                  </a:lnTo>
                  <a:lnTo>
                    <a:pt x="409" y="39"/>
                  </a:lnTo>
                  <a:lnTo>
                    <a:pt x="407" y="78"/>
                  </a:lnTo>
                  <a:lnTo>
                    <a:pt x="405" y="116"/>
                  </a:lnTo>
                  <a:lnTo>
                    <a:pt x="400" y="154"/>
                  </a:lnTo>
                  <a:lnTo>
                    <a:pt x="395" y="191"/>
                  </a:lnTo>
                  <a:lnTo>
                    <a:pt x="390" y="227"/>
                  </a:lnTo>
                  <a:lnTo>
                    <a:pt x="383" y="263"/>
                  </a:lnTo>
                  <a:lnTo>
                    <a:pt x="376" y="297"/>
                  </a:lnTo>
                  <a:lnTo>
                    <a:pt x="367" y="332"/>
                  </a:lnTo>
                  <a:lnTo>
                    <a:pt x="357" y="364"/>
                  </a:lnTo>
                  <a:lnTo>
                    <a:pt x="347" y="396"/>
                  </a:lnTo>
                  <a:lnTo>
                    <a:pt x="337" y="426"/>
                  </a:lnTo>
                  <a:lnTo>
                    <a:pt x="324" y="456"/>
                  </a:lnTo>
                  <a:lnTo>
                    <a:pt x="311" y="485"/>
                  </a:lnTo>
                  <a:lnTo>
                    <a:pt x="299" y="513"/>
                  </a:lnTo>
                  <a:lnTo>
                    <a:pt x="285" y="539"/>
                  </a:lnTo>
                  <a:lnTo>
                    <a:pt x="270" y="564"/>
                  </a:lnTo>
                  <a:lnTo>
                    <a:pt x="255" y="588"/>
                  </a:lnTo>
                  <a:lnTo>
                    <a:pt x="239" y="610"/>
                  </a:lnTo>
                  <a:lnTo>
                    <a:pt x="223" y="631"/>
                  </a:lnTo>
                  <a:lnTo>
                    <a:pt x="205" y="650"/>
                  </a:lnTo>
                  <a:lnTo>
                    <a:pt x="188" y="667"/>
                  </a:lnTo>
                  <a:lnTo>
                    <a:pt x="171" y="684"/>
                  </a:lnTo>
                  <a:lnTo>
                    <a:pt x="152" y="699"/>
                  </a:lnTo>
                  <a:lnTo>
                    <a:pt x="135" y="711"/>
                  </a:lnTo>
                  <a:lnTo>
                    <a:pt x="115" y="723"/>
                  </a:lnTo>
                  <a:lnTo>
                    <a:pt x="97" y="732"/>
                  </a:lnTo>
                  <a:lnTo>
                    <a:pt x="78" y="740"/>
                  </a:lnTo>
                  <a:lnTo>
                    <a:pt x="59" y="746"/>
                  </a:lnTo>
                  <a:lnTo>
                    <a:pt x="39" y="750"/>
                  </a:lnTo>
                  <a:lnTo>
                    <a:pt x="20" y="753"/>
                  </a:lnTo>
                  <a:lnTo>
                    <a:pt x="0" y="754"/>
                  </a:lnTo>
                  <a:lnTo>
                    <a:pt x="0" y="754"/>
                  </a:lnTo>
                  <a:lnTo>
                    <a:pt x="0" y="812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8"/>
            <p:cNvSpPr>
              <a:spLocks/>
            </p:cNvSpPr>
            <p:nvPr/>
          </p:nvSpPr>
          <p:spPr bwMode="auto">
            <a:xfrm>
              <a:off x="1256" y="3112"/>
              <a:ext cx="121" cy="2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82"/>
                </a:cxn>
                <a:cxn ang="0">
                  <a:pos x="9" y="160"/>
                </a:cxn>
                <a:cxn ang="0">
                  <a:pos x="21" y="237"/>
                </a:cxn>
                <a:cxn ang="0">
                  <a:pos x="36" y="311"/>
                </a:cxn>
                <a:cxn ang="0">
                  <a:pos x="55" y="380"/>
                </a:cxn>
                <a:cxn ang="0">
                  <a:pos x="77" y="447"/>
                </a:cxn>
                <a:cxn ang="0">
                  <a:pos x="104" y="509"/>
                </a:cxn>
                <a:cxn ang="0">
                  <a:pos x="132" y="567"/>
                </a:cxn>
                <a:cxn ang="0">
                  <a:pos x="165" y="620"/>
                </a:cxn>
                <a:cxn ang="0">
                  <a:pos x="201" y="667"/>
                </a:cxn>
                <a:cxn ang="0">
                  <a:pos x="239" y="709"/>
                </a:cxn>
                <a:cxn ang="0">
                  <a:pos x="280" y="745"/>
                </a:cxn>
                <a:cxn ang="0">
                  <a:pos x="324" y="772"/>
                </a:cxn>
                <a:cxn ang="0">
                  <a:pos x="370" y="794"/>
                </a:cxn>
                <a:cxn ang="0">
                  <a:pos x="417" y="807"/>
                </a:cxn>
                <a:cxn ang="0">
                  <a:pos x="468" y="812"/>
                </a:cxn>
                <a:cxn ang="0">
                  <a:pos x="447" y="753"/>
                </a:cxn>
                <a:cxn ang="0">
                  <a:pos x="408" y="746"/>
                </a:cxn>
                <a:cxn ang="0">
                  <a:pos x="370" y="732"/>
                </a:cxn>
                <a:cxn ang="0">
                  <a:pos x="333" y="711"/>
                </a:cxn>
                <a:cxn ang="0">
                  <a:pos x="296" y="684"/>
                </a:cxn>
                <a:cxn ang="0">
                  <a:pos x="262" y="650"/>
                </a:cxn>
                <a:cxn ang="0">
                  <a:pos x="228" y="610"/>
                </a:cxn>
                <a:cxn ang="0">
                  <a:pos x="197" y="564"/>
                </a:cxn>
                <a:cxn ang="0">
                  <a:pos x="169" y="513"/>
                </a:cxn>
                <a:cxn ang="0">
                  <a:pos x="143" y="456"/>
                </a:cxn>
                <a:cxn ang="0">
                  <a:pos x="120" y="396"/>
                </a:cxn>
                <a:cxn ang="0">
                  <a:pos x="100" y="332"/>
                </a:cxn>
                <a:cxn ang="0">
                  <a:pos x="84" y="263"/>
                </a:cxn>
                <a:cxn ang="0">
                  <a:pos x="71" y="191"/>
                </a:cxn>
                <a:cxn ang="0">
                  <a:pos x="63" y="116"/>
                </a:cxn>
                <a:cxn ang="0">
                  <a:pos x="59" y="39"/>
                </a:cxn>
                <a:cxn ang="0">
                  <a:pos x="58" y="0"/>
                </a:cxn>
              </a:cxnLst>
              <a:rect l="0" t="0" r="r" b="b"/>
              <a:pathLst>
                <a:path w="468" h="812">
                  <a:moveTo>
                    <a:pt x="0" y="0"/>
                  </a:moveTo>
                  <a:lnTo>
                    <a:pt x="0" y="0"/>
                  </a:lnTo>
                  <a:lnTo>
                    <a:pt x="1" y="41"/>
                  </a:lnTo>
                  <a:lnTo>
                    <a:pt x="2" y="82"/>
                  </a:lnTo>
                  <a:lnTo>
                    <a:pt x="6" y="121"/>
                  </a:lnTo>
                  <a:lnTo>
                    <a:pt x="9" y="160"/>
                  </a:lnTo>
                  <a:lnTo>
                    <a:pt x="15" y="199"/>
                  </a:lnTo>
                  <a:lnTo>
                    <a:pt x="21" y="237"/>
                  </a:lnTo>
                  <a:lnTo>
                    <a:pt x="28" y="274"/>
                  </a:lnTo>
                  <a:lnTo>
                    <a:pt x="36" y="311"/>
                  </a:lnTo>
                  <a:lnTo>
                    <a:pt x="45" y="346"/>
                  </a:lnTo>
                  <a:lnTo>
                    <a:pt x="55" y="380"/>
                  </a:lnTo>
                  <a:lnTo>
                    <a:pt x="66" y="415"/>
                  </a:lnTo>
                  <a:lnTo>
                    <a:pt x="77" y="447"/>
                  </a:lnTo>
                  <a:lnTo>
                    <a:pt x="90" y="478"/>
                  </a:lnTo>
                  <a:lnTo>
                    <a:pt x="104" y="509"/>
                  </a:lnTo>
                  <a:lnTo>
                    <a:pt x="117" y="539"/>
                  </a:lnTo>
                  <a:lnTo>
                    <a:pt x="132" y="567"/>
                  </a:lnTo>
                  <a:lnTo>
                    <a:pt x="149" y="594"/>
                  </a:lnTo>
                  <a:lnTo>
                    <a:pt x="165" y="620"/>
                  </a:lnTo>
                  <a:lnTo>
                    <a:pt x="182" y="644"/>
                  </a:lnTo>
                  <a:lnTo>
                    <a:pt x="201" y="667"/>
                  </a:lnTo>
                  <a:lnTo>
                    <a:pt x="219" y="688"/>
                  </a:lnTo>
                  <a:lnTo>
                    <a:pt x="239" y="709"/>
                  </a:lnTo>
                  <a:lnTo>
                    <a:pt x="259" y="727"/>
                  </a:lnTo>
                  <a:lnTo>
                    <a:pt x="280" y="745"/>
                  </a:lnTo>
                  <a:lnTo>
                    <a:pt x="301" y="760"/>
                  </a:lnTo>
                  <a:lnTo>
                    <a:pt x="324" y="772"/>
                  </a:lnTo>
                  <a:lnTo>
                    <a:pt x="346" y="784"/>
                  </a:lnTo>
                  <a:lnTo>
                    <a:pt x="370" y="794"/>
                  </a:lnTo>
                  <a:lnTo>
                    <a:pt x="393" y="801"/>
                  </a:lnTo>
                  <a:lnTo>
                    <a:pt x="417" y="807"/>
                  </a:lnTo>
                  <a:lnTo>
                    <a:pt x="443" y="810"/>
                  </a:lnTo>
                  <a:lnTo>
                    <a:pt x="468" y="812"/>
                  </a:lnTo>
                  <a:lnTo>
                    <a:pt x="468" y="754"/>
                  </a:lnTo>
                  <a:lnTo>
                    <a:pt x="447" y="753"/>
                  </a:lnTo>
                  <a:lnTo>
                    <a:pt x="428" y="750"/>
                  </a:lnTo>
                  <a:lnTo>
                    <a:pt x="408" y="746"/>
                  </a:lnTo>
                  <a:lnTo>
                    <a:pt x="390" y="740"/>
                  </a:lnTo>
                  <a:lnTo>
                    <a:pt x="370" y="732"/>
                  </a:lnTo>
                  <a:lnTo>
                    <a:pt x="352" y="723"/>
                  </a:lnTo>
                  <a:lnTo>
                    <a:pt x="333" y="711"/>
                  </a:lnTo>
                  <a:lnTo>
                    <a:pt x="315" y="699"/>
                  </a:lnTo>
                  <a:lnTo>
                    <a:pt x="296" y="684"/>
                  </a:lnTo>
                  <a:lnTo>
                    <a:pt x="279" y="667"/>
                  </a:lnTo>
                  <a:lnTo>
                    <a:pt x="262" y="650"/>
                  </a:lnTo>
                  <a:lnTo>
                    <a:pt x="244" y="631"/>
                  </a:lnTo>
                  <a:lnTo>
                    <a:pt x="228" y="610"/>
                  </a:lnTo>
                  <a:lnTo>
                    <a:pt x="213" y="588"/>
                  </a:lnTo>
                  <a:lnTo>
                    <a:pt x="197" y="564"/>
                  </a:lnTo>
                  <a:lnTo>
                    <a:pt x="183" y="539"/>
                  </a:lnTo>
                  <a:lnTo>
                    <a:pt x="169" y="513"/>
                  </a:lnTo>
                  <a:lnTo>
                    <a:pt x="156" y="485"/>
                  </a:lnTo>
                  <a:lnTo>
                    <a:pt x="143" y="456"/>
                  </a:lnTo>
                  <a:lnTo>
                    <a:pt x="131" y="426"/>
                  </a:lnTo>
                  <a:lnTo>
                    <a:pt x="120" y="396"/>
                  </a:lnTo>
                  <a:lnTo>
                    <a:pt x="109" y="364"/>
                  </a:lnTo>
                  <a:lnTo>
                    <a:pt x="100" y="332"/>
                  </a:lnTo>
                  <a:lnTo>
                    <a:pt x="92" y="297"/>
                  </a:lnTo>
                  <a:lnTo>
                    <a:pt x="84" y="263"/>
                  </a:lnTo>
                  <a:lnTo>
                    <a:pt x="77" y="227"/>
                  </a:lnTo>
                  <a:lnTo>
                    <a:pt x="71" y="191"/>
                  </a:lnTo>
                  <a:lnTo>
                    <a:pt x="67" y="154"/>
                  </a:lnTo>
                  <a:lnTo>
                    <a:pt x="63" y="116"/>
                  </a:lnTo>
                  <a:lnTo>
                    <a:pt x="60" y="78"/>
                  </a:lnTo>
                  <a:lnTo>
                    <a:pt x="59" y="39"/>
                  </a:lnTo>
                  <a:lnTo>
                    <a:pt x="58" y="0"/>
                  </a:lnTo>
                  <a:lnTo>
                    <a:pt x="5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9"/>
            <p:cNvSpPr>
              <a:spLocks/>
            </p:cNvSpPr>
            <p:nvPr/>
          </p:nvSpPr>
          <p:spPr bwMode="auto">
            <a:xfrm>
              <a:off x="1256" y="2887"/>
              <a:ext cx="121" cy="225"/>
            </a:xfrm>
            <a:custGeom>
              <a:avLst/>
              <a:gdLst/>
              <a:ahLst/>
              <a:cxnLst>
                <a:cxn ang="0">
                  <a:pos x="468" y="0"/>
                </a:cxn>
                <a:cxn ang="0">
                  <a:pos x="417" y="5"/>
                </a:cxn>
                <a:cxn ang="0">
                  <a:pos x="370" y="17"/>
                </a:cxn>
                <a:cxn ang="0">
                  <a:pos x="324" y="39"/>
                </a:cxn>
                <a:cxn ang="0">
                  <a:pos x="280" y="67"/>
                </a:cxn>
                <a:cxn ang="0">
                  <a:pos x="239" y="103"/>
                </a:cxn>
                <a:cxn ang="0">
                  <a:pos x="201" y="144"/>
                </a:cxn>
                <a:cxn ang="0">
                  <a:pos x="165" y="191"/>
                </a:cxn>
                <a:cxn ang="0">
                  <a:pos x="132" y="244"/>
                </a:cxn>
                <a:cxn ang="0">
                  <a:pos x="104" y="302"/>
                </a:cxn>
                <a:cxn ang="0">
                  <a:pos x="77" y="364"/>
                </a:cxn>
                <a:cxn ang="0">
                  <a:pos x="55" y="431"/>
                </a:cxn>
                <a:cxn ang="0">
                  <a:pos x="36" y="500"/>
                </a:cxn>
                <a:cxn ang="0">
                  <a:pos x="21" y="574"/>
                </a:cxn>
                <a:cxn ang="0">
                  <a:pos x="9" y="651"/>
                </a:cxn>
                <a:cxn ang="0">
                  <a:pos x="2" y="730"/>
                </a:cxn>
                <a:cxn ang="0">
                  <a:pos x="0" y="812"/>
                </a:cxn>
                <a:cxn ang="0">
                  <a:pos x="59" y="773"/>
                </a:cxn>
                <a:cxn ang="0">
                  <a:pos x="63" y="695"/>
                </a:cxn>
                <a:cxn ang="0">
                  <a:pos x="71" y="620"/>
                </a:cxn>
                <a:cxn ang="0">
                  <a:pos x="84" y="549"/>
                </a:cxn>
                <a:cxn ang="0">
                  <a:pos x="100" y="480"/>
                </a:cxn>
                <a:cxn ang="0">
                  <a:pos x="120" y="415"/>
                </a:cxn>
                <a:cxn ang="0">
                  <a:pos x="143" y="355"/>
                </a:cxn>
                <a:cxn ang="0">
                  <a:pos x="169" y="299"/>
                </a:cxn>
                <a:cxn ang="0">
                  <a:pos x="197" y="248"/>
                </a:cxn>
                <a:cxn ang="0">
                  <a:pos x="228" y="202"/>
                </a:cxn>
                <a:cxn ang="0">
                  <a:pos x="262" y="161"/>
                </a:cxn>
                <a:cxn ang="0">
                  <a:pos x="296" y="128"/>
                </a:cxn>
                <a:cxn ang="0">
                  <a:pos x="333" y="100"/>
                </a:cxn>
                <a:cxn ang="0">
                  <a:pos x="370" y="80"/>
                </a:cxn>
                <a:cxn ang="0">
                  <a:pos x="408" y="66"/>
                </a:cxn>
                <a:cxn ang="0">
                  <a:pos x="447" y="59"/>
                </a:cxn>
                <a:cxn ang="0">
                  <a:pos x="468" y="58"/>
                </a:cxn>
              </a:cxnLst>
              <a:rect l="0" t="0" r="r" b="b"/>
              <a:pathLst>
                <a:path w="468" h="812">
                  <a:moveTo>
                    <a:pt x="468" y="0"/>
                  </a:moveTo>
                  <a:lnTo>
                    <a:pt x="468" y="0"/>
                  </a:lnTo>
                  <a:lnTo>
                    <a:pt x="443" y="1"/>
                  </a:lnTo>
                  <a:lnTo>
                    <a:pt x="417" y="5"/>
                  </a:lnTo>
                  <a:lnTo>
                    <a:pt x="393" y="10"/>
                  </a:lnTo>
                  <a:lnTo>
                    <a:pt x="370" y="17"/>
                  </a:lnTo>
                  <a:lnTo>
                    <a:pt x="346" y="28"/>
                  </a:lnTo>
                  <a:lnTo>
                    <a:pt x="324" y="39"/>
                  </a:lnTo>
                  <a:lnTo>
                    <a:pt x="301" y="52"/>
                  </a:lnTo>
                  <a:lnTo>
                    <a:pt x="280" y="67"/>
                  </a:lnTo>
                  <a:lnTo>
                    <a:pt x="259" y="84"/>
                  </a:lnTo>
                  <a:lnTo>
                    <a:pt x="239" y="103"/>
                  </a:lnTo>
                  <a:lnTo>
                    <a:pt x="219" y="123"/>
                  </a:lnTo>
                  <a:lnTo>
                    <a:pt x="201" y="144"/>
                  </a:lnTo>
                  <a:lnTo>
                    <a:pt x="182" y="167"/>
                  </a:lnTo>
                  <a:lnTo>
                    <a:pt x="165" y="191"/>
                  </a:lnTo>
                  <a:lnTo>
                    <a:pt x="149" y="218"/>
                  </a:lnTo>
                  <a:lnTo>
                    <a:pt x="132" y="244"/>
                  </a:lnTo>
                  <a:lnTo>
                    <a:pt x="117" y="272"/>
                  </a:lnTo>
                  <a:lnTo>
                    <a:pt x="104" y="302"/>
                  </a:lnTo>
                  <a:lnTo>
                    <a:pt x="90" y="333"/>
                  </a:lnTo>
                  <a:lnTo>
                    <a:pt x="77" y="364"/>
                  </a:lnTo>
                  <a:lnTo>
                    <a:pt x="66" y="397"/>
                  </a:lnTo>
                  <a:lnTo>
                    <a:pt x="55" y="431"/>
                  </a:lnTo>
                  <a:lnTo>
                    <a:pt x="45" y="466"/>
                  </a:lnTo>
                  <a:lnTo>
                    <a:pt x="36" y="500"/>
                  </a:lnTo>
                  <a:lnTo>
                    <a:pt x="28" y="537"/>
                  </a:lnTo>
                  <a:lnTo>
                    <a:pt x="21" y="574"/>
                  </a:lnTo>
                  <a:lnTo>
                    <a:pt x="15" y="612"/>
                  </a:lnTo>
                  <a:lnTo>
                    <a:pt x="9" y="651"/>
                  </a:lnTo>
                  <a:lnTo>
                    <a:pt x="6" y="691"/>
                  </a:lnTo>
                  <a:lnTo>
                    <a:pt x="2" y="730"/>
                  </a:lnTo>
                  <a:lnTo>
                    <a:pt x="1" y="770"/>
                  </a:lnTo>
                  <a:lnTo>
                    <a:pt x="0" y="812"/>
                  </a:lnTo>
                  <a:lnTo>
                    <a:pt x="58" y="812"/>
                  </a:lnTo>
                  <a:lnTo>
                    <a:pt x="59" y="773"/>
                  </a:lnTo>
                  <a:lnTo>
                    <a:pt x="60" y="733"/>
                  </a:lnTo>
                  <a:lnTo>
                    <a:pt x="63" y="695"/>
                  </a:lnTo>
                  <a:lnTo>
                    <a:pt x="67" y="657"/>
                  </a:lnTo>
                  <a:lnTo>
                    <a:pt x="71" y="620"/>
                  </a:lnTo>
                  <a:lnTo>
                    <a:pt x="77" y="585"/>
                  </a:lnTo>
                  <a:lnTo>
                    <a:pt x="84" y="549"/>
                  </a:lnTo>
                  <a:lnTo>
                    <a:pt x="92" y="514"/>
                  </a:lnTo>
                  <a:lnTo>
                    <a:pt x="100" y="480"/>
                  </a:lnTo>
                  <a:lnTo>
                    <a:pt x="109" y="447"/>
                  </a:lnTo>
                  <a:lnTo>
                    <a:pt x="120" y="415"/>
                  </a:lnTo>
                  <a:lnTo>
                    <a:pt x="131" y="385"/>
                  </a:lnTo>
                  <a:lnTo>
                    <a:pt x="143" y="355"/>
                  </a:lnTo>
                  <a:lnTo>
                    <a:pt x="156" y="326"/>
                  </a:lnTo>
                  <a:lnTo>
                    <a:pt x="169" y="299"/>
                  </a:lnTo>
                  <a:lnTo>
                    <a:pt x="183" y="272"/>
                  </a:lnTo>
                  <a:lnTo>
                    <a:pt x="197" y="248"/>
                  </a:lnTo>
                  <a:lnTo>
                    <a:pt x="213" y="224"/>
                  </a:lnTo>
                  <a:lnTo>
                    <a:pt x="228" y="202"/>
                  </a:lnTo>
                  <a:lnTo>
                    <a:pt x="244" y="181"/>
                  </a:lnTo>
                  <a:lnTo>
                    <a:pt x="262" y="161"/>
                  </a:lnTo>
                  <a:lnTo>
                    <a:pt x="279" y="144"/>
                  </a:lnTo>
                  <a:lnTo>
                    <a:pt x="296" y="128"/>
                  </a:lnTo>
                  <a:lnTo>
                    <a:pt x="315" y="113"/>
                  </a:lnTo>
                  <a:lnTo>
                    <a:pt x="333" y="100"/>
                  </a:lnTo>
                  <a:lnTo>
                    <a:pt x="352" y="89"/>
                  </a:lnTo>
                  <a:lnTo>
                    <a:pt x="370" y="80"/>
                  </a:lnTo>
                  <a:lnTo>
                    <a:pt x="390" y="71"/>
                  </a:lnTo>
                  <a:lnTo>
                    <a:pt x="408" y="66"/>
                  </a:lnTo>
                  <a:lnTo>
                    <a:pt x="428" y="61"/>
                  </a:lnTo>
                  <a:lnTo>
                    <a:pt x="447" y="59"/>
                  </a:lnTo>
                  <a:lnTo>
                    <a:pt x="468" y="58"/>
                  </a:lnTo>
                  <a:lnTo>
                    <a:pt x="468" y="58"/>
                  </a:lnTo>
                  <a:lnTo>
                    <a:pt x="468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20"/>
            <p:cNvSpPr>
              <a:spLocks/>
            </p:cNvSpPr>
            <p:nvPr/>
          </p:nvSpPr>
          <p:spPr bwMode="auto">
            <a:xfrm>
              <a:off x="1653" y="2895"/>
              <a:ext cx="226" cy="433"/>
            </a:xfrm>
            <a:custGeom>
              <a:avLst/>
              <a:gdLst/>
              <a:ahLst/>
              <a:cxnLst>
                <a:cxn ang="0">
                  <a:pos x="483" y="3"/>
                </a:cxn>
                <a:cxn ang="0">
                  <a:pos x="548" y="24"/>
                </a:cxn>
                <a:cxn ang="0">
                  <a:pos x="609" y="61"/>
                </a:cxn>
                <a:cxn ang="0">
                  <a:pos x="666" y="113"/>
                </a:cxn>
                <a:cxn ang="0">
                  <a:pos x="717" y="179"/>
                </a:cxn>
                <a:cxn ang="0">
                  <a:pos x="764" y="257"/>
                </a:cxn>
                <a:cxn ang="0">
                  <a:pos x="803" y="346"/>
                </a:cxn>
                <a:cxn ang="0">
                  <a:pos x="834" y="444"/>
                </a:cxn>
                <a:cxn ang="0">
                  <a:pos x="858" y="550"/>
                </a:cxn>
                <a:cxn ang="0">
                  <a:pos x="872" y="664"/>
                </a:cxn>
                <a:cxn ang="0">
                  <a:pos x="878" y="783"/>
                </a:cxn>
                <a:cxn ang="0">
                  <a:pos x="872" y="902"/>
                </a:cxn>
                <a:cxn ang="0">
                  <a:pos x="858" y="1016"/>
                </a:cxn>
                <a:cxn ang="0">
                  <a:pos x="834" y="1122"/>
                </a:cxn>
                <a:cxn ang="0">
                  <a:pos x="803" y="1220"/>
                </a:cxn>
                <a:cxn ang="0">
                  <a:pos x="764" y="1309"/>
                </a:cxn>
                <a:cxn ang="0">
                  <a:pos x="717" y="1387"/>
                </a:cxn>
                <a:cxn ang="0">
                  <a:pos x="666" y="1453"/>
                </a:cxn>
                <a:cxn ang="0">
                  <a:pos x="609" y="1505"/>
                </a:cxn>
                <a:cxn ang="0">
                  <a:pos x="548" y="1542"/>
                </a:cxn>
                <a:cxn ang="0">
                  <a:pos x="483" y="1562"/>
                </a:cxn>
                <a:cxn ang="0">
                  <a:pos x="416" y="1565"/>
                </a:cxn>
                <a:cxn ang="0">
                  <a:pos x="351" y="1550"/>
                </a:cxn>
                <a:cxn ang="0">
                  <a:pos x="288" y="1518"/>
                </a:cxn>
                <a:cxn ang="0">
                  <a:pos x="230" y="1471"/>
                </a:cxn>
                <a:cxn ang="0">
                  <a:pos x="177" y="1410"/>
                </a:cxn>
                <a:cxn ang="0">
                  <a:pos x="129" y="1336"/>
                </a:cxn>
                <a:cxn ang="0">
                  <a:pos x="88" y="1251"/>
                </a:cxn>
                <a:cxn ang="0">
                  <a:pos x="53" y="1155"/>
                </a:cxn>
                <a:cxn ang="0">
                  <a:pos x="27" y="1051"/>
                </a:cxn>
                <a:cxn ang="0">
                  <a:pos x="9" y="941"/>
                </a:cxn>
                <a:cxn ang="0">
                  <a:pos x="1" y="823"/>
                </a:cxn>
                <a:cxn ang="0">
                  <a:pos x="3" y="703"/>
                </a:cxn>
                <a:cxn ang="0">
                  <a:pos x="14" y="588"/>
                </a:cxn>
                <a:cxn ang="0">
                  <a:pos x="35" y="478"/>
                </a:cxn>
                <a:cxn ang="0">
                  <a:pos x="64" y="377"/>
                </a:cxn>
                <a:cxn ang="0">
                  <a:pos x="101" y="285"/>
                </a:cxn>
                <a:cxn ang="0">
                  <a:pos x="144" y="204"/>
                </a:cxn>
                <a:cxn ang="0">
                  <a:pos x="194" y="134"/>
                </a:cxn>
                <a:cxn ang="0">
                  <a:pos x="249" y="77"/>
                </a:cxn>
                <a:cxn ang="0">
                  <a:pos x="309" y="34"/>
                </a:cxn>
                <a:cxn ang="0">
                  <a:pos x="373" y="9"/>
                </a:cxn>
                <a:cxn ang="0">
                  <a:pos x="438" y="0"/>
                </a:cxn>
              </a:cxnLst>
              <a:rect l="0" t="0" r="r" b="b"/>
              <a:pathLst>
                <a:path w="878" h="1566">
                  <a:moveTo>
                    <a:pt x="438" y="0"/>
                  </a:moveTo>
                  <a:lnTo>
                    <a:pt x="461" y="1"/>
                  </a:lnTo>
                  <a:lnTo>
                    <a:pt x="483" y="3"/>
                  </a:lnTo>
                  <a:lnTo>
                    <a:pt x="505" y="9"/>
                  </a:lnTo>
                  <a:lnTo>
                    <a:pt x="527" y="16"/>
                  </a:lnTo>
                  <a:lnTo>
                    <a:pt x="548" y="24"/>
                  </a:lnTo>
                  <a:lnTo>
                    <a:pt x="569" y="34"/>
                  </a:lnTo>
                  <a:lnTo>
                    <a:pt x="589" y="47"/>
                  </a:lnTo>
                  <a:lnTo>
                    <a:pt x="609" y="61"/>
                  </a:lnTo>
                  <a:lnTo>
                    <a:pt x="629" y="77"/>
                  </a:lnTo>
                  <a:lnTo>
                    <a:pt x="647" y="94"/>
                  </a:lnTo>
                  <a:lnTo>
                    <a:pt x="666" y="113"/>
                  </a:lnTo>
                  <a:lnTo>
                    <a:pt x="684" y="134"/>
                  </a:lnTo>
                  <a:lnTo>
                    <a:pt x="701" y="155"/>
                  </a:lnTo>
                  <a:lnTo>
                    <a:pt x="717" y="179"/>
                  </a:lnTo>
                  <a:lnTo>
                    <a:pt x="734" y="204"/>
                  </a:lnTo>
                  <a:lnTo>
                    <a:pt x="749" y="229"/>
                  </a:lnTo>
                  <a:lnTo>
                    <a:pt x="764" y="257"/>
                  </a:lnTo>
                  <a:lnTo>
                    <a:pt x="777" y="285"/>
                  </a:lnTo>
                  <a:lnTo>
                    <a:pt x="790" y="315"/>
                  </a:lnTo>
                  <a:lnTo>
                    <a:pt x="803" y="346"/>
                  </a:lnTo>
                  <a:lnTo>
                    <a:pt x="813" y="377"/>
                  </a:lnTo>
                  <a:lnTo>
                    <a:pt x="825" y="410"/>
                  </a:lnTo>
                  <a:lnTo>
                    <a:pt x="834" y="444"/>
                  </a:lnTo>
                  <a:lnTo>
                    <a:pt x="843" y="478"/>
                  </a:lnTo>
                  <a:lnTo>
                    <a:pt x="851" y="514"/>
                  </a:lnTo>
                  <a:lnTo>
                    <a:pt x="858" y="550"/>
                  </a:lnTo>
                  <a:lnTo>
                    <a:pt x="864" y="588"/>
                  </a:lnTo>
                  <a:lnTo>
                    <a:pt x="868" y="625"/>
                  </a:lnTo>
                  <a:lnTo>
                    <a:pt x="872" y="664"/>
                  </a:lnTo>
                  <a:lnTo>
                    <a:pt x="875" y="703"/>
                  </a:lnTo>
                  <a:lnTo>
                    <a:pt x="877" y="742"/>
                  </a:lnTo>
                  <a:lnTo>
                    <a:pt x="878" y="783"/>
                  </a:lnTo>
                  <a:lnTo>
                    <a:pt x="877" y="823"/>
                  </a:lnTo>
                  <a:lnTo>
                    <a:pt x="875" y="862"/>
                  </a:lnTo>
                  <a:lnTo>
                    <a:pt x="872" y="902"/>
                  </a:lnTo>
                  <a:lnTo>
                    <a:pt x="868" y="941"/>
                  </a:lnTo>
                  <a:lnTo>
                    <a:pt x="864" y="978"/>
                  </a:lnTo>
                  <a:lnTo>
                    <a:pt x="858" y="1016"/>
                  </a:lnTo>
                  <a:lnTo>
                    <a:pt x="851" y="1051"/>
                  </a:lnTo>
                  <a:lnTo>
                    <a:pt x="843" y="1087"/>
                  </a:lnTo>
                  <a:lnTo>
                    <a:pt x="834" y="1122"/>
                  </a:lnTo>
                  <a:lnTo>
                    <a:pt x="825" y="1155"/>
                  </a:lnTo>
                  <a:lnTo>
                    <a:pt x="813" y="1189"/>
                  </a:lnTo>
                  <a:lnTo>
                    <a:pt x="803" y="1220"/>
                  </a:lnTo>
                  <a:lnTo>
                    <a:pt x="790" y="1251"/>
                  </a:lnTo>
                  <a:lnTo>
                    <a:pt x="777" y="1281"/>
                  </a:lnTo>
                  <a:lnTo>
                    <a:pt x="764" y="1309"/>
                  </a:lnTo>
                  <a:lnTo>
                    <a:pt x="749" y="1336"/>
                  </a:lnTo>
                  <a:lnTo>
                    <a:pt x="734" y="1362"/>
                  </a:lnTo>
                  <a:lnTo>
                    <a:pt x="717" y="1387"/>
                  </a:lnTo>
                  <a:lnTo>
                    <a:pt x="701" y="1410"/>
                  </a:lnTo>
                  <a:lnTo>
                    <a:pt x="684" y="1432"/>
                  </a:lnTo>
                  <a:lnTo>
                    <a:pt x="666" y="1453"/>
                  </a:lnTo>
                  <a:lnTo>
                    <a:pt x="647" y="1471"/>
                  </a:lnTo>
                  <a:lnTo>
                    <a:pt x="629" y="1488"/>
                  </a:lnTo>
                  <a:lnTo>
                    <a:pt x="609" y="1505"/>
                  </a:lnTo>
                  <a:lnTo>
                    <a:pt x="589" y="1518"/>
                  </a:lnTo>
                  <a:lnTo>
                    <a:pt x="569" y="1531"/>
                  </a:lnTo>
                  <a:lnTo>
                    <a:pt x="548" y="1542"/>
                  </a:lnTo>
                  <a:lnTo>
                    <a:pt x="527" y="1550"/>
                  </a:lnTo>
                  <a:lnTo>
                    <a:pt x="505" y="1557"/>
                  </a:lnTo>
                  <a:lnTo>
                    <a:pt x="483" y="1562"/>
                  </a:lnTo>
                  <a:lnTo>
                    <a:pt x="461" y="1565"/>
                  </a:lnTo>
                  <a:lnTo>
                    <a:pt x="438" y="1566"/>
                  </a:lnTo>
                  <a:lnTo>
                    <a:pt x="416" y="1565"/>
                  </a:lnTo>
                  <a:lnTo>
                    <a:pt x="395" y="1562"/>
                  </a:lnTo>
                  <a:lnTo>
                    <a:pt x="373" y="1557"/>
                  </a:lnTo>
                  <a:lnTo>
                    <a:pt x="351" y="1550"/>
                  </a:lnTo>
                  <a:lnTo>
                    <a:pt x="330" y="1542"/>
                  </a:lnTo>
                  <a:lnTo>
                    <a:pt x="309" y="1531"/>
                  </a:lnTo>
                  <a:lnTo>
                    <a:pt x="288" y="1518"/>
                  </a:lnTo>
                  <a:lnTo>
                    <a:pt x="269" y="1505"/>
                  </a:lnTo>
                  <a:lnTo>
                    <a:pt x="249" y="1488"/>
                  </a:lnTo>
                  <a:lnTo>
                    <a:pt x="230" y="1471"/>
                  </a:lnTo>
                  <a:lnTo>
                    <a:pt x="211" y="1453"/>
                  </a:lnTo>
                  <a:lnTo>
                    <a:pt x="194" y="1432"/>
                  </a:lnTo>
                  <a:lnTo>
                    <a:pt x="177" y="1410"/>
                  </a:lnTo>
                  <a:lnTo>
                    <a:pt x="160" y="1387"/>
                  </a:lnTo>
                  <a:lnTo>
                    <a:pt x="144" y="1362"/>
                  </a:lnTo>
                  <a:lnTo>
                    <a:pt x="129" y="1336"/>
                  </a:lnTo>
                  <a:lnTo>
                    <a:pt x="114" y="1309"/>
                  </a:lnTo>
                  <a:lnTo>
                    <a:pt x="101" y="1281"/>
                  </a:lnTo>
                  <a:lnTo>
                    <a:pt x="88" y="1251"/>
                  </a:lnTo>
                  <a:lnTo>
                    <a:pt x="75" y="1220"/>
                  </a:lnTo>
                  <a:lnTo>
                    <a:pt x="64" y="1189"/>
                  </a:lnTo>
                  <a:lnTo>
                    <a:pt x="53" y="1155"/>
                  </a:lnTo>
                  <a:lnTo>
                    <a:pt x="44" y="1122"/>
                  </a:lnTo>
                  <a:lnTo>
                    <a:pt x="35" y="1087"/>
                  </a:lnTo>
                  <a:lnTo>
                    <a:pt x="27" y="1051"/>
                  </a:lnTo>
                  <a:lnTo>
                    <a:pt x="20" y="1016"/>
                  </a:lnTo>
                  <a:lnTo>
                    <a:pt x="14" y="978"/>
                  </a:lnTo>
                  <a:lnTo>
                    <a:pt x="9" y="941"/>
                  </a:lnTo>
                  <a:lnTo>
                    <a:pt x="5" y="902"/>
                  </a:lnTo>
                  <a:lnTo>
                    <a:pt x="3" y="862"/>
                  </a:lnTo>
                  <a:lnTo>
                    <a:pt x="1" y="823"/>
                  </a:lnTo>
                  <a:lnTo>
                    <a:pt x="0" y="783"/>
                  </a:lnTo>
                  <a:lnTo>
                    <a:pt x="1" y="742"/>
                  </a:lnTo>
                  <a:lnTo>
                    <a:pt x="3" y="703"/>
                  </a:lnTo>
                  <a:lnTo>
                    <a:pt x="5" y="664"/>
                  </a:lnTo>
                  <a:lnTo>
                    <a:pt x="9" y="625"/>
                  </a:lnTo>
                  <a:lnTo>
                    <a:pt x="14" y="588"/>
                  </a:lnTo>
                  <a:lnTo>
                    <a:pt x="20" y="550"/>
                  </a:lnTo>
                  <a:lnTo>
                    <a:pt x="27" y="514"/>
                  </a:lnTo>
                  <a:lnTo>
                    <a:pt x="35" y="478"/>
                  </a:lnTo>
                  <a:lnTo>
                    <a:pt x="44" y="444"/>
                  </a:lnTo>
                  <a:lnTo>
                    <a:pt x="53" y="410"/>
                  </a:lnTo>
                  <a:lnTo>
                    <a:pt x="64" y="377"/>
                  </a:lnTo>
                  <a:lnTo>
                    <a:pt x="75" y="346"/>
                  </a:lnTo>
                  <a:lnTo>
                    <a:pt x="88" y="315"/>
                  </a:lnTo>
                  <a:lnTo>
                    <a:pt x="101" y="285"/>
                  </a:lnTo>
                  <a:lnTo>
                    <a:pt x="114" y="257"/>
                  </a:lnTo>
                  <a:lnTo>
                    <a:pt x="129" y="229"/>
                  </a:lnTo>
                  <a:lnTo>
                    <a:pt x="144" y="204"/>
                  </a:lnTo>
                  <a:lnTo>
                    <a:pt x="160" y="179"/>
                  </a:lnTo>
                  <a:lnTo>
                    <a:pt x="177" y="155"/>
                  </a:lnTo>
                  <a:lnTo>
                    <a:pt x="194" y="134"/>
                  </a:lnTo>
                  <a:lnTo>
                    <a:pt x="211" y="113"/>
                  </a:lnTo>
                  <a:lnTo>
                    <a:pt x="230" y="94"/>
                  </a:lnTo>
                  <a:lnTo>
                    <a:pt x="249" y="77"/>
                  </a:lnTo>
                  <a:lnTo>
                    <a:pt x="269" y="61"/>
                  </a:lnTo>
                  <a:lnTo>
                    <a:pt x="288" y="47"/>
                  </a:lnTo>
                  <a:lnTo>
                    <a:pt x="309" y="34"/>
                  </a:lnTo>
                  <a:lnTo>
                    <a:pt x="330" y="24"/>
                  </a:lnTo>
                  <a:lnTo>
                    <a:pt x="351" y="16"/>
                  </a:lnTo>
                  <a:lnTo>
                    <a:pt x="373" y="9"/>
                  </a:lnTo>
                  <a:lnTo>
                    <a:pt x="395" y="3"/>
                  </a:lnTo>
                  <a:lnTo>
                    <a:pt x="416" y="1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21"/>
            <p:cNvSpPr>
              <a:spLocks/>
            </p:cNvSpPr>
            <p:nvPr/>
          </p:nvSpPr>
          <p:spPr bwMode="auto">
            <a:xfrm>
              <a:off x="1766" y="2887"/>
              <a:ext cx="121" cy="225"/>
            </a:xfrm>
            <a:custGeom>
              <a:avLst/>
              <a:gdLst/>
              <a:ahLst/>
              <a:cxnLst>
                <a:cxn ang="0">
                  <a:pos x="468" y="812"/>
                </a:cxn>
                <a:cxn ang="0">
                  <a:pos x="466" y="730"/>
                </a:cxn>
                <a:cxn ang="0">
                  <a:pos x="459" y="651"/>
                </a:cxn>
                <a:cxn ang="0">
                  <a:pos x="448" y="574"/>
                </a:cxn>
                <a:cxn ang="0">
                  <a:pos x="433" y="500"/>
                </a:cxn>
                <a:cxn ang="0">
                  <a:pos x="413" y="431"/>
                </a:cxn>
                <a:cxn ang="0">
                  <a:pos x="391" y="364"/>
                </a:cxn>
                <a:cxn ang="0">
                  <a:pos x="365" y="302"/>
                </a:cxn>
                <a:cxn ang="0">
                  <a:pos x="336" y="244"/>
                </a:cxn>
                <a:cxn ang="0">
                  <a:pos x="304" y="191"/>
                </a:cxn>
                <a:cxn ang="0">
                  <a:pos x="268" y="144"/>
                </a:cxn>
                <a:cxn ang="0">
                  <a:pos x="230" y="103"/>
                </a:cxn>
                <a:cxn ang="0">
                  <a:pos x="188" y="67"/>
                </a:cxn>
                <a:cxn ang="0">
                  <a:pos x="144" y="39"/>
                </a:cxn>
                <a:cxn ang="0">
                  <a:pos x="98" y="17"/>
                </a:cxn>
                <a:cxn ang="0">
                  <a:pos x="51" y="5"/>
                </a:cxn>
                <a:cxn ang="0">
                  <a:pos x="0" y="0"/>
                </a:cxn>
                <a:cxn ang="0">
                  <a:pos x="21" y="59"/>
                </a:cxn>
                <a:cxn ang="0">
                  <a:pos x="60" y="66"/>
                </a:cxn>
                <a:cxn ang="0">
                  <a:pos x="98" y="80"/>
                </a:cxn>
                <a:cxn ang="0">
                  <a:pos x="135" y="100"/>
                </a:cxn>
                <a:cxn ang="0">
                  <a:pos x="172" y="128"/>
                </a:cxn>
                <a:cxn ang="0">
                  <a:pos x="207" y="161"/>
                </a:cxn>
                <a:cxn ang="0">
                  <a:pos x="240" y="202"/>
                </a:cxn>
                <a:cxn ang="0">
                  <a:pos x="271" y="248"/>
                </a:cxn>
                <a:cxn ang="0">
                  <a:pos x="299" y="299"/>
                </a:cxn>
                <a:cxn ang="0">
                  <a:pos x="326" y="355"/>
                </a:cxn>
                <a:cxn ang="0">
                  <a:pos x="349" y="415"/>
                </a:cxn>
                <a:cxn ang="0">
                  <a:pos x="368" y="480"/>
                </a:cxn>
                <a:cxn ang="0">
                  <a:pos x="384" y="549"/>
                </a:cxn>
                <a:cxn ang="0">
                  <a:pos x="397" y="620"/>
                </a:cxn>
                <a:cxn ang="0">
                  <a:pos x="405" y="695"/>
                </a:cxn>
                <a:cxn ang="0">
                  <a:pos x="410" y="773"/>
                </a:cxn>
                <a:cxn ang="0">
                  <a:pos x="411" y="812"/>
                </a:cxn>
              </a:cxnLst>
              <a:rect l="0" t="0" r="r" b="b"/>
              <a:pathLst>
                <a:path w="468" h="812">
                  <a:moveTo>
                    <a:pt x="468" y="812"/>
                  </a:moveTo>
                  <a:lnTo>
                    <a:pt x="468" y="812"/>
                  </a:lnTo>
                  <a:lnTo>
                    <a:pt x="467" y="770"/>
                  </a:lnTo>
                  <a:lnTo>
                    <a:pt x="466" y="730"/>
                  </a:lnTo>
                  <a:lnTo>
                    <a:pt x="463" y="691"/>
                  </a:lnTo>
                  <a:lnTo>
                    <a:pt x="459" y="651"/>
                  </a:lnTo>
                  <a:lnTo>
                    <a:pt x="453" y="612"/>
                  </a:lnTo>
                  <a:lnTo>
                    <a:pt x="448" y="574"/>
                  </a:lnTo>
                  <a:lnTo>
                    <a:pt x="441" y="537"/>
                  </a:lnTo>
                  <a:lnTo>
                    <a:pt x="433" y="500"/>
                  </a:lnTo>
                  <a:lnTo>
                    <a:pt x="424" y="466"/>
                  </a:lnTo>
                  <a:lnTo>
                    <a:pt x="413" y="431"/>
                  </a:lnTo>
                  <a:lnTo>
                    <a:pt x="403" y="397"/>
                  </a:lnTo>
                  <a:lnTo>
                    <a:pt x="391" y="364"/>
                  </a:lnTo>
                  <a:lnTo>
                    <a:pt x="379" y="333"/>
                  </a:lnTo>
                  <a:lnTo>
                    <a:pt x="365" y="302"/>
                  </a:lnTo>
                  <a:lnTo>
                    <a:pt x="351" y="272"/>
                  </a:lnTo>
                  <a:lnTo>
                    <a:pt x="336" y="244"/>
                  </a:lnTo>
                  <a:lnTo>
                    <a:pt x="320" y="218"/>
                  </a:lnTo>
                  <a:lnTo>
                    <a:pt x="304" y="191"/>
                  </a:lnTo>
                  <a:lnTo>
                    <a:pt x="286" y="167"/>
                  </a:lnTo>
                  <a:lnTo>
                    <a:pt x="268" y="144"/>
                  </a:lnTo>
                  <a:lnTo>
                    <a:pt x="249" y="123"/>
                  </a:lnTo>
                  <a:lnTo>
                    <a:pt x="230" y="103"/>
                  </a:lnTo>
                  <a:lnTo>
                    <a:pt x="209" y="84"/>
                  </a:lnTo>
                  <a:lnTo>
                    <a:pt x="188" y="67"/>
                  </a:lnTo>
                  <a:lnTo>
                    <a:pt x="168" y="52"/>
                  </a:lnTo>
                  <a:lnTo>
                    <a:pt x="144" y="39"/>
                  </a:lnTo>
                  <a:lnTo>
                    <a:pt x="123" y="28"/>
                  </a:lnTo>
                  <a:lnTo>
                    <a:pt x="98" y="17"/>
                  </a:lnTo>
                  <a:lnTo>
                    <a:pt x="75" y="10"/>
                  </a:lnTo>
                  <a:lnTo>
                    <a:pt x="51" y="5"/>
                  </a:lnTo>
                  <a:lnTo>
                    <a:pt x="26" y="1"/>
                  </a:lnTo>
                  <a:lnTo>
                    <a:pt x="0" y="0"/>
                  </a:lnTo>
                  <a:lnTo>
                    <a:pt x="0" y="58"/>
                  </a:lnTo>
                  <a:lnTo>
                    <a:pt x="21" y="59"/>
                  </a:lnTo>
                  <a:lnTo>
                    <a:pt x="41" y="61"/>
                  </a:lnTo>
                  <a:lnTo>
                    <a:pt x="60" y="66"/>
                  </a:lnTo>
                  <a:lnTo>
                    <a:pt x="79" y="71"/>
                  </a:lnTo>
                  <a:lnTo>
                    <a:pt x="98" y="80"/>
                  </a:lnTo>
                  <a:lnTo>
                    <a:pt x="117" y="89"/>
                  </a:lnTo>
                  <a:lnTo>
                    <a:pt x="135" y="100"/>
                  </a:lnTo>
                  <a:lnTo>
                    <a:pt x="154" y="113"/>
                  </a:lnTo>
                  <a:lnTo>
                    <a:pt x="172" y="128"/>
                  </a:lnTo>
                  <a:lnTo>
                    <a:pt x="189" y="144"/>
                  </a:lnTo>
                  <a:lnTo>
                    <a:pt x="207" y="161"/>
                  </a:lnTo>
                  <a:lnTo>
                    <a:pt x="224" y="181"/>
                  </a:lnTo>
                  <a:lnTo>
                    <a:pt x="240" y="202"/>
                  </a:lnTo>
                  <a:lnTo>
                    <a:pt x="255" y="224"/>
                  </a:lnTo>
                  <a:lnTo>
                    <a:pt x="271" y="248"/>
                  </a:lnTo>
                  <a:lnTo>
                    <a:pt x="285" y="272"/>
                  </a:lnTo>
                  <a:lnTo>
                    <a:pt x="299" y="299"/>
                  </a:lnTo>
                  <a:lnTo>
                    <a:pt x="313" y="326"/>
                  </a:lnTo>
                  <a:lnTo>
                    <a:pt x="326" y="355"/>
                  </a:lnTo>
                  <a:lnTo>
                    <a:pt x="337" y="385"/>
                  </a:lnTo>
                  <a:lnTo>
                    <a:pt x="349" y="415"/>
                  </a:lnTo>
                  <a:lnTo>
                    <a:pt x="359" y="447"/>
                  </a:lnTo>
                  <a:lnTo>
                    <a:pt x="368" y="480"/>
                  </a:lnTo>
                  <a:lnTo>
                    <a:pt x="376" y="514"/>
                  </a:lnTo>
                  <a:lnTo>
                    <a:pt x="384" y="549"/>
                  </a:lnTo>
                  <a:lnTo>
                    <a:pt x="391" y="585"/>
                  </a:lnTo>
                  <a:lnTo>
                    <a:pt x="397" y="620"/>
                  </a:lnTo>
                  <a:lnTo>
                    <a:pt x="402" y="657"/>
                  </a:lnTo>
                  <a:lnTo>
                    <a:pt x="405" y="695"/>
                  </a:lnTo>
                  <a:lnTo>
                    <a:pt x="409" y="733"/>
                  </a:lnTo>
                  <a:lnTo>
                    <a:pt x="410" y="773"/>
                  </a:lnTo>
                  <a:lnTo>
                    <a:pt x="411" y="812"/>
                  </a:lnTo>
                  <a:lnTo>
                    <a:pt x="411" y="812"/>
                  </a:lnTo>
                  <a:lnTo>
                    <a:pt x="468" y="812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22"/>
            <p:cNvSpPr>
              <a:spLocks/>
            </p:cNvSpPr>
            <p:nvPr/>
          </p:nvSpPr>
          <p:spPr bwMode="auto">
            <a:xfrm>
              <a:off x="1766" y="3112"/>
              <a:ext cx="121" cy="224"/>
            </a:xfrm>
            <a:custGeom>
              <a:avLst/>
              <a:gdLst/>
              <a:ahLst/>
              <a:cxnLst>
                <a:cxn ang="0">
                  <a:pos x="0" y="812"/>
                </a:cxn>
                <a:cxn ang="0">
                  <a:pos x="51" y="807"/>
                </a:cxn>
                <a:cxn ang="0">
                  <a:pos x="98" y="794"/>
                </a:cxn>
                <a:cxn ang="0">
                  <a:pos x="144" y="772"/>
                </a:cxn>
                <a:cxn ang="0">
                  <a:pos x="188" y="745"/>
                </a:cxn>
                <a:cxn ang="0">
                  <a:pos x="230" y="709"/>
                </a:cxn>
                <a:cxn ang="0">
                  <a:pos x="268" y="667"/>
                </a:cxn>
                <a:cxn ang="0">
                  <a:pos x="304" y="620"/>
                </a:cxn>
                <a:cxn ang="0">
                  <a:pos x="336" y="567"/>
                </a:cxn>
                <a:cxn ang="0">
                  <a:pos x="365" y="509"/>
                </a:cxn>
                <a:cxn ang="0">
                  <a:pos x="391" y="447"/>
                </a:cxn>
                <a:cxn ang="0">
                  <a:pos x="413" y="380"/>
                </a:cxn>
                <a:cxn ang="0">
                  <a:pos x="433" y="311"/>
                </a:cxn>
                <a:cxn ang="0">
                  <a:pos x="448" y="237"/>
                </a:cxn>
                <a:cxn ang="0">
                  <a:pos x="459" y="160"/>
                </a:cxn>
                <a:cxn ang="0">
                  <a:pos x="466" y="82"/>
                </a:cxn>
                <a:cxn ang="0">
                  <a:pos x="468" y="0"/>
                </a:cxn>
                <a:cxn ang="0">
                  <a:pos x="410" y="39"/>
                </a:cxn>
                <a:cxn ang="0">
                  <a:pos x="405" y="116"/>
                </a:cxn>
                <a:cxn ang="0">
                  <a:pos x="397" y="191"/>
                </a:cxn>
                <a:cxn ang="0">
                  <a:pos x="384" y="263"/>
                </a:cxn>
                <a:cxn ang="0">
                  <a:pos x="368" y="332"/>
                </a:cxn>
                <a:cxn ang="0">
                  <a:pos x="349" y="396"/>
                </a:cxn>
                <a:cxn ang="0">
                  <a:pos x="326" y="456"/>
                </a:cxn>
                <a:cxn ang="0">
                  <a:pos x="299" y="513"/>
                </a:cxn>
                <a:cxn ang="0">
                  <a:pos x="271" y="564"/>
                </a:cxn>
                <a:cxn ang="0">
                  <a:pos x="240" y="610"/>
                </a:cxn>
                <a:cxn ang="0">
                  <a:pos x="207" y="650"/>
                </a:cxn>
                <a:cxn ang="0">
                  <a:pos x="172" y="684"/>
                </a:cxn>
                <a:cxn ang="0">
                  <a:pos x="135" y="711"/>
                </a:cxn>
                <a:cxn ang="0">
                  <a:pos x="98" y="732"/>
                </a:cxn>
                <a:cxn ang="0">
                  <a:pos x="60" y="746"/>
                </a:cxn>
                <a:cxn ang="0">
                  <a:pos x="21" y="753"/>
                </a:cxn>
                <a:cxn ang="0">
                  <a:pos x="0" y="754"/>
                </a:cxn>
              </a:cxnLst>
              <a:rect l="0" t="0" r="r" b="b"/>
              <a:pathLst>
                <a:path w="468" h="812">
                  <a:moveTo>
                    <a:pt x="0" y="812"/>
                  </a:moveTo>
                  <a:lnTo>
                    <a:pt x="0" y="812"/>
                  </a:lnTo>
                  <a:lnTo>
                    <a:pt x="26" y="810"/>
                  </a:lnTo>
                  <a:lnTo>
                    <a:pt x="51" y="807"/>
                  </a:lnTo>
                  <a:lnTo>
                    <a:pt x="75" y="801"/>
                  </a:lnTo>
                  <a:lnTo>
                    <a:pt x="98" y="794"/>
                  </a:lnTo>
                  <a:lnTo>
                    <a:pt x="123" y="784"/>
                  </a:lnTo>
                  <a:lnTo>
                    <a:pt x="144" y="772"/>
                  </a:lnTo>
                  <a:lnTo>
                    <a:pt x="168" y="760"/>
                  </a:lnTo>
                  <a:lnTo>
                    <a:pt x="188" y="745"/>
                  </a:lnTo>
                  <a:lnTo>
                    <a:pt x="209" y="727"/>
                  </a:lnTo>
                  <a:lnTo>
                    <a:pt x="230" y="709"/>
                  </a:lnTo>
                  <a:lnTo>
                    <a:pt x="249" y="688"/>
                  </a:lnTo>
                  <a:lnTo>
                    <a:pt x="268" y="667"/>
                  </a:lnTo>
                  <a:lnTo>
                    <a:pt x="286" y="644"/>
                  </a:lnTo>
                  <a:lnTo>
                    <a:pt x="304" y="620"/>
                  </a:lnTo>
                  <a:lnTo>
                    <a:pt x="320" y="594"/>
                  </a:lnTo>
                  <a:lnTo>
                    <a:pt x="336" y="567"/>
                  </a:lnTo>
                  <a:lnTo>
                    <a:pt x="351" y="539"/>
                  </a:lnTo>
                  <a:lnTo>
                    <a:pt x="365" y="509"/>
                  </a:lnTo>
                  <a:lnTo>
                    <a:pt x="379" y="478"/>
                  </a:lnTo>
                  <a:lnTo>
                    <a:pt x="391" y="447"/>
                  </a:lnTo>
                  <a:lnTo>
                    <a:pt x="403" y="415"/>
                  </a:lnTo>
                  <a:lnTo>
                    <a:pt x="413" y="380"/>
                  </a:lnTo>
                  <a:lnTo>
                    <a:pt x="424" y="346"/>
                  </a:lnTo>
                  <a:lnTo>
                    <a:pt x="433" y="311"/>
                  </a:lnTo>
                  <a:lnTo>
                    <a:pt x="441" y="274"/>
                  </a:lnTo>
                  <a:lnTo>
                    <a:pt x="448" y="237"/>
                  </a:lnTo>
                  <a:lnTo>
                    <a:pt x="453" y="199"/>
                  </a:lnTo>
                  <a:lnTo>
                    <a:pt x="459" y="160"/>
                  </a:lnTo>
                  <a:lnTo>
                    <a:pt x="463" y="121"/>
                  </a:lnTo>
                  <a:lnTo>
                    <a:pt x="466" y="82"/>
                  </a:lnTo>
                  <a:lnTo>
                    <a:pt x="467" y="41"/>
                  </a:lnTo>
                  <a:lnTo>
                    <a:pt x="468" y="0"/>
                  </a:lnTo>
                  <a:lnTo>
                    <a:pt x="411" y="0"/>
                  </a:lnTo>
                  <a:lnTo>
                    <a:pt x="410" y="39"/>
                  </a:lnTo>
                  <a:lnTo>
                    <a:pt x="409" y="78"/>
                  </a:lnTo>
                  <a:lnTo>
                    <a:pt x="405" y="116"/>
                  </a:lnTo>
                  <a:lnTo>
                    <a:pt x="402" y="154"/>
                  </a:lnTo>
                  <a:lnTo>
                    <a:pt x="397" y="191"/>
                  </a:lnTo>
                  <a:lnTo>
                    <a:pt x="391" y="227"/>
                  </a:lnTo>
                  <a:lnTo>
                    <a:pt x="384" y="263"/>
                  </a:lnTo>
                  <a:lnTo>
                    <a:pt x="376" y="297"/>
                  </a:lnTo>
                  <a:lnTo>
                    <a:pt x="368" y="332"/>
                  </a:lnTo>
                  <a:lnTo>
                    <a:pt x="359" y="364"/>
                  </a:lnTo>
                  <a:lnTo>
                    <a:pt x="349" y="396"/>
                  </a:lnTo>
                  <a:lnTo>
                    <a:pt x="337" y="426"/>
                  </a:lnTo>
                  <a:lnTo>
                    <a:pt x="326" y="456"/>
                  </a:lnTo>
                  <a:lnTo>
                    <a:pt x="313" y="485"/>
                  </a:lnTo>
                  <a:lnTo>
                    <a:pt x="299" y="513"/>
                  </a:lnTo>
                  <a:lnTo>
                    <a:pt x="285" y="539"/>
                  </a:lnTo>
                  <a:lnTo>
                    <a:pt x="271" y="564"/>
                  </a:lnTo>
                  <a:lnTo>
                    <a:pt x="255" y="588"/>
                  </a:lnTo>
                  <a:lnTo>
                    <a:pt x="240" y="610"/>
                  </a:lnTo>
                  <a:lnTo>
                    <a:pt x="224" y="631"/>
                  </a:lnTo>
                  <a:lnTo>
                    <a:pt x="207" y="650"/>
                  </a:lnTo>
                  <a:lnTo>
                    <a:pt x="189" y="667"/>
                  </a:lnTo>
                  <a:lnTo>
                    <a:pt x="172" y="684"/>
                  </a:lnTo>
                  <a:lnTo>
                    <a:pt x="154" y="699"/>
                  </a:lnTo>
                  <a:lnTo>
                    <a:pt x="135" y="711"/>
                  </a:lnTo>
                  <a:lnTo>
                    <a:pt x="117" y="723"/>
                  </a:lnTo>
                  <a:lnTo>
                    <a:pt x="98" y="732"/>
                  </a:lnTo>
                  <a:lnTo>
                    <a:pt x="79" y="740"/>
                  </a:lnTo>
                  <a:lnTo>
                    <a:pt x="60" y="746"/>
                  </a:lnTo>
                  <a:lnTo>
                    <a:pt x="41" y="750"/>
                  </a:lnTo>
                  <a:lnTo>
                    <a:pt x="21" y="753"/>
                  </a:lnTo>
                  <a:lnTo>
                    <a:pt x="0" y="754"/>
                  </a:lnTo>
                  <a:lnTo>
                    <a:pt x="0" y="754"/>
                  </a:lnTo>
                  <a:lnTo>
                    <a:pt x="0" y="812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23"/>
            <p:cNvSpPr>
              <a:spLocks/>
            </p:cNvSpPr>
            <p:nvPr/>
          </p:nvSpPr>
          <p:spPr bwMode="auto">
            <a:xfrm>
              <a:off x="1645" y="3112"/>
              <a:ext cx="121" cy="2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82"/>
                </a:cxn>
                <a:cxn ang="0">
                  <a:pos x="10" y="160"/>
                </a:cxn>
                <a:cxn ang="0">
                  <a:pos x="21" y="237"/>
                </a:cxn>
                <a:cxn ang="0">
                  <a:pos x="36" y="311"/>
                </a:cxn>
                <a:cxn ang="0">
                  <a:pos x="55" y="380"/>
                </a:cxn>
                <a:cxn ang="0">
                  <a:pos x="78" y="447"/>
                </a:cxn>
                <a:cxn ang="0">
                  <a:pos x="103" y="509"/>
                </a:cxn>
                <a:cxn ang="0">
                  <a:pos x="133" y="567"/>
                </a:cxn>
                <a:cxn ang="0">
                  <a:pos x="165" y="620"/>
                </a:cxn>
                <a:cxn ang="0">
                  <a:pos x="201" y="667"/>
                </a:cxn>
                <a:cxn ang="0">
                  <a:pos x="239" y="709"/>
                </a:cxn>
                <a:cxn ang="0">
                  <a:pos x="281" y="745"/>
                </a:cxn>
                <a:cxn ang="0">
                  <a:pos x="323" y="772"/>
                </a:cxn>
                <a:cxn ang="0">
                  <a:pos x="369" y="794"/>
                </a:cxn>
                <a:cxn ang="0">
                  <a:pos x="418" y="807"/>
                </a:cxn>
                <a:cxn ang="0">
                  <a:pos x="467" y="812"/>
                </a:cxn>
                <a:cxn ang="0">
                  <a:pos x="448" y="753"/>
                </a:cxn>
                <a:cxn ang="0">
                  <a:pos x="409" y="746"/>
                </a:cxn>
                <a:cxn ang="0">
                  <a:pos x="371" y="732"/>
                </a:cxn>
                <a:cxn ang="0">
                  <a:pos x="334" y="711"/>
                </a:cxn>
                <a:cxn ang="0">
                  <a:pos x="297" y="684"/>
                </a:cxn>
                <a:cxn ang="0">
                  <a:pos x="262" y="650"/>
                </a:cxn>
                <a:cxn ang="0">
                  <a:pos x="229" y="610"/>
                </a:cxn>
                <a:cxn ang="0">
                  <a:pos x="198" y="564"/>
                </a:cxn>
                <a:cxn ang="0">
                  <a:pos x="169" y="513"/>
                </a:cxn>
                <a:cxn ang="0">
                  <a:pos x="143" y="456"/>
                </a:cxn>
                <a:cxn ang="0">
                  <a:pos x="120" y="396"/>
                </a:cxn>
                <a:cxn ang="0">
                  <a:pos x="101" y="332"/>
                </a:cxn>
                <a:cxn ang="0">
                  <a:pos x="85" y="263"/>
                </a:cxn>
                <a:cxn ang="0">
                  <a:pos x="72" y="191"/>
                </a:cxn>
                <a:cxn ang="0">
                  <a:pos x="63" y="116"/>
                </a:cxn>
                <a:cxn ang="0">
                  <a:pos x="58" y="39"/>
                </a:cxn>
                <a:cxn ang="0">
                  <a:pos x="58" y="0"/>
                </a:cxn>
              </a:cxnLst>
              <a:rect l="0" t="0" r="r" b="b"/>
              <a:pathLst>
                <a:path w="467" h="812">
                  <a:moveTo>
                    <a:pt x="0" y="0"/>
                  </a:moveTo>
                  <a:lnTo>
                    <a:pt x="0" y="0"/>
                  </a:lnTo>
                  <a:lnTo>
                    <a:pt x="2" y="41"/>
                  </a:lnTo>
                  <a:lnTo>
                    <a:pt x="3" y="82"/>
                  </a:lnTo>
                  <a:lnTo>
                    <a:pt x="6" y="121"/>
                  </a:lnTo>
                  <a:lnTo>
                    <a:pt x="10" y="160"/>
                  </a:lnTo>
                  <a:lnTo>
                    <a:pt x="14" y="199"/>
                  </a:lnTo>
                  <a:lnTo>
                    <a:pt x="21" y="237"/>
                  </a:lnTo>
                  <a:lnTo>
                    <a:pt x="28" y="274"/>
                  </a:lnTo>
                  <a:lnTo>
                    <a:pt x="36" y="311"/>
                  </a:lnTo>
                  <a:lnTo>
                    <a:pt x="45" y="346"/>
                  </a:lnTo>
                  <a:lnTo>
                    <a:pt x="55" y="380"/>
                  </a:lnTo>
                  <a:lnTo>
                    <a:pt x="66" y="415"/>
                  </a:lnTo>
                  <a:lnTo>
                    <a:pt x="78" y="447"/>
                  </a:lnTo>
                  <a:lnTo>
                    <a:pt x="90" y="478"/>
                  </a:lnTo>
                  <a:lnTo>
                    <a:pt x="103" y="509"/>
                  </a:lnTo>
                  <a:lnTo>
                    <a:pt x="118" y="539"/>
                  </a:lnTo>
                  <a:lnTo>
                    <a:pt x="133" y="567"/>
                  </a:lnTo>
                  <a:lnTo>
                    <a:pt x="149" y="594"/>
                  </a:lnTo>
                  <a:lnTo>
                    <a:pt x="165" y="620"/>
                  </a:lnTo>
                  <a:lnTo>
                    <a:pt x="183" y="644"/>
                  </a:lnTo>
                  <a:lnTo>
                    <a:pt x="201" y="667"/>
                  </a:lnTo>
                  <a:lnTo>
                    <a:pt x="219" y="688"/>
                  </a:lnTo>
                  <a:lnTo>
                    <a:pt x="239" y="709"/>
                  </a:lnTo>
                  <a:lnTo>
                    <a:pt x="259" y="727"/>
                  </a:lnTo>
                  <a:lnTo>
                    <a:pt x="281" y="745"/>
                  </a:lnTo>
                  <a:lnTo>
                    <a:pt x="301" y="760"/>
                  </a:lnTo>
                  <a:lnTo>
                    <a:pt x="323" y="772"/>
                  </a:lnTo>
                  <a:lnTo>
                    <a:pt x="346" y="784"/>
                  </a:lnTo>
                  <a:lnTo>
                    <a:pt x="369" y="794"/>
                  </a:lnTo>
                  <a:lnTo>
                    <a:pt x="394" y="801"/>
                  </a:lnTo>
                  <a:lnTo>
                    <a:pt x="418" y="807"/>
                  </a:lnTo>
                  <a:lnTo>
                    <a:pt x="443" y="810"/>
                  </a:lnTo>
                  <a:lnTo>
                    <a:pt x="467" y="812"/>
                  </a:lnTo>
                  <a:lnTo>
                    <a:pt x="467" y="754"/>
                  </a:lnTo>
                  <a:lnTo>
                    <a:pt x="448" y="753"/>
                  </a:lnTo>
                  <a:lnTo>
                    <a:pt x="428" y="750"/>
                  </a:lnTo>
                  <a:lnTo>
                    <a:pt x="409" y="746"/>
                  </a:lnTo>
                  <a:lnTo>
                    <a:pt x="389" y="740"/>
                  </a:lnTo>
                  <a:lnTo>
                    <a:pt x="371" y="732"/>
                  </a:lnTo>
                  <a:lnTo>
                    <a:pt x="352" y="723"/>
                  </a:lnTo>
                  <a:lnTo>
                    <a:pt x="334" y="711"/>
                  </a:lnTo>
                  <a:lnTo>
                    <a:pt x="315" y="699"/>
                  </a:lnTo>
                  <a:lnTo>
                    <a:pt x="297" y="684"/>
                  </a:lnTo>
                  <a:lnTo>
                    <a:pt x="279" y="667"/>
                  </a:lnTo>
                  <a:lnTo>
                    <a:pt x="262" y="650"/>
                  </a:lnTo>
                  <a:lnTo>
                    <a:pt x="245" y="631"/>
                  </a:lnTo>
                  <a:lnTo>
                    <a:pt x="229" y="610"/>
                  </a:lnTo>
                  <a:lnTo>
                    <a:pt x="213" y="588"/>
                  </a:lnTo>
                  <a:lnTo>
                    <a:pt x="198" y="564"/>
                  </a:lnTo>
                  <a:lnTo>
                    <a:pt x="183" y="539"/>
                  </a:lnTo>
                  <a:lnTo>
                    <a:pt x="169" y="513"/>
                  </a:lnTo>
                  <a:lnTo>
                    <a:pt x="156" y="485"/>
                  </a:lnTo>
                  <a:lnTo>
                    <a:pt x="143" y="456"/>
                  </a:lnTo>
                  <a:lnTo>
                    <a:pt x="131" y="426"/>
                  </a:lnTo>
                  <a:lnTo>
                    <a:pt x="120" y="396"/>
                  </a:lnTo>
                  <a:lnTo>
                    <a:pt x="110" y="364"/>
                  </a:lnTo>
                  <a:lnTo>
                    <a:pt x="101" y="332"/>
                  </a:lnTo>
                  <a:lnTo>
                    <a:pt x="91" y="297"/>
                  </a:lnTo>
                  <a:lnTo>
                    <a:pt x="85" y="263"/>
                  </a:lnTo>
                  <a:lnTo>
                    <a:pt x="78" y="227"/>
                  </a:lnTo>
                  <a:lnTo>
                    <a:pt x="72" y="191"/>
                  </a:lnTo>
                  <a:lnTo>
                    <a:pt x="67" y="154"/>
                  </a:lnTo>
                  <a:lnTo>
                    <a:pt x="63" y="116"/>
                  </a:lnTo>
                  <a:lnTo>
                    <a:pt x="60" y="78"/>
                  </a:lnTo>
                  <a:lnTo>
                    <a:pt x="58" y="39"/>
                  </a:lnTo>
                  <a:lnTo>
                    <a:pt x="58" y="0"/>
                  </a:lnTo>
                  <a:lnTo>
                    <a:pt x="5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24"/>
            <p:cNvSpPr>
              <a:spLocks/>
            </p:cNvSpPr>
            <p:nvPr/>
          </p:nvSpPr>
          <p:spPr bwMode="auto">
            <a:xfrm>
              <a:off x="1645" y="2887"/>
              <a:ext cx="121" cy="225"/>
            </a:xfrm>
            <a:custGeom>
              <a:avLst/>
              <a:gdLst/>
              <a:ahLst/>
              <a:cxnLst>
                <a:cxn ang="0">
                  <a:pos x="467" y="0"/>
                </a:cxn>
                <a:cxn ang="0">
                  <a:pos x="418" y="5"/>
                </a:cxn>
                <a:cxn ang="0">
                  <a:pos x="369" y="17"/>
                </a:cxn>
                <a:cxn ang="0">
                  <a:pos x="323" y="39"/>
                </a:cxn>
                <a:cxn ang="0">
                  <a:pos x="281" y="67"/>
                </a:cxn>
                <a:cxn ang="0">
                  <a:pos x="239" y="103"/>
                </a:cxn>
                <a:cxn ang="0">
                  <a:pos x="201" y="144"/>
                </a:cxn>
                <a:cxn ang="0">
                  <a:pos x="165" y="191"/>
                </a:cxn>
                <a:cxn ang="0">
                  <a:pos x="133" y="244"/>
                </a:cxn>
                <a:cxn ang="0">
                  <a:pos x="103" y="302"/>
                </a:cxn>
                <a:cxn ang="0">
                  <a:pos x="78" y="364"/>
                </a:cxn>
                <a:cxn ang="0">
                  <a:pos x="55" y="431"/>
                </a:cxn>
                <a:cxn ang="0">
                  <a:pos x="36" y="500"/>
                </a:cxn>
                <a:cxn ang="0">
                  <a:pos x="21" y="574"/>
                </a:cxn>
                <a:cxn ang="0">
                  <a:pos x="10" y="651"/>
                </a:cxn>
                <a:cxn ang="0">
                  <a:pos x="3" y="730"/>
                </a:cxn>
                <a:cxn ang="0">
                  <a:pos x="0" y="812"/>
                </a:cxn>
                <a:cxn ang="0">
                  <a:pos x="58" y="773"/>
                </a:cxn>
                <a:cxn ang="0">
                  <a:pos x="63" y="695"/>
                </a:cxn>
                <a:cxn ang="0">
                  <a:pos x="72" y="620"/>
                </a:cxn>
                <a:cxn ang="0">
                  <a:pos x="85" y="549"/>
                </a:cxn>
                <a:cxn ang="0">
                  <a:pos x="101" y="480"/>
                </a:cxn>
                <a:cxn ang="0">
                  <a:pos x="120" y="415"/>
                </a:cxn>
                <a:cxn ang="0">
                  <a:pos x="143" y="355"/>
                </a:cxn>
                <a:cxn ang="0">
                  <a:pos x="169" y="299"/>
                </a:cxn>
                <a:cxn ang="0">
                  <a:pos x="198" y="248"/>
                </a:cxn>
                <a:cxn ang="0">
                  <a:pos x="229" y="202"/>
                </a:cxn>
                <a:cxn ang="0">
                  <a:pos x="262" y="161"/>
                </a:cxn>
                <a:cxn ang="0">
                  <a:pos x="297" y="128"/>
                </a:cxn>
                <a:cxn ang="0">
                  <a:pos x="334" y="100"/>
                </a:cxn>
                <a:cxn ang="0">
                  <a:pos x="371" y="80"/>
                </a:cxn>
                <a:cxn ang="0">
                  <a:pos x="409" y="66"/>
                </a:cxn>
                <a:cxn ang="0">
                  <a:pos x="448" y="59"/>
                </a:cxn>
                <a:cxn ang="0">
                  <a:pos x="467" y="58"/>
                </a:cxn>
              </a:cxnLst>
              <a:rect l="0" t="0" r="r" b="b"/>
              <a:pathLst>
                <a:path w="467" h="812">
                  <a:moveTo>
                    <a:pt x="467" y="0"/>
                  </a:moveTo>
                  <a:lnTo>
                    <a:pt x="467" y="0"/>
                  </a:lnTo>
                  <a:lnTo>
                    <a:pt x="443" y="1"/>
                  </a:lnTo>
                  <a:lnTo>
                    <a:pt x="418" y="5"/>
                  </a:lnTo>
                  <a:lnTo>
                    <a:pt x="394" y="10"/>
                  </a:lnTo>
                  <a:lnTo>
                    <a:pt x="369" y="17"/>
                  </a:lnTo>
                  <a:lnTo>
                    <a:pt x="346" y="28"/>
                  </a:lnTo>
                  <a:lnTo>
                    <a:pt x="323" y="39"/>
                  </a:lnTo>
                  <a:lnTo>
                    <a:pt x="301" y="52"/>
                  </a:lnTo>
                  <a:lnTo>
                    <a:pt x="281" y="67"/>
                  </a:lnTo>
                  <a:lnTo>
                    <a:pt x="259" y="84"/>
                  </a:lnTo>
                  <a:lnTo>
                    <a:pt x="239" y="103"/>
                  </a:lnTo>
                  <a:lnTo>
                    <a:pt x="219" y="123"/>
                  </a:lnTo>
                  <a:lnTo>
                    <a:pt x="201" y="144"/>
                  </a:lnTo>
                  <a:lnTo>
                    <a:pt x="183" y="167"/>
                  </a:lnTo>
                  <a:lnTo>
                    <a:pt x="165" y="191"/>
                  </a:lnTo>
                  <a:lnTo>
                    <a:pt x="149" y="218"/>
                  </a:lnTo>
                  <a:lnTo>
                    <a:pt x="133" y="244"/>
                  </a:lnTo>
                  <a:lnTo>
                    <a:pt x="118" y="272"/>
                  </a:lnTo>
                  <a:lnTo>
                    <a:pt x="103" y="302"/>
                  </a:lnTo>
                  <a:lnTo>
                    <a:pt x="90" y="333"/>
                  </a:lnTo>
                  <a:lnTo>
                    <a:pt x="78" y="364"/>
                  </a:lnTo>
                  <a:lnTo>
                    <a:pt x="66" y="397"/>
                  </a:lnTo>
                  <a:lnTo>
                    <a:pt x="55" y="431"/>
                  </a:lnTo>
                  <a:lnTo>
                    <a:pt x="45" y="466"/>
                  </a:lnTo>
                  <a:lnTo>
                    <a:pt x="36" y="500"/>
                  </a:lnTo>
                  <a:lnTo>
                    <a:pt x="28" y="537"/>
                  </a:lnTo>
                  <a:lnTo>
                    <a:pt x="21" y="574"/>
                  </a:lnTo>
                  <a:lnTo>
                    <a:pt x="14" y="612"/>
                  </a:lnTo>
                  <a:lnTo>
                    <a:pt x="10" y="651"/>
                  </a:lnTo>
                  <a:lnTo>
                    <a:pt x="6" y="691"/>
                  </a:lnTo>
                  <a:lnTo>
                    <a:pt x="3" y="730"/>
                  </a:lnTo>
                  <a:lnTo>
                    <a:pt x="2" y="770"/>
                  </a:lnTo>
                  <a:lnTo>
                    <a:pt x="0" y="812"/>
                  </a:lnTo>
                  <a:lnTo>
                    <a:pt x="58" y="812"/>
                  </a:lnTo>
                  <a:lnTo>
                    <a:pt x="58" y="773"/>
                  </a:lnTo>
                  <a:lnTo>
                    <a:pt x="60" y="733"/>
                  </a:lnTo>
                  <a:lnTo>
                    <a:pt x="63" y="695"/>
                  </a:lnTo>
                  <a:lnTo>
                    <a:pt x="67" y="657"/>
                  </a:lnTo>
                  <a:lnTo>
                    <a:pt x="72" y="620"/>
                  </a:lnTo>
                  <a:lnTo>
                    <a:pt x="78" y="585"/>
                  </a:lnTo>
                  <a:lnTo>
                    <a:pt x="85" y="549"/>
                  </a:lnTo>
                  <a:lnTo>
                    <a:pt x="91" y="514"/>
                  </a:lnTo>
                  <a:lnTo>
                    <a:pt x="101" y="480"/>
                  </a:lnTo>
                  <a:lnTo>
                    <a:pt x="110" y="447"/>
                  </a:lnTo>
                  <a:lnTo>
                    <a:pt x="120" y="415"/>
                  </a:lnTo>
                  <a:lnTo>
                    <a:pt x="131" y="385"/>
                  </a:lnTo>
                  <a:lnTo>
                    <a:pt x="143" y="355"/>
                  </a:lnTo>
                  <a:lnTo>
                    <a:pt x="156" y="326"/>
                  </a:lnTo>
                  <a:lnTo>
                    <a:pt x="169" y="299"/>
                  </a:lnTo>
                  <a:lnTo>
                    <a:pt x="183" y="272"/>
                  </a:lnTo>
                  <a:lnTo>
                    <a:pt x="198" y="248"/>
                  </a:lnTo>
                  <a:lnTo>
                    <a:pt x="213" y="224"/>
                  </a:lnTo>
                  <a:lnTo>
                    <a:pt x="229" y="202"/>
                  </a:lnTo>
                  <a:lnTo>
                    <a:pt x="245" y="181"/>
                  </a:lnTo>
                  <a:lnTo>
                    <a:pt x="262" y="161"/>
                  </a:lnTo>
                  <a:lnTo>
                    <a:pt x="279" y="144"/>
                  </a:lnTo>
                  <a:lnTo>
                    <a:pt x="297" y="128"/>
                  </a:lnTo>
                  <a:lnTo>
                    <a:pt x="315" y="113"/>
                  </a:lnTo>
                  <a:lnTo>
                    <a:pt x="334" y="100"/>
                  </a:lnTo>
                  <a:lnTo>
                    <a:pt x="352" y="89"/>
                  </a:lnTo>
                  <a:lnTo>
                    <a:pt x="371" y="80"/>
                  </a:lnTo>
                  <a:lnTo>
                    <a:pt x="389" y="71"/>
                  </a:lnTo>
                  <a:lnTo>
                    <a:pt x="409" y="66"/>
                  </a:lnTo>
                  <a:lnTo>
                    <a:pt x="428" y="61"/>
                  </a:lnTo>
                  <a:lnTo>
                    <a:pt x="448" y="59"/>
                  </a:lnTo>
                  <a:lnTo>
                    <a:pt x="467" y="58"/>
                  </a:lnTo>
                  <a:lnTo>
                    <a:pt x="467" y="58"/>
                  </a:lnTo>
                  <a:lnTo>
                    <a:pt x="467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Rectangle 25"/>
            <p:cNvSpPr>
              <a:spLocks noChangeArrowheads="1"/>
            </p:cNvSpPr>
            <p:nvPr/>
          </p:nvSpPr>
          <p:spPr bwMode="auto">
            <a:xfrm>
              <a:off x="1357" y="3006"/>
              <a:ext cx="24" cy="1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1200" i="1">
                  <a:solidFill>
                    <a:srgbClr val="000000"/>
                  </a:solidFill>
                  <a:latin typeface="Times New Roman" pitchFamily="18" charset="-18"/>
                </a:rPr>
                <a:t>f</a:t>
              </a:r>
              <a:endParaRPr lang="de-DE" sz="1200" b="1">
                <a:latin typeface="Times New Roman" pitchFamily="18" charset="-18"/>
              </a:endParaRPr>
            </a:p>
          </p:txBody>
        </p:sp>
        <p:sp>
          <p:nvSpPr>
            <p:cNvPr id="21" name="Rectangle 26"/>
            <p:cNvSpPr>
              <a:spLocks noChangeArrowheads="1"/>
            </p:cNvSpPr>
            <p:nvPr/>
          </p:nvSpPr>
          <p:spPr bwMode="auto">
            <a:xfrm>
              <a:off x="1732" y="2988"/>
              <a:ext cx="43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1200" i="1">
                  <a:solidFill>
                    <a:srgbClr val="000000"/>
                  </a:solidFill>
                  <a:latin typeface="Times New Roman" pitchFamily="18" charset="-18"/>
                </a:rPr>
                <a:t>g</a:t>
              </a:r>
              <a:endParaRPr lang="de-DE" sz="1200" b="1">
                <a:latin typeface="Times New Roman" pitchFamily="18" charset="-18"/>
              </a:endParaRPr>
            </a:p>
          </p:txBody>
        </p:sp>
        <p:sp>
          <p:nvSpPr>
            <p:cNvPr id="22" name="Freeform 27"/>
            <p:cNvSpPr>
              <a:spLocks/>
            </p:cNvSpPr>
            <p:nvPr/>
          </p:nvSpPr>
          <p:spPr bwMode="auto">
            <a:xfrm>
              <a:off x="1371" y="3325"/>
              <a:ext cx="121" cy="207"/>
            </a:xfrm>
            <a:custGeom>
              <a:avLst/>
              <a:gdLst/>
              <a:ahLst/>
              <a:cxnLst>
                <a:cxn ang="0">
                  <a:pos x="445" y="739"/>
                </a:cxn>
                <a:cxn ang="0">
                  <a:pos x="470" y="725"/>
                </a:cxn>
                <a:cxn ang="0">
                  <a:pos x="50" y="0"/>
                </a:cxn>
                <a:cxn ang="0">
                  <a:pos x="0" y="29"/>
                </a:cxn>
                <a:cxn ang="0">
                  <a:pos x="421" y="754"/>
                </a:cxn>
                <a:cxn ang="0">
                  <a:pos x="445" y="739"/>
                </a:cxn>
              </a:cxnLst>
              <a:rect l="0" t="0" r="r" b="b"/>
              <a:pathLst>
                <a:path w="470" h="754">
                  <a:moveTo>
                    <a:pt x="445" y="739"/>
                  </a:moveTo>
                  <a:lnTo>
                    <a:pt x="470" y="725"/>
                  </a:lnTo>
                  <a:lnTo>
                    <a:pt x="50" y="0"/>
                  </a:lnTo>
                  <a:lnTo>
                    <a:pt x="0" y="29"/>
                  </a:lnTo>
                  <a:lnTo>
                    <a:pt x="421" y="754"/>
                  </a:lnTo>
                  <a:lnTo>
                    <a:pt x="445" y="739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28"/>
            <p:cNvSpPr>
              <a:spLocks/>
            </p:cNvSpPr>
            <p:nvPr/>
          </p:nvSpPr>
          <p:spPr bwMode="auto">
            <a:xfrm>
              <a:off x="1450" y="3502"/>
              <a:ext cx="70" cy="87"/>
            </a:xfrm>
            <a:custGeom>
              <a:avLst/>
              <a:gdLst/>
              <a:ahLst/>
              <a:cxnLst>
                <a:cxn ang="0">
                  <a:pos x="261" y="0"/>
                </a:cxn>
                <a:cxn ang="0">
                  <a:pos x="268" y="312"/>
                </a:cxn>
                <a:cxn ang="0">
                  <a:pos x="0" y="151"/>
                </a:cxn>
                <a:cxn ang="0">
                  <a:pos x="261" y="0"/>
                </a:cxn>
                <a:cxn ang="0">
                  <a:pos x="268" y="312"/>
                </a:cxn>
                <a:cxn ang="0">
                  <a:pos x="261" y="0"/>
                </a:cxn>
              </a:cxnLst>
              <a:rect l="0" t="0" r="r" b="b"/>
              <a:pathLst>
                <a:path w="268" h="312">
                  <a:moveTo>
                    <a:pt x="261" y="0"/>
                  </a:moveTo>
                  <a:lnTo>
                    <a:pt x="268" y="312"/>
                  </a:lnTo>
                  <a:lnTo>
                    <a:pt x="0" y="151"/>
                  </a:lnTo>
                  <a:lnTo>
                    <a:pt x="261" y="0"/>
                  </a:lnTo>
                  <a:lnTo>
                    <a:pt x="268" y="312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29"/>
            <p:cNvSpPr>
              <a:spLocks/>
            </p:cNvSpPr>
            <p:nvPr/>
          </p:nvSpPr>
          <p:spPr bwMode="auto">
            <a:xfrm>
              <a:off x="1644" y="3324"/>
              <a:ext cx="129" cy="210"/>
            </a:xfrm>
            <a:custGeom>
              <a:avLst/>
              <a:gdLst/>
              <a:ahLst/>
              <a:cxnLst>
                <a:cxn ang="0">
                  <a:pos x="24" y="745"/>
                </a:cxn>
                <a:cxn ang="0">
                  <a:pos x="48" y="760"/>
                </a:cxn>
                <a:cxn ang="0">
                  <a:pos x="499" y="31"/>
                </a:cxn>
                <a:cxn ang="0">
                  <a:pos x="450" y="0"/>
                </a:cxn>
                <a:cxn ang="0">
                  <a:pos x="0" y="730"/>
                </a:cxn>
                <a:cxn ang="0">
                  <a:pos x="24" y="745"/>
                </a:cxn>
              </a:cxnLst>
              <a:rect l="0" t="0" r="r" b="b"/>
              <a:pathLst>
                <a:path w="499" h="760">
                  <a:moveTo>
                    <a:pt x="24" y="745"/>
                  </a:moveTo>
                  <a:lnTo>
                    <a:pt x="48" y="760"/>
                  </a:lnTo>
                  <a:lnTo>
                    <a:pt x="499" y="31"/>
                  </a:lnTo>
                  <a:lnTo>
                    <a:pt x="450" y="0"/>
                  </a:lnTo>
                  <a:lnTo>
                    <a:pt x="0" y="730"/>
                  </a:lnTo>
                  <a:lnTo>
                    <a:pt x="24" y="745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30"/>
            <p:cNvSpPr>
              <a:spLocks/>
            </p:cNvSpPr>
            <p:nvPr/>
          </p:nvSpPr>
          <p:spPr bwMode="auto">
            <a:xfrm>
              <a:off x="1615" y="3502"/>
              <a:ext cx="72" cy="87"/>
            </a:xfrm>
            <a:custGeom>
              <a:avLst/>
              <a:gdLst/>
              <a:ahLst/>
              <a:cxnLst>
                <a:cxn ang="0">
                  <a:pos x="271" y="158"/>
                </a:cxn>
                <a:cxn ang="0">
                  <a:pos x="0" y="311"/>
                </a:cxn>
                <a:cxn ang="0">
                  <a:pos x="17" y="0"/>
                </a:cxn>
                <a:cxn ang="0">
                  <a:pos x="271" y="158"/>
                </a:cxn>
                <a:cxn ang="0">
                  <a:pos x="0" y="311"/>
                </a:cxn>
                <a:cxn ang="0">
                  <a:pos x="271" y="158"/>
                </a:cxn>
              </a:cxnLst>
              <a:rect l="0" t="0" r="r" b="b"/>
              <a:pathLst>
                <a:path w="271" h="311">
                  <a:moveTo>
                    <a:pt x="271" y="158"/>
                  </a:moveTo>
                  <a:lnTo>
                    <a:pt x="0" y="311"/>
                  </a:lnTo>
                  <a:lnTo>
                    <a:pt x="17" y="0"/>
                  </a:lnTo>
                  <a:lnTo>
                    <a:pt x="271" y="158"/>
                  </a:lnTo>
                  <a:lnTo>
                    <a:pt x="0" y="311"/>
                  </a:lnTo>
                  <a:lnTo>
                    <a:pt x="271" y="158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31"/>
            <p:cNvSpPr>
              <a:spLocks/>
            </p:cNvSpPr>
            <p:nvPr/>
          </p:nvSpPr>
          <p:spPr bwMode="auto">
            <a:xfrm>
              <a:off x="1562" y="3773"/>
              <a:ext cx="17" cy="94"/>
            </a:xfrm>
            <a:custGeom>
              <a:avLst/>
              <a:gdLst/>
              <a:ahLst/>
              <a:cxnLst>
                <a:cxn ang="0">
                  <a:pos x="29" y="340"/>
                </a:cxn>
                <a:cxn ang="0">
                  <a:pos x="58" y="340"/>
                </a:cxn>
                <a:cxn ang="0">
                  <a:pos x="67" y="2"/>
                </a:cxn>
                <a:cxn ang="0">
                  <a:pos x="9" y="0"/>
                </a:cxn>
                <a:cxn ang="0">
                  <a:pos x="0" y="339"/>
                </a:cxn>
                <a:cxn ang="0">
                  <a:pos x="29" y="340"/>
                </a:cxn>
              </a:cxnLst>
              <a:rect l="0" t="0" r="r" b="b"/>
              <a:pathLst>
                <a:path w="67" h="340">
                  <a:moveTo>
                    <a:pt x="29" y="340"/>
                  </a:moveTo>
                  <a:lnTo>
                    <a:pt x="58" y="340"/>
                  </a:lnTo>
                  <a:lnTo>
                    <a:pt x="67" y="2"/>
                  </a:lnTo>
                  <a:lnTo>
                    <a:pt x="9" y="0"/>
                  </a:lnTo>
                  <a:lnTo>
                    <a:pt x="0" y="339"/>
                  </a:lnTo>
                  <a:lnTo>
                    <a:pt x="29" y="34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32"/>
            <p:cNvSpPr>
              <a:spLocks/>
            </p:cNvSpPr>
            <p:nvPr/>
          </p:nvSpPr>
          <p:spPr bwMode="auto">
            <a:xfrm>
              <a:off x="1531" y="3859"/>
              <a:ext cx="78" cy="76"/>
            </a:xfrm>
            <a:custGeom>
              <a:avLst/>
              <a:gdLst/>
              <a:ahLst/>
              <a:cxnLst>
                <a:cxn ang="0">
                  <a:pos x="300" y="10"/>
                </a:cxn>
                <a:cxn ang="0">
                  <a:pos x="142" y="277"/>
                </a:cxn>
                <a:cxn ang="0">
                  <a:pos x="0" y="0"/>
                </a:cxn>
                <a:cxn ang="0">
                  <a:pos x="300" y="10"/>
                </a:cxn>
                <a:cxn ang="0">
                  <a:pos x="142" y="277"/>
                </a:cxn>
                <a:cxn ang="0">
                  <a:pos x="300" y="10"/>
                </a:cxn>
              </a:cxnLst>
              <a:rect l="0" t="0" r="r" b="b"/>
              <a:pathLst>
                <a:path w="300" h="277">
                  <a:moveTo>
                    <a:pt x="300" y="10"/>
                  </a:moveTo>
                  <a:lnTo>
                    <a:pt x="142" y="277"/>
                  </a:lnTo>
                  <a:lnTo>
                    <a:pt x="0" y="0"/>
                  </a:lnTo>
                  <a:lnTo>
                    <a:pt x="300" y="10"/>
                  </a:lnTo>
                  <a:lnTo>
                    <a:pt x="142" y="277"/>
                  </a:lnTo>
                  <a:lnTo>
                    <a:pt x="300" y="1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33"/>
            <p:cNvSpPr>
              <a:spLocks/>
            </p:cNvSpPr>
            <p:nvPr/>
          </p:nvSpPr>
          <p:spPr bwMode="auto">
            <a:xfrm>
              <a:off x="2141" y="2463"/>
              <a:ext cx="172" cy="185"/>
            </a:xfrm>
            <a:custGeom>
              <a:avLst/>
              <a:gdLst/>
              <a:ahLst/>
              <a:cxnLst>
                <a:cxn ang="0">
                  <a:pos x="366" y="664"/>
                </a:cxn>
                <a:cxn ang="0">
                  <a:pos x="416" y="655"/>
                </a:cxn>
                <a:cxn ang="0">
                  <a:pos x="462" y="640"/>
                </a:cxn>
                <a:cxn ang="0">
                  <a:pos x="505" y="618"/>
                </a:cxn>
                <a:cxn ang="0">
                  <a:pos x="544" y="590"/>
                </a:cxn>
                <a:cxn ang="0">
                  <a:pos x="578" y="557"/>
                </a:cxn>
                <a:cxn ang="0">
                  <a:pos x="608" y="519"/>
                </a:cxn>
                <a:cxn ang="0">
                  <a:pos x="633" y="477"/>
                </a:cxn>
                <a:cxn ang="0">
                  <a:pos x="650" y="432"/>
                </a:cxn>
                <a:cxn ang="0">
                  <a:pos x="661" y="384"/>
                </a:cxn>
                <a:cxn ang="0">
                  <a:pos x="665" y="333"/>
                </a:cxn>
                <a:cxn ang="0">
                  <a:pos x="661" y="283"/>
                </a:cxn>
                <a:cxn ang="0">
                  <a:pos x="650" y="234"/>
                </a:cxn>
                <a:cxn ang="0">
                  <a:pos x="633" y="189"/>
                </a:cxn>
                <a:cxn ang="0">
                  <a:pos x="608" y="148"/>
                </a:cxn>
                <a:cxn ang="0">
                  <a:pos x="578" y="110"/>
                </a:cxn>
                <a:cxn ang="0">
                  <a:pos x="544" y="76"/>
                </a:cxn>
                <a:cxn ang="0">
                  <a:pos x="505" y="48"/>
                </a:cxn>
                <a:cxn ang="0">
                  <a:pos x="462" y="27"/>
                </a:cxn>
                <a:cxn ang="0">
                  <a:pos x="416" y="10"/>
                </a:cxn>
                <a:cxn ang="0">
                  <a:pos x="366" y="2"/>
                </a:cxn>
                <a:cxn ang="0">
                  <a:pos x="315" y="1"/>
                </a:cxn>
                <a:cxn ang="0">
                  <a:pos x="266" y="7"/>
                </a:cxn>
                <a:cxn ang="0">
                  <a:pos x="219" y="21"/>
                </a:cxn>
                <a:cxn ang="0">
                  <a:pos x="174" y="40"/>
                </a:cxn>
                <a:cxn ang="0">
                  <a:pos x="133" y="67"/>
                </a:cxn>
                <a:cxn ang="0">
                  <a:pos x="98" y="98"/>
                </a:cxn>
                <a:cxn ang="0">
                  <a:pos x="65" y="134"/>
                </a:cxn>
                <a:cxn ang="0">
                  <a:pos x="40" y="174"/>
                </a:cxn>
                <a:cxn ang="0">
                  <a:pos x="20" y="219"/>
                </a:cxn>
                <a:cxn ang="0">
                  <a:pos x="6" y="266"/>
                </a:cxn>
                <a:cxn ang="0">
                  <a:pos x="0" y="316"/>
                </a:cxn>
                <a:cxn ang="0">
                  <a:pos x="1" y="367"/>
                </a:cxn>
                <a:cxn ang="0">
                  <a:pos x="10" y="416"/>
                </a:cxn>
                <a:cxn ang="0">
                  <a:pos x="26" y="462"/>
                </a:cxn>
                <a:cxn ang="0">
                  <a:pos x="48" y="505"/>
                </a:cxn>
                <a:cxn ang="0">
                  <a:pos x="76" y="544"/>
                </a:cxn>
                <a:cxn ang="0">
                  <a:pos x="109" y="579"/>
                </a:cxn>
                <a:cxn ang="0">
                  <a:pos x="146" y="609"/>
                </a:cxn>
                <a:cxn ang="0">
                  <a:pos x="189" y="633"/>
                </a:cxn>
                <a:cxn ang="0">
                  <a:pos x="234" y="652"/>
                </a:cxn>
                <a:cxn ang="0">
                  <a:pos x="282" y="662"/>
                </a:cxn>
                <a:cxn ang="0">
                  <a:pos x="333" y="667"/>
                </a:cxn>
              </a:cxnLst>
              <a:rect l="0" t="0" r="r" b="b"/>
              <a:pathLst>
                <a:path w="665" h="667">
                  <a:moveTo>
                    <a:pt x="333" y="667"/>
                  </a:moveTo>
                  <a:lnTo>
                    <a:pt x="350" y="665"/>
                  </a:lnTo>
                  <a:lnTo>
                    <a:pt x="366" y="664"/>
                  </a:lnTo>
                  <a:lnTo>
                    <a:pt x="383" y="662"/>
                  </a:lnTo>
                  <a:lnTo>
                    <a:pt x="400" y="660"/>
                  </a:lnTo>
                  <a:lnTo>
                    <a:pt x="416" y="655"/>
                  </a:lnTo>
                  <a:lnTo>
                    <a:pt x="431" y="652"/>
                  </a:lnTo>
                  <a:lnTo>
                    <a:pt x="447" y="646"/>
                  </a:lnTo>
                  <a:lnTo>
                    <a:pt x="462" y="640"/>
                  </a:lnTo>
                  <a:lnTo>
                    <a:pt x="477" y="633"/>
                  </a:lnTo>
                  <a:lnTo>
                    <a:pt x="491" y="626"/>
                  </a:lnTo>
                  <a:lnTo>
                    <a:pt x="505" y="618"/>
                  </a:lnTo>
                  <a:lnTo>
                    <a:pt x="518" y="609"/>
                  </a:lnTo>
                  <a:lnTo>
                    <a:pt x="531" y="600"/>
                  </a:lnTo>
                  <a:lnTo>
                    <a:pt x="544" y="590"/>
                  </a:lnTo>
                  <a:lnTo>
                    <a:pt x="556" y="579"/>
                  </a:lnTo>
                  <a:lnTo>
                    <a:pt x="568" y="568"/>
                  </a:lnTo>
                  <a:lnTo>
                    <a:pt x="578" y="557"/>
                  </a:lnTo>
                  <a:lnTo>
                    <a:pt x="589" y="544"/>
                  </a:lnTo>
                  <a:lnTo>
                    <a:pt x="599" y="532"/>
                  </a:lnTo>
                  <a:lnTo>
                    <a:pt x="608" y="519"/>
                  </a:lnTo>
                  <a:lnTo>
                    <a:pt x="618" y="505"/>
                  </a:lnTo>
                  <a:lnTo>
                    <a:pt x="624" y="491"/>
                  </a:lnTo>
                  <a:lnTo>
                    <a:pt x="633" y="477"/>
                  </a:lnTo>
                  <a:lnTo>
                    <a:pt x="639" y="462"/>
                  </a:lnTo>
                  <a:lnTo>
                    <a:pt x="645" y="447"/>
                  </a:lnTo>
                  <a:lnTo>
                    <a:pt x="650" y="432"/>
                  </a:lnTo>
                  <a:lnTo>
                    <a:pt x="654" y="416"/>
                  </a:lnTo>
                  <a:lnTo>
                    <a:pt x="659" y="400"/>
                  </a:lnTo>
                  <a:lnTo>
                    <a:pt x="661" y="384"/>
                  </a:lnTo>
                  <a:lnTo>
                    <a:pt x="664" y="367"/>
                  </a:lnTo>
                  <a:lnTo>
                    <a:pt x="665" y="351"/>
                  </a:lnTo>
                  <a:lnTo>
                    <a:pt x="665" y="333"/>
                  </a:lnTo>
                  <a:lnTo>
                    <a:pt x="665" y="316"/>
                  </a:lnTo>
                  <a:lnTo>
                    <a:pt x="664" y="299"/>
                  </a:lnTo>
                  <a:lnTo>
                    <a:pt x="661" y="283"/>
                  </a:lnTo>
                  <a:lnTo>
                    <a:pt x="659" y="266"/>
                  </a:lnTo>
                  <a:lnTo>
                    <a:pt x="654" y="250"/>
                  </a:lnTo>
                  <a:lnTo>
                    <a:pt x="650" y="234"/>
                  </a:lnTo>
                  <a:lnTo>
                    <a:pt x="645" y="219"/>
                  </a:lnTo>
                  <a:lnTo>
                    <a:pt x="639" y="204"/>
                  </a:lnTo>
                  <a:lnTo>
                    <a:pt x="633" y="189"/>
                  </a:lnTo>
                  <a:lnTo>
                    <a:pt x="624" y="174"/>
                  </a:lnTo>
                  <a:lnTo>
                    <a:pt x="618" y="160"/>
                  </a:lnTo>
                  <a:lnTo>
                    <a:pt x="608" y="148"/>
                  </a:lnTo>
                  <a:lnTo>
                    <a:pt x="599" y="134"/>
                  </a:lnTo>
                  <a:lnTo>
                    <a:pt x="589" y="121"/>
                  </a:lnTo>
                  <a:lnTo>
                    <a:pt x="578" y="110"/>
                  </a:lnTo>
                  <a:lnTo>
                    <a:pt x="568" y="98"/>
                  </a:lnTo>
                  <a:lnTo>
                    <a:pt x="556" y="86"/>
                  </a:lnTo>
                  <a:lnTo>
                    <a:pt x="544" y="76"/>
                  </a:lnTo>
                  <a:lnTo>
                    <a:pt x="531" y="67"/>
                  </a:lnTo>
                  <a:lnTo>
                    <a:pt x="518" y="58"/>
                  </a:lnTo>
                  <a:lnTo>
                    <a:pt x="505" y="48"/>
                  </a:lnTo>
                  <a:lnTo>
                    <a:pt x="491" y="40"/>
                  </a:lnTo>
                  <a:lnTo>
                    <a:pt x="477" y="33"/>
                  </a:lnTo>
                  <a:lnTo>
                    <a:pt x="462" y="27"/>
                  </a:lnTo>
                  <a:lnTo>
                    <a:pt x="447" y="21"/>
                  </a:lnTo>
                  <a:lnTo>
                    <a:pt x="431" y="15"/>
                  </a:lnTo>
                  <a:lnTo>
                    <a:pt x="416" y="10"/>
                  </a:lnTo>
                  <a:lnTo>
                    <a:pt x="400" y="7"/>
                  </a:lnTo>
                  <a:lnTo>
                    <a:pt x="383" y="5"/>
                  </a:lnTo>
                  <a:lnTo>
                    <a:pt x="366" y="2"/>
                  </a:lnTo>
                  <a:lnTo>
                    <a:pt x="350" y="1"/>
                  </a:lnTo>
                  <a:lnTo>
                    <a:pt x="333" y="0"/>
                  </a:lnTo>
                  <a:lnTo>
                    <a:pt x="315" y="1"/>
                  </a:lnTo>
                  <a:lnTo>
                    <a:pt x="298" y="2"/>
                  </a:lnTo>
                  <a:lnTo>
                    <a:pt x="282" y="5"/>
                  </a:lnTo>
                  <a:lnTo>
                    <a:pt x="266" y="7"/>
                  </a:lnTo>
                  <a:lnTo>
                    <a:pt x="250" y="10"/>
                  </a:lnTo>
                  <a:lnTo>
                    <a:pt x="234" y="15"/>
                  </a:lnTo>
                  <a:lnTo>
                    <a:pt x="219" y="21"/>
                  </a:lnTo>
                  <a:lnTo>
                    <a:pt x="204" y="27"/>
                  </a:lnTo>
                  <a:lnTo>
                    <a:pt x="189" y="33"/>
                  </a:lnTo>
                  <a:lnTo>
                    <a:pt x="174" y="40"/>
                  </a:lnTo>
                  <a:lnTo>
                    <a:pt x="160" y="48"/>
                  </a:lnTo>
                  <a:lnTo>
                    <a:pt x="146" y="58"/>
                  </a:lnTo>
                  <a:lnTo>
                    <a:pt x="133" y="67"/>
                  </a:lnTo>
                  <a:lnTo>
                    <a:pt x="121" y="76"/>
                  </a:lnTo>
                  <a:lnTo>
                    <a:pt x="109" y="86"/>
                  </a:lnTo>
                  <a:lnTo>
                    <a:pt x="98" y="98"/>
                  </a:lnTo>
                  <a:lnTo>
                    <a:pt x="86" y="110"/>
                  </a:lnTo>
                  <a:lnTo>
                    <a:pt x="76" y="121"/>
                  </a:lnTo>
                  <a:lnTo>
                    <a:pt x="65" y="134"/>
                  </a:lnTo>
                  <a:lnTo>
                    <a:pt x="56" y="148"/>
                  </a:lnTo>
                  <a:lnTo>
                    <a:pt x="48" y="160"/>
                  </a:lnTo>
                  <a:lnTo>
                    <a:pt x="40" y="174"/>
                  </a:lnTo>
                  <a:lnTo>
                    <a:pt x="33" y="189"/>
                  </a:lnTo>
                  <a:lnTo>
                    <a:pt x="26" y="204"/>
                  </a:lnTo>
                  <a:lnTo>
                    <a:pt x="20" y="219"/>
                  </a:lnTo>
                  <a:lnTo>
                    <a:pt x="15" y="234"/>
                  </a:lnTo>
                  <a:lnTo>
                    <a:pt x="10" y="250"/>
                  </a:lnTo>
                  <a:lnTo>
                    <a:pt x="6" y="266"/>
                  </a:lnTo>
                  <a:lnTo>
                    <a:pt x="3" y="283"/>
                  </a:lnTo>
                  <a:lnTo>
                    <a:pt x="1" y="299"/>
                  </a:lnTo>
                  <a:lnTo>
                    <a:pt x="0" y="316"/>
                  </a:lnTo>
                  <a:lnTo>
                    <a:pt x="0" y="333"/>
                  </a:lnTo>
                  <a:lnTo>
                    <a:pt x="0" y="351"/>
                  </a:lnTo>
                  <a:lnTo>
                    <a:pt x="1" y="367"/>
                  </a:lnTo>
                  <a:lnTo>
                    <a:pt x="3" y="384"/>
                  </a:lnTo>
                  <a:lnTo>
                    <a:pt x="6" y="400"/>
                  </a:lnTo>
                  <a:lnTo>
                    <a:pt x="10" y="416"/>
                  </a:lnTo>
                  <a:lnTo>
                    <a:pt x="15" y="432"/>
                  </a:lnTo>
                  <a:lnTo>
                    <a:pt x="20" y="447"/>
                  </a:lnTo>
                  <a:lnTo>
                    <a:pt x="26" y="462"/>
                  </a:lnTo>
                  <a:lnTo>
                    <a:pt x="33" y="477"/>
                  </a:lnTo>
                  <a:lnTo>
                    <a:pt x="40" y="491"/>
                  </a:lnTo>
                  <a:lnTo>
                    <a:pt x="48" y="505"/>
                  </a:lnTo>
                  <a:lnTo>
                    <a:pt x="56" y="519"/>
                  </a:lnTo>
                  <a:lnTo>
                    <a:pt x="65" y="532"/>
                  </a:lnTo>
                  <a:lnTo>
                    <a:pt x="76" y="544"/>
                  </a:lnTo>
                  <a:lnTo>
                    <a:pt x="86" y="557"/>
                  </a:lnTo>
                  <a:lnTo>
                    <a:pt x="98" y="568"/>
                  </a:lnTo>
                  <a:lnTo>
                    <a:pt x="109" y="579"/>
                  </a:lnTo>
                  <a:lnTo>
                    <a:pt x="121" y="590"/>
                  </a:lnTo>
                  <a:lnTo>
                    <a:pt x="133" y="600"/>
                  </a:lnTo>
                  <a:lnTo>
                    <a:pt x="146" y="609"/>
                  </a:lnTo>
                  <a:lnTo>
                    <a:pt x="160" y="618"/>
                  </a:lnTo>
                  <a:lnTo>
                    <a:pt x="174" y="626"/>
                  </a:lnTo>
                  <a:lnTo>
                    <a:pt x="189" y="633"/>
                  </a:lnTo>
                  <a:lnTo>
                    <a:pt x="204" y="640"/>
                  </a:lnTo>
                  <a:lnTo>
                    <a:pt x="219" y="646"/>
                  </a:lnTo>
                  <a:lnTo>
                    <a:pt x="234" y="652"/>
                  </a:lnTo>
                  <a:lnTo>
                    <a:pt x="250" y="655"/>
                  </a:lnTo>
                  <a:lnTo>
                    <a:pt x="266" y="660"/>
                  </a:lnTo>
                  <a:lnTo>
                    <a:pt x="282" y="662"/>
                  </a:lnTo>
                  <a:lnTo>
                    <a:pt x="298" y="664"/>
                  </a:lnTo>
                  <a:lnTo>
                    <a:pt x="315" y="665"/>
                  </a:lnTo>
                  <a:lnTo>
                    <a:pt x="333" y="66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34"/>
            <p:cNvSpPr>
              <a:spLocks/>
            </p:cNvSpPr>
            <p:nvPr/>
          </p:nvSpPr>
          <p:spPr bwMode="auto">
            <a:xfrm>
              <a:off x="2228" y="2555"/>
              <a:ext cx="95" cy="104"/>
            </a:xfrm>
            <a:custGeom>
              <a:avLst/>
              <a:gdLst/>
              <a:ahLst/>
              <a:cxnLst>
                <a:cxn ang="0">
                  <a:pos x="291" y="0"/>
                </a:cxn>
                <a:cxn ang="0">
                  <a:pos x="290" y="30"/>
                </a:cxn>
                <a:cxn ang="0">
                  <a:pos x="286" y="59"/>
                </a:cxn>
                <a:cxn ang="0">
                  <a:pos x="279" y="87"/>
                </a:cxn>
                <a:cxn ang="0">
                  <a:pos x="270" y="113"/>
                </a:cxn>
                <a:cxn ang="0">
                  <a:pos x="257" y="140"/>
                </a:cxn>
                <a:cxn ang="0">
                  <a:pos x="242" y="164"/>
                </a:cxn>
                <a:cxn ang="0">
                  <a:pos x="225" y="186"/>
                </a:cxn>
                <a:cxn ang="0">
                  <a:pos x="206" y="207"/>
                </a:cxn>
                <a:cxn ang="0">
                  <a:pos x="185" y="226"/>
                </a:cxn>
                <a:cxn ang="0">
                  <a:pos x="162" y="242"/>
                </a:cxn>
                <a:cxn ang="0">
                  <a:pos x="138" y="257"/>
                </a:cxn>
                <a:cxn ang="0">
                  <a:pos x="113" y="270"/>
                </a:cxn>
                <a:cxn ang="0">
                  <a:pos x="86" y="279"/>
                </a:cxn>
                <a:cxn ang="0">
                  <a:pos x="59" y="287"/>
                </a:cxn>
                <a:cxn ang="0">
                  <a:pos x="30" y="291"/>
                </a:cxn>
                <a:cxn ang="0">
                  <a:pos x="0" y="293"/>
                </a:cxn>
                <a:cxn ang="0">
                  <a:pos x="18" y="373"/>
                </a:cxn>
                <a:cxn ang="0">
                  <a:pos x="56" y="369"/>
                </a:cxn>
                <a:cxn ang="0">
                  <a:pos x="92" y="361"/>
                </a:cxn>
                <a:cxn ang="0">
                  <a:pos x="128" y="351"/>
                </a:cxn>
                <a:cxn ang="0">
                  <a:pos x="161" y="336"/>
                </a:cxn>
                <a:cxn ang="0">
                  <a:pos x="192" y="319"/>
                </a:cxn>
                <a:cxn ang="0">
                  <a:pos x="222" y="299"/>
                </a:cxn>
                <a:cxn ang="0">
                  <a:pos x="250" y="276"/>
                </a:cxn>
                <a:cxn ang="0">
                  <a:pos x="275" y="250"/>
                </a:cxn>
                <a:cxn ang="0">
                  <a:pos x="298" y="223"/>
                </a:cxn>
                <a:cxn ang="0">
                  <a:pos x="318" y="194"/>
                </a:cxn>
                <a:cxn ang="0">
                  <a:pos x="335" y="162"/>
                </a:cxn>
                <a:cxn ang="0">
                  <a:pos x="350" y="128"/>
                </a:cxn>
                <a:cxn ang="0">
                  <a:pos x="361" y="94"/>
                </a:cxn>
                <a:cxn ang="0">
                  <a:pos x="369" y="57"/>
                </a:cxn>
                <a:cxn ang="0">
                  <a:pos x="372" y="20"/>
                </a:cxn>
                <a:cxn ang="0">
                  <a:pos x="372" y="0"/>
                </a:cxn>
              </a:cxnLst>
              <a:rect l="0" t="0" r="r" b="b"/>
              <a:pathLst>
                <a:path w="372" h="374">
                  <a:moveTo>
                    <a:pt x="291" y="0"/>
                  </a:moveTo>
                  <a:lnTo>
                    <a:pt x="291" y="0"/>
                  </a:lnTo>
                  <a:lnTo>
                    <a:pt x="291" y="15"/>
                  </a:lnTo>
                  <a:lnTo>
                    <a:pt x="290" y="30"/>
                  </a:lnTo>
                  <a:lnTo>
                    <a:pt x="289" y="45"/>
                  </a:lnTo>
                  <a:lnTo>
                    <a:pt x="286" y="59"/>
                  </a:lnTo>
                  <a:lnTo>
                    <a:pt x="283" y="73"/>
                  </a:lnTo>
                  <a:lnTo>
                    <a:pt x="279" y="87"/>
                  </a:lnTo>
                  <a:lnTo>
                    <a:pt x="274" y="101"/>
                  </a:lnTo>
                  <a:lnTo>
                    <a:pt x="270" y="113"/>
                  </a:lnTo>
                  <a:lnTo>
                    <a:pt x="263" y="127"/>
                  </a:lnTo>
                  <a:lnTo>
                    <a:pt x="257" y="140"/>
                  </a:lnTo>
                  <a:lnTo>
                    <a:pt x="250" y="151"/>
                  </a:lnTo>
                  <a:lnTo>
                    <a:pt x="242" y="164"/>
                  </a:lnTo>
                  <a:lnTo>
                    <a:pt x="234" y="176"/>
                  </a:lnTo>
                  <a:lnTo>
                    <a:pt x="225" y="186"/>
                  </a:lnTo>
                  <a:lnTo>
                    <a:pt x="215" y="196"/>
                  </a:lnTo>
                  <a:lnTo>
                    <a:pt x="206" y="207"/>
                  </a:lnTo>
                  <a:lnTo>
                    <a:pt x="196" y="217"/>
                  </a:lnTo>
                  <a:lnTo>
                    <a:pt x="185" y="226"/>
                  </a:lnTo>
                  <a:lnTo>
                    <a:pt x="174" y="234"/>
                  </a:lnTo>
                  <a:lnTo>
                    <a:pt x="162" y="242"/>
                  </a:lnTo>
                  <a:lnTo>
                    <a:pt x="151" y="250"/>
                  </a:lnTo>
                  <a:lnTo>
                    <a:pt x="138" y="257"/>
                  </a:lnTo>
                  <a:lnTo>
                    <a:pt x="127" y="264"/>
                  </a:lnTo>
                  <a:lnTo>
                    <a:pt x="113" y="270"/>
                  </a:lnTo>
                  <a:lnTo>
                    <a:pt x="100" y="275"/>
                  </a:lnTo>
                  <a:lnTo>
                    <a:pt x="86" y="279"/>
                  </a:lnTo>
                  <a:lnTo>
                    <a:pt x="72" y="284"/>
                  </a:lnTo>
                  <a:lnTo>
                    <a:pt x="59" y="287"/>
                  </a:lnTo>
                  <a:lnTo>
                    <a:pt x="44" y="290"/>
                  </a:lnTo>
                  <a:lnTo>
                    <a:pt x="30" y="291"/>
                  </a:lnTo>
                  <a:lnTo>
                    <a:pt x="15" y="292"/>
                  </a:lnTo>
                  <a:lnTo>
                    <a:pt x="0" y="293"/>
                  </a:lnTo>
                  <a:lnTo>
                    <a:pt x="0" y="374"/>
                  </a:lnTo>
                  <a:lnTo>
                    <a:pt x="18" y="373"/>
                  </a:lnTo>
                  <a:lnTo>
                    <a:pt x="38" y="372"/>
                  </a:lnTo>
                  <a:lnTo>
                    <a:pt x="56" y="369"/>
                  </a:lnTo>
                  <a:lnTo>
                    <a:pt x="75" y="366"/>
                  </a:lnTo>
                  <a:lnTo>
                    <a:pt x="92" y="361"/>
                  </a:lnTo>
                  <a:lnTo>
                    <a:pt x="110" y="357"/>
                  </a:lnTo>
                  <a:lnTo>
                    <a:pt x="128" y="351"/>
                  </a:lnTo>
                  <a:lnTo>
                    <a:pt x="144" y="344"/>
                  </a:lnTo>
                  <a:lnTo>
                    <a:pt x="161" y="336"/>
                  </a:lnTo>
                  <a:lnTo>
                    <a:pt x="177" y="328"/>
                  </a:lnTo>
                  <a:lnTo>
                    <a:pt x="192" y="319"/>
                  </a:lnTo>
                  <a:lnTo>
                    <a:pt x="207" y="309"/>
                  </a:lnTo>
                  <a:lnTo>
                    <a:pt x="222" y="299"/>
                  </a:lnTo>
                  <a:lnTo>
                    <a:pt x="236" y="287"/>
                  </a:lnTo>
                  <a:lnTo>
                    <a:pt x="250" y="276"/>
                  </a:lnTo>
                  <a:lnTo>
                    <a:pt x="263" y="264"/>
                  </a:lnTo>
                  <a:lnTo>
                    <a:pt x="275" y="250"/>
                  </a:lnTo>
                  <a:lnTo>
                    <a:pt x="287" y="238"/>
                  </a:lnTo>
                  <a:lnTo>
                    <a:pt x="298" y="223"/>
                  </a:lnTo>
                  <a:lnTo>
                    <a:pt x="309" y="209"/>
                  </a:lnTo>
                  <a:lnTo>
                    <a:pt x="318" y="194"/>
                  </a:lnTo>
                  <a:lnTo>
                    <a:pt x="327" y="178"/>
                  </a:lnTo>
                  <a:lnTo>
                    <a:pt x="335" y="162"/>
                  </a:lnTo>
                  <a:lnTo>
                    <a:pt x="343" y="146"/>
                  </a:lnTo>
                  <a:lnTo>
                    <a:pt x="350" y="128"/>
                  </a:lnTo>
                  <a:lnTo>
                    <a:pt x="356" y="111"/>
                  </a:lnTo>
                  <a:lnTo>
                    <a:pt x="361" y="94"/>
                  </a:lnTo>
                  <a:lnTo>
                    <a:pt x="365" y="75"/>
                  </a:lnTo>
                  <a:lnTo>
                    <a:pt x="369" y="57"/>
                  </a:lnTo>
                  <a:lnTo>
                    <a:pt x="371" y="38"/>
                  </a:lnTo>
                  <a:lnTo>
                    <a:pt x="372" y="20"/>
                  </a:lnTo>
                  <a:lnTo>
                    <a:pt x="372" y="0"/>
                  </a:lnTo>
                  <a:lnTo>
                    <a:pt x="372" y="0"/>
                  </a:lnTo>
                  <a:lnTo>
                    <a:pt x="291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35"/>
            <p:cNvSpPr>
              <a:spLocks/>
            </p:cNvSpPr>
            <p:nvPr/>
          </p:nvSpPr>
          <p:spPr bwMode="auto">
            <a:xfrm>
              <a:off x="2228" y="2452"/>
              <a:ext cx="95" cy="103"/>
            </a:xfrm>
            <a:custGeom>
              <a:avLst/>
              <a:gdLst/>
              <a:ahLst/>
              <a:cxnLst>
                <a:cxn ang="0">
                  <a:pos x="0" y="80"/>
                </a:cxn>
                <a:cxn ang="0">
                  <a:pos x="30" y="82"/>
                </a:cxn>
                <a:cxn ang="0">
                  <a:pos x="59" y="86"/>
                </a:cxn>
                <a:cxn ang="0">
                  <a:pos x="86" y="94"/>
                </a:cxn>
                <a:cxn ang="0">
                  <a:pos x="113" y="103"/>
                </a:cxn>
                <a:cxn ang="0">
                  <a:pos x="138" y="116"/>
                </a:cxn>
                <a:cxn ang="0">
                  <a:pos x="162" y="131"/>
                </a:cxn>
                <a:cxn ang="0">
                  <a:pos x="185" y="147"/>
                </a:cxn>
                <a:cxn ang="0">
                  <a:pos x="206" y="167"/>
                </a:cxn>
                <a:cxn ang="0">
                  <a:pos x="225" y="188"/>
                </a:cxn>
                <a:cxn ang="0">
                  <a:pos x="242" y="210"/>
                </a:cxn>
                <a:cxn ang="0">
                  <a:pos x="257" y="234"/>
                </a:cxn>
                <a:cxn ang="0">
                  <a:pos x="270" y="259"/>
                </a:cxn>
                <a:cxn ang="0">
                  <a:pos x="279" y="287"/>
                </a:cxn>
                <a:cxn ang="0">
                  <a:pos x="286" y="314"/>
                </a:cxn>
                <a:cxn ang="0">
                  <a:pos x="290" y="343"/>
                </a:cxn>
                <a:cxn ang="0">
                  <a:pos x="291" y="373"/>
                </a:cxn>
                <a:cxn ang="0">
                  <a:pos x="372" y="354"/>
                </a:cxn>
                <a:cxn ang="0">
                  <a:pos x="369" y="317"/>
                </a:cxn>
                <a:cxn ang="0">
                  <a:pos x="361" y="280"/>
                </a:cxn>
                <a:cxn ang="0">
                  <a:pos x="350" y="245"/>
                </a:cxn>
                <a:cxn ang="0">
                  <a:pos x="335" y="212"/>
                </a:cxn>
                <a:cxn ang="0">
                  <a:pos x="318" y="180"/>
                </a:cxn>
                <a:cxn ang="0">
                  <a:pos x="298" y="150"/>
                </a:cxn>
                <a:cxn ang="0">
                  <a:pos x="275" y="122"/>
                </a:cxn>
                <a:cxn ang="0">
                  <a:pos x="250" y="98"/>
                </a:cxn>
                <a:cxn ang="0">
                  <a:pos x="222" y="75"/>
                </a:cxn>
                <a:cxn ang="0">
                  <a:pos x="192" y="54"/>
                </a:cxn>
                <a:cxn ang="0">
                  <a:pos x="161" y="37"/>
                </a:cxn>
                <a:cxn ang="0">
                  <a:pos x="128" y="23"/>
                </a:cxn>
                <a:cxn ang="0">
                  <a:pos x="92" y="12"/>
                </a:cxn>
                <a:cxn ang="0">
                  <a:pos x="56" y="4"/>
                </a:cxn>
                <a:cxn ang="0">
                  <a:pos x="18" y="1"/>
                </a:cxn>
                <a:cxn ang="0">
                  <a:pos x="0" y="0"/>
                </a:cxn>
              </a:cxnLst>
              <a:rect l="0" t="0" r="r" b="b"/>
              <a:pathLst>
                <a:path w="372" h="373">
                  <a:moveTo>
                    <a:pt x="0" y="80"/>
                  </a:moveTo>
                  <a:lnTo>
                    <a:pt x="0" y="80"/>
                  </a:lnTo>
                  <a:lnTo>
                    <a:pt x="15" y="80"/>
                  </a:lnTo>
                  <a:lnTo>
                    <a:pt x="30" y="82"/>
                  </a:lnTo>
                  <a:lnTo>
                    <a:pt x="44" y="84"/>
                  </a:lnTo>
                  <a:lnTo>
                    <a:pt x="59" y="86"/>
                  </a:lnTo>
                  <a:lnTo>
                    <a:pt x="72" y="90"/>
                  </a:lnTo>
                  <a:lnTo>
                    <a:pt x="86" y="94"/>
                  </a:lnTo>
                  <a:lnTo>
                    <a:pt x="100" y="99"/>
                  </a:lnTo>
                  <a:lnTo>
                    <a:pt x="113" y="103"/>
                  </a:lnTo>
                  <a:lnTo>
                    <a:pt x="127" y="109"/>
                  </a:lnTo>
                  <a:lnTo>
                    <a:pt x="138" y="116"/>
                  </a:lnTo>
                  <a:lnTo>
                    <a:pt x="151" y="123"/>
                  </a:lnTo>
                  <a:lnTo>
                    <a:pt x="162" y="131"/>
                  </a:lnTo>
                  <a:lnTo>
                    <a:pt x="174" y="139"/>
                  </a:lnTo>
                  <a:lnTo>
                    <a:pt x="185" y="147"/>
                  </a:lnTo>
                  <a:lnTo>
                    <a:pt x="196" y="156"/>
                  </a:lnTo>
                  <a:lnTo>
                    <a:pt x="206" y="167"/>
                  </a:lnTo>
                  <a:lnTo>
                    <a:pt x="215" y="176"/>
                  </a:lnTo>
                  <a:lnTo>
                    <a:pt x="225" y="188"/>
                  </a:lnTo>
                  <a:lnTo>
                    <a:pt x="234" y="198"/>
                  </a:lnTo>
                  <a:lnTo>
                    <a:pt x="242" y="210"/>
                  </a:lnTo>
                  <a:lnTo>
                    <a:pt x="250" y="222"/>
                  </a:lnTo>
                  <a:lnTo>
                    <a:pt x="257" y="234"/>
                  </a:lnTo>
                  <a:lnTo>
                    <a:pt x="263" y="246"/>
                  </a:lnTo>
                  <a:lnTo>
                    <a:pt x="270" y="259"/>
                  </a:lnTo>
                  <a:lnTo>
                    <a:pt x="274" y="273"/>
                  </a:lnTo>
                  <a:lnTo>
                    <a:pt x="279" y="287"/>
                  </a:lnTo>
                  <a:lnTo>
                    <a:pt x="283" y="301"/>
                  </a:lnTo>
                  <a:lnTo>
                    <a:pt x="286" y="314"/>
                  </a:lnTo>
                  <a:lnTo>
                    <a:pt x="289" y="328"/>
                  </a:lnTo>
                  <a:lnTo>
                    <a:pt x="290" y="343"/>
                  </a:lnTo>
                  <a:lnTo>
                    <a:pt x="291" y="358"/>
                  </a:lnTo>
                  <a:lnTo>
                    <a:pt x="291" y="373"/>
                  </a:lnTo>
                  <a:lnTo>
                    <a:pt x="372" y="373"/>
                  </a:lnTo>
                  <a:lnTo>
                    <a:pt x="372" y="354"/>
                  </a:lnTo>
                  <a:lnTo>
                    <a:pt x="371" y="335"/>
                  </a:lnTo>
                  <a:lnTo>
                    <a:pt x="369" y="317"/>
                  </a:lnTo>
                  <a:lnTo>
                    <a:pt x="365" y="298"/>
                  </a:lnTo>
                  <a:lnTo>
                    <a:pt x="361" y="280"/>
                  </a:lnTo>
                  <a:lnTo>
                    <a:pt x="356" y="263"/>
                  </a:lnTo>
                  <a:lnTo>
                    <a:pt x="350" y="245"/>
                  </a:lnTo>
                  <a:lnTo>
                    <a:pt x="343" y="228"/>
                  </a:lnTo>
                  <a:lnTo>
                    <a:pt x="335" y="212"/>
                  </a:lnTo>
                  <a:lnTo>
                    <a:pt x="327" y="196"/>
                  </a:lnTo>
                  <a:lnTo>
                    <a:pt x="318" y="180"/>
                  </a:lnTo>
                  <a:lnTo>
                    <a:pt x="309" y="165"/>
                  </a:lnTo>
                  <a:lnTo>
                    <a:pt x="298" y="150"/>
                  </a:lnTo>
                  <a:lnTo>
                    <a:pt x="287" y="136"/>
                  </a:lnTo>
                  <a:lnTo>
                    <a:pt x="275" y="122"/>
                  </a:lnTo>
                  <a:lnTo>
                    <a:pt x="263" y="109"/>
                  </a:lnTo>
                  <a:lnTo>
                    <a:pt x="250" y="98"/>
                  </a:lnTo>
                  <a:lnTo>
                    <a:pt x="236" y="85"/>
                  </a:lnTo>
                  <a:lnTo>
                    <a:pt x="222" y="75"/>
                  </a:lnTo>
                  <a:lnTo>
                    <a:pt x="207" y="64"/>
                  </a:lnTo>
                  <a:lnTo>
                    <a:pt x="192" y="54"/>
                  </a:lnTo>
                  <a:lnTo>
                    <a:pt x="177" y="46"/>
                  </a:lnTo>
                  <a:lnTo>
                    <a:pt x="161" y="37"/>
                  </a:lnTo>
                  <a:lnTo>
                    <a:pt x="144" y="30"/>
                  </a:lnTo>
                  <a:lnTo>
                    <a:pt x="128" y="23"/>
                  </a:lnTo>
                  <a:lnTo>
                    <a:pt x="110" y="17"/>
                  </a:lnTo>
                  <a:lnTo>
                    <a:pt x="92" y="12"/>
                  </a:lnTo>
                  <a:lnTo>
                    <a:pt x="75" y="8"/>
                  </a:lnTo>
                  <a:lnTo>
                    <a:pt x="56" y="4"/>
                  </a:lnTo>
                  <a:lnTo>
                    <a:pt x="38" y="2"/>
                  </a:lnTo>
                  <a:lnTo>
                    <a:pt x="18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36"/>
            <p:cNvSpPr>
              <a:spLocks/>
            </p:cNvSpPr>
            <p:nvPr/>
          </p:nvSpPr>
          <p:spPr bwMode="auto">
            <a:xfrm>
              <a:off x="2131" y="2452"/>
              <a:ext cx="97" cy="103"/>
            </a:xfrm>
            <a:custGeom>
              <a:avLst/>
              <a:gdLst/>
              <a:ahLst/>
              <a:cxnLst>
                <a:cxn ang="0">
                  <a:pos x="81" y="373"/>
                </a:cxn>
                <a:cxn ang="0">
                  <a:pos x="82" y="343"/>
                </a:cxn>
                <a:cxn ang="0">
                  <a:pos x="87" y="314"/>
                </a:cxn>
                <a:cxn ang="0">
                  <a:pos x="94" y="287"/>
                </a:cxn>
                <a:cxn ang="0">
                  <a:pos x="104" y="259"/>
                </a:cxn>
                <a:cxn ang="0">
                  <a:pos x="117" y="234"/>
                </a:cxn>
                <a:cxn ang="0">
                  <a:pos x="130" y="210"/>
                </a:cxn>
                <a:cxn ang="0">
                  <a:pos x="148" y="188"/>
                </a:cxn>
                <a:cxn ang="0">
                  <a:pos x="166" y="167"/>
                </a:cxn>
                <a:cxn ang="0">
                  <a:pos x="187" y="147"/>
                </a:cxn>
                <a:cxn ang="0">
                  <a:pos x="210" y="131"/>
                </a:cxn>
                <a:cxn ang="0">
                  <a:pos x="234" y="116"/>
                </a:cxn>
                <a:cxn ang="0">
                  <a:pos x="260" y="103"/>
                </a:cxn>
                <a:cxn ang="0">
                  <a:pos x="286" y="94"/>
                </a:cxn>
                <a:cxn ang="0">
                  <a:pos x="315" y="86"/>
                </a:cxn>
                <a:cxn ang="0">
                  <a:pos x="344" y="82"/>
                </a:cxn>
                <a:cxn ang="0">
                  <a:pos x="374" y="80"/>
                </a:cxn>
                <a:cxn ang="0">
                  <a:pos x="354" y="1"/>
                </a:cxn>
                <a:cxn ang="0">
                  <a:pos x="317" y="4"/>
                </a:cxn>
                <a:cxn ang="0">
                  <a:pos x="280" y="12"/>
                </a:cxn>
                <a:cxn ang="0">
                  <a:pos x="246" y="23"/>
                </a:cxn>
                <a:cxn ang="0">
                  <a:pos x="212" y="37"/>
                </a:cxn>
                <a:cxn ang="0">
                  <a:pos x="180" y="54"/>
                </a:cxn>
                <a:cxn ang="0">
                  <a:pos x="150" y="75"/>
                </a:cxn>
                <a:cxn ang="0">
                  <a:pos x="122" y="98"/>
                </a:cxn>
                <a:cxn ang="0">
                  <a:pos x="97" y="122"/>
                </a:cxn>
                <a:cxn ang="0">
                  <a:pos x="74" y="150"/>
                </a:cxn>
                <a:cxn ang="0">
                  <a:pos x="54" y="180"/>
                </a:cxn>
                <a:cxn ang="0">
                  <a:pos x="37" y="212"/>
                </a:cxn>
                <a:cxn ang="0">
                  <a:pos x="23" y="245"/>
                </a:cxn>
                <a:cxn ang="0">
                  <a:pos x="12" y="280"/>
                </a:cxn>
                <a:cxn ang="0">
                  <a:pos x="5" y="317"/>
                </a:cxn>
                <a:cxn ang="0">
                  <a:pos x="1" y="354"/>
                </a:cxn>
                <a:cxn ang="0">
                  <a:pos x="0" y="373"/>
                </a:cxn>
              </a:cxnLst>
              <a:rect l="0" t="0" r="r" b="b"/>
              <a:pathLst>
                <a:path w="374" h="373">
                  <a:moveTo>
                    <a:pt x="81" y="373"/>
                  </a:moveTo>
                  <a:lnTo>
                    <a:pt x="81" y="373"/>
                  </a:lnTo>
                  <a:lnTo>
                    <a:pt x="81" y="358"/>
                  </a:lnTo>
                  <a:lnTo>
                    <a:pt x="82" y="343"/>
                  </a:lnTo>
                  <a:lnTo>
                    <a:pt x="84" y="328"/>
                  </a:lnTo>
                  <a:lnTo>
                    <a:pt x="87" y="314"/>
                  </a:lnTo>
                  <a:lnTo>
                    <a:pt x="90" y="301"/>
                  </a:lnTo>
                  <a:lnTo>
                    <a:pt x="94" y="287"/>
                  </a:lnTo>
                  <a:lnTo>
                    <a:pt x="98" y="273"/>
                  </a:lnTo>
                  <a:lnTo>
                    <a:pt x="104" y="259"/>
                  </a:lnTo>
                  <a:lnTo>
                    <a:pt x="110" y="246"/>
                  </a:lnTo>
                  <a:lnTo>
                    <a:pt x="117" y="234"/>
                  </a:lnTo>
                  <a:lnTo>
                    <a:pt x="124" y="222"/>
                  </a:lnTo>
                  <a:lnTo>
                    <a:pt x="130" y="210"/>
                  </a:lnTo>
                  <a:lnTo>
                    <a:pt x="139" y="198"/>
                  </a:lnTo>
                  <a:lnTo>
                    <a:pt x="148" y="188"/>
                  </a:lnTo>
                  <a:lnTo>
                    <a:pt x="157" y="176"/>
                  </a:lnTo>
                  <a:lnTo>
                    <a:pt x="166" y="167"/>
                  </a:lnTo>
                  <a:lnTo>
                    <a:pt x="177" y="156"/>
                  </a:lnTo>
                  <a:lnTo>
                    <a:pt x="187" y="147"/>
                  </a:lnTo>
                  <a:lnTo>
                    <a:pt x="198" y="139"/>
                  </a:lnTo>
                  <a:lnTo>
                    <a:pt x="210" y="131"/>
                  </a:lnTo>
                  <a:lnTo>
                    <a:pt x="222" y="123"/>
                  </a:lnTo>
                  <a:lnTo>
                    <a:pt x="234" y="116"/>
                  </a:lnTo>
                  <a:lnTo>
                    <a:pt x="247" y="109"/>
                  </a:lnTo>
                  <a:lnTo>
                    <a:pt x="260" y="103"/>
                  </a:lnTo>
                  <a:lnTo>
                    <a:pt x="273" y="99"/>
                  </a:lnTo>
                  <a:lnTo>
                    <a:pt x="286" y="94"/>
                  </a:lnTo>
                  <a:lnTo>
                    <a:pt x="300" y="90"/>
                  </a:lnTo>
                  <a:lnTo>
                    <a:pt x="315" y="86"/>
                  </a:lnTo>
                  <a:lnTo>
                    <a:pt x="329" y="84"/>
                  </a:lnTo>
                  <a:lnTo>
                    <a:pt x="344" y="82"/>
                  </a:lnTo>
                  <a:lnTo>
                    <a:pt x="359" y="80"/>
                  </a:lnTo>
                  <a:lnTo>
                    <a:pt x="374" y="80"/>
                  </a:lnTo>
                  <a:lnTo>
                    <a:pt x="374" y="0"/>
                  </a:lnTo>
                  <a:lnTo>
                    <a:pt x="354" y="1"/>
                  </a:lnTo>
                  <a:lnTo>
                    <a:pt x="336" y="2"/>
                  </a:lnTo>
                  <a:lnTo>
                    <a:pt x="317" y="4"/>
                  </a:lnTo>
                  <a:lnTo>
                    <a:pt x="299" y="8"/>
                  </a:lnTo>
                  <a:lnTo>
                    <a:pt x="280" y="12"/>
                  </a:lnTo>
                  <a:lnTo>
                    <a:pt x="263" y="17"/>
                  </a:lnTo>
                  <a:lnTo>
                    <a:pt x="246" y="23"/>
                  </a:lnTo>
                  <a:lnTo>
                    <a:pt x="228" y="30"/>
                  </a:lnTo>
                  <a:lnTo>
                    <a:pt x="212" y="37"/>
                  </a:lnTo>
                  <a:lnTo>
                    <a:pt x="196" y="46"/>
                  </a:lnTo>
                  <a:lnTo>
                    <a:pt x="180" y="54"/>
                  </a:lnTo>
                  <a:lnTo>
                    <a:pt x="165" y="64"/>
                  </a:lnTo>
                  <a:lnTo>
                    <a:pt x="150" y="75"/>
                  </a:lnTo>
                  <a:lnTo>
                    <a:pt x="136" y="85"/>
                  </a:lnTo>
                  <a:lnTo>
                    <a:pt x="122" y="98"/>
                  </a:lnTo>
                  <a:lnTo>
                    <a:pt x="110" y="109"/>
                  </a:lnTo>
                  <a:lnTo>
                    <a:pt x="97" y="122"/>
                  </a:lnTo>
                  <a:lnTo>
                    <a:pt x="85" y="136"/>
                  </a:lnTo>
                  <a:lnTo>
                    <a:pt x="74" y="150"/>
                  </a:lnTo>
                  <a:lnTo>
                    <a:pt x="64" y="165"/>
                  </a:lnTo>
                  <a:lnTo>
                    <a:pt x="54" y="180"/>
                  </a:lnTo>
                  <a:lnTo>
                    <a:pt x="45" y="196"/>
                  </a:lnTo>
                  <a:lnTo>
                    <a:pt x="37" y="212"/>
                  </a:lnTo>
                  <a:lnTo>
                    <a:pt x="30" y="228"/>
                  </a:lnTo>
                  <a:lnTo>
                    <a:pt x="23" y="245"/>
                  </a:lnTo>
                  <a:lnTo>
                    <a:pt x="17" y="263"/>
                  </a:lnTo>
                  <a:lnTo>
                    <a:pt x="12" y="280"/>
                  </a:lnTo>
                  <a:lnTo>
                    <a:pt x="8" y="298"/>
                  </a:lnTo>
                  <a:lnTo>
                    <a:pt x="5" y="317"/>
                  </a:lnTo>
                  <a:lnTo>
                    <a:pt x="2" y="335"/>
                  </a:lnTo>
                  <a:lnTo>
                    <a:pt x="1" y="354"/>
                  </a:lnTo>
                  <a:lnTo>
                    <a:pt x="0" y="373"/>
                  </a:lnTo>
                  <a:lnTo>
                    <a:pt x="0" y="373"/>
                  </a:lnTo>
                  <a:lnTo>
                    <a:pt x="81" y="373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37"/>
            <p:cNvSpPr>
              <a:spLocks/>
            </p:cNvSpPr>
            <p:nvPr/>
          </p:nvSpPr>
          <p:spPr bwMode="auto">
            <a:xfrm>
              <a:off x="2131" y="2555"/>
              <a:ext cx="97" cy="104"/>
            </a:xfrm>
            <a:custGeom>
              <a:avLst/>
              <a:gdLst/>
              <a:ahLst/>
              <a:cxnLst>
                <a:cxn ang="0">
                  <a:pos x="374" y="293"/>
                </a:cxn>
                <a:cxn ang="0">
                  <a:pos x="344" y="291"/>
                </a:cxn>
                <a:cxn ang="0">
                  <a:pos x="315" y="287"/>
                </a:cxn>
                <a:cxn ang="0">
                  <a:pos x="286" y="279"/>
                </a:cxn>
                <a:cxn ang="0">
                  <a:pos x="260" y="270"/>
                </a:cxn>
                <a:cxn ang="0">
                  <a:pos x="234" y="257"/>
                </a:cxn>
                <a:cxn ang="0">
                  <a:pos x="210" y="242"/>
                </a:cxn>
                <a:cxn ang="0">
                  <a:pos x="187" y="226"/>
                </a:cxn>
                <a:cxn ang="0">
                  <a:pos x="166" y="207"/>
                </a:cxn>
                <a:cxn ang="0">
                  <a:pos x="148" y="186"/>
                </a:cxn>
                <a:cxn ang="0">
                  <a:pos x="130" y="164"/>
                </a:cxn>
                <a:cxn ang="0">
                  <a:pos x="117" y="140"/>
                </a:cxn>
                <a:cxn ang="0">
                  <a:pos x="104" y="113"/>
                </a:cxn>
                <a:cxn ang="0">
                  <a:pos x="94" y="87"/>
                </a:cxn>
                <a:cxn ang="0">
                  <a:pos x="87" y="59"/>
                </a:cxn>
                <a:cxn ang="0">
                  <a:pos x="82" y="30"/>
                </a:cxn>
                <a:cxn ang="0">
                  <a:pos x="81" y="0"/>
                </a:cxn>
                <a:cxn ang="0">
                  <a:pos x="1" y="19"/>
                </a:cxn>
                <a:cxn ang="0">
                  <a:pos x="5" y="57"/>
                </a:cxn>
                <a:cxn ang="0">
                  <a:pos x="12" y="94"/>
                </a:cxn>
                <a:cxn ang="0">
                  <a:pos x="23" y="128"/>
                </a:cxn>
                <a:cxn ang="0">
                  <a:pos x="37" y="162"/>
                </a:cxn>
                <a:cxn ang="0">
                  <a:pos x="54" y="194"/>
                </a:cxn>
                <a:cxn ang="0">
                  <a:pos x="74" y="223"/>
                </a:cxn>
                <a:cxn ang="0">
                  <a:pos x="97" y="250"/>
                </a:cxn>
                <a:cxn ang="0">
                  <a:pos x="122" y="276"/>
                </a:cxn>
                <a:cxn ang="0">
                  <a:pos x="150" y="299"/>
                </a:cxn>
                <a:cxn ang="0">
                  <a:pos x="180" y="319"/>
                </a:cxn>
                <a:cxn ang="0">
                  <a:pos x="212" y="336"/>
                </a:cxn>
                <a:cxn ang="0">
                  <a:pos x="246" y="351"/>
                </a:cxn>
                <a:cxn ang="0">
                  <a:pos x="280" y="361"/>
                </a:cxn>
                <a:cxn ang="0">
                  <a:pos x="317" y="369"/>
                </a:cxn>
                <a:cxn ang="0">
                  <a:pos x="354" y="373"/>
                </a:cxn>
                <a:cxn ang="0">
                  <a:pos x="374" y="374"/>
                </a:cxn>
              </a:cxnLst>
              <a:rect l="0" t="0" r="r" b="b"/>
              <a:pathLst>
                <a:path w="374" h="374">
                  <a:moveTo>
                    <a:pt x="374" y="293"/>
                  </a:moveTo>
                  <a:lnTo>
                    <a:pt x="374" y="293"/>
                  </a:lnTo>
                  <a:lnTo>
                    <a:pt x="359" y="292"/>
                  </a:lnTo>
                  <a:lnTo>
                    <a:pt x="344" y="291"/>
                  </a:lnTo>
                  <a:lnTo>
                    <a:pt x="329" y="290"/>
                  </a:lnTo>
                  <a:lnTo>
                    <a:pt x="315" y="287"/>
                  </a:lnTo>
                  <a:lnTo>
                    <a:pt x="300" y="284"/>
                  </a:lnTo>
                  <a:lnTo>
                    <a:pt x="286" y="279"/>
                  </a:lnTo>
                  <a:lnTo>
                    <a:pt x="273" y="275"/>
                  </a:lnTo>
                  <a:lnTo>
                    <a:pt x="260" y="270"/>
                  </a:lnTo>
                  <a:lnTo>
                    <a:pt x="247" y="264"/>
                  </a:lnTo>
                  <a:lnTo>
                    <a:pt x="234" y="257"/>
                  </a:lnTo>
                  <a:lnTo>
                    <a:pt x="222" y="250"/>
                  </a:lnTo>
                  <a:lnTo>
                    <a:pt x="210" y="242"/>
                  </a:lnTo>
                  <a:lnTo>
                    <a:pt x="198" y="234"/>
                  </a:lnTo>
                  <a:lnTo>
                    <a:pt x="187" y="226"/>
                  </a:lnTo>
                  <a:lnTo>
                    <a:pt x="177" y="217"/>
                  </a:lnTo>
                  <a:lnTo>
                    <a:pt x="166" y="207"/>
                  </a:lnTo>
                  <a:lnTo>
                    <a:pt x="157" y="196"/>
                  </a:lnTo>
                  <a:lnTo>
                    <a:pt x="148" y="186"/>
                  </a:lnTo>
                  <a:lnTo>
                    <a:pt x="139" y="176"/>
                  </a:lnTo>
                  <a:lnTo>
                    <a:pt x="130" y="164"/>
                  </a:lnTo>
                  <a:lnTo>
                    <a:pt x="124" y="151"/>
                  </a:lnTo>
                  <a:lnTo>
                    <a:pt x="117" y="140"/>
                  </a:lnTo>
                  <a:lnTo>
                    <a:pt x="110" y="127"/>
                  </a:lnTo>
                  <a:lnTo>
                    <a:pt x="104" y="113"/>
                  </a:lnTo>
                  <a:lnTo>
                    <a:pt x="98" y="101"/>
                  </a:lnTo>
                  <a:lnTo>
                    <a:pt x="94" y="87"/>
                  </a:lnTo>
                  <a:lnTo>
                    <a:pt x="90" y="73"/>
                  </a:lnTo>
                  <a:lnTo>
                    <a:pt x="87" y="59"/>
                  </a:lnTo>
                  <a:lnTo>
                    <a:pt x="84" y="45"/>
                  </a:lnTo>
                  <a:lnTo>
                    <a:pt x="82" y="30"/>
                  </a:lnTo>
                  <a:lnTo>
                    <a:pt x="81" y="15"/>
                  </a:lnTo>
                  <a:lnTo>
                    <a:pt x="81" y="0"/>
                  </a:lnTo>
                  <a:lnTo>
                    <a:pt x="0" y="0"/>
                  </a:lnTo>
                  <a:lnTo>
                    <a:pt x="1" y="19"/>
                  </a:lnTo>
                  <a:lnTo>
                    <a:pt x="2" y="38"/>
                  </a:lnTo>
                  <a:lnTo>
                    <a:pt x="5" y="57"/>
                  </a:lnTo>
                  <a:lnTo>
                    <a:pt x="8" y="75"/>
                  </a:lnTo>
                  <a:lnTo>
                    <a:pt x="12" y="94"/>
                  </a:lnTo>
                  <a:lnTo>
                    <a:pt x="17" y="111"/>
                  </a:lnTo>
                  <a:lnTo>
                    <a:pt x="23" y="128"/>
                  </a:lnTo>
                  <a:lnTo>
                    <a:pt x="30" y="146"/>
                  </a:lnTo>
                  <a:lnTo>
                    <a:pt x="37" y="162"/>
                  </a:lnTo>
                  <a:lnTo>
                    <a:pt x="45" y="178"/>
                  </a:lnTo>
                  <a:lnTo>
                    <a:pt x="54" y="194"/>
                  </a:lnTo>
                  <a:lnTo>
                    <a:pt x="64" y="209"/>
                  </a:lnTo>
                  <a:lnTo>
                    <a:pt x="74" y="223"/>
                  </a:lnTo>
                  <a:lnTo>
                    <a:pt x="85" y="238"/>
                  </a:lnTo>
                  <a:lnTo>
                    <a:pt x="97" y="250"/>
                  </a:lnTo>
                  <a:lnTo>
                    <a:pt x="110" y="264"/>
                  </a:lnTo>
                  <a:lnTo>
                    <a:pt x="122" y="276"/>
                  </a:lnTo>
                  <a:lnTo>
                    <a:pt x="136" y="287"/>
                  </a:lnTo>
                  <a:lnTo>
                    <a:pt x="150" y="299"/>
                  </a:lnTo>
                  <a:lnTo>
                    <a:pt x="165" y="309"/>
                  </a:lnTo>
                  <a:lnTo>
                    <a:pt x="180" y="319"/>
                  </a:lnTo>
                  <a:lnTo>
                    <a:pt x="196" y="328"/>
                  </a:lnTo>
                  <a:lnTo>
                    <a:pt x="212" y="336"/>
                  </a:lnTo>
                  <a:lnTo>
                    <a:pt x="228" y="344"/>
                  </a:lnTo>
                  <a:lnTo>
                    <a:pt x="246" y="351"/>
                  </a:lnTo>
                  <a:lnTo>
                    <a:pt x="263" y="357"/>
                  </a:lnTo>
                  <a:lnTo>
                    <a:pt x="280" y="361"/>
                  </a:lnTo>
                  <a:lnTo>
                    <a:pt x="299" y="366"/>
                  </a:lnTo>
                  <a:lnTo>
                    <a:pt x="317" y="369"/>
                  </a:lnTo>
                  <a:lnTo>
                    <a:pt x="336" y="372"/>
                  </a:lnTo>
                  <a:lnTo>
                    <a:pt x="354" y="373"/>
                  </a:lnTo>
                  <a:lnTo>
                    <a:pt x="374" y="374"/>
                  </a:lnTo>
                  <a:lnTo>
                    <a:pt x="374" y="374"/>
                  </a:lnTo>
                  <a:lnTo>
                    <a:pt x="374" y="293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38"/>
            <p:cNvSpPr>
              <a:spLocks/>
            </p:cNvSpPr>
            <p:nvPr/>
          </p:nvSpPr>
          <p:spPr bwMode="auto">
            <a:xfrm>
              <a:off x="1538" y="2102"/>
              <a:ext cx="59" cy="63"/>
            </a:xfrm>
            <a:custGeom>
              <a:avLst/>
              <a:gdLst/>
              <a:ahLst/>
              <a:cxnLst>
                <a:cxn ang="0">
                  <a:pos x="103" y="0"/>
                </a:cxn>
                <a:cxn ang="0">
                  <a:pos x="81" y="4"/>
                </a:cxn>
                <a:cxn ang="0">
                  <a:pos x="60" y="13"/>
                </a:cxn>
                <a:cxn ang="0">
                  <a:pos x="42" y="26"/>
                </a:cxn>
                <a:cxn ang="0">
                  <a:pos x="27" y="41"/>
                </a:cxn>
                <a:cxn ang="0">
                  <a:pos x="14" y="59"/>
                </a:cxn>
                <a:cxn ang="0">
                  <a:pos x="6" y="80"/>
                </a:cxn>
                <a:cxn ang="0">
                  <a:pos x="1" y="102"/>
                </a:cxn>
                <a:cxn ang="0">
                  <a:pos x="1" y="125"/>
                </a:cxn>
                <a:cxn ang="0">
                  <a:pos x="6" y="148"/>
                </a:cxn>
                <a:cxn ang="0">
                  <a:pos x="14" y="168"/>
                </a:cxn>
                <a:cxn ang="0">
                  <a:pos x="27" y="186"/>
                </a:cxn>
                <a:cxn ang="0">
                  <a:pos x="42" y="202"/>
                </a:cxn>
                <a:cxn ang="0">
                  <a:pos x="60" y="214"/>
                </a:cxn>
                <a:cxn ang="0">
                  <a:pos x="81" y="223"/>
                </a:cxn>
                <a:cxn ang="0">
                  <a:pos x="103" y="228"/>
                </a:cxn>
                <a:cxn ang="0">
                  <a:pos x="127" y="228"/>
                </a:cxn>
                <a:cxn ang="0">
                  <a:pos x="149" y="223"/>
                </a:cxn>
                <a:cxn ang="0">
                  <a:pos x="170" y="214"/>
                </a:cxn>
                <a:cxn ang="0">
                  <a:pos x="188" y="202"/>
                </a:cxn>
                <a:cxn ang="0">
                  <a:pos x="203" y="186"/>
                </a:cxn>
                <a:cxn ang="0">
                  <a:pos x="216" y="168"/>
                </a:cxn>
                <a:cxn ang="0">
                  <a:pos x="224" y="148"/>
                </a:cxn>
                <a:cxn ang="0">
                  <a:pos x="228" y="125"/>
                </a:cxn>
                <a:cxn ang="0">
                  <a:pos x="228" y="102"/>
                </a:cxn>
                <a:cxn ang="0">
                  <a:pos x="224" y="80"/>
                </a:cxn>
                <a:cxn ang="0">
                  <a:pos x="216" y="59"/>
                </a:cxn>
                <a:cxn ang="0">
                  <a:pos x="203" y="41"/>
                </a:cxn>
                <a:cxn ang="0">
                  <a:pos x="188" y="26"/>
                </a:cxn>
                <a:cxn ang="0">
                  <a:pos x="170" y="13"/>
                </a:cxn>
                <a:cxn ang="0">
                  <a:pos x="149" y="4"/>
                </a:cxn>
                <a:cxn ang="0">
                  <a:pos x="127" y="0"/>
                </a:cxn>
              </a:cxnLst>
              <a:rect l="0" t="0" r="r" b="b"/>
              <a:pathLst>
                <a:path w="230" h="228">
                  <a:moveTo>
                    <a:pt x="115" y="0"/>
                  </a:moveTo>
                  <a:lnTo>
                    <a:pt x="103" y="0"/>
                  </a:lnTo>
                  <a:lnTo>
                    <a:pt x="92" y="2"/>
                  </a:lnTo>
                  <a:lnTo>
                    <a:pt x="81" y="4"/>
                  </a:lnTo>
                  <a:lnTo>
                    <a:pt x="70" y="9"/>
                  </a:lnTo>
                  <a:lnTo>
                    <a:pt x="60" y="13"/>
                  </a:lnTo>
                  <a:lnTo>
                    <a:pt x="51" y="19"/>
                  </a:lnTo>
                  <a:lnTo>
                    <a:pt x="42" y="26"/>
                  </a:lnTo>
                  <a:lnTo>
                    <a:pt x="34" y="33"/>
                  </a:lnTo>
                  <a:lnTo>
                    <a:pt x="27" y="41"/>
                  </a:lnTo>
                  <a:lnTo>
                    <a:pt x="20" y="50"/>
                  </a:lnTo>
                  <a:lnTo>
                    <a:pt x="14" y="59"/>
                  </a:lnTo>
                  <a:lnTo>
                    <a:pt x="9" y="69"/>
                  </a:lnTo>
                  <a:lnTo>
                    <a:pt x="6" y="80"/>
                  </a:lnTo>
                  <a:lnTo>
                    <a:pt x="2" y="91"/>
                  </a:lnTo>
                  <a:lnTo>
                    <a:pt x="1" y="102"/>
                  </a:lnTo>
                  <a:lnTo>
                    <a:pt x="0" y="114"/>
                  </a:lnTo>
                  <a:lnTo>
                    <a:pt x="1" y="125"/>
                  </a:lnTo>
                  <a:lnTo>
                    <a:pt x="2" y="137"/>
                  </a:lnTo>
                  <a:lnTo>
                    <a:pt x="6" y="148"/>
                  </a:lnTo>
                  <a:lnTo>
                    <a:pt x="9" y="159"/>
                  </a:lnTo>
                  <a:lnTo>
                    <a:pt x="14" y="168"/>
                  </a:lnTo>
                  <a:lnTo>
                    <a:pt x="20" y="177"/>
                  </a:lnTo>
                  <a:lnTo>
                    <a:pt x="27" y="186"/>
                  </a:lnTo>
                  <a:lnTo>
                    <a:pt x="34" y="194"/>
                  </a:lnTo>
                  <a:lnTo>
                    <a:pt x="42" y="202"/>
                  </a:lnTo>
                  <a:lnTo>
                    <a:pt x="51" y="208"/>
                  </a:lnTo>
                  <a:lnTo>
                    <a:pt x="60" y="214"/>
                  </a:lnTo>
                  <a:lnTo>
                    <a:pt x="70" y="219"/>
                  </a:lnTo>
                  <a:lnTo>
                    <a:pt x="81" y="223"/>
                  </a:lnTo>
                  <a:lnTo>
                    <a:pt x="92" y="226"/>
                  </a:lnTo>
                  <a:lnTo>
                    <a:pt x="103" y="228"/>
                  </a:lnTo>
                  <a:lnTo>
                    <a:pt x="115" y="228"/>
                  </a:lnTo>
                  <a:lnTo>
                    <a:pt x="127" y="228"/>
                  </a:lnTo>
                  <a:lnTo>
                    <a:pt x="137" y="226"/>
                  </a:lnTo>
                  <a:lnTo>
                    <a:pt x="149" y="223"/>
                  </a:lnTo>
                  <a:lnTo>
                    <a:pt x="159" y="219"/>
                  </a:lnTo>
                  <a:lnTo>
                    <a:pt x="170" y="214"/>
                  </a:lnTo>
                  <a:lnTo>
                    <a:pt x="179" y="208"/>
                  </a:lnTo>
                  <a:lnTo>
                    <a:pt x="188" y="202"/>
                  </a:lnTo>
                  <a:lnTo>
                    <a:pt x="196" y="194"/>
                  </a:lnTo>
                  <a:lnTo>
                    <a:pt x="203" y="186"/>
                  </a:lnTo>
                  <a:lnTo>
                    <a:pt x="210" y="177"/>
                  </a:lnTo>
                  <a:lnTo>
                    <a:pt x="216" y="168"/>
                  </a:lnTo>
                  <a:lnTo>
                    <a:pt x="220" y="159"/>
                  </a:lnTo>
                  <a:lnTo>
                    <a:pt x="224" y="148"/>
                  </a:lnTo>
                  <a:lnTo>
                    <a:pt x="227" y="137"/>
                  </a:lnTo>
                  <a:lnTo>
                    <a:pt x="228" y="125"/>
                  </a:lnTo>
                  <a:lnTo>
                    <a:pt x="230" y="114"/>
                  </a:lnTo>
                  <a:lnTo>
                    <a:pt x="228" y="102"/>
                  </a:lnTo>
                  <a:lnTo>
                    <a:pt x="227" y="91"/>
                  </a:lnTo>
                  <a:lnTo>
                    <a:pt x="224" y="80"/>
                  </a:lnTo>
                  <a:lnTo>
                    <a:pt x="220" y="69"/>
                  </a:lnTo>
                  <a:lnTo>
                    <a:pt x="216" y="59"/>
                  </a:lnTo>
                  <a:lnTo>
                    <a:pt x="210" y="50"/>
                  </a:lnTo>
                  <a:lnTo>
                    <a:pt x="203" y="41"/>
                  </a:lnTo>
                  <a:lnTo>
                    <a:pt x="196" y="33"/>
                  </a:lnTo>
                  <a:lnTo>
                    <a:pt x="188" y="26"/>
                  </a:lnTo>
                  <a:lnTo>
                    <a:pt x="179" y="19"/>
                  </a:lnTo>
                  <a:lnTo>
                    <a:pt x="170" y="13"/>
                  </a:lnTo>
                  <a:lnTo>
                    <a:pt x="159" y="9"/>
                  </a:lnTo>
                  <a:lnTo>
                    <a:pt x="149" y="4"/>
                  </a:lnTo>
                  <a:lnTo>
                    <a:pt x="137" y="2"/>
                  </a:lnTo>
                  <a:lnTo>
                    <a:pt x="127" y="0"/>
                  </a:lnTo>
                  <a:lnTo>
                    <a:pt x="115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39"/>
            <p:cNvSpPr>
              <a:spLocks/>
            </p:cNvSpPr>
            <p:nvPr/>
          </p:nvSpPr>
          <p:spPr bwMode="auto">
            <a:xfrm>
              <a:off x="1527" y="2091"/>
              <a:ext cx="40" cy="43"/>
            </a:xfrm>
            <a:custGeom>
              <a:avLst/>
              <a:gdLst/>
              <a:ahLst/>
              <a:cxnLst>
                <a:cxn ang="0">
                  <a:pos x="81" y="155"/>
                </a:cxn>
                <a:cxn ang="0">
                  <a:pos x="81" y="155"/>
                </a:cxn>
                <a:cxn ang="0">
                  <a:pos x="81" y="147"/>
                </a:cxn>
                <a:cxn ang="0">
                  <a:pos x="82" y="140"/>
                </a:cxn>
                <a:cxn ang="0">
                  <a:pos x="84" y="133"/>
                </a:cxn>
                <a:cxn ang="0">
                  <a:pos x="86" y="126"/>
                </a:cxn>
                <a:cxn ang="0">
                  <a:pos x="90" y="119"/>
                </a:cxn>
                <a:cxn ang="0">
                  <a:pos x="93" y="113"/>
                </a:cxn>
                <a:cxn ang="0">
                  <a:pos x="98" y="107"/>
                </a:cxn>
                <a:cxn ang="0">
                  <a:pos x="102" y="103"/>
                </a:cxn>
                <a:cxn ang="0">
                  <a:pos x="108" y="97"/>
                </a:cxn>
                <a:cxn ang="0">
                  <a:pos x="114" y="94"/>
                </a:cxn>
                <a:cxn ang="0">
                  <a:pos x="120" y="89"/>
                </a:cxn>
                <a:cxn ang="0">
                  <a:pos x="125" y="87"/>
                </a:cxn>
                <a:cxn ang="0">
                  <a:pos x="132" y="84"/>
                </a:cxn>
                <a:cxn ang="0">
                  <a:pos x="140" y="82"/>
                </a:cxn>
                <a:cxn ang="0">
                  <a:pos x="147" y="81"/>
                </a:cxn>
                <a:cxn ang="0">
                  <a:pos x="155" y="81"/>
                </a:cxn>
                <a:cxn ang="0">
                  <a:pos x="155" y="0"/>
                </a:cxn>
                <a:cxn ang="0">
                  <a:pos x="139" y="1"/>
                </a:cxn>
                <a:cxn ang="0">
                  <a:pos x="124" y="4"/>
                </a:cxn>
                <a:cxn ang="0">
                  <a:pos x="109" y="7"/>
                </a:cxn>
                <a:cxn ang="0">
                  <a:pos x="94" y="13"/>
                </a:cxn>
                <a:cxn ang="0">
                  <a:pos x="82" y="19"/>
                </a:cxn>
                <a:cxn ang="0">
                  <a:pos x="69" y="27"/>
                </a:cxn>
                <a:cxn ang="0">
                  <a:pos x="56" y="36"/>
                </a:cxn>
                <a:cxn ang="0">
                  <a:pos x="46" y="45"/>
                </a:cxn>
                <a:cxn ang="0">
                  <a:pos x="36" y="57"/>
                </a:cxn>
                <a:cxn ang="0">
                  <a:pos x="26" y="68"/>
                </a:cxn>
                <a:cxn ang="0">
                  <a:pos x="19" y="81"/>
                </a:cxn>
                <a:cxn ang="0">
                  <a:pos x="12" y="95"/>
                </a:cxn>
                <a:cxn ang="0">
                  <a:pos x="7" y="109"/>
                </a:cxn>
                <a:cxn ang="0">
                  <a:pos x="3" y="124"/>
                </a:cxn>
                <a:cxn ang="0">
                  <a:pos x="1" y="140"/>
                </a:cxn>
                <a:cxn ang="0">
                  <a:pos x="0" y="155"/>
                </a:cxn>
                <a:cxn ang="0">
                  <a:pos x="0" y="155"/>
                </a:cxn>
                <a:cxn ang="0">
                  <a:pos x="81" y="155"/>
                </a:cxn>
              </a:cxnLst>
              <a:rect l="0" t="0" r="r" b="b"/>
              <a:pathLst>
                <a:path w="155" h="155">
                  <a:moveTo>
                    <a:pt x="81" y="155"/>
                  </a:moveTo>
                  <a:lnTo>
                    <a:pt x="81" y="155"/>
                  </a:lnTo>
                  <a:lnTo>
                    <a:pt x="81" y="147"/>
                  </a:lnTo>
                  <a:lnTo>
                    <a:pt x="82" y="140"/>
                  </a:lnTo>
                  <a:lnTo>
                    <a:pt x="84" y="133"/>
                  </a:lnTo>
                  <a:lnTo>
                    <a:pt x="86" y="126"/>
                  </a:lnTo>
                  <a:lnTo>
                    <a:pt x="90" y="119"/>
                  </a:lnTo>
                  <a:lnTo>
                    <a:pt x="93" y="113"/>
                  </a:lnTo>
                  <a:lnTo>
                    <a:pt x="98" y="107"/>
                  </a:lnTo>
                  <a:lnTo>
                    <a:pt x="102" y="103"/>
                  </a:lnTo>
                  <a:lnTo>
                    <a:pt x="108" y="97"/>
                  </a:lnTo>
                  <a:lnTo>
                    <a:pt x="114" y="94"/>
                  </a:lnTo>
                  <a:lnTo>
                    <a:pt x="120" y="89"/>
                  </a:lnTo>
                  <a:lnTo>
                    <a:pt x="125" y="87"/>
                  </a:lnTo>
                  <a:lnTo>
                    <a:pt x="132" y="84"/>
                  </a:lnTo>
                  <a:lnTo>
                    <a:pt x="140" y="82"/>
                  </a:lnTo>
                  <a:lnTo>
                    <a:pt x="147" y="81"/>
                  </a:lnTo>
                  <a:lnTo>
                    <a:pt x="155" y="81"/>
                  </a:lnTo>
                  <a:lnTo>
                    <a:pt x="155" y="0"/>
                  </a:lnTo>
                  <a:lnTo>
                    <a:pt x="139" y="1"/>
                  </a:lnTo>
                  <a:lnTo>
                    <a:pt x="124" y="4"/>
                  </a:lnTo>
                  <a:lnTo>
                    <a:pt x="109" y="7"/>
                  </a:lnTo>
                  <a:lnTo>
                    <a:pt x="94" y="13"/>
                  </a:lnTo>
                  <a:lnTo>
                    <a:pt x="82" y="19"/>
                  </a:lnTo>
                  <a:lnTo>
                    <a:pt x="69" y="27"/>
                  </a:lnTo>
                  <a:lnTo>
                    <a:pt x="56" y="36"/>
                  </a:lnTo>
                  <a:lnTo>
                    <a:pt x="46" y="45"/>
                  </a:lnTo>
                  <a:lnTo>
                    <a:pt x="36" y="57"/>
                  </a:lnTo>
                  <a:lnTo>
                    <a:pt x="26" y="68"/>
                  </a:lnTo>
                  <a:lnTo>
                    <a:pt x="19" y="81"/>
                  </a:lnTo>
                  <a:lnTo>
                    <a:pt x="12" y="95"/>
                  </a:lnTo>
                  <a:lnTo>
                    <a:pt x="7" y="109"/>
                  </a:lnTo>
                  <a:lnTo>
                    <a:pt x="3" y="124"/>
                  </a:lnTo>
                  <a:lnTo>
                    <a:pt x="1" y="140"/>
                  </a:lnTo>
                  <a:lnTo>
                    <a:pt x="0" y="155"/>
                  </a:lnTo>
                  <a:lnTo>
                    <a:pt x="0" y="155"/>
                  </a:lnTo>
                  <a:lnTo>
                    <a:pt x="81" y="155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40"/>
            <p:cNvSpPr>
              <a:spLocks/>
            </p:cNvSpPr>
            <p:nvPr/>
          </p:nvSpPr>
          <p:spPr bwMode="auto">
            <a:xfrm>
              <a:off x="1527" y="2134"/>
              <a:ext cx="40" cy="42"/>
            </a:xfrm>
            <a:custGeom>
              <a:avLst/>
              <a:gdLst/>
              <a:ahLst/>
              <a:cxnLst>
                <a:cxn ang="0">
                  <a:pos x="155" y="73"/>
                </a:cxn>
                <a:cxn ang="0">
                  <a:pos x="155" y="73"/>
                </a:cxn>
                <a:cxn ang="0">
                  <a:pos x="147" y="73"/>
                </a:cxn>
                <a:cxn ang="0">
                  <a:pos x="140" y="72"/>
                </a:cxn>
                <a:cxn ang="0">
                  <a:pos x="132" y="70"/>
                </a:cxn>
                <a:cxn ang="0">
                  <a:pos x="125" y="68"/>
                </a:cxn>
                <a:cxn ang="0">
                  <a:pos x="120" y="65"/>
                </a:cxn>
                <a:cxn ang="0">
                  <a:pos x="114" y="61"/>
                </a:cxn>
                <a:cxn ang="0">
                  <a:pos x="108" y="57"/>
                </a:cxn>
                <a:cxn ang="0">
                  <a:pos x="102" y="52"/>
                </a:cxn>
                <a:cxn ang="0">
                  <a:pos x="98" y="47"/>
                </a:cxn>
                <a:cxn ang="0">
                  <a:pos x="93" y="41"/>
                </a:cxn>
                <a:cxn ang="0">
                  <a:pos x="90" y="35"/>
                </a:cxn>
                <a:cxn ang="0">
                  <a:pos x="86" y="29"/>
                </a:cxn>
                <a:cxn ang="0">
                  <a:pos x="84" y="22"/>
                </a:cxn>
                <a:cxn ang="0">
                  <a:pos x="82" y="15"/>
                </a:cxn>
                <a:cxn ang="0">
                  <a:pos x="81" y="8"/>
                </a:cxn>
                <a:cxn ang="0">
                  <a:pos x="81" y="0"/>
                </a:cxn>
                <a:cxn ang="0">
                  <a:pos x="0" y="0"/>
                </a:cxn>
                <a:cxn ang="0">
                  <a:pos x="1" y="16"/>
                </a:cxn>
                <a:cxn ang="0">
                  <a:pos x="3" y="31"/>
                </a:cxn>
                <a:cxn ang="0">
                  <a:pos x="7" y="46"/>
                </a:cxn>
                <a:cxn ang="0">
                  <a:pos x="12" y="60"/>
                </a:cxn>
                <a:cxn ang="0">
                  <a:pos x="19" y="73"/>
                </a:cxn>
                <a:cxn ang="0">
                  <a:pos x="26" y="86"/>
                </a:cxn>
                <a:cxn ang="0">
                  <a:pos x="36" y="98"/>
                </a:cxn>
                <a:cxn ang="0">
                  <a:pos x="46" y="109"/>
                </a:cxn>
                <a:cxn ang="0">
                  <a:pos x="56" y="118"/>
                </a:cxn>
                <a:cxn ang="0">
                  <a:pos x="69" y="128"/>
                </a:cxn>
                <a:cxn ang="0">
                  <a:pos x="82" y="136"/>
                </a:cxn>
                <a:cxn ang="0">
                  <a:pos x="94" y="143"/>
                </a:cxn>
                <a:cxn ang="0">
                  <a:pos x="109" y="147"/>
                </a:cxn>
                <a:cxn ang="0">
                  <a:pos x="124" y="151"/>
                </a:cxn>
                <a:cxn ang="0">
                  <a:pos x="139" y="153"/>
                </a:cxn>
                <a:cxn ang="0">
                  <a:pos x="155" y="154"/>
                </a:cxn>
                <a:cxn ang="0">
                  <a:pos x="155" y="154"/>
                </a:cxn>
                <a:cxn ang="0">
                  <a:pos x="155" y="73"/>
                </a:cxn>
              </a:cxnLst>
              <a:rect l="0" t="0" r="r" b="b"/>
              <a:pathLst>
                <a:path w="155" h="154">
                  <a:moveTo>
                    <a:pt x="155" y="73"/>
                  </a:moveTo>
                  <a:lnTo>
                    <a:pt x="155" y="73"/>
                  </a:lnTo>
                  <a:lnTo>
                    <a:pt x="147" y="73"/>
                  </a:lnTo>
                  <a:lnTo>
                    <a:pt x="140" y="72"/>
                  </a:lnTo>
                  <a:lnTo>
                    <a:pt x="132" y="70"/>
                  </a:lnTo>
                  <a:lnTo>
                    <a:pt x="125" y="68"/>
                  </a:lnTo>
                  <a:lnTo>
                    <a:pt x="120" y="65"/>
                  </a:lnTo>
                  <a:lnTo>
                    <a:pt x="114" y="61"/>
                  </a:lnTo>
                  <a:lnTo>
                    <a:pt x="108" y="57"/>
                  </a:lnTo>
                  <a:lnTo>
                    <a:pt x="102" y="52"/>
                  </a:lnTo>
                  <a:lnTo>
                    <a:pt x="98" y="47"/>
                  </a:lnTo>
                  <a:lnTo>
                    <a:pt x="93" y="41"/>
                  </a:lnTo>
                  <a:lnTo>
                    <a:pt x="90" y="35"/>
                  </a:lnTo>
                  <a:lnTo>
                    <a:pt x="86" y="29"/>
                  </a:lnTo>
                  <a:lnTo>
                    <a:pt x="84" y="22"/>
                  </a:lnTo>
                  <a:lnTo>
                    <a:pt x="82" y="15"/>
                  </a:lnTo>
                  <a:lnTo>
                    <a:pt x="81" y="8"/>
                  </a:lnTo>
                  <a:lnTo>
                    <a:pt x="81" y="0"/>
                  </a:lnTo>
                  <a:lnTo>
                    <a:pt x="0" y="0"/>
                  </a:lnTo>
                  <a:lnTo>
                    <a:pt x="1" y="16"/>
                  </a:lnTo>
                  <a:lnTo>
                    <a:pt x="3" y="31"/>
                  </a:lnTo>
                  <a:lnTo>
                    <a:pt x="7" y="46"/>
                  </a:lnTo>
                  <a:lnTo>
                    <a:pt x="12" y="60"/>
                  </a:lnTo>
                  <a:lnTo>
                    <a:pt x="19" y="73"/>
                  </a:lnTo>
                  <a:lnTo>
                    <a:pt x="26" y="86"/>
                  </a:lnTo>
                  <a:lnTo>
                    <a:pt x="36" y="98"/>
                  </a:lnTo>
                  <a:lnTo>
                    <a:pt x="46" y="109"/>
                  </a:lnTo>
                  <a:lnTo>
                    <a:pt x="56" y="118"/>
                  </a:lnTo>
                  <a:lnTo>
                    <a:pt x="69" y="128"/>
                  </a:lnTo>
                  <a:lnTo>
                    <a:pt x="82" y="136"/>
                  </a:lnTo>
                  <a:lnTo>
                    <a:pt x="94" y="143"/>
                  </a:lnTo>
                  <a:lnTo>
                    <a:pt x="109" y="147"/>
                  </a:lnTo>
                  <a:lnTo>
                    <a:pt x="124" y="151"/>
                  </a:lnTo>
                  <a:lnTo>
                    <a:pt x="139" y="153"/>
                  </a:lnTo>
                  <a:lnTo>
                    <a:pt x="155" y="154"/>
                  </a:lnTo>
                  <a:lnTo>
                    <a:pt x="155" y="154"/>
                  </a:lnTo>
                  <a:lnTo>
                    <a:pt x="155" y="73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41"/>
            <p:cNvSpPr>
              <a:spLocks/>
            </p:cNvSpPr>
            <p:nvPr/>
          </p:nvSpPr>
          <p:spPr bwMode="auto">
            <a:xfrm>
              <a:off x="1567" y="2134"/>
              <a:ext cx="41" cy="42"/>
            </a:xfrm>
            <a:custGeom>
              <a:avLst/>
              <a:gdLst/>
              <a:ahLst/>
              <a:cxnLst>
                <a:cxn ang="0">
                  <a:pos x="74" y="0"/>
                </a:cxn>
                <a:cxn ang="0">
                  <a:pos x="74" y="0"/>
                </a:cxn>
                <a:cxn ang="0">
                  <a:pos x="74" y="8"/>
                </a:cxn>
                <a:cxn ang="0">
                  <a:pos x="73" y="15"/>
                </a:cxn>
                <a:cxn ang="0">
                  <a:pos x="71" y="22"/>
                </a:cxn>
                <a:cxn ang="0">
                  <a:pos x="68" y="29"/>
                </a:cxn>
                <a:cxn ang="0">
                  <a:pos x="65" y="35"/>
                </a:cxn>
                <a:cxn ang="0">
                  <a:pos x="62" y="41"/>
                </a:cxn>
                <a:cxn ang="0">
                  <a:pos x="57" y="47"/>
                </a:cxn>
                <a:cxn ang="0">
                  <a:pos x="52" y="52"/>
                </a:cxn>
                <a:cxn ang="0">
                  <a:pos x="47" y="57"/>
                </a:cxn>
                <a:cxn ang="0">
                  <a:pos x="41" y="61"/>
                </a:cxn>
                <a:cxn ang="0">
                  <a:pos x="35" y="65"/>
                </a:cxn>
                <a:cxn ang="0">
                  <a:pos x="29" y="68"/>
                </a:cxn>
                <a:cxn ang="0">
                  <a:pos x="22" y="70"/>
                </a:cxn>
                <a:cxn ang="0">
                  <a:pos x="15" y="72"/>
                </a:cxn>
                <a:cxn ang="0">
                  <a:pos x="7" y="73"/>
                </a:cxn>
                <a:cxn ang="0">
                  <a:pos x="0" y="73"/>
                </a:cxn>
                <a:cxn ang="0">
                  <a:pos x="0" y="154"/>
                </a:cxn>
                <a:cxn ang="0">
                  <a:pos x="15" y="153"/>
                </a:cxn>
                <a:cxn ang="0">
                  <a:pos x="30" y="151"/>
                </a:cxn>
                <a:cxn ang="0">
                  <a:pos x="45" y="147"/>
                </a:cxn>
                <a:cxn ang="0">
                  <a:pos x="60" y="143"/>
                </a:cxn>
                <a:cxn ang="0">
                  <a:pos x="73" y="136"/>
                </a:cxn>
                <a:cxn ang="0">
                  <a:pos x="86" y="128"/>
                </a:cxn>
                <a:cxn ang="0">
                  <a:pos x="98" y="118"/>
                </a:cxn>
                <a:cxn ang="0">
                  <a:pos x="109" y="109"/>
                </a:cxn>
                <a:cxn ang="0">
                  <a:pos x="119" y="98"/>
                </a:cxn>
                <a:cxn ang="0">
                  <a:pos x="128" y="86"/>
                </a:cxn>
                <a:cxn ang="0">
                  <a:pos x="135" y="73"/>
                </a:cxn>
                <a:cxn ang="0">
                  <a:pos x="142" y="60"/>
                </a:cxn>
                <a:cxn ang="0">
                  <a:pos x="148" y="46"/>
                </a:cxn>
                <a:cxn ang="0">
                  <a:pos x="152" y="31"/>
                </a:cxn>
                <a:cxn ang="0">
                  <a:pos x="154" y="16"/>
                </a:cxn>
                <a:cxn ang="0">
                  <a:pos x="155" y="0"/>
                </a:cxn>
                <a:cxn ang="0">
                  <a:pos x="155" y="0"/>
                </a:cxn>
                <a:cxn ang="0">
                  <a:pos x="74" y="0"/>
                </a:cxn>
              </a:cxnLst>
              <a:rect l="0" t="0" r="r" b="b"/>
              <a:pathLst>
                <a:path w="155" h="154">
                  <a:moveTo>
                    <a:pt x="74" y="0"/>
                  </a:moveTo>
                  <a:lnTo>
                    <a:pt x="74" y="0"/>
                  </a:lnTo>
                  <a:lnTo>
                    <a:pt x="74" y="8"/>
                  </a:lnTo>
                  <a:lnTo>
                    <a:pt x="73" y="15"/>
                  </a:lnTo>
                  <a:lnTo>
                    <a:pt x="71" y="22"/>
                  </a:lnTo>
                  <a:lnTo>
                    <a:pt x="68" y="29"/>
                  </a:lnTo>
                  <a:lnTo>
                    <a:pt x="65" y="35"/>
                  </a:lnTo>
                  <a:lnTo>
                    <a:pt x="62" y="41"/>
                  </a:lnTo>
                  <a:lnTo>
                    <a:pt x="57" y="47"/>
                  </a:lnTo>
                  <a:lnTo>
                    <a:pt x="52" y="52"/>
                  </a:lnTo>
                  <a:lnTo>
                    <a:pt x="47" y="57"/>
                  </a:lnTo>
                  <a:lnTo>
                    <a:pt x="41" y="61"/>
                  </a:lnTo>
                  <a:lnTo>
                    <a:pt x="35" y="65"/>
                  </a:lnTo>
                  <a:lnTo>
                    <a:pt x="29" y="68"/>
                  </a:lnTo>
                  <a:lnTo>
                    <a:pt x="22" y="70"/>
                  </a:lnTo>
                  <a:lnTo>
                    <a:pt x="15" y="72"/>
                  </a:lnTo>
                  <a:lnTo>
                    <a:pt x="7" y="73"/>
                  </a:lnTo>
                  <a:lnTo>
                    <a:pt x="0" y="73"/>
                  </a:lnTo>
                  <a:lnTo>
                    <a:pt x="0" y="154"/>
                  </a:lnTo>
                  <a:lnTo>
                    <a:pt x="15" y="153"/>
                  </a:lnTo>
                  <a:lnTo>
                    <a:pt x="30" y="151"/>
                  </a:lnTo>
                  <a:lnTo>
                    <a:pt x="45" y="147"/>
                  </a:lnTo>
                  <a:lnTo>
                    <a:pt x="60" y="143"/>
                  </a:lnTo>
                  <a:lnTo>
                    <a:pt x="73" y="136"/>
                  </a:lnTo>
                  <a:lnTo>
                    <a:pt x="86" y="128"/>
                  </a:lnTo>
                  <a:lnTo>
                    <a:pt x="98" y="118"/>
                  </a:lnTo>
                  <a:lnTo>
                    <a:pt x="109" y="109"/>
                  </a:lnTo>
                  <a:lnTo>
                    <a:pt x="119" y="98"/>
                  </a:lnTo>
                  <a:lnTo>
                    <a:pt x="128" y="86"/>
                  </a:lnTo>
                  <a:lnTo>
                    <a:pt x="135" y="73"/>
                  </a:lnTo>
                  <a:lnTo>
                    <a:pt x="142" y="60"/>
                  </a:lnTo>
                  <a:lnTo>
                    <a:pt x="148" y="46"/>
                  </a:lnTo>
                  <a:lnTo>
                    <a:pt x="152" y="31"/>
                  </a:lnTo>
                  <a:lnTo>
                    <a:pt x="154" y="16"/>
                  </a:lnTo>
                  <a:lnTo>
                    <a:pt x="155" y="0"/>
                  </a:lnTo>
                  <a:lnTo>
                    <a:pt x="155" y="0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42"/>
            <p:cNvSpPr>
              <a:spLocks/>
            </p:cNvSpPr>
            <p:nvPr/>
          </p:nvSpPr>
          <p:spPr bwMode="auto">
            <a:xfrm>
              <a:off x="1567" y="2091"/>
              <a:ext cx="41" cy="43"/>
            </a:xfrm>
            <a:custGeom>
              <a:avLst/>
              <a:gdLst/>
              <a:ahLst/>
              <a:cxnLst>
                <a:cxn ang="0">
                  <a:pos x="0" y="81"/>
                </a:cxn>
                <a:cxn ang="0">
                  <a:pos x="0" y="81"/>
                </a:cxn>
                <a:cxn ang="0">
                  <a:pos x="7" y="81"/>
                </a:cxn>
                <a:cxn ang="0">
                  <a:pos x="15" y="82"/>
                </a:cxn>
                <a:cxn ang="0">
                  <a:pos x="22" y="84"/>
                </a:cxn>
                <a:cxn ang="0">
                  <a:pos x="29" y="87"/>
                </a:cxn>
                <a:cxn ang="0">
                  <a:pos x="35" y="89"/>
                </a:cxn>
                <a:cxn ang="0">
                  <a:pos x="41" y="94"/>
                </a:cxn>
                <a:cxn ang="0">
                  <a:pos x="47" y="97"/>
                </a:cxn>
                <a:cxn ang="0">
                  <a:pos x="52" y="103"/>
                </a:cxn>
                <a:cxn ang="0">
                  <a:pos x="57" y="107"/>
                </a:cxn>
                <a:cxn ang="0">
                  <a:pos x="62" y="113"/>
                </a:cxn>
                <a:cxn ang="0">
                  <a:pos x="65" y="119"/>
                </a:cxn>
                <a:cxn ang="0">
                  <a:pos x="68" y="126"/>
                </a:cxn>
                <a:cxn ang="0">
                  <a:pos x="71" y="133"/>
                </a:cxn>
                <a:cxn ang="0">
                  <a:pos x="73" y="140"/>
                </a:cxn>
                <a:cxn ang="0">
                  <a:pos x="74" y="147"/>
                </a:cxn>
                <a:cxn ang="0">
                  <a:pos x="74" y="155"/>
                </a:cxn>
                <a:cxn ang="0">
                  <a:pos x="155" y="155"/>
                </a:cxn>
                <a:cxn ang="0">
                  <a:pos x="154" y="140"/>
                </a:cxn>
                <a:cxn ang="0">
                  <a:pos x="152" y="124"/>
                </a:cxn>
                <a:cxn ang="0">
                  <a:pos x="148" y="109"/>
                </a:cxn>
                <a:cxn ang="0">
                  <a:pos x="142" y="95"/>
                </a:cxn>
                <a:cxn ang="0">
                  <a:pos x="135" y="81"/>
                </a:cxn>
                <a:cxn ang="0">
                  <a:pos x="128" y="68"/>
                </a:cxn>
                <a:cxn ang="0">
                  <a:pos x="119" y="57"/>
                </a:cxn>
                <a:cxn ang="0">
                  <a:pos x="109" y="45"/>
                </a:cxn>
                <a:cxn ang="0">
                  <a:pos x="98" y="36"/>
                </a:cxn>
                <a:cxn ang="0">
                  <a:pos x="86" y="27"/>
                </a:cxn>
                <a:cxn ang="0">
                  <a:pos x="73" y="19"/>
                </a:cxn>
                <a:cxn ang="0">
                  <a:pos x="60" y="13"/>
                </a:cxn>
                <a:cxn ang="0">
                  <a:pos x="45" y="7"/>
                </a:cxn>
                <a:cxn ang="0">
                  <a:pos x="30" y="4"/>
                </a:cxn>
                <a:cxn ang="0">
                  <a:pos x="15" y="1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81"/>
                </a:cxn>
              </a:cxnLst>
              <a:rect l="0" t="0" r="r" b="b"/>
              <a:pathLst>
                <a:path w="155" h="155">
                  <a:moveTo>
                    <a:pt x="0" y="81"/>
                  </a:moveTo>
                  <a:lnTo>
                    <a:pt x="0" y="81"/>
                  </a:lnTo>
                  <a:lnTo>
                    <a:pt x="7" y="81"/>
                  </a:lnTo>
                  <a:lnTo>
                    <a:pt x="15" y="82"/>
                  </a:lnTo>
                  <a:lnTo>
                    <a:pt x="22" y="84"/>
                  </a:lnTo>
                  <a:lnTo>
                    <a:pt x="29" y="87"/>
                  </a:lnTo>
                  <a:lnTo>
                    <a:pt x="35" y="89"/>
                  </a:lnTo>
                  <a:lnTo>
                    <a:pt x="41" y="94"/>
                  </a:lnTo>
                  <a:lnTo>
                    <a:pt x="47" y="97"/>
                  </a:lnTo>
                  <a:lnTo>
                    <a:pt x="52" y="103"/>
                  </a:lnTo>
                  <a:lnTo>
                    <a:pt x="57" y="107"/>
                  </a:lnTo>
                  <a:lnTo>
                    <a:pt x="62" y="113"/>
                  </a:lnTo>
                  <a:lnTo>
                    <a:pt x="65" y="119"/>
                  </a:lnTo>
                  <a:lnTo>
                    <a:pt x="68" y="126"/>
                  </a:lnTo>
                  <a:lnTo>
                    <a:pt x="71" y="133"/>
                  </a:lnTo>
                  <a:lnTo>
                    <a:pt x="73" y="140"/>
                  </a:lnTo>
                  <a:lnTo>
                    <a:pt x="74" y="147"/>
                  </a:lnTo>
                  <a:lnTo>
                    <a:pt x="74" y="155"/>
                  </a:lnTo>
                  <a:lnTo>
                    <a:pt x="155" y="155"/>
                  </a:lnTo>
                  <a:lnTo>
                    <a:pt x="154" y="140"/>
                  </a:lnTo>
                  <a:lnTo>
                    <a:pt x="152" y="124"/>
                  </a:lnTo>
                  <a:lnTo>
                    <a:pt x="148" y="109"/>
                  </a:lnTo>
                  <a:lnTo>
                    <a:pt x="142" y="95"/>
                  </a:lnTo>
                  <a:lnTo>
                    <a:pt x="135" y="81"/>
                  </a:lnTo>
                  <a:lnTo>
                    <a:pt x="128" y="68"/>
                  </a:lnTo>
                  <a:lnTo>
                    <a:pt x="119" y="57"/>
                  </a:lnTo>
                  <a:lnTo>
                    <a:pt x="109" y="45"/>
                  </a:lnTo>
                  <a:lnTo>
                    <a:pt x="98" y="36"/>
                  </a:lnTo>
                  <a:lnTo>
                    <a:pt x="86" y="27"/>
                  </a:lnTo>
                  <a:lnTo>
                    <a:pt x="73" y="19"/>
                  </a:lnTo>
                  <a:lnTo>
                    <a:pt x="60" y="13"/>
                  </a:lnTo>
                  <a:lnTo>
                    <a:pt x="45" y="7"/>
                  </a:lnTo>
                  <a:lnTo>
                    <a:pt x="30" y="4"/>
                  </a:lnTo>
                  <a:lnTo>
                    <a:pt x="15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8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43"/>
            <p:cNvSpPr>
              <a:spLocks/>
            </p:cNvSpPr>
            <p:nvPr/>
          </p:nvSpPr>
          <p:spPr bwMode="auto">
            <a:xfrm>
              <a:off x="1324" y="2439"/>
              <a:ext cx="495" cy="232"/>
            </a:xfrm>
            <a:custGeom>
              <a:avLst/>
              <a:gdLst/>
              <a:ahLst/>
              <a:cxnLst>
                <a:cxn ang="0">
                  <a:pos x="1514" y="0"/>
                </a:cxn>
                <a:cxn ang="0">
                  <a:pos x="1576" y="8"/>
                </a:cxn>
                <a:cxn ang="0">
                  <a:pos x="1636" y="25"/>
                </a:cxn>
                <a:cxn ang="0">
                  <a:pos x="1691" y="50"/>
                </a:cxn>
                <a:cxn ang="0">
                  <a:pos x="1742" y="83"/>
                </a:cxn>
                <a:cxn ang="0">
                  <a:pos x="1788" y="122"/>
                </a:cxn>
                <a:cxn ang="0">
                  <a:pos x="1827" y="168"/>
                </a:cxn>
                <a:cxn ang="0">
                  <a:pos x="1861" y="219"/>
                </a:cxn>
                <a:cxn ang="0">
                  <a:pos x="1885" y="274"/>
                </a:cxn>
                <a:cxn ang="0">
                  <a:pos x="1902" y="334"/>
                </a:cxn>
                <a:cxn ang="0">
                  <a:pos x="1910" y="396"/>
                </a:cxn>
                <a:cxn ang="0">
                  <a:pos x="1909" y="461"/>
                </a:cxn>
                <a:cxn ang="0">
                  <a:pos x="1898" y="522"/>
                </a:cxn>
                <a:cxn ang="0">
                  <a:pos x="1878" y="581"/>
                </a:cxn>
                <a:cxn ang="0">
                  <a:pos x="1850" y="635"/>
                </a:cxn>
                <a:cxn ang="0">
                  <a:pos x="1815" y="685"/>
                </a:cxn>
                <a:cxn ang="0">
                  <a:pos x="1773" y="727"/>
                </a:cxn>
                <a:cxn ang="0">
                  <a:pos x="1726" y="765"/>
                </a:cxn>
                <a:cxn ang="0">
                  <a:pos x="1673" y="795"/>
                </a:cxn>
                <a:cxn ang="0">
                  <a:pos x="1616" y="818"/>
                </a:cxn>
                <a:cxn ang="0">
                  <a:pos x="1555" y="832"/>
                </a:cxn>
                <a:cxn ang="0">
                  <a:pos x="1492" y="837"/>
                </a:cxn>
                <a:cxn ang="0">
                  <a:pos x="376" y="835"/>
                </a:cxn>
                <a:cxn ang="0">
                  <a:pos x="313" y="824"/>
                </a:cxn>
                <a:cxn ang="0">
                  <a:pos x="256" y="803"/>
                </a:cxn>
                <a:cxn ang="0">
                  <a:pos x="202" y="776"/>
                </a:cxn>
                <a:cxn ang="0">
                  <a:pos x="152" y="741"/>
                </a:cxn>
                <a:cxn ang="0">
                  <a:pos x="108" y="700"/>
                </a:cxn>
                <a:cxn ang="0">
                  <a:pos x="71" y="652"/>
                </a:cxn>
                <a:cxn ang="0">
                  <a:pos x="41" y="599"/>
                </a:cxn>
                <a:cxn ang="0">
                  <a:pos x="18" y="543"/>
                </a:cxn>
                <a:cxn ang="0">
                  <a:pos x="4" y="482"/>
                </a:cxn>
                <a:cxn ang="0">
                  <a:pos x="0" y="418"/>
                </a:cxn>
                <a:cxn ang="0">
                  <a:pos x="4" y="355"/>
                </a:cxn>
                <a:cxn ang="0">
                  <a:pos x="18" y="294"/>
                </a:cxn>
                <a:cxn ang="0">
                  <a:pos x="41" y="237"/>
                </a:cxn>
                <a:cxn ang="0">
                  <a:pos x="71" y="184"/>
                </a:cxn>
                <a:cxn ang="0">
                  <a:pos x="108" y="137"/>
                </a:cxn>
                <a:cxn ang="0">
                  <a:pos x="152" y="95"/>
                </a:cxn>
                <a:cxn ang="0">
                  <a:pos x="202" y="61"/>
                </a:cxn>
                <a:cxn ang="0">
                  <a:pos x="256" y="32"/>
                </a:cxn>
                <a:cxn ang="0">
                  <a:pos x="313" y="12"/>
                </a:cxn>
                <a:cxn ang="0">
                  <a:pos x="376" y="2"/>
                </a:cxn>
              </a:cxnLst>
              <a:rect l="0" t="0" r="r" b="b"/>
              <a:pathLst>
                <a:path w="1911" h="837">
                  <a:moveTo>
                    <a:pt x="418" y="0"/>
                  </a:moveTo>
                  <a:lnTo>
                    <a:pt x="1492" y="0"/>
                  </a:lnTo>
                  <a:lnTo>
                    <a:pt x="1514" y="0"/>
                  </a:lnTo>
                  <a:lnTo>
                    <a:pt x="1534" y="2"/>
                  </a:lnTo>
                  <a:lnTo>
                    <a:pt x="1555" y="4"/>
                  </a:lnTo>
                  <a:lnTo>
                    <a:pt x="1576" y="8"/>
                  </a:lnTo>
                  <a:lnTo>
                    <a:pt x="1597" y="12"/>
                  </a:lnTo>
                  <a:lnTo>
                    <a:pt x="1616" y="18"/>
                  </a:lnTo>
                  <a:lnTo>
                    <a:pt x="1636" y="25"/>
                  </a:lnTo>
                  <a:lnTo>
                    <a:pt x="1654" y="32"/>
                  </a:lnTo>
                  <a:lnTo>
                    <a:pt x="1673" y="41"/>
                  </a:lnTo>
                  <a:lnTo>
                    <a:pt x="1691" y="50"/>
                  </a:lnTo>
                  <a:lnTo>
                    <a:pt x="1709" y="61"/>
                  </a:lnTo>
                  <a:lnTo>
                    <a:pt x="1726" y="71"/>
                  </a:lnTo>
                  <a:lnTo>
                    <a:pt x="1742" y="83"/>
                  </a:lnTo>
                  <a:lnTo>
                    <a:pt x="1758" y="95"/>
                  </a:lnTo>
                  <a:lnTo>
                    <a:pt x="1773" y="108"/>
                  </a:lnTo>
                  <a:lnTo>
                    <a:pt x="1788" y="122"/>
                  </a:lnTo>
                  <a:lnTo>
                    <a:pt x="1802" y="137"/>
                  </a:lnTo>
                  <a:lnTo>
                    <a:pt x="1815" y="152"/>
                  </a:lnTo>
                  <a:lnTo>
                    <a:pt x="1827" y="168"/>
                  </a:lnTo>
                  <a:lnTo>
                    <a:pt x="1839" y="184"/>
                  </a:lnTo>
                  <a:lnTo>
                    <a:pt x="1850" y="201"/>
                  </a:lnTo>
                  <a:lnTo>
                    <a:pt x="1861" y="219"/>
                  </a:lnTo>
                  <a:lnTo>
                    <a:pt x="1870" y="237"/>
                  </a:lnTo>
                  <a:lnTo>
                    <a:pt x="1878" y="256"/>
                  </a:lnTo>
                  <a:lnTo>
                    <a:pt x="1885" y="274"/>
                  </a:lnTo>
                  <a:lnTo>
                    <a:pt x="1892" y="294"/>
                  </a:lnTo>
                  <a:lnTo>
                    <a:pt x="1898" y="313"/>
                  </a:lnTo>
                  <a:lnTo>
                    <a:pt x="1902" y="334"/>
                  </a:lnTo>
                  <a:lnTo>
                    <a:pt x="1906" y="355"/>
                  </a:lnTo>
                  <a:lnTo>
                    <a:pt x="1909" y="376"/>
                  </a:lnTo>
                  <a:lnTo>
                    <a:pt x="1910" y="396"/>
                  </a:lnTo>
                  <a:lnTo>
                    <a:pt x="1911" y="418"/>
                  </a:lnTo>
                  <a:lnTo>
                    <a:pt x="1910" y="440"/>
                  </a:lnTo>
                  <a:lnTo>
                    <a:pt x="1909" y="461"/>
                  </a:lnTo>
                  <a:lnTo>
                    <a:pt x="1906" y="482"/>
                  </a:lnTo>
                  <a:lnTo>
                    <a:pt x="1902" y="502"/>
                  </a:lnTo>
                  <a:lnTo>
                    <a:pt x="1898" y="522"/>
                  </a:lnTo>
                  <a:lnTo>
                    <a:pt x="1892" y="543"/>
                  </a:lnTo>
                  <a:lnTo>
                    <a:pt x="1885" y="561"/>
                  </a:lnTo>
                  <a:lnTo>
                    <a:pt x="1878" y="581"/>
                  </a:lnTo>
                  <a:lnTo>
                    <a:pt x="1870" y="599"/>
                  </a:lnTo>
                  <a:lnTo>
                    <a:pt x="1861" y="618"/>
                  </a:lnTo>
                  <a:lnTo>
                    <a:pt x="1850" y="635"/>
                  </a:lnTo>
                  <a:lnTo>
                    <a:pt x="1839" y="652"/>
                  </a:lnTo>
                  <a:lnTo>
                    <a:pt x="1827" y="668"/>
                  </a:lnTo>
                  <a:lnTo>
                    <a:pt x="1815" y="685"/>
                  </a:lnTo>
                  <a:lnTo>
                    <a:pt x="1802" y="700"/>
                  </a:lnTo>
                  <a:lnTo>
                    <a:pt x="1788" y="713"/>
                  </a:lnTo>
                  <a:lnTo>
                    <a:pt x="1773" y="727"/>
                  </a:lnTo>
                  <a:lnTo>
                    <a:pt x="1758" y="741"/>
                  </a:lnTo>
                  <a:lnTo>
                    <a:pt x="1742" y="754"/>
                  </a:lnTo>
                  <a:lnTo>
                    <a:pt x="1726" y="765"/>
                  </a:lnTo>
                  <a:lnTo>
                    <a:pt x="1709" y="776"/>
                  </a:lnTo>
                  <a:lnTo>
                    <a:pt x="1691" y="786"/>
                  </a:lnTo>
                  <a:lnTo>
                    <a:pt x="1673" y="795"/>
                  </a:lnTo>
                  <a:lnTo>
                    <a:pt x="1654" y="803"/>
                  </a:lnTo>
                  <a:lnTo>
                    <a:pt x="1636" y="811"/>
                  </a:lnTo>
                  <a:lnTo>
                    <a:pt x="1616" y="818"/>
                  </a:lnTo>
                  <a:lnTo>
                    <a:pt x="1597" y="824"/>
                  </a:lnTo>
                  <a:lnTo>
                    <a:pt x="1576" y="829"/>
                  </a:lnTo>
                  <a:lnTo>
                    <a:pt x="1555" y="832"/>
                  </a:lnTo>
                  <a:lnTo>
                    <a:pt x="1534" y="835"/>
                  </a:lnTo>
                  <a:lnTo>
                    <a:pt x="1514" y="837"/>
                  </a:lnTo>
                  <a:lnTo>
                    <a:pt x="1492" y="837"/>
                  </a:lnTo>
                  <a:lnTo>
                    <a:pt x="418" y="837"/>
                  </a:lnTo>
                  <a:lnTo>
                    <a:pt x="396" y="837"/>
                  </a:lnTo>
                  <a:lnTo>
                    <a:pt x="376" y="835"/>
                  </a:lnTo>
                  <a:lnTo>
                    <a:pt x="355" y="832"/>
                  </a:lnTo>
                  <a:lnTo>
                    <a:pt x="334" y="829"/>
                  </a:lnTo>
                  <a:lnTo>
                    <a:pt x="313" y="824"/>
                  </a:lnTo>
                  <a:lnTo>
                    <a:pt x="294" y="818"/>
                  </a:lnTo>
                  <a:lnTo>
                    <a:pt x="274" y="811"/>
                  </a:lnTo>
                  <a:lnTo>
                    <a:pt x="256" y="803"/>
                  </a:lnTo>
                  <a:lnTo>
                    <a:pt x="237" y="795"/>
                  </a:lnTo>
                  <a:lnTo>
                    <a:pt x="219" y="786"/>
                  </a:lnTo>
                  <a:lnTo>
                    <a:pt x="202" y="776"/>
                  </a:lnTo>
                  <a:lnTo>
                    <a:pt x="184" y="765"/>
                  </a:lnTo>
                  <a:lnTo>
                    <a:pt x="168" y="754"/>
                  </a:lnTo>
                  <a:lnTo>
                    <a:pt x="152" y="741"/>
                  </a:lnTo>
                  <a:lnTo>
                    <a:pt x="137" y="727"/>
                  </a:lnTo>
                  <a:lnTo>
                    <a:pt x="122" y="713"/>
                  </a:lnTo>
                  <a:lnTo>
                    <a:pt x="108" y="700"/>
                  </a:lnTo>
                  <a:lnTo>
                    <a:pt x="95" y="685"/>
                  </a:lnTo>
                  <a:lnTo>
                    <a:pt x="83" y="668"/>
                  </a:lnTo>
                  <a:lnTo>
                    <a:pt x="71" y="652"/>
                  </a:lnTo>
                  <a:lnTo>
                    <a:pt x="60" y="635"/>
                  </a:lnTo>
                  <a:lnTo>
                    <a:pt x="50" y="618"/>
                  </a:lnTo>
                  <a:lnTo>
                    <a:pt x="41" y="599"/>
                  </a:lnTo>
                  <a:lnTo>
                    <a:pt x="32" y="581"/>
                  </a:lnTo>
                  <a:lnTo>
                    <a:pt x="25" y="561"/>
                  </a:lnTo>
                  <a:lnTo>
                    <a:pt x="18" y="543"/>
                  </a:lnTo>
                  <a:lnTo>
                    <a:pt x="12" y="522"/>
                  </a:lnTo>
                  <a:lnTo>
                    <a:pt x="8" y="502"/>
                  </a:lnTo>
                  <a:lnTo>
                    <a:pt x="4" y="482"/>
                  </a:lnTo>
                  <a:lnTo>
                    <a:pt x="2" y="461"/>
                  </a:lnTo>
                  <a:lnTo>
                    <a:pt x="0" y="440"/>
                  </a:lnTo>
                  <a:lnTo>
                    <a:pt x="0" y="418"/>
                  </a:lnTo>
                  <a:lnTo>
                    <a:pt x="0" y="396"/>
                  </a:lnTo>
                  <a:lnTo>
                    <a:pt x="2" y="376"/>
                  </a:lnTo>
                  <a:lnTo>
                    <a:pt x="4" y="355"/>
                  </a:lnTo>
                  <a:lnTo>
                    <a:pt x="8" y="334"/>
                  </a:lnTo>
                  <a:lnTo>
                    <a:pt x="12" y="313"/>
                  </a:lnTo>
                  <a:lnTo>
                    <a:pt x="18" y="294"/>
                  </a:lnTo>
                  <a:lnTo>
                    <a:pt x="25" y="274"/>
                  </a:lnTo>
                  <a:lnTo>
                    <a:pt x="32" y="256"/>
                  </a:lnTo>
                  <a:lnTo>
                    <a:pt x="41" y="237"/>
                  </a:lnTo>
                  <a:lnTo>
                    <a:pt x="50" y="219"/>
                  </a:lnTo>
                  <a:lnTo>
                    <a:pt x="60" y="201"/>
                  </a:lnTo>
                  <a:lnTo>
                    <a:pt x="71" y="184"/>
                  </a:lnTo>
                  <a:lnTo>
                    <a:pt x="83" y="168"/>
                  </a:lnTo>
                  <a:lnTo>
                    <a:pt x="95" y="152"/>
                  </a:lnTo>
                  <a:lnTo>
                    <a:pt x="108" y="137"/>
                  </a:lnTo>
                  <a:lnTo>
                    <a:pt x="122" y="122"/>
                  </a:lnTo>
                  <a:lnTo>
                    <a:pt x="137" y="108"/>
                  </a:lnTo>
                  <a:lnTo>
                    <a:pt x="152" y="95"/>
                  </a:lnTo>
                  <a:lnTo>
                    <a:pt x="168" y="83"/>
                  </a:lnTo>
                  <a:lnTo>
                    <a:pt x="184" y="71"/>
                  </a:lnTo>
                  <a:lnTo>
                    <a:pt x="202" y="61"/>
                  </a:lnTo>
                  <a:lnTo>
                    <a:pt x="219" y="50"/>
                  </a:lnTo>
                  <a:lnTo>
                    <a:pt x="237" y="41"/>
                  </a:lnTo>
                  <a:lnTo>
                    <a:pt x="256" y="32"/>
                  </a:lnTo>
                  <a:lnTo>
                    <a:pt x="274" y="25"/>
                  </a:lnTo>
                  <a:lnTo>
                    <a:pt x="294" y="18"/>
                  </a:lnTo>
                  <a:lnTo>
                    <a:pt x="313" y="12"/>
                  </a:lnTo>
                  <a:lnTo>
                    <a:pt x="334" y="8"/>
                  </a:lnTo>
                  <a:lnTo>
                    <a:pt x="355" y="4"/>
                  </a:lnTo>
                  <a:lnTo>
                    <a:pt x="376" y="2"/>
                  </a:lnTo>
                  <a:lnTo>
                    <a:pt x="396" y="0"/>
                  </a:lnTo>
                  <a:lnTo>
                    <a:pt x="418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44"/>
            <p:cNvSpPr>
              <a:spLocks/>
            </p:cNvSpPr>
            <p:nvPr/>
          </p:nvSpPr>
          <p:spPr bwMode="auto">
            <a:xfrm>
              <a:off x="1433" y="2428"/>
              <a:ext cx="277" cy="22"/>
            </a:xfrm>
            <a:custGeom>
              <a:avLst/>
              <a:gdLst/>
              <a:ahLst/>
              <a:cxnLst>
                <a:cxn ang="0">
                  <a:pos x="1074" y="0"/>
                </a:cxn>
                <a:cxn ang="0">
                  <a:pos x="1074" y="0"/>
                </a:cxn>
                <a:cxn ang="0">
                  <a:pos x="0" y="0"/>
                </a:cxn>
                <a:cxn ang="0">
                  <a:pos x="0" y="81"/>
                </a:cxn>
                <a:cxn ang="0">
                  <a:pos x="1074" y="81"/>
                </a:cxn>
                <a:cxn ang="0">
                  <a:pos x="1074" y="81"/>
                </a:cxn>
                <a:cxn ang="0">
                  <a:pos x="1074" y="0"/>
                </a:cxn>
              </a:cxnLst>
              <a:rect l="0" t="0" r="r" b="b"/>
              <a:pathLst>
                <a:path w="1074" h="81">
                  <a:moveTo>
                    <a:pt x="1074" y="0"/>
                  </a:moveTo>
                  <a:lnTo>
                    <a:pt x="1074" y="0"/>
                  </a:lnTo>
                  <a:lnTo>
                    <a:pt x="0" y="0"/>
                  </a:lnTo>
                  <a:lnTo>
                    <a:pt x="0" y="81"/>
                  </a:lnTo>
                  <a:lnTo>
                    <a:pt x="1074" y="81"/>
                  </a:lnTo>
                  <a:lnTo>
                    <a:pt x="1074" y="81"/>
                  </a:lnTo>
                  <a:lnTo>
                    <a:pt x="1074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 45"/>
            <p:cNvSpPr>
              <a:spLocks/>
            </p:cNvSpPr>
            <p:nvPr/>
          </p:nvSpPr>
          <p:spPr bwMode="auto">
            <a:xfrm>
              <a:off x="1710" y="2428"/>
              <a:ext cx="119" cy="127"/>
            </a:xfrm>
            <a:custGeom>
              <a:avLst/>
              <a:gdLst/>
              <a:ahLst/>
              <a:cxnLst>
                <a:cxn ang="0">
                  <a:pos x="460" y="459"/>
                </a:cxn>
                <a:cxn ang="0">
                  <a:pos x="456" y="412"/>
                </a:cxn>
                <a:cxn ang="0">
                  <a:pos x="449" y="367"/>
                </a:cxn>
                <a:cxn ang="0">
                  <a:pos x="438" y="323"/>
                </a:cxn>
                <a:cxn ang="0">
                  <a:pos x="423" y="281"/>
                </a:cxn>
                <a:cxn ang="0">
                  <a:pos x="403" y="241"/>
                </a:cxn>
                <a:cxn ang="0">
                  <a:pos x="380" y="203"/>
                </a:cxn>
                <a:cxn ang="0">
                  <a:pos x="354" y="168"/>
                </a:cxn>
                <a:cxn ang="0">
                  <a:pos x="325" y="135"/>
                </a:cxn>
                <a:cxn ang="0">
                  <a:pos x="291" y="105"/>
                </a:cxn>
                <a:cxn ang="0">
                  <a:pos x="257" y="79"/>
                </a:cxn>
                <a:cxn ang="0">
                  <a:pos x="219" y="56"/>
                </a:cxn>
                <a:cxn ang="0">
                  <a:pos x="178" y="36"/>
                </a:cxn>
                <a:cxn ang="0">
                  <a:pos x="136" y="21"/>
                </a:cxn>
                <a:cxn ang="0">
                  <a:pos x="92" y="10"/>
                </a:cxn>
                <a:cxn ang="0">
                  <a:pos x="47" y="3"/>
                </a:cxn>
                <a:cxn ang="0">
                  <a:pos x="0" y="0"/>
                </a:cxn>
                <a:cxn ang="0">
                  <a:pos x="19" y="81"/>
                </a:cxn>
                <a:cxn ang="0">
                  <a:pos x="57" y="86"/>
                </a:cxn>
                <a:cxn ang="0">
                  <a:pos x="94" y="93"/>
                </a:cxn>
                <a:cxn ang="0">
                  <a:pos x="130" y="104"/>
                </a:cxn>
                <a:cxn ang="0">
                  <a:pos x="163" y="118"/>
                </a:cxn>
                <a:cxn ang="0">
                  <a:pos x="196" y="135"/>
                </a:cxn>
                <a:cxn ang="0">
                  <a:pos x="226" y="156"/>
                </a:cxn>
                <a:cxn ang="0">
                  <a:pos x="255" y="179"/>
                </a:cxn>
                <a:cxn ang="0">
                  <a:pos x="280" y="206"/>
                </a:cxn>
                <a:cxn ang="0">
                  <a:pos x="303" y="233"/>
                </a:cxn>
                <a:cxn ang="0">
                  <a:pos x="324" y="263"/>
                </a:cxn>
                <a:cxn ang="0">
                  <a:pos x="341" y="296"/>
                </a:cxn>
                <a:cxn ang="0">
                  <a:pos x="356" y="329"/>
                </a:cxn>
                <a:cxn ang="0">
                  <a:pos x="366" y="365"/>
                </a:cxn>
                <a:cxn ang="0">
                  <a:pos x="374" y="402"/>
                </a:cxn>
                <a:cxn ang="0">
                  <a:pos x="378" y="440"/>
                </a:cxn>
                <a:cxn ang="0">
                  <a:pos x="379" y="459"/>
                </a:cxn>
              </a:cxnLst>
              <a:rect l="0" t="0" r="r" b="b"/>
              <a:pathLst>
                <a:path w="460" h="459">
                  <a:moveTo>
                    <a:pt x="460" y="459"/>
                  </a:moveTo>
                  <a:lnTo>
                    <a:pt x="460" y="459"/>
                  </a:lnTo>
                  <a:lnTo>
                    <a:pt x="459" y="436"/>
                  </a:lnTo>
                  <a:lnTo>
                    <a:pt x="456" y="412"/>
                  </a:lnTo>
                  <a:lnTo>
                    <a:pt x="454" y="390"/>
                  </a:lnTo>
                  <a:lnTo>
                    <a:pt x="449" y="367"/>
                  </a:lnTo>
                  <a:lnTo>
                    <a:pt x="445" y="345"/>
                  </a:lnTo>
                  <a:lnTo>
                    <a:pt x="438" y="323"/>
                  </a:lnTo>
                  <a:lnTo>
                    <a:pt x="431" y="301"/>
                  </a:lnTo>
                  <a:lnTo>
                    <a:pt x="423" y="281"/>
                  </a:lnTo>
                  <a:lnTo>
                    <a:pt x="414" y="261"/>
                  </a:lnTo>
                  <a:lnTo>
                    <a:pt x="403" y="241"/>
                  </a:lnTo>
                  <a:lnTo>
                    <a:pt x="393" y="222"/>
                  </a:lnTo>
                  <a:lnTo>
                    <a:pt x="380" y="203"/>
                  </a:lnTo>
                  <a:lnTo>
                    <a:pt x="368" y="185"/>
                  </a:lnTo>
                  <a:lnTo>
                    <a:pt x="354" y="168"/>
                  </a:lnTo>
                  <a:lnTo>
                    <a:pt x="340" y="151"/>
                  </a:lnTo>
                  <a:lnTo>
                    <a:pt x="325" y="135"/>
                  </a:lnTo>
                  <a:lnTo>
                    <a:pt x="309" y="120"/>
                  </a:lnTo>
                  <a:lnTo>
                    <a:pt x="291" y="105"/>
                  </a:lnTo>
                  <a:lnTo>
                    <a:pt x="274" y="91"/>
                  </a:lnTo>
                  <a:lnTo>
                    <a:pt x="257" y="79"/>
                  </a:lnTo>
                  <a:lnTo>
                    <a:pt x="237" y="67"/>
                  </a:lnTo>
                  <a:lnTo>
                    <a:pt x="219" y="56"/>
                  </a:lnTo>
                  <a:lnTo>
                    <a:pt x="199" y="45"/>
                  </a:lnTo>
                  <a:lnTo>
                    <a:pt x="178" y="36"/>
                  </a:lnTo>
                  <a:lnTo>
                    <a:pt x="158" y="28"/>
                  </a:lnTo>
                  <a:lnTo>
                    <a:pt x="136" y="21"/>
                  </a:lnTo>
                  <a:lnTo>
                    <a:pt x="115" y="15"/>
                  </a:lnTo>
                  <a:lnTo>
                    <a:pt x="92" y="10"/>
                  </a:lnTo>
                  <a:lnTo>
                    <a:pt x="70" y="5"/>
                  </a:lnTo>
                  <a:lnTo>
                    <a:pt x="47" y="3"/>
                  </a:lnTo>
                  <a:lnTo>
                    <a:pt x="24" y="0"/>
                  </a:lnTo>
                  <a:lnTo>
                    <a:pt x="0" y="0"/>
                  </a:lnTo>
                  <a:lnTo>
                    <a:pt x="0" y="81"/>
                  </a:lnTo>
                  <a:lnTo>
                    <a:pt x="19" y="81"/>
                  </a:lnTo>
                  <a:lnTo>
                    <a:pt x="39" y="82"/>
                  </a:lnTo>
                  <a:lnTo>
                    <a:pt x="57" y="86"/>
                  </a:lnTo>
                  <a:lnTo>
                    <a:pt x="76" y="88"/>
                  </a:lnTo>
                  <a:lnTo>
                    <a:pt x="94" y="93"/>
                  </a:lnTo>
                  <a:lnTo>
                    <a:pt x="113" y="97"/>
                  </a:lnTo>
                  <a:lnTo>
                    <a:pt x="130" y="104"/>
                  </a:lnTo>
                  <a:lnTo>
                    <a:pt x="147" y="110"/>
                  </a:lnTo>
                  <a:lnTo>
                    <a:pt x="163" y="118"/>
                  </a:lnTo>
                  <a:lnTo>
                    <a:pt x="180" y="126"/>
                  </a:lnTo>
                  <a:lnTo>
                    <a:pt x="196" y="135"/>
                  </a:lnTo>
                  <a:lnTo>
                    <a:pt x="212" y="146"/>
                  </a:lnTo>
                  <a:lnTo>
                    <a:pt x="226" y="156"/>
                  </a:lnTo>
                  <a:lnTo>
                    <a:pt x="241" y="168"/>
                  </a:lnTo>
                  <a:lnTo>
                    <a:pt x="255" y="179"/>
                  </a:lnTo>
                  <a:lnTo>
                    <a:pt x="267" y="192"/>
                  </a:lnTo>
                  <a:lnTo>
                    <a:pt x="280" y="206"/>
                  </a:lnTo>
                  <a:lnTo>
                    <a:pt x="291" y="219"/>
                  </a:lnTo>
                  <a:lnTo>
                    <a:pt x="303" y="233"/>
                  </a:lnTo>
                  <a:lnTo>
                    <a:pt x="313" y="248"/>
                  </a:lnTo>
                  <a:lnTo>
                    <a:pt x="324" y="263"/>
                  </a:lnTo>
                  <a:lnTo>
                    <a:pt x="333" y="279"/>
                  </a:lnTo>
                  <a:lnTo>
                    <a:pt x="341" y="296"/>
                  </a:lnTo>
                  <a:lnTo>
                    <a:pt x="349" y="313"/>
                  </a:lnTo>
                  <a:lnTo>
                    <a:pt x="356" y="329"/>
                  </a:lnTo>
                  <a:lnTo>
                    <a:pt x="362" y="347"/>
                  </a:lnTo>
                  <a:lnTo>
                    <a:pt x="366" y="365"/>
                  </a:lnTo>
                  <a:lnTo>
                    <a:pt x="371" y="383"/>
                  </a:lnTo>
                  <a:lnTo>
                    <a:pt x="374" y="402"/>
                  </a:lnTo>
                  <a:lnTo>
                    <a:pt x="377" y="420"/>
                  </a:lnTo>
                  <a:lnTo>
                    <a:pt x="378" y="440"/>
                  </a:lnTo>
                  <a:lnTo>
                    <a:pt x="379" y="459"/>
                  </a:lnTo>
                  <a:lnTo>
                    <a:pt x="379" y="459"/>
                  </a:lnTo>
                  <a:lnTo>
                    <a:pt x="460" y="459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 46"/>
            <p:cNvSpPr>
              <a:spLocks/>
            </p:cNvSpPr>
            <p:nvPr/>
          </p:nvSpPr>
          <p:spPr bwMode="auto">
            <a:xfrm>
              <a:off x="1808" y="2555"/>
              <a:ext cx="21" cy="2"/>
            </a:xfrm>
            <a:custGeom>
              <a:avLst/>
              <a:gdLst/>
              <a:ahLst/>
              <a:cxnLst>
                <a:cxn ang="0">
                  <a:pos x="81" y="0"/>
                </a:cxn>
                <a:cxn ang="0">
                  <a:pos x="40" y="0"/>
                </a:cxn>
                <a:cxn ang="0">
                  <a:pos x="40" y="0"/>
                </a:cxn>
                <a:cxn ang="0">
                  <a:pos x="40" y="0"/>
                </a:cxn>
                <a:cxn ang="0">
                  <a:pos x="40" y="0"/>
                </a:cxn>
                <a:cxn ang="0">
                  <a:pos x="0" y="0"/>
                </a:cxn>
                <a:cxn ang="0">
                  <a:pos x="81" y="0"/>
                </a:cxn>
              </a:cxnLst>
              <a:rect l="0" t="0" r="r" b="b"/>
              <a:pathLst>
                <a:path w="81">
                  <a:moveTo>
                    <a:pt x="81" y="0"/>
                  </a:moveTo>
                  <a:lnTo>
                    <a:pt x="40" y="0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0" y="0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 47"/>
            <p:cNvSpPr>
              <a:spLocks/>
            </p:cNvSpPr>
            <p:nvPr/>
          </p:nvSpPr>
          <p:spPr bwMode="auto">
            <a:xfrm>
              <a:off x="1710" y="2555"/>
              <a:ext cx="119" cy="127"/>
            </a:xfrm>
            <a:custGeom>
              <a:avLst/>
              <a:gdLst/>
              <a:ahLst/>
              <a:cxnLst>
                <a:cxn ang="0">
                  <a:pos x="0" y="459"/>
                </a:cxn>
                <a:cxn ang="0">
                  <a:pos x="47" y="457"/>
                </a:cxn>
                <a:cxn ang="0">
                  <a:pos x="92" y="450"/>
                </a:cxn>
                <a:cxn ang="0">
                  <a:pos x="136" y="438"/>
                </a:cxn>
                <a:cxn ang="0">
                  <a:pos x="178" y="422"/>
                </a:cxn>
                <a:cxn ang="0">
                  <a:pos x="219" y="404"/>
                </a:cxn>
                <a:cxn ang="0">
                  <a:pos x="257" y="381"/>
                </a:cxn>
                <a:cxn ang="0">
                  <a:pos x="291" y="354"/>
                </a:cxn>
                <a:cxn ang="0">
                  <a:pos x="325" y="324"/>
                </a:cxn>
                <a:cxn ang="0">
                  <a:pos x="354" y="292"/>
                </a:cxn>
                <a:cxn ang="0">
                  <a:pos x="380" y="256"/>
                </a:cxn>
                <a:cxn ang="0">
                  <a:pos x="403" y="218"/>
                </a:cxn>
                <a:cxn ang="0">
                  <a:pos x="423" y="179"/>
                </a:cxn>
                <a:cxn ang="0">
                  <a:pos x="438" y="136"/>
                </a:cxn>
                <a:cxn ang="0">
                  <a:pos x="449" y="93"/>
                </a:cxn>
                <a:cxn ang="0">
                  <a:pos x="456" y="46"/>
                </a:cxn>
                <a:cxn ang="0">
                  <a:pos x="460" y="0"/>
                </a:cxn>
                <a:cxn ang="0">
                  <a:pos x="378" y="20"/>
                </a:cxn>
                <a:cxn ang="0">
                  <a:pos x="374" y="58"/>
                </a:cxn>
                <a:cxn ang="0">
                  <a:pos x="366" y="95"/>
                </a:cxn>
                <a:cxn ang="0">
                  <a:pos x="356" y="129"/>
                </a:cxn>
                <a:cxn ang="0">
                  <a:pos x="341" y="164"/>
                </a:cxn>
                <a:cxn ang="0">
                  <a:pos x="324" y="196"/>
                </a:cxn>
                <a:cxn ang="0">
                  <a:pos x="303" y="226"/>
                </a:cxn>
                <a:cxn ang="0">
                  <a:pos x="280" y="254"/>
                </a:cxn>
                <a:cxn ang="0">
                  <a:pos x="255" y="280"/>
                </a:cxn>
                <a:cxn ang="0">
                  <a:pos x="226" y="304"/>
                </a:cxn>
                <a:cxn ang="0">
                  <a:pos x="196" y="324"/>
                </a:cxn>
                <a:cxn ang="0">
                  <a:pos x="163" y="342"/>
                </a:cxn>
                <a:cxn ang="0">
                  <a:pos x="130" y="355"/>
                </a:cxn>
                <a:cxn ang="0">
                  <a:pos x="94" y="367"/>
                </a:cxn>
                <a:cxn ang="0">
                  <a:pos x="57" y="374"/>
                </a:cxn>
                <a:cxn ang="0">
                  <a:pos x="19" y="378"/>
                </a:cxn>
                <a:cxn ang="0">
                  <a:pos x="0" y="378"/>
                </a:cxn>
              </a:cxnLst>
              <a:rect l="0" t="0" r="r" b="b"/>
              <a:pathLst>
                <a:path w="460" h="459">
                  <a:moveTo>
                    <a:pt x="0" y="459"/>
                  </a:moveTo>
                  <a:lnTo>
                    <a:pt x="0" y="459"/>
                  </a:lnTo>
                  <a:lnTo>
                    <a:pt x="24" y="458"/>
                  </a:lnTo>
                  <a:lnTo>
                    <a:pt x="47" y="457"/>
                  </a:lnTo>
                  <a:lnTo>
                    <a:pt x="70" y="453"/>
                  </a:lnTo>
                  <a:lnTo>
                    <a:pt x="92" y="450"/>
                  </a:lnTo>
                  <a:lnTo>
                    <a:pt x="115" y="444"/>
                  </a:lnTo>
                  <a:lnTo>
                    <a:pt x="136" y="438"/>
                  </a:lnTo>
                  <a:lnTo>
                    <a:pt x="158" y="432"/>
                  </a:lnTo>
                  <a:lnTo>
                    <a:pt x="178" y="422"/>
                  </a:lnTo>
                  <a:lnTo>
                    <a:pt x="199" y="414"/>
                  </a:lnTo>
                  <a:lnTo>
                    <a:pt x="219" y="404"/>
                  </a:lnTo>
                  <a:lnTo>
                    <a:pt x="237" y="392"/>
                  </a:lnTo>
                  <a:lnTo>
                    <a:pt x="257" y="381"/>
                  </a:lnTo>
                  <a:lnTo>
                    <a:pt x="274" y="368"/>
                  </a:lnTo>
                  <a:lnTo>
                    <a:pt x="291" y="354"/>
                  </a:lnTo>
                  <a:lnTo>
                    <a:pt x="309" y="339"/>
                  </a:lnTo>
                  <a:lnTo>
                    <a:pt x="325" y="324"/>
                  </a:lnTo>
                  <a:lnTo>
                    <a:pt x="340" y="308"/>
                  </a:lnTo>
                  <a:lnTo>
                    <a:pt x="354" y="292"/>
                  </a:lnTo>
                  <a:lnTo>
                    <a:pt x="368" y="275"/>
                  </a:lnTo>
                  <a:lnTo>
                    <a:pt x="380" y="256"/>
                  </a:lnTo>
                  <a:lnTo>
                    <a:pt x="393" y="238"/>
                  </a:lnTo>
                  <a:lnTo>
                    <a:pt x="403" y="218"/>
                  </a:lnTo>
                  <a:lnTo>
                    <a:pt x="414" y="199"/>
                  </a:lnTo>
                  <a:lnTo>
                    <a:pt x="423" y="179"/>
                  </a:lnTo>
                  <a:lnTo>
                    <a:pt x="431" y="157"/>
                  </a:lnTo>
                  <a:lnTo>
                    <a:pt x="438" y="136"/>
                  </a:lnTo>
                  <a:lnTo>
                    <a:pt x="445" y="114"/>
                  </a:lnTo>
                  <a:lnTo>
                    <a:pt x="449" y="93"/>
                  </a:lnTo>
                  <a:lnTo>
                    <a:pt x="454" y="69"/>
                  </a:lnTo>
                  <a:lnTo>
                    <a:pt x="456" y="46"/>
                  </a:lnTo>
                  <a:lnTo>
                    <a:pt x="459" y="23"/>
                  </a:lnTo>
                  <a:lnTo>
                    <a:pt x="460" y="0"/>
                  </a:lnTo>
                  <a:lnTo>
                    <a:pt x="379" y="0"/>
                  </a:lnTo>
                  <a:lnTo>
                    <a:pt x="378" y="20"/>
                  </a:lnTo>
                  <a:lnTo>
                    <a:pt x="377" y="38"/>
                  </a:lnTo>
                  <a:lnTo>
                    <a:pt x="374" y="58"/>
                  </a:lnTo>
                  <a:lnTo>
                    <a:pt x="371" y="76"/>
                  </a:lnTo>
                  <a:lnTo>
                    <a:pt x="366" y="95"/>
                  </a:lnTo>
                  <a:lnTo>
                    <a:pt x="362" y="112"/>
                  </a:lnTo>
                  <a:lnTo>
                    <a:pt x="356" y="129"/>
                  </a:lnTo>
                  <a:lnTo>
                    <a:pt x="349" y="147"/>
                  </a:lnTo>
                  <a:lnTo>
                    <a:pt x="341" y="164"/>
                  </a:lnTo>
                  <a:lnTo>
                    <a:pt x="333" y="180"/>
                  </a:lnTo>
                  <a:lnTo>
                    <a:pt x="324" y="196"/>
                  </a:lnTo>
                  <a:lnTo>
                    <a:pt x="313" y="211"/>
                  </a:lnTo>
                  <a:lnTo>
                    <a:pt x="303" y="226"/>
                  </a:lnTo>
                  <a:lnTo>
                    <a:pt x="291" y="240"/>
                  </a:lnTo>
                  <a:lnTo>
                    <a:pt x="280" y="254"/>
                  </a:lnTo>
                  <a:lnTo>
                    <a:pt x="267" y="268"/>
                  </a:lnTo>
                  <a:lnTo>
                    <a:pt x="255" y="280"/>
                  </a:lnTo>
                  <a:lnTo>
                    <a:pt x="241" y="292"/>
                  </a:lnTo>
                  <a:lnTo>
                    <a:pt x="226" y="304"/>
                  </a:lnTo>
                  <a:lnTo>
                    <a:pt x="212" y="314"/>
                  </a:lnTo>
                  <a:lnTo>
                    <a:pt x="196" y="324"/>
                  </a:lnTo>
                  <a:lnTo>
                    <a:pt x="180" y="332"/>
                  </a:lnTo>
                  <a:lnTo>
                    <a:pt x="163" y="342"/>
                  </a:lnTo>
                  <a:lnTo>
                    <a:pt x="147" y="349"/>
                  </a:lnTo>
                  <a:lnTo>
                    <a:pt x="130" y="355"/>
                  </a:lnTo>
                  <a:lnTo>
                    <a:pt x="113" y="361"/>
                  </a:lnTo>
                  <a:lnTo>
                    <a:pt x="94" y="367"/>
                  </a:lnTo>
                  <a:lnTo>
                    <a:pt x="76" y="370"/>
                  </a:lnTo>
                  <a:lnTo>
                    <a:pt x="57" y="374"/>
                  </a:lnTo>
                  <a:lnTo>
                    <a:pt x="39" y="376"/>
                  </a:lnTo>
                  <a:lnTo>
                    <a:pt x="19" y="378"/>
                  </a:lnTo>
                  <a:lnTo>
                    <a:pt x="0" y="378"/>
                  </a:lnTo>
                  <a:lnTo>
                    <a:pt x="0" y="378"/>
                  </a:lnTo>
                  <a:lnTo>
                    <a:pt x="0" y="459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Freeform 48"/>
            <p:cNvSpPr>
              <a:spLocks/>
            </p:cNvSpPr>
            <p:nvPr/>
          </p:nvSpPr>
          <p:spPr bwMode="auto">
            <a:xfrm>
              <a:off x="1433" y="2659"/>
              <a:ext cx="277" cy="23"/>
            </a:xfrm>
            <a:custGeom>
              <a:avLst/>
              <a:gdLst/>
              <a:ahLst/>
              <a:cxnLst>
                <a:cxn ang="0">
                  <a:pos x="0" y="81"/>
                </a:cxn>
                <a:cxn ang="0">
                  <a:pos x="0" y="81"/>
                </a:cxn>
                <a:cxn ang="0">
                  <a:pos x="1074" y="81"/>
                </a:cxn>
                <a:cxn ang="0">
                  <a:pos x="1074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81"/>
                </a:cxn>
              </a:cxnLst>
              <a:rect l="0" t="0" r="r" b="b"/>
              <a:pathLst>
                <a:path w="1074" h="81">
                  <a:moveTo>
                    <a:pt x="0" y="81"/>
                  </a:moveTo>
                  <a:lnTo>
                    <a:pt x="0" y="81"/>
                  </a:lnTo>
                  <a:lnTo>
                    <a:pt x="1074" y="81"/>
                  </a:lnTo>
                  <a:lnTo>
                    <a:pt x="107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8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Freeform 49"/>
            <p:cNvSpPr>
              <a:spLocks/>
            </p:cNvSpPr>
            <p:nvPr/>
          </p:nvSpPr>
          <p:spPr bwMode="auto">
            <a:xfrm>
              <a:off x="1314" y="2555"/>
              <a:ext cx="119" cy="12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46"/>
                </a:cxn>
                <a:cxn ang="0">
                  <a:pos x="10" y="93"/>
                </a:cxn>
                <a:cxn ang="0">
                  <a:pos x="21" y="136"/>
                </a:cxn>
                <a:cxn ang="0">
                  <a:pos x="36" y="179"/>
                </a:cxn>
                <a:cxn ang="0">
                  <a:pos x="56" y="218"/>
                </a:cxn>
                <a:cxn ang="0">
                  <a:pos x="79" y="256"/>
                </a:cxn>
                <a:cxn ang="0">
                  <a:pos x="105" y="292"/>
                </a:cxn>
                <a:cxn ang="0">
                  <a:pos x="135" y="324"/>
                </a:cxn>
                <a:cxn ang="0">
                  <a:pos x="168" y="354"/>
                </a:cxn>
                <a:cxn ang="0">
                  <a:pos x="203" y="381"/>
                </a:cxn>
                <a:cxn ang="0">
                  <a:pos x="240" y="404"/>
                </a:cxn>
                <a:cxn ang="0">
                  <a:pos x="281" y="422"/>
                </a:cxn>
                <a:cxn ang="0">
                  <a:pos x="323" y="438"/>
                </a:cxn>
                <a:cxn ang="0">
                  <a:pos x="367" y="450"/>
                </a:cxn>
                <a:cxn ang="0">
                  <a:pos x="412" y="457"/>
                </a:cxn>
                <a:cxn ang="0">
                  <a:pos x="459" y="459"/>
                </a:cxn>
                <a:cxn ang="0">
                  <a:pos x="440" y="378"/>
                </a:cxn>
                <a:cxn ang="0">
                  <a:pos x="402" y="374"/>
                </a:cxn>
                <a:cxn ang="0">
                  <a:pos x="365" y="367"/>
                </a:cxn>
                <a:cxn ang="0">
                  <a:pos x="329" y="355"/>
                </a:cxn>
                <a:cxn ang="0">
                  <a:pos x="296" y="342"/>
                </a:cxn>
                <a:cxn ang="0">
                  <a:pos x="263" y="324"/>
                </a:cxn>
                <a:cxn ang="0">
                  <a:pos x="233" y="304"/>
                </a:cxn>
                <a:cxn ang="0">
                  <a:pos x="204" y="280"/>
                </a:cxn>
                <a:cxn ang="0">
                  <a:pos x="179" y="254"/>
                </a:cxn>
                <a:cxn ang="0">
                  <a:pos x="156" y="226"/>
                </a:cxn>
                <a:cxn ang="0">
                  <a:pos x="135" y="196"/>
                </a:cxn>
                <a:cxn ang="0">
                  <a:pos x="118" y="164"/>
                </a:cxn>
                <a:cxn ang="0">
                  <a:pos x="104" y="129"/>
                </a:cxn>
                <a:cxn ang="0">
                  <a:pos x="93" y="95"/>
                </a:cxn>
                <a:cxn ang="0">
                  <a:pos x="85" y="58"/>
                </a:cxn>
                <a:cxn ang="0">
                  <a:pos x="81" y="20"/>
                </a:cxn>
                <a:cxn ang="0">
                  <a:pos x="81" y="0"/>
                </a:cxn>
              </a:cxnLst>
              <a:rect l="0" t="0" r="r" b="b"/>
              <a:pathLst>
                <a:path w="459" h="459">
                  <a:moveTo>
                    <a:pt x="0" y="0"/>
                  </a:moveTo>
                  <a:lnTo>
                    <a:pt x="0" y="0"/>
                  </a:lnTo>
                  <a:lnTo>
                    <a:pt x="0" y="23"/>
                  </a:lnTo>
                  <a:lnTo>
                    <a:pt x="3" y="46"/>
                  </a:lnTo>
                  <a:lnTo>
                    <a:pt x="5" y="69"/>
                  </a:lnTo>
                  <a:lnTo>
                    <a:pt x="10" y="93"/>
                  </a:lnTo>
                  <a:lnTo>
                    <a:pt x="14" y="114"/>
                  </a:lnTo>
                  <a:lnTo>
                    <a:pt x="21" y="136"/>
                  </a:lnTo>
                  <a:lnTo>
                    <a:pt x="28" y="157"/>
                  </a:lnTo>
                  <a:lnTo>
                    <a:pt x="36" y="179"/>
                  </a:lnTo>
                  <a:lnTo>
                    <a:pt x="45" y="199"/>
                  </a:lnTo>
                  <a:lnTo>
                    <a:pt x="56" y="218"/>
                  </a:lnTo>
                  <a:lnTo>
                    <a:pt x="67" y="238"/>
                  </a:lnTo>
                  <a:lnTo>
                    <a:pt x="79" y="256"/>
                  </a:lnTo>
                  <a:lnTo>
                    <a:pt x="91" y="275"/>
                  </a:lnTo>
                  <a:lnTo>
                    <a:pt x="105" y="292"/>
                  </a:lnTo>
                  <a:lnTo>
                    <a:pt x="119" y="308"/>
                  </a:lnTo>
                  <a:lnTo>
                    <a:pt x="135" y="324"/>
                  </a:lnTo>
                  <a:lnTo>
                    <a:pt x="150" y="339"/>
                  </a:lnTo>
                  <a:lnTo>
                    <a:pt x="168" y="354"/>
                  </a:lnTo>
                  <a:lnTo>
                    <a:pt x="185" y="368"/>
                  </a:lnTo>
                  <a:lnTo>
                    <a:pt x="203" y="381"/>
                  </a:lnTo>
                  <a:lnTo>
                    <a:pt x="222" y="392"/>
                  </a:lnTo>
                  <a:lnTo>
                    <a:pt x="240" y="404"/>
                  </a:lnTo>
                  <a:lnTo>
                    <a:pt x="261" y="414"/>
                  </a:lnTo>
                  <a:lnTo>
                    <a:pt x="281" y="422"/>
                  </a:lnTo>
                  <a:lnTo>
                    <a:pt x="301" y="432"/>
                  </a:lnTo>
                  <a:lnTo>
                    <a:pt x="323" y="438"/>
                  </a:lnTo>
                  <a:lnTo>
                    <a:pt x="345" y="444"/>
                  </a:lnTo>
                  <a:lnTo>
                    <a:pt x="367" y="450"/>
                  </a:lnTo>
                  <a:lnTo>
                    <a:pt x="389" y="453"/>
                  </a:lnTo>
                  <a:lnTo>
                    <a:pt x="412" y="457"/>
                  </a:lnTo>
                  <a:lnTo>
                    <a:pt x="436" y="458"/>
                  </a:lnTo>
                  <a:lnTo>
                    <a:pt x="459" y="459"/>
                  </a:lnTo>
                  <a:lnTo>
                    <a:pt x="459" y="378"/>
                  </a:lnTo>
                  <a:lnTo>
                    <a:pt x="440" y="378"/>
                  </a:lnTo>
                  <a:lnTo>
                    <a:pt x="420" y="376"/>
                  </a:lnTo>
                  <a:lnTo>
                    <a:pt x="402" y="374"/>
                  </a:lnTo>
                  <a:lnTo>
                    <a:pt x="383" y="370"/>
                  </a:lnTo>
                  <a:lnTo>
                    <a:pt x="365" y="367"/>
                  </a:lnTo>
                  <a:lnTo>
                    <a:pt x="346" y="361"/>
                  </a:lnTo>
                  <a:lnTo>
                    <a:pt x="329" y="355"/>
                  </a:lnTo>
                  <a:lnTo>
                    <a:pt x="312" y="349"/>
                  </a:lnTo>
                  <a:lnTo>
                    <a:pt x="296" y="342"/>
                  </a:lnTo>
                  <a:lnTo>
                    <a:pt x="279" y="332"/>
                  </a:lnTo>
                  <a:lnTo>
                    <a:pt x="263" y="324"/>
                  </a:lnTo>
                  <a:lnTo>
                    <a:pt x="248" y="314"/>
                  </a:lnTo>
                  <a:lnTo>
                    <a:pt x="233" y="304"/>
                  </a:lnTo>
                  <a:lnTo>
                    <a:pt x="218" y="292"/>
                  </a:lnTo>
                  <a:lnTo>
                    <a:pt x="204" y="280"/>
                  </a:lnTo>
                  <a:lnTo>
                    <a:pt x="192" y="268"/>
                  </a:lnTo>
                  <a:lnTo>
                    <a:pt x="179" y="254"/>
                  </a:lnTo>
                  <a:lnTo>
                    <a:pt x="168" y="240"/>
                  </a:lnTo>
                  <a:lnTo>
                    <a:pt x="156" y="226"/>
                  </a:lnTo>
                  <a:lnTo>
                    <a:pt x="146" y="211"/>
                  </a:lnTo>
                  <a:lnTo>
                    <a:pt x="135" y="196"/>
                  </a:lnTo>
                  <a:lnTo>
                    <a:pt x="126" y="180"/>
                  </a:lnTo>
                  <a:lnTo>
                    <a:pt x="118" y="164"/>
                  </a:lnTo>
                  <a:lnTo>
                    <a:pt x="110" y="147"/>
                  </a:lnTo>
                  <a:lnTo>
                    <a:pt x="104" y="129"/>
                  </a:lnTo>
                  <a:lnTo>
                    <a:pt x="97" y="112"/>
                  </a:lnTo>
                  <a:lnTo>
                    <a:pt x="93" y="95"/>
                  </a:lnTo>
                  <a:lnTo>
                    <a:pt x="88" y="76"/>
                  </a:lnTo>
                  <a:lnTo>
                    <a:pt x="85" y="58"/>
                  </a:lnTo>
                  <a:lnTo>
                    <a:pt x="82" y="38"/>
                  </a:lnTo>
                  <a:lnTo>
                    <a:pt x="81" y="20"/>
                  </a:lnTo>
                  <a:lnTo>
                    <a:pt x="81" y="0"/>
                  </a:lnTo>
                  <a:lnTo>
                    <a:pt x="8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Freeform 50"/>
            <p:cNvSpPr>
              <a:spLocks/>
            </p:cNvSpPr>
            <p:nvPr/>
          </p:nvSpPr>
          <p:spPr bwMode="auto">
            <a:xfrm>
              <a:off x="1314" y="2555"/>
              <a:ext cx="21" cy="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1" y="0"/>
                </a:cxn>
                <a:cxn ang="0">
                  <a:pos x="41" y="0"/>
                </a:cxn>
                <a:cxn ang="0">
                  <a:pos x="41" y="0"/>
                </a:cxn>
                <a:cxn ang="0">
                  <a:pos x="41" y="0"/>
                </a:cxn>
                <a:cxn ang="0">
                  <a:pos x="81" y="0"/>
                </a:cxn>
                <a:cxn ang="0">
                  <a:pos x="0" y="0"/>
                </a:cxn>
              </a:cxnLst>
              <a:rect l="0" t="0" r="r" b="b"/>
              <a:pathLst>
                <a:path w="81">
                  <a:moveTo>
                    <a:pt x="0" y="0"/>
                  </a:moveTo>
                  <a:lnTo>
                    <a:pt x="41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8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 51"/>
            <p:cNvSpPr>
              <a:spLocks/>
            </p:cNvSpPr>
            <p:nvPr/>
          </p:nvSpPr>
          <p:spPr bwMode="auto">
            <a:xfrm>
              <a:off x="1314" y="2428"/>
              <a:ext cx="119" cy="127"/>
            </a:xfrm>
            <a:custGeom>
              <a:avLst/>
              <a:gdLst/>
              <a:ahLst/>
              <a:cxnLst>
                <a:cxn ang="0">
                  <a:pos x="459" y="0"/>
                </a:cxn>
                <a:cxn ang="0">
                  <a:pos x="412" y="3"/>
                </a:cxn>
                <a:cxn ang="0">
                  <a:pos x="367" y="10"/>
                </a:cxn>
                <a:cxn ang="0">
                  <a:pos x="323" y="21"/>
                </a:cxn>
                <a:cxn ang="0">
                  <a:pos x="281" y="36"/>
                </a:cxn>
                <a:cxn ang="0">
                  <a:pos x="240" y="56"/>
                </a:cxn>
                <a:cxn ang="0">
                  <a:pos x="203" y="79"/>
                </a:cxn>
                <a:cxn ang="0">
                  <a:pos x="168" y="105"/>
                </a:cxn>
                <a:cxn ang="0">
                  <a:pos x="135" y="135"/>
                </a:cxn>
                <a:cxn ang="0">
                  <a:pos x="105" y="168"/>
                </a:cxn>
                <a:cxn ang="0">
                  <a:pos x="79" y="203"/>
                </a:cxn>
                <a:cxn ang="0">
                  <a:pos x="56" y="241"/>
                </a:cxn>
                <a:cxn ang="0">
                  <a:pos x="36" y="281"/>
                </a:cxn>
                <a:cxn ang="0">
                  <a:pos x="21" y="323"/>
                </a:cxn>
                <a:cxn ang="0">
                  <a:pos x="10" y="367"/>
                </a:cxn>
                <a:cxn ang="0">
                  <a:pos x="3" y="412"/>
                </a:cxn>
                <a:cxn ang="0">
                  <a:pos x="0" y="459"/>
                </a:cxn>
                <a:cxn ang="0">
                  <a:pos x="81" y="440"/>
                </a:cxn>
                <a:cxn ang="0">
                  <a:pos x="85" y="402"/>
                </a:cxn>
                <a:cxn ang="0">
                  <a:pos x="93" y="365"/>
                </a:cxn>
                <a:cxn ang="0">
                  <a:pos x="104" y="329"/>
                </a:cxn>
                <a:cxn ang="0">
                  <a:pos x="118" y="296"/>
                </a:cxn>
                <a:cxn ang="0">
                  <a:pos x="135" y="263"/>
                </a:cxn>
                <a:cxn ang="0">
                  <a:pos x="156" y="233"/>
                </a:cxn>
                <a:cxn ang="0">
                  <a:pos x="179" y="206"/>
                </a:cxn>
                <a:cxn ang="0">
                  <a:pos x="204" y="179"/>
                </a:cxn>
                <a:cxn ang="0">
                  <a:pos x="233" y="156"/>
                </a:cxn>
                <a:cxn ang="0">
                  <a:pos x="263" y="135"/>
                </a:cxn>
                <a:cxn ang="0">
                  <a:pos x="296" y="118"/>
                </a:cxn>
                <a:cxn ang="0">
                  <a:pos x="329" y="104"/>
                </a:cxn>
                <a:cxn ang="0">
                  <a:pos x="365" y="93"/>
                </a:cxn>
                <a:cxn ang="0">
                  <a:pos x="402" y="86"/>
                </a:cxn>
                <a:cxn ang="0">
                  <a:pos x="440" y="81"/>
                </a:cxn>
                <a:cxn ang="0">
                  <a:pos x="459" y="81"/>
                </a:cxn>
              </a:cxnLst>
              <a:rect l="0" t="0" r="r" b="b"/>
              <a:pathLst>
                <a:path w="459" h="459">
                  <a:moveTo>
                    <a:pt x="459" y="0"/>
                  </a:moveTo>
                  <a:lnTo>
                    <a:pt x="459" y="0"/>
                  </a:lnTo>
                  <a:lnTo>
                    <a:pt x="435" y="0"/>
                  </a:lnTo>
                  <a:lnTo>
                    <a:pt x="412" y="3"/>
                  </a:lnTo>
                  <a:lnTo>
                    <a:pt x="389" y="5"/>
                  </a:lnTo>
                  <a:lnTo>
                    <a:pt x="367" y="10"/>
                  </a:lnTo>
                  <a:lnTo>
                    <a:pt x="345" y="15"/>
                  </a:lnTo>
                  <a:lnTo>
                    <a:pt x="323" y="21"/>
                  </a:lnTo>
                  <a:lnTo>
                    <a:pt x="301" y="28"/>
                  </a:lnTo>
                  <a:lnTo>
                    <a:pt x="281" y="36"/>
                  </a:lnTo>
                  <a:lnTo>
                    <a:pt x="261" y="45"/>
                  </a:lnTo>
                  <a:lnTo>
                    <a:pt x="240" y="56"/>
                  </a:lnTo>
                  <a:lnTo>
                    <a:pt x="222" y="67"/>
                  </a:lnTo>
                  <a:lnTo>
                    <a:pt x="203" y="79"/>
                  </a:lnTo>
                  <a:lnTo>
                    <a:pt x="185" y="91"/>
                  </a:lnTo>
                  <a:lnTo>
                    <a:pt x="168" y="105"/>
                  </a:lnTo>
                  <a:lnTo>
                    <a:pt x="150" y="120"/>
                  </a:lnTo>
                  <a:lnTo>
                    <a:pt x="135" y="135"/>
                  </a:lnTo>
                  <a:lnTo>
                    <a:pt x="119" y="151"/>
                  </a:lnTo>
                  <a:lnTo>
                    <a:pt x="105" y="168"/>
                  </a:lnTo>
                  <a:lnTo>
                    <a:pt x="91" y="185"/>
                  </a:lnTo>
                  <a:lnTo>
                    <a:pt x="79" y="203"/>
                  </a:lnTo>
                  <a:lnTo>
                    <a:pt x="67" y="222"/>
                  </a:lnTo>
                  <a:lnTo>
                    <a:pt x="56" y="241"/>
                  </a:lnTo>
                  <a:lnTo>
                    <a:pt x="45" y="261"/>
                  </a:lnTo>
                  <a:lnTo>
                    <a:pt x="36" y="281"/>
                  </a:lnTo>
                  <a:lnTo>
                    <a:pt x="28" y="301"/>
                  </a:lnTo>
                  <a:lnTo>
                    <a:pt x="21" y="323"/>
                  </a:lnTo>
                  <a:lnTo>
                    <a:pt x="14" y="345"/>
                  </a:lnTo>
                  <a:lnTo>
                    <a:pt x="10" y="367"/>
                  </a:lnTo>
                  <a:lnTo>
                    <a:pt x="5" y="390"/>
                  </a:lnTo>
                  <a:lnTo>
                    <a:pt x="3" y="412"/>
                  </a:lnTo>
                  <a:lnTo>
                    <a:pt x="0" y="436"/>
                  </a:lnTo>
                  <a:lnTo>
                    <a:pt x="0" y="459"/>
                  </a:lnTo>
                  <a:lnTo>
                    <a:pt x="81" y="459"/>
                  </a:lnTo>
                  <a:lnTo>
                    <a:pt x="81" y="440"/>
                  </a:lnTo>
                  <a:lnTo>
                    <a:pt x="82" y="420"/>
                  </a:lnTo>
                  <a:lnTo>
                    <a:pt x="85" y="402"/>
                  </a:lnTo>
                  <a:lnTo>
                    <a:pt x="88" y="383"/>
                  </a:lnTo>
                  <a:lnTo>
                    <a:pt x="93" y="365"/>
                  </a:lnTo>
                  <a:lnTo>
                    <a:pt x="97" y="347"/>
                  </a:lnTo>
                  <a:lnTo>
                    <a:pt x="104" y="329"/>
                  </a:lnTo>
                  <a:lnTo>
                    <a:pt x="110" y="313"/>
                  </a:lnTo>
                  <a:lnTo>
                    <a:pt x="118" y="296"/>
                  </a:lnTo>
                  <a:lnTo>
                    <a:pt x="126" y="279"/>
                  </a:lnTo>
                  <a:lnTo>
                    <a:pt x="135" y="263"/>
                  </a:lnTo>
                  <a:lnTo>
                    <a:pt x="146" y="248"/>
                  </a:lnTo>
                  <a:lnTo>
                    <a:pt x="156" y="233"/>
                  </a:lnTo>
                  <a:lnTo>
                    <a:pt x="168" y="219"/>
                  </a:lnTo>
                  <a:lnTo>
                    <a:pt x="179" y="206"/>
                  </a:lnTo>
                  <a:lnTo>
                    <a:pt x="192" y="192"/>
                  </a:lnTo>
                  <a:lnTo>
                    <a:pt x="204" y="179"/>
                  </a:lnTo>
                  <a:lnTo>
                    <a:pt x="218" y="168"/>
                  </a:lnTo>
                  <a:lnTo>
                    <a:pt x="233" y="156"/>
                  </a:lnTo>
                  <a:lnTo>
                    <a:pt x="248" y="146"/>
                  </a:lnTo>
                  <a:lnTo>
                    <a:pt x="263" y="135"/>
                  </a:lnTo>
                  <a:lnTo>
                    <a:pt x="279" y="126"/>
                  </a:lnTo>
                  <a:lnTo>
                    <a:pt x="296" y="118"/>
                  </a:lnTo>
                  <a:lnTo>
                    <a:pt x="312" y="110"/>
                  </a:lnTo>
                  <a:lnTo>
                    <a:pt x="329" y="104"/>
                  </a:lnTo>
                  <a:lnTo>
                    <a:pt x="346" y="97"/>
                  </a:lnTo>
                  <a:lnTo>
                    <a:pt x="365" y="93"/>
                  </a:lnTo>
                  <a:lnTo>
                    <a:pt x="383" y="88"/>
                  </a:lnTo>
                  <a:lnTo>
                    <a:pt x="402" y="86"/>
                  </a:lnTo>
                  <a:lnTo>
                    <a:pt x="420" y="82"/>
                  </a:lnTo>
                  <a:lnTo>
                    <a:pt x="440" y="81"/>
                  </a:lnTo>
                  <a:lnTo>
                    <a:pt x="459" y="81"/>
                  </a:lnTo>
                  <a:lnTo>
                    <a:pt x="459" y="81"/>
                  </a:lnTo>
                  <a:lnTo>
                    <a:pt x="459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Rectangle 52"/>
            <p:cNvSpPr>
              <a:spLocks noChangeArrowheads="1"/>
            </p:cNvSpPr>
            <p:nvPr/>
          </p:nvSpPr>
          <p:spPr bwMode="auto">
            <a:xfrm>
              <a:off x="1421" y="2557"/>
              <a:ext cx="53" cy="1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1200">
                  <a:solidFill>
                    <a:srgbClr val="000000"/>
                  </a:solidFill>
                  <a:latin typeface="Times New Roman" pitchFamily="18" charset="-18"/>
                </a:rPr>
                <a:t>T</a:t>
              </a:r>
              <a:endParaRPr lang="de-DE" sz="1200" b="1">
                <a:latin typeface="Times New Roman" pitchFamily="18" charset="-18"/>
              </a:endParaRPr>
            </a:p>
          </p:txBody>
        </p:sp>
        <p:sp>
          <p:nvSpPr>
            <p:cNvPr id="48" name="Rectangle 53"/>
            <p:cNvSpPr>
              <a:spLocks noChangeArrowheads="1"/>
            </p:cNvSpPr>
            <p:nvPr/>
          </p:nvSpPr>
          <p:spPr bwMode="auto">
            <a:xfrm>
              <a:off x="1701" y="2557"/>
              <a:ext cx="48" cy="1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1200">
                  <a:solidFill>
                    <a:srgbClr val="000000"/>
                  </a:solidFill>
                  <a:latin typeface="Times New Roman" pitchFamily="18" charset="-18"/>
                </a:rPr>
                <a:t>F</a:t>
              </a:r>
              <a:endParaRPr lang="de-DE" sz="1200" b="1">
                <a:latin typeface="Times New Roman" pitchFamily="18" charset="-18"/>
              </a:endParaRPr>
            </a:p>
          </p:txBody>
        </p:sp>
        <p:sp>
          <p:nvSpPr>
            <p:cNvPr id="49" name="Freeform 54"/>
            <p:cNvSpPr>
              <a:spLocks/>
            </p:cNvSpPr>
            <p:nvPr/>
          </p:nvSpPr>
          <p:spPr bwMode="auto">
            <a:xfrm>
              <a:off x="1407" y="2667"/>
              <a:ext cx="118" cy="176"/>
            </a:xfrm>
            <a:custGeom>
              <a:avLst/>
              <a:gdLst/>
              <a:ahLst/>
              <a:cxnLst>
                <a:cxn ang="0">
                  <a:pos x="23" y="623"/>
                </a:cxn>
                <a:cxn ang="0">
                  <a:pos x="48" y="638"/>
                </a:cxn>
                <a:cxn ang="0">
                  <a:pos x="455" y="31"/>
                </a:cxn>
                <a:cxn ang="0">
                  <a:pos x="407" y="0"/>
                </a:cxn>
                <a:cxn ang="0">
                  <a:pos x="0" y="606"/>
                </a:cxn>
                <a:cxn ang="0">
                  <a:pos x="23" y="623"/>
                </a:cxn>
              </a:cxnLst>
              <a:rect l="0" t="0" r="r" b="b"/>
              <a:pathLst>
                <a:path w="455" h="638">
                  <a:moveTo>
                    <a:pt x="23" y="623"/>
                  </a:moveTo>
                  <a:lnTo>
                    <a:pt x="48" y="638"/>
                  </a:lnTo>
                  <a:lnTo>
                    <a:pt x="455" y="31"/>
                  </a:lnTo>
                  <a:lnTo>
                    <a:pt x="407" y="0"/>
                  </a:lnTo>
                  <a:lnTo>
                    <a:pt x="0" y="606"/>
                  </a:lnTo>
                  <a:lnTo>
                    <a:pt x="23" y="623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55"/>
            <p:cNvSpPr>
              <a:spLocks/>
            </p:cNvSpPr>
            <p:nvPr/>
          </p:nvSpPr>
          <p:spPr bwMode="auto">
            <a:xfrm>
              <a:off x="1377" y="2810"/>
              <a:ext cx="71" cy="85"/>
            </a:xfrm>
            <a:custGeom>
              <a:avLst/>
              <a:gdLst/>
              <a:ahLst/>
              <a:cxnLst>
                <a:cxn ang="0">
                  <a:pos x="277" y="167"/>
                </a:cxn>
                <a:cxn ang="0">
                  <a:pos x="0" y="310"/>
                </a:cxn>
                <a:cxn ang="0">
                  <a:pos x="28" y="0"/>
                </a:cxn>
                <a:cxn ang="0">
                  <a:pos x="277" y="167"/>
                </a:cxn>
                <a:cxn ang="0">
                  <a:pos x="0" y="310"/>
                </a:cxn>
                <a:cxn ang="0">
                  <a:pos x="277" y="167"/>
                </a:cxn>
              </a:cxnLst>
              <a:rect l="0" t="0" r="r" b="b"/>
              <a:pathLst>
                <a:path w="277" h="310">
                  <a:moveTo>
                    <a:pt x="277" y="167"/>
                  </a:moveTo>
                  <a:lnTo>
                    <a:pt x="0" y="310"/>
                  </a:lnTo>
                  <a:lnTo>
                    <a:pt x="28" y="0"/>
                  </a:lnTo>
                  <a:lnTo>
                    <a:pt x="277" y="167"/>
                  </a:lnTo>
                  <a:lnTo>
                    <a:pt x="0" y="310"/>
                  </a:lnTo>
                  <a:lnTo>
                    <a:pt x="277" y="167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56"/>
            <p:cNvSpPr>
              <a:spLocks/>
            </p:cNvSpPr>
            <p:nvPr/>
          </p:nvSpPr>
          <p:spPr bwMode="auto">
            <a:xfrm>
              <a:off x="1641" y="2667"/>
              <a:ext cx="100" cy="173"/>
            </a:xfrm>
            <a:custGeom>
              <a:avLst/>
              <a:gdLst/>
              <a:ahLst/>
              <a:cxnLst>
                <a:cxn ang="0">
                  <a:pos x="359" y="610"/>
                </a:cxn>
                <a:cxn ang="0">
                  <a:pos x="385" y="596"/>
                </a:cxn>
                <a:cxn ang="0">
                  <a:pos x="50" y="0"/>
                </a:cxn>
                <a:cxn ang="0">
                  <a:pos x="0" y="29"/>
                </a:cxn>
                <a:cxn ang="0">
                  <a:pos x="335" y="624"/>
                </a:cxn>
                <a:cxn ang="0">
                  <a:pos x="359" y="610"/>
                </a:cxn>
              </a:cxnLst>
              <a:rect l="0" t="0" r="r" b="b"/>
              <a:pathLst>
                <a:path w="385" h="624">
                  <a:moveTo>
                    <a:pt x="359" y="610"/>
                  </a:moveTo>
                  <a:lnTo>
                    <a:pt x="385" y="596"/>
                  </a:lnTo>
                  <a:lnTo>
                    <a:pt x="50" y="0"/>
                  </a:lnTo>
                  <a:lnTo>
                    <a:pt x="0" y="29"/>
                  </a:lnTo>
                  <a:lnTo>
                    <a:pt x="335" y="624"/>
                  </a:lnTo>
                  <a:lnTo>
                    <a:pt x="359" y="61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 57"/>
            <p:cNvSpPr>
              <a:spLocks/>
            </p:cNvSpPr>
            <p:nvPr/>
          </p:nvSpPr>
          <p:spPr bwMode="auto">
            <a:xfrm>
              <a:off x="1698" y="2810"/>
              <a:ext cx="69" cy="85"/>
            </a:xfrm>
            <a:custGeom>
              <a:avLst/>
              <a:gdLst/>
              <a:ahLst/>
              <a:cxnLst>
                <a:cxn ang="0">
                  <a:pos x="262" y="0"/>
                </a:cxn>
                <a:cxn ang="0">
                  <a:pos x="265" y="313"/>
                </a:cxn>
                <a:cxn ang="0">
                  <a:pos x="0" y="148"/>
                </a:cxn>
                <a:cxn ang="0">
                  <a:pos x="262" y="0"/>
                </a:cxn>
                <a:cxn ang="0">
                  <a:pos x="265" y="313"/>
                </a:cxn>
                <a:cxn ang="0">
                  <a:pos x="262" y="0"/>
                </a:cxn>
              </a:cxnLst>
              <a:rect l="0" t="0" r="r" b="b"/>
              <a:pathLst>
                <a:path w="265" h="313">
                  <a:moveTo>
                    <a:pt x="262" y="0"/>
                  </a:moveTo>
                  <a:lnTo>
                    <a:pt x="265" y="313"/>
                  </a:lnTo>
                  <a:lnTo>
                    <a:pt x="0" y="148"/>
                  </a:lnTo>
                  <a:lnTo>
                    <a:pt x="262" y="0"/>
                  </a:lnTo>
                  <a:lnTo>
                    <a:pt x="265" y="313"/>
                  </a:lnTo>
                  <a:lnTo>
                    <a:pt x="262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58"/>
            <p:cNvSpPr>
              <a:spLocks/>
            </p:cNvSpPr>
            <p:nvPr/>
          </p:nvSpPr>
          <p:spPr bwMode="auto">
            <a:xfrm>
              <a:off x="1885" y="2547"/>
              <a:ext cx="256" cy="15"/>
            </a:xfrm>
            <a:custGeom>
              <a:avLst/>
              <a:gdLst/>
              <a:ahLst/>
              <a:cxnLst>
                <a:cxn ang="0">
                  <a:pos x="0" y="29"/>
                </a:cxn>
                <a:cxn ang="0">
                  <a:pos x="0" y="58"/>
                </a:cxn>
                <a:cxn ang="0">
                  <a:pos x="993" y="58"/>
                </a:cxn>
                <a:cxn ang="0">
                  <a:pos x="993" y="0"/>
                </a:cxn>
                <a:cxn ang="0">
                  <a:pos x="0" y="0"/>
                </a:cxn>
                <a:cxn ang="0">
                  <a:pos x="0" y="29"/>
                </a:cxn>
              </a:cxnLst>
              <a:rect l="0" t="0" r="r" b="b"/>
              <a:pathLst>
                <a:path w="993" h="58">
                  <a:moveTo>
                    <a:pt x="0" y="29"/>
                  </a:moveTo>
                  <a:lnTo>
                    <a:pt x="0" y="58"/>
                  </a:lnTo>
                  <a:lnTo>
                    <a:pt x="993" y="58"/>
                  </a:lnTo>
                  <a:lnTo>
                    <a:pt x="993" y="0"/>
                  </a:lnTo>
                  <a:lnTo>
                    <a:pt x="0" y="0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59"/>
            <p:cNvSpPr>
              <a:spLocks/>
            </p:cNvSpPr>
            <p:nvPr/>
          </p:nvSpPr>
          <p:spPr bwMode="auto">
            <a:xfrm>
              <a:off x="1820" y="2512"/>
              <a:ext cx="70" cy="85"/>
            </a:xfrm>
            <a:custGeom>
              <a:avLst/>
              <a:gdLst/>
              <a:ahLst/>
              <a:cxnLst>
                <a:cxn ang="0">
                  <a:pos x="273" y="301"/>
                </a:cxn>
                <a:cxn ang="0">
                  <a:pos x="0" y="151"/>
                </a:cxn>
                <a:cxn ang="0">
                  <a:pos x="273" y="0"/>
                </a:cxn>
                <a:cxn ang="0">
                  <a:pos x="273" y="301"/>
                </a:cxn>
                <a:cxn ang="0">
                  <a:pos x="0" y="151"/>
                </a:cxn>
                <a:cxn ang="0">
                  <a:pos x="273" y="301"/>
                </a:cxn>
              </a:cxnLst>
              <a:rect l="0" t="0" r="r" b="b"/>
              <a:pathLst>
                <a:path w="273" h="301">
                  <a:moveTo>
                    <a:pt x="273" y="301"/>
                  </a:moveTo>
                  <a:lnTo>
                    <a:pt x="0" y="151"/>
                  </a:lnTo>
                  <a:lnTo>
                    <a:pt x="273" y="0"/>
                  </a:lnTo>
                  <a:lnTo>
                    <a:pt x="273" y="301"/>
                  </a:lnTo>
                  <a:lnTo>
                    <a:pt x="0" y="151"/>
                  </a:lnTo>
                  <a:lnTo>
                    <a:pt x="273" y="30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60"/>
            <p:cNvSpPr>
              <a:spLocks/>
            </p:cNvSpPr>
            <p:nvPr/>
          </p:nvSpPr>
          <p:spPr bwMode="auto">
            <a:xfrm>
              <a:off x="1529" y="2370"/>
              <a:ext cx="77" cy="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0" y="275"/>
                </a:cxn>
                <a:cxn ang="0">
                  <a:pos x="301" y="0"/>
                </a:cxn>
                <a:cxn ang="0">
                  <a:pos x="0" y="0"/>
                </a:cxn>
                <a:cxn ang="0">
                  <a:pos x="150" y="275"/>
                </a:cxn>
                <a:cxn ang="0">
                  <a:pos x="0" y="0"/>
                </a:cxn>
              </a:cxnLst>
              <a:rect l="0" t="0" r="r" b="b"/>
              <a:pathLst>
                <a:path w="301" h="275">
                  <a:moveTo>
                    <a:pt x="0" y="0"/>
                  </a:moveTo>
                  <a:lnTo>
                    <a:pt x="150" y="275"/>
                  </a:lnTo>
                  <a:lnTo>
                    <a:pt x="301" y="0"/>
                  </a:lnTo>
                  <a:lnTo>
                    <a:pt x="0" y="0"/>
                  </a:lnTo>
                  <a:lnTo>
                    <a:pt x="150" y="2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61"/>
            <p:cNvSpPr>
              <a:spLocks/>
            </p:cNvSpPr>
            <p:nvPr/>
          </p:nvSpPr>
          <p:spPr bwMode="auto">
            <a:xfrm>
              <a:off x="1560" y="2012"/>
              <a:ext cx="15" cy="365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0" y="0"/>
                </a:cxn>
                <a:cxn ang="0">
                  <a:pos x="0" y="1319"/>
                </a:cxn>
                <a:cxn ang="0">
                  <a:pos x="57" y="1319"/>
                </a:cxn>
                <a:cxn ang="0">
                  <a:pos x="57" y="0"/>
                </a:cxn>
                <a:cxn ang="0">
                  <a:pos x="29" y="0"/>
                </a:cxn>
              </a:cxnLst>
              <a:rect l="0" t="0" r="r" b="b"/>
              <a:pathLst>
                <a:path w="57" h="1319">
                  <a:moveTo>
                    <a:pt x="29" y="0"/>
                  </a:moveTo>
                  <a:lnTo>
                    <a:pt x="0" y="0"/>
                  </a:lnTo>
                  <a:lnTo>
                    <a:pt x="0" y="1319"/>
                  </a:lnTo>
                  <a:lnTo>
                    <a:pt x="57" y="1319"/>
                  </a:lnTo>
                  <a:lnTo>
                    <a:pt x="57" y="0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62"/>
            <p:cNvSpPr>
              <a:spLocks/>
            </p:cNvSpPr>
            <p:nvPr/>
          </p:nvSpPr>
          <p:spPr bwMode="auto">
            <a:xfrm>
              <a:off x="1567" y="2125"/>
              <a:ext cx="657" cy="17"/>
            </a:xfrm>
            <a:custGeom>
              <a:avLst/>
              <a:gdLst/>
              <a:ahLst/>
              <a:cxnLst>
                <a:cxn ang="0">
                  <a:pos x="2535" y="28"/>
                </a:cxn>
                <a:cxn ang="0">
                  <a:pos x="2507" y="0"/>
                </a:cxn>
                <a:cxn ang="0">
                  <a:pos x="0" y="0"/>
                </a:cxn>
                <a:cxn ang="0">
                  <a:pos x="0" y="58"/>
                </a:cxn>
                <a:cxn ang="0">
                  <a:pos x="2507" y="58"/>
                </a:cxn>
                <a:cxn ang="0">
                  <a:pos x="2479" y="30"/>
                </a:cxn>
                <a:cxn ang="0">
                  <a:pos x="2535" y="28"/>
                </a:cxn>
                <a:cxn ang="0">
                  <a:pos x="2535" y="0"/>
                </a:cxn>
                <a:cxn ang="0">
                  <a:pos x="2507" y="0"/>
                </a:cxn>
                <a:cxn ang="0">
                  <a:pos x="2535" y="28"/>
                </a:cxn>
              </a:cxnLst>
              <a:rect l="0" t="0" r="r" b="b"/>
              <a:pathLst>
                <a:path w="2535" h="58">
                  <a:moveTo>
                    <a:pt x="2535" y="28"/>
                  </a:moveTo>
                  <a:lnTo>
                    <a:pt x="2507" y="0"/>
                  </a:lnTo>
                  <a:lnTo>
                    <a:pt x="0" y="0"/>
                  </a:lnTo>
                  <a:lnTo>
                    <a:pt x="0" y="58"/>
                  </a:lnTo>
                  <a:lnTo>
                    <a:pt x="2507" y="58"/>
                  </a:lnTo>
                  <a:lnTo>
                    <a:pt x="2479" y="30"/>
                  </a:lnTo>
                  <a:lnTo>
                    <a:pt x="2535" y="28"/>
                  </a:lnTo>
                  <a:lnTo>
                    <a:pt x="2535" y="0"/>
                  </a:lnTo>
                  <a:lnTo>
                    <a:pt x="2507" y="0"/>
                  </a:lnTo>
                  <a:lnTo>
                    <a:pt x="2535" y="28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63"/>
            <p:cNvSpPr>
              <a:spLocks/>
            </p:cNvSpPr>
            <p:nvPr/>
          </p:nvSpPr>
          <p:spPr bwMode="auto">
            <a:xfrm>
              <a:off x="2209" y="2134"/>
              <a:ext cx="24" cy="261"/>
            </a:xfrm>
            <a:custGeom>
              <a:avLst/>
              <a:gdLst/>
              <a:ahLst/>
              <a:cxnLst>
                <a:cxn ang="0">
                  <a:pos x="62" y="944"/>
                </a:cxn>
                <a:cxn ang="0">
                  <a:pos x="91" y="943"/>
                </a:cxn>
                <a:cxn ang="0">
                  <a:pos x="56" y="0"/>
                </a:cxn>
                <a:cxn ang="0">
                  <a:pos x="0" y="2"/>
                </a:cxn>
                <a:cxn ang="0">
                  <a:pos x="33" y="945"/>
                </a:cxn>
                <a:cxn ang="0">
                  <a:pos x="62" y="944"/>
                </a:cxn>
              </a:cxnLst>
              <a:rect l="0" t="0" r="r" b="b"/>
              <a:pathLst>
                <a:path w="91" h="945">
                  <a:moveTo>
                    <a:pt x="62" y="944"/>
                  </a:moveTo>
                  <a:lnTo>
                    <a:pt x="91" y="943"/>
                  </a:lnTo>
                  <a:lnTo>
                    <a:pt x="56" y="0"/>
                  </a:lnTo>
                  <a:lnTo>
                    <a:pt x="0" y="2"/>
                  </a:lnTo>
                  <a:lnTo>
                    <a:pt x="33" y="945"/>
                  </a:lnTo>
                  <a:lnTo>
                    <a:pt x="62" y="944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64"/>
            <p:cNvSpPr>
              <a:spLocks/>
            </p:cNvSpPr>
            <p:nvPr/>
          </p:nvSpPr>
          <p:spPr bwMode="auto">
            <a:xfrm>
              <a:off x="2186" y="2387"/>
              <a:ext cx="78" cy="76"/>
            </a:xfrm>
            <a:custGeom>
              <a:avLst/>
              <a:gdLst/>
              <a:ahLst/>
              <a:cxnLst>
                <a:cxn ang="0">
                  <a:pos x="300" y="0"/>
                </a:cxn>
                <a:cxn ang="0">
                  <a:pos x="160" y="279"/>
                </a:cxn>
                <a:cxn ang="0">
                  <a:pos x="0" y="12"/>
                </a:cxn>
                <a:cxn ang="0">
                  <a:pos x="300" y="0"/>
                </a:cxn>
                <a:cxn ang="0">
                  <a:pos x="160" y="279"/>
                </a:cxn>
                <a:cxn ang="0">
                  <a:pos x="300" y="0"/>
                </a:cxn>
              </a:cxnLst>
              <a:rect l="0" t="0" r="r" b="b"/>
              <a:pathLst>
                <a:path w="300" h="279">
                  <a:moveTo>
                    <a:pt x="300" y="0"/>
                  </a:moveTo>
                  <a:lnTo>
                    <a:pt x="160" y="279"/>
                  </a:lnTo>
                  <a:lnTo>
                    <a:pt x="0" y="12"/>
                  </a:lnTo>
                  <a:lnTo>
                    <a:pt x="300" y="0"/>
                  </a:lnTo>
                  <a:lnTo>
                    <a:pt x="160" y="27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Rectangle 65"/>
            <p:cNvSpPr>
              <a:spLocks noChangeArrowheads="1"/>
            </p:cNvSpPr>
            <p:nvPr/>
          </p:nvSpPr>
          <p:spPr bwMode="auto">
            <a:xfrm>
              <a:off x="1530" y="1824"/>
              <a:ext cx="39" cy="1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1200" i="1">
                  <a:solidFill>
                    <a:srgbClr val="000000"/>
                  </a:solidFill>
                  <a:latin typeface="Times New Roman" pitchFamily="18" charset="-18"/>
                </a:rPr>
                <a:t>x</a:t>
              </a:r>
              <a:endParaRPr lang="de-DE" sz="1200" b="1">
                <a:latin typeface="Times New Roman" pitchFamily="18" charset="-18"/>
              </a:endParaRPr>
            </a:p>
          </p:txBody>
        </p:sp>
        <p:sp>
          <p:nvSpPr>
            <p:cNvPr id="61" name="Rectangle 66"/>
            <p:cNvSpPr>
              <a:spLocks noChangeArrowheads="1"/>
            </p:cNvSpPr>
            <p:nvPr/>
          </p:nvSpPr>
          <p:spPr bwMode="auto">
            <a:xfrm>
              <a:off x="1920" y="2363"/>
              <a:ext cx="44" cy="1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1200" i="1">
                  <a:solidFill>
                    <a:srgbClr val="000000"/>
                  </a:solidFill>
                  <a:latin typeface="Times New Roman" pitchFamily="18" charset="-18"/>
                </a:rPr>
                <a:t>b</a:t>
              </a:r>
              <a:endParaRPr lang="de-DE" sz="1200" b="1">
                <a:latin typeface="Times New Roman" pitchFamily="18" charset="-18"/>
              </a:endParaRPr>
            </a:p>
          </p:txBody>
        </p:sp>
        <p:sp>
          <p:nvSpPr>
            <p:cNvPr id="62" name="Rectangle 67"/>
            <p:cNvSpPr>
              <a:spLocks noChangeArrowheads="1"/>
            </p:cNvSpPr>
            <p:nvPr/>
          </p:nvSpPr>
          <p:spPr bwMode="auto">
            <a:xfrm>
              <a:off x="1152" y="2363"/>
              <a:ext cx="43" cy="1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1200" i="1">
                  <a:solidFill>
                    <a:srgbClr val="000000"/>
                  </a:solidFill>
                  <a:latin typeface="Times New Roman" pitchFamily="18" charset="-18"/>
                </a:rPr>
                <a:t>n</a:t>
              </a:r>
              <a:endParaRPr lang="de-DE" sz="1200" b="1">
                <a:latin typeface="Times New Roman" pitchFamily="18" charset="-18"/>
              </a:endParaRPr>
            </a:p>
          </p:txBody>
        </p:sp>
        <p:sp>
          <p:nvSpPr>
            <p:cNvPr id="63" name="Rectangle 68"/>
            <p:cNvSpPr>
              <a:spLocks noChangeArrowheads="1"/>
            </p:cNvSpPr>
            <p:nvPr/>
          </p:nvSpPr>
          <p:spPr bwMode="auto">
            <a:xfrm>
              <a:off x="1214" y="2446"/>
              <a:ext cx="24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1200" i="1">
                  <a:solidFill>
                    <a:srgbClr val="000000"/>
                  </a:solidFill>
                  <a:latin typeface="Times New Roman" pitchFamily="18" charset="-18"/>
                </a:rPr>
                <a:t>i</a:t>
              </a:r>
              <a:endParaRPr lang="de-DE" sz="1200" b="1">
                <a:latin typeface="Times New Roman" pitchFamily="18" charset="-18"/>
              </a:endParaRPr>
            </a:p>
          </p:txBody>
        </p:sp>
        <p:sp>
          <p:nvSpPr>
            <p:cNvPr id="64" name="Rectangle 69"/>
            <p:cNvSpPr>
              <a:spLocks noChangeArrowheads="1"/>
            </p:cNvSpPr>
            <p:nvPr/>
          </p:nvSpPr>
          <p:spPr bwMode="auto">
            <a:xfrm>
              <a:off x="1152" y="2819"/>
              <a:ext cx="43" cy="1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1200" i="1">
                  <a:solidFill>
                    <a:srgbClr val="000000"/>
                  </a:solidFill>
                  <a:latin typeface="Times New Roman" pitchFamily="18" charset="-18"/>
                </a:rPr>
                <a:t>n</a:t>
              </a:r>
              <a:endParaRPr lang="de-DE" sz="1200" b="1">
                <a:latin typeface="Times New Roman" pitchFamily="18" charset="-18"/>
              </a:endParaRPr>
            </a:p>
          </p:txBody>
        </p:sp>
        <p:sp>
          <p:nvSpPr>
            <p:cNvPr id="65" name="Rectangle 70"/>
            <p:cNvSpPr>
              <a:spLocks noChangeArrowheads="1"/>
            </p:cNvSpPr>
            <p:nvPr/>
          </p:nvSpPr>
          <p:spPr bwMode="auto">
            <a:xfrm>
              <a:off x="1214" y="2902"/>
              <a:ext cx="24" cy="1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1200" i="1">
                  <a:solidFill>
                    <a:srgbClr val="000000"/>
                  </a:solidFill>
                  <a:latin typeface="Times New Roman" pitchFamily="18" charset="-18"/>
                </a:rPr>
                <a:t>j</a:t>
              </a:r>
              <a:endParaRPr lang="de-DE" sz="1200" b="1">
                <a:latin typeface="Times New Roman" pitchFamily="18" charset="-18"/>
              </a:endParaRPr>
            </a:p>
          </p:txBody>
        </p:sp>
        <p:sp>
          <p:nvSpPr>
            <p:cNvPr id="66" name="Rectangle 71"/>
            <p:cNvSpPr>
              <a:spLocks noChangeArrowheads="1"/>
            </p:cNvSpPr>
            <p:nvPr/>
          </p:nvSpPr>
          <p:spPr bwMode="auto">
            <a:xfrm>
              <a:off x="1907" y="2819"/>
              <a:ext cx="43" cy="1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1200" i="1">
                  <a:solidFill>
                    <a:srgbClr val="000000"/>
                  </a:solidFill>
                  <a:latin typeface="Times New Roman" pitchFamily="18" charset="-18"/>
                </a:rPr>
                <a:t>n</a:t>
              </a:r>
              <a:endParaRPr lang="de-DE" sz="1200" b="1">
                <a:latin typeface="Times New Roman" pitchFamily="18" charset="-18"/>
              </a:endParaRPr>
            </a:p>
          </p:txBody>
        </p:sp>
        <p:sp>
          <p:nvSpPr>
            <p:cNvPr id="67" name="Rectangle 72"/>
            <p:cNvSpPr>
              <a:spLocks noChangeArrowheads="1"/>
            </p:cNvSpPr>
            <p:nvPr/>
          </p:nvSpPr>
          <p:spPr bwMode="auto">
            <a:xfrm>
              <a:off x="1969" y="2902"/>
              <a:ext cx="39" cy="1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1200" i="1">
                  <a:solidFill>
                    <a:srgbClr val="000000"/>
                  </a:solidFill>
                  <a:latin typeface="Times New Roman" pitchFamily="18" charset="-18"/>
                </a:rPr>
                <a:t>k</a:t>
              </a:r>
              <a:endParaRPr lang="de-DE" sz="1200" b="1">
                <a:latin typeface="Times New Roman" pitchFamily="18" charset="-18"/>
              </a:endParaRPr>
            </a:p>
          </p:txBody>
        </p:sp>
        <p:sp>
          <p:nvSpPr>
            <p:cNvPr id="68" name="Rectangle 73"/>
            <p:cNvSpPr>
              <a:spLocks noChangeArrowheads="1"/>
            </p:cNvSpPr>
            <p:nvPr/>
          </p:nvSpPr>
          <p:spPr bwMode="auto">
            <a:xfrm>
              <a:off x="1417" y="2467"/>
              <a:ext cx="312" cy="1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1200" dirty="0">
                  <a:solidFill>
                    <a:srgbClr val="000000"/>
                  </a:solidFill>
                  <a:latin typeface="Courier New" pitchFamily="49" charset="-18"/>
                </a:rPr>
                <a:t>SWITCH</a:t>
              </a:r>
              <a:endParaRPr lang="de-DE" sz="1200" b="1" dirty="0">
                <a:latin typeface="Times New Roman" pitchFamily="18" charset="-18"/>
              </a:endParaRPr>
            </a:p>
          </p:txBody>
        </p:sp>
        <p:sp>
          <p:nvSpPr>
            <p:cNvPr id="69" name="Rectangle 74"/>
            <p:cNvSpPr>
              <a:spLocks noChangeArrowheads="1"/>
            </p:cNvSpPr>
            <p:nvPr/>
          </p:nvSpPr>
          <p:spPr bwMode="auto">
            <a:xfrm>
              <a:off x="2195" y="2481"/>
              <a:ext cx="48" cy="1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1200">
                  <a:solidFill>
                    <a:srgbClr val="000000"/>
                  </a:solidFill>
                  <a:latin typeface="Times New Roman" pitchFamily="18" charset="-18"/>
                </a:rPr>
                <a:t>P</a:t>
              </a:r>
              <a:endParaRPr lang="de-DE" sz="1200" b="1">
                <a:latin typeface="Times New Roman" pitchFamily="18" charset="-18"/>
              </a:endParaRPr>
            </a:p>
          </p:txBody>
        </p:sp>
        <p:sp>
          <p:nvSpPr>
            <p:cNvPr id="70" name="Freeform 76"/>
            <p:cNvSpPr>
              <a:spLocks/>
            </p:cNvSpPr>
            <p:nvPr/>
          </p:nvSpPr>
          <p:spPr bwMode="auto">
            <a:xfrm>
              <a:off x="3504" y="2848"/>
              <a:ext cx="226" cy="433"/>
            </a:xfrm>
            <a:custGeom>
              <a:avLst/>
              <a:gdLst/>
              <a:ahLst/>
              <a:cxnLst>
                <a:cxn ang="0">
                  <a:pos x="483" y="5"/>
                </a:cxn>
                <a:cxn ang="0">
                  <a:pos x="548" y="26"/>
                </a:cxn>
                <a:cxn ang="0">
                  <a:pos x="609" y="62"/>
                </a:cxn>
                <a:cxn ang="0">
                  <a:pos x="666" y="114"/>
                </a:cxn>
                <a:cxn ang="0">
                  <a:pos x="717" y="180"/>
                </a:cxn>
                <a:cxn ang="0">
                  <a:pos x="763" y="257"/>
                </a:cxn>
                <a:cxn ang="0">
                  <a:pos x="802" y="346"/>
                </a:cxn>
                <a:cxn ang="0">
                  <a:pos x="834" y="445"/>
                </a:cxn>
                <a:cxn ang="0">
                  <a:pos x="858" y="551"/>
                </a:cxn>
                <a:cxn ang="0">
                  <a:pos x="872" y="664"/>
                </a:cxn>
                <a:cxn ang="0">
                  <a:pos x="877" y="784"/>
                </a:cxn>
                <a:cxn ang="0">
                  <a:pos x="872" y="903"/>
                </a:cxn>
                <a:cxn ang="0">
                  <a:pos x="858" y="1016"/>
                </a:cxn>
                <a:cxn ang="0">
                  <a:pos x="834" y="1123"/>
                </a:cxn>
                <a:cxn ang="0">
                  <a:pos x="802" y="1221"/>
                </a:cxn>
                <a:cxn ang="0">
                  <a:pos x="763" y="1310"/>
                </a:cxn>
                <a:cxn ang="0">
                  <a:pos x="717" y="1387"/>
                </a:cxn>
                <a:cxn ang="0">
                  <a:pos x="666" y="1453"/>
                </a:cxn>
                <a:cxn ang="0">
                  <a:pos x="609" y="1505"/>
                </a:cxn>
                <a:cxn ang="0">
                  <a:pos x="548" y="1542"/>
                </a:cxn>
                <a:cxn ang="0">
                  <a:pos x="483" y="1563"/>
                </a:cxn>
                <a:cxn ang="0">
                  <a:pos x="416" y="1566"/>
                </a:cxn>
                <a:cxn ang="0">
                  <a:pos x="350" y="1551"/>
                </a:cxn>
                <a:cxn ang="0">
                  <a:pos x="288" y="1519"/>
                </a:cxn>
                <a:cxn ang="0">
                  <a:pos x="231" y="1473"/>
                </a:cxn>
                <a:cxn ang="0">
                  <a:pos x="176" y="1410"/>
                </a:cxn>
                <a:cxn ang="0">
                  <a:pos x="129" y="1337"/>
                </a:cxn>
                <a:cxn ang="0">
                  <a:pos x="88" y="1251"/>
                </a:cxn>
                <a:cxn ang="0">
                  <a:pos x="53" y="1157"/>
                </a:cxn>
                <a:cxn ang="0">
                  <a:pos x="26" y="1053"/>
                </a:cxn>
                <a:cxn ang="0">
                  <a:pos x="9" y="941"/>
                </a:cxn>
                <a:cxn ang="0">
                  <a:pos x="1" y="823"/>
                </a:cxn>
                <a:cxn ang="0">
                  <a:pos x="2" y="704"/>
                </a:cxn>
                <a:cxn ang="0">
                  <a:pos x="14" y="588"/>
                </a:cxn>
                <a:cxn ang="0">
                  <a:pos x="35" y="480"/>
                </a:cxn>
                <a:cxn ang="0">
                  <a:pos x="63" y="378"/>
                </a:cxn>
                <a:cxn ang="0">
                  <a:pos x="100" y="286"/>
                </a:cxn>
                <a:cxn ang="0">
                  <a:pos x="144" y="204"/>
                </a:cxn>
                <a:cxn ang="0">
                  <a:pos x="194" y="135"/>
                </a:cxn>
                <a:cxn ang="0">
                  <a:pos x="249" y="79"/>
                </a:cxn>
                <a:cxn ang="0">
                  <a:pos x="309" y="36"/>
                </a:cxn>
                <a:cxn ang="0">
                  <a:pos x="372" y="9"/>
                </a:cxn>
                <a:cxn ang="0">
                  <a:pos x="439" y="0"/>
                </a:cxn>
              </a:cxnLst>
              <a:rect l="0" t="0" r="r" b="b"/>
              <a:pathLst>
                <a:path w="877" h="1567">
                  <a:moveTo>
                    <a:pt x="439" y="0"/>
                  </a:moveTo>
                  <a:lnTo>
                    <a:pt x="461" y="1"/>
                  </a:lnTo>
                  <a:lnTo>
                    <a:pt x="483" y="5"/>
                  </a:lnTo>
                  <a:lnTo>
                    <a:pt x="505" y="9"/>
                  </a:lnTo>
                  <a:lnTo>
                    <a:pt x="527" y="16"/>
                  </a:lnTo>
                  <a:lnTo>
                    <a:pt x="548" y="26"/>
                  </a:lnTo>
                  <a:lnTo>
                    <a:pt x="568" y="36"/>
                  </a:lnTo>
                  <a:lnTo>
                    <a:pt x="589" y="49"/>
                  </a:lnTo>
                  <a:lnTo>
                    <a:pt x="609" y="62"/>
                  </a:lnTo>
                  <a:lnTo>
                    <a:pt x="628" y="79"/>
                  </a:lnTo>
                  <a:lnTo>
                    <a:pt x="648" y="96"/>
                  </a:lnTo>
                  <a:lnTo>
                    <a:pt x="666" y="114"/>
                  </a:lnTo>
                  <a:lnTo>
                    <a:pt x="684" y="135"/>
                  </a:lnTo>
                  <a:lnTo>
                    <a:pt x="701" y="157"/>
                  </a:lnTo>
                  <a:lnTo>
                    <a:pt x="717" y="180"/>
                  </a:lnTo>
                  <a:lnTo>
                    <a:pt x="733" y="204"/>
                  </a:lnTo>
                  <a:lnTo>
                    <a:pt x="748" y="231"/>
                  </a:lnTo>
                  <a:lnTo>
                    <a:pt x="763" y="257"/>
                  </a:lnTo>
                  <a:lnTo>
                    <a:pt x="777" y="286"/>
                  </a:lnTo>
                  <a:lnTo>
                    <a:pt x="790" y="316"/>
                  </a:lnTo>
                  <a:lnTo>
                    <a:pt x="802" y="346"/>
                  </a:lnTo>
                  <a:lnTo>
                    <a:pt x="814" y="378"/>
                  </a:lnTo>
                  <a:lnTo>
                    <a:pt x="824" y="411"/>
                  </a:lnTo>
                  <a:lnTo>
                    <a:pt x="834" y="445"/>
                  </a:lnTo>
                  <a:lnTo>
                    <a:pt x="843" y="480"/>
                  </a:lnTo>
                  <a:lnTo>
                    <a:pt x="851" y="514"/>
                  </a:lnTo>
                  <a:lnTo>
                    <a:pt x="858" y="551"/>
                  </a:lnTo>
                  <a:lnTo>
                    <a:pt x="864" y="588"/>
                  </a:lnTo>
                  <a:lnTo>
                    <a:pt x="868" y="626"/>
                  </a:lnTo>
                  <a:lnTo>
                    <a:pt x="872" y="664"/>
                  </a:lnTo>
                  <a:lnTo>
                    <a:pt x="875" y="704"/>
                  </a:lnTo>
                  <a:lnTo>
                    <a:pt x="876" y="744"/>
                  </a:lnTo>
                  <a:lnTo>
                    <a:pt x="877" y="784"/>
                  </a:lnTo>
                  <a:lnTo>
                    <a:pt x="876" y="823"/>
                  </a:lnTo>
                  <a:lnTo>
                    <a:pt x="875" y="864"/>
                  </a:lnTo>
                  <a:lnTo>
                    <a:pt x="872" y="903"/>
                  </a:lnTo>
                  <a:lnTo>
                    <a:pt x="868" y="941"/>
                  </a:lnTo>
                  <a:lnTo>
                    <a:pt x="864" y="979"/>
                  </a:lnTo>
                  <a:lnTo>
                    <a:pt x="858" y="1016"/>
                  </a:lnTo>
                  <a:lnTo>
                    <a:pt x="851" y="1053"/>
                  </a:lnTo>
                  <a:lnTo>
                    <a:pt x="843" y="1088"/>
                  </a:lnTo>
                  <a:lnTo>
                    <a:pt x="834" y="1123"/>
                  </a:lnTo>
                  <a:lnTo>
                    <a:pt x="824" y="1157"/>
                  </a:lnTo>
                  <a:lnTo>
                    <a:pt x="814" y="1189"/>
                  </a:lnTo>
                  <a:lnTo>
                    <a:pt x="802" y="1221"/>
                  </a:lnTo>
                  <a:lnTo>
                    <a:pt x="790" y="1251"/>
                  </a:lnTo>
                  <a:lnTo>
                    <a:pt x="777" y="1281"/>
                  </a:lnTo>
                  <a:lnTo>
                    <a:pt x="763" y="1310"/>
                  </a:lnTo>
                  <a:lnTo>
                    <a:pt x="748" y="1337"/>
                  </a:lnTo>
                  <a:lnTo>
                    <a:pt x="733" y="1363"/>
                  </a:lnTo>
                  <a:lnTo>
                    <a:pt x="717" y="1387"/>
                  </a:lnTo>
                  <a:lnTo>
                    <a:pt x="701" y="1410"/>
                  </a:lnTo>
                  <a:lnTo>
                    <a:pt x="684" y="1432"/>
                  </a:lnTo>
                  <a:lnTo>
                    <a:pt x="666" y="1453"/>
                  </a:lnTo>
                  <a:lnTo>
                    <a:pt x="648" y="1473"/>
                  </a:lnTo>
                  <a:lnTo>
                    <a:pt x="628" y="1490"/>
                  </a:lnTo>
                  <a:lnTo>
                    <a:pt x="609" y="1505"/>
                  </a:lnTo>
                  <a:lnTo>
                    <a:pt x="589" y="1519"/>
                  </a:lnTo>
                  <a:lnTo>
                    <a:pt x="568" y="1531"/>
                  </a:lnTo>
                  <a:lnTo>
                    <a:pt x="548" y="1542"/>
                  </a:lnTo>
                  <a:lnTo>
                    <a:pt x="527" y="1551"/>
                  </a:lnTo>
                  <a:lnTo>
                    <a:pt x="505" y="1558"/>
                  </a:lnTo>
                  <a:lnTo>
                    <a:pt x="483" y="1563"/>
                  </a:lnTo>
                  <a:lnTo>
                    <a:pt x="461" y="1566"/>
                  </a:lnTo>
                  <a:lnTo>
                    <a:pt x="439" y="1567"/>
                  </a:lnTo>
                  <a:lnTo>
                    <a:pt x="416" y="1566"/>
                  </a:lnTo>
                  <a:lnTo>
                    <a:pt x="394" y="1563"/>
                  </a:lnTo>
                  <a:lnTo>
                    <a:pt x="372" y="1558"/>
                  </a:lnTo>
                  <a:lnTo>
                    <a:pt x="350" y="1551"/>
                  </a:lnTo>
                  <a:lnTo>
                    <a:pt x="330" y="1542"/>
                  </a:lnTo>
                  <a:lnTo>
                    <a:pt x="309" y="1531"/>
                  </a:lnTo>
                  <a:lnTo>
                    <a:pt x="288" y="1519"/>
                  </a:lnTo>
                  <a:lnTo>
                    <a:pt x="269" y="1505"/>
                  </a:lnTo>
                  <a:lnTo>
                    <a:pt x="249" y="1490"/>
                  </a:lnTo>
                  <a:lnTo>
                    <a:pt x="231" y="1473"/>
                  </a:lnTo>
                  <a:lnTo>
                    <a:pt x="212" y="1453"/>
                  </a:lnTo>
                  <a:lnTo>
                    <a:pt x="194" y="1432"/>
                  </a:lnTo>
                  <a:lnTo>
                    <a:pt x="176" y="1410"/>
                  </a:lnTo>
                  <a:lnTo>
                    <a:pt x="160" y="1387"/>
                  </a:lnTo>
                  <a:lnTo>
                    <a:pt x="144" y="1363"/>
                  </a:lnTo>
                  <a:lnTo>
                    <a:pt x="129" y="1337"/>
                  </a:lnTo>
                  <a:lnTo>
                    <a:pt x="114" y="1310"/>
                  </a:lnTo>
                  <a:lnTo>
                    <a:pt x="100" y="1281"/>
                  </a:lnTo>
                  <a:lnTo>
                    <a:pt x="88" y="1251"/>
                  </a:lnTo>
                  <a:lnTo>
                    <a:pt x="75" y="1221"/>
                  </a:lnTo>
                  <a:lnTo>
                    <a:pt x="63" y="1189"/>
                  </a:lnTo>
                  <a:lnTo>
                    <a:pt x="53" y="1157"/>
                  </a:lnTo>
                  <a:lnTo>
                    <a:pt x="44" y="1123"/>
                  </a:lnTo>
                  <a:lnTo>
                    <a:pt x="35" y="1088"/>
                  </a:lnTo>
                  <a:lnTo>
                    <a:pt x="26" y="1053"/>
                  </a:lnTo>
                  <a:lnTo>
                    <a:pt x="20" y="1016"/>
                  </a:lnTo>
                  <a:lnTo>
                    <a:pt x="14" y="979"/>
                  </a:lnTo>
                  <a:lnTo>
                    <a:pt x="9" y="941"/>
                  </a:lnTo>
                  <a:lnTo>
                    <a:pt x="6" y="903"/>
                  </a:lnTo>
                  <a:lnTo>
                    <a:pt x="2" y="864"/>
                  </a:lnTo>
                  <a:lnTo>
                    <a:pt x="1" y="823"/>
                  </a:lnTo>
                  <a:lnTo>
                    <a:pt x="0" y="784"/>
                  </a:lnTo>
                  <a:lnTo>
                    <a:pt x="1" y="744"/>
                  </a:lnTo>
                  <a:lnTo>
                    <a:pt x="2" y="704"/>
                  </a:lnTo>
                  <a:lnTo>
                    <a:pt x="6" y="664"/>
                  </a:lnTo>
                  <a:lnTo>
                    <a:pt x="9" y="626"/>
                  </a:lnTo>
                  <a:lnTo>
                    <a:pt x="14" y="588"/>
                  </a:lnTo>
                  <a:lnTo>
                    <a:pt x="20" y="551"/>
                  </a:lnTo>
                  <a:lnTo>
                    <a:pt x="26" y="514"/>
                  </a:lnTo>
                  <a:lnTo>
                    <a:pt x="35" y="480"/>
                  </a:lnTo>
                  <a:lnTo>
                    <a:pt x="44" y="445"/>
                  </a:lnTo>
                  <a:lnTo>
                    <a:pt x="53" y="411"/>
                  </a:lnTo>
                  <a:lnTo>
                    <a:pt x="63" y="378"/>
                  </a:lnTo>
                  <a:lnTo>
                    <a:pt x="75" y="346"/>
                  </a:lnTo>
                  <a:lnTo>
                    <a:pt x="88" y="316"/>
                  </a:lnTo>
                  <a:lnTo>
                    <a:pt x="100" y="286"/>
                  </a:lnTo>
                  <a:lnTo>
                    <a:pt x="114" y="257"/>
                  </a:lnTo>
                  <a:lnTo>
                    <a:pt x="129" y="231"/>
                  </a:lnTo>
                  <a:lnTo>
                    <a:pt x="144" y="204"/>
                  </a:lnTo>
                  <a:lnTo>
                    <a:pt x="160" y="180"/>
                  </a:lnTo>
                  <a:lnTo>
                    <a:pt x="176" y="157"/>
                  </a:lnTo>
                  <a:lnTo>
                    <a:pt x="194" y="135"/>
                  </a:lnTo>
                  <a:lnTo>
                    <a:pt x="212" y="114"/>
                  </a:lnTo>
                  <a:lnTo>
                    <a:pt x="231" y="96"/>
                  </a:lnTo>
                  <a:lnTo>
                    <a:pt x="249" y="79"/>
                  </a:lnTo>
                  <a:lnTo>
                    <a:pt x="269" y="62"/>
                  </a:lnTo>
                  <a:lnTo>
                    <a:pt x="288" y="49"/>
                  </a:lnTo>
                  <a:lnTo>
                    <a:pt x="309" y="36"/>
                  </a:lnTo>
                  <a:lnTo>
                    <a:pt x="330" y="26"/>
                  </a:lnTo>
                  <a:lnTo>
                    <a:pt x="350" y="16"/>
                  </a:lnTo>
                  <a:lnTo>
                    <a:pt x="372" y="9"/>
                  </a:lnTo>
                  <a:lnTo>
                    <a:pt x="394" y="5"/>
                  </a:lnTo>
                  <a:lnTo>
                    <a:pt x="416" y="1"/>
                  </a:lnTo>
                  <a:lnTo>
                    <a:pt x="439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Freeform 77"/>
            <p:cNvSpPr>
              <a:spLocks/>
            </p:cNvSpPr>
            <p:nvPr/>
          </p:nvSpPr>
          <p:spPr bwMode="auto">
            <a:xfrm>
              <a:off x="3618" y="2840"/>
              <a:ext cx="120" cy="225"/>
            </a:xfrm>
            <a:custGeom>
              <a:avLst/>
              <a:gdLst/>
              <a:ahLst/>
              <a:cxnLst>
                <a:cxn ang="0">
                  <a:pos x="467" y="813"/>
                </a:cxn>
                <a:cxn ang="0">
                  <a:pos x="465" y="731"/>
                </a:cxn>
                <a:cxn ang="0">
                  <a:pos x="458" y="652"/>
                </a:cxn>
                <a:cxn ang="0">
                  <a:pos x="446" y="576"/>
                </a:cxn>
                <a:cxn ang="0">
                  <a:pos x="431" y="502"/>
                </a:cxn>
                <a:cxn ang="0">
                  <a:pos x="413" y="432"/>
                </a:cxn>
                <a:cxn ang="0">
                  <a:pos x="390" y="366"/>
                </a:cxn>
                <a:cxn ang="0">
                  <a:pos x="363" y="304"/>
                </a:cxn>
                <a:cxn ang="0">
                  <a:pos x="335" y="246"/>
                </a:cxn>
                <a:cxn ang="0">
                  <a:pos x="302" y="193"/>
                </a:cxn>
                <a:cxn ang="0">
                  <a:pos x="267" y="146"/>
                </a:cxn>
                <a:cxn ang="0">
                  <a:pos x="229" y="104"/>
                </a:cxn>
                <a:cxn ang="0">
                  <a:pos x="187" y="68"/>
                </a:cxn>
                <a:cxn ang="0">
                  <a:pos x="144" y="40"/>
                </a:cxn>
                <a:cxn ang="0">
                  <a:pos x="98" y="19"/>
                </a:cxn>
                <a:cxn ang="0">
                  <a:pos x="50" y="5"/>
                </a:cxn>
                <a:cxn ang="0">
                  <a:pos x="0" y="0"/>
                </a:cxn>
                <a:cxn ang="0">
                  <a:pos x="20" y="59"/>
                </a:cxn>
                <a:cxn ang="0">
                  <a:pos x="59" y="66"/>
                </a:cxn>
                <a:cxn ang="0">
                  <a:pos x="97" y="80"/>
                </a:cxn>
                <a:cxn ang="0">
                  <a:pos x="134" y="102"/>
                </a:cxn>
                <a:cxn ang="0">
                  <a:pos x="171" y="128"/>
                </a:cxn>
                <a:cxn ang="0">
                  <a:pos x="206" y="163"/>
                </a:cxn>
                <a:cxn ang="0">
                  <a:pos x="239" y="203"/>
                </a:cxn>
                <a:cxn ang="0">
                  <a:pos x="270" y="248"/>
                </a:cxn>
                <a:cxn ang="0">
                  <a:pos x="299" y="300"/>
                </a:cxn>
                <a:cxn ang="0">
                  <a:pos x="324" y="355"/>
                </a:cxn>
                <a:cxn ang="0">
                  <a:pos x="347" y="417"/>
                </a:cxn>
                <a:cxn ang="0">
                  <a:pos x="367" y="481"/>
                </a:cxn>
                <a:cxn ang="0">
                  <a:pos x="383" y="549"/>
                </a:cxn>
                <a:cxn ang="0">
                  <a:pos x="396" y="622"/>
                </a:cxn>
                <a:cxn ang="0">
                  <a:pos x="405" y="696"/>
                </a:cxn>
                <a:cxn ang="0">
                  <a:pos x="410" y="773"/>
                </a:cxn>
                <a:cxn ang="0">
                  <a:pos x="410" y="813"/>
                </a:cxn>
              </a:cxnLst>
              <a:rect l="0" t="0" r="r" b="b"/>
              <a:pathLst>
                <a:path w="467" h="813">
                  <a:moveTo>
                    <a:pt x="467" y="813"/>
                  </a:moveTo>
                  <a:lnTo>
                    <a:pt x="467" y="813"/>
                  </a:lnTo>
                  <a:lnTo>
                    <a:pt x="466" y="772"/>
                  </a:lnTo>
                  <a:lnTo>
                    <a:pt x="465" y="731"/>
                  </a:lnTo>
                  <a:lnTo>
                    <a:pt x="461" y="691"/>
                  </a:lnTo>
                  <a:lnTo>
                    <a:pt x="458" y="652"/>
                  </a:lnTo>
                  <a:lnTo>
                    <a:pt x="453" y="614"/>
                  </a:lnTo>
                  <a:lnTo>
                    <a:pt x="446" y="576"/>
                  </a:lnTo>
                  <a:lnTo>
                    <a:pt x="440" y="538"/>
                  </a:lnTo>
                  <a:lnTo>
                    <a:pt x="431" y="502"/>
                  </a:lnTo>
                  <a:lnTo>
                    <a:pt x="422" y="466"/>
                  </a:lnTo>
                  <a:lnTo>
                    <a:pt x="413" y="432"/>
                  </a:lnTo>
                  <a:lnTo>
                    <a:pt x="402" y="398"/>
                  </a:lnTo>
                  <a:lnTo>
                    <a:pt x="390" y="366"/>
                  </a:lnTo>
                  <a:lnTo>
                    <a:pt x="377" y="334"/>
                  </a:lnTo>
                  <a:lnTo>
                    <a:pt x="363" y="304"/>
                  </a:lnTo>
                  <a:lnTo>
                    <a:pt x="350" y="274"/>
                  </a:lnTo>
                  <a:lnTo>
                    <a:pt x="335" y="246"/>
                  </a:lnTo>
                  <a:lnTo>
                    <a:pt x="319" y="218"/>
                  </a:lnTo>
                  <a:lnTo>
                    <a:pt x="302" y="193"/>
                  </a:lnTo>
                  <a:lnTo>
                    <a:pt x="285" y="169"/>
                  </a:lnTo>
                  <a:lnTo>
                    <a:pt x="267" y="146"/>
                  </a:lnTo>
                  <a:lnTo>
                    <a:pt x="248" y="124"/>
                  </a:lnTo>
                  <a:lnTo>
                    <a:pt x="229" y="104"/>
                  </a:lnTo>
                  <a:lnTo>
                    <a:pt x="208" y="86"/>
                  </a:lnTo>
                  <a:lnTo>
                    <a:pt x="187" y="68"/>
                  </a:lnTo>
                  <a:lnTo>
                    <a:pt x="166" y="53"/>
                  </a:lnTo>
                  <a:lnTo>
                    <a:pt x="144" y="40"/>
                  </a:lnTo>
                  <a:lnTo>
                    <a:pt x="121" y="28"/>
                  </a:lnTo>
                  <a:lnTo>
                    <a:pt x="98" y="19"/>
                  </a:lnTo>
                  <a:lnTo>
                    <a:pt x="74" y="11"/>
                  </a:lnTo>
                  <a:lnTo>
                    <a:pt x="50" y="5"/>
                  </a:lnTo>
                  <a:lnTo>
                    <a:pt x="24" y="1"/>
                  </a:lnTo>
                  <a:lnTo>
                    <a:pt x="0" y="0"/>
                  </a:lnTo>
                  <a:lnTo>
                    <a:pt x="0" y="58"/>
                  </a:lnTo>
                  <a:lnTo>
                    <a:pt x="20" y="59"/>
                  </a:lnTo>
                  <a:lnTo>
                    <a:pt x="39" y="61"/>
                  </a:lnTo>
                  <a:lnTo>
                    <a:pt x="59" y="66"/>
                  </a:lnTo>
                  <a:lnTo>
                    <a:pt x="78" y="73"/>
                  </a:lnTo>
                  <a:lnTo>
                    <a:pt x="97" y="80"/>
                  </a:lnTo>
                  <a:lnTo>
                    <a:pt x="116" y="90"/>
                  </a:lnTo>
                  <a:lnTo>
                    <a:pt x="134" y="102"/>
                  </a:lnTo>
                  <a:lnTo>
                    <a:pt x="152" y="114"/>
                  </a:lnTo>
                  <a:lnTo>
                    <a:pt x="171" y="128"/>
                  </a:lnTo>
                  <a:lnTo>
                    <a:pt x="188" y="144"/>
                  </a:lnTo>
                  <a:lnTo>
                    <a:pt x="206" y="163"/>
                  </a:lnTo>
                  <a:lnTo>
                    <a:pt x="223" y="182"/>
                  </a:lnTo>
                  <a:lnTo>
                    <a:pt x="239" y="203"/>
                  </a:lnTo>
                  <a:lnTo>
                    <a:pt x="255" y="225"/>
                  </a:lnTo>
                  <a:lnTo>
                    <a:pt x="270" y="248"/>
                  </a:lnTo>
                  <a:lnTo>
                    <a:pt x="285" y="274"/>
                  </a:lnTo>
                  <a:lnTo>
                    <a:pt x="299" y="300"/>
                  </a:lnTo>
                  <a:lnTo>
                    <a:pt x="312" y="327"/>
                  </a:lnTo>
                  <a:lnTo>
                    <a:pt x="324" y="355"/>
                  </a:lnTo>
                  <a:lnTo>
                    <a:pt x="336" y="385"/>
                  </a:lnTo>
                  <a:lnTo>
                    <a:pt x="347" y="417"/>
                  </a:lnTo>
                  <a:lnTo>
                    <a:pt x="358" y="449"/>
                  </a:lnTo>
                  <a:lnTo>
                    <a:pt x="367" y="481"/>
                  </a:lnTo>
                  <a:lnTo>
                    <a:pt x="376" y="515"/>
                  </a:lnTo>
                  <a:lnTo>
                    <a:pt x="383" y="549"/>
                  </a:lnTo>
                  <a:lnTo>
                    <a:pt x="390" y="585"/>
                  </a:lnTo>
                  <a:lnTo>
                    <a:pt x="396" y="622"/>
                  </a:lnTo>
                  <a:lnTo>
                    <a:pt x="400" y="659"/>
                  </a:lnTo>
                  <a:lnTo>
                    <a:pt x="405" y="696"/>
                  </a:lnTo>
                  <a:lnTo>
                    <a:pt x="407" y="735"/>
                  </a:lnTo>
                  <a:lnTo>
                    <a:pt x="410" y="773"/>
                  </a:lnTo>
                  <a:lnTo>
                    <a:pt x="410" y="813"/>
                  </a:lnTo>
                  <a:lnTo>
                    <a:pt x="410" y="813"/>
                  </a:lnTo>
                  <a:lnTo>
                    <a:pt x="467" y="813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Freeform 78"/>
            <p:cNvSpPr>
              <a:spLocks/>
            </p:cNvSpPr>
            <p:nvPr/>
          </p:nvSpPr>
          <p:spPr bwMode="auto">
            <a:xfrm>
              <a:off x="3618" y="3065"/>
              <a:ext cx="120" cy="224"/>
            </a:xfrm>
            <a:custGeom>
              <a:avLst/>
              <a:gdLst/>
              <a:ahLst/>
              <a:cxnLst>
                <a:cxn ang="0">
                  <a:pos x="0" y="812"/>
                </a:cxn>
                <a:cxn ang="0">
                  <a:pos x="50" y="807"/>
                </a:cxn>
                <a:cxn ang="0">
                  <a:pos x="98" y="794"/>
                </a:cxn>
                <a:cxn ang="0">
                  <a:pos x="144" y="773"/>
                </a:cxn>
                <a:cxn ang="0">
                  <a:pos x="187" y="744"/>
                </a:cxn>
                <a:cxn ang="0">
                  <a:pos x="229" y="708"/>
                </a:cxn>
                <a:cxn ang="0">
                  <a:pos x="267" y="667"/>
                </a:cxn>
                <a:cxn ang="0">
                  <a:pos x="302" y="619"/>
                </a:cxn>
                <a:cxn ang="0">
                  <a:pos x="335" y="568"/>
                </a:cxn>
                <a:cxn ang="0">
                  <a:pos x="363" y="510"/>
                </a:cxn>
                <a:cxn ang="0">
                  <a:pos x="390" y="448"/>
                </a:cxn>
                <a:cxn ang="0">
                  <a:pos x="413" y="381"/>
                </a:cxn>
                <a:cxn ang="0">
                  <a:pos x="431" y="310"/>
                </a:cxn>
                <a:cxn ang="0">
                  <a:pos x="446" y="237"/>
                </a:cxn>
                <a:cxn ang="0">
                  <a:pos x="458" y="161"/>
                </a:cxn>
                <a:cxn ang="0">
                  <a:pos x="465" y="81"/>
                </a:cxn>
                <a:cxn ang="0">
                  <a:pos x="467" y="0"/>
                </a:cxn>
                <a:cxn ang="0">
                  <a:pos x="410" y="39"/>
                </a:cxn>
                <a:cxn ang="0">
                  <a:pos x="405" y="117"/>
                </a:cxn>
                <a:cxn ang="0">
                  <a:pos x="396" y="191"/>
                </a:cxn>
                <a:cxn ang="0">
                  <a:pos x="383" y="263"/>
                </a:cxn>
                <a:cxn ang="0">
                  <a:pos x="367" y="331"/>
                </a:cxn>
                <a:cxn ang="0">
                  <a:pos x="347" y="396"/>
                </a:cxn>
                <a:cxn ang="0">
                  <a:pos x="324" y="457"/>
                </a:cxn>
                <a:cxn ang="0">
                  <a:pos x="299" y="512"/>
                </a:cxn>
                <a:cxn ang="0">
                  <a:pos x="270" y="564"/>
                </a:cxn>
                <a:cxn ang="0">
                  <a:pos x="239" y="610"/>
                </a:cxn>
                <a:cxn ang="0">
                  <a:pos x="206" y="649"/>
                </a:cxn>
                <a:cxn ang="0">
                  <a:pos x="171" y="684"/>
                </a:cxn>
                <a:cxn ang="0">
                  <a:pos x="134" y="712"/>
                </a:cxn>
                <a:cxn ang="0">
                  <a:pos x="97" y="732"/>
                </a:cxn>
                <a:cxn ang="0">
                  <a:pos x="59" y="746"/>
                </a:cxn>
                <a:cxn ang="0">
                  <a:pos x="20" y="753"/>
                </a:cxn>
                <a:cxn ang="0">
                  <a:pos x="0" y="754"/>
                </a:cxn>
              </a:cxnLst>
              <a:rect l="0" t="0" r="r" b="b"/>
              <a:pathLst>
                <a:path w="467" h="812">
                  <a:moveTo>
                    <a:pt x="0" y="812"/>
                  </a:moveTo>
                  <a:lnTo>
                    <a:pt x="0" y="812"/>
                  </a:lnTo>
                  <a:lnTo>
                    <a:pt x="24" y="811"/>
                  </a:lnTo>
                  <a:lnTo>
                    <a:pt x="50" y="807"/>
                  </a:lnTo>
                  <a:lnTo>
                    <a:pt x="74" y="802"/>
                  </a:lnTo>
                  <a:lnTo>
                    <a:pt x="98" y="794"/>
                  </a:lnTo>
                  <a:lnTo>
                    <a:pt x="121" y="784"/>
                  </a:lnTo>
                  <a:lnTo>
                    <a:pt x="144" y="773"/>
                  </a:lnTo>
                  <a:lnTo>
                    <a:pt x="166" y="759"/>
                  </a:lnTo>
                  <a:lnTo>
                    <a:pt x="187" y="744"/>
                  </a:lnTo>
                  <a:lnTo>
                    <a:pt x="208" y="727"/>
                  </a:lnTo>
                  <a:lnTo>
                    <a:pt x="229" y="708"/>
                  </a:lnTo>
                  <a:lnTo>
                    <a:pt x="248" y="689"/>
                  </a:lnTo>
                  <a:lnTo>
                    <a:pt x="267" y="667"/>
                  </a:lnTo>
                  <a:lnTo>
                    <a:pt x="285" y="644"/>
                  </a:lnTo>
                  <a:lnTo>
                    <a:pt x="302" y="619"/>
                  </a:lnTo>
                  <a:lnTo>
                    <a:pt x="319" y="594"/>
                  </a:lnTo>
                  <a:lnTo>
                    <a:pt x="335" y="568"/>
                  </a:lnTo>
                  <a:lnTo>
                    <a:pt x="350" y="539"/>
                  </a:lnTo>
                  <a:lnTo>
                    <a:pt x="363" y="510"/>
                  </a:lnTo>
                  <a:lnTo>
                    <a:pt x="377" y="479"/>
                  </a:lnTo>
                  <a:lnTo>
                    <a:pt x="390" y="448"/>
                  </a:lnTo>
                  <a:lnTo>
                    <a:pt x="402" y="414"/>
                  </a:lnTo>
                  <a:lnTo>
                    <a:pt x="413" y="381"/>
                  </a:lnTo>
                  <a:lnTo>
                    <a:pt x="422" y="346"/>
                  </a:lnTo>
                  <a:lnTo>
                    <a:pt x="431" y="310"/>
                  </a:lnTo>
                  <a:lnTo>
                    <a:pt x="440" y="275"/>
                  </a:lnTo>
                  <a:lnTo>
                    <a:pt x="446" y="237"/>
                  </a:lnTo>
                  <a:lnTo>
                    <a:pt x="453" y="199"/>
                  </a:lnTo>
                  <a:lnTo>
                    <a:pt x="458" y="161"/>
                  </a:lnTo>
                  <a:lnTo>
                    <a:pt x="461" y="121"/>
                  </a:lnTo>
                  <a:lnTo>
                    <a:pt x="465" y="81"/>
                  </a:lnTo>
                  <a:lnTo>
                    <a:pt x="466" y="41"/>
                  </a:lnTo>
                  <a:lnTo>
                    <a:pt x="467" y="0"/>
                  </a:lnTo>
                  <a:lnTo>
                    <a:pt x="410" y="0"/>
                  </a:lnTo>
                  <a:lnTo>
                    <a:pt x="410" y="39"/>
                  </a:lnTo>
                  <a:lnTo>
                    <a:pt x="407" y="78"/>
                  </a:lnTo>
                  <a:lnTo>
                    <a:pt x="405" y="117"/>
                  </a:lnTo>
                  <a:lnTo>
                    <a:pt x="400" y="154"/>
                  </a:lnTo>
                  <a:lnTo>
                    <a:pt x="396" y="191"/>
                  </a:lnTo>
                  <a:lnTo>
                    <a:pt x="390" y="227"/>
                  </a:lnTo>
                  <a:lnTo>
                    <a:pt x="383" y="263"/>
                  </a:lnTo>
                  <a:lnTo>
                    <a:pt x="376" y="298"/>
                  </a:lnTo>
                  <a:lnTo>
                    <a:pt x="367" y="331"/>
                  </a:lnTo>
                  <a:lnTo>
                    <a:pt x="358" y="365"/>
                  </a:lnTo>
                  <a:lnTo>
                    <a:pt x="347" y="396"/>
                  </a:lnTo>
                  <a:lnTo>
                    <a:pt x="336" y="427"/>
                  </a:lnTo>
                  <a:lnTo>
                    <a:pt x="324" y="457"/>
                  </a:lnTo>
                  <a:lnTo>
                    <a:pt x="312" y="486"/>
                  </a:lnTo>
                  <a:lnTo>
                    <a:pt x="299" y="512"/>
                  </a:lnTo>
                  <a:lnTo>
                    <a:pt x="285" y="539"/>
                  </a:lnTo>
                  <a:lnTo>
                    <a:pt x="270" y="564"/>
                  </a:lnTo>
                  <a:lnTo>
                    <a:pt x="255" y="587"/>
                  </a:lnTo>
                  <a:lnTo>
                    <a:pt x="239" y="610"/>
                  </a:lnTo>
                  <a:lnTo>
                    <a:pt x="223" y="631"/>
                  </a:lnTo>
                  <a:lnTo>
                    <a:pt x="206" y="649"/>
                  </a:lnTo>
                  <a:lnTo>
                    <a:pt x="188" y="668"/>
                  </a:lnTo>
                  <a:lnTo>
                    <a:pt x="171" y="684"/>
                  </a:lnTo>
                  <a:lnTo>
                    <a:pt x="152" y="698"/>
                  </a:lnTo>
                  <a:lnTo>
                    <a:pt x="134" y="712"/>
                  </a:lnTo>
                  <a:lnTo>
                    <a:pt x="116" y="722"/>
                  </a:lnTo>
                  <a:lnTo>
                    <a:pt x="97" y="732"/>
                  </a:lnTo>
                  <a:lnTo>
                    <a:pt x="78" y="739"/>
                  </a:lnTo>
                  <a:lnTo>
                    <a:pt x="59" y="746"/>
                  </a:lnTo>
                  <a:lnTo>
                    <a:pt x="39" y="751"/>
                  </a:lnTo>
                  <a:lnTo>
                    <a:pt x="20" y="753"/>
                  </a:lnTo>
                  <a:lnTo>
                    <a:pt x="0" y="754"/>
                  </a:lnTo>
                  <a:lnTo>
                    <a:pt x="0" y="754"/>
                  </a:lnTo>
                  <a:lnTo>
                    <a:pt x="0" y="812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Freeform 79"/>
            <p:cNvSpPr>
              <a:spLocks/>
            </p:cNvSpPr>
            <p:nvPr/>
          </p:nvSpPr>
          <p:spPr bwMode="auto">
            <a:xfrm>
              <a:off x="3496" y="3065"/>
              <a:ext cx="122" cy="2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81"/>
                </a:cxn>
                <a:cxn ang="0">
                  <a:pos x="9" y="161"/>
                </a:cxn>
                <a:cxn ang="0">
                  <a:pos x="21" y="237"/>
                </a:cxn>
                <a:cxn ang="0">
                  <a:pos x="36" y="310"/>
                </a:cxn>
                <a:cxn ang="0">
                  <a:pos x="54" y="381"/>
                </a:cxn>
                <a:cxn ang="0">
                  <a:pos x="77" y="448"/>
                </a:cxn>
                <a:cxn ang="0">
                  <a:pos x="104" y="510"/>
                </a:cxn>
                <a:cxn ang="0">
                  <a:pos x="133" y="568"/>
                </a:cxn>
                <a:cxn ang="0">
                  <a:pos x="165" y="619"/>
                </a:cxn>
                <a:cxn ang="0">
                  <a:pos x="201" y="667"/>
                </a:cxn>
                <a:cxn ang="0">
                  <a:pos x="239" y="708"/>
                </a:cxn>
                <a:cxn ang="0">
                  <a:pos x="280" y="744"/>
                </a:cxn>
                <a:cxn ang="0">
                  <a:pos x="324" y="773"/>
                </a:cxn>
                <a:cxn ang="0">
                  <a:pos x="370" y="794"/>
                </a:cxn>
                <a:cxn ang="0">
                  <a:pos x="418" y="807"/>
                </a:cxn>
                <a:cxn ang="0">
                  <a:pos x="468" y="812"/>
                </a:cxn>
                <a:cxn ang="0">
                  <a:pos x="448" y="753"/>
                </a:cxn>
                <a:cxn ang="0">
                  <a:pos x="408" y="746"/>
                </a:cxn>
                <a:cxn ang="0">
                  <a:pos x="370" y="732"/>
                </a:cxn>
                <a:cxn ang="0">
                  <a:pos x="333" y="712"/>
                </a:cxn>
                <a:cxn ang="0">
                  <a:pos x="296" y="684"/>
                </a:cxn>
                <a:cxn ang="0">
                  <a:pos x="262" y="649"/>
                </a:cxn>
                <a:cxn ang="0">
                  <a:pos x="228" y="610"/>
                </a:cxn>
                <a:cxn ang="0">
                  <a:pos x="197" y="564"/>
                </a:cxn>
                <a:cxn ang="0">
                  <a:pos x="170" y="512"/>
                </a:cxn>
                <a:cxn ang="0">
                  <a:pos x="143" y="457"/>
                </a:cxn>
                <a:cxn ang="0">
                  <a:pos x="120" y="396"/>
                </a:cxn>
                <a:cxn ang="0">
                  <a:pos x="100" y="331"/>
                </a:cxn>
                <a:cxn ang="0">
                  <a:pos x="84" y="263"/>
                </a:cxn>
                <a:cxn ang="0">
                  <a:pos x="72" y="191"/>
                </a:cxn>
                <a:cxn ang="0">
                  <a:pos x="64" y="117"/>
                </a:cxn>
                <a:cxn ang="0">
                  <a:pos x="59" y="39"/>
                </a:cxn>
                <a:cxn ang="0">
                  <a:pos x="58" y="0"/>
                </a:cxn>
              </a:cxnLst>
              <a:rect l="0" t="0" r="r" b="b"/>
              <a:pathLst>
                <a:path w="468" h="812">
                  <a:moveTo>
                    <a:pt x="0" y="0"/>
                  </a:moveTo>
                  <a:lnTo>
                    <a:pt x="0" y="0"/>
                  </a:lnTo>
                  <a:lnTo>
                    <a:pt x="1" y="41"/>
                  </a:lnTo>
                  <a:lnTo>
                    <a:pt x="2" y="81"/>
                  </a:lnTo>
                  <a:lnTo>
                    <a:pt x="6" y="121"/>
                  </a:lnTo>
                  <a:lnTo>
                    <a:pt x="9" y="161"/>
                  </a:lnTo>
                  <a:lnTo>
                    <a:pt x="15" y="199"/>
                  </a:lnTo>
                  <a:lnTo>
                    <a:pt x="21" y="237"/>
                  </a:lnTo>
                  <a:lnTo>
                    <a:pt x="28" y="275"/>
                  </a:lnTo>
                  <a:lnTo>
                    <a:pt x="36" y="310"/>
                  </a:lnTo>
                  <a:lnTo>
                    <a:pt x="45" y="346"/>
                  </a:lnTo>
                  <a:lnTo>
                    <a:pt x="54" y="381"/>
                  </a:lnTo>
                  <a:lnTo>
                    <a:pt x="66" y="414"/>
                  </a:lnTo>
                  <a:lnTo>
                    <a:pt x="77" y="448"/>
                  </a:lnTo>
                  <a:lnTo>
                    <a:pt x="90" y="479"/>
                  </a:lnTo>
                  <a:lnTo>
                    <a:pt x="104" y="510"/>
                  </a:lnTo>
                  <a:lnTo>
                    <a:pt x="118" y="539"/>
                  </a:lnTo>
                  <a:lnTo>
                    <a:pt x="133" y="568"/>
                  </a:lnTo>
                  <a:lnTo>
                    <a:pt x="149" y="594"/>
                  </a:lnTo>
                  <a:lnTo>
                    <a:pt x="165" y="619"/>
                  </a:lnTo>
                  <a:lnTo>
                    <a:pt x="182" y="644"/>
                  </a:lnTo>
                  <a:lnTo>
                    <a:pt x="201" y="667"/>
                  </a:lnTo>
                  <a:lnTo>
                    <a:pt x="219" y="689"/>
                  </a:lnTo>
                  <a:lnTo>
                    <a:pt x="239" y="708"/>
                  </a:lnTo>
                  <a:lnTo>
                    <a:pt x="260" y="727"/>
                  </a:lnTo>
                  <a:lnTo>
                    <a:pt x="280" y="744"/>
                  </a:lnTo>
                  <a:lnTo>
                    <a:pt x="301" y="759"/>
                  </a:lnTo>
                  <a:lnTo>
                    <a:pt x="324" y="773"/>
                  </a:lnTo>
                  <a:lnTo>
                    <a:pt x="346" y="784"/>
                  </a:lnTo>
                  <a:lnTo>
                    <a:pt x="370" y="794"/>
                  </a:lnTo>
                  <a:lnTo>
                    <a:pt x="393" y="802"/>
                  </a:lnTo>
                  <a:lnTo>
                    <a:pt x="418" y="807"/>
                  </a:lnTo>
                  <a:lnTo>
                    <a:pt x="443" y="811"/>
                  </a:lnTo>
                  <a:lnTo>
                    <a:pt x="468" y="812"/>
                  </a:lnTo>
                  <a:lnTo>
                    <a:pt x="468" y="754"/>
                  </a:lnTo>
                  <a:lnTo>
                    <a:pt x="448" y="753"/>
                  </a:lnTo>
                  <a:lnTo>
                    <a:pt x="428" y="751"/>
                  </a:lnTo>
                  <a:lnTo>
                    <a:pt x="408" y="746"/>
                  </a:lnTo>
                  <a:lnTo>
                    <a:pt x="390" y="739"/>
                  </a:lnTo>
                  <a:lnTo>
                    <a:pt x="370" y="732"/>
                  </a:lnTo>
                  <a:lnTo>
                    <a:pt x="352" y="722"/>
                  </a:lnTo>
                  <a:lnTo>
                    <a:pt x="333" y="712"/>
                  </a:lnTo>
                  <a:lnTo>
                    <a:pt x="315" y="698"/>
                  </a:lnTo>
                  <a:lnTo>
                    <a:pt x="296" y="684"/>
                  </a:lnTo>
                  <a:lnTo>
                    <a:pt x="279" y="668"/>
                  </a:lnTo>
                  <a:lnTo>
                    <a:pt x="262" y="649"/>
                  </a:lnTo>
                  <a:lnTo>
                    <a:pt x="245" y="631"/>
                  </a:lnTo>
                  <a:lnTo>
                    <a:pt x="228" y="610"/>
                  </a:lnTo>
                  <a:lnTo>
                    <a:pt x="212" y="587"/>
                  </a:lnTo>
                  <a:lnTo>
                    <a:pt x="197" y="564"/>
                  </a:lnTo>
                  <a:lnTo>
                    <a:pt x="183" y="539"/>
                  </a:lnTo>
                  <a:lnTo>
                    <a:pt x="170" y="512"/>
                  </a:lnTo>
                  <a:lnTo>
                    <a:pt x="156" y="486"/>
                  </a:lnTo>
                  <a:lnTo>
                    <a:pt x="143" y="457"/>
                  </a:lnTo>
                  <a:lnTo>
                    <a:pt x="132" y="427"/>
                  </a:lnTo>
                  <a:lnTo>
                    <a:pt x="120" y="396"/>
                  </a:lnTo>
                  <a:lnTo>
                    <a:pt x="110" y="365"/>
                  </a:lnTo>
                  <a:lnTo>
                    <a:pt x="100" y="331"/>
                  </a:lnTo>
                  <a:lnTo>
                    <a:pt x="92" y="298"/>
                  </a:lnTo>
                  <a:lnTo>
                    <a:pt x="84" y="263"/>
                  </a:lnTo>
                  <a:lnTo>
                    <a:pt x="77" y="227"/>
                  </a:lnTo>
                  <a:lnTo>
                    <a:pt x="72" y="191"/>
                  </a:lnTo>
                  <a:lnTo>
                    <a:pt x="67" y="154"/>
                  </a:lnTo>
                  <a:lnTo>
                    <a:pt x="64" y="117"/>
                  </a:lnTo>
                  <a:lnTo>
                    <a:pt x="60" y="78"/>
                  </a:lnTo>
                  <a:lnTo>
                    <a:pt x="59" y="39"/>
                  </a:lnTo>
                  <a:lnTo>
                    <a:pt x="58" y="0"/>
                  </a:lnTo>
                  <a:lnTo>
                    <a:pt x="5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Freeform 80"/>
            <p:cNvSpPr>
              <a:spLocks/>
            </p:cNvSpPr>
            <p:nvPr/>
          </p:nvSpPr>
          <p:spPr bwMode="auto">
            <a:xfrm>
              <a:off x="3496" y="2840"/>
              <a:ext cx="122" cy="225"/>
            </a:xfrm>
            <a:custGeom>
              <a:avLst/>
              <a:gdLst/>
              <a:ahLst/>
              <a:cxnLst>
                <a:cxn ang="0">
                  <a:pos x="468" y="0"/>
                </a:cxn>
                <a:cxn ang="0">
                  <a:pos x="418" y="5"/>
                </a:cxn>
                <a:cxn ang="0">
                  <a:pos x="370" y="19"/>
                </a:cxn>
                <a:cxn ang="0">
                  <a:pos x="324" y="40"/>
                </a:cxn>
                <a:cxn ang="0">
                  <a:pos x="280" y="68"/>
                </a:cxn>
                <a:cxn ang="0">
                  <a:pos x="239" y="104"/>
                </a:cxn>
                <a:cxn ang="0">
                  <a:pos x="201" y="146"/>
                </a:cxn>
                <a:cxn ang="0">
                  <a:pos x="165" y="193"/>
                </a:cxn>
                <a:cxn ang="0">
                  <a:pos x="133" y="246"/>
                </a:cxn>
                <a:cxn ang="0">
                  <a:pos x="104" y="304"/>
                </a:cxn>
                <a:cxn ang="0">
                  <a:pos x="77" y="366"/>
                </a:cxn>
                <a:cxn ang="0">
                  <a:pos x="54" y="432"/>
                </a:cxn>
                <a:cxn ang="0">
                  <a:pos x="36" y="502"/>
                </a:cxn>
                <a:cxn ang="0">
                  <a:pos x="21" y="576"/>
                </a:cxn>
                <a:cxn ang="0">
                  <a:pos x="9" y="652"/>
                </a:cxn>
                <a:cxn ang="0">
                  <a:pos x="2" y="731"/>
                </a:cxn>
                <a:cxn ang="0">
                  <a:pos x="0" y="813"/>
                </a:cxn>
                <a:cxn ang="0">
                  <a:pos x="59" y="773"/>
                </a:cxn>
                <a:cxn ang="0">
                  <a:pos x="64" y="696"/>
                </a:cxn>
                <a:cxn ang="0">
                  <a:pos x="72" y="622"/>
                </a:cxn>
                <a:cxn ang="0">
                  <a:pos x="84" y="549"/>
                </a:cxn>
                <a:cxn ang="0">
                  <a:pos x="100" y="481"/>
                </a:cxn>
                <a:cxn ang="0">
                  <a:pos x="120" y="417"/>
                </a:cxn>
                <a:cxn ang="0">
                  <a:pos x="143" y="355"/>
                </a:cxn>
                <a:cxn ang="0">
                  <a:pos x="170" y="300"/>
                </a:cxn>
                <a:cxn ang="0">
                  <a:pos x="197" y="248"/>
                </a:cxn>
                <a:cxn ang="0">
                  <a:pos x="228" y="203"/>
                </a:cxn>
                <a:cxn ang="0">
                  <a:pos x="262" y="163"/>
                </a:cxn>
                <a:cxn ang="0">
                  <a:pos x="296" y="128"/>
                </a:cxn>
                <a:cxn ang="0">
                  <a:pos x="333" y="102"/>
                </a:cxn>
                <a:cxn ang="0">
                  <a:pos x="370" y="80"/>
                </a:cxn>
                <a:cxn ang="0">
                  <a:pos x="408" y="66"/>
                </a:cxn>
                <a:cxn ang="0">
                  <a:pos x="448" y="59"/>
                </a:cxn>
                <a:cxn ang="0">
                  <a:pos x="468" y="58"/>
                </a:cxn>
              </a:cxnLst>
              <a:rect l="0" t="0" r="r" b="b"/>
              <a:pathLst>
                <a:path w="468" h="813">
                  <a:moveTo>
                    <a:pt x="468" y="0"/>
                  </a:moveTo>
                  <a:lnTo>
                    <a:pt x="468" y="0"/>
                  </a:lnTo>
                  <a:lnTo>
                    <a:pt x="443" y="1"/>
                  </a:lnTo>
                  <a:lnTo>
                    <a:pt x="418" y="5"/>
                  </a:lnTo>
                  <a:lnTo>
                    <a:pt x="393" y="11"/>
                  </a:lnTo>
                  <a:lnTo>
                    <a:pt x="370" y="19"/>
                  </a:lnTo>
                  <a:lnTo>
                    <a:pt x="346" y="28"/>
                  </a:lnTo>
                  <a:lnTo>
                    <a:pt x="324" y="40"/>
                  </a:lnTo>
                  <a:lnTo>
                    <a:pt x="301" y="53"/>
                  </a:lnTo>
                  <a:lnTo>
                    <a:pt x="280" y="68"/>
                  </a:lnTo>
                  <a:lnTo>
                    <a:pt x="260" y="86"/>
                  </a:lnTo>
                  <a:lnTo>
                    <a:pt x="239" y="104"/>
                  </a:lnTo>
                  <a:lnTo>
                    <a:pt x="219" y="124"/>
                  </a:lnTo>
                  <a:lnTo>
                    <a:pt x="201" y="146"/>
                  </a:lnTo>
                  <a:lnTo>
                    <a:pt x="182" y="169"/>
                  </a:lnTo>
                  <a:lnTo>
                    <a:pt x="165" y="193"/>
                  </a:lnTo>
                  <a:lnTo>
                    <a:pt x="149" y="218"/>
                  </a:lnTo>
                  <a:lnTo>
                    <a:pt x="133" y="246"/>
                  </a:lnTo>
                  <a:lnTo>
                    <a:pt x="118" y="274"/>
                  </a:lnTo>
                  <a:lnTo>
                    <a:pt x="104" y="304"/>
                  </a:lnTo>
                  <a:lnTo>
                    <a:pt x="90" y="334"/>
                  </a:lnTo>
                  <a:lnTo>
                    <a:pt x="77" y="366"/>
                  </a:lnTo>
                  <a:lnTo>
                    <a:pt x="66" y="398"/>
                  </a:lnTo>
                  <a:lnTo>
                    <a:pt x="54" y="432"/>
                  </a:lnTo>
                  <a:lnTo>
                    <a:pt x="45" y="466"/>
                  </a:lnTo>
                  <a:lnTo>
                    <a:pt x="36" y="502"/>
                  </a:lnTo>
                  <a:lnTo>
                    <a:pt x="28" y="538"/>
                  </a:lnTo>
                  <a:lnTo>
                    <a:pt x="21" y="576"/>
                  </a:lnTo>
                  <a:lnTo>
                    <a:pt x="15" y="614"/>
                  </a:lnTo>
                  <a:lnTo>
                    <a:pt x="9" y="652"/>
                  </a:lnTo>
                  <a:lnTo>
                    <a:pt x="6" y="691"/>
                  </a:lnTo>
                  <a:lnTo>
                    <a:pt x="2" y="731"/>
                  </a:lnTo>
                  <a:lnTo>
                    <a:pt x="1" y="772"/>
                  </a:lnTo>
                  <a:lnTo>
                    <a:pt x="0" y="813"/>
                  </a:lnTo>
                  <a:lnTo>
                    <a:pt x="58" y="813"/>
                  </a:lnTo>
                  <a:lnTo>
                    <a:pt x="59" y="773"/>
                  </a:lnTo>
                  <a:lnTo>
                    <a:pt x="60" y="735"/>
                  </a:lnTo>
                  <a:lnTo>
                    <a:pt x="64" y="696"/>
                  </a:lnTo>
                  <a:lnTo>
                    <a:pt x="67" y="659"/>
                  </a:lnTo>
                  <a:lnTo>
                    <a:pt x="72" y="622"/>
                  </a:lnTo>
                  <a:lnTo>
                    <a:pt x="77" y="585"/>
                  </a:lnTo>
                  <a:lnTo>
                    <a:pt x="84" y="549"/>
                  </a:lnTo>
                  <a:lnTo>
                    <a:pt x="92" y="515"/>
                  </a:lnTo>
                  <a:lnTo>
                    <a:pt x="100" y="481"/>
                  </a:lnTo>
                  <a:lnTo>
                    <a:pt x="110" y="449"/>
                  </a:lnTo>
                  <a:lnTo>
                    <a:pt x="120" y="417"/>
                  </a:lnTo>
                  <a:lnTo>
                    <a:pt x="132" y="385"/>
                  </a:lnTo>
                  <a:lnTo>
                    <a:pt x="143" y="355"/>
                  </a:lnTo>
                  <a:lnTo>
                    <a:pt x="156" y="327"/>
                  </a:lnTo>
                  <a:lnTo>
                    <a:pt x="170" y="300"/>
                  </a:lnTo>
                  <a:lnTo>
                    <a:pt x="183" y="274"/>
                  </a:lnTo>
                  <a:lnTo>
                    <a:pt x="197" y="248"/>
                  </a:lnTo>
                  <a:lnTo>
                    <a:pt x="212" y="225"/>
                  </a:lnTo>
                  <a:lnTo>
                    <a:pt x="228" y="203"/>
                  </a:lnTo>
                  <a:lnTo>
                    <a:pt x="245" y="182"/>
                  </a:lnTo>
                  <a:lnTo>
                    <a:pt x="262" y="163"/>
                  </a:lnTo>
                  <a:lnTo>
                    <a:pt x="279" y="144"/>
                  </a:lnTo>
                  <a:lnTo>
                    <a:pt x="296" y="128"/>
                  </a:lnTo>
                  <a:lnTo>
                    <a:pt x="315" y="114"/>
                  </a:lnTo>
                  <a:lnTo>
                    <a:pt x="333" y="102"/>
                  </a:lnTo>
                  <a:lnTo>
                    <a:pt x="352" y="90"/>
                  </a:lnTo>
                  <a:lnTo>
                    <a:pt x="370" y="80"/>
                  </a:lnTo>
                  <a:lnTo>
                    <a:pt x="390" y="73"/>
                  </a:lnTo>
                  <a:lnTo>
                    <a:pt x="408" y="66"/>
                  </a:lnTo>
                  <a:lnTo>
                    <a:pt x="428" y="61"/>
                  </a:lnTo>
                  <a:lnTo>
                    <a:pt x="448" y="59"/>
                  </a:lnTo>
                  <a:lnTo>
                    <a:pt x="468" y="58"/>
                  </a:lnTo>
                  <a:lnTo>
                    <a:pt x="468" y="58"/>
                  </a:lnTo>
                  <a:lnTo>
                    <a:pt x="468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Freeform 81"/>
            <p:cNvSpPr>
              <a:spLocks/>
            </p:cNvSpPr>
            <p:nvPr/>
          </p:nvSpPr>
          <p:spPr bwMode="auto">
            <a:xfrm>
              <a:off x="3892" y="2848"/>
              <a:ext cx="228" cy="433"/>
            </a:xfrm>
            <a:custGeom>
              <a:avLst/>
              <a:gdLst/>
              <a:ahLst/>
              <a:cxnLst>
                <a:cxn ang="0">
                  <a:pos x="484" y="5"/>
                </a:cxn>
                <a:cxn ang="0">
                  <a:pos x="548" y="26"/>
                </a:cxn>
                <a:cxn ang="0">
                  <a:pos x="609" y="62"/>
                </a:cxn>
                <a:cxn ang="0">
                  <a:pos x="666" y="114"/>
                </a:cxn>
                <a:cxn ang="0">
                  <a:pos x="718" y="180"/>
                </a:cxn>
                <a:cxn ang="0">
                  <a:pos x="764" y="257"/>
                </a:cxn>
                <a:cxn ang="0">
                  <a:pos x="803" y="346"/>
                </a:cxn>
                <a:cxn ang="0">
                  <a:pos x="834" y="445"/>
                </a:cxn>
                <a:cxn ang="0">
                  <a:pos x="857" y="551"/>
                </a:cxn>
                <a:cxn ang="0">
                  <a:pos x="872" y="664"/>
                </a:cxn>
                <a:cxn ang="0">
                  <a:pos x="878" y="784"/>
                </a:cxn>
                <a:cxn ang="0">
                  <a:pos x="872" y="903"/>
                </a:cxn>
                <a:cxn ang="0">
                  <a:pos x="857" y="1016"/>
                </a:cxn>
                <a:cxn ang="0">
                  <a:pos x="834" y="1123"/>
                </a:cxn>
                <a:cxn ang="0">
                  <a:pos x="803" y="1221"/>
                </a:cxn>
                <a:cxn ang="0">
                  <a:pos x="764" y="1310"/>
                </a:cxn>
                <a:cxn ang="0">
                  <a:pos x="718" y="1387"/>
                </a:cxn>
                <a:cxn ang="0">
                  <a:pos x="666" y="1453"/>
                </a:cxn>
                <a:cxn ang="0">
                  <a:pos x="609" y="1505"/>
                </a:cxn>
                <a:cxn ang="0">
                  <a:pos x="548" y="1542"/>
                </a:cxn>
                <a:cxn ang="0">
                  <a:pos x="484" y="1563"/>
                </a:cxn>
                <a:cxn ang="0">
                  <a:pos x="417" y="1566"/>
                </a:cxn>
                <a:cxn ang="0">
                  <a:pos x="351" y="1551"/>
                </a:cxn>
                <a:cxn ang="0">
                  <a:pos x="289" y="1519"/>
                </a:cxn>
                <a:cxn ang="0">
                  <a:pos x="230" y="1473"/>
                </a:cxn>
                <a:cxn ang="0">
                  <a:pos x="177" y="1410"/>
                </a:cxn>
                <a:cxn ang="0">
                  <a:pos x="130" y="1337"/>
                </a:cxn>
                <a:cxn ang="0">
                  <a:pos x="88" y="1251"/>
                </a:cxn>
                <a:cxn ang="0">
                  <a:pos x="54" y="1157"/>
                </a:cxn>
                <a:cxn ang="0">
                  <a:pos x="27" y="1053"/>
                </a:cxn>
                <a:cxn ang="0">
                  <a:pos x="10" y="941"/>
                </a:cxn>
                <a:cxn ang="0">
                  <a:pos x="2" y="823"/>
                </a:cxn>
                <a:cxn ang="0">
                  <a:pos x="3" y="704"/>
                </a:cxn>
                <a:cxn ang="0">
                  <a:pos x="14" y="588"/>
                </a:cxn>
                <a:cxn ang="0">
                  <a:pos x="35" y="480"/>
                </a:cxn>
                <a:cxn ang="0">
                  <a:pos x="64" y="378"/>
                </a:cxn>
                <a:cxn ang="0">
                  <a:pos x="101" y="286"/>
                </a:cxn>
                <a:cxn ang="0">
                  <a:pos x="145" y="204"/>
                </a:cxn>
                <a:cxn ang="0">
                  <a:pos x="194" y="135"/>
                </a:cxn>
                <a:cxn ang="0">
                  <a:pos x="250" y="79"/>
                </a:cxn>
                <a:cxn ang="0">
                  <a:pos x="308" y="36"/>
                </a:cxn>
                <a:cxn ang="0">
                  <a:pos x="373" y="9"/>
                </a:cxn>
                <a:cxn ang="0">
                  <a:pos x="439" y="0"/>
                </a:cxn>
              </a:cxnLst>
              <a:rect l="0" t="0" r="r" b="b"/>
              <a:pathLst>
                <a:path w="878" h="1567">
                  <a:moveTo>
                    <a:pt x="439" y="0"/>
                  </a:moveTo>
                  <a:lnTo>
                    <a:pt x="462" y="1"/>
                  </a:lnTo>
                  <a:lnTo>
                    <a:pt x="484" y="5"/>
                  </a:lnTo>
                  <a:lnTo>
                    <a:pt x="506" y="9"/>
                  </a:lnTo>
                  <a:lnTo>
                    <a:pt x="527" y="16"/>
                  </a:lnTo>
                  <a:lnTo>
                    <a:pt x="548" y="26"/>
                  </a:lnTo>
                  <a:lnTo>
                    <a:pt x="569" y="36"/>
                  </a:lnTo>
                  <a:lnTo>
                    <a:pt x="590" y="49"/>
                  </a:lnTo>
                  <a:lnTo>
                    <a:pt x="609" y="62"/>
                  </a:lnTo>
                  <a:lnTo>
                    <a:pt x="629" y="79"/>
                  </a:lnTo>
                  <a:lnTo>
                    <a:pt x="647" y="96"/>
                  </a:lnTo>
                  <a:lnTo>
                    <a:pt x="666" y="114"/>
                  </a:lnTo>
                  <a:lnTo>
                    <a:pt x="684" y="135"/>
                  </a:lnTo>
                  <a:lnTo>
                    <a:pt x="702" y="157"/>
                  </a:lnTo>
                  <a:lnTo>
                    <a:pt x="718" y="180"/>
                  </a:lnTo>
                  <a:lnTo>
                    <a:pt x="734" y="204"/>
                  </a:lnTo>
                  <a:lnTo>
                    <a:pt x="749" y="231"/>
                  </a:lnTo>
                  <a:lnTo>
                    <a:pt x="764" y="257"/>
                  </a:lnTo>
                  <a:lnTo>
                    <a:pt x="778" y="286"/>
                  </a:lnTo>
                  <a:lnTo>
                    <a:pt x="790" y="316"/>
                  </a:lnTo>
                  <a:lnTo>
                    <a:pt x="803" y="346"/>
                  </a:lnTo>
                  <a:lnTo>
                    <a:pt x="813" y="378"/>
                  </a:lnTo>
                  <a:lnTo>
                    <a:pt x="825" y="411"/>
                  </a:lnTo>
                  <a:lnTo>
                    <a:pt x="834" y="445"/>
                  </a:lnTo>
                  <a:lnTo>
                    <a:pt x="843" y="480"/>
                  </a:lnTo>
                  <a:lnTo>
                    <a:pt x="850" y="514"/>
                  </a:lnTo>
                  <a:lnTo>
                    <a:pt x="857" y="551"/>
                  </a:lnTo>
                  <a:lnTo>
                    <a:pt x="864" y="588"/>
                  </a:lnTo>
                  <a:lnTo>
                    <a:pt x="869" y="626"/>
                  </a:lnTo>
                  <a:lnTo>
                    <a:pt x="872" y="664"/>
                  </a:lnTo>
                  <a:lnTo>
                    <a:pt x="876" y="704"/>
                  </a:lnTo>
                  <a:lnTo>
                    <a:pt x="877" y="744"/>
                  </a:lnTo>
                  <a:lnTo>
                    <a:pt x="878" y="784"/>
                  </a:lnTo>
                  <a:lnTo>
                    <a:pt x="877" y="823"/>
                  </a:lnTo>
                  <a:lnTo>
                    <a:pt x="876" y="864"/>
                  </a:lnTo>
                  <a:lnTo>
                    <a:pt x="872" y="903"/>
                  </a:lnTo>
                  <a:lnTo>
                    <a:pt x="869" y="941"/>
                  </a:lnTo>
                  <a:lnTo>
                    <a:pt x="864" y="979"/>
                  </a:lnTo>
                  <a:lnTo>
                    <a:pt x="857" y="1016"/>
                  </a:lnTo>
                  <a:lnTo>
                    <a:pt x="850" y="1053"/>
                  </a:lnTo>
                  <a:lnTo>
                    <a:pt x="843" y="1088"/>
                  </a:lnTo>
                  <a:lnTo>
                    <a:pt x="834" y="1123"/>
                  </a:lnTo>
                  <a:lnTo>
                    <a:pt x="825" y="1157"/>
                  </a:lnTo>
                  <a:lnTo>
                    <a:pt x="813" y="1189"/>
                  </a:lnTo>
                  <a:lnTo>
                    <a:pt x="803" y="1221"/>
                  </a:lnTo>
                  <a:lnTo>
                    <a:pt x="790" y="1251"/>
                  </a:lnTo>
                  <a:lnTo>
                    <a:pt x="778" y="1281"/>
                  </a:lnTo>
                  <a:lnTo>
                    <a:pt x="764" y="1310"/>
                  </a:lnTo>
                  <a:lnTo>
                    <a:pt x="749" y="1337"/>
                  </a:lnTo>
                  <a:lnTo>
                    <a:pt x="734" y="1363"/>
                  </a:lnTo>
                  <a:lnTo>
                    <a:pt x="718" y="1387"/>
                  </a:lnTo>
                  <a:lnTo>
                    <a:pt x="702" y="1410"/>
                  </a:lnTo>
                  <a:lnTo>
                    <a:pt x="684" y="1432"/>
                  </a:lnTo>
                  <a:lnTo>
                    <a:pt x="666" y="1453"/>
                  </a:lnTo>
                  <a:lnTo>
                    <a:pt x="647" y="1473"/>
                  </a:lnTo>
                  <a:lnTo>
                    <a:pt x="629" y="1490"/>
                  </a:lnTo>
                  <a:lnTo>
                    <a:pt x="609" y="1505"/>
                  </a:lnTo>
                  <a:lnTo>
                    <a:pt x="590" y="1519"/>
                  </a:lnTo>
                  <a:lnTo>
                    <a:pt x="569" y="1531"/>
                  </a:lnTo>
                  <a:lnTo>
                    <a:pt x="548" y="1542"/>
                  </a:lnTo>
                  <a:lnTo>
                    <a:pt x="527" y="1551"/>
                  </a:lnTo>
                  <a:lnTo>
                    <a:pt x="506" y="1558"/>
                  </a:lnTo>
                  <a:lnTo>
                    <a:pt x="484" y="1563"/>
                  </a:lnTo>
                  <a:lnTo>
                    <a:pt x="462" y="1566"/>
                  </a:lnTo>
                  <a:lnTo>
                    <a:pt x="439" y="1567"/>
                  </a:lnTo>
                  <a:lnTo>
                    <a:pt x="417" y="1566"/>
                  </a:lnTo>
                  <a:lnTo>
                    <a:pt x="395" y="1563"/>
                  </a:lnTo>
                  <a:lnTo>
                    <a:pt x="373" y="1558"/>
                  </a:lnTo>
                  <a:lnTo>
                    <a:pt x="351" y="1551"/>
                  </a:lnTo>
                  <a:lnTo>
                    <a:pt x="329" y="1542"/>
                  </a:lnTo>
                  <a:lnTo>
                    <a:pt x="308" y="1531"/>
                  </a:lnTo>
                  <a:lnTo>
                    <a:pt x="289" y="1519"/>
                  </a:lnTo>
                  <a:lnTo>
                    <a:pt x="269" y="1505"/>
                  </a:lnTo>
                  <a:lnTo>
                    <a:pt x="250" y="1490"/>
                  </a:lnTo>
                  <a:lnTo>
                    <a:pt x="230" y="1473"/>
                  </a:lnTo>
                  <a:lnTo>
                    <a:pt x="211" y="1453"/>
                  </a:lnTo>
                  <a:lnTo>
                    <a:pt x="194" y="1432"/>
                  </a:lnTo>
                  <a:lnTo>
                    <a:pt x="177" y="1410"/>
                  </a:lnTo>
                  <a:lnTo>
                    <a:pt x="161" y="1387"/>
                  </a:lnTo>
                  <a:lnTo>
                    <a:pt x="145" y="1363"/>
                  </a:lnTo>
                  <a:lnTo>
                    <a:pt x="130" y="1337"/>
                  </a:lnTo>
                  <a:lnTo>
                    <a:pt x="115" y="1310"/>
                  </a:lnTo>
                  <a:lnTo>
                    <a:pt x="101" y="1281"/>
                  </a:lnTo>
                  <a:lnTo>
                    <a:pt x="88" y="1251"/>
                  </a:lnTo>
                  <a:lnTo>
                    <a:pt x="75" y="1221"/>
                  </a:lnTo>
                  <a:lnTo>
                    <a:pt x="64" y="1189"/>
                  </a:lnTo>
                  <a:lnTo>
                    <a:pt x="54" y="1157"/>
                  </a:lnTo>
                  <a:lnTo>
                    <a:pt x="44" y="1123"/>
                  </a:lnTo>
                  <a:lnTo>
                    <a:pt x="35" y="1088"/>
                  </a:lnTo>
                  <a:lnTo>
                    <a:pt x="27" y="1053"/>
                  </a:lnTo>
                  <a:lnTo>
                    <a:pt x="20" y="1016"/>
                  </a:lnTo>
                  <a:lnTo>
                    <a:pt x="14" y="979"/>
                  </a:lnTo>
                  <a:lnTo>
                    <a:pt x="10" y="941"/>
                  </a:lnTo>
                  <a:lnTo>
                    <a:pt x="5" y="903"/>
                  </a:lnTo>
                  <a:lnTo>
                    <a:pt x="3" y="864"/>
                  </a:lnTo>
                  <a:lnTo>
                    <a:pt x="2" y="823"/>
                  </a:lnTo>
                  <a:lnTo>
                    <a:pt x="0" y="784"/>
                  </a:lnTo>
                  <a:lnTo>
                    <a:pt x="2" y="744"/>
                  </a:lnTo>
                  <a:lnTo>
                    <a:pt x="3" y="704"/>
                  </a:lnTo>
                  <a:lnTo>
                    <a:pt x="5" y="664"/>
                  </a:lnTo>
                  <a:lnTo>
                    <a:pt x="10" y="626"/>
                  </a:lnTo>
                  <a:lnTo>
                    <a:pt x="14" y="588"/>
                  </a:lnTo>
                  <a:lnTo>
                    <a:pt x="20" y="551"/>
                  </a:lnTo>
                  <a:lnTo>
                    <a:pt x="27" y="514"/>
                  </a:lnTo>
                  <a:lnTo>
                    <a:pt x="35" y="480"/>
                  </a:lnTo>
                  <a:lnTo>
                    <a:pt x="44" y="445"/>
                  </a:lnTo>
                  <a:lnTo>
                    <a:pt x="54" y="411"/>
                  </a:lnTo>
                  <a:lnTo>
                    <a:pt x="64" y="378"/>
                  </a:lnTo>
                  <a:lnTo>
                    <a:pt x="75" y="346"/>
                  </a:lnTo>
                  <a:lnTo>
                    <a:pt x="88" y="316"/>
                  </a:lnTo>
                  <a:lnTo>
                    <a:pt x="101" y="286"/>
                  </a:lnTo>
                  <a:lnTo>
                    <a:pt x="115" y="257"/>
                  </a:lnTo>
                  <a:lnTo>
                    <a:pt x="130" y="231"/>
                  </a:lnTo>
                  <a:lnTo>
                    <a:pt x="145" y="204"/>
                  </a:lnTo>
                  <a:lnTo>
                    <a:pt x="161" y="180"/>
                  </a:lnTo>
                  <a:lnTo>
                    <a:pt x="177" y="157"/>
                  </a:lnTo>
                  <a:lnTo>
                    <a:pt x="194" y="135"/>
                  </a:lnTo>
                  <a:lnTo>
                    <a:pt x="211" y="114"/>
                  </a:lnTo>
                  <a:lnTo>
                    <a:pt x="230" y="96"/>
                  </a:lnTo>
                  <a:lnTo>
                    <a:pt x="250" y="79"/>
                  </a:lnTo>
                  <a:lnTo>
                    <a:pt x="269" y="62"/>
                  </a:lnTo>
                  <a:lnTo>
                    <a:pt x="289" y="49"/>
                  </a:lnTo>
                  <a:lnTo>
                    <a:pt x="308" y="36"/>
                  </a:lnTo>
                  <a:lnTo>
                    <a:pt x="329" y="26"/>
                  </a:lnTo>
                  <a:lnTo>
                    <a:pt x="351" y="16"/>
                  </a:lnTo>
                  <a:lnTo>
                    <a:pt x="373" y="9"/>
                  </a:lnTo>
                  <a:lnTo>
                    <a:pt x="395" y="5"/>
                  </a:lnTo>
                  <a:lnTo>
                    <a:pt x="417" y="1"/>
                  </a:lnTo>
                  <a:lnTo>
                    <a:pt x="439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Freeform 82"/>
            <p:cNvSpPr>
              <a:spLocks/>
            </p:cNvSpPr>
            <p:nvPr/>
          </p:nvSpPr>
          <p:spPr bwMode="auto">
            <a:xfrm>
              <a:off x="4006" y="2840"/>
              <a:ext cx="122" cy="225"/>
            </a:xfrm>
            <a:custGeom>
              <a:avLst/>
              <a:gdLst/>
              <a:ahLst/>
              <a:cxnLst>
                <a:cxn ang="0">
                  <a:pos x="468" y="813"/>
                </a:cxn>
                <a:cxn ang="0">
                  <a:pos x="465" y="731"/>
                </a:cxn>
                <a:cxn ang="0">
                  <a:pos x="459" y="652"/>
                </a:cxn>
                <a:cxn ang="0">
                  <a:pos x="447" y="576"/>
                </a:cxn>
                <a:cxn ang="0">
                  <a:pos x="432" y="502"/>
                </a:cxn>
                <a:cxn ang="0">
                  <a:pos x="412" y="432"/>
                </a:cxn>
                <a:cxn ang="0">
                  <a:pos x="391" y="366"/>
                </a:cxn>
                <a:cxn ang="0">
                  <a:pos x="364" y="304"/>
                </a:cxn>
                <a:cxn ang="0">
                  <a:pos x="335" y="246"/>
                </a:cxn>
                <a:cxn ang="0">
                  <a:pos x="303" y="193"/>
                </a:cxn>
                <a:cxn ang="0">
                  <a:pos x="267" y="146"/>
                </a:cxn>
                <a:cxn ang="0">
                  <a:pos x="229" y="104"/>
                </a:cxn>
                <a:cxn ang="0">
                  <a:pos x="188" y="68"/>
                </a:cxn>
                <a:cxn ang="0">
                  <a:pos x="144" y="40"/>
                </a:cxn>
                <a:cxn ang="0">
                  <a:pos x="98" y="19"/>
                </a:cxn>
                <a:cxn ang="0">
                  <a:pos x="49" y="5"/>
                </a:cxn>
                <a:cxn ang="0">
                  <a:pos x="0" y="0"/>
                </a:cxn>
                <a:cxn ang="0">
                  <a:pos x="20" y="59"/>
                </a:cxn>
                <a:cxn ang="0">
                  <a:pos x="60" y="66"/>
                </a:cxn>
                <a:cxn ang="0">
                  <a:pos x="98" y="80"/>
                </a:cxn>
                <a:cxn ang="0">
                  <a:pos x="135" y="102"/>
                </a:cxn>
                <a:cxn ang="0">
                  <a:pos x="171" y="128"/>
                </a:cxn>
                <a:cxn ang="0">
                  <a:pos x="206" y="163"/>
                </a:cxn>
                <a:cxn ang="0">
                  <a:pos x="239" y="203"/>
                </a:cxn>
                <a:cxn ang="0">
                  <a:pos x="271" y="248"/>
                </a:cxn>
                <a:cxn ang="0">
                  <a:pos x="298" y="300"/>
                </a:cxn>
                <a:cxn ang="0">
                  <a:pos x="325" y="355"/>
                </a:cxn>
                <a:cxn ang="0">
                  <a:pos x="348" y="417"/>
                </a:cxn>
                <a:cxn ang="0">
                  <a:pos x="367" y="481"/>
                </a:cxn>
                <a:cxn ang="0">
                  <a:pos x="384" y="549"/>
                </a:cxn>
                <a:cxn ang="0">
                  <a:pos x="396" y="622"/>
                </a:cxn>
                <a:cxn ang="0">
                  <a:pos x="404" y="696"/>
                </a:cxn>
                <a:cxn ang="0">
                  <a:pos x="409" y="773"/>
                </a:cxn>
                <a:cxn ang="0">
                  <a:pos x="410" y="813"/>
                </a:cxn>
              </a:cxnLst>
              <a:rect l="0" t="0" r="r" b="b"/>
              <a:pathLst>
                <a:path w="468" h="813">
                  <a:moveTo>
                    <a:pt x="468" y="813"/>
                  </a:moveTo>
                  <a:lnTo>
                    <a:pt x="468" y="813"/>
                  </a:lnTo>
                  <a:lnTo>
                    <a:pt x="467" y="772"/>
                  </a:lnTo>
                  <a:lnTo>
                    <a:pt x="465" y="731"/>
                  </a:lnTo>
                  <a:lnTo>
                    <a:pt x="462" y="691"/>
                  </a:lnTo>
                  <a:lnTo>
                    <a:pt x="459" y="652"/>
                  </a:lnTo>
                  <a:lnTo>
                    <a:pt x="453" y="614"/>
                  </a:lnTo>
                  <a:lnTo>
                    <a:pt x="447" y="576"/>
                  </a:lnTo>
                  <a:lnTo>
                    <a:pt x="440" y="538"/>
                  </a:lnTo>
                  <a:lnTo>
                    <a:pt x="432" y="502"/>
                  </a:lnTo>
                  <a:lnTo>
                    <a:pt x="423" y="466"/>
                  </a:lnTo>
                  <a:lnTo>
                    <a:pt x="412" y="432"/>
                  </a:lnTo>
                  <a:lnTo>
                    <a:pt x="402" y="398"/>
                  </a:lnTo>
                  <a:lnTo>
                    <a:pt x="391" y="366"/>
                  </a:lnTo>
                  <a:lnTo>
                    <a:pt x="378" y="334"/>
                  </a:lnTo>
                  <a:lnTo>
                    <a:pt x="364" y="304"/>
                  </a:lnTo>
                  <a:lnTo>
                    <a:pt x="350" y="274"/>
                  </a:lnTo>
                  <a:lnTo>
                    <a:pt x="335" y="246"/>
                  </a:lnTo>
                  <a:lnTo>
                    <a:pt x="319" y="218"/>
                  </a:lnTo>
                  <a:lnTo>
                    <a:pt x="303" y="193"/>
                  </a:lnTo>
                  <a:lnTo>
                    <a:pt x="284" y="169"/>
                  </a:lnTo>
                  <a:lnTo>
                    <a:pt x="267" y="146"/>
                  </a:lnTo>
                  <a:lnTo>
                    <a:pt x="249" y="124"/>
                  </a:lnTo>
                  <a:lnTo>
                    <a:pt x="229" y="104"/>
                  </a:lnTo>
                  <a:lnTo>
                    <a:pt x="208" y="86"/>
                  </a:lnTo>
                  <a:lnTo>
                    <a:pt x="188" y="68"/>
                  </a:lnTo>
                  <a:lnTo>
                    <a:pt x="166" y="53"/>
                  </a:lnTo>
                  <a:lnTo>
                    <a:pt x="144" y="40"/>
                  </a:lnTo>
                  <a:lnTo>
                    <a:pt x="122" y="28"/>
                  </a:lnTo>
                  <a:lnTo>
                    <a:pt x="98" y="19"/>
                  </a:lnTo>
                  <a:lnTo>
                    <a:pt x="75" y="11"/>
                  </a:lnTo>
                  <a:lnTo>
                    <a:pt x="49" y="5"/>
                  </a:lnTo>
                  <a:lnTo>
                    <a:pt x="25" y="1"/>
                  </a:lnTo>
                  <a:lnTo>
                    <a:pt x="0" y="0"/>
                  </a:lnTo>
                  <a:lnTo>
                    <a:pt x="0" y="58"/>
                  </a:lnTo>
                  <a:lnTo>
                    <a:pt x="20" y="59"/>
                  </a:lnTo>
                  <a:lnTo>
                    <a:pt x="40" y="61"/>
                  </a:lnTo>
                  <a:lnTo>
                    <a:pt x="60" y="66"/>
                  </a:lnTo>
                  <a:lnTo>
                    <a:pt x="78" y="73"/>
                  </a:lnTo>
                  <a:lnTo>
                    <a:pt x="98" y="80"/>
                  </a:lnTo>
                  <a:lnTo>
                    <a:pt x="116" y="90"/>
                  </a:lnTo>
                  <a:lnTo>
                    <a:pt x="135" y="102"/>
                  </a:lnTo>
                  <a:lnTo>
                    <a:pt x="153" y="114"/>
                  </a:lnTo>
                  <a:lnTo>
                    <a:pt x="171" y="128"/>
                  </a:lnTo>
                  <a:lnTo>
                    <a:pt x="189" y="144"/>
                  </a:lnTo>
                  <a:lnTo>
                    <a:pt x="206" y="163"/>
                  </a:lnTo>
                  <a:lnTo>
                    <a:pt x="222" y="182"/>
                  </a:lnTo>
                  <a:lnTo>
                    <a:pt x="239" y="203"/>
                  </a:lnTo>
                  <a:lnTo>
                    <a:pt x="254" y="225"/>
                  </a:lnTo>
                  <a:lnTo>
                    <a:pt x="271" y="248"/>
                  </a:lnTo>
                  <a:lnTo>
                    <a:pt x="284" y="274"/>
                  </a:lnTo>
                  <a:lnTo>
                    <a:pt x="298" y="300"/>
                  </a:lnTo>
                  <a:lnTo>
                    <a:pt x="312" y="327"/>
                  </a:lnTo>
                  <a:lnTo>
                    <a:pt x="325" y="355"/>
                  </a:lnTo>
                  <a:lnTo>
                    <a:pt x="336" y="385"/>
                  </a:lnTo>
                  <a:lnTo>
                    <a:pt x="348" y="417"/>
                  </a:lnTo>
                  <a:lnTo>
                    <a:pt x="358" y="449"/>
                  </a:lnTo>
                  <a:lnTo>
                    <a:pt x="367" y="481"/>
                  </a:lnTo>
                  <a:lnTo>
                    <a:pt x="376" y="515"/>
                  </a:lnTo>
                  <a:lnTo>
                    <a:pt x="384" y="549"/>
                  </a:lnTo>
                  <a:lnTo>
                    <a:pt x="391" y="585"/>
                  </a:lnTo>
                  <a:lnTo>
                    <a:pt x="396" y="622"/>
                  </a:lnTo>
                  <a:lnTo>
                    <a:pt x="401" y="659"/>
                  </a:lnTo>
                  <a:lnTo>
                    <a:pt x="404" y="696"/>
                  </a:lnTo>
                  <a:lnTo>
                    <a:pt x="408" y="735"/>
                  </a:lnTo>
                  <a:lnTo>
                    <a:pt x="409" y="773"/>
                  </a:lnTo>
                  <a:lnTo>
                    <a:pt x="410" y="813"/>
                  </a:lnTo>
                  <a:lnTo>
                    <a:pt x="410" y="813"/>
                  </a:lnTo>
                  <a:lnTo>
                    <a:pt x="468" y="813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7" name="Freeform 83"/>
            <p:cNvSpPr>
              <a:spLocks/>
            </p:cNvSpPr>
            <p:nvPr/>
          </p:nvSpPr>
          <p:spPr bwMode="auto">
            <a:xfrm>
              <a:off x="4006" y="3065"/>
              <a:ext cx="122" cy="224"/>
            </a:xfrm>
            <a:custGeom>
              <a:avLst/>
              <a:gdLst/>
              <a:ahLst/>
              <a:cxnLst>
                <a:cxn ang="0">
                  <a:pos x="0" y="812"/>
                </a:cxn>
                <a:cxn ang="0">
                  <a:pos x="49" y="807"/>
                </a:cxn>
                <a:cxn ang="0">
                  <a:pos x="98" y="794"/>
                </a:cxn>
                <a:cxn ang="0">
                  <a:pos x="144" y="773"/>
                </a:cxn>
                <a:cxn ang="0">
                  <a:pos x="188" y="744"/>
                </a:cxn>
                <a:cxn ang="0">
                  <a:pos x="229" y="708"/>
                </a:cxn>
                <a:cxn ang="0">
                  <a:pos x="267" y="667"/>
                </a:cxn>
                <a:cxn ang="0">
                  <a:pos x="303" y="619"/>
                </a:cxn>
                <a:cxn ang="0">
                  <a:pos x="335" y="568"/>
                </a:cxn>
                <a:cxn ang="0">
                  <a:pos x="364" y="510"/>
                </a:cxn>
                <a:cxn ang="0">
                  <a:pos x="391" y="448"/>
                </a:cxn>
                <a:cxn ang="0">
                  <a:pos x="412" y="381"/>
                </a:cxn>
                <a:cxn ang="0">
                  <a:pos x="432" y="310"/>
                </a:cxn>
                <a:cxn ang="0">
                  <a:pos x="447" y="237"/>
                </a:cxn>
                <a:cxn ang="0">
                  <a:pos x="459" y="161"/>
                </a:cxn>
                <a:cxn ang="0">
                  <a:pos x="465" y="81"/>
                </a:cxn>
                <a:cxn ang="0">
                  <a:pos x="468" y="0"/>
                </a:cxn>
                <a:cxn ang="0">
                  <a:pos x="409" y="39"/>
                </a:cxn>
                <a:cxn ang="0">
                  <a:pos x="404" y="117"/>
                </a:cxn>
                <a:cxn ang="0">
                  <a:pos x="396" y="191"/>
                </a:cxn>
                <a:cxn ang="0">
                  <a:pos x="384" y="263"/>
                </a:cxn>
                <a:cxn ang="0">
                  <a:pos x="367" y="331"/>
                </a:cxn>
                <a:cxn ang="0">
                  <a:pos x="348" y="396"/>
                </a:cxn>
                <a:cxn ang="0">
                  <a:pos x="325" y="457"/>
                </a:cxn>
                <a:cxn ang="0">
                  <a:pos x="298" y="512"/>
                </a:cxn>
                <a:cxn ang="0">
                  <a:pos x="271" y="564"/>
                </a:cxn>
                <a:cxn ang="0">
                  <a:pos x="239" y="610"/>
                </a:cxn>
                <a:cxn ang="0">
                  <a:pos x="206" y="649"/>
                </a:cxn>
                <a:cxn ang="0">
                  <a:pos x="171" y="684"/>
                </a:cxn>
                <a:cxn ang="0">
                  <a:pos x="135" y="712"/>
                </a:cxn>
                <a:cxn ang="0">
                  <a:pos x="98" y="732"/>
                </a:cxn>
                <a:cxn ang="0">
                  <a:pos x="60" y="746"/>
                </a:cxn>
                <a:cxn ang="0">
                  <a:pos x="20" y="753"/>
                </a:cxn>
                <a:cxn ang="0">
                  <a:pos x="0" y="754"/>
                </a:cxn>
              </a:cxnLst>
              <a:rect l="0" t="0" r="r" b="b"/>
              <a:pathLst>
                <a:path w="468" h="812">
                  <a:moveTo>
                    <a:pt x="0" y="812"/>
                  </a:moveTo>
                  <a:lnTo>
                    <a:pt x="0" y="812"/>
                  </a:lnTo>
                  <a:lnTo>
                    <a:pt x="25" y="811"/>
                  </a:lnTo>
                  <a:lnTo>
                    <a:pt x="49" y="807"/>
                  </a:lnTo>
                  <a:lnTo>
                    <a:pt x="75" y="802"/>
                  </a:lnTo>
                  <a:lnTo>
                    <a:pt x="98" y="794"/>
                  </a:lnTo>
                  <a:lnTo>
                    <a:pt x="122" y="784"/>
                  </a:lnTo>
                  <a:lnTo>
                    <a:pt x="144" y="773"/>
                  </a:lnTo>
                  <a:lnTo>
                    <a:pt x="166" y="759"/>
                  </a:lnTo>
                  <a:lnTo>
                    <a:pt x="188" y="744"/>
                  </a:lnTo>
                  <a:lnTo>
                    <a:pt x="208" y="727"/>
                  </a:lnTo>
                  <a:lnTo>
                    <a:pt x="229" y="708"/>
                  </a:lnTo>
                  <a:lnTo>
                    <a:pt x="249" y="689"/>
                  </a:lnTo>
                  <a:lnTo>
                    <a:pt x="267" y="667"/>
                  </a:lnTo>
                  <a:lnTo>
                    <a:pt x="284" y="644"/>
                  </a:lnTo>
                  <a:lnTo>
                    <a:pt x="303" y="619"/>
                  </a:lnTo>
                  <a:lnTo>
                    <a:pt x="319" y="594"/>
                  </a:lnTo>
                  <a:lnTo>
                    <a:pt x="335" y="568"/>
                  </a:lnTo>
                  <a:lnTo>
                    <a:pt x="350" y="539"/>
                  </a:lnTo>
                  <a:lnTo>
                    <a:pt x="364" y="510"/>
                  </a:lnTo>
                  <a:lnTo>
                    <a:pt x="378" y="479"/>
                  </a:lnTo>
                  <a:lnTo>
                    <a:pt x="391" y="448"/>
                  </a:lnTo>
                  <a:lnTo>
                    <a:pt x="402" y="414"/>
                  </a:lnTo>
                  <a:lnTo>
                    <a:pt x="412" y="381"/>
                  </a:lnTo>
                  <a:lnTo>
                    <a:pt x="423" y="346"/>
                  </a:lnTo>
                  <a:lnTo>
                    <a:pt x="432" y="310"/>
                  </a:lnTo>
                  <a:lnTo>
                    <a:pt x="440" y="275"/>
                  </a:lnTo>
                  <a:lnTo>
                    <a:pt x="447" y="237"/>
                  </a:lnTo>
                  <a:lnTo>
                    <a:pt x="453" y="199"/>
                  </a:lnTo>
                  <a:lnTo>
                    <a:pt x="459" y="161"/>
                  </a:lnTo>
                  <a:lnTo>
                    <a:pt x="462" y="121"/>
                  </a:lnTo>
                  <a:lnTo>
                    <a:pt x="465" y="81"/>
                  </a:lnTo>
                  <a:lnTo>
                    <a:pt x="467" y="41"/>
                  </a:lnTo>
                  <a:lnTo>
                    <a:pt x="468" y="0"/>
                  </a:lnTo>
                  <a:lnTo>
                    <a:pt x="410" y="0"/>
                  </a:lnTo>
                  <a:lnTo>
                    <a:pt x="409" y="39"/>
                  </a:lnTo>
                  <a:lnTo>
                    <a:pt x="408" y="78"/>
                  </a:lnTo>
                  <a:lnTo>
                    <a:pt x="404" y="117"/>
                  </a:lnTo>
                  <a:lnTo>
                    <a:pt x="401" y="154"/>
                  </a:lnTo>
                  <a:lnTo>
                    <a:pt x="396" y="191"/>
                  </a:lnTo>
                  <a:lnTo>
                    <a:pt x="391" y="227"/>
                  </a:lnTo>
                  <a:lnTo>
                    <a:pt x="384" y="263"/>
                  </a:lnTo>
                  <a:lnTo>
                    <a:pt x="376" y="298"/>
                  </a:lnTo>
                  <a:lnTo>
                    <a:pt x="367" y="331"/>
                  </a:lnTo>
                  <a:lnTo>
                    <a:pt x="358" y="365"/>
                  </a:lnTo>
                  <a:lnTo>
                    <a:pt x="348" y="396"/>
                  </a:lnTo>
                  <a:lnTo>
                    <a:pt x="336" y="427"/>
                  </a:lnTo>
                  <a:lnTo>
                    <a:pt x="325" y="457"/>
                  </a:lnTo>
                  <a:lnTo>
                    <a:pt x="312" y="486"/>
                  </a:lnTo>
                  <a:lnTo>
                    <a:pt x="298" y="512"/>
                  </a:lnTo>
                  <a:lnTo>
                    <a:pt x="284" y="539"/>
                  </a:lnTo>
                  <a:lnTo>
                    <a:pt x="271" y="564"/>
                  </a:lnTo>
                  <a:lnTo>
                    <a:pt x="254" y="587"/>
                  </a:lnTo>
                  <a:lnTo>
                    <a:pt x="239" y="610"/>
                  </a:lnTo>
                  <a:lnTo>
                    <a:pt x="222" y="631"/>
                  </a:lnTo>
                  <a:lnTo>
                    <a:pt x="206" y="649"/>
                  </a:lnTo>
                  <a:lnTo>
                    <a:pt x="189" y="668"/>
                  </a:lnTo>
                  <a:lnTo>
                    <a:pt x="171" y="684"/>
                  </a:lnTo>
                  <a:lnTo>
                    <a:pt x="153" y="698"/>
                  </a:lnTo>
                  <a:lnTo>
                    <a:pt x="135" y="712"/>
                  </a:lnTo>
                  <a:lnTo>
                    <a:pt x="116" y="722"/>
                  </a:lnTo>
                  <a:lnTo>
                    <a:pt x="98" y="732"/>
                  </a:lnTo>
                  <a:lnTo>
                    <a:pt x="78" y="739"/>
                  </a:lnTo>
                  <a:lnTo>
                    <a:pt x="60" y="746"/>
                  </a:lnTo>
                  <a:lnTo>
                    <a:pt x="40" y="751"/>
                  </a:lnTo>
                  <a:lnTo>
                    <a:pt x="20" y="753"/>
                  </a:lnTo>
                  <a:lnTo>
                    <a:pt x="0" y="754"/>
                  </a:lnTo>
                  <a:lnTo>
                    <a:pt x="0" y="754"/>
                  </a:lnTo>
                  <a:lnTo>
                    <a:pt x="0" y="812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8" name="Freeform 84"/>
            <p:cNvSpPr>
              <a:spLocks/>
            </p:cNvSpPr>
            <p:nvPr/>
          </p:nvSpPr>
          <p:spPr bwMode="auto">
            <a:xfrm>
              <a:off x="3886" y="3065"/>
              <a:ext cx="120" cy="2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81"/>
                </a:cxn>
                <a:cxn ang="0">
                  <a:pos x="9" y="161"/>
                </a:cxn>
                <a:cxn ang="0">
                  <a:pos x="20" y="237"/>
                </a:cxn>
                <a:cxn ang="0">
                  <a:pos x="35" y="310"/>
                </a:cxn>
                <a:cxn ang="0">
                  <a:pos x="54" y="381"/>
                </a:cxn>
                <a:cxn ang="0">
                  <a:pos x="77" y="448"/>
                </a:cxn>
                <a:cxn ang="0">
                  <a:pos x="102" y="510"/>
                </a:cxn>
                <a:cxn ang="0">
                  <a:pos x="132" y="568"/>
                </a:cxn>
                <a:cxn ang="0">
                  <a:pos x="165" y="619"/>
                </a:cxn>
                <a:cxn ang="0">
                  <a:pos x="200" y="667"/>
                </a:cxn>
                <a:cxn ang="0">
                  <a:pos x="238" y="708"/>
                </a:cxn>
                <a:cxn ang="0">
                  <a:pos x="279" y="744"/>
                </a:cxn>
                <a:cxn ang="0">
                  <a:pos x="323" y="773"/>
                </a:cxn>
                <a:cxn ang="0">
                  <a:pos x="369" y="794"/>
                </a:cxn>
                <a:cxn ang="0">
                  <a:pos x="417" y="807"/>
                </a:cxn>
                <a:cxn ang="0">
                  <a:pos x="467" y="812"/>
                </a:cxn>
                <a:cxn ang="0">
                  <a:pos x="447" y="753"/>
                </a:cxn>
                <a:cxn ang="0">
                  <a:pos x="408" y="746"/>
                </a:cxn>
                <a:cxn ang="0">
                  <a:pos x="370" y="732"/>
                </a:cxn>
                <a:cxn ang="0">
                  <a:pos x="332" y="712"/>
                </a:cxn>
                <a:cxn ang="0">
                  <a:pos x="296" y="684"/>
                </a:cxn>
                <a:cxn ang="0">
                  <a:pos x="261" y="649"/>
                </a:cxn>
                <a:cxn ang="0">
                  <a:pos x="228" y="610"/>
                </a:cxn>
                <a:cxn ang="0">
                  <a:pos x="197" y="564"/>
                </a:cxn>
                <a:cxn ang="0">
                  <a:pos x="168" y="512"/>
                </a:cxn>
                <a:cxn ang="0">
                  <a:pos x="143" y="457"/>
                </a:cxn>
                <a:cxn ang="0">
                  <a:pos x="120" y="396"/>
                </a:cxn>
                <a:cxn ang="0">
                  <a:pos x="100" y="331"/>
                </a:cxn>
                <a:cxn ang="0">
                  <a:pos x="84" y="263"/>
                </a:cxn>
                <a:cxn ang="0">
                  <a:pos x="71" y="191"/>
                </a:cxn>
                <a:cxn ang="0">
                  <a:pos x="62" y="117"/>
                </a:cxn>
                <a:cxn ang="0">
                  <a:pos x="57" y="39"/>
                </a:cxn>
                <a:cxn ang="0">
                  <a:pos x="57" y="0"/>
                </a:cxn>
              </a:cxnLst>
              <a:rect l="0" t="0" r="r" b="b"/>
              <a:pathLst>
                <a:path w="467" h="812">
                  <a:moveTo>
                    <a:pt x="0" y="0"/>
                  </a:moveTo>
                  <a:lnTo>
                    <a:pt x="0" y="0"/>
                  </a:lnTo>
                  <a:lnTo>
                    <a:pt x="1" y="41"/>
                  </a:lnTo>
                  <a:lnTo>
                    <a:pt x="2" y="81"/>
                  </a:lnTo>
                  <a:lnTo>
                    <a:pt x="5" y="121"/>
                  </a:lnTo>
                  <a:lnTo>
                    <a:pt x="9" y="161"/>
                  </a:lnTo>
                  <a:lnTo>
                    <a:pt x="14" y="199"/>
                  </a:lnTo>
                  <a:lnTo>
                    <a:pt x="20" y="237"/>
                  </a:lnTo>
                  <a:lnTo>
                    <a:pt x="27" y="275"/>
                  </a:lnTo>
                  <a:lnTo>
                    <a:pt x="35" y="310"/>
                  </a:lnTo>
                  <a:lnTo>
                    <a:pt x="43" y="346"/>
                  </a:lnTo>
                  <a:lnTo>
                    <a:pt x="54" y="381"/>
                  </a:lnTo>
                  <a:lnTo>
                    <a:pt x="65" y="414"/>
                  </a:lnTo>
                  <a:lnTo>
                    <a:pt x="77" y="448"/>
                  </a:lnTo>
                  <a:lnTo>
                    <a:pt x="90" y="479"/>
                  </a:lnTo>
                  <a:lnTo>
                    <a:pt x="102" y="510"/>
                  </a:lnTo>
                  <a:lnTo>
                    <a:pt x="117" y="539"/>
                  </a:lnTo>
                  <a:lnTo>
                    <a:pt x="132" y="568"/>
                  </a:lnTo>
                  <a:lnTo>
                    <a:pt x="148" y="594"/>
                  </a:lnTo>
                  <a:lnTo>
                    <a:pt x="165" y="619"/>
                  </a:lnTo>
                  <a:lnTo>
                    <a:pt x="182" y="644"/>
                  </a:lnTo>
                  <a:lnTo>
                    <a:pt x="200" y="667"/>
                  </a:lnTo>
                  <a:lnTo>
                    <a:pt x="219" y="689"/>
                  </a:lnTo>
                  <a:lnTo>
                    <a:pt x="238" y="708"/>
                  </a:lnTo>
                  <a:lnTo>
                    <a:pt x="258" y="727"/>
                  </a:lnTo>
                  <a:lnTo>
                    <a:pt x="279" y="744"/>
                  </a:lnTo>
                  <a:lnTo>
                    <a:pt x="301" y="759"/>
                  </a:lnTo>
                  <a:lnTo>
                    <a:pt x="323" y="773"/>
                  </a:lnTo>
                  <a:lnTo>
                    <a:pt x="346" y="784"/>
                  </a:lnTo>
                  <a:lnTo>
                    <a:pt x="369" y="794"/>
                  </a:lnTo>
                  <a:lnTo>
                    <a:pt x="393" y="802"/>
                  </a:lnTo>
                  <a:lnTo>
                    <a:pt x="417" y="807"/>
                  </a:lnTo>
                  <a:lnTo>
                    <a:pt x="442" y="811"/>
                  </a:lnTo>
                  <a:lnTo>
                    <a:pt x="467" y="812"/>
                  </a:lnTo>
                  <a:lnTo>
                    <a:pt x="467" y="754"/>
                  </a:lnTo>
                  <a:lnTo>
                    <a:pt x="447" y="753"/>
                  </a:lnTo>
                  <a:lnTo>
                    <a:pt x="427" y="751"/>
                  </a:lnTo>
                  <a:lnTo>
                    <a:pt x="408" y="746"/>
                  </a:lnTo>
                  <a:lnTo>
                    <a:pt x="388" y="739"/>
                  </a:lnTo>
                  <a:lnTo>
                    <a:pt x="370" y="732"/>
                  </a:lnTo>
                  <a:lnTo>
                    <a:pt x="351" y="722"/>
                  </a:lnTo>
                  <a:lnTo>
                    <a:pt x="332" y="712"/>
                  </a:lnTo>
                  <a:lnTo>
                    <a:pt x="314" y="698"/>
                  </a:lnTo>
                  <a:lnTo>
                    <a:pt x="296" y="684"/>
                  </a:lnTo>
                  <a:lnTo>
                    <a:pt x="279" y="668"/>
                  </a:lnTo>
                  <a:lnTo>
                    <a:pt x="261" y="649"/>
                  </a:lnTo>
                  <a:lnTo>
                    <a:pt x="244" y="631"/>
                  </a:lnTo>
                  <a:lnTo>
                    <a:pt x="228" y="610"/>
                  </a:lnTo>
                  <a:lnTo>
                    <a:pt x="212" y="587"/>
                  </a:lnTo>
                  <a:lnTo>
                    <a:pt x="197" y="564"/>
                  </a:lnTo>
                  <a:lnTo>
                    <a:pt x="182" y="539"/>
                  </a:lnTo>
                  <a:lnTo>
                    <a:pt x="168" y="512"/>
                  </a:lnTo>
                  <a:lnTo>
                    <a:pt x="155" y="486"/>
                  </a:lnTo>
                  <a:lnTo>
                    <a:pt x="143" y="457"/>
                  </a:lnTo>
                  <a:lnTo>
                    <a:pt x="130" y="427"/>
                  </a:lnTo>
                  <a:lnTo>
                    <a:pt x="120" y="396"/>
                  </a:lnTo>
                  <a:lnTo>
                    <a:pt x="109" y="365"/>
                  </a:lnTo>
                  <a:lnTo>
                    <a:pt x="100" y="331"/>
                  </a:lnTo>
                  <a:lnTo>
                    <a:pt x="91" y="298"/>
                  </a:lnTo>
                  <a:lnTo>
                    <a:pt x="84" y="263"/>
                  </a:lnTo>
                  <a:lnTo>
                    <a:pt x="77" y="227"/>
                  </a:lnTo>
                  <a:lnTo>
                    <a:pt x="71" y="191"/>
                  </a:lnTo>
                  <a:lnTo>
                    <a:pt x="67" y="154"/>
                  </a:lnTo>
                  <a:lnTo>
                    <a:pt x="62" y="117"/>
                  </a:lnTo>
                  <a:lnTo>
                    <a:pt x="60" y="78"/>
                  </a:lnTo>
                  <a:lnTo>
                    <a:pt x="57" y="39"/>
                  </a:lnTo>
                  <a:lnTo>
                    <a:pt x="57" y="0"/>
                  </a:lnTo>
                  <a:lnTo>
                    <a:pt x="5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9" name="Freeform 85"/>
            <p:cNvSpPr>
              <a:spLocks/>
            </p:cNvSpPr>
            <p:nvPr/>
          </p:nvSpPr>
          <p:spPr bwMode="auto">
            <a:xfrm>
              <a:off x="3886" y="2840"/>
              <a:ext cx="120" cy="225"/>
            </a:xfrm>
            <a:custGeom>
              <a:avLst/>
              <a:gdLst/>
              <a:ahLst/>
              <a:cxnLst>
                <a:cxn ang="0">
                  <a:pos x="467" y="0"/>
                </a:cxn>
                <a:cxn ang="0">
                  <a:pos x="417" y="5"/>
                </a:cxn>
                <a:cxn ang="0">
                  <a:pos x="369" y="19"/>
                </a:cxn>
                <a:cxn ang="0">
                  <a:pos x="323" y="40"/>
                </a:cxn>
                <a:cxn ang="0">
                  <a:pos x="279" y="68"/>
                </a:cxn>
                <a:cxn ang="0">
                  <a:pos x="238" y="104"/>
                </a:cxn>
                <a:cxn ang="0">
                  <a:pos x="200" y="146"/>
                </a:cxn>
                <a:cxn ang="0">
                  <a:pos x="165" y="193"/>
                </a:cxn>
                <a:cxn ang="0">
                  <a:pos x="132" y="246"/>
                </a:cxn>
                <a:cxn ang="0">
                  <a:pos x="102" y="304"/>
                </a:cxn>
                <a:cxn ang="0">
                  <a:pos x="77" y="366"/>
                </a:cxn>
                <a:cxn ang="0">
                  <a:pos x="54" y="432"/>
                </a:cxn>
                <a:cxn ang="0">
                  <a:pos x="35" y="502"/>
                </a:cxn>
                <a:cxn ang="0">
                  <a:pos x="20" y="576"/>
                </a:cxn>
                <a:cxn ang="0">
                  <a:pos x="9" y="652"/>
                </a:cxn>
                <a:cxn ang="0">
                  <a:pos x="2" y="731"/>
                </a:cxn>
                <a:cxn ang="0">
                  <a:pos x="0" y="813"/>
                </a:cxn>
                <a:cxn ang="0">
                  <a:pos x="57" y="773"/>
                </a:cxn>
                <a:cxn ang="0">
                  <a:pos x="62" y="696"/>
                </a:cxn>
                <a:cxn ang="0">
                  <a:pos x="71" y="622"/>
                </a:cxn>
                <a:cxn ang="0">
                  <a:pos x="84" y="549"/>
                </a:cxn>
                <a:cxn ang="0">
                  <a:pos x="100" y="481"/>
                </a:cxn>
                <a:cxn ang="0">
                  <a:pos x="120" y="417"/>
                </a:cxn>
                <a:cxn ang="0">
                  <a:pos x="143" y="355"/>
                </a:cxn>
                <a:cxn ang="0">
                  <a:pos x="168" y="300"/>
                </a:cxn>
                <a:cxn ang="0">
                  <a:pos x="197" y="248"/>
                </a:cxn>
                <a:cxn ang="0">
                  <a:pos x="228" y="203"/>
                </a:cxn>
                <a:cxn ang="0">
                  <a:pos x="261" y="163"/>
                </a:cxn>
                <a:cxn ang="0">
                  <a:pos x="296" y="128"/>
                </a:cxn>
                <a:cxn ang="0">
                  <a:pos x="332" y="102"/>
                </a:cxn>
                <a:cxn ang="0">
                  <a:pos x="370" y="80"/>
                </a:cxn>
                <a:cxn ang="0">
                  <a:pos x="408" y="66"/>
                </a:cxn>
                <a:cxn ang="0">
                  <a:pos x="447" y="59"/>
                </a:cxn>
                <a:cxn ang="0">
                  <a:pos x="467" y="58"/>
                </a:cxn>
              </a:cxnLst>
              <a:rect l="0" t="0" r="r" b="b"/>
              <a:pathLst>
                <a:path w="467" h="813">
                  <a:moveTo>
                    <a:pt x="467" y="0"/>
                  </a:moveTo>
                  <a:lnTo>
                    <a:pt x="467" y="0"/>
                  </a:lnTo>
                  <a:lnTo>
                    <a:pt x="442" y="1"/>
                  </a:lnTo>
                  <a:lnTo>
                    <a:pt x="417" y="5"/>
                  </a:lnTo>
                  <a:lnTo>
                    <a:pt x="393" y="11"/>
                  </a:lnTo>
                  <a:lnTo>
                    <a:pt x="369" y="19"/>
                  </a:lnTo>
                  <a:lnTo>
                    <a:pt x="346" y="28"/>
                  </a:lnTo>
                  <a:lnTo>
                    <a:pt x="323" y="40"/>
                  </a:lnTo>
                  <a:lnTo>
                    <a:pt x="301" y="53"/>
                  </a:lnTo>
                  <a:lnTo>
                    <a:pt x="279" y="68"/>
                  </a:lnTo>
                  <a:lnTo>
                    <a:pt x="258" y="86"/>
                  </a:lnTo>
                  <a:lnTo>
                    <a:pt x="238" y="104"/>
                  </a:lnTo>
                  <a:lnTo>
                    <a:pt x="219" y="124"/>
                  </a:lnTo>
                  <a:lnTo>
                    <a:pt x="200" y="146"/>
                  </a:lnTo>
                  <a:lnTo>
                    <a:pt x="182" y="169"/>
                  </a:lnTo>
                  <a:lnTo>
                    <a:pt x="165" y="193"/>
                  </a:lnTo>
                  <a:lnTo>
                    <a:pt x="148" y="218"/>
                  </a:lnTo>
                  <a:lnTo>
                    <a:pt x="132" y="246"/>
                  </a:lnTo>
                  <a:lnTo>
                    <a:pt x="117" y="274"/>
                  </a:lnTo>
                  <a:lnTo>
                    <a:pt x="102" y="304"/>
                  </a:lnTo>
                  <a:lnTo>
                    <a:pt x="90" y="334"/>
                  </a:lnTo>
                  <a:lnTo>
                    <a:pt x="77" y="366"/>
                  </a:lnTo>
                  <a:lnTo>
                    <a:pt x="65" y="398"/>
                  </a:lnTo>
                  <a:lnTo>
                    <a:pt x="54" y="432"/>
                  </a:lnTo>
                  <a:lnTo>
                    <a:pt x="43" y="466"/>
                  </a:lnTo>
                  <a:lnTo>
                    <a:pt x="35" y="502"/>
                  </a:lnTo>
                  <a:lnTo>
                    <a:pt x="27" y="538"/>
                  </a:lnTo>
                  <a:lnTo>
                    <a:pt x="20" y="576"/>
                  </a:lnTo>
                  <a:lnTo>
                    <a:pt x="14" y="614"/>
                  </a:lnTo>
                  <a:lnTo>
                    <a:pt x="9" y="652"/>
                  </a:lnTo>
                  <a:lnTo>
                    <a:pt x="5" y="691"/>
                  </a:lnTo>
                  <a:lnTo>
                    <a:pt x="2" y="731"/>
                  </a:lnTo>
                  <a:lnTo>
                    <a:pt x="1" y="772"/>
                  </a:lnTo>
                  <a:lnTo>
                    <a:pt x="0" y="813"/>
                  </a:lnTo>
                  <a:lnTo>
                    <a:pt x="57" y="813"/>
                  </a:lnTo>
                  <a:lnTo>
                    <a:pt x="57" y="773"/>
                  </a:lnTo>
                  <a:lnTo>
                    <a:pt x="60" y="735"/>
                  </a:lnTo>
                  <a:lnTo>
                    <a:pt x="62" y="696"/>
                  </a:lnTo>
                  <a:lnTo>
                    <a:pt x="67" y="659"/>
                  </a:lnTo>
                  <a:lnTo>
                    <a:pt x="71" y="622"/>
                  </a:lnTo>
                  <a:lnTo>
                    <a:pt x="77" y="585"/>
                  </a:lnTo>
                  <a:lnTo>
                    <a:pt x="84" y="549"/>
                  </a:lnTo>
                  <a:lnTo>
                    <a:pt x="91" y="515"/>
                  </a:lnTo>
                  <a:lnTo>
                    <a:pt x="100" y="481"/>
                  </a:lnTo>
                  <a:lnTo>
                    <a:pt x="109" y="449"/>
                  </a:lnTo>
                  <a:lnTo>
                    <a:pt x="120" y="417"/>
                  </a:lnTo>
                  <a:lnTo>
                    <a:pt x="130" y="385"/>
                  </a:lnTo>
                  <a:lnTo>
                    <a:pt x="143" y="355"/>
                  </a:lnTo>
                  <a:lnTo>
                    <a:pt x="155" y="327"/>
                  </a:lnTo>
                  <a:lnTo>
                    <a:pt x="168" y="300"/>
                  </a:lnTo>
                  <a:lnTo>
                    <a:pt x="182" y="274"/>
                  </a:lnTo>
                  <a:lnTo>
                    <a:pt x="197" y="248"/>
                  </a:lnTo>
                  <a:lnTo>
                    <a:pt x="212" y="225"/>
                  </a:lnTo>
                  <a:lnTo>
                    <a:pt x="228" y="203"/>
                  </a:lnTo>
                  <a:lnTo>
                    <a:pt x="244" y="182"/>
                  </a:lnTo>
                  <a:lnTo>
                    <a:pt x="261" y="163"/>
                  </a:lnTo>
                  <a:lnTo>
                    <a:pt x="279" y="144"/>
                  </a:lnTo>
                  <a:lnTo>
                    <a:pt x="296" y="128"/>
                  </a:lnTo>
                  <a:lnTo>
                    <a:pt x="314" y="114"/>
                  </a:lnTo>
                  <a:lnTo>
                    <a:pt x="332" y="102"/>
                  </a:lnTo>
                  <a:lnTo>
                    <a:pt x="351" y="90"/>
                  </a:lnTo>
                  <a:lnTo>
                    <a:pt x="370" y="80"/>
                  </a:lnTo>
                  <a:lnTo>
                    <a:pt x="388" y="73"/>
                  </a:lnTo>
                  <a:lnTo>
                    <a:pt x="408" y="66"/>
                  </a:lnTo>
                  <a:lnTo>
                    <a:pt x="427" y="61"/>
                  </a:lnTo>
                  <a:lnTo>
                    <a:pt x="447" y="59"/>
                  </a:lnTo>
                  <a:lnTo>
                    <a:pt x="467" y="58"/>
                  </a:lnTo>
                  <a:lnTo>
                    <a:pt x="467" y="58"/>
                  </a:lnTo>
                  <a:lnTo>
                    <a:pt x="467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0" name="Rectangle 86"/>
            <p:cNvSpPr>
              <a:spLocks noChangeArrowheads="1"/>
            </p:cNvSpPr>
            <p:nvPr/>
          </p:nvSpPr>
          <p:spPr bwMode="auto">
            <a:xfrm>
              <a:off x="3597" y="2959"/>
              <a:ext cx="24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1200" i="1">
                  <a:solidFill>
                    <a:srgbClr val="000000"/>
                  </a:solidFill>
                  <a:latin typeface="Times New Roman" pitchFamily="18" charset="-18"/>
                </a:rPr>
                <a:t>f</a:t>
              </a:r>
              <a:endParaRPr lang="de-DE" sz="1200" b="1">
                <a:latin typeface="Times New Roman" pitchFamily="18" charset="-18"/>
              </a:endParaRPr>
            </a:p>
          </p:txBody>
        </p:sp>
        <p:sp>
          <p:nvSpPr>
            <p:cNvPr id="81" name="Rectangle 87"/>
            <p:cNvSpPr>
              <a:spLocks noChangeArrowheads="1"/>
            </p:cNvSpPr>
            <p:nvPr/>
          </p:nvSpPr>
          <p:spPr bwMode="auto">
            <a:xfrm>
              <a:off x="3972" y="2941"/>
              <a:ext cx="43" cy="1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1200" i="1">
                  <a:solidFill>
                    <a:srgbClr val="000000"/>
                  </a:solidFill>
                  <a:latin typeface="Times New Roman" pitchFamily="18" charset="-18"/>
                </a:rPr>
                <a:t>g</a:t>
              </a:r>
              <a:endParaRPr lang="de-DE" sz="1200" b="1">
                <a:latin typeface="Times New Roman" pitchFamily="18" charset="-18"/>
              </a:endParaRPr>
            </a:p>
          </p:txBody>
        </p:sp>
        <p:sp>
          <p:nvSpPr>
            <p:cNvPr id="82" name="Freeform 88"/>
            <p:cNvSpPr>
              <a:spLocks/>
            </p:cNvSpPr>
            <p:nvPr/>
          </p:nvSpPr>
          <p:spPr bwMode="auto">
            <a:xfrm>
              <a:off x="3611" y="3278"/>
              <a:ext cx="122" cy="207"/>
            </a:xfrm>
            <a:custGeom>
              <a:avLst/>
              <a:gdLst/>
              <a:ahLst/>
              <a:cxnLst>
                <a:cxn ang="0">
                  <a:pos x="445" y="740"/>
                </a:cxn>
                <a:cxn ang="0">
                  <a:pos x="471" y="725"/>
                </a:cxn>
                <a:cxn ang="0">
                  <a:pos x="50" y="0"/>
                </a:cxn>
                <a:cxn ang="0">
                  <a:pos x="0" y="29"/>
                </a:cxn>
                <a:cxn ang="0">
                  <a:pos x="421" y="753"/>
                </a:cxn>
                <a:cxn ang="0">
                  <a:pos x="445" y="740"/>
                </a:cxn>
              </a:cxnLst>
              <a:rect l="0" t="0" r="r" b="b"/>
              <a:pathLst>
                <a:path w="471" h="753">
                  <a:moveTo>
                    <a:pt x="445" y="740"/>
                  </a:moveTo>
                  <a:lnTo>
                    <a:pt x="471" y="725"/>
                  </a:lnTo>
                  <a:lnTo>
                    <a:pt x="50" y="0"/>
                  </a:lnTo>
                  <a:lnTo>
                    <a:pt x="0" y="29"/>
                  </a:lnTo>
                  <a:lnTo>
                    <a:pt x="421" y="753"/>
                  </a:lnTo>
                  <a:lnTo>
                    <a:pt x="445" y="74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3" name="Freeform 89"/>
            <p:cNvSpPr>
              <a:spLocks/>
            </p:cNvSpPr>
            <p:nvPr/>
          </p:nvSpPr>
          <p:spPr bwMode="auto">
            <a:xfrm>
              <a:off x="3690" y="3455"/>
              <a:ext cx="69" cy="87"/>
            </a:xfrm>
            <a:custGeom>
              <a:avLst/>
              <a:gdLst/>
              <a:ahLst/>
              <a:cxnLst>
                <a:cxn ang="0">
                  <a:pos x="261" y="0"/>
                </a:cxn>
                <a:cxn ang="0">
                  <a:pos x="268" y="311"/>
                </a:cxn>
                <a:cxn ang="0">
                  <a:pos x="0" y="150"/>
                </a:cxn>
                <a:cxn ang="0">
                  <a:pos x="261" y="0"/>
                </a:cxn>
                <a:cxn ang="0">
                  <a:pos x="268" y="311"/>
                </a:cxn>
                <a:cxn ang="0">
                  <a:pos x="261" y="0"/>
                </a:cxn>
              </a:cxnLst>
              <a:rect l="0" t="0" r="r" b="b"/>
              <a:pathLst>
                <a:path w="268" h="311">
                  <a:moveTo>
                    <a:pt x="261" y="0"/>
                  </a:moveTo>
                  <a:lnTo>
                    <a:pt x="268" y="311"/>
                  </a:lnTo>
                  <a:lnTo>
                    <a:pt x="0" y="150"/>
                  </a:lnTo>
                  <a:lnTo>
                    <a:pt x="261" y="0"/>
                  </a:lnTo>
                  <a:lnTo>
                    <a:pt x="268" y="311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4" name="Freeform 90"/>
            <p:cNvSpPr>
              <a:spLocks/>
            </p:cNvSpPr>
            <p:nvPr/>
          </p:nvSpPr>
          <p:spPr bwMode="auto">
            <a:xfrm>
              <a:off x="3883" y="3277"/>
              <a:ext cx="129" cy="210"/>
            </a:xfrm>
            <a:custGeom>
              <a:avLst/>
              <a:gdLst/>
              <a:ahLst/>
              <a:cxnLst>
                <a:cxn ang="0">
                  <a:pos x="25" y="744"/>
                </a:cxn>
                <a:cxn ang="0">
                  <a:pos x="49" y="759"/>
                </a:cxn>
                <a:cxn ang="0">
                  <a:pos x="500" y="30"/>
                </a:cxn>
                <a:cxn ang="0">
                  <a:pos x="452" y="0"/>
                </a:cxn>
                <a:cxn ang="0">
                  <a:pos x="0" y="729"/>
                </a:cxn>
                <a:cxn ang="0">
                  <a:pos x="25" y="744"/>
                </a:cxn>
              </a:cxnLst>
              <a:rect l="0" t="0" r="r" b="b"/>
              <a:pathLst>
                <a:path w="500" h="759">
                  <a:moveTo>
                    <a:pt x="25" y="744"/>
                  </a:moveTo>
                  <a:lnTo>
                    <a:pt x="49" y="759"/>
                  </a:lnTo>
                  <a:lnTo>
                    <a:pt x="500" y="30"/>
                  </a:lnTo>
                  <a:lnTo>
                    <a:pt x="452" y="0"/>
                  </a:lnTo>
                  <a:lnTo>
                    <a:pt x="0" y="729"/>
                  </a:lnTo>
                  <a:lnTo>
                    <a:pt x="25" y="744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5" name="Freeform 91"/>
            <p:cNvSpPr>
              <a:spLocks/>
            </p:cNvSpPr>
            <p:nvPr/>
          </p:nvSpPr>
          <p:spPr bwMode="auto">
            <a:xfrm>
              <a:off x="3856" y="3455"/>
              <a:ext cx="70" cy="87"/>
            </a:xfrm>
            <a:custGeom>
              <a:avLst/>
              <a:gdLst/>
              <a:ahLst/>
              <a:cxnLst>
                <a:cxn ang="0">
                  <a:pos x="271" y="158"/>
                </a:cxn>
                <a:cxn ang="0">
                  <a:pos x="0" y="311"/>
                </a:cxn>
                <a:cxn ang="0">
                  <a:pos x="16" y="0"/>
                </a:cxn>
                <a:cxn ang="0">
                  <a:pos x="271" y="158"/>
                </a:cxn>
                <a:cxn ang="0">
                  <a:pos x="0" y="311"/>
                </a:cxn>
                <a:cxn ang="0">
                  <a:pos x="271" y="158"/>
                </a:cxn>
              </a:cxnLst>
              <a:rect l="0" t="0" r="r" b="b"/>
              <a:pathLst>
                <a:path w="271" h="311">
                  <a:moveTo>
                    <a:pt x="271" y="158"/>
                  </a:moveTo>
                  <a:lnTo>
                    <a:pt x="0" y="311"/>
                  </a:lnTo>
                  <a:lnTo>
                    <a:pt x="16" y="0"/>
                  </a:lnTo>
                  <a:lnTo>
                    <a:pt x="271" y="158"/>
                  </a:lnTo>
                  <a:lnTo>
                    <a:pt x="0" y="311"/>
                  </a:lnTo>
                  <a:lnTo>
                    <a:pt x="271" y="158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Freeform 92"/>
            <p:cNvSpPr>
              <a:spLocks/>
            </p:cNvSpPr>
            <p:nvPr/>
          </p:nvSpPr>
          <p:spPr bwMode="auto">
            <a:xfrm>
              <a:off x="3799" y="3773"/>
              <a:ext cx="18" cy="94"/>
            </a:xfrm>
            <a:custGeom>
              <a:avLst/>
              <a:gdLst/>
              <a:ahLst/>
              <a:cxnLst>
                <a:cxn ang="0">
                  <a:pos x="28" y="339"/>
                </a:cxn>
                <a:cxn ang="0">
                  <a:pos x="57" y="341"/>
                </a:cxn>
                <a:cxn ang="0">
                  <a:pos x="66" y="2"/>
                </a:cxn>
                <a:cxn ang="0">
                  <a:pos x="10" y="0"/>
                </a:cxn>
                <a:cxn ang="0">
                  <a:pos x="0" y="338"/>
                </a:cxn>
                <a:cxn ang="0">
                  <a:pos x="28" y="339"/>
                </a:cxn>
              </a:cxnLst>
              <a:rect l="0" t="0" r="r" b="b"/>
              <a:pathLst>
                <a:path w="66" h="341">
                  <a:moveTo>
                    <a:pt x="28" y="339"/>
                  </a:moveTo>
                  <a:lnTo>
                    <a:pt x="57" y="341"/>
                  </a:lnTo>
                  <a:lnTo>
                    <a:pt x="66" y="2"/>
                  </a:lnTo>
                  <a:lnTo>
                    <a:pt x="10" y="0"/>
                  </a:lnTo>
                  <a:lnTo>
                    <a:pt x="0" y="338"/>
                  </a:lnTo>
                  <a:lnTo>
                    <a:pt x="28" y="339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" name="Freeform 93"/>
            <p:cNvSpPr>
              <a:spLocks/>
            </p:cNvSpPr>
            <p:nvPr/>
          </p:nvSpPr>
          <p:spPr bwMode="auto">
            <a:xfrm>
              <a:off x="3768" y="3859"/>
              <a:ext cx="78" cy="77"/>
            </a:xfrm>
            <a:custGeom>
              <a:avLst/>
              <a:gdLst/>
              <a:ahLst/>
              <a:cxnLst>
                <a:cxn ang="0">
                  <a:pos x="299" y="8"/>
                </a:cxn>
                <a:cxn ang="0">
                  <a:pos x="141" y="276"/>
                </a:cxn>
                <a:cxn ang="0">
                  <a:pos x="0" y="0"/>
                </a:cxn>
                <a:cxn ang="0">
                  <a:pos x="299" y="8"/>
                </a:cxn>
                <a:cxn ang="0">
                  <a:pos x="141" y="276"/>
                </a:cxn>
                <a:cxn ang="0">
                  <a:pos x="299" y="8"/>
                </a:cxn>
              </a:cxnLst>
              <a:rect l="0" t="0" r="r" b="b"/>
              <a:pathLst>
                <a:path w="299" h="276">
                  <a:moveTo>
                    <a:pt x="299" y="8"/>
                  </a:moveTo>
                  <a:lnTo>
                    <a:pt x="141" y="276"/>
                  </a:lnTo>
                  <a:lnTo>
                    <a:pt x="0" y="0"/>
                  </a:lnTo>
                  <a:lnTo>
                    <a:pt x="299" y="8"/>
                  </a:lnTo>
                  <a:lnTo>
                    <a:pt x="141" y="276"/>
                  </a:lnTo>
                  <a:lnTo>
                    <a:pt x="299" y="8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8" name="Freeform 94"/>
            <p:cNvSpPr>
              <a:spLocks/>
            </p:cNvSpPr>
            <p:nvPr/>
          </p:nvSpPr>
          <p:spPr bwMode="auto">
            <a:xfrm>
              <a:off x="4376" y="3556"/>
              <a:ext cx="174" cy="184"/>
            </a:xfrm>
            <a:custGeom>
              <a:avLst/>
              <a:gdLst/>
              <a:ahLst/>
              <a:cxnLst>
                <a:cxn ang="0">
                  <a:pos x="367" y="664"/>
                </a:cxn>
                <a:cxn ang="0">
                  <a:pos x="416" y="655"/>
                </a:cxn>
                <a:cxn ang="0">
                  <a:pos x="462" y="639"/>
                </a:cxn>
                <a:cxn ang="0">
                  <a:pos x="506" y="617"/>
                </a:cxn>
                <a:cxn ang="0">
                  <a:pos x="545" y="589"/>
                </a:cxn>
                <a:cxn ang="0">
                  <a:pos x="579" y="556"/>
                </a:cxn>
                <a:cxn ang="0">
                  <a:pos x="608" y="519"/>
                </a:cxn>
                <a:cxn ang="0">
                  <a:pos x="633" y="476"/>
                </a:cxn>
                <a:cxn ang="0">
                  <a:pos x="651" y="431"/>
                </a:cxn>
                <a:cxn ang="0">
                  <a:pos x="661" y="383"/>
                </a:cxn>
                <a:cxn ang="0">
                  <a:pos x="666" y="332"/>
                </a:cxn>
                <a:cxn ang="0">
                  <a:pos x="661" y="282"/>
                </a:cxn>
                <a:cxn ang="0">
                  <a:pos x="651" y="234"/>
                </a:cxn>
                <a:cxn ang="0">
                  <a:pos x="633" y="189"/>
                </a:cxn>
                <a:cxn ang="0">
                  <a:pos x="608" y="146"/>
                </a:cxn>
                <a:cxn ang="0">
                  <a:pos x="579" y="109"/>
                </a:cxn>
                <a:cxn ang="0">
                  <a:pos x="545" y="76"/>
                </a:cxn>
                <a:cxn ang="0">
                  <a:pos x="506" y="48"/>
                </a:cxn>
                <a:cxn ang="0">
                  <a:pos x="462" y="26"/>
                </a:cxn>
                <a:cxn ang="0">
                  <a:pos x="416" y="10"/>
                </a:cxn>
                <a:cxn ang="0">
                  <a:pos x="367" y="1"/>
                </a:cxn>
                <a:cxn ang="0">
                  <a:pos x="315" y="0"/>
                </a:cxn>
                <a:cxn ang="0">
                  <a:pos x="266" y="7"/>
                </a:cxn>
                <a:cxn ang="0">
                  <a:pos x="219" y="20"/>
                </a:cxn>
                <a:cxn ang="0">
                  <a:pos x="175" y="40"/>
                </a:cxn>
                <a:cxn ang="0">
                  <a:pos x="133" y="66"/>
                </a:cxn>
                <a:cxn ang="0">
                  <a:pos x="98" y="97"/>
                </a:cxn>
                <a:cxn ang="0">
                  <a:pos x="66" y="134"/>
                </a:cxn>
                <a:cxn ang="0">
                  <a:pos x="40" y="174"/>
                </a:cxn>
                <a:cxn ang="0">
                  <a:pos x="20" y="218"/>
                </a:cxn>
                <a:cxn ang="0">
                  <a:pos x="6" y="265"/>
                </a:cxn>
                <a:cxn ang="0">
                  <a:pos x="1" y="316"/>
                </a:cxn>
                <a:cxn ang="0">
                  <a:pos x="2" y="367"/>
                </a:cxn>
                <a:cxn ang="0">
                  <a:pos x="10" y="415"/>
                </a:cxn>
                <a:cxn ang="0">
                  <a:pos x="26" y="462"/>
                </a:cxn>
                <a:cxn ang="0">
                  <a:pos x="48" y="505"/>
                </a:cxn>
                <a:cxn ang="0">
                  <a:pos x="76" y="544"/>
                </a:cxn>
                <a:cxn ang="0">
                  <a:pos x="109" y="579"/>
                </a:cxn>
                <a:cxn ang="0">
                  <a:pos x="147" y="609"/>
                </a:cxn>
                <a:cxn ang="0">
                  <a:pos x="189" y="633"/>
                </a:cxn>
                <a:cxn ang="0">
                  <a:pos x="234" y="650"/>
                </a:cxn>
                <a:cxn ang="0">
                  <a:pos x="282" y="662"/>
                </a:cxn>
                <a:cxn ang="0">
                  <a:pos x="333" y="665"/>
                </a:cxn>
              </a:cxnLst>
              <a:rect l="0" t="0" r="r" b="b"/>
              <a:pathLst>
                <a:path w="666" h="665">
                  <a:moveTo>
                    <a:pt x="333" y="665"/>
                  </a:moveTo>
                  <a:lnTo>
                    <a:pt x="350" y="665"/>
                  </a:lnTo>
                  <a:lnTo>
                    <a:pt x="367" y="664"/>
                  </a:lnTo>
                  <a:lnTo>
                    <a:pt x="383" y="662"/>
                  </a:lnTo>
                  <a:lnTo>
                    <a:pt x="400" y="658"/>
                  </a:lnTo>
                  <a:lnTo>
                    <a:pt x="416" y="655"/>
                  </a:lnTo>
                  <a:lnTo>
                    <a:pt x="432" y="650"/>
                  </a:lnTo>
                  <a:lnTo>
                    <a:pt x="447" y="646"/>
                  </a:lnTo>
                  <a:lnTo>
                    <a:pt x="462" y="639"/>
                  </a:lnTo>
                  <a:lnTo>
                    <a:pt x="477" y="633"/>
                  </a:lnTo>
                  <a:lnTo>
                    <a:pt x="491" y="625"/>
                  </a:lnTo>
                  <a:lnTo>
                    <a:pt x="506" y="617"/>
                  </a:lnTo>
                  <a:lnTo>
                    <a:pt x="518" y="609"/>
                  </a:lnTo>
                  <a:lnTo>
                    <a:pt x="532" y="600"/>
                  </a:lnTo>
                  <a:lnTo>
                    <a:pt x="545" y="589"/>
                  </a:lnTo>
                  <a:lnTo>
                    <a:pt x="556" y="579"/>
                  </a:lnTo>
                  <a:lnTo>
                    <a:pt x="568" y="567"/>
                  </a:lnTo>
                  <a:lnTo>
                    <a:pt x="579" y="556"/>
                  </a:lnTo>
                  <a:lnTo>
                    <a:pt x="590" y="544"/>
                  </a:lnTo>
                  <a:lnTo>
                    <a:pt x="599" y="532"/>
                  </a:lnTo>
                  <a:lnTo>
                    <a:pt x="608" y="519"/>
                  </a:lnTo>
                  <a:lnTo>
                    <a:pt x="618" y="505"/>
                  </a:lnTo>
                  <a:lnTo>
                    <a:pt x="626" y="491"/>
                  </a:lnTo>
                  <a:lnTo>
                    <a:pt x="633" y="476"/>
                  </a:lnTo>
                  <a:lnTo>
                    <a:pt x="639" y="462"/>
                  </a:lnTo>
                  <a:lnTo>
                    <a:pt x="645" y="447"/>
                  </a:lnTo>
                  <a:lnTo>
                    <a:pt x="651" y="431"/>
                  </a:lnTo>
                  <a:lnTo>
                    <a:pt x="656" y="415"/>
                  </a:lnTo>
                  <a:lnTo>
                    <a:pt x="659" y="400"/>
                  </a:lnTo>
                  <a:lnTo>
                    <a:pt x="661" y="383"/>
                  </a:lnTo>
                  <a:lnTo>
                    <a:pt x="664" y="367"/>
                  </a:lnTo>
                  <a:lnTo>
                    <a:pt x="665" y="349"/>
                  </a:lnTo>
                  <a:lnTo>
                    <a:pt x="666" y="332"/>
                  </a:lnTo>
                  <a:lnTo>
                    <a:pt x="665" y="316"/>
                  </a:lnTo>
                  <a:lnTo>
                    <a:pt x="664" y="299"/>
                  </a:lnTo>
                  <a:lnTo>
                    <a:pt x="661" y="282"/>
                  </a:lnTo>
                  <a:lnTo>
                    <a:pt x="659" y="265"/>
                  </a:lnTo>
                  <a:lnTo>
                    <a:pt x="656" y="249"/>
                  </a:lnTo>
                  <a:lnTo>
                    <a:pt x="651" y="234"/>
                  </a:lnTo>
                  <a:lnTo>
                    <a:pt x="645" y="218"/>
                  </a:lnTo>
                  <a:lnTo>
                    <a:pt x="639" y="203"/>
                  </a:lnTo>
                  <a:lnTo>
                    <a:pt x="633" y="189"/>
                  </a:lnTo>
                  <a:lnTo>
                    <a:pt x="626" y="174"/>
                  </a:lnTo>
                  <a:lnTo>
                    <a:pt x="618" y="160"/>
                  </a:lnTo>
                  <a:lnTo>
                    <a:pt x="608" y="146"/>
                  </a:lnTo>
                  <a:lnTo>
                    <a:pt x="599" y="134"/>
                  </a:lnTo>
                  <a:lnTo>
                    <a:pt x="590" y="121"/>
                  </a:lnTo>
                  <a:lnTo>
                    <a:pt x="579" y="109"/>
                  </a:lnTo>
                  <a:lnTo>
                    <a:pt x="568" y="97"/>
                  </a:lnTo>
                  <a:lnTo>
                    <a:pt x="556" y="86"/>
                  </a:lnTo>
                  <a:lnTo>
                    <a:pt x="545" y="76"/>
                  </a:lnTo>
                  <a:lnTo>
                    <a:pt x="532" y="66"/>
                  </a:lnTo>
                  <a:lnTo>
                    <a:pt x="518" y="56"/>
                  </a:lnTo>
                  <a:lnTo>
                    <a:pt x="506" y="48"/>
                  </a:lnTo>
                  <a:lnTo>
                    <a:pt x="491" y="40"/>
                  </a:lnTo>
                  <a:lnTo>
                    <a:pt x="477" y="32"/>
                  </a:lnTo>
                  <a:lnTo>
                    <a:pt x="462" y="26"/>
                  </a:lnTo>
                  <a:lnTo>
                    <a:pt x="447" y="20"/>
                  </a:lnTo>
                  <a:lnTo>
                    <a:pt x="432" y="15"/>
                  </a:lnTo>
                  <a:lnTo>
                    <a:pt x="416" y="10"/>
                  </a:lnTo>
                  <a:lnTo>
                    <a:pt x="400" y="7"/>
                  </a:lnTo>
                  <a:lnTo>
                    <a:pt x="383" y="3"/>
                  </a:lnTo>
                  <a:lnTo>
                    <a:pt x="367" y="1"/>
                  </a:lnTo>
                  <a:lnTo>
                    <a:pt x="350" y="0"/>
                  </a:lnTo>
                  <a:lnTo>
                    <a:pt x="333" y="0"/>
                  </a:lnTo>
                  <a:lnTo>
                    <a:pt x="315" y="0"/>
                  </a:lnTo>
                  <a:lnTo>
                    <a:pt x="299" y="1"/>
                  </a:lnTo>
                  <a:lnTo>
                    <a:pt x="282" y="3"/>
                  </a:lnTo>
                  <a:lnTo>
                    <a:pt x="266" y="7"/>
                  </a:lnTo>
                  <a:lnTo>
                    <a:pt x="250" y="10"/>
                  </a:lnTo>
                  <a:lnTo>
                    <a:pt x="234" y="15"/>
                  </a:lnTo>
                  <a:lnTo>
                    <a:pt x="219" y="20"/>
                  </a:lnTo>
                  <a:lnTo>
                    <a:pt x="204" y="26"/>
                  </a:lnTo>
                  <a:lnTo>
                    <a:pt x="189" y="32"/>
                  </a:lnTo>
                  <a:lnTo>
                    <a:pt x="175" y="40"/>
                  </a:lnTo>
                  <a:lnTo>
                    <a:pt x="161" y="48"/>
                  </a:lnTo>
                  <a:lnTo>
                    <a:pt x="147" y="56"/>
                  </a:lnTo>
                  <a:lnTo>
                    <a:pt x="133" y="66"/>
                  </a:lnTo>
                  <a:lnTo>
                    <a:pt x="122" y="76"/>
                  </a:lnTo>
                  <a:lnTo>
                    <a:pt x="109" y="86"/>
                  </a:lnTo>
                  <a:lnTo>
                    <a:pt x="98" y="97"/>
                  </a:lnTo>
                  <a:lnTo>
                    <a:pt x="86" y="109"/>
                  </a:lnTo>
                  <a:lnTo>
                    <a:pt x="76" y="121"/>
                  </a:lnTo>
                  <a:lnTo>
                    <a:pt x="66" y="134"/>
                  </a:lnTo>
                  <a:lnTo>
                    <a:pt x="57" y="146"/>
                  </a:lnTo>
                  <a:lnTo>
                    <a:pt x="48" y="160"/>
                  </a:lnTo>
                  <a:lnTo>
                    <a:pt x="40" y="174"/>
                  </a:lnTo>
                  <a:lnTo>
                    <a:pt x="33" y="189"/>
                  </a:lnTo>
                  <a:lnTo>
                    <a:pt x="26" y="203"/>
                  </a:lnTo>
                  <a:lnTo>
                    <a:pt x="20" y="218"/>
                  </a:lnTo>
                  <a:lnTo>
                    <a:pt x="14" y="234"/>
                  </a:lnTo>
                  <a:lnTo>
                    <a:pt x="10" y="249"/>
                  </a:lnTo>
                  <a:lnTo>
                    <a:pt x="6" y="265"/>
                  </a:lnTo>
                  <a:lnTo>
                    <a:pt x="4" y="282"/>
                  </a:lnTo>
                  <a:lnTo>
                    <a:pt x="2" y="299"/>
                  </a:lnTo>
                  <a:lnTo>
                    <a:pt x="1" y="316"/>
                  </a:lnTo>
                  <a:lnTo>
                    <a:pt x="0" y="332"/>
                  </a:lnTo>
                  <a:lnTo>
                    <a:pt x="1" y="349"/>
                  </a:lnTo>
                  <a:lnTo>
                    <a:pt x="2" y="367"/>
                  </a:lnTo>
                  <a:lnTo>
                    <a:pt x="4" y="383"/>
                  </a:lnTo>
                  <a:lnTo>
                    <a:pt x="6" y="400"/>
                  </a:lnTo>
                  <a:lnTo>
                    <a:pt x="10" y="415"/>
                  </a:lnTo>
                  <a:lnTo>
                    <a:pt x="14" y="431"/>
                  </a:lnTo>
                  <a:lnTo>
                    <a:pt x="20" y="447"/>
                  </a:lnTo>
                  <a:lnTo>
                    <a:pt x="26" y="462"/>
                  </a:lnTo>
                  <a:lnTo>
                    <a:pt x="33" y="476"/>
                  </a:lnTo>
                  <a:lnTo>
                    <a:pt x="40" y="491"/>
                  </a:lnTo>
                  <a:lnTo>
                    <a:pt x="48" y="505"/>
                  </a:lnTo>
                  <a:lnTo>
                    <a:pt x="57" y="519"/>
                  </a:lnTo>
                  <a:lnTo>
                    <a:pt x="66" y="532"/>
                  </a:lnTo>
                  <a:lnTo>
                    <a:pt x="76" y="544"/>
                  </a:lnTo>
                  <a:lnTo>
                    <a:pt x="86" y="556"/>
                  </a:lnTo>
                  <a:lnTo>
                    <a:pt x="98" y="567"/>
                  </a:lnTo>
                  <a:lnTo>
                    <a:pt x="109" y="579"/>
                  </a:lnTo>
                  <a:lnTo>
                    <a:pt x="122" y="589"/>
                  </a:lnTo>
                  <a:lnTo>
                    <a:pt x="133" y="600"/>
                  </a:lnTo>
                  <a:lnTo>
                    <a:pt x="147" y="609"/>
                  </a:lnTo>
                  <a:lnTo>
                    <a:pt x="161" y="617"/>
                  </a:lnTo>
                  <a:lnTo>
                    <a:pt x="175" y="625"/>
                  </a:lnTo>
                  <a:lnTo>
                    <a:pt x="189" y="633"/>
                  </a:lnTo>
                  <a:lnTo>
                    <a:pt x="204" y="639"/>
                  </a:lnTo>
                  <a:lnTo>
                    <a:pt x="219" y="646"/>
                  </a:lnTo>
                  <a:lnTo>
                    <a:pt x="234" y="650"/>
                  </a:lnTo>
                  <a:lnTo>
                    <a:pt x="250" y="655"/>
                  </a:lnTo>
                  <a:lnTo>
                    <a:pt x="266" y="658"/>
                  </a:lnTo>
                  <a:lnTo>
                    <a:pt x="282" y="662"/>
                  </a:lnTo>
                  <a:lnTo>
                    <a:pt x="299" y="664"/>
                  </a:lnTo>
                  <a:lnTo>
                    <a:pt x="315" y="665"/>
                  </a:lnTo>
                  <a:lnTo>
                    <a:pt x="333" y="66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9" name="Freeform 95"/>
            <p:cNvSpPr>
              <a:spLocks/>
            </p:cNvSpPr>
            <p:nvPr/>
          </p:nvSpPr>
          <p:spPr bwMode="auto">
            <a:xfrm>
              <a:off x="4463" y="3647"/>
              <a:ext cx="97" cy="104"/>
            </a:xfrm>
            <a:custGeom>
              <a:avLst/>
              <a:gdLst/>
              <a:ahLst/>
              <a:cxnLst>
                <a:cxn ang="0">
                  <a:pos x="293" y="0"/>
                </a:cxn>
                <a:cxn ang="0">
                  <a:pos x="291" y="30"/>
                </a:cxn>
                <a:cxn ang="0">
                  <a:pos x="287" y="60"/>
                </a:cxn>
                <a:cxn ang="0">
                  <a:pos x="279" y="88"/>
                </a:cxn>
                <a:cxn ang="0">
                  <a:pos x="270" y="114"/>
                </a:cxn>
                <a:cxn ang="0">
                  <a:pos x="257" y="140"/>
                </a:cxn>
                <a:cxn ang="0">
                  <a:pos x="242" y="164"/>
                </a:cxn>
                <a:cxn ang="0">
                  <a:pos x="226" y="187"/>
                </a:cxn>
                <a:cxn ang="0">
                  <a:pos x="206" y="208"/>
                </a:cxn>
                <a:cxn ang="0">
                  <a:pos x="185" y="226"/>
                </a:cxn>
                <a:cxn ang="0">
                  <a:pos x="163" y="243"/>
                </a:cxn>
                <a:cxn ang="0">
                  <a:pos x="139" y="258"/>
                </a:cxn>
                <a:cxn ang="0">
                  <a:pos x="114" y="270"/>
                </a:cxn>
                <a:cxn ang="0">
                  <a:pos x="86" y="280"/>
                </a:cxn>
                <a:cxn ang="0">
                  <a:pos x="59" y="287"/>
                </a:cxn>
                <a:cxn ang="0">
                  <a:pos x="30" y="292"/>
                </a:cxn>
                <a:cxn ang="0">
                  <a:pos x="0" y="293"/>
                </a:cxn>
                <a:cxn ang="0">
                  <a:pos x="19" y="374"/>
                </a:cxn>
                <a:cxn ang="0">
                  <a:pos x="56" y="369"/>
                </a:cxn>
                <a:cxn ang="0">
                  <a:pos x="93" y="362"/>
                </a:cxn>
                <a:cxn ang="0">
                  <a:pos x="128" y="351"/>
                </a:cxn>
                <a:cxn ang="0">
                  <a:pos x="161" y="337"/>
                </a:cxn>
                <a:cxn ang="0">
                  <a:pos x="193" y="319"/>
                </a:cxn>
                <a:cxn ang="0">
                  <a:pos x="222" y="300"/>
                </a:cxn>
                <a:cxn ang="0">
                  <a:pos x="250" y="277"/>
                </a:cxn>
                <a:cxn ang="0">
                  <a:pos x="275" y="251"/>
                </a:cxn>
                <a:cxn ang="0">
                  <a:pos x="298" y="224"/>
                </a:cxn>
                <a:cxn ang="0">
                  <a:pos x="319" y="194"/>
                </a:cxn>
                <a:cxn ang="0">
                  <a:pos x="336" y="163"/>
                </a:cxn>
                <a:cxn ang="0">
                  <a:pos x="350" y="129"/>
                </a:cxn>
                <a:cxn ang="0">
                  <a:pos x="361" y="93"/>
                </a:cxn>
                <a:cxn ang="0">
                  <a:pos x="369" y="58"/>
                </a:cxn>
                <a:cxn ang="0">
                  <a:pos x="372" y="20"/>
                </a:cxn>
                <a:cxn ang="0">
                  <a:pos x="373" y="0"/>
                </a:cxn>
              </a:cxnLst>
              <a:rect l="0" t="0" r="r" b="b"/>
              <a:pathLst>
                <a:path w="373" h="374">
                  <a:moveTo>
                    <a:pt x="293" y="0"/>
                  </a:moveTo>
                  <a:lnTo>
                    <a:pt x="293" y="0"/>
                  </a:lnTo>
                  <a:lnTo>
                    <a:pt x="293" y="16"/>
                  </a:lnTo>
                  <a:lnTo>
                    <a:pt x="291" y="30"/>
                  </a:lnTo>
                  <a:lnTo>
                    <a:pt x="289" y="45"/>
                  </a:lnTo>
                  <a:lnTo>
                    <a:pt x="287" y="60"/>
                  </a:lnTo>
                  <a:lnTo>
                    <a:pt x="283" y="74"/>
                  </a:lnTo>
                  <a:lnTo>
                    <a:pt x="279" y="88"/>
                  </a:lnTo>
                  <a:lnTo>
                    <a:pt x="274" y="101"/>
                  </a:lnTo>
                  <a:lnTo>
                    <a:pt x="270" y="114"/>
                  </a:lnTo>
                  <a:lnTo>
                    <a:pt x="264" y="127"/>
                  </a:lnTo>
                  <a:lnTo>
                    <a:pt x="257" y="140"/>
                  </a:lnTo>
                  <a:lnTo>
                    <a:pt x="250" y="152"/>
                  </a:lnTo>
                  <a:lnTo>
                    <a:pt x="242" y="164"/>
                  </a:lnTo>
                  <a:lnTo>
                    <a:pt x="234" y="175"/>
                  </a:lnTo>
                  <a:lnTo>
                    <a:pt x="226" y="187"/>
                  </a:lnTo>
                  <a:lnTo>
                    <a:pt x="216" y="197"/>
                  </a:lnTo>
                  <a:lnTo>
                    <a:pt x="206" y="208"/>
                  </a:lnTo>
                  <a:lnTo>
                    <a:pt x="197" y="217"/>
                  </a:lnTo>
                  <a:lnTo>
                    <a:pt x="185" y="226"/>
                  </a:lnTo>
                  <a:lnTo>
                    <a:pt x="175" y="235"/>
                  </a:lnTo>
                  <a:lnTo>
                    <a:pt x="163" y="243"/>
                  </a:lnTo>
                  <a:lnTo>
                    <a:pt x="151" y="251"/>
                  </a:lnTo>
                  <a:lnTo>
                    <a:pt x="139" y="258"/>
                  </a:lnTo>
                  <a:lnTo>
                    <a:pt x="127" y="264"/>
                  </a:lnTo>
                  <a:lnTo>
                    <a:pt x="114" y="270"/>
                  </a:lnTo>
                  <a:lnTo>
                    <a:pt x="100" y="276"/>
                  </a:lnTo>
                  <a:lnTo>
                    <a:pt x="86" y="280"/>
                  </a:lnTo>
                  <a:lnTo>
                    <a:pt x="72" y="284"/>
                  </a:lnTo>
                  <a:lnTo>
                    <a:pt x="59" y="287"/>
                  </a:lnTo>
                  <a:lnTo>
                    <a:pt x="45" y="289"/>
                  </a:lnTo>
                  <a:lnTo>
                    <a:pt x="30" y="292"/>
                  </a:lnTo>
                  <a:lnTo>
                    <a:pt x="15" y="293"/>
                  </a:lnTo>
                  <a:lnTo>
                    <a:pt x="0" y="293"/>
                  </a:lnTo>
                  <a:lnTo>
                    <a:pt x="0" y="374"/>
                  </a:lnTo>
                  <a:lnTo>
                    <a:pt x="19" y="374"/>
                  </a:lnTo>
                  <a:lnTo>
                    <a:pt x="38" y="371"/>
                  </a:lnTo>
                  <a:lnTo>
                    <a:pt x="56" y="369"/>
                  </a:lnTo>
                  <a:lnTo>
                    <a:pt x="75" y="366"/>
                  </a:lnTo>
                  <a:lnTo>
                    <a:pt x="93" y="362"/>
                  </a:lnTo>
                  <a:lnTo>
                    <a:pt x="110" y="357"/>
                  </a:lnTo>
                  <a:lnTo>
                    <a:pt x="128" y="351"/>
                  </a:lnTo>
                  <a:lnTo>
                    <a:pt x="145" y="345"/>
                  </a:lnTo>
                  <a:lnTo>
                    <a:pt x="161" y="337"/>
                  </a:lnTo>
                  <a:lnTo>
                    <a:pt x="177" y="329"/>
                  </a:lnTo>
                  <a:lnTo>
                    <a:pt x="193" y="319"/>
                  </a:lnTo>
                  <a:lnTo>
                    <a:pt x="208" y="310"/>
                  </a:lnTo>
                  <a:lnTo>
                    <a:pt x="222" y="300"/>
                  </a:lnTo>
                  <a:lnTo>
                    <a:pt x="237" y="288"/>
                  </a:lnTo>
                  <a:lnTo>
                    <a:pt x="250" y="277"/>
                  </a:lnTo>
                  <a:lnTo>
                    <a:pt x="264" y="264"/>
                  </a:lnTo>
                  <a:lnTo>
                    <a:pt x="275" y="251"/>
                  </a:lnTo>
                  <a:lnTo>
                    <a:pt x="288" y="238"/>
                  </a:lnTo>
                  <a:lnTo>
                    <a:pt x="298" y="224"/>
                  </a:lnTo>
                  <a:lnTo>
                    <a:pt x="309" y="209"/>
                  </a:lnTo>
                  <a:lnTo>
                    <a:pt x="319" y="194"/>
                  </a:lnTo>
                  <a:lnTo>
                    <a:pt x="327" y="179"/>
                  </a:lnTo>
                  <a:lnTo>
                    <a:pt x="336" y="163"/>
                  </a:lnTo>
                  <a:lnTo>
                    <a:pt x="343" y="145"/>
                  </a:lnTo>
                  <a:lnTo>
                    <a:pt x="350" y="129"/>
                  </a:lnTo>
                  <a:lnTo>
                    <a:pt x="356" y="112"/>
                  </a:lnTo>
                  <a:lnTo>
                    <a:pt x="361" y="93"/>
                  </a:lnTo>
                  <a:lnTo>
                    <a:pt x="365" y="76"/>
                  </a:lnTo>
                  <a:lnTo>
                    <a:pt x="369" y="58"/>
                  </a:lnTo>
                  <a:lnTo>
                    <a:pt x="371" y="38"/>
                  </a:lnTo>
                  <a:lnTo>
                    <a:pt x="372" y="20"/>
                  </a:lnTo>
                  <a:lnTo>
                    <a:pt x="373" y="0"/>
                  </a:lnTo>
                  <a:lnTo>
                    <a:pt x="373" y="0"/>
                  </a:lnTo>
                  <a:lnTo>
                    <a:pt x="293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0" name="Freeform 96"/>
            <p:cNvSpPr>
              <a:spLocks/>
            </p:cNvSpPr>
            <p:nvPr/>
          </p:nvSpPr>
          <p:spPr bwMode="auto">
            <a:xfrm>
              <a:off x="4463" y="3545"/>
              <a:ext cx="97" cy="102"/>
            </a:xfrm>
            <a:custGeom>
              <a:avLst/>
              <a:gdLst/>
              <a:ahLst/>
              <a:cxnLst>
                <a:cxn ang="0">
                  <a:pos x="0" y="80"/>
                </a:cxn>
                <a:cxn ang="0">
                  <a:pos x="30" y="81"/>
                </a:cxn>
                <a:cxn ang="0">
                  <a:pos x="59" y="86"/>
                </a:cxn>
                <a:cxn ang="0">
                  <a:pos x="86" y="93"/>
                </a:cxn>
                <a:cxn ang="0">
                  <a:pos x="114" y="103"/>
                </a:cxn>
                <a:cxn ang="0">
                  <a:pos x="139" y="115"/>
                </a:cxn>
                <a:cxn ang="0">
                  <a:pos x="163" y="130"/>
                </a:cxn>
                <a:cxn ang="0">
                  <a:pos x="185" y="147"/>
                </a:cxn>
                <a:cxn ang="0">
                  <a:pos x="206" y="166"/>
                </a:cxn>
                <a:cxn ang="0">
                  <a:pos x="226" y="186"/>
                </a:cxn>
                <a:cxn ang="0">
                  <a:pos x="242" y="209"/>
                </a:cxn>
                <a:cxn ang="0">
                  <a:pos x="257" y="234"/>
                </a:cxn>
                <a:cxn ang="0">
                  <a:pos x="270" y="259"/>
                </a:cxn>
                <a:cxn ang="0">
                  <a:pos x="279" y="286"/>
                </a:cxn>
                <a:cxn ang="0">
                  <a:pos x="287" y="313"/>
                </a:cxn>
                <a:cxn ang="0">
                  <a:pos x="291" y="343"/>
                </a:cxn>
                <a:cxn ang="0">
                  <a:pos x="293" y="372"/>
                </a:cxn>
                <a:cxn ang="0">
                  <a:pos x="372" y="354"/>
                </a:cxn>
                <a:cxn ang="0">
                  <a:pos x="369" y="316"/>
                </a:cxn>
                <a:cxn ang="0">
                  <a:pos x="361" y="280"/>
                </a:cxn>
                <a:cxn ang="0">
                  <a:pos x="350" y="244"/>
                </a:cxn>
                <a:cxn ang="0">
                  <a:pos x="336" y="211"/>
                </a:cxn>
                <a:cxn ang="0">
                  <a:pos x="319" y="179"/>
                </a:cxn>
                <a:cxn ang="0">
                  <a:pos x="298" y="149"/>
                </a:cxn>
                <a:cxn ang="0">
                  <a:pos x="275" y="122"/>
                </a:cxn>
                <a:cxn ang="0">
                  <a:pos x="250" y="96"/>
                </a:cxn>
                <a:cxn ang="0">
                  <a:pos x="222" y="73"/>
                </a:cxn>
                <a:cxn ang="0">
                  <a:pos x="193" y="54"/>
                </a:cxn>
                <a:cxn ang="0">
                  <a:pos x="161" y="36"/>
                </a:cxn>
                <a:cxn ang="0">
                  <a:pos x="128" y="23"/>
                </a:cxn>
                <a:cxn ang="0">
                  <a:pos x="93" y="11"/>
                </a:cxn>
                <a:cxn ang="0">
                  <a:pos x="56" y="4"/>
                </a:cxn>
                <a:cxn ang="0">
                  <a:pos x="19" y="0"/>
                </a:cxn>
                <a:cxn ang="0">
                  <a:pos x="0" y="0"/>
                </a:cxn>
              </a:cxnLst>
              <a:rect l="0" t="0" r="r" b="b"/>
              <a:pathLst>
                <a:path w="373" h="372">
                  <a:moveTo>
                    <a:pt x="0" y="80"/>
                  </a:moveTo>
                  <a:lnTo>
                    <a:pt x="0" y="80"/>
                  </a:lnTo>
                  <a:lnTo>
                    <a:pt x="15" y="80"/>
                  </a:lnTo>
                  <a:lnTo>
                    <a:pt x="30" y="81"/>
                  </a:lnTo>
                  <a:lnTo>
                    <a:pt x="45" y="84"/>
                  </a:lnTo>
                  <a:lnTo>
                    <a:pt x="59" y="86"/>
                  </a:lnTo>
                  <a:lnTo>
                    <a:pt x="72" y="90"/>
                  </a:lnTo>
                  <a:lnTo>
                    <a:pt x="86" y="93"/>
                  </a:lnTo>
                  <a:lnTo>
                    <a:pt x="100" y="98"/>
                  </a:lnTo>
                  <a:lnTo>
                    <a:pt x="114" y="103"/>
                  </a:lnTo>
                  <a:lnTo>
                    <a:pt x="127" y="109"/>
                  </a:lnTo>
                  <a:lnTo>
                    <a:pt x="139" y="115"/>
                  </a:lnTo>
                  <a:lnTo>
                    <a:pt x="151" y="122"/>
                  </a:lnTo>
                  <a:lnTo>
                    <a:pt x="163" y="130"/>
                  </a:lnTo>
                  <a:lnTo>
                    <a:pt x="175" y="138"/>
                  </a:lnTo>
                  <a:lnTo>
                    <a:pt x="185" y="147"/>
                  </a:lnTo>
                  <a:lnTo>
                    <a:pt x="197" y="156"/>
                  </a:lnTo>
                  <a:lnTo>
                    <a:pt x="206" y="166"/>
                  </a:lnTo>
                  <a:lnTo>
                    <a:pt x="216" y="176"/>
                  </a:lnTo>
                  <a:lnTo>
                    <a:pt x="226" y="186"/>
                  </a:lnTo>
                  <a:lnTo>
                    <a:pt x="234" y="198"/>
                  </a:lnTo>
                  <a:lnTo>
                    <a:pt x="242" y="209"/>
                  </a:lnTo>
                  <a:lnTo>
                    <a:pt x="250" y="221"/>
                  </a:lnTo>
                  <a:lnTo>
                    <a:pt x="257" y="234"/>
                  </a:lnTo>
                  <a:lnTo>
                    <a:pt x="264" y="246"/>
                  </a:lnTo>
                  <a:lnTo>
                    <a:pt x="270" y="259"/>
                  </a:lnTo>
                  <a:lnTo>
                    <a:pt x="274" y="272"/>
                  </a:lnTo>
                  <a:lnTo>
                    <a:pt x="279" y="286"/>
                  </a:lnTo>
                  <a:lnTo>
                    <a:pt x="283" y="299"/>
                  </a:lnTo>
                  <a:lnTo>
                    <a:pt x="287" y="313"/>
                  </a:lnTo>
                  <a:lnTo>
                    <a:pt x="289" y="328"/>
                  </a:lnTo>
                  <a:lnTo>
                    <a:pt x="291" y="343"/>
                  </a:lnTo>
                  <a:lnTo>
                    <a:pt x="293" y="357"/>
                  </a:lnTo>
                  <a:lnTo>
                    <a:pt x="293" y="372"/>
                  </a:lnTo>
                  <a:lnTo>
                    <a:pt x="373" y="372"/>
                  </a:lnTo>
                  <a:lnTo>
                    <a:pt x="372" y="354"/>
                  </a:lnTo>
                  <a:lnTo>
                    <a:pt x="371" y="334"/>
                  </a:lnTo>
                  <a:lnTo>
                    <a:pt x="369" y="316"/>
                  </a:lnTo>
                  <a:lnTo>
                    <a:pt x="365" y="297"/>
                  </a:lnTo>
                  <a:lnTo>
                    <a:pt x="361" y="280"/>
                  </a:lnTo>
                  <a:lnTo>
                    <a:pt x="356" y="261"/>
                  </a:lnTo>
                  <a:lnTo>
                    <a:pt x="350" y="244"/>
                  </a:lnTo>
                  <a:lnTo>
                    <a:pt x="343" y="228"/>
                  </a:lnTo>
                  <a:lnTo>
                    <a:pt x="336" y="211"/>
                  </a:lnTo>
                  <a:lnTo>
                    <a:pt x="327" y="194"/>
                  </a:lnTo>
                  <a:lnTo>
                    <a:pt x="319" y="179"/>
                  </a:lnTo>
                  <a:lnTo>
                    <a:pt x="309" y="164"/>
                  </a:lnTo>
                  <a:lnTo>
                    <a:pt x="298" y="149"/>
                  </a:lnTo>
                  <a:lnTo>
                    <a:pt x="288" y="136"/>
                  </a:lnTo>
                  <a:lnTo>
                    <a:pt x="275" y="122"/>
                  </a:lnTo>
                  <a:lnTo>
                    <a:pt x="264" y="109"/>
                  </a:lnTo>
                  <a:lnTo>
                    <a:pt x="250" y="96"/>
                  </a:lnTo>
                  <a:lnTo>
                    <a:pt x="237" y="85"/>
                  </a:lnTo>
                  <a:lnTo>
                    <a:pt x="222" y="73"/>
                  </a:lnTo>
                  <a:lnTo>
                    <a:pt x="208" y="63"/>
                  </a:lnTo>
                  <a:lnTo>
                    <a:pt x="193" y="54"/>
                  </a:lnTo>
                  <a:lnTo>
                    <a:pt x="177" y="45"/>
                  </a:lnTo>
                  <a:lnTo>
                    <a:pt x="161" y="36"/>
                  </a:lnTo>
                  <a:lnTo>
                    <a:pt x="145" y="28"/>
                  </a:lnTo>
                  <a:lnTo>
                    <a:pt x="128" y="23"/>
                  </a:lnTo>
                  <a:lnTo>
                    <a:pt x="110" y="16"/>
                  </a:lnTo>
                  <a:lnTo>
                    <a:pt x="93" y="11"/>
                  </a:lnTo>
                  <a:lnTo>
                    <a:pt x="75" y="8"/>
                  </a:lnTo>
                  <a:lnTo>
                    <a:pt x="56" y="4"/>
                  </a:lnTo>
                  <a:lnTo>
                    <a:pt x="38" y="2"/>
                  </a:lnTo>
                  <a:lnTo>
                    <a:pt x="19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1" name="Freeform 97"/>
            <p:cNvSpPr>
              <a:spLocks/>
            </p:cNvSpPr>
            <p:nvPr/>
          </p:nvSpPr>
          <p:spPr bwMode="auto">
            <a:xfrm>
              <a:off x="4366" y="3545"/>
              <a:ext cx="97" cy="102"/>
            </a:xfrm>
            <a:custGeom>
              <a:avLst/>
              <a:gdLst/>
              <a:ahLst/>
              <a:cxnLst>
                <a:cxn ang="0">
                  <a:pos x="81" y="372"/>
                </a:cxn>
                <a:cxn ang="0">
                  <a:pos x="83" y="342"/>
                </a:cxn>
                <a:cxn ang="0">
                  <a:pos x="87" y="313"/>
                </a:cxn>
                <a:cxn ang="0">
                  <a:pos x="95" y="286"/>
                </a:cxn>
                <a:cxn ang="0">
                  <a:pos x="104" y="259"/>
                </a:cxn>
                <a:cxn ang="0">
                  <a:pos x="117" y="234"/>
                </a:cxn>
                <a:cxn ang="0">
                  <a:pos x="132" y="209"/>
                </a:cxn>
                <a:cxn ang="0">
                  <a:pos x="148" y="186"/>
                </a:cxn>
                <a:cxn ang="0">
                  <a:pos x="167" y="166"/>
                </a:cxn>
                <a:cxn ang="0">
                  <a:pos x="188" y="147"/>
                </a:cxn>
                <a:cxn ang="0">
                  <a:pos x="210" y="130"/>
                </a:cxn>
                <a:cxn ang="0">
                  <a:pos x="234" y="115"/>
                </a:cxn>
                <a:cxn ang="0">
                  <a:pos x="261" y="103"/>
                </a:cxn>
                <a:cxn ang="0">
                  <a:pos x="287" y="93"/>
                </a:cxn>
                <a:cxn ang="0">
                  <a:pos x="315" y="86"/>
                </a:cxn>
                <a:cxn ang="0">
                  <a:pos x="344" y="81"/>
                </a:cxn>
                <a:cxn ang="0">
                  <a:pos x="374" y="80"/>
                </a:cxn>
                <a:cxn ang="0">
                  <a:pos x="354" y="0"/>
                </a:cxn>
                <a:cxn ang="0">
                  <a:pos x="317" y="4"/>
                </a:cxn>
                <a:cxn ang="0">
                  <a:pos x="280" y="11"/>
                </a:cxn>
                <a:cxn ang="0">
                  <a:pos x="246" y="23"/>
                </a:cxn>
                <a:cxn ang="0">
                  <a:pos x="212" y="36"/>
                </a:cxn>
                <a:cxn ang="0">
                  <a:pos x="180" y="54"/>
                </a:cxn>
                <a:cxn ang="0">
                  <a:pos x="151" y="73"/>
                </a:cxn>
                <a:cxn ang="0">
                  <a:pos x="124" y="96"/>
                </a:cxn>
                <a:cxn ang="0">
                  <a:pos x="98" y="122"/>
                </a:cxn>
                <a:cxn ang="0">
                  <a:pos x="75" y="149"/>
                </a:cxn>
                <a:cxn ang="0">
                  <a:pos x="54" y="179"/>
                </a:cxn>
                <a:cxn ang="0">
                  <a:pos x="37" y="211"/>
                </a:cxn>
                <a:cxn ang="0">
                  <a:pos x="23" y="244"/>
                </a:cxn>
                <a:cxn ang="0">
                  <a:pos x="13" y="280"/>
                </a:cxn>
                <a:cxn ang="0">
                  <a:pos x="5" y="316"/>
                </a:cxn>
                <a:cxn ang="0">
                  <a:pos x="1" y="354"/>
                </a:cxn>
                <a:cxn ang="0">
                  <a:pos x="0" y="372"/>
                </a:cxn>
              </a:cxnLst>
              <a:rect l="0" t="0" r="r" b="b"/>
              <a:pathLst>
                <a:path w="374" h="372">
                  <a:moveTo>
                    <a:pt x="81" y="372"/>
                  </a:moveTo>
                  <a:lnTo>
                    <a:pt x="81" y="372"/>
                  </a:lnTo>
                  <a:lnTo>
                    <a:pt x="82" y="357"/>
                  </a:lnTo>
                  <a:lnTo>
                    <a:pt x="83" y="342"/>
                  </a:lnTo>
                  <a:lnTo>
                    <a:pt x="84" y="328"/>
                  </a:lnTo>
                  <a:lnTo>
                    <a:pt x="87" y="313"/>
                  </a:lnTo>
                  <a:lnTo>
                    <a:pt x="90" y="299"/>
                  </a:lnTo>
                  <a:lnTo>
                    <a:pt x="95" y="286"/>
                  </a:lnTo>
                  <a:lnTo>
                    <a:pt x="99" y="272"/>
                  </a:lnTo>
                  <a:lnTo>
                    <a:pt x="104" y="259"/>
                  </a:lnTo>
                  <a:lnTo>
                    <a:pt x="110" y="246"/>
                  </a:lnTo>
                  <a:lnTo>
                    <a:pt x="117" y="234"/>
                  </a:lnTo>
                  <a:lnTo>
                    <a:pt x="124" y="221"/>
                  </a:lnTo>
                  <a:lnTo>
                    <a:pt x="132" y="209"/>
                  </a:lnTo>
                  <a:lnTo>
                    <a:pt x="140" y="198"/>
                  </a:lnTo>
                  <a:lnTo>
                    <a:pt x="148" y="186"/>
                  </a:lnTo>
                  <a:lnTo>
                    <a:pt x="157" y="176"/>
                  </a:lnTo>
                  <a:lnTo>
                    <a:pt x="167" y="166"/>
                  </a:lnTo>
                  <a:lnTo>
                    <a:pt x="178" y="156"/>
                  </a:lnTo>
                  <a:lnTo>
                    <a:pt x="188" y="147"/>
                  </a:lnTo>
                  <a:lnTo>
                    <a:pt x="198" y="138"/>
                  </a:lnTo>
                  <a:lnTo>
                    <a:pt x="210" y="130"/>
                  </a:lnTo>
                  <a:lnTo>
                    <a:pt x="223" y="122"/>
                  </a:lnTo>
                  <a:lnTo>
                    <a:pt x="234" y="115"/>
                  </a:lnTo>
                  <a:lnTo>
                    <a:pt x="247" y="109"/>
                  </a:lnTo>
                  <a:lnTo>
                    <a:pt x="261" y="103"/>
                  </a:lnTo>
                  <a:lnTo>
                    <a:pt x="273" y="98"/>
                  </a:lnTo>
                  <a:lnTo>
                    <a:pt x="287" y="93"/>
                  </a:lnTo>
                  <a:lnTo>
                    <a:pt x="301" y="90"/>
                  </a:lnTo>
                  <a:lnTo>
                    <a:pt x="315" y="86"/>
                  </a:lnTo>
                  <a:lnTo>
                    <a:pt x="329" y="84"/>
                  </a:lnTo>
                  <a:lnTo>
                    <a:pt x="344" y="81"/>
                  </a:lnTo>
                  <a:lnTo>
                    <a:pt x="359" y="80"/>
                  </a:lnTo>
                  <a:lnTo>
                    <a:pt x="374" y="80"/>
                  </a:lnTo>
                  <a:lnTo>
                    <a:pt x="374" y="0"/>
                  </a:lnTo>
                  <a:lnTo>
                    <a:pt x="354" y="0"/>
                  </a:lnTo>
                  <a:lnTo>
                    <a:pt x="336" y="2"/>
                  </a:lnTo>
                  <a:lnTo>
                    <a:pt x="317" y="4"/>
                  </a:lnTo>
                  <a:lnTo>
                    <a:pt x="299" y="8"/>
                  </a:lnTo>
                  <a:lnTo>
                    <a:pt x="280" y="11"/>
                  </a:lnTo>
                  <a:lnTo>
                    <a:pt x="263" y="16"/>
                  </a:lnTo>
                  <a:lnTo>
                    <a:pt x="246" y="23"/>
                  </a:lnTo>
                  <a:lnTo>
                    <a:pt x="228" y="28"/>
                  </a:lnTo>
                  <a:lnTo>
                    <a:pt x="212" y="36"/>
                  </a:lnTo>
                  <a:lnTo>
                    <a:pt x="196" y="45"/>
                  </a:lnTo>
                  <a:lnTo>
                    <a:pt x="180" y="54"/>
                  </a:lnTo>
                  <a:lnTo>
                    <a:pt x="165" y="63"/>
                  </a:lnTo>
                  <a:lnTo>
                    <a:pt x="151" y="73"/>
                  </a:lnTo>
                  <a:lnTo>
                    <a:pt x="136" y="85"/>
                  </a:lnTo>
                  <a:lnTo>
                    <a:pt x="124" y="96"/>
                  </a:lnTo>
                  <a:lnTo>
                    <a:pt x="110" y="109"/>
                  </a:lnTo>
                  <a:lnTo>
                    <a:pt x="98" y="122"/>
                  </a:lnTo>
                  <a:lnTo>
                    <a:pt x="85" y="136"/>
                  </a:lnTo>
                  <a:lnTo>
                    <a:pt x="75" y="149"/>
                  </a:lnTo>
                  <a:lnTo>
                    <a:pt x="65" y="164"/>
                  </a:lnTo>
                  <a:lnTo>
                    <a:pt x="54" y="179"/>
                  </a:lnTo>
                  <a:lnTo>
                    <a:pt x="46" y="194"/>
                  </a:lnTo>
                  <a:lnTo>
                    <a:pt x="37" y="211"/>
                  </a:lnTo>
                  <a:lnTo>
                    <a:pt x="30" y="228"/>
                  </a:lnTo>
                  <a:lnTo>
                    <a:pt x="23" y="244"/>
                  </a:lnTo>
                  <a:lnTo>
                    <a:pt x="17" y="261"/>
                  </a:lnTo>
                  <a:lnTo>
                    <a:pt x="13" y="280"/>
                  </a:lnTo>
                  <a:lnTo>
                    <a:pt x="8" y="297"/>
                  </a:lnTo>
                  <a:lnTo>
                    <a:pt x="5" y="316"/>
                  </a:lnTo>
                  <a:lnTo>
                    <a:pt x="2" y="335"/>
                  </a:lnTo>
                  <a:lnTo>
                    <a:pt x="1" y="354"/>
                  </a:lnTo>
                  <a:lnTo>
                    <a:pt x="0" y="372"/>
                  </a:lnTo>
                  <a:lnTo>
                    <a:pt x="0" y="372"/>
                  </a:lnTo>
                  <a:lnTo>
                    <a:pt x="81" y="372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" name="Freeform 98"/>
            <p:cNvSpPr>
              <a:spLocks/>
            </p:cNvSpPr>
            <p:nvPr/>
          </p:nvSpPr>
          <p:spPr bwMode="auto">
            <a:xfrm>
              <a:off x="4366" y="3647"/>
              <a:ext cx="97" cy="104"/>
            </a:xfrm>
            <a:custGeom>
              <a:avLst/>
              <a:gdLst/>
              <a:ahLst/>
              <a:cxnLst>
                <a:cxn ang="0">
                  <a:pos x="374" y="293"/>
                </a:cxn>
                <a:cxn ang="0">
                  <a:pos x="344" y="292"/>
                </a:cxn>
                <a:cxn ang="0">
                  <a:pos x="315" y="287"/>
                </a:cxn>
                <a:cxn ang="0">
                  <a:pos x="287" y="280"/>
                </a:cxn>
                <a:cxn ang="0">
                  <a:pos x="261" y="270"/>
                </a:cxn>
                <a:cxn ang="0">
                  <a:pos x="234" y="258"/>
                </a:cxn>
                <a:cxn ang="0">
                  <a:pos x="210" y="243"/>
                </a:cxn>
                <a:cxn ang="0">
                  <a:pos x="188" y="226"/>
                </a:cxn>
                <a:cxn ang="0">
                  <a:pos x="167" y="208"/>
                </a:cxn>
                <a:cxn ang="0">
                  <a:pos x="148" y="187"/>
                </a:cxn>
                <a:cxn ang="0">
                  <a:pos x="132" y="164"/>
                </a:cxn>
                <a:cxn ang="0">
                  <a:pos x="117" y="140"/>
                </a:cxn>
                <a:cxn ang="0">
                  <a:pos x="104" y="114"/>
                </a:cxn>
                <a:cxn ang="0">
                  <a:pos x="95" y="88"/>
                </a:cxn>
                <a:cxn ang="0">
                  <a:pos x="87" y="60"/>
                </a:cxn>
                <a:cxn ang="0">
                  <a:pos x="83" y="31"/>
                </a:cxn>
                <a:cxn ang="0">
                  <a:pos x="81" y="0"/>
                </a:cxn>
                <a:cxn ang="0">
                  <a:pos x="1" y="20"/>
                </a:cxn>
                <a:cxn ang="0">
                  <a:pos x="5" y="58"/>
                </a:cxn>
                <a:cxn ang="0">
                  <a:pos x="13" y="93"/>
                </a:cxn>
                <a:cxn ang="0">
                  <a:pos x="23" y="129"/>
                </a:cxn>
                <a:cxn ang="0">
                  <a:pos x="37" y="163"/>
                </a:cxn>
                <a:cxn ang="0">
                  <a:pos x="54" y="194"/>
                </a:cxn>
                <a:cxn ang="0">
                  <a:pos x="75" y="224"/>
                </a:cxn>
                <a:cxn ang="0">
                  <a:pos x="98" y="251"/>
                </a:cxn>
                <a:cxn ang="0">
                  <a:pos x="124" y="277"/>
                </a:cxn>
                <a:cxn ang="0">
                  <a:pos x="151" y="300"/>
                </a:cxn>
                <a:cxn ang="0">
                  <a:pos x="180" y="319"/>
                </a:cxn>
                <a:cxn ang="0">
                  <a:pos x="212" y="337"/>
                </a:cxn>
                <a:cxn ang="0">
                  <a:pos x="246" y="351"/>
                </a:cxn>
                <a:cxn ang="0">
                  <a:pos x="280" y="362"/>
                </a:cxn>
                <a:cxn ang="0">
                  <a:pos x="317" y="369"/>
                </a:cxn>
                <a:cxn ang="0">
                  <a:pos x="355" y="374"/>
                </a:cxn>
                <a:cxn ang="0">
                  <a:pos x="374" y="374"/>
                </a:cxn>
              </a:cxnLst>
              <a:rect l="0" t="0" r="r" b="b"/>
              <a:pathLst>
                <a:path w="374" h="374">
                  <a:moveTo>
                    <a:pt x="374" y="293"/>
                  </a:moveTo>
                  <a:lnTo>
                    <a:pt x="374" y="293"/>
                  </a:lnTo>
                  <a:lnTo>
                    <a:pt x="359" y="293"/>
                  </a:lnTo>
                  <a:lnTo>
                    <a:pt x="344" y="292"/>
                  </a:lnTo>
                  <a:lnTo>
                    <a:pt x="329" y="289"/>
                  </a:lnTo>
                  <a:lnTo>
                    <a:pt x="315" y="287"/>
                  </a:lnTo>
                  <a:lnTo>
                    <a:pt x="301" y="284"/>
                  </a:lnTo>
                  <a:lnTo>
                    <a:pt x="287" y="280"/>
                  </a:lnTo>
                  <a:lnTo>
                    <a:pt x="273" y="276"/>
                  </a:lnTo>
                  <a:lnTo>
                    <a:pt x="261" y="270"/>
                  </a:lnTo>
                  <a:lnTo>
                    <a:pt x="247" y="264"/>
                  </a:lnTo>
                  <a:lnTo>
                    <a:pt x="234" y="258"/>
                  </a:lnTo>
                  <a:lnTo>
                    <a:pt x="223" y="251"/>
                  </a:lnTo>
                  <a:lnTo>
                    <a:pt x="210" y="243"/>
                  </a:lnTo>
                  <a:lnTo>
                    <a:pt x="198" y="235"/>
                  </a:lnTo>
                  <a:lnTo>
                    <a:pt x="188" y="226"/>
                  </a:lnTo>
                  <a:lnTo>
                    <a:pt x="178" y="217"/>
                  </a:lnTo>
                  <a:lnTo>
                    <a:pt x="167" y="208"/>
                  </a:lnTo>
                  <a:lnTo>
                    <a:pt x="157" y="197"/>
                  </a:lnTo>
                  <a:lnTo>
                    <a:pt x="148" y="187"/>
                  </a:lnTo>
                  <a:lnTo>
                    <a:pt x="140" y="175"/>
                  </a:lnTo>
                  <a:lnTo>
                    <a:pt x="132" y="164"/>
                  </a:lnTo>
                  <a:lnTo>
                    <a:pt x="124" y="152"/>
                  </a:lnTo>
                  <a:lnTo>
                    <a:pt x="117" y="140"/>
                  </a:lnTo>
                  <a:lnTo>
                    <a:pt x="110" y="127"/>
                  </a:lnTo>
                  <a:lnTo>
                    <a:pt x="104" y="114"/>
                  </a:lnTo>
                  <a:lnTo>
                    <a:pt x="99" y="101"/>
                  </a:lnTo>
                  <a:lnTo>
                    <a:pt x="95" y="88"/>
                  </a:lnTo>
                  <a:lnTo>
                    <a:pt x="90" y="74"/>
                  </a:lnTo>
                  <a:lnTo>
                    <a:pt x="87" y="60"/>
                  </a:lnTo>
                  <a:lnTo>
                    <a:pt x="84" y="45"/>
                  </a:lnTo>
                  <a:lnTo>
                    <a:pt x="83" y="31"/>
                  </a:lnTo>
                  <a:lnTo>
                    <a:pt x="82" y="16"/>
                  </a:lnTo>
                  <a:lnTo>
                    <a:pt x="81" y="0"/>
                  </a:lnTo>
                  <a:lnTo>
                    <a:pt x="0" y="0"/>
                  </a:lnTo>
                  <a:lnTo>
                    <a:pt x="1" y="20"/>
                  </a:lnTo>
                  <a:lnTo>
                    <a:pt x="2" y="38"/>
                  </a:lnTo>
                  <a:lnTo>
                    <a:pt x="5" y="58"/>
                  </a:lnTo>
                  <a:lnTo>
                    <a:pt x="8" y="76"/>
                  </a:lnTo>
                  <a:lnTo>
                    <a:pt x="13" y="93"/>
                  </a:lnTo>
                  <a:lnTo>
                    <a:pt x="17" y="112"/>
                  </a:lnTo>
                  <a:lnTo>
                    <a:pt x="23" y="129"/>
                  </a:lnTo>
                  <a:lnTo>
                    <a:pt x="30" y="145"/>
                  </a:lnTo>
                  <a:lnTo>
                    <a:pt x="37" y="163"/>
                  </a:lnTo>
                  <a:lnTo>
                    <a:pt x="46" y="179"/>
                  </a:lnTo>
                  <a:lnTo>
                    <a:pt x="54" y="194"/>
                  </a:lnTo>
                  <a:lnTo>
                    <a:pt x="65" y="209"/>
                  </a:lnTo>
                  <a:lnTo>
                    <a:pt x="75" y="224"/>
                  </a:lnTo>
                  <a:lnTo>
                    <a:pt x="85" y="238"/>
                  </a:lnTo>
                  <a:lnTo>
                    <a:pt x="98" y="251"/>
                  </a:lnTo>
                  <a:lnTo>
                    <a:pt x="110" y="264"/>
                  </a:lnTo>
                  <a:lnTo>
                    <a:pt x="124" y="277"/>
                  </a:lnTo>
                  <a:lnTo>
                    <a:pt x="136" y="288"/>
                  </a:lnTo>
                  <a:lnTo>
                    <a:pt x="151" y="300"/>
                  </a:lnTo>
                  <a:lnTo>
                    <a:pt x="165" y="310"/>
                  </a:lnTo>
                  <a:lnTo>
                    <a:pt x="180" y="319"/>
                  </a:lnTo>
                  <a:lnTo>
                    <a:pt x="196" y="329"/>
                  </a:lnTo>
                  <a:lnTo>
                    <a:pt x="212" y="337"/>
                  </a:lnTo>
                  <a:lnTo>
                    <a:pt x="228" y="345"/>
                  </a:lnTo>
                  <a:lnTo>
                    <a:pt x="246" y="351"/>
                  </a:lnTo>
                  <a:lnTo>
                    <a:pt x="263" y="357"/>
                  </a:lnTo>
                  <a:lnTo>
                    <a:pt x="280" y="362"/>
                  </a:lnTo>
                  <a:lnTo>
                    <a:pt x="299" y="366"/>
                  </a:lnTo>
                  <a:lnTo>
                    <a:pt x="317" y="369"/>
                  </a:lnTo>
                  <a:lnTo>
                    <a:pt x="336" y="371"/>
                  </a:lnTo>
                  <a:lnTo>
                    <a:pt x="355" y="374"/>
                  </a:lnTo>
                  <a:lnTo>
                    <a:pt x="374" y="374"/>
                  </a:lnTo>
                  <a:lnTo>
                    <a:pt x="374" y="374"/>
                  </a:lnTo>
                  <a:lnTo>
                    <a:pt x="374" y="293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" name="Freeform 99"/>
            <p:cNvSpPr>
              <a:spLocks/>
            </p:cNvSpPr>
            <p:nvPr/>
          </p:nvSpPr>
          <p:spPr bwMode="auto">
            <a:xfrm>
              <a:off x="3795" y="2100"/>
              <a:ext cx="60" cy="64"/>
            </a:xfrm>
            <a:custGeom>
              <a:avLst/>
              <a:gdLst/>
              <a:ahLst/>
              <a:cxnLst>
                <a:cxn ang="0">
                  <a:pos x="103" y="1"/>
                </a:cxn>
                <a:cxn ang="0">
                  <a:pos x="80" y="6"/>
                </a:cxn>
                <a:cxn ang="0">
                  <a:pos x="60" y="14"/>
                </a:cxn>
                <a:cxn ang="0">
                  <a:pos x="42" y="27"/>
                </a:cxn>
                <a:cxn ang="0">
                  <a:pos x="26" y="42"/>
                </a:cxn>
                <a:cxn ang="0">
                  <a:pos x="14" y="60"/>
                </a:cxn>
                <a:cxn ang="0">
                  <a:pos x="5" y="81"/>
                </a:cxn>
                <a:cxn ang="0">
                  <a:pos x="0" y="103"/>
                </a:cxn>
                <a:cxn ang="0">
                  <a:pos x="0" y="127"/>
                </a:cxn>
                <a:cxn ang="0">
                  <a:pos x="5" y="149"/>
                </a:cxn>
                <a:cxn ang="0">
                  <a:pos x="14" y="170"/>
                </a:cxn>
                <a:cxn ang="0">
                  <a:pos x="26" y="188"/>
                </a:cxn>
                <a:cxn ang="0">
                  <a:pos x="42" y="203"/>
                </a:cxn>
                <a:cxn ang="0">
                  <a:pos x="60" y="216"/>
                </a:cxn>
                <a:cxn ang="0">
                  <a:pos x="80" y="224"/>
                </a:cxn>
                <a:cxn ang="0">
                  <a:pos x="103" y="229"/>
                </a:cxn>
                <a:cxn ang="0">
                  <a:pos x="126" y="229"/>
                </a:cxn>
                <a:cxn ang="0">
                  <a:pos x="148" y="224"/>
                </a:cxn>
                <a:cxn ang="0">
                  <a:pos x="169" y="216"/>
                </a:cxn>
                <a:cxn ang="0">
                  <a:pos x="187" y="203"/>
                </a:cxn>
                <a:cxn ang="0">
                  <a:pos x="202" y="188"/>
                </a:cxn>
                <a:cxn ang="0">
                  <a:pos x="215" y="170"/>
                </a:cxn>
                <a:cxn ang="0">
                  <a:pos x="224" y="149"/>
                </a:cxn>
                <a:cxn ang="0">
                  <a:pos x="229" y="127"/>
                </a:cxn>
                <a:cxn ang="0">
                  <a:pos x="229" y="103"/>
                </a:cxn>
                <a:cxn ang="0">
                  <a:pos x="224" y="81"/>
                </a:cxn>
                <a:cxn ang="0">
                  <a:pos x="215" y="60"/>
                </a:cxn>
                <a:cxn ang="0">
                  <a:pos x="202" y="42"/>
                </a:cxn>
                <a:cxn ang="0">
                  <a:pos x="187" y="27"/>
                </a:cxn>
                <a:cxn ang="0">
                  <a:pos x="169" y="14"/>
                </a:cxn>
                <a:cxn ang="0">
                  <a:pos x="148" y="6"/>
                </a:cxn>
                <a:cxn ang="0">
                  <a:pos x="126" y="1"/>
                </a:cxn>
              </a:cxnLst>
              <a:rect l="0" t="0" r="r" b="b"/>
              <a:pathLst>
                <a:path w="229" h="230">
                  <a:moveTo>
                    <a:pt x="115" y="0"/>
                  </a:moveTo>
                  <a:lnTo>
                    <a:pt x="103" y="1"/>
                  </a:lnTo>
                  <a:lnTo>
                    <a:pt x="92" y="3"/>
                  </a:lnTo>
                  <a:lnTo>
                    <a:pt x="80" y="6"/>
                  </a:lnTo>
                  <a:lnTo>
                    <a:pt x="70" y="9"/>
                  </a:lnTo>
                  <a:lnTo>
                    <a:pt x="60" y="14"/>
                  </a:lnTo>
                  <a:lnTo>
                    <a:pt x="50" y="20"/>
                  </a:lnTo>
                  <a:lnTo>
                    <a:pt x="42" y="27"/>
                  </a:lnTo>
                  <a:lnTo>
                    <a:pt x="34" y="34"/>
                  </a:lnTo>
                  <a:lnTo>
                    <a:pt x="26" y="42"/>
                  </a:lnTo>
                  <a:lnTo>
                    <a:pt x="20" y="51"/>
                  </a:lnTo>
                  <a:lnTo>
                    <a:pt x="14" y="60"/>
                  </a:lnTo>
                  <a:lnTo>
                    <a:pt x="9" y="71"/>
                  </a:lnTo>
                  <a:lnTo>
                    <a:pt x="5" y="81"/>
                  </a:lnTo>
                  <a:lnTo>
                    <a:pt x="3" y="92"/>
                  </a:lnTo>
                  <a:lnTo>
                    <a:pt x="0" y="103"/>
                  </a:lnTo>
                  <a:lnTo>
                    <a:pt x="0" y="114"/>
                  </a:lnTo>
                  <a:lnTo>
                    <a:pt x="0" y="127"/>
                  </a:lnTo>
                  <a:lnTo>
                    <a:pt x="3" y="137"/>
                  </a:lnTo>
                  <a:lnTo>
                    <a:pt x="5" y="149"/>
                  </a:lnTo>
                  <a:lnTo>
                    <a:pt x="9" y="159"/>
                  </a:lnTo>
                  <a:lnTo>
                    <a:pt x="14" y="170"/>
                  </a:lnTo>
                  <a:lnTo>
                    <a:pt x="20" y="179"/>
                  </a:lnTo>
                  <a:lnTo>
                    <a:pt x="26" y="188"/>
                  </a:lnTo>
                  <a:lnTo>
                    <a:pt x="34" y="196"/>
                  </a:lnTo>
                  <a:lnTo>
                    <a:pt x="42" y="203"/>
                  </a:lnTo>
                  <a:lnTo>
                    <a:pt x="50" y="210"/>
                  </a:lnTo>
                  <a:lnTo>
                    <a:pt x="60" y="216"/>
                  </a:lnTo>
                  <a:lnTo>
                    <a:pt x="70" y="220"/>
                  </a:lnTo>
                  <a:lnTo>
                    <a:pt x="80" y="224"/>
                  </a:lnTo>
                  <a:lnTo>
                    <a:pt x="92" y="227"/>
                  </a:lnTo>
                  <a:lnTo>
                    <a:pt x="103" y="229"/>
                  </a:lnTo>
                  <a:lnTo>
                    <a:pt x="115" y="230"/>
                  </a:lnTo>
                  <a:lnTo>
                    <a:pt x="126" y="229"/>
                  </a:lnTo>
                  <a:lnTo>
                    <a:pt x="138" y="227"/>
                  </a:lnTo>
                  <a:lnTo>
                    <a:pt x="148" y="224"/>
                  </a:lnTo>
                  <a:lnTo>
                    <a:pt x="158" y="220"/>
                  </a:lnTo>
                  <a:lnTo>
                    <a:pt x="169" y="216"/>
                  </a:lnTo>
                  <a:lnTo>
                    <a:pt x="178" y="210"/>
                  </a:lnTo>
                  <a:lnTo>
                    <a:pt x="187" y="203"/>
                  </a:lnTo>
                  <a:lnTo>
                    <a:pt x="195" y="196"/>
                  </a:lnTo>
                  <a:lnTo>
                    <a:pt x="202" y="188"/>
                  </a:lnTo>
                  <a:lnTo>
                    <a:pt x="209" y="179"/>
                  </a:lnTo>
                  <a:lnTo>
                    <a:pt x="215" y="170"/>
                  </a:lnTo>
                  <a:lnTo>
                    <a:pt x="220" y="159"/>
                  </a:lnTo>
                  <a:lnTo>
                    <a:pt x="224" y="149"/>
                  </a:lnTo>
                  <a:lnTo>
                    <a:pt x="226" y="137"/>
                  </a:lnTo>
                  <a:lnTo>
                    <a:pt x="229" y="127"/>
                  </a:lnTo>
                  <a:lnTo>
                    <a:pt x="229" y="114"/>
                  </a:lnTo>
                  <a:lnTo>
                    <a:pt x="229" y="103"/>
                  </a:lnTo>
                  <a:lnTo>
                    <a:pt x="226" y="92"/>
                  </a:lnTo>
                  <a:lnTo>
                    <a:pt x="224" y="81"/>
                  </a:lnTo>
                  <a:lnTo>
                    <a:pt x="220" y="71"/>
                  </a:lnTo>
                  <a:lnTo>
                    <a:pt x="215" y="60"/>
                  </a:lnTo>
                  <a:lnTo>
                    <a:pt x="209" y="51"/>
                  </a:lnTo>
                  <a:lnTo>
                    <a:pt x="202" y="42"/>
                  </a:lnTo>
                  <a:lnTo>
                    <a:pt x="195" y="34"/>
                  </a:lnTo>
                  <a:lnTo>
                    <a:pt x="187" y="27"/>
                  </a:lnTo>
                  <a:lnTo>
                    <a:pt x="178" y="20"/>
                  </a:lnTo>
                  <a:lnTo>
                    <a:pt x="169" y="14"/>
                  </a:lnTo>
                  <a:lnTo>
                    <a:pt x="158" y="9"/>
                  </a:lnTo>
                  <a:lnTo>
                    <a:pt x="148" y="6"/>
                  </a:lnTo>
                  <a:lnTo>
                    <a:pt x="138" y="3"/>
                  </a:lnTo>
                  <a:lnTo>
                    <a:pt x="126" y="1"/>
                  </a:lnTo>
                  <a:lnTo>
                    <a:pt x="115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" name="Freeform 100"/>
            <p:cNvSpPr>
              <a:spLocks/>
            </p:cNvSpPr>
            <p:nvPr/>
          </p:nvSpPr>
          <p:spPr bwMode="auto">
            <a:xfrm>
              <a:off x="3785" y="2089"/>
              <a:ext cx="40" cy="43"/>
            </a:xfrm>
            <a:custGeom>
              <a:avLst/>
              <a:gdLst/>
              <a:ahLst/>
              <a:cxnLst>
                <a:cxn ang="0">
                  <a:pos x="81" y="154"/>
                </a:cxn>
                <a:cxn ang="0">
                  <a:pos x="81" y="154"/>
                </a:cxn>
                <a:cxn ang="0">
                  <a:pos x="81" y="147"/>
                </a:cxn>
                <a:cxn ang="0">
                  <a:pos x="82" y="141"/>
                </a:cxn>
                <a:cxn ang="0">
                  <a:pos x="83" y="132"/>
                </a:cxn>
                <a:cxn ang="0">
                  <a:pos x="85" y="126"/>
                </a:cxn>
                <a:cxn ang="0">
                  <a:pos x="89" y="120"/>
                </a:cxn>
                <a:cxn ang="0">
                  <a:pos x="94" y="114"/>
                </a:cxn>
                <a:cxn ang="0">
                  <a:pos x="97" y="108"/>
                </a:cxn>
                <a:cxn ang="0">
                  <a:pos x="102" y="102"/>
                </a:cxn>
                <a:cxn ang="0">
                  <a:pos x="107" y="98"/>
                </a:cxn>
                <a:cxn ang="0">
                  <a:pos x="113" y="93"/>
                </a:cxn>
                <a:cxn ang="0">
                  <a:pos x="119" y="90"/>
                </a:cxn>
                <a:cxn ang="0">
                  <a:pos x="126" y="86"/>
                </a:cxn>
                <a:cxn ang="0">
                  <a:pos x="133" y="84"/>
                </a:cxn>
                <a:cxn ang="0">
                  <a:pos x="140" y="82"/>
                </a:cxn>
                <a:cxn ang="0">
                  <a:pos x="147" y="81"/>
                </a:cxn>
                <a:cxn ang="0">
                  <a:pos x="155" y="81"/>
                </a:cxn>
                <a:cxn ang="0">
                  <a:pos x="155" y="0"/>
                </a:cxn>
                <a:cxn ang="0">
                  <a:pos x="138" y="1"/>
                </a:cxn>
                <a:cxn ang="0">
                  <a:pos x="123" y="3"/>
                </a:cxn>
                <a:cxn ang="0">
                  <a:pos x="108" y="7"/>
                </a:cxn>
                <a:cxn ang="0">
                  <a:pos x="95" y="13"/>
                </a:cxn>
                <a:cxn ang="0">
                  <a:pos x="81" y="19"/>
                </a:cxn>
                <a:cxn ang="0">
                  <a:pos x="68" y="26"/>
                </a:cxn>
                <a:cxn ang="0">
                  <a:pos x="57" y="36"/>
                </a:cxn>
                <a:cxn ang="0">
                  <a:pos x="45" y="46"/>
                </a:cxn>
                <a:cxn ang="0">
                  <a:pos x="35" y="56"/>
                </a:cxn>
                <a:cxn ang="0">
                  <a:pos x="27" y="69"/>
                </a:cxn>
                <a:cxn ang="0">
                  <a:pos x="19" y="82"/>
                </a:cxn>
                <a:cxn ang="0">
                  <a:pos x="12" y="94"/>
                </a:cxn>
                <a:cxn ang="0">
                  <a:pos x="7" y="109"/>
                </a:cxn>
                <a:cxn ang="0">
                  <a:pos x="2" y="124"/>
                </a:cxn>
                <a:cxn ang="0">
                  <a:pos x="0" y="139"/>
                </a:cxn>
                <a:cxn ang="0">
                  <a:pos x="0" y="154"/>
                </a:cxn>
                <a:cxn ang="0">
                  <a:pos x="0" y="154"/>
                </a:cxn>
                <a:cxn ang="0">
                  <a:pos x="81" y="154"/>
                </a:cxn>
              </a:cxnLst>
              <a:rect l="0" t="0" r="r" b="b"/>
              <a:pathLst>
                <a:path w="155" h="154">
                  <a:moveTo>
                    <a:pt x="81" y="154"/>
                  </a:moveTo>
                  <a:lnTo>
                    <a:pt x="81" y="154"/>
                  </a:lnTo>
                  <a:lnTo>
                    <a:pt x="81" y="147"/>
                  </a:lnTo>
                  <a:lnTo>
                    <a:pt x="82" y="141"/>
                  </a:lnTo>
                  <a:lnTo>
                    <a:pt x="83" y="132"/>
                  </a:lnTo>
                  <a:lnTo>
                    <a:pt x="85" y="126"/>
                  </a:lnTo>
                  <a:lnTo>
                    <a:pt x="89" y="120"/>
                  </a:lnTo>
                  <a:lnTo>
                    <a:pt x="94" y="114"/>
                  </a:lnTo>
                  <a:lnTo>
                    <a:pt x="97" y="108"/>
                  </a:lnTo>
                  <a:lnTo>
                    <a:pt x="102" y="102"/>
                  </a:lnTo>
                  <a:lnTo>
                    <a:pt x="107" y="98"/>
                  </a:lnTo>
                  <a:lnTo>
                    <a:pt x="113" y="93"/>
                  </a:lnTo>
                  <a:lnTo>
                    <a:pt x="119" y="90"/>
                  </a:lnTo>
                  <a:lnTo>
                    <a:pt x="126" y="86"/>
                  </a:lnTo>
                  <a:lnTo>
                    <a:pt x="133" y="84"/>
                  </a:lnTo>
                  <a:lnTo>
                    <a:pt x="140" y="82"/>
                  </a:lnTo>
                  <a:lnTo>
                    <a:pt x="147" y="81"/>
                  </a:lnTo>
                  <a:lnTo>
                    <a:pt x="155" y="81"/>
                  </a:lnTo>
                  <a:lnTo>
                    <a:pt x="155" y="0"/>
                  </a:lnTo>
                  <a:lnTo>
                    <a:pt x="138" y="1"/>
                  </a:lnTo>
                  <a:lnTo>
                    <a:pt x="123" y="3"/>
                  </a:lnTo>
                  <a:lnTo>
                    <a:pt x="108" y="7"/>
                  </a:lnTo>
                  <a:lnTo>
                    <a:pt x="95" y="13"/>
                  </a:lnTo>
                  <a:lnTo>
                    <a:pt x="81" y="19"/>
                  </a:lnTo>
                  <a:lnTo>
                    <a:pt x="68" y="26"/>
                  </a:lnTo>
                  <a:lnTo>
                    <a:pt x="57" y="36"/>
                  </a:lnTo>
                  <a:lnTo>
                    <a:pt x="45" y="46"/>
                  </a:lnTo>
                  <a:lnTo>
                    <a:pt x="35" y="56"/>
                  </a:lnTo>
                  <a:lnTo>
                    <a:pt x="27" y="69"/>
                  </a:lnTo>
                  <a:lnTo>
                    <a:pt x="19" y="82"/>
                  </a:lnTo>
                  <a:lnTo>
                    <a:pt x="12" y="94"/>
                  </a:lnTo>
                  <a:lnTo>
                    <a:pt x="7" y="109"/>
                  </a:lnTo>
                  <a:lnTo>
                    <a:pt x="2" y="124"/>
                  </a:lnTo>
                  <a:lnTo>
                    <a:pt x="0" y="139"/>
                  </a:lnTo>
                  <a:lnTo>
                    <a:pt x="0" y="154"/>
                  </a:lnTo>
                  <a:lnTo>
                    <a:pt x="0" y="154"/>
                  </a:lnTo>
                  <a:lnTo>
                    <a:pt x="81" y="154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5" name="Freeform 101"/>
            <p:cNvSpPr>
              <a:spLocks/>
            </p:cNvSpPr>
            <p:nvPr/>
          </p:nvSpPr>
          <p:spPr bwMode="auto">
            <a:xfrm>
              <a:off x="3785" y="2132"/>
              <a:ext cx="40" cy="43"/>
            </a:xfrm>
            <a:custGeom>
              <a:avLst/>
              <a:gdLst/>
              <a:ahLst/>
              <a:cxnLst>
                <a:cxn ang="0">
                  <a:pos x="155" y="75"/>
                </a:cxn>
                <a:cxn ang="0">
                  <a:pos x="155" y="75"/>
                </a:cxn>
                <a:cxn ang="0">
                  <a:pos x="147" y="75"/>
                </a:cxn>
                <a:cxn ang="0">
                  <a:pos x="140" y="74"/>
                </a:cxn>
                <a:cxn ang="0">
                  <a:pos x="133" y="72"/>
                </a:cxn>
                <a:cxn ang="0">
                  <a:pos x="126" y="70"/>
                </a:cxn>
                <a:cxn ang="0">
                  <a:pos x="119" y="66"/>
                </a:cxn>
                <a:cxn ang="0">
                  <a:pos x="113" y="63"/>
                </a:cxn>
                <a:cxn ang="0">
                  <a:pos x="107" y="58"/>
                </a:cxn>
                <a:cxn ang="0">
                  <a:pos x="102" y="53"/>
                </a:cxn>
                <a:cxn ang="0">
                  <a:pos x="97" y="48"/>
                </a:cxn>
                <a:cxn ang="0">
                  <a:pos x="94" y="42"/>
                </a:cxn>
                <a:cxn ang="0">
                  <a:pos x="89" y="36"/>
                </a:cxn>
                <a:cxn ang="0">
                  <a:pos x="85" y="30"/>
                </a:cxn>
                <a:cxn ang="0">
                  <a:pos x="83" y="23"/>
                </a:cxn>
                <a:cxn ang="0">
                  <a:pos x="82" y="17"/>
                </a:cxn>
                <a:cxn ang="0">
                  <a:pos x="81" y="8"/>
                </a:cxn>
                <a:cxn ang="0">
                  <a:pos x="81" y="0"/>
                </a:cxn>
                <a:cxn ang="0">
                  <a:pos x="0" y="0"/>
                </a:cxn>
                <a:cxn ang="0">
                  <a:pos x="0" y="17"/>
                </a:cxn>
                <a:cxn ang="0">
                  <a:pos x="2" y="32"/>
                </a:cxn>
                <a:cxn ang="0">
                  <a:pos x="7" y="46"/>
                </a:cxn>
                <a:cxn ang="0">
                  <a:pos x="12" y="61"/>
                </a:cxn>
                <a:cxn ang="0">
                  <a:pos x="19" y="74"/>
                </a:cxn>
                <a:cxn ang="0">
                  <a:pos x="27" y="87"/>
                </a:cxn>
                <a:cxn ang="0">
                  <a:pos x="35" y="100"/>
                </a:cxn>
                <a:cxn ang="0">
                  <a:pos x="45" y="110"/>
                </a:cxn>
                <a:cxn ang="0">
                  <a:pos x="55" y="120"/>
                </a:cxn>
                <a:cxn ang="0">
                  <a:pos x="68" y="130"/>
                </a:cxn>
                <a:cxn ang="0">
                  <a:pos x="81" y="136"/>
                </a:cxn>
                <a:cxn ang="0">
                  <a:pos x="95" y="143"/>
                </a:cxn>
                <a:cxn ang="0">
                  <a:pos x="108" y="149"/>
                </a:cxn>
                <a:cxn ang="0">
                  <a:pos x="123" y="153"/>
                </a:cxn>
                <a:cxn ang="0">
                  <a:pos x="138" y="155"/>
                </a:cxn>
                <a:cxn ang="0">
                  <a:pos x="155" y="156"/>
                </a:cxn>
                <a:cxn ang="0">
                  <a:pos x="155" y="156"/>
                </a:cxn>
                <a:cxn ang="0">
                  <a:pos x="155" y="75"/>
                </a:cxn>
              </a:cxnLst>
              <a:rect l="0" t="0" r="r" b="b"/>
              <a:pathLst>
                <a:path w="155" h="156">
                  <a:moveTo>
                    <a:pt x="155" y="75"/>
                  </a:moveTo>
                  <a:lnTo>
                    <a:pt x="155" y="75"/>
                  </a:lnTo>
                  <a:lnTo>
                    <a:pt x="147" y="75"/>
                  </a:lnTo>
                  <a:lnTo>
                    <a:pt x="140" y="74"/>
                  </a:lnTo>
                  <a:lnTo>
                    <a:pt x="133" y="72"/>
                  </a:lnTo>
                  <a:lnTo>
                    <a:pt x="126" y="70"/>
                  </a:lnTo>
                  <a:lnTo>
                    <a:pt x="119" y="66"/>
                  </a:lnTo>
                  <a:lnTo>
                    <a:pt x="113" y="63"/>
                  </a:lnTo>
                  <a:lnTo>
                    <a:pt x="107" y="58"/>
                  </a:lnTo>
                  <a:lnTo>
                    <a:pt x="102" y="53"/>
                  </a:lnTo>
                  <a:lnTo>
                    <a:pt x="97" y="48"/>
                  </a:lnTo>
                  <a:lnTo>
                    <a:pt x="94" y="42"/>
                  </a:lnTo>
                  <a:lnTo>
                    <a:pt x="89" y="36"/>
                  </a:lnTo>
                  <a:lnTo>
                    <a:pt x="85" y="30"/>
                  </a:lnTo>
                  <a:lnTo>
                    <a:pt x="83" y="23"/>
                  </a:lnTo>
                  <a:lnTo>
                    <a:pt x="82" y="17"/>
                  </a:lnTo>
                  <a:lnTo>
                    <a:pt x="81" y="8"/>
                  </a:lnTo>
                  <a:lnTo>
                    <a:pt x="81" y="0"/>
                  </a:lnTo>
                  <a:lnTo>
                    <a:pt x="0" y="0"/>
                  </a:lnTo>
                  <a:lnTo>
                    <a:pt x="0" y="17"/>
                  </a:lnTo>
                  <a:lnTo>
                    <a:pt x="2" y="32"/>
                  </a:lnTo>
                  <a:lnTo>
                    <a:pt x="7" y="46"/>
                  </a:lnTo>
                  <a:lnTo>
                    <a:pt x="12" y="61"/>
                  </a:lnTo>
                  <a:lnTo>
                    <a:pt x="19" y="74"/>
                  </a:lnTo>
                  <a:lnTo>
                    <a:pt x="27" y="87"/>
                  </a:lnTo>
                  <a:lnTo>
                    <a:pt x="35" y="100"/>
                  </a:lnTo>
                  <a:lnTo>
                    <a:pt x="45" y="110"/>
                  </a:lnTo>
                  <a:lnTo>
                    <a:pt x="55" y="120"/>
                  </a:lnTo>
                  <a:lnTo>
                    <a:pt x="68" y="130"/>
                  </a:lnTo>
                  <a:lnTo>
                    <a:pt x="81" y="136"/>
                  </a:lnTo>
                  <a:lnTo>
                    <a:pt x="95" y="143"/>
                  </a:lnTo>
                  <a:lnTo>
                    <a:pt x="108" y="149"/>
                  </a:lnTo>
                  <a:lnTo>
                    <a:pt x="123" y="153"/>
                  </a:lnTo>
                  <a:lnTo>
                    <a:pt x="138" y="155"/>
                  </a:lnTo>
                  <a:lnTo>
                    <a:pt x="155" y="156"/>
                  </a:lnTo>
                  <a:lnTo>
                    <a:pt x="155" y="156"/>
                  </a:lnTo>
                  <a:lnTo>
                    <a:pt x="155" y="75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" name="Freeform 102"/>
            <p:cNvSpPr>
              <a:spLocks/>
            </p:cNvSpPr>
            <p:nvPr/>
          </p:nvSpPr>
          <p:spPr bwMode="auto">
            <a:xfrm>
              <a:off x="3825" y="2132"/>
              <a:ext cx="40" cy="43"/>
            </a:xfrm>
            <a:custGeom>
              <a:avLst/>
              <a:gdLst/>
              <a:ahLst/>
              <a:cxnLst>
                <a:cxn ang="0">
                  <a:pos x="73" y="0"/>
                </a:cxn>
                <a:cxn ang="0">
                  <a:pos x="73" y="0"/>
                </a:cxn>
                <a:cxn ang="0">
                  <a:pos x="73" y="8"/>
                </a:cxn>
                <a:cxn ang="0">
                  <a:pos x="72" y="17"/>
                </a:cxn>
                <a:cxn ang="0">
                  <a:pos x="70" y="23"/>
                </a:cxn>
                <a:cxn ang="0">
                  <a:pos x="68" y="30"/>
                </a:cxn>
                <a:cxn ang="0">
                  <a:pos x="64" y="36"/>
                </a:cxn>
                <a:cxn ang="0">
                  <a:pos x="61" y="42"/>
                </a:cxn>
                <a:cxn ang="0">
                  <a:pos x="56" y="48"/>
                </a:cxn>
                <a:cxn ang="0">
                  <a:pos x="51" y="53"/>
                </a:cxn>
                <a:cxn ang="0">
                  <a:pos x="47" y="58"/>
                </a:cxn>
                <a:cxn ang="0">
                  <a:pos x="41" y="63"/>
                </a:cxn>
                <a:cxn ang="0">
                  <a:pos x="34" y="66"/>
                </a:cxn>
                <a:cxn ang="0">
                  <a:pos x="28" y="70"/>
                </a:cxn>
                <a:cxn ang="0">
                  <a:pos x="22" y="72"/>
                </a:cxn>
                <a:cxn ang="0">
                  <a:pos x="15" y="74"/>
                </a:cxn>
                <a:cxn ang="0">
                  <a:pos x="8" y="75"/>
                </a:cxn>
                <a:cxn ang="0">
                  <a:pos x="0" y="75"/>
                </a:cxn>
                <a:cxn ang="0">
                  <a:pos x="0" y="156"/>
                </a:cxn>
                <a:cxn ang="0">
                  <a:pos x="15" y="155"/>
                </a:cxn>
                <a:cxn ang="0">
                  <a:pos x="31" y="153"/>
                </a:cxn>
                <a:cxn ang="0">
                  <a:pos x="46" y="149"/>
                </a:cxn>
                <a:cxn ang="0">
                  <a:pos x="60" y="143"/>
                </a:cxn>
                <a:cxn ang="0">
                  <a:pos x="73" y="136"/>
                </a:cxn>
                <a:cxn ang="0">
                  <a:pos x="86" y="130"/>
                </a:cxn>
                <a:cxn ang="0">
                  <a:pos x="98" y="120"/>
                </a:cxn>
                <a:cxn ang="0">
                  <a:pos x="109" y="110"/>
                </a:cxn>
                <a:cxn ang="0">
                  <a:pos x="118" y="100"/>
                </a:cxn>
                <a:cxn ang="0">
                  <a:pos x="128" y="87"/>
                </a:cxn>
                <a:cxn ang="0">
                  <a:pos x="136" y="74"/>
                </a:cxn>
                <a:cxn ang="0">
                  <a:pos x="141" y="61"/>
                </a:cxn>
                <a:cxn ang="0">
                  <a:pos x="147" y="46"/>
                </a:cxn>
                <a:cxn ang="0">
                  <a:pos x="151" y="32"/>
                </a:cxn>
                <a:cxn ang="0">
                  <a:pos x="153" y="17"/>
                </a:cxn>
                <a:cxn ang="0">
                  <a:pos x="154" y="0"/>
                </a:cxn>
                <a:cxn ang="0">
                  <a:pos x="154" y="0"/>
                </a:cxn>
                <a:cxn ang="0">
                  <a:pos x="73" y="0"/>
                </a:cxn>
              </a:cxnLst>
              <a:rect l="0" t="0" r="r" b="b"/>
              <a:pathLst>
                <a:path w="154" h="156">
                  <a:moveTo>
                    <a:pt x="73" y="0"/>
                  </a:moveTo>
                  <a:lnTo>
                    <a:pt x="73" y="0"/>
                  </a:lnTo>
                  <a:lnTo>
                    <a:pt x="73" y="8"/>
                  </a:lnTo>
                  <a:lnTo>
                    <a:pt x="72" y="17"/>
                  </a:lnTo>
                  <a:lnTo>
                    <a:pt x="70" y="23"/>
                  </a:lnTo>
                  <a:lnTo>
                    <a:pt x="68" y="30"/>
                  </a:lnTo>
                  <a:lnTo>
                    <a:pt x="64" y="36"/>
                  </a:lnTo>
                  <a:lnTo>
                    <a:pt x="61" y="42"/>
                  </a:lnTo>
                  <a:lnTo>
                    <a:pt x="56" y="48"/>
                  </a:lnTo>
                  <a:lnTo>
                    <a:pt x="51" y="53"/>
                  </a:lnTo>
                  <a:lnTo>
                    <a:pt x="47" y="58"/>
                  </a:lnTo>
                  <a:lnTo>
                    <a:pt x="41" y="63"/>
                  </a:lnTo>
                  <a:lnTo>
                    <a:pt x="34" y="66"/>
                  </a:lnTo>
                  <a:lnTo>
                    <a:pt x="28" y="70"/>
                  </a:lnTo>
                  <a:lnTo>
                    <a:pt x="22" y="72"/>
                  </a:lnTo>
                  <a:lnTo>
                    <a:pt x="15" y="74"/>
                  </a:lnTo>
                  <a:lnTo>
                    <a:pt x="8" y="75"/>
                  </a:lnTo>
                  <a:lnTo>
                    <a:pt x="0" y="75"/>
                  </a:lnTo>
                  <a:lnTo>
                    <a:pt x="0" y="156"/>
                  </a:lnTo>
                  <a:lnTo>
                    <a:pt x="15" y="155"/>
                  </a:lnTo>
                  <a:lnTo>
                    <a:pt x="31" y="153"/>
                  </a:lnTo>
                  <a:lnTo>
                    <a:pt x="46" y="149"/>
                  </a:lnTo>
                  <a:lnTo>
                    <a:pt x="60" y="143"/>
                  </a:lnTo>
                  <a:lnTo>
                    <a:pt x="73" y="136"/>
                  </a:lnTo>
                  <a:lnTo>
                    <a:pt x="86" y="130"/>
                  </a:lnTo>
                  <a:lnTo>
                    <a:pt x="98" y="120"/>
                  </a:lnTo>
                  <a:lnTo>
                    <a:pt x="109" y="110"/>
                  </a:lnTo>
                  <a:lnTo>
                    <a:pt x="118" y="100"/>
                  </a:lnTo>
                  <a:lnTo>
                    <a:pt x="128" y="87"/>
                  </a:lnTo>
                  <a:lnTo>
                    <a:pt x="136" y="74"/>
                  </a:lnTo>
                  <a:lnTo>
                    <a:pt x="141" y="61"/>
                  </a:lnTo>
                  <a:lnTo>
                    <a:pt x="147" y="46"/>
                  </a:lnTo>
                  <a:lnTo>
                    <a:pt x="151" y="32"/>
                  </a:lnTo>
                  <a:lnTo>
                    <a:pt x="153" y="17"/>
                  </a:lnTo>
                  <a:lnTo>
                    <a:pt x="154" y="0"/>
                  </a:lnTo>
                  <a:lnTo>
                    <a:pt x="154" y="0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7" name="Freeform 103"/>
            <p:cNvSpPr>
              <a:spLocks/>
            </p:cNvSpPr>
            <p:nvPr/>
          </p:nvSpPr>
          <p:spPr bwMode="auto">
            <a:xfrm>
              <a:off x="3825" y="2089"/>
              <a:ext cx="40" cy="43"/>
            </a:xfrm>
            <a:custGeom>
              <a:avLst/>
              <a:gdLst/>
              <a:ahLst/>
              <a:cxnLst>
                <a:cxn ang="0">
                  <a:pos x="0" y="81"/>
                </a:cxn>
                <a:cxn ang="0">
                  <a:pos x="0" y="81"/>
                </a:cxn>
                <a:cxn ang="0">
                  <a:pos x="8" y="81"/>
                </a:cxn>
                <a:cxn ang="0">
                  <a:pos x="15" y="82"/>
                </a:cxn>
                <a:cxn ang="0">
                  <a:pos x="22" y="84"/>
                </a:cxn>
                <a:cxn ang="0">
                  <a:pos x="28" y="86"/>
                </a:cxn>
                <a:cxn ang="0">
                  <a:pos x="34" y="90"/>
                </a:cxn>
                <a:cxn ang="0">
                  <a:pos x="41" y="93"/>
                </a:cxn>
                <a:cxn ang="0">
                  <a:pos x="47" y="98"/>
                </a:cxn>
                <a:cxn ang="0">
                  <a:pos x="51" y="102"/>
                </a:cxn>
                <a:cxn ang="0">
                  <a:pos x="56" y="108"/>
                </a:cxn>
                <a:cxn ang="0">
                  <a:pos x="61" y="114"/>
                </a:cxn>
                <a:cxn ang="0">
                  <a:pos x="64" y="120"/>
                </a:cxn>
                <a:cxn ang="0">
                  <a:pos x="68" y="126"/>
                </a:cxn>
                <a:cxn ang="0">
                  <a:pos x="70" y="132"/>
                </a:cxn>
                <a:cxn ang="0">
                  <a:pos x="72" y="141"/>
                </a:cxn>
                <a:cxn ang="0">
                  <a:pos x="73" y="147"/>
                </a:cxn>
                <a:cxn ang="0">
                  <a:pos x="73" y="154"/>
                </a:cxn>
                <a:cxn ang="0">
                  <a:pos x="154" y="154"/>
                </a:cxn>
                <a:cxn ang="0">
                  <a:pos x="153" y="139"/>
                </a:cxn>
                <a:cxn ang="0">
                  <a:pos x="151" y="124"/>
                </a:cxn>
                <a:cxn ang="0">
                  <a:pos x="147" y="109"/>
                </a:cxn>
                <a:cxn ang="0">
                  <a:pos x="141" y="94"/>
                </a:cxn>
                <a:cxn ang="0">
                  <a:pos x="136" y="82"/>
                </a:cxn>
                <a:cxn ang="0">
                  <a:pos x="128" y="69"/>
                </a:cxn>
                <a:cxn ang="0">
                  <a:pos x="118" y="56"/>
                </a:cxn>
                <a:cxn ang="0">
                  <a:pos x="109" y="46"/>
                </a:cxn>
                <a:cxn ang="0">
                  <a:pos x="98" y="36"/>
                </a:cxn>
                <a:cxn ang="0">
                  <a:pos x="86" y="26"/>
                </a:cxn>
                <a:cxn ang="0">
                  <a:pos x="73" y="19"/>
                </a:cxn>
                <a:cxn ang="0">
                  <a:pos x="60" y="13"/>
                </a:cxn>
                <a:cxn ang="0">
                  <a:pos x="46" y="7"/>
                </a:cxn>
                <a:cxn ang="0">
                  <a:pos x="31" y="3"/>
                </a:cxn>
                <a:cxn ang="0">
                  <a:pos x="15" y="1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81"/>
                </a:cxn>
              </a:cxnLst>
              <a:rect l="0" t="0" r="r" b="b"/>
              <a:pathLst>
                <a:path w="154" h="154">
                  <a:moveTo>
                    <a:pt x="0" y="81"/>
                  </a:moveTo>
                  <a:lnTo>
                    <a:pt x="0" y="81"/>
                  </a:lnTo>
                  <a:lnTo>
                    <a:pt x="8" y="81"/>
                  </a:lnTo>
                  <a:lnTo>
                    <a:pt x="15" y="82"/>
                  </a:lnTo>
                  <a:lnTo>
                    <a:pt x="22" y="84"/>
                  </a:lnTo>
                  <a:lnTo>
                    <a:pt x="28" y="86"/>
                  </a:lnTo>
                  <a:lnTo>
                    <a:pt x="34" y="90"/>
                  </a:lnTo>
                  <a:lnTo>
                    <a:pt x="41" y="93"/>
                  </a:lnTo>
                  <a:lnTo>
                    <a:pt x="47" y="98"/>
                  </a:lnTo>
                  <a:lnTo>
                    <a:pt x="51" y="102"/>
                  </a:lnTo>
                  <a:lnTo>
                    <a:pt x="56" y="108"/>
                  </a:lnTo>
                  <a:lnTo>
                    <a:pt x="61" y="114"/>
                  </a:lnTo>
                  <a:lnTo>
                    <a:pt x="64" y="120"/>
                  </a:lnTo>
                  <a:lnTo>
                    <a:pt x="68" y="126"/>
                  </a:lnTo>
                  <a:lnTo>
                    <a:pt x="70" y="132"/>
                  </a:lnTo>
                  <a:lnTo>
                    <a:pt x="72" y="141"/>
                  </a:lnTo>
                  <a:lnTo>
                    <a:pt x="73" y="147"/>
                  </a:lnTo>
                  <a:lnTo>
                    <a:pt x="73" y="154"/>
                  </a:lnTo>
                  <a:lnTo>
                    <a:pt x="154" y="154"/>
                  </a:lnTo>
                  <a:lnTo>
                    <a:pt x="153" y="139"/>
                  </a:lnTo>
                  <a:lnTo>
                    <a:pt x="151" y="124"/>
                  </a:lnTo>
                  <a:lnTo>
                    <a:pt x="147" y="109"/>
                  </a:lnTo>
                  <a:lnTo>
                    <a:pt x="141" y="94"/>
                  </a:lnTo>
                  <a:lnTo>
                    <a:pt x="136" y="82"/>
                  </a:lnTo>
                  <a:lnTo>
                    <a:pt x="128" y="69"/>
                  </a:lnTo>
                  <a:lnTo>
                    <a:pt x="118" y="56"/>
                  </a:lnTo>
                  <a:lnTo>
                    <a:pt x="109" y="46"/>
                  </a:lnTo>
                  <a:lnTo>
                    <a:pt x="98" y="36"/>
                  </a:lnTo>
                  <a:lnTo>
                    <a:pt x="86" y="26"/>
                  </a:lnTo>
                  <a:lnTo>
                    <a:pt x="73" y="19"/>
                  </a:lnTo>
                  <a:lnTo>
                    <a:pt x="60" y="13"/>
                  </a:lnTo>
                  <a:lnTo>
                    <a:pt x="46" y="7"/>
                  </a:lnTo>
                  <a:lnTo>
                    <a:pt x="31" y="3"/>
                  </a:lnTo>
                  <a:lnTo>
                    <a:pt x="15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8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8" name="Freeform 104"/>
            <p:cNvSpPr>
              <a:spLocks/>
            </p:cNvSpPr>
            <p:nvPr/>
          </p:nvSpPr>
          <p:spPr bwMode="auto">
            <a:xfrm>
              <a:off x="3559" y="3531"/>
              <a:ext cx="495" cy="232"/>
            </a:xfrm>
            <a:custGeom>
              <a:avLst/>
              <a:gdLst/>
              <a:ahLst/>
              <a:cxnLst>
                <a:cxn ang="0">
                  <a:pos x="1514" y="2"/>
                </a:cxn>
                <a:cxn ang="0">
                  <a:pos x="1577" y="10"/>
                </a:cxn>
                <a:cxn ang="0">
                  <a:pos x="1636" y="26"/>
                </a:cxn>
                <a:cxn ang="0">
                  <a:pos x="1691" y="51"/>
                </a:cxn>
                <a:cxn ang="0">
                  <a:pos x="1743" y="85"/>
                </a:cxn>
                <a:cxn ang="0">
                  <a:pos x="1788" y="124"/>
                </a:cxn>
                <a:cxn ang="0">
                  <a:pos x="1827" y="170"/>
                </a:cxn>
                <a:cxn ang="0">
                  <a:pos x="1861" y="221"/>
                </a:cxn>
                <a:cxn ang="0">
                  <a:pos x="1886" y="276"/>
                </a:cxn>
                <a:cxn ang="0">
                  <a:pos x="1902" y="336"/>
                </a:cxn>
                <a:cxn ang="0">
                  <a:pos x="1910" y="398"/>
                </a:cxn>
                <a:cxn ang="0">
                  <a:pos x="1909" y="462"/>
                </a:cxn>
                <a:cxn ang="0">
                  <a:pos x="1898" y="524"/>
                </a:cxn>
                <a:cxn ang="0">
                  <a:pos x="1878" y="582"/>
                </a:cxn>
                <a:cxn ang="0">
                  <a:pos x="1850" y="636"/>
                </a:cxn>
                <a:cxn ang="0">
                  <a:pos x="1816" y="685"/>
                </a:cxn>
                <a:cxn ang="0">
                  <a:pos x="1774" y="729"/>
                </a:cxn>
                <a:cxn ang="0">
                  <a:pos x="1726" y="766"/>
                </a:cxn>
                <a:cxn ang="0">
                  <a:pos x="1674" y="797"/>
                </a:cxn>
                <a:cxn ang="0">
                  <a:pos x="1616" y="819"/>
                </a:cxn>
                <a:cxn ang="0">
                  <a:pos x="1556" y="833"/>
                </a:cxn>
                <a:cxn ang="0">
                  <a:pos x="1493" y="839"/>
                </a:cxn>
                <a:cxn ang="0">
                  <a:pos x="376" y="836"/>
                </a:cxn>
                <a:cxn ang="0">
                  <a:pos x="315" y="825"/>
                </a:cxn>
                <a:cxn ang="0">
                  <a:pos x="256" y="805"/>
                </a:cxn>
                <a:cxn ang="0">
                  <a:pos x="202" y="778"/>
                </a:cxn>
                <a:cxn ang="0">
                  <a:pos x="152" y="742"/>
                </a:cxn>
                <a:cxn ang="0">
                  <a:pos x="109" y="700"/>
                </a:cxn>
                <a:cxn ang="0">
                  <a:pos x="71" y="653"/>
                </a:cxn>
                <a:cxn ang="0">
                  <a:pos x="41" y="601"/>
                </a:cxn>
                <a:cxn ang="0">
                  <a:pos x="18" y="544"/>
                </a:cxn>
                <a:cxn ang="0">
                  <a:pos x="4" y="484"/>
                </a:cxn>
                <a:cxn ang="0">
                  <a:pos x="0" y="419"/>
                </a:cxn>
                <a:cxn ang="0">
                  <a:pos x="4" y="356"/>
                </a:cxn>
                <a:cxn ang="0">
                  <a:pos x="18" y="296"/>
                </a:cxn>
                <a:cxn ang="0">
                  <a:pos x="41" y="238"/>
                </a:cxn>
                <a:cxn ang="0">
                  <a:pos x="71" y="186"/>
                </a:cxn>
                <a:cxn ang="0">
                  <a:pos x="109" y="139"/>
                </a:cxn>
                <a:cxn ang="0">
                  <a:pos x="152" y="97"/>
                </a:cxn>
                <a:cxn ang="0">
                  <a:pos x="202" y="62"/>
                </a:cxn>
                <a:cxn ang="0">
                  <a:pos x="256" y="34"/>
                </a:cxn>
                <a:cxn ang="0">
                  <a:pos x="315" y="14"/>
                </a:cxn>
                <a:cxn ang="0">
                  <a:pos x="376" y="3"/>
                </a:cxn>
              </a:cxnLst>
              <a:rect l="0" t="0" r="r" b="b"/>
              <a:pathLst>
                <a:path w="1911" h="839">
                  <a:moveTo>
                    <a:pt x="418" y="0"/>
                  </a:moveTo>
                  <a:lnTo>
                    <a:pt x="1493" y="0"/>
                  </a:lnTo>
                  <a:lnTo>
                    <a:pt x="1514" y="2"/>
                  </a:lnTo>
                  <a:lnTo>
                    <a:pt x="1536" y="3"/>
                  </a:lnTo>
                  <a:lnTo>
                    <a:pt x="1556" y="6"/>
                  </a:lnTo>
                  <a:lnTo>
                    <a:pt x="1577" y="10"/>
                  </a:lnTo>
                  <a:lnTo>
                    <a:pt x="1597" y="14"/>
                  </a:lnTo>
                  <a:lnTo>
                    <a:pt x="1616" y="20"/>
                  </a:lnTo>
                  <a:lnTo>
                    <a:pt x="1636" y="26"/>
                  </a:lnTo>
                  <a:lnTo>
                    <a:pt x="1655" y="34"/>
                  </a:lnTo>
                  <a:lnTo>
                    <a:pt x="1674" y="42"/>
                  </a:lnTo>
                  <a:lnTo>
                    <a:pt x="1691" y="51"/>
                  </a:lnTo>
                  <a:lnTo>
                    <a:pt x="1710" y="62"/>
                  </a:lnTo>
                  <a:lnTo>
                    <a:pt x="1726" y="73"/>
                  </a:lnTo>
                  <a:lnTo>
                    <a:pt x="1743" y="85"/>
                  </a:lnTo>
                  <a:lnTo>
                    <a:pt x="1758" y="97"/>
                  </a:lnTo>
                  <a:lnTo>
                    <a:pt x="1774" y="110"/>
                  </a:lnTo>
                  <a:lnTo>
                    <a:pt x="1788" y="124"/>
                  </a:lnTo>
                  <a:lnTo>
                    <a:pt x="1802" y="139"/>
                  </a:lnTo>
                  <a:lnTo>
                    <a:pt x="1816" y="154"/>
                  </a:lnTo>
                  <a:lnTo>
                    <a:pt x="1827" y="170"/>
                  </a:lnTo>
                  <a:lnTo>
                    <a:pt x="1840" y="186"/>
                  </a:lnTo>
                  <a:lnTo>
                    <a:pt x="1850" y="203"/>
                  </a:lnTo>
                  <a:lnTo>
                    <a:pt x="1861" y="221"/>
                  </a:lnTo>
                  <a:lnTo>
                    <a:pt x="1870" y="238"/>
                  </a:lnTo>
                  <a:lnTo>
                    <a:pt x="1878" y="256"/>
                  </a:lnTo>
                  <a:lnTo>
                    <a:pt x="1886" y="276"/>
                  </a:lnTo>
                  <a:lnTo>
                    <a:pt x="1892" y="296"/>
                  </a:lnTo>
                  <a:lnTo>
                    <a:pt x="1898" y="315"/>
                  </a:lnTo>
                  <a:lnTo>
                    <a:pt x="1902" y="336"/>
                  </a:lnTo>
                  <a:lnTo>
                    <a:pt x="1907" y="356"/>
                  </a:lnTo>
                  <a:lnTo>
                    <a:pt x="1909" y="376"/>
                  </a:lnTo>
                  <a:lnTo>
                    <a:pt x="1910" y="398"/>
                  </a:lnTo>
                  <a:lnTo>
                    <a:pt x="1911" y="419"/>
                  </a:lnTo>
                  <a:lnTo>
                    <a:pt x="1910" y="441"/>
                  </a:lnTo>
                  <a:lnTo>
                    <a:pt x="1909" y="462"/>
                  </a:lnTo>
                  <a:lnTo>
                    <a:pt x="1907" y="484"/>
                  </a:lnTo>
                  <a:lnTo>
                    <a:pt x="1902" y="503"/>
                  </a:lnTo>
                  <a:lnTo>
                    <a:pt x="1898" y="524"/>
                  </a:lnTo>
                  <a:lnTo>
                    <a:pt x="1892" y="544"/>
                  </a:lnTo>
                  <a:lnTo>
                    <a:pt x="1886" y="563"/>
                  </a:lnTo>
                  <a:lnTo>
                    <a:pt x="1878" y="582"/>
                  </a:lnTo>
                  <a:lnTo>
                    <a:pt x="1870" y="601"/>
                  </a:lnTo>
                  <a:lnTo>
                    <a:pt x="1861" y="619"/>
                  </a:lnTo>
                  <a:lnTo>
                    <a:pt x="1850" y="636"/>
                  </a:lnTo>
                  <a:lnTo>
                    <a:pt x="1840" y="653"/>
                  </a:lnTo>
                  <a:lnTo>
                    <a:pt x="1827" y="669"/>
                  </a:lnTo>
                  <a:lnTo>
                    <a:pt x="1816" y="685"/>
                  </a:lnTo>
                  <a:lnTo>
                    <a:pt x="1802" y="700"/>
                  </a:lnTo>
                  <a:lnTo>
                    <a:pt x="1788" y="715"/>
                  </a:lnTo>
                  <a:lnTo>
                    <a:pt x="1774" y="729"/>
                  </a:lnTo>
                  <a:lnTo>
                    <a:pt x="1758" y="742"/>
                  </a:lnTo>
                  <a:lnTo>
                    <a:pt x="1743" y="755"/>
                  </a:lnTo>
                  <a:lnTo>
                    <a:pt x="1726" y="766"/>
                  </a:lnTo>
                  <a:lnTo>
                    <a:pt x="1710" y="778"/>
                  </a:lnTo>
                  <a:lnTo>
                    <a:pt x="1691" y="788"/>
                  </a:lnTo>
                  <a:lnTo>
                    <a:pt x="1674" y="797"/>
                  </a:lnTo>
                  <a:lnTo>
                    <a:pt x="1655" y="805"/>
                  </a:lnTo>
                  <a:lnTo>
                    <a:pt x="1636" y="813"/>
                  </a:lnTo>
                  <a:lnTo>
                    <a:pt x="1616" y="819"/>
                  </a:lnTo>
                  <a:lnTo>
                    <a:pt x="1597" y="825"/>
                  </a:lnTo>
                  <a:lnTo>
                    <a:pt x="1577" y="830"/>
                  </a:lnTo>
                  <a:lnTo>
                    <a:pt x="1556" y="833"/>
                  </a:lnTo>
                  <a:lnTo>
                    <a:pt x="1536" y="836"/>
                  </a:lnTo>
                  <a:lnTo>
                    <a:pt x="1514" y="838"/>
                  </a:lnTo>
                  <a:lnTo>
                    <a:pt x="1493" y="839"/>
                  </a:lnTo>
                  <a:lnTo>
                    <a:pt x="418" y="839"/>
                  </a:lnTo>
                  <a:lnTo>
                    <a:pt x="398" y="838"/>
                  </a:lnTo>
                  <a:lnTo>
                    <a:pt x="376" y="836"/>
                  </a:lnTo>
                  <a:lnTo>
                    <a:pt x="355" y="833"/>
                  </a:lnTo>
                  <a:lnTo>
                    <a:pt x="334" y="830"/>
                  </a:lnTo>
                  <a:lnTo>
                    <a:pt x="315" y="825"/>
                  </a:lnTo>
                  <a:lnTo>
                    <a:pt x="294" y="819"/>
                  </a:lnTo>
                  <a:lnTo>
                    <a:pt x="275" y="813"/>
                  </a:lnTo>
                  <a:lnTo>
                    <a:pt x="256" y="805"/>
                  </a:lnTo>
                  <a:lnTo>
                    <a:pt x="237" y="797"/>
                  </a:lnTo>
                  <a:lnTo>
                    <a:pt x="219" y="788"/>
                  </a:lnTo>
                  <a:lnTo>
                    <a:pt x="202" y="778"/>
                  </a:lnTo>
                  <a:lnTo>
                    <a:pt x="184" y="766"/>
                  </a:lnTo>
                  <a:lnTo>
                    <a:pt x="168" y="755"/>
                  </a:lnTo>
                  <a:lnTo>
                    <a:pt x="152" y="742"/>
                  </a:lnTo>
                  <a:lnTo>
                    <a:pt x="137" y="729"/>
                  </a:lnTo>
                  <a:lnTo>
                    <a:pt x="123" y="715"/>
                  </a:lnTo>
                  <a:lnTo>
                    <a:pt x="109" y="700"/>
                  </a:lnTo>
                  <a:lnTo>
                    <a:pt x="95" y="685"/>
                  </a:lnTo>
                  <a:lnTo>
                    <a:pt x="83" y="669"/>
                  </a:lnTo>
                  <a:lnTo>
                    <a:pt x="71" y="653"/>
                  </a:lnTo>
                  <a:lnTo>
                    <a:pt x="61" y="636"/>
                  </a:lnTo>
                  <a:lnTo>
                    <a:pt x="50" y="619"/>
                  </a:lnTo>
                  <a:lnTo>
                    <a:pt x="41" y="601"/>
                  </a:lnTo>
                  <a:lnTo>
                    <a:pt x="33" y="582"/>
                  </a:lnTo>
                  <a:lnTo>
                    <a:pt x="25" y="563"/>
                  </a:lnTo>
                  <a:lnTo>
                    <a:pt x="18" y="544"/>
                  </a:lnTo>
                  <a:lnTo>
                    <a:pt x="12" y="524"/>
                  </a:lnTo>
                  <a:lnTo>
                    <a:pt x="8" y="503"/>
                  </a:lnTo>
                  <a:lnTo>
                    <a:pt x="4" y="484"/>
                  </a:lnTo>
                  <a:lnTo>
                    <a:pt x="2" y="462"/>
                  </a:lnTo>
                  <a:lnTo>
                    <a:pt x="0" y="441"/>
                  </a:lnTo>
                  <a:lnTo>
                    <a:pt x="0" y="419"/>
                  </a:lnTo>
                  <a:lnTo>
                    <a:pt x="0" y="398"/>
                  </a:lnTo>
                  <a:lnTo>
                    <a:pt x="2" y="376"/>
                  </a:lnTo>
                  <a:lnTo>
                    <a:pt x="4" y="356"/>
                  </a:lnTo>
                  <a:lnTo>
                    <a:pt x="8" y="336"/>
                  </a:lnTo>
                  <a:lnTo>
                    <a:pt x="12" y="315"/>
                  </a:lnTo>
                  <a:lnTo>
                    <a:pt x="18" y="296"/>
                  </a:lnTo>
                  <a:lnTo>
                    <a:pt x="25" y="276"/>
                  </a:lnTo>
                  <a:lnTo>
                    <a:pt x="33" y="256"/>
                  </a:lnTo>
                  <a:lnTo>
                    <a:pt x="41" y="238"/>
                  </a:lnTo>
                  <a:lnTo>
                    <a:pt x="50" y="221"/>
                  </a:lnTo>
                  <a:lnTo>
                    <a:pt x="61" y="203"/>
                  </a:lnTo>
                  <a:lnTo>
                    <a:pt x="71" y="186"/>
                  </a:lnTo>
                  <a:lnTo>
                    <a:pt x="83" y="170"/>
                  </a:lnTo>
                  <a:lnTo>
                    <a:pt x="95" y="154"/>
                  </a:lnTo>
                  <a:lnTo>
                    <a:pt x="109" y="139"/>
                  </a:lnTo>
                  <a:lnTo>
                    <a:pt x="123" y="124"/>
                  </a:lnTo>
                  <a:lnTo>
                    <a:pt x="137" y="110"/>
                  </a:lnTo>
                  <a:lnTo>
                    <a:pt x="152" y="97"/>
                  </a:lnTo>
                  <a:lnTo>
                    <a:pt x="168" y="85"/>
                  </a:lnTo>
                  <a:lnTo>
                    <a:pt x="184" y="73"/>
                  </a:lnTo>
                  <a:lnTo>
                    <a:pt x="202" y="62"/>
                  </a:lnTo>
                  <a:lnTo>
                    <a:pt x="219" y="51"/>
                  </a:lnTo>
                  <a:lnTo>
                    <a:pt x="237" y="42"/>
                  </a:lnTo>
                  <a:lnTo>
                    <a:pt x="256" y="34"/>
                  </a:lnTo>
                  <a:lnTo>
                    <a:pt x="275" y="26"/>
                  </a:lnTo>
                  <a:lnTo>
                    <a:pt x="294" y="20"/>
                  </a:lnTo>
                  <a:lnTo>
                    <a:pt x="315" y="14"/>
                  </a:lnTo>
                  <a:lnTo>
                    <a:pt x="334" y="10"/>
                  </a:lnTo>
                  <a:lnTo>
                    <a:pt x="355" y="6"/>
                  </a:lnTo>
                  <a:lnTo>
                    <a:pt x="376" y="3"/>
                  </a:lnTo>
                  <a:lnTo>
                    <a:pt x="398" y="2"/>
                  </a:lnTo>
                  <a:lnTo>
                    <a:pt x="418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9" name="Freeform 105"/>
            <p:cNvSpPr>
              <a:spLocks/>
            </p:cNvSpPr>
            <p:nvPr/>
          </p:nvSpPr>
          <p:spPr bwMode="auto">
            <a:xfrm>
              <a:off x="3668" y="3520"/>
              <a:ext cx="278" cy="23"/>
            </a:xfrm>
            <a:custGeom>
              <a:avLst/>
              <a:gdLst/>
              <a:ahLst/>
              <a:cxnLst>
                <a:cxn ang="0">
                  <a:pos x="1075" y="0"/>
                </a:cxn>
                <a:cxn ang="0">
                  <a:pos x="1075" y="0"/>
                </a:cxn>
                <a:cxn ang="0">
                  <a:pos x="0" y="0"/>
                </a:cxn>
                <a:cxn ang="0">
                  <a:pos x="0" y="81"/>
                </a:cxn>
                <a:cxn ang="0">
                  <a:pos x="1075" y="81"/>
                </a:cxn>
                <a:cxn ang="0">
                  <a:pos x="1075" y="81"/>
                </a:cxn>
                <a:cxn ang="0">
                  <a:pos x="1075" y="0"/>
                </a:cxn>
              </a:cxnLst>
              <a:rect l="0" t="0" r="r" b="b"/>
              <a:pathLst>
                <a:path w="1075" h="81">
                  <a:moveTo>
                    <a:pt x="1075" y="0"/>
                  </a:moveTo>
                  <a:lnTo>
                    <a:pt x="1075" y="0"/>
                  </a:lnTo>
                  <a:lnTo>
                    <a:pt x="0" y="0"/>
                  </a:lnTo>
                  <a:lnTo>
                    <a:pt x="0" y="81"/>
                  </a:lnTo>
                  <a:lnTo>
                    <a:pt x="1075" y="81"/>
                  </a:lnTo>
                  <a:lnTo>
                    <a:pt x="1075" y="81"/>
                  </a:lnTo>
                  <a:lnTo>
                    <a:pt x="1075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0" name="Freeform 106"/>
            <p:cNvSpPr>
              <a:spLocks/>
            </p:cNvSpPr>
            <p:nvPr/>
          </p:nvSpPr>
          <p:spPr bwMode="auto">
            <a:xfrm>
              <a:off x="3946" y="3520"/>
              <a:ext cx="120" cy="127"/>
            </a:xfrm>
            <a:custGeom>
              <a:avLst/>
              <a:gdLst/>
              <a:ahLst/>
              <a:cxnLst>
                <a:cxn ang="0">
                  <a:pos x="459" y="459"/>
                </a:cxn>
                <a:cxn ang="0">
                  <a:pos x="456" y="413"/>
                </a:cxn>
                <a:cxn ang="0">
                  <a:pos x="450" y="368"/>
                </a:cxn>
                <a:cxn ang="0">
                  <a:pos x="438" y="323"/>
                </a:cxn>
                <a:cxn ang="0">
                  <a:pos x="422" y="281"/>
                </a:cxn>
                <a:cxn ang="0">
                  <a:pos x="402" y="241"/>
                </a:cxn>
                <a:cxn ang="0">
                  <a:pos x="380" y="203"/>
                </a:cxn>
                <a:cxn ang="0">
                  <a:pos x="354" y="168"/>
                </a:cxn>
                <a:cxn ang="0">
                  <a:pos x="324" y="135"/>
                </a:cxn>
                <a:cxn ang="0">
                  <a:pos x="292" y="106"/>
                </a:cxn>
                <a:cxn ang="0">
                  <a:pos x="256" y="80"/>
                </a:cxn>
                <a:cxn ang="0">
                  <a:pos x="218" y="57"/>
                </a:cxn>
                <a:cxn ang="0">
                  <a:pos x="177" y="37"/>
                </a:cxn>
                <a:cxn ang="0">
                  <a:pos x="136" y="21"/>
                </a:cxn>
                <a:cxn ang="0">
                  <a:pos x="92" y="10"/>
                </a:cxn>
                <a:cxn ang="0">
                  <a:pos x="46" y="4"/>
                </a:cxn>
                <a:cxn ang="0">
                  <a:pos x="0" y="0"/>
                </a:cxn>
                <a:cxn ang="0">
                  <a:pos x="19" y="82"/>
                </a:cxn>
                <a:cxn ang="0">
                  <a:pos x="58" y="85"/>
                </a:cxn>
                <a:cxn ang="0">
                  <a:pos x="93" y="93"/>
                </a:cxn>
                <a:cxn ang="0">
                  <a:pos x="129" y="104"/>
                </a:cxn>
                <a:cxn ang="0">
                  <a:pos x="164" y="119"/>
                </a:cxn>
                <a:cxn ang="0">
                  <a:pos x="195" y="136"/>
                </a:cxn>
                <a:cxn ang="0">
                  <a:pos x="226" y="157"/>
                </a:cxn>
                <a:cxn ang="0">
                  <a:pos x="254" y="180"/>
                </a:cxn>
                <a:cxn ang="0">
                  <a:pos x="279" y="205"/>
                </a:cxn>
                <a:cxn ang="0">
                  <a:pos x="303" y="233"/>
                </a:cxn>
                <a:cxn ang="0">
                  <a:pos x="323" y="264"/>
                </a:cxn>
                <a:cxn ang="0">
                  <a:pos x="340" y="296"/>
                </a:cxn>
                <a:cxn ang="0">
                  <a:pos x="355" y="330"/>
                </a:cxn>
                <a:cxn ang="0">
                  <a:pos x="367" y="366"/>
                </a:cxn>
                <a:cxn ang="0">
                  <a:pos x="373" y="403"/>
                </a:cxn>
                <a:cxn ang="0">
                  <a:pos x="378" y="441"/>
                </a:cxn>
                <a:cxn ang="0">
                  <a:pos x="378" y="459"/>
                </a:cxn>
              </a:cxnLst>
              <a:rect l="0" t="0" r="r" b="b"/>
              <a:pathLst>
                <a:path w="459" h="459">
                  <a:moveTo>
                    <a:pt x="459" y="459"/>
                  </a:moveTo>
                  <a:lnTo>
                    <a:pt x="459" y="459"/>
                  </a:lnTo>
                  <a:lnTo>
                    <a:pt x="458" y="436"/>
                  </a:lnTo>
                  <a:lnTo>
                    <a:pt x="456" y="413"/>
                  </a:lnTo>
                  <a:lnTo>
                    <a:pt x="453" y="390"/>
                  </a:lnTo>
                  <a:lnTo>
                    <a:pt x="450" y="368"/>
                  </a:lnTo>
                  <a:lnTo>
                    <a:pt x="444" y="345"/>
                  </a:lnTo>
                  <a:lnTo>
                    <a:pt x="438" y="323"/>
                  </a:lnTo>
                  <a:lnTo>
                    <a:pt x="431" y="302"/>
                  </a:lnTo>
                  <a:lnTo>
                    <a:pt x="422" y="281"/>
                  </a:lnTo>
                  <a:lnTo>
                    <a:pt x="413" y="261"/>
                  </a:lnTo>
                  <a:lnTo>
                    <a:pt x="402" y="241"/>
                  </a:lnTo>
                  <a:lnTo>
                    <a:pt x="392" y="221"/>
                  </a:lnTo>
                  <a:lnTo>
                    <a:pt x="380" y="203"/>
                  </a:lnTo>
                  <a:lnTo>
                    <a:pt x="367" y="186"/>
                  </a:lnTo>
                  <a:lnTo>
                    <a:pt x="354" y="168"/>
                  </a:lnTo>
                  <a:lnTo>
                    <a:pt x="339" y="151"/>
                  </a:lnTo>
                  <a:lnTo>
                    <a:pt x="324" y="135"/>
                  </a:lnTo>
                  <a:lnTo>
                    <a:pt x="308" y="120"/>
                  </a:lnTo>
                  <a:lnTo>
                    <a:pt x="292" y="106"/>
                  </a:lnTo>
                  <a:lnTo>
                    <a:pt x="274" y="92"/>
                  </a:lnTo>
                  <a:lnTo>
                    <a:pt x="256" y="80"/>
                  </a:lnTo>
                  <a:lnTo>
                    <a:pt x="237" y="67"/>
                  </a:lnTo>
                  <a:lnTo>
                    <a:pt x="218" y="57"/>
                  </a:lnTo>
                  <a:lnTo>
                    <a:pt x="198" y="46"/>
                  </a:lnTo>
                  <a:lnTo>
                    <a:pt x="177" y="37"/>
                  </a:lnTo>
                  <a:lnTo>
                    <a:pt x="157" y="29"/>
                  </a:lnTo>
                  <a:lnTo>
                    <a:pt x="136" y="21"/>
                  </a:lnTo>
                  <a:lnTo>
                    <a:pt x="114" y="15"/>
                  </a:lnTo>
                  <a:lnTo>
                    <a:pt x="92" y="10"/>
                  </a:lnTo>
                  <a:lnTo>
                    <a:pt x="69" y="6"/>
                  </a:lnTo>
                  <a:lnTo>
                    <a:pt x="46" y="4"/>
                  </a:lnTo>
                  <a:lnTo>
                    <a:pt x="23" y="1"/>
                  </a:lnTo>
                  <a:lnTo>
                    <a:pt x="0" y="0"/>
                  </a:lnTo>
                  <a:lnTo>
                    <a:pt x="0" y="81"/>
                  </a:lnTo>
                  <a:lnTo>
                    <a:pt x="19" y="82"/>
                  </a:lnTo>
                  <a:lnTo>
                    <a:pt x="38" y="83"/>
                  </a:lnTo>
                  <a:lnTo>
                    <a:pt x="58" y="85"/>
                  </a:lnTo>
                  <a:lnTo>
                    <a:pt x="76" y="89"/>
                  </a:lnTo>
                  <a:lnTo>
                    <a:pt x="93" y="93"/>
                  </a:lnTo>
                  <a:lnTo>
                    <a:pt x="112" y="98"/>
                  </a:lnTo>
                  <a:lnTo>
                    <a:pt x="129" y="104"/>
                  </a:lnTo>
                  <a:lnTo>
                    <a:pt x="146" y="111"/>
                  </a:lnTo>
                  <a:lnTo>
                    <a:pt x="164" y="119"/>
                  </a:lnTo>
                  <a:lnTo>
                    <a:pt x="180" y="127"/>
                  </a:lnTo>
                  <a:lnTo>
                    <a:pt x="195" y="136"/>
                  </a:lnTo>
                  <a:lnTo>
                    <a:pt x="211" y="147"/>
                  </a:lnTo>
                  <a:lnTo>
                    <a:pt x="226" y="157"/>
                  </a:lnTo>
                  <a:lnTo>
                    <a:pt x="240" y="167"/>
                  </a:lnTo>
                  <a:lnTo>
                    <a:pt x="254" y="180"/>
                  </a:lnTo>
                  <a:lnTo>
                    <a:pt x="266" y="193"/>
                  </a:lnTo>
                  <a:lnTo>
                    <a:pt x="279" y="205"/>
                  </a:lnTo>
                  <a:lnTo>
                    <a:pt x="292" y="219"/>
                  </a:lnTo>
                  <a:lnTo>
                    <a:pt x="303" y="233"/>
                  </a:lnTo>
                  <a:lnTo>
                    <a:pt x="313" y="248"/>
                  </a:lnTo>
                  <a:lnTo>
                    <a:pt x="323" y="264"/>
                  </a:lnTo>
                  <a:lnTo>
                    <a:pt x="332" y="279"/>
                  </a:lnTo>
                  <a:lnTo>
                    <a:pt x="340" y="296"/>
                  </a:lnTo>
                  <a:lnTo>
                    <a:pt x="348" y="313"/>
                  </a:lnTo>
                  <a:lnTo>
                    <a:pt x="355" y="330"/>
                  </a:lnTo>
                  <a:lnTo>
                    <a:pt x="361" y="347"/>
                  </a:lnTo>
                  <a:lnTo>
                    <a:pt x="367" y="366"/>
                  </a:lnTo>
                  <a:lnTo>
                    <a:pt x="370" y="383"/>
                  </a:lnTo>
                  <a:lnTo>
                    <a:pt x="373" y="403"/>
                  </a:lnTo>
                  <a:lnTo>
                    <a:pt x="376" y="421"/>
                  </a:lnTo>
                  <a:lnTo>
                    <a:pt x="378" y="441"/>
                  </a:lnTo>
                  <a:lnTo>
                    <a:pt x="378" y="459"/>
                  </a:lnTo>
                  <a:lnTo>
                    <a:pt x="378" y="459"/>
                  </a:lnTo>
                  <a:lnTo>
                    <a:pt x="459" y="459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1" name="Freeform 107"/>
            <p:cNvSpPr>
              <a:spLocks/>
            </p:cNvSpPr>
            <p:nvPr/>
          </p:nvSpPr>
          <p:spPr bwMode="auto">
            <a:xfrm>
              <a:off x="4044" y="3647"/>
              <a:ext cx="22" cy="2"/>
            </a:xfrm>
            <a:custGeom>
              <a:avLst/>
              <a:gdLst/>
              <a:ahLst/>
              <a:cxnLst>
                <a:cxn ang="0">
                  <a:pos x="81" y="0"/>
                </a:cxn>
                <a:cxn ang="0">
                  <a:pos x="40" y="0"/>
                </a:cxn>
                <a:cxn ang="0">
                  <a:pos x="40" y="0"/>
                </a:cxn>
                <a:cxn ang="0">
                  <a:pos x="40" y="0"/>
                </a:cxn>
                <a:cxn ang="0">
                  <a:pos x="40" y="0"/>
                </a:cxn>
                <a:cxn ang="0">
                  <a:pos x="0" y="0"/>
                </a:cxn>
                <a:cxn ang="0">
                  <a:pos x="81" y="0"/>
                </a:cxn>
              </a:cxnLst>
              <a:rect l="0" t="0" r="r" b="b"/>
              <a:pathLst>
                <a:path w="81">
                  <a:moveTo>
                    <a:pt x="81" y="0"/>
                  </a:moveTo>
                  <a:lnTo>
                    <a:pt x="40" y="0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0" y="0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" name="Freeform 108"/>
            <p:cNvSpPr>
              <a:spLocks/>
            </p:cNvSpPr>
            <p:nvPr/>
          </p:nvSpPr>
          <p:spPr bwMode="auto">
            <a:xfrm>
              <a:off x="3946" y="3647"/>
              <a:ext cx="120" cy="127"/>
            </a:xfrm>
            <a:custGeom>
              <a:avLst/>
              <a:gdLst/>
              <a:ahLst/>
              <a:cxnLst>
                <a:cxn ang="0">
                  <a:pos x="0" y="460"/>
                </a:cxn>
                <a:cxn ang="0">
                  <a:pos x="46" y="457"/>
                </a:cxn>
                <a:cxn ang="0">
                  <a:pos x="92" y="450"/>
                </a:cxn>
                <a:cxn ang="0">
                  <a:pos x="136" y="439"/>
                </a:cxn>
                <a:cxn ang="0">
                  <a:pos x="177" y="423"/>
                </a:cxn>
                <a:cxn ang="0">
                  <a:pos x="218" y="404"/>
                </a:cxn>
                <a:cxn ang="0">
                  <a:pos x="256" y="381"/>
                </a:cxn>
                <a:cxn ang="0">
                  <a:pos x="292" y="354"/>
                </a:cxn>
                <a:cxn ang="0">
                  <a:pos x="324" y="325"/>
                </a:cxn>
                <a:cxn ang="0">
                  <a:pos x="354" y="292"/>
                </a:cxn>
                <a:cxn ang="0">
                  <a:pos x="380" y="257"/>
                </a:cxn>
                <a:cxn ang="0">
                  <a:pos x="402" y="219"/>
                </a:cxn>
                <a:cxn ang="0">
                  <a:pos x="422" y="179"/>
                </a:cxn>
                <a:cxn ang="0">
                  <a:pos x="438" y="137"/>
                </a:cxn>
                <a:cxn ang="0">
                  <a:pos x="450" y="92"/>
                </a:cxn>
                <a:cxn ang="0">
                  <a:pos x="456" y="47"/>
                </a:cxn>
                <a:cxn ang="0">
                  <a:pos x="459" y="0"/>
                </a:cxn>
                <a:cxn ang="0">
                  <a:pos x="378" y="20"/>
                </a:cxn>
                <a:cxn ang="0">
                  <a:pos x="373" y="58"/>
                </a:cxn>
                <a:cxn ang="0">
                  <a:pos x="367" y="95"/>
                </a:cxn>
                <a:cxn ang="0">
                  <a:pos x="355" y="130"/>
                </a:cxn>
                <a:cxn ang="0">
                  <a:pos x="340" y="164"/>
                </a:cxn>
                <a:cxn ang="0">
                  <a:pos x="323" y="196"/>
                </a:cxn>
                <a:cxn ang="0">
                  <a:pos x="303" y="227"/>
                </a:cxn>
                <a:cxn ang="0">
                  <a:pos x="279" y="255"/>
                </a:cxn>
                <a:cxn ang="0">
                  <a:pos x="254" y="280"/>
                </a:cxn>
                <a:cxn ang="0">
                  <a:pos x="226" y="303"/>
                </a:cxn>
                <a:cxn ang="0">
                  <a:pos x="195" y="324"/>
                </a:cxn>
                <a:cxn ang="0">
                  <a:pos x="164" y="341"/>
                </a:cxn>
                <a:cxn ang="0">
                  <a:pos x="129" y="356"/>
                </a:cxn>
                <a:cxn ang="0">
                  <a:pos x="93" y="367"/>
                </a:cxn>
                <a:cxn ang="0">
                  <a:pos x="58" y="375"/>
                </a:cxn>
                <a:cxn ang="0">
                  <a:pos x="19" y="378"/>
                </a:cxn>
                <a:cxn ang="0">
                  <a:pos x="0" y="379"/>
                </a:cxn>
              </a:cxnLst>
              <a:rect l="0" t="0" r="r" b="b"/>
              <a:pathLst>
                <a:path w="459" h="460">
                  <a:moveTo>
                    <a:pt x="0" y="460"/>
                  </a:moveTo>
                  <a:lnTo>
                    <a:pt x="0" y="460"/>
                  </a:lnTo>
                  <a:lnTo>
                    <a:pt x="23" y="459"/>
                  </a:lnTo>
                  <a:lnTo>
                    <a:pt x="46" y="457"/>
                  </a:lnTo>
                  <a:lnTo>
                    <a:pt x="69" y="454"/>
                  </a:lnTo>
                  <a:lnTo>
                    <a:pt x="92" y="450"/>
                  </a:lnTo>
                  <a:lnTo>
                    <a:pt x="114" y="445"/>
                  </a:lnTo>
                  <a:lnTo>
                    <a:pt x="136" y="439"/>
                  </a:lnTo>
                  <a:lnTo>
                    <a:pt x="157" y="431"/>
                  </a:lnTo>
                  <a:lnTo>
                    <a:pt x="177" y="423"/>
                  </a:lnTo>
                  <a:lnTo>
                    <a:pt x="198" y="414"/>
                  </a:lnTo>
                  <a:lnTo>
                    <a:pt x="218" y="404"/>
                  </a:lnTo>
                  <a:lnTo>
                    <a:pt x="237" y="393"/>
                  </a:lnTo>
                  <a:lnTo>
                    <a:pt x="256" y="381"/>
                  </a:lnTo>
                  <a:lnTo>
                    <a:pt x="274" y="368"/>
                  </a:lnTo>
                  <a:lnTo>
                    <a:pt x="292" y="354"/>
                  </a:lnTo>
                  <a:lnTo>
                    <a:pt x="308" y="340"/>
                  </a:lnTo>
                  <a:lnTo>
                    <a:pt x="324" y="325"/>
                  </a:lnTo>
                  <a:lnTo>
                    <a:pt x="339" y="309"/>
                  </a:lnTo>
                  <a:lnTo>
                    <a:pt x="354" y="292"/>
                  </a:lnTo>
                  <a:lnTo>
                    <a:pt x="367" y="274"/>
                  </a:lnTo>
                  <a:lnTo>
                    <a:pt x="380" y="257"/>
                  </a:lnTo>
                  <a:lnTo>
                    <a:pt x="392" y="239"/>
                  </a:lnTo>
                  <a:lnTo>
                    <a:pt x="402" y="219"/>
                  </a:lnTo>
                  <a:lnTo>
                    <a:pt x="413" y="200"/>
                  </a:lnTo>
                  <a:lnTo>
                    <a:pt x="422" y="179"/>
                  </a:lnTo>
                  <a:lnTo>
                    <a:pt x="431" y="158"/>
                  </a:lnTo>
                  <a:lnTo>
                    <a:pt x="438" y="137"/>
                  </a:lnTo>
                  <a:lnTo>
                    <a:pt x="444" y="115"/>
                  </a:lnTo>
                  <a:lnTo>
                    <a:pt x="450" y="92"/>
                  </a:lnTo>
                  <a:lnTo>
                    <a:pt x="453" y="70"/>
                  </a:lnTo>
                  <a:lnTo>
                    <a:pt x="456" y="47"/>
                  </a:lnTo>
                  <a:lnTo>
                    <a:pt x="458" y="24"/>
                  </a:lnTo>
                  <a:lnTo>
                    <a:pt x="459" y="0"/>
                  </a:lnTo>
                  <a:lnTo>
                    <a:pt x="378" y="0"/>
                  </a:lnTo>
                  <a:lnTo>
                    <a:pt x="378" y="20"/>
                  </a:lnTo>
                  <a:lnTo>
                    <a:pt x="376" y="39"/>
                  </a:lnTo>
                  <a:lnTo>
                    <a:pt x="373" y="58"/>
                  </a:lnTo>
                  <a:lnTo>
                    <a:pt x="370" y="76"/>
                  </a:lnTo>
                  <a:lnTo>
                    <a:pt x="367" y="95"/>
                  </a:lnTo>
                  <a:lnTo>
                    <a:pt x="361" y="113"/>
                  </a:lnTo>
                  <a:lnTo>
                    <a:pt x="355" y="130"/>
                  </a:lnTo>
                  <a:lnTo>
                    <a:pt x="348" y="148"/>
                  </a:lnTo>
                  <a:lnTo>
                    <a:pt x="340" y="164"/>
                  </a:lnTo>
                  <a:lnTo>
                    <a:pt x="332" y="181"/>
                  </a:lnTo>
                  <a:lnTo>
                    <a:pt x="323" y="196"/>
                  </a:lnTo>
                  <a:lnTo>
                    <a:pt x="313" y="212"/>
                  </a:lnTo>
                  <a:lnTo>
                    <a:pt x="303" y="227"/>
                  </a:lnTo>
                  <a:lnTo>
                    <a:pt x="292" y="241"/>
                  </a:lnTo>
                  <a:lnTo>
                    <a:pt x="279" y="255"/>
                  </a:lnTo>
                  <a:lnTo>
                    <a:pt x="266" y="268"/>
                  </a:lnTo>
                  <a:lnTo>
                    <a:pt x="254" y="280"/>
                  </a:lnTo>
                  <a:lnTo>
                    <a:pt x="240" y="293"/>
                  </a:lnTo>
                  <a:lnTo>
                    <a:pt x="226" y="303"/>
                  </a:lnTo>
                  <a:lnTo>
                    <a:pt x="211" y="314"/>
                  </a:lnTo>
                  <a:lnTo>
                    <a:pt x="195" y="324"/>
                  </a:lnTo>
                  <a:lnTo>
                    <a:pt x="180" y="333"/>
                  </a:lnTo>
                  <a:lnTo>
                    <a:pt x="164" y="341"/>
                  </a:lnTo>
                  <a:lnTo>
                    <a:pt x="146" y="349"/>
                  </a:lnTo>
                  <a:lnTo>
                    <a:pt x="129" y="356"/>
                  </a:lnTo>
                  <a:lnTo>
                    <a:pt x="112" y="362"/>
                  </a:lnTo>
                  <a:lnTo>
                    <a:pt x="93" y="367"/>
                  </a:lnTo>
                  <a:lnTo>
                    <a:pt x="76" y="371"/>
                  </a:lnTo>
                  <a:lnTo>
                    <a:pt x="58" y="375"/>
                  </a:lnTo>
                  <a:lnTo>
                    <a:pt x="38" y="377"/>
                  </a:lnTo>
                  <a:lnTo>
                    <a:pt x="19" y="378"/>
                  </a:lnTo>
                  <a:lnTo>
                    <a:pt x="0" y="379"/>
                  </a:lnTo>
                  <a:lnTo>
                    <a:pt x="0" y="379"/>
                  </a:lnTo>
                  <a:lnTo>
                    <a:pt x="0" y="46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" name="Freeform 109"/>
            <p:cNvSpPr>
              <a:spLocks/>
            </p:cNvSpPr>
            <p:nvPr/>
          </p:nvSpPr>
          <p:spPr bwMode="auto">
            <a:xfrm>
              <a:off x="3668" y="3752"/>
              <a:ext cx="278" cy="22"/>
            </a:xfrm>
            <a:custGeom>
              <a:avLst/>
              <a:gdLst/>
              <a:ahLst/>
              <a:cxnLst>
                <a:cxn ang="0">
                  <a:pos x="0" y="81"/>
                </a:cxn>
                <a:cxn ang="0">
                  <a:pos x="0" y="81"/>
                </a:cxn>
                <a:cxn ang="0">
                  <a:pos x="1075" y="81"/>
                </a:cxn>
                <a:cxn ang="0">
                  <a:pos x="1075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81"/>
                </a:cxn>
              </a:cxnLst>
              <a:rect l="0" t="0" r="r" b="b"/>
              <a:pathLst>
                <a:path w="1075" h="81">
                  <a:moveTo>
                    <a:pt x="0" y="81"/>
                  </a:moveTo>
                  <a:lnTo>
                    <a:pt x="0" y="81"/>
                  </a:lnTo>
                  <a:lnTo>
                    <a:pt x="1075" y="81"/>
                  </a:lnTo>
                  <a:lnTo>
                    <a:pt x="1075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8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" name="Freeform 110"/>
            <p:cNvSpPr>
              <a:spLocks/>
            </p:cNvSpPr>
            <p:nvPr/>
          </p:nvSpPr>
          <p:spPr bwMode="auto">
            <a:xfrm>
              <a:off x="3549" y="3647"/>
              <a:ext cx="119" cy="12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47"/>
                </a:cxn>
                <a:cxn ang="0">
                  <a:pos x="10" y="92"/>
                </a:cxn>
                <a:cxn ang="0">
                  <a:pos x="21" y="137"/>
                </a:cxn>
                <a:cxn ang="0">
                  <a:pos x="37" y="179"/>
                </a:cxn>
                <a:cxn ang="0">
                  <a:pos x="56" y="219"/>
                </a:cxn>
                <a:cxn ang="0">
                  <a:pos x="79" y="257"/>
                </a:cxn>
                <a:cxn ang="0">
                  <a:pos x="105" y="292"/>
                </a:cxn>
                <a:cxn ang="0">
                  <a:pos x="135" y="325"/>
                </a:cxn>
                <a:cxn ang="0">
                  <a:pos x="168" y="354"/>
                </a:cxn>
                <a:cxn ang="0">
                  <a:pos x="203" y="381"/>
                </a:cxn>
                <a:cxn ang="0">
                  <a:pos x="241" y="404"/>
                </a:cxn>
                <a:cxn ang="0">
                  <a:pos x="281" y="423"/>
                </a:cxn>
                <a:cxn ang="0">
                  <a:pos x="323" y="439"/>
                </a:cxn>
                <a:cxn ang="0">
                  <a:pos x="367" y="450"/>
                </a:cxn>
                <a:cxn ang="0">
                  <a:pos x="413" y="457"/>
                </a:cxn>
                <a:cxn ang="0">
                  <a:pos x="459" y="460"/>
                </a:cxn>
                <a:cxn ang="0">
                  <a:pos x="440" y="378"/>
                </a:cxn>
                <a:cxn ang="0">
                  <a:pos x="402" y="375"/>
                </a:cxn>
                <a:cxn ang="0">
                  <a:pos x="365" y="367"/>
                </a:cxn>
                <a:cxn ang="0">
                  <a:pos x="330" y="356"/>
                </a:cxn>
                <a:cxn ang="0">
                  <a:pos x="296" y="341"/>
                </a:cxn>
                <a:cxn ang="0">
                  <a:pos x="263" y="324"/>
                </a:cxn>
                <a:cxn ang="0">
                  <a:pos x="233" y="303"/>
                </a:cxn>
                <a:cxn ang="0">
                  <a:pos x="206" y="280"/>
                </a:cxn>
                <a:cxn ang="0">
                  <a:pos x="179" y="255"/>
                </a:cxn>
                <a:cxn ang="0">
                  <a:pos x="156" y="227"/>
                </a:cxn>
                <a:cxn ang="0">
                  <a:pos x="136" y="196"/>
                </a:cxn>
                <a:cxn ang="0">
                  <a:pos x="118" y="164"/>
                </a:cxn>
                <a:cxn ang="0">
                  <a:pos x="104" y="130"/>
                </a:cxn>
                <a:cxn ang="0">
                  <a:pos x="93" y="95"/>
                </a:cxn>
                <a:cxn ang="0">
                  <a:pos x="86" y="58"/>
                </a:cxn>
                <a:cxn ang="0">
                  <a:pos x="81" y="20"/>
                </a:cxn>
                <a:cxn ang="0">
                  <a:pos x="81" y="0"/>
                </a:cxn>
              </a:cxnLst>
              <a:rect l="0" t="0" r="r" b="b"/>
              <a:pathLst>
                <a:path w="459" h="460">
                  <a:moveTo>
                    <a:pt x="0" y="0"/>
                  </a:moveTo>
                  <a:lnTo>
                    <a:pt x="0" y="0"/>
                  </a:lnTo>
                  <a:lnTo>
                    <a:pt x="2" y="24"/>
                  </a:lnTo>
                  <a:lnTo>
                    <a:pt x="3" y="47"/>
                  </a:lnTo>
                  <a:lnTo>
                    <a:pt x="6" y="70"/>
                  </a:lnTo>
                  <a:lnTo>
                    <a:pt x="10" y="92"/>
                  </a:lnTo>
                  <a:lnTo>
                    <a:pt x="15" y="115"/>
                  </a:lnTo>
                  <a:lnTo>
                    <a:pt x="21" y="137"/>
                  </a:lnTo>
                  <a:lnTo>
                    <a:pt x="28" y="158"/>
                  </a:lnTo>
                  <a:lnTo>
                    <a:pt x="37" y="179"/>
                  </a:lnTo>
                  <a:lnTo>
                    <a:pt x="47" y="200"/>
                  </a:lnTo>
                  <a:lnTo>
                    <a:pt x="56" y="219"/>
                  </a:lnTo>
                  <a:lnTo>
                    <a:pt x="67" y="239"/>
                  </a:lnTo>
                  <a:lnTo>
                    <a:pt x="79" y="257"/>
                  </a:lnTo>
                  <a:lnTo>
                    <a:pt x="91" y="274"/>
                  </a:lnTo>
                  <a:lnTo>
                    <a:pt x="105" y="292"/>
                  </a:lnTo>
                  <a:lnTo>
                    <a:pt x="120" y="309"/>
                  </a:lnTo>
                  <a:lnTo>
                    <a:pt x="135" y="325"/>
                  </a:lnTo>
                  <a:lnTo>
                    <a:pt x="151" y="340"/>
                  </a:lnTo>
                  <a:lnTo>
                    <a:pt x="168" y="354"/>
                  </a:lnTo>
                  <a:lnTo>
                    <a:pt x="185" y="368"/>
                  </a:lnTo>
                  <a:lnTo>
                    <a:pt x="203" y="381"/>
                  </a:lnTo>
                  <a:lnTo>
                    <a:pt x="222" y="393"/>
                  </a:lnTo>
                  <a:lnTo>
                    <a:pt x="241" y="404"/>
                  </a:lnTo>
                  <a:lnTo>
                    <a:pt x="261" y="414"/>
                  </a:lnTo>
                  <a:lnTo>
                    <a:pt x="281" y="423"/>
                  </a:lnTo>
                  <a:lnTo>
                    <a:pt x="302" y="431"/>
                  </a:lnTo>
                  <a:lnTo>
                    <a:pt x="323" y="439"/>
                  </a:lnTo>
                  <a:lnTo>
                    <a:pt x="345" y="445"/>
                  </a:lnTo>
                  <a:lnTo>
                    <a:pt x="367" y="450"/>
                  </a:lnTo>
                  <a:lnTo>
                    <a:pt x="390" y="454"/>
                  </a:lnTo>
                  <a:lnTo>
                    <a:pt x="413" y="457"/>
                  </a:lnTo>
                  <a:lnTo>
                    <a:pt x="436" y="459"/>
                  </a:lnTo>
                  <a:lnTo>
                    <a:pt x="459" y="460"/>
                  </a:lnTo>
                  <a:lnTo>
                    <a:pt x="459" y="379"/>
                  </a:lnTo>
                  <a:lnTo>
                    <a:pt x="440" y="378"/>
                  </a:lnTo>
                  <a:lnTo>
                    <a:pt x="421" y="377"/>
                  </a:lnTo>
                  <a:lnTo>
                    <a:pt x="402" y="375"/>
                  </a:lnTo>
                  <a:lnTo>
                    <a:pt x="383" y="371"/>
                  </a:lnTo>
                  <a:lnTo>
                    <a:pt x="365" y="367"/>
                  </a:lnTo>
                  <a:lnTo>
                    <a:pt x="347" y="362"/>
                  </a:lnTo>
                  <a:lnTo>
                    <a:pt x="330" y="356"/>
                  </a:lnTo>
                  <a:lnTo>
                    <a:pt x="313" y="349"/>
                  </a:lnTo>
                  <a:lnTo>
                    <a:pt x="296" y="341"/>
                  </a:lnTo>
                  <a:lnTo>
                    <a:pt x="279" y="333"/>
                  </a:lnTo>
                  <a:lnTo>
                    <a:pt x="263" y="324"/>
                  </a:lnTo>
                  <a:lnTo>
                    <a:pt x="248" y="314"/>
                  </a:lnTo>
                  <a:lnTo>
                    <a:pt x="233" y="303"/>
                  </a:lnTo>
                  <a:lnTo>
                    <a:pt x="219" y="293"/>
                  </a:lnTo>
                  <a:lnTo>
                    <a:pt x="206" y="280"/>
                  </a:lnTo>
                  <a:lnTo>
                    <a:pt x="192" y="268"/>
                  </a:lnTo>
                  <a:lnTo>
                    <a:pt x="179" y="255"/>
                  </a:lnTo>
                  <a:lnTo>
                    <a:pt x="168" y="241"/>
                  </a:lnTo>
                  <a:lnTo>
                    <a:pt x="156" y="227"/>
                  </a:lnTo>
                  <a:lnTo>
                    <a:pt x="146" y="212"/>
                  </a:lnTo>
                  <a:lnTo>
                    <a:pt x="136" y="196"/>
                  </a:lnTo>
                  <a:lnTo>
                    <a:pt x="127" y="181"/>
                  </a:lnTo>
                  <a:lnTo>
                    <a:pt x="118" y="164"/>
                  </a:lnTo>
                  <a:lnTo>
                    <a:pt x="111" y="148"/>
                  </a:lnTo>
                  <a:lnTo>
                    <a:pt x="104" y="130"/>
                  </a:lnTo>
                  <a:lnTo>
                    <a:pt x="98" y="113"/>
                  </a:lnTo>
                  <a:lnTo>
                    <a:pt x="93" y="95"/>
                  </a:lnTo>
                  <a:lnTo>
                    <a:pt x="89" y="76"/>
                  </a:lnTo>
                  <a:lnTo>
                    <a:pt x="86" y="58"/>
                  </a:lnTo>
                  <a:lnTo>
                    <a:pt x="83" y="39"/>
                  </a:lnTo>
                  <a:lnTo>
                    <a:pt x="81" y="20"/>
                  </a:lnTo>
                  <a:lnTo>
                    <a:pt x="81" y="0"/>
                  </a:lnTo>
                  <a:lnTo>
                    <a:pt x="8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" name="Freeform 111"/>
            <p:cNvSpPr>
              <a:spLocks/>
            </p:cNvSpPr>
            <p:nvPr/>
          </p:nvSpPr>
          <p:spPr bwMode="auto">
            <a:xfrm>
              <a:off x="3549" y="3647"/>
              <a:ext cx="21" cy="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1" y="0"/>
                </a:cxn>
                <a:cxn ang="0">
                  <a:pos x="41" y="0"/>
                </a:cxn>
                <a:cxn ang="0">
                  <a:pos x="41" y="0"/>
                </a:cxn>
                <a:cxn ang="0">
                  <a:pos x="41" y="0"/>
                </a:cxn>
                <a:cxn ang="0">
                  <a:pos x="81" y="0"/>
                </a:cxn>
                <a:cxn ang="0">
                  <a:pos x="0" y="0"/>
                </a:cxn>
              </a:cxnLst>
              <a:rect l="0" t="0" r="r" b="b"/>
              <a:pathLst>
                <a:path w="81">
                  <a:moveTo>
                    <a:pt x="0" y="0"/>
                  </a:moveTo>
                  <a:lnTo>
                    <a:pt x="41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8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6" name="Freeform 112"/>
            <p:cNvSpPr>
              <a:spLocks/>
            </p:cNvSpPr>
            <p:nvPr/>
          </p:nvSpPr>
          <p:spPr bwMode="auto">
            <a:xfrm>
              <a:off x="3549" y="3520"/>
              <a:ext cx="119" cy="127"/>
            </a:xfrm>
            <a:custGeom>
              <a:avLst/>
              <a:gdLst/>
              <a:ahLst/>
              <a:cxnLst>
                <a:cxn ang="0">
                  <a:pos x="459" y="0"/>
                </a:cxn>
                <a:cxn ang="0">
                  <a:pos x="413" y="4"/>
                </a:cxn>
                <a:cxn ang="0">
                  <a:pos x="367" y="10"/>
                </a:cxn>
                <a:cxn ang="0">
                  <a:pos x="323" y="21"/>
                </a:cxn>
                <a:cxn ang="0">
                  <a:pos x="281" y="37"/>
                </a:cxn>
                <a:cxn ang="0">
                  <a:pos x="241" y="57"/>
                </a:cxn>
                <a:cxn ang="0">
                  <a:pos x="203" y="80"/>
                </a:cxn>
                <a:cxn ang="0">
                  <a:pos x="168" y="106"/>
                </a:cxn>
                <a:cxn ang="0">
                  <a:pos x="135" y="135"/>
                </a:cxn>
                <a:cxn ang="0">
                  <a:pos x="105" y="168"/>
                </a:cxn>
                <a:cxn ang="0">
                  <a:pos x="79" y="203"/>
                </a:cxn>
                <a:cxn ang="0">
                  <a:pos x="56" y="241"/>
                </a:cxn>
                <a:cxn ang="0">
                  <a:pos x="37" y="281"/>
                </a:cxn>
                <a:cxn ang="0">
                  <a:pos x="21" y="323"/>
                </a:cxn>
                <a:cxn ang="0">
                  <a:pos x="10" y="368"/>
                </a:cxn>
                <a:cxn ang="0">
                  <a:pos x="3" y="413"/>
                </a:cxn>
                <a:cxn ang="0">
                  <a:pos x="0" y="459"/>
                </a:cxn>
                <a:cxn ang="0">
                  <a:pos x="81" y="441"/>
                </a:cxn>
                <a:cxn ang="0">
                  <a:pos x="86" y="403"/>
                </a:cxn>
                <a:cxn ang="0">
                  <a:pos x="93" y="366"/>
                </a:cxn>
                <a:cxn ang="0">
                  <a:pos x="104" y="330"/>
                </a:cxn>
                <a:cxn ang="0">
                  <a:pos x="118" y="296"/>
                </a:cxn>
                <a:cxn ang="0">
                  <a:pos x="136" y="264"/>
                </a:cxn>
                <a:cxn ang="0">
                  <a:pos x="156" y="233"/>
                </a:cxn>
                <a:cxn ang="0">
                  <a:pos x="179" y="205"/>
                </a:cxn>
                <a:cxn ang="0">
                  <a:pos x="206" y="180"/>
                </a:cxn>
                <a:cxn ang="0">
                  <a:pos x="233" y="157"/>
                </a:cxn>
                <a:cxn ang="0">
                  <a:pos x="263" y="136"/>
                </a:cxn>
                <a:cxn ang="0">
                  <a:pos x="296" y="119"/>
                </a:cxn>
                <a:cxn ang="0">
                  <a:pos x="330" y="104"/>
                </a:cxn>
                <a:cxn ang="0">
                  <a:pos x="365" y="93"/>
                </a:cxn>
                <a:cxn ang="0">
                  <a:pos x="402" y="85"/>
                </a:cxn>
                <a:cxn ang="0">
                  <a:pos x="440" y="82"/>
                </a:cxn>
                <a:cxn ang="0">
                  <a:pos x="459" y="81"/>
                </a:cxn>
              </a:cxnLst>
              <a:rect l="0" t="0" r="r" b="b"/>
              <a:pathLst>
                <a:path w="459" h="459">
                  <a:moveTo>
                    <a:pt x="459" y="0"/>
                  </a:moveTo>
                  <a:lnTo>
                    <a:pt x="459" y="0"/>
                  </a:lnTo>
                  <a:lnTo>
                    <a:pt x="436" y="1"/>
                  </a:lnTo>
                  <a:lnTo>
                    <a:pt x="413" y="4"/>
                  </a:lnTo>
                  <a:lnTo>
                    <a:pt x="390" y="6"/>
                  </a:lnTo>
                  <a:lnTo>
                    <a:pt x="367" y="10"/>
                  </a:lnTo>
                  <a:lnTo>
                    <a:pt x="345" y="15"/>
                  </a:lnTo>
                  <a:lnTo>
                    <a:pt x="323" y="21"/>
                  </a:lnTo>
                  <a:lnTo>
                    <a:pt x="302" y="29"/>
                  </a:lnTo>
                  <a:lnTo>
                    <a:pt x="281" y="37"/>
                  </a:lnTo>
                  <a:lnTo>
                    <a:pt x="261" y="46"/>
                  </a:lnTo>
                  <a:lnTo>
                    <a:pt x="241" y="57"/>
                  </a:lnTo>
                  <a:lnTo>
                    <a:pt x="222" y="67"/>
                  </a:lnTo>
                  <a:lnTo>
                    <a:pt x="203" y="80"/>
                  </a:lnTo>
                  <a:lnTo>
                    <a:pt x="185" y="92"/>
                  </a:lnTo>
                  <a:lnTo>
                    <a:pt x="168" y="106"/>
                  </a:lnTo>
                  <a:lnTo>
                    <a:pt x="151" y="120"/>
                  </a:lnTo>
                  <a:lnTo>
                    <a:pt x="135" y="135"/>
                  </a:lnTo>
                  <a:lnTo>
                    <a:pt x="120" y="151"/>
                  </a:lnTo>
                  <a:lnTo>
                    <a:pt x="105" y="168"/>
                  </a:lnTo>
                  <a:lnTo>
                    <a:pt x="91" y="186"/>
                  </a:lnTo>
                  <a:lnTo>
                    <a:pt x="79" y="203"/>
                  </a:lnTo>
                  <a:lnTo>
                    <a:pt x="67" y="221"/>
                  </a:lnTo>
                  <a:lnTo>
                    <a:pt x="56" y="241"/>
                  </a:lnTo>
                  <a:lnTo>
                    <a:pt x="47" y="261"/>
                  </a:lnTo>
                  <a:lnTo>
                    <a:pt x="37" y="281"/>
                  </a:lnTo>
                  <a:lnTo>
                    <a:pt x="28" y="302"/>
                  </a:lnTo>
                  <a:lnTo>
                    <a:pt x="21" y="323"/>
                  </a:lnTo>
                  <a:lnTo>
                    <a:pt x="15" y="345"/>
                  </a:lnTo>
                  <a:lnTo>
                    <a:pt x="10" y="368"/>
                  </a:lnTo>
                  <a:lnTo>
                    <a:pt x="6" y="390"/>
                  </a:lnTo>
                  <a:lnTo>
                    <a:pt x="3" y="413"/>
                  </a:lnTo>
                  <a:lnTo>
                    <a:pt x="2" y="436"/>
                  </a:lnTo>
                  <a:lnTo>
                    <a:pt x="0" y="459"/>
                  </a:lnTo>
                  <a:lnTo>
                    <a:pt x="81" y="459"/>
                  </a:lnTo>
                  <a:lnTo>
                    <a:pt x="81" y="441"/>
                  </a:lnTo>
                  <a:lnTo>
                    <a:pt x="83" y="421"/>
                  </a:lnTo>
                  <a:lnTo>
                    <a:pt x="86" y="403"/>
                  </a:lnTo>
                  <a:lnTo>
                    <a:pt x="89" y="383"/>
                  </a:lnTo>
                  <a:lnTo>
                    <a:pt x="93" y="366"/>
                  </a:lnTo>
                  <a:lnTo>
                    <a:pt x="98" y="347"/>
                  </a:lnTo>
                  <a:lnTo>
                    <a:pt x="104" y="330"/>
                  </a:lnTo>
                  <a:lnTo>
                    <a:pt x="111" y="313"/>
                  </a:lnTo>
                  <a:lnTo>
                    <a:pt x="118" y="296"/>
                  </a:lnTo>
                  <a:lnTo>
                    <a:pt x="127" y="279"/>
                  </a:lnTo>
                  <a:lnTo>
                    <a:pt x="136" y="264"/>
                  </a:lnTo>
                  <a:lnTo>
                    <a:pt x="146" y="248"/>
                  </a:lnTo>
                  <a:lnTo>
                    <a:pt x="156" y="233"/>
                  </a:lnTo>
                  <a:lnTo>
                    <a:pt x="168" y="219"/>
                  </a:lnTo>
                  <a:lnTo>
                    <a:pt x="179" y="205"/>
                  </a:lnTo>
                  <a:lnTo>
                    <a:pt x="192" y="193"/>
                  </a:lnTo>
                  <a:lnTo>
                    <a:pt x="206" y="180"/>
                  </a:lnTo>
                  <a:lnTo>
                    <a:pt x="219" y="167"/>
                  </a:lnTo>
                  <a:lnTo>
                    <a:pt x="233" y="157"/>
                  </a:lnTo>
                  <a:lnTo>
                    <a:pt x="248" y="147"/>
                  </a:lnTo>
                  <a:lnTo>
                    <a:pt x="263" y="136"/>
                  </a:lnTo>
                  <a:lnTo>
                    <a:pt x="279" y="127"/>
                  </a:lnTo>
                  <a:lnTo>
                    <a:pt x="296" y="119"/>
                  </a:lnTo>
                  <a:lnTo>
                    <a:pt x="313" y="111"/>
                  </a:lnTo>
                  <a:lnTo>
                    <a:pt x="330" y="104"/>
                  </a:lnTo>
                  <a:lnTo>
                    <a:pt x="347" y="98"/>
                  </a:lnTo>
                  <a:lnTo>
                    <a:pt x="365" y="93"/>
                  </a:lnTo>
                  <a:lnTo>
                    <a:pt x="383" y="89"/>
                  </a:lnTo>
                  <a:lnTo>
                    <a:pt x="402" y="85"/>
                  </a:lnTo>
                  <a:lnTo>
                    <a:pt x="421" y="83"/>
                  </a:lnTo>
                  <a:lnTo>
                    <a:pt x="440" y="82"/>
                  </a:lnTo>
                  <a:lnTo>
                    <a:pt x="459" y="81"/>
                  </a:lnTo>
                  <a:lnTo>
                    <a:pt x="459" y="81"/>
                  </a:lnTo>
                  <a:lnTo>
                    <a:pt x="459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7" name="Freeform 113"/>
            <p:cNvSpPr>
              <a:spLocks/>
            </p:cNvSpPr>
            <p:nvPr/>
          </p:nvSpPr>
          <p:spPr bwMode="auto">
            <a:xfrm>
              <a:off x="3559" y="2449"/>
              <a:ext cx="495" cy="231"/>
            </a:xfrm>
            <a:custGeom>
              <a:avLst/>
              <a:gdLst/>
              <a:ahLst/>
              <a:cxnLst>
                <a:cxn ang="0">
                  <a:pos x="1514" y="1"/>
                </a:cxn>
                <a:cxn ang="0">
                  <a:pos x="1577" y="9"/>
                </a:cxn>
                <a:cxn ang="0">
                  <a:pos x="1636" y="26"/>
                </a:cxn>
                <a:cxn ang="0">
                  <a:pos x="1691" y="51"/>
                </a:cxn>
                <a:cxn ang="0">
                  <a:pos x="1743" y="84"/>
                </a:cxn>
                <a:cxn ang="0">
                  <a:pos x="1788" y="123"/>
                </a:cxn>
                <a:cxn ang="0">
                  <a:pos x="1827" y="169"/>
                </a:cxn>
                <a:cxn ang="0">
                  <a:pos x="1861" y="220"/>
                </a:cxn>
                <a:cxn ang="0">
                  <a:pos x="1886" y="276"/>
                </a:cxn>
                <a:cxn ang="0">
                  <a:pos x="1902" y="336"/>
                </a:cxn>
                <a:cxn ang="0">
                  <a:pos x="1910" y="398"/>
                </a:cxn>
                <a:cxn ang="0">
                  <a:pos x="1909" y="462"/>
                </a:cxn>
                <a:cxn ang="0">
                  <a:pos x="1898" y="523"/>
                </a:cxn>
                <a:cxn ang="0">
                  <a:pos x="1878" y="582"/>
                </a:cxn>
                <a:cxn ang="0">
                  <a:pos x="1850" y="636"/>
                </a:cxn>
                <a:cxn ang="0">
                  <a:pos x="1816" y="685"/>
                </a:cxn>
                <a:cxn ang="0">
                  <a:pos x="1774" y="729"/>
                </a:cxn>
                <a:cxn ang="0">
                  <a:pos x="1726" y="767"/>
                </a:cxn>
                <a:cxn ang="0">
                  <a:pos x="1674" y="797"/>
                </a:cxn>
                <a:cxn ang="0">
                  <a:pos x="1616" y="819"/>
                </a:cxn>
                <a:cxn ang="0">
                  <a:pos x="1556" y="834"/>
                </a:cxn>
                <a:cxn ang="0">
                  <a:pos x="1493" y="838"/>
                </a:cxn>
                <a:cxn ang="0">
                  <a:pos x="376" y="836"/>
                </a:cxn>
                <a:cxn ang="0">
                  <a:pos x="315" y="824"/>
                </a:cxn>
                <a:cxn ang="0">
                  <a:pos x="256" y="805"/>
                </a:cxn>
                <a:cxn ang="0">
                  <a:pos x="202" y="777"/>
                </a:cxn>
                <a:cxn ang="0">
                  <a:pos x="152" y="743"/>
                </a:cxn>
                <a:cxn ang="0">
                  <a:pos x="109" y="700"/>
                </a:cxn>
                <a:cxn ang="0">
                  <a:pos x="71" y="653"/>
                </a:cxn>
                <a:cxn ang="0">
                  <a:pos x="41" y="601"/>
                </a:cxn>
                <a:cxn ang="0">
                  <a:pos x="18" y="543"/>
                </a:cxn>
                <a:cxn ang="0">
                  <a:pos x="4" y="483"/>
                </a:cxn>
                <a:cxn ang="0">
                  <a:pos x="0" y="420"/>
                </a:cxn>
                <a:cxn ang="0">
                  <a:pos x="4" y="356"/>
                </a:cxn>
                <a:cxn ang="0">
                  <a:pos x="18" y="295"/>
                </a:cxn>
                <a:cxn ang="0">
                  <a:pos x="41" y="239"/>
                </a:cxn>
                <a:cxn ang="0">
                  <a:pos x="71" y="186"/>
                </a:cxn>
                <a:cxn ang="0">
                  <a:pos x="109" y="138"/>
                </a:cxn>
                <a:cxn ang="0">
                  <a:pos x="152" y="97"/>
                </a:cxn>
                <a:cxn ang="0">
                  <a:pos x="202" y="61"/>
                </a:cxn>
                <a:cxn ang="0">
                  <a:pos x="256" y="33"/>
                </a:cxn>
                <a:cxn ang="0">
                  <a:pos x="315" y="14"/>
                </a:cxn>
                <a:cxn ang="0">
                  <a:pos x="376" y="2"/>
                </a:cxn>
              </a:cxnLst>
              <a:rect l="0" t="0" r="r" b="b"/>
              <a:pathLst>
                <a:path w="1911" h="838">
                  <a:moveTo>
                    <a:pt x="418" y="0"/>
                  </a:moveTo>
                  <a:lnTo>
                    <a:pt x="1493" y="0"/>
                  </a:lnTo>
                  <a:lnTo>
                    <a:pt x="1514" y="1"/>
                  </a:lnTo>
                  <a:lnTo>
                    <a:pt x="1536" y="2"/>
                  </a:lnTo>
                  <a:lnTo>
                    <a:pt x="1556" y="6"/>
                  </a:lnTo>
                  <a:lnTo>
                    <a:pt x="1577" y="9"/>
                  </a:lnTo>
                  <a:lnTo>
                    <a:pt x="1597" y="14"/>
                  </a:lnTo>
                  <a:lnTo>
                    <a:pt x="1616" y="20"/>
                  </a:lnTo>
                  <a:lnTo>
                    <a:pt x="1636" y="26"/>
                  </a:lnTo>
                  <a:lnTo>
                    <a:pt x="1655" y="33"/>
                  </a:lnTo>
                  <a:lnTo>
                    <a:pt x="1674" y="41"/>
                  </a:lnTo>
                  <a:lnTo>
                    <a:pt x="1691" y="51"/>
                  </a:lnTo>
                  <a:lnTo>
                    <a:pt x="1710" y="61"/>
                  </a:lnTo>
                  <a:lnTo>
                    <a:pt x="1726" y="73"/>
                  </a:lnTo>
                  <a:lnTo>
                    <a:pt x="1743" y="84"/>
                  </a:lnTo>
                  <a:lnTo>
                    <a:pt x="1758" y="97"/>
                  </a:lnTo>
                  <a:lnTo>
                    <a:pt x="1774" y="110"/>
                  </a:lnTo>
                  <a:lnTo>
                    <a:pt x="1788" y="123"/>
                  </a:lnTo>
                  <a:lnTo>
                    <a:pt x="1802" y="138"/>
                  </a:lnTo>
                  <a:lnTo>
                    <a:pt x="1816" y="153"/>
                  </a:lnTo>
                  <a:lnTo>
                    <a:pt x="1827" y="169"/>
                  </a:lnTo>
                  <a:lnTo>
                    <a:pt x="1840" y="186"/>
                  </a:lnTo>
                  <a:lnTo>
                    <a:pt x="1850" y="203"/>
                  </a:lnTo>
                  <a:lnTo>
                    <a:pt x="1861" y="220"/>
                  </a:lnTo>
                  <a:lnTo>
                    <a:pt x="1870" y="239"/>
                  </a:lnTo>
                  <a:lnTo>
                    <a:pt x="1878" y="257"/>
                  </a:lnTo>
                  <a:lnTo>
                    <a:pt x="1886" y="276"/>
                  </a:lnTo>
                  <a:lnTo>
                    <a:pt x="1892" y="295"/>
                  </a:lnTo>
                  <a:lnTo>
                    <a:pt x="1898" y="315"/>
                  </a:lnTo>
                  <a:lnTo>
                    <a:pt x="1902" y="336"/>
                  </a:lnTo>
                  <a:lnTo>
                    <a:pt x="1907" y="356"/>
                  </a:lnTo>
                  <a:lnTo>
                    <a:pt x="1909" y="377"/>
                  </a:lnTo>
                  <a:lnTo>
                    <a:pt x="1910" y="398"/>
                  </a:lnTo>
                  <a:lnTo>
                    <a:pt x="1911" y="420"/>
                  </a:lnTo>
                  <a:lnTo>
                    <a:pt x="1910" y="440"/>
                  </a:lnTo>
                  <a:lnTo>
                    <a:pt x="1909" y="462"/>
                  </a:lnTo>
                  <a:lnTo>
                    <a:pt x="1907" y="483"/>
                  </a:lnTo>
                  <a:lnTo>
                    <a:pt x="1902" y="504"/>
                  </a:lnTo>
                  <a:lnTo>
                    <a:pt x="1898" y="523"/>
                  </a:lnTo>
                  <a:lnTo>
                    <a:pt x="1892" y="543"/>
                  </a:lnTo>
                  <a:lnTo>
                    <a:pt x="1886" y="563"/>
                  </a:lnTo>
                  <a:lnTo>
                    <a:pt x="1878" y="582"/>
                  </a:lnTo>
                  <a:lnTo>
                    <a:pt x="1870" y="601"/>
                  </a:lnTo>
                  <a:lnTo>
                    <a:pt x="1861" y="618"/>
                  </a:lnTo>
                  <a:lnTo>
                    <a:pt x="1850" y="636"/>
                  </a:lnTo>
                  <a:lnTo>
                    <a:pt x="1840" y="653"/>
                  </a:lnTo>
                  <a:lnTo>
                    <a:pt x="1827" y="670"/>
                  </a:lnTo>
                  <a:lnTo>
                    <a:pt x="1816" y="685"/>
                  </a:lnTo>
                  <a:lnTo>
                    <a:pt x="1802" y="700"/>
                  </a:lnTo>
                  <a:lnTo>
                    <a:pt x="1788" y="715"/>
                  </a:lnTo>
                  <a:lnTo>
                    <a:pt x="1774" y="729"/>
                  </a:lnTo>
                  <a:lnTo>
                    <a:pt x="1758" y="743"/>
                  </a:lnTo>
                  <a:lnTo>
                    <a:pt x="1743" y="754"/>
                  </a:lnTo>
                  <a:lnTo>
                    <a:pt x="1726" y="767"/>
                  </a:lnTo>
                  <a:lnTo>
                    <a:pt x="1710" y="777"/>
                  </a:lnTo>
                  <a:lnTo>
                    <a:pt x="1691" y="788"/>
                  </a:lnTo>
                  <a:lnTo>
                    <a:pt x="1674" y="797"/>
                  </a:lnTo>
                  <a:lnTo>
                    <a:pt x="1655" y="805"/>
                  </a:lnTo>
                  <a:lnTo>
                    <a:pt x="1636" y="813"/>
                  </a:lnTo>
                  <a:lnTo>
                    <a:pt x="1616" y="819"/>
                  </a:lnTo>
                  <a:lnTo>
                    <a:pt x="1597" y="824"/>
                  </a:lnTo>
                  <a:lnTo>
                    <a:pt x="1577" y="829"/>
                  </a:lnTo>
                  <a:lnTo>
                    <a:pt x="1556" y="834"/>
                  </a:lnTo>
                  <a:lnTo>
                    <a:pt x="1536" y="836"/>
                  </a:lnTo>
                  <a:lnTo>
                    <a:pt x="1514" y="837"/>
                  </a:lnTo>
                  <a:lnTo>
                    <a:pt x="1493" y="838"/>
                  </a:lnTo>
                  <a:lnTo>
                    <a:pt x="418" y="838"/>
                  </a:lnTo>
                  <a:lnTo>
                    <a:pt x="398" y="837"/>
                  </a:lnTo>
                  <a:lnTo>
                    <a:pt x="376" y="836"/>
                  </a:lnTo>
                  <a:lnTo>
                    <a:pt x="355" y="834"/>
                  </a:lnTo>
                  <a:lnTo>
                    <a:pt x="334" y="829"/>
                  </a:lnTo>
                  <a:lnTo>
                    <a:pt x="315" y="824"/>
                  </a:lnTo>
                  <a:lnTo>
                    <a:pt x="294" y="819"/>
                  </a:lnTo>
                  <a:lnTo>
                    <a:pt x="275" y="813"/>
                  </a:lnTo>
                  <a:lnTo>
                    <a:pt x="256" y="805"/>
                  </a:lnTo>
                  <a:lnTo>
                    <a:pt x="237" y="797"/>
                  </a:lnTo>
                  <a:lnTo>
                    <a:pt x="219" y="788"/>
                  </a:lnTo>
                  <a:lnTo>
                    <a:pt x="202" y="777"/>
                  </a:lnTo>
                  <a:lnTo>
                    <a:pt x="184" y="767"/>
                  </a:lnTo>
                  <a:lnTo>
                    <a:pt x="168" y="754"/>
                  </a:lnTo>
                  <a:lnTo>
                    <a:pt x="152" y="743"/>
                  </a:lnTo>
                  <a:lnTo>
                    <a:pt x="137" y="729"/>
                  </a:lnTo>
                  <a:lnTo>
                    <a:pt x="123" y="715"/>
                  </a:lnTo>
                  <a:lnTo>
                    <a:pt x="109" y="700"/>
                  </a:lnTo>
                  <a:lnTo>
                    <a:pt x="95" y="685"/>
                  </a:lnTo>
                  <a:lnTo>
                    <a:pt x="83" y="670"/>
                  </a:lnTo>
                  <a:lnTo>
                    <a:pt x="71" y="653"/>
                  </a:lnTo>
                  <a:lnTo>
                    <a:pt x="61" y="636"/>
                  </a:lnTo>
                  <a:lnTo>
                    <a:pt x="50" y="618"/>
                  </a:lnTo>
                  <a:lnTo>
                    <a:pt x="41" y="601"/>
                  </a:lnTo>
                  <a:lnTo>
                    <a:pt x="33" y="582"/>
                  </a:lnTo>
                  <a:lnTo>
                    <a:pt x="25" y="563"/>
                  </a:lnTo>
                  <a:lnTo>
                    <a:pt x="18" y="543"/>
                  </a:lnTo>
                  <a:lnTo>
                    <a:pt x="12" y="523"/>
                  </a:lnTo>
                  <a:lnTo>
                    <a:pt x="8" y="504"/>
                  </a:lnTo>
                  <a:lnTo>
                    <a:pt x="4" y="483"/>
                  </a:lnTo>
                  <a:lnTo>
                    <a:pt x="2" y="462"/>
                  </a:lnTo>
                  <a:lnTo>
                    <a:pt x="0" y="440"/>
                  </a:lnTo>
                  <a:lnTo>
                    <a:pt x="0" y="420"/>
                  </a:lnTo>
                  <a:lnTo>
                    <a:pt x="0" y="398"/>
                  </a:lnTo>
                  <a:lnTo>
                    <a:pt x="2" y="377"/>
                  </a:lnTo>
                  <a:lnTo>
                    <a:pt x="4" y="356"/>
                  </a:lnTo>
                  <a:lnTo>
                    <a:pt x="8" y="336"/>
                  </a:lnTo>
                  <a:lnTo>
                    <a:pt x="12" y="315"/>
                  </a:lnTo>
                  <a:lnTo>
                    <a:pt x="18" y="295"/>
                  </a:lnTo>
                  <a:lnTo>
                    <a:pt x="25" y="276"/>
                  </a:lnTo>
                  <a:lnTo>
                    <a:pt x="33" y="257"/>
                  </a:lnTo>
                  <a:lnTo>
                    <a:pt x="41" y="239"/>
                  </a:lnTo>
                  <a:lnTo>
                    <a:pt x="50" y="220"/>
                  </a:lnTo>
                  <a:lnTo>
                    <a:pt x="61" y="203"/>
                  </a:lnTo>
                  <a:lnTo>
                    <a:pt x="71" y="186"/>
                  </a:lnTo>
                  <a:lnTo>
                    <a:pt x="83" y="169"/>
                  </a:lnTo>
                  <a:lnTo>
                    <a:pt x="95" y="153"/>
                  </a:lnTo>
                  <a:lnTo>
                    <a:pt x="109" y="138"/>
                  </a:lnTo>
                  <a:lnTo>
                    <a:pt x="123" y="123"/>
                  </a:lnTo>
                  <a:lnTo>
                    <a:pt x="137" y="110"/>
                  </a:lnTo>
                  <a:lnTo>
                    <a:pt x="152" y="97"/>
                  </a:lnTo>
                  <a:lnTo>
                    <a:pt x="168" y="84"/>
                  </a:lnTo>
                  <a:lnTo>
                    <a:pt x="184" y="73"/>
                  </a:lnTo>
                  <a:lnTo>
                    <a:pt x="202" y="61"/>
                  </a:lnTo>
                  <a:lnTo>
                    <a:pt x="219" y="51"/>
                  </a:lnTo>
                  <a:lnTo>
                    <a:pt x="237" y="41"/>
                  </a:lnTo>
                  <a:lnTo>
                    <a:pt x="256" y="33"/>
                  </a:lnTo>
                  <a:lnTo>
                    <a:pt x="275" y="26"/>
                  </a:lnTo>
                  <a:lnTo>
                    <a:pt x="294" y="20"/>
                  </a:lnTo>
                  <a:lnTo>
                    <a:pt x="315" y="14"/>
                  </a:lnTo>
                  <a:lnTo>
                    <a:pt x="334" y="9"/>
                  </a:lnTo>
                  <a:lnTo>
                    <a:pt x="355" y="6"/>
                  </a:lnTo>
                  <a:lnTo>
                    <a:pt x="376" y="2"/>
                  </a:lnTo>
                  <a:lnTo>
                    <a:pt x="398" y="1"/>
                  </a:lnTo>
                  <a:lnTo>
                    <a:pt x="418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8" name="Freeform 114"/>
            <p:cNvSpPr>
              <a:spLocks/>
            </p:cNvSpPr>
            <p:nvPr/>
          </p:nvSpPr>
          <p:spPr bwMode="auto">
            <a:xfrm>
              <a:off x="3668" y="2438"/>
              <a:ext cx="278" cy="22"/>
            </a:xfrm>
            <a:custGeom>
              <a:avLst/>
              <a:gdLst/>
              <a:ahLst/>
              <a:cxnLst>
                <a:cxn ang="0">
                  <a:pos x="1075" y="0"/>
                </a:cxn>
                <a:cxn ang="0">
                  <a:pos x="1075" y="0"/>
                </a:cxn>
                <a:cxn ang="0">
                  <a:pos x="0" y="0"/>
                </a:cxn>
                <a:cxn ang="0">
                  <a:pos x="0" y="80"/>
                </a:cxn>
                <a:cxn ang="0">
                  <a:pos x="1075" y="80"/>
                </a:cxn>
                <a:cxn ang="0">
                  <a:pos x="1075" y="80"/>
                </a:cxn>
                <a:cxn ang="0">
                  <a:pos x="1075" y="0"/>
                </a:cxn>
              </a:cxnLst>
              <a:rect l="0" t="0" r="r" b="b"/>
              <a:pathLst>
                <a:path w="1075" h="80">
                  <a:moveTo>
                    <a:pt x="1075" y="0"/>
                  </a:moveTo>
                  <a:lnTo>
                    <a:pt x="1075" y="0"/>
                  </a:lnTo>
                  <a:lnTo>
                    <a:pt x="0" y="0"/>
                  </a:lnTo>
                  <a:lnTo>
                    <a:pt x="0" y="80"/>
                  </a:lnTo>
                  <a:lnTo>
                    <a:pt x="1075" y="80"/>
                  </a:lnTo>
                  <a:lnTo>
                    <a:pt x="1075" y="80"/>
                  </a:lnTo>
                  <a:lnTo>
                    <a:pt x="1075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9" name="Freeform 115"/>
            <p:cNvSpPr>
              <a:spLocks/>
            </p:cNvSpPr>
            <p:nvPr/>
          </p:nvSpPr>
          <p:spPr bwMode="auto">
            <a:xfrm>
              <a:off x="3946" y="2438"/>
              <a:ext cx="120" cy="127"/>
            </a:xfrm>
            <a:custGeom>
              <a:avLst/>
              <a:gdLst/>
              <a:ahLst/>
              <a:cxnLst>
                <a:cxn ang="0">
                  <a:pos x="459" y="460"/>
                </a:cxn>
                <a:cxn ang="0">
                  <a:pos x="456" y="412"/>
                </a:cxn>
                <a:cxn ang="0">
                  <a:pos x="450" y="367"/>
                </a:cxn>
                <a:cxn ang="0">
                  <a:pos x="438" y="324"/>
                </a:cxn>
                <a:cxn ang="0">
                  <a:pos x="422" y="281"/>
                </a:cxn>
                <a:cxn ang="0">
                  <a:pos x="402" y="241"/>
                </a:cxn>
                <a:cxn ang="0">
                  <a:pos x="380" y="203"/>
                </a:cxn>
                <a:cxn ang="0">
                  <a:pos x="354" y="168"/>
                </a:cxn>
                <a:cxn ang="0">
                  <a:pos x="324" y="135"/>
                </a:cxn>
                <a:cxn ang="0">
                  <a:pos x="292" y="106"/>
                </a:cxn>
                <a:cxn ang="0">
                  <a:pos x="256" y="79"/>
                </a:cxn>
                <a:cxn ang="0">
                  <a:pos x="218" y="56"/>
                </a:cxn>
                <a:cxn ang="0">
                  <a:pos x="177" y="37"/>
                </a:cxn>
                <a:cxn ang="0">
                  <a:pos x="136" y="22"/>
                </a:cxn>
                <a:cxn ang="0">
                  <a:pos x="92" y="10"/>
                </a:cxn>
                <a:cxn ang="0">
                  <a:pos x="46" y="3"/>
                </a:cxn>
                <a:cxn ang="0">
                  <a:pos x="0" y="0"/>
                </a:cxn>
                <a:cxn ang="0">
                  <a:pos x="19" y="81"/>
                </a:cxn>
                <a:cxn ang="0">
                  <a:pos x="58" y="85"/>
                </a:cxn>
                <a:cxn ang="0">
                  <a:pos x="93" y="93"/>
                </a:cxn>
                <a:cxn ang="0">
                  <a:pos x="129" y="103"/>
                </a:cxn>
                <a:cxn ang="0">
                  <a:pos x="164" y="118"/>
                </a:cxn>
                <a:cxn ang="0">
                  <a:pos x="195" y="136"/>
                </a:cxn>
                <a:cxn ang="0">
                  <a:pos x="226" y="156"/>
                </a:cxn>
                <a:cxn ang="0">
                  <a:pos x="254" y="179"/>
                </a:cxn>
                <a:cxn ang="0">
                  <a:pos x="279" y="205"/>
                </a:cxn>
                <a:cxn ang="0">
                  <a:pos x="303" y="234"/>
                </a:cxn>
                <a:cxn ang="0">
                  <a:pos x="323" y="264"/>
                </a:cxn>
                <a:cxn ang="0">
                  <a:pos x="340" y="296"/>
                </a:cxn>
                <a:cxn ang="0">
                  <a:pos x="355" y="329"/>
                </a:cxn>
                <a:cxn ang="0">
                  <a:pos x="367" y="365"/>
                </a:cxn>
                <a:cxn ang="0">
                  <a:pos x="373" y="402"/>
                </a:cxn>
                <a:cxn ang="0">
                  <a:pos x="378" y="440"/>
                </a:cxn>
                <a:cxn ang="0">
                  <a:pos x="378" y="460"/>
                </a:cxn>
              </a:cxnLst>
              <a:rect l="0" t="0" r="r" b="b"/>
              <a:pathLst>
                <a:path w="459" h="460">
                  <a:moveTo>
                    <a:pt x="459" y="460"/>
                  </a:moveTo>
                  <a:lnTo>
                    <a:pt x="459" y="460"/>
                  </a:lnTo>
                  <a:lnTo>
                    <a:pt x="458" y="435"/>
                  </a:lnTo>
                  <a:lnTo>
                    <a:pt x="456" y="412"/>
                  </a:lnTo>
                  <a:lnTo>
                    <a:pt x="453" y="389"/>
                  </a:lnTo>
                  <a:lnTo>
                    <a:pt x="450" y="367"/>
                  </a:lnTo>
                  <a:lnTo>
                    <a:pt x="444" y="344"/>
                  </a:lnTo>
                  <a:lnTo>
                    <a:pt x="438" y="324"/>
                  </a:lnTo>
                  <a:lnTo>
                    <a:pt x="431" y="302"/>
                  </a:lnTo>
                  <a:lnTo>
                    <a:pt x="422" y="281"/>
                  </a:lnTo>
                  <a:lnTo>
                    <a:pt x="413" y="260"/>
                  </a:lnTo>
                  <a:lnTo>
                    <a:pt x="402" y="241"/>
                  </a:lnTo>
                  <a:lnTo>
                    <a:pt x="392" y="222"/>
                  </a:lnTo>
                  <a:lnTo>
                    <a:pt x="380" y="203"/>
                  </a:lnTo>
                  <a:lnTo>
                    <a:pt x="367" y="185"/>
                  </a:lnTo>
                  <a:lnTo>
                    <a:pt x="354" y="168"/>
                  </a:lnTo>
                  <a:lnTo>
                    <a:pt x="339" y="151"/>
                  </a:lnTo>
                  <a:lnTo>
                    <a:pt x="324" y="135"/>
                  </a:lnTo>
                  <a:lnTo>
                    <a:pt x="308" y="120"/>
                  </a:lnTo>
                  <a:lnTo>
                    <a:pt x="292" y="106"/>
                  </a:lnTo>
                  <a:lnTo>
                    <a:pt x="274" y="92"/>
                  </a:lnTo>
                  <a:lnTo>
                    <a:pt x="256" y="79"/>
                  </a:lnTo>
                  <a:lnTo>
                    <a:pt x="237" y="66"/>
                  </a:lnTo>
                  <a:lnTo>
                    <a:pt x="218" y="56"/>
                  </a:lnTo>
                  <a:lnTo>
                    <a:pt x="198" y="46"/>
                  </a:lnTo>
                  <a:lnTo>
                    <a:pt x="177" y="37"/>
                  </a:lnTo>
                  <a:lnTo>
                    <a:pt x="157" y="28"/>
                  </a:lnTo>
                  <a:lnTo>
                    <a:pt x="136" y="22"/>
                  </a:lnTo>
                  <a:lnTo>
                    <a:pt x="114" y="15"/>
                  </a:lnTo>
                  <a:lnTo>
                    <a:pt x="92" y="10"/>
                  </a:lnTo>
                  <a:lnTo>
                    <a:pt x="69" y="5"/>
                  </a:lnTo>
                  <a:lnTo>
                    <a:pt x="46" y="3"/>
                  </a:lnTo>
                  <a:lnTo>
                    <a:pt x="23" y="1"/>
                  </a:lnTo>
                  <a:lnTo>
                    <a:pt x="0" y="0"/>
                  </a:lnTo>
                  <a:lnTo>
                    <a:pt x="0" y="80"/>
                  </a:lnTo>
                  <a:lnTo>
                    <a:pt x="19" y="81"/>
                  </a:lnTo>
                  <a:lnTo>
                    <a:pt x="38" y="83"/>
                  </a:lnTo>
                  <a:lnTo>
                    <a:pt x="58" y="85"/>
                  </a:lnTo>
                  <a:lnTo>
                    <a:pt x="76" y="88"/>
                  </a:lnTo>
                  <a:lnTo>
                    <a:pt x="93" y="93"/>
                  </a:lnTo>
                  <a:lnTo>
                    <a:pt x="112" y="98"/>
                  </a:lnTo>
                  <a:lnTo>
                    <a:pt x="129" y="103"/>
                  </a:lnTo>
                  <a:lnTo>
                    <a:pt x="146" y="110"/>
                  </a:lnTo>
                  <a:lnTo>
                    <a:pt x="164" y="118"/>
                  </a:lnTo>
                  <a:lnTo>
                    <a:pt x="180" y="126"/>
                  </a:lnTo>
                  <a:lnTo>
                    <a:pt x="195" y="136"/>
                  </a:lnTo>
                  <a:lnTo>
                    <a:pt x="211" y="146"/>
                  </a:lnTo>
                  <a:lnTo>
                    <a:pt x="226" y="156"/>
                  </a:lnTo>
                  <a:lnTo>
                    <a:pt x="240" y="168"/>
                  </a:lnTo>
                  <a:lnTo>
                    <a:pt x="254" y="179"/>
                  </a:lnTo>
                  <a:lnTo>
                    <a:pt x="266" y="192"/>
                  </a:lnTo>
                  <a:lnTo>
                    <a:pt x="279" y="205"/>
                  </a:lnTo>
                  <a:lnTo>
                    <a:pt x="292" y="219"/>
                  </a:lnTo>
                  <a:lnTo>
                    <a:pt x="303" y="234"/>
                  </a:lnTo>
                  <a:lnTo>
                    <a:pt x="313" y="248"/>
                  </a:lnTo>
                  <a:lnTo>
                    <a:pt x="323" y="264"/>
                  </a:lnTo>
                  <a:lnTo>
                    <a:pt x="332" y="280"/>
                  </a:lnTo>
                  <a:lnTo>
                    <a:pt x="340" y="296"/>
                  </a:lnTo>
                  <a:lnTo>
                    <a:pt x="348" y="312"/>
                  </a:lnTo>
                  <a:lnTo>
                    <a:pt x="355" y="329"/>
                  </a:lnTo>
                  <a:lnTo>
                    <a:pt x="361" y="347"/>
                  </a:lnTo>
                  <a:lnTo>
                    <a:pt x="367" y="365"/>
                  </a:lnTo>
                  <a:lnTo>
                    <a:pt x="370" y="384"/>
                  </a:lnTo>
                  <a:lnTo>
                    <a:pt x="373" y="402"/>
                  </a:lnTo>
                  <a:lnTo>
                    <a:pt x="376" y="420"/>
                  </a:lnTo>
                  <a:lnTo>
                    <a:pt x="378" y="440"/>
                  </a:lnTo>
                  <a:lnTo>
                    <a:pt x="378" y="460"/>
                  </a:lnTo>
                  <a:lnTo>
                    <a:pt x="378" y="460"/>
                  </a:lnTo>
                  <a:lnTo>
                    <a:pt x="459" y="46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0" name="Freeform 116"/>
            <p:cNvSpPr>
              <a:spLocks/>
            </p:cNvSpPr>
            <p:nvPr/>
          </p:nvSpPr>
          <p:spPr bwMode="auto">
            <a:xfrm>
              <a:off x="4044" y="2565"/>
              <a:ext cx="22" cy="1"/>
            </a:xfrm>
            <a:custGeom>
              <a:avLst/>
              <a:gdLst/>
              <a:ahLst/>
              <a:cxnLst>
                <a:cxn ang="0">
                  <a:pos x="81" y="0"/>
                </a:cxn>
                <a:cxn ang="0">
                  <a:pos x="40" y="0"/>
                </a:cxn>
                <a:cxn ang="0">
                  <a:pos x="40" y="0"/>
                </a:cxn>
                <a:cxn ang="0">
                  <a:pos x="40" y="0"/>
                </a:cxn>
                <a:cxn ang="0">
                  <a:pos x="40" y="0"/>
                </a:cxn>
                <a:cxn ang="0">
                  <a:pos x="0" y="0"/>
                </a:cxn>
                <a:cxn ang="0">
                  <a:pos x="81" y="0"/>
                </a:cxn>
              </a:cxnLst>
              <a:rect l="0" t="0" r="r" b="b"/>
              <a:pathLst>
                <a:path w="81">
                  <a:moveTo>
                    <a:pt x="81" y="0"/>
                  </a:moveTo>
                  <a:lnTo>
                    <a:pt x="40" y="0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0" y="0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1" name="Freeform 117"/>
            <p:cNvSpPr>
              <a:spLocks/>
            </p:cNvSpPr>
            <p:nvPr/>
          </p:nvSpPr>
          <p:spPr bwMode="auto">
            <a:xfrm>
              <a:off x="3946" y="2565"/>
              <a:ext cx="120" cy="126"/>
            </a:xfrm>
            <a:custGeom>
              <a:avLst/>
              <a:gdLst/>
              <a:ahLst/>
              <a:cxnLst>
                <a:cxn ang="0">
                  <a:pos x="0" y="459"/>
                </a:cxn>
                <a:cxn ang="0">
                  <a:pos x="46" y="456"/>
                </a:cxn>
                <a:cxn ang="0">
                  <a:pos x="92" y="449"/>
                </a:cxn>
                <a:cxn ang="0">
                  <a:pos x="136" y="438"/>
                </a:cxn>
                <a:cxn ang="0">
                  <a:pos x="177" y="422"/>
                </a:cxn>
                <a:cxn ang="0">
                  <a:pos x="218" y="402"/>
                </a:cxn>
                <a:cxn ang="0">
                  <a:pos x="256" y="379"/>
                </a:cxn>
                <a:cxn ang="0">
                  <a:pos x="292" y="353"/>
                </a:cxn>
                <a:cxn ang="0">
                  <a:pos x="324" y="324"/>
                </a:cxn>
                <a:cxn ang="0">
                  <a:pos x="354" y="291"/>
                </a:cxn>
                <a:cxn ang="0">
                  <a:pos x="380" y="256"/>
                </a:cxn>
                <a:cxn ang="0">
                  <a:pos x="402" y="218"/>
                </a:cxn>
                <a:cxn ang="0">
                  <a:pos x="422" y="177"/>
                </a:cxn>
                <a:cxn ang="0">
                  <a:pos x="438" y="136"/>
                </a:cxn>
                <a:cxn ang="0">
                  <a:pos x="450" y="92"/>
                </a:cxn>
                <a:cxn ang="0">
                  <a:pos x="456" y="46"/>
                </a:cxn>
                <a:cxn ang="0">
                  <a:pos x="459" y="0"/>
                </a:cxn>
                <a:cxn ang="0">
                  <a:pos x="378" y="18"/>
                </a:cxn>
                <a:cxn ang="0">
                  <a:pos x="373" y="57"/>
                </a:cxn>
                <a:cxn ang="0">
                  <a:pos x="367" y="93"/>
                </a:cxn>
                <a:cxn ang="0">
                  <a:pos x="355" y="129"/>
                </a:cxn>
                <a:cxn ang="0">
                  <a:pos x="340" y="163"/>
                </a:cxn>
                <a:cxn ang="0">
                  <a:pos x="323" y="195"/>
                </a:cxn>
                <a:cxn ang="0">
                  <a:pos x="303" y="226"/>
                </a:cxn>
                <a:cxn ang="0">
                  <a:pos x="279" y="253"/>
                </a:cxn>
                <a:cxn ang="0">
                  <a:pos x="254" y="279"/>
                </a:cxn>
                <a:cxn ang="0">
                  <a:pos x="226" y="303"/>
                </a:cxn>
                <a:cxn ang="0">
                  <a:pos x="195" y="323"/>
                </a:cxn>
                <a:cxn ang="0">
                  <a:pos x="164" y="340"/>
                </a:cxn>
                <a:cxn ang="0">
                  <a:pos x="129" y="355"/>
                </a:cxn>
                <a:cxn ang="0">
                  <a:pos x="93" y="366"/>
                </a:cxn>
                <a:cxn ang="0">
                  <a:pos x="58" y="373"/>
                </a:cxn>
                <a:cxn ang="0">
                  <a:pos x="19" y="377"/>
                </a:cxn>
                <a:cxn ang="0">
                  <a:pos x="0" y="378"/>
                </a:cxn>
              </a:cxnLst>
              <a:rect l="0" t="0" r="r" b="b"/>
              <a:pathLst>
                <a:path w="459" h="459">
                  <a:moveTo>
                    <a:pt x="0" y="459"/>
                  </a:moveTo>
                  <a:lnTo>
                    <a:pt x="0" y="459"/>
                  </a:lnTo>
                  <a:lnTo>
                    <a:pt x="23" y="457"/>
                  </a:lnTo>
                  <a:lnTo>
                    <a:pt x="46" y="456"/>
                  </a:lnTo>
                  <a:lnTo>
                    <a:pt x="69" y="453"/>
                  </a:lnTo>
                  <a:lnTo>
                    <a:pt x="92" y="449"/>
                  </a:lnTo>
                  <a:lnTo>
                    <a:pt x="114" y="444"/>
                  </a:lnTo>
                  <a:lnTo>
                    <a:pt x="136" y="438"/>
                  </a:lnTo>
                  <a:lnTo>
                    <a:pt x="157" y="430"/>
                  </a:lnTo>
                  <a:lnTo>
                    <a:pt x="177" y="422"/>
                  </a:lnTo>
                  <a:lnTo>
                    <a:pt x="198" y="413"/>
                  </a:lnTo>
                  <a:lnTo>
                    <a:pt x="218" y="402"/>
                  </a:lnTo>
                  <a:lnTo>
                    <a:pt x="237" y="392"/>
                  </a:lnTo>
                  <a:lnTo>
                    <a:pt x="256" y="379"/>
                  </a:lnTo>
                  <a:lnTo>
                    <a:pt x="274" y="366"/>
                  </a:lnTo>
                  <a:lnTo>
                    <a:pt x="292" y="353"/>
                  </a:lnTo>
                  <a:lnTo>
                    <a:pt x="308" y="339"/>
                  </a:lnTo>
                  <a:lnTo>
                    <a:pt x="324" y="324"/>
                  </a:lnTo>
                  <a:lnTo>
                    <a:pt x="339" y="308"/>
                  </a:lnTo>
                  <a:lnTo>
                    <a:pt x="354" y="291"/>
                  </a:lnTo>
                  <a:lnTo>
                    <a:pt x="367" y="273"/>
                  </a:lnTo>
                  <a:lnTo>
                    <a:pt x="380" y="256"/>
                  </a:lnTo>
                  <a:lnTo>
                    <a:pt x="392" y="237"/>
                  </a:lnTo>
                  <a:lnTo>
                    <a:pt x="402" y="218"/>
                  </a:lnTo>
                  <a:lnTo>
                    <a:pt x="413" y="198"/>
                  </a:lnTo>
                  <a:lnTo>
                    <a:pt x="422" y="177"/>
                  </a:lnTo>
                  <a:lnTo>
                    <a:pt x="431" y="157"/>
                  </a:lnTo>
                  <a:lnTo>
                    <a:pt x="438" y="136"/>
                  </a:lnTo>
                  <a:lnTo>
                    <a:pt x="444" y="114"/>
                  </a:lnTo>
                  <a:lnTo>
                    <a:pt x="450" y="92"/>
                  </a:lnTo>
                  <a:lnTo>
                    <a:pt x="453" y="69"/>
                  </a:lnTo>
                  <a:lnTo>
                    <a:pt x="456" y="46"/>
                  </a:lnTo>
                  <a:lnTo>
                    <a:pt x="458" y="23"/>
                  </a:lnTo>
                  <a:lnTo>
                    <a:pt x="459" y="0"/>
                  </a:lnTo>
                  <a:lnTo>
                    <a:pt x="378" y="0"/>
                  </a:lnTo>
                  <a:lnTo>
                    <a:pt x="378" y="18"/>
                  </a:lnTo>
                  <a:lnTo>
                    <a:pt x="376" y="38"/>
                  </a:lnTo>
                  <a:lnTo>
                    <a:pt x="373" y="57"/>
                  </a:lnTo>
                  <a:lnTo>
                    <a:pt x="370" y="76"/>
                  </a:lnTo>
                  <a:lnTo>
                    <a:pt x="367" y="93"/>
                  </a:lnTo>
                  <a:lnTo>
                    <a:pt x="361" y="112"/>
                  </a:lnTo>
                  <a:lnTo>
                    <a:pt x="355" y="129"/>
                  </a:lnTo>
                  <a:lnTo>
                    <a:pt x="348" y="146"/>
                  </a:lnTo>
                  <a:lnTo>
                    <a:pt x="340" y="163"/>
                  </a:lnTo>
                  <a:lnTo>
                    <a:pt x="332" y="180"/>
                  </a:lnTo>
                  <a:lnTo>
                    <a:pt x="323" y="195"/>
                  </a:lnTo>
                  <a:lnTo>
                    <a:pt x="313" y="211"/>
                  </a:lnTo>
                  <a:lnTo>
                    <a:pt x="303" y="226"/>
                  </a:lnTo>
                  <a:lnTo>
                    <a:pt x="292" y="240"/>
                  </a:lnTo>
                  <a:lnTo>
                    <a:pt x="279" y="253"/>
                  </a:lnTo>
                  <a:lnTo>
                    <a:pt x="266" y="266"/>
                  </a:lnTo>
                  <a:lnTo>
                    <a:pt x="254" y="279"/>
                  </a:lnTo>
                  <a:lnTo>
                    <a:pt x="240" y="291"/>
                  </a:lnTo>
                  <a:lnTo>
                    <a:pt x="226" y="303"/>
                  </a:lnTo>
                  <a:lnTo>
                    <a:pt x="211" y="313"/>
                  </a:lnTo>
                  <a:lnTo>
                    <a:pt x="195" y="323"/>
                  </a:lnTo>
                  <a:lnTo>
                    <a:pt x="180" y="332"/>
                  </a:lnTo>
                  <a:lnTo>
                    <a:pt x="164" y="340"/>
                  </a:lnTo>
                  <a:lnTo>
                    <a:pt x="146" y="348"/>
                  </a:lnTo>
                  <a:lnTo>
                    <a:pt x="129" y="355"/>
                  </a:lnTo>
                  <a:lnTo>
                    <a:pt x="112" y="361"/>
                  </a:lnTo>
                  <a:lnTo>
                    <a:pt x="93" y="366"/>
                  </a:lnTo>
                  <a:lnTo>
                    <a:pt x="76" y="370"/>
                  </a:lnTo>
                  <a:lnTo>
                    <a:pt x="58" y="373"/>
                  </a:lnTo>
                  <a:lnTo>
                    <a:pt x="38" y="376"/>
                  </a:lnTo>
                  <a:lnTo>
                    <a:pt x="19" y="377"/>
                  </a:lnTo>
                  <a:lnTo>
                    <a:pt x="0" y="378"/>
                  </a:lnTo>
                  <a:lnTo>
                    <a:pt x="0" y="378"/>
                  </a:lnTo>
                  <a:lnTo>
                    <a:pt x="0" y="459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" name="Freeform 118"/>
            <p:cNvSpPr>
              <a:spLocks/>
            </p:cNvSpPr>
            <p:nvPr/>
          </p:nvSpPr>
          <p:spPr bwMode="auto">
            <a:xfrm>
              <a:off x="3668" y="2669"/>
              <a:ext cx="278" cy="22"/>
            </a:xfrm>
            <a:custGeom>
              <a:avLst/>
              <a:gdLst/>
              <a:ahLst/>
              <a:cxnLst>
                <a:cxn ang="0">
                  <a:pos x="0" y="81"/>
                </a:cxn>
                <a:cxn ang="0">
                  <a:pos x="0" y="81"/>
                </a:cxn>
                <a:cxn ang="0">
                  <a:pos x="1075" y="81"/>
                </a:cxn>
                <a:cxn ang="0">
                  <a:pos x="1075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81"/>
                </a:cxn>
              </a:cxnLst>
              <a:rect l="0" t="0" r="r" b="b"/>
              <a:pathLst>
                <a:path w="1075" h="81">
                  <a:moveTo>
                    <a:pt x="0" y="81"/>
                  </a:moveTo>
                  <a:lnTo>
                    <a:pt x="0" y="81"/>
                  </a:lnTo>
                  <a:lnTo>
                    <a:pt x="1075" y="81"/>
                  </a:lnTo>
                  <a:lnTo>
                    <a:pt x="1075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8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" name="Freeform 119"/>
            <p:cNvSpPr>
              <a:spLocks/>
            </p:cNvSpPr>
            <p:nvPr/>
          </p:nvSpPr>
          <p:spPr bwMode="auto">
            <a:xfrm>
              <a:off x="3549" y="2565"/>
              <a:ext cx="119" cy="12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46"/>
                </a:cxn>
                <a:cxn ang="0">
                  <a:pos x="10" y="92"/>
                </a:cxn>
                <a:cxn ang="0">
                  <a:pos x="21" y="136"/>
                </a:cxn>
                <a:cxn ang="0">
                  <a:pos x="37" y="177"/>
                </a:cxn>
                <a:cxn ang="0">
                  <a:pos x="56" y="218"/>
                </a:cxn>
                <a:cxn ang="0">
                  <a:pos x="79" y="256"/>
                </a:cxn>
                <a:cxn ang="0">
                  <a:pos x="105" y="291"/>
                </a:cxn>
                <a:cxn ang="0">
                  <a:pos x="135" y="324"/>
                </a:cxn>
                <a:cxn ang="0">
                  <a:pos x="168" y="353"/>
                </a:cxn>
                <a:cxn ang="0">
                  <a:pos x="203" y="379"/>
                </a:cxn>
                <a:cxn ang="0">
                  <a:pos x="241" y="402"/>
                </a:cxn>
                <a:cxn ang="0">
                  <a:pos x="281" y="422"/>
                </a:cxn>
                <a:cxn ang="0">
                  <a:pos x="323" y="438"/>
                </a:cxn>
                <a:cxn ang="0">
                  <a:pos x="367" y="449"/>
                </a:cxn>
                <a:cxn ang="0">
                  <a:pos x="413" y="456"/>
                </a:cxn>
                <a:cxn ang="0">
                  <a:pos x="459" y="459"/>
                </a:cxn>
                <a:cxn ang="0">
                  <a:pos x="440" y="377"/>
                </a:cxn>
                <a:cxn ang="0">
                  <a:pos x="402" y="373"/>
                </a:cxn>
                <a:cxn ang="0">
                  <a:pos x="365" y="366"/>
                </a:cxn>
                <a:cxn ang="0">
                  <a:pos x="330" y="355"/>
                </a:cxn>
                <a:cxn ang="0">
                  <a:pos x="296" y="340"/>
                </a:cxn>
                <a:cxn ang="0">
                  <a:pos x="263" y="323"/>
                </a:cxn>
                <a:cxn ang="0">
                  <a:pos x="233" y="303"/>
                </a:cxn>
                <a:cxn ang="0">
                  <a:pos x="206" y="279"/>
                </a:cxn>
                <a:cxn ang="0">
                  <a:pos x="179" y="253"/>
                </a:cxn>
                <a:cxn ang="0">
                  <a:pos x="156" y="226"/>
                </a:cxn>
                <a:cxn ang="0">
                  <a:pos x="136" y="195"/>
                </a:cxn>
                <a:cxn ang="0">
                  <a:pos x="118" y="163"/>
                </a:cxn>
                <a:cxn ang="0">
                  <a:pos x="104" y="129"/>
                </a:cxn>
                <a:cxn ang="0">
                  <a:pos x="93" y="93"/>
                </a:cxn>
                <a:cxn ang="0">
                  <a:pos x="86" y="57"/>
                </a:cxn>
                <a:cxn ang="0">
                  <a:pos x="81" y="19"/>
                </a:cxn>
                <a:cxn ang="0">
                  <a:pos x="81" y="0"/>
                </a:cxn>
              </a:cxnLst>
              <a:rect l="0" t="0" r="r" b="b"/>
              <a:pathLst>
                <a:path w="459" h="459">
                  <a:moveTo>
                    <a:pt x="0" y="0"/>
                  </a:moveTo>
                  <a:lnTo>
                    <a:pt x="0" y="0"/>
                  </a:lnTo>
                  <a:lnTo>
                    <a:pt x="2" y="23"/>
                  </a:lnTo>
                  <a:lnTo>
                    <a:pt x="3" y="46"/>
                  </a:lnTo>
                  <a:lnTo>
                    <a:pt x="6" y="69"/>
                  </a:lnTo>
                  <a:lnTo>
                    <a:pt x="10" y="92"/>
                  </a:lnTo>
                  <a:lnTo>
                    <a:pt x="15" y="114"/>
                  </a:lnTo>
                  <a:lnTo>
                    <a:pt x="21" y="136"/>
                  </a:lnTo>
                  <a:lnTo>
                    <a:pt x="28" y="157"/>
                  </a:lnTo>
                  <a:lnTo>
                    <a:pt x="37" y="177"/>
                  </a:lnTo>
                  <a:lnTo>
                    <a:pt x="47" y="198"/>
                  </a:lnTo>
                  <a:lnTo>
                    <a:pt x="56" y="218"/>
                  </a:lnTo>
                  <a:lnTo>
                    <a:pt x="67" y="237"/>
                  </a:lnTo>
                  <a:lnTo>
                    <a:pt x="79" y="256"/>
                  </a:lnTo>
                  <a:lnTo>
                    <a:pt x="91" y="273"/>
                  </a:lnTo>
                  <a:lnTo>
                    <a:pt x="105" y="291"/>
                  </a:lnTo>
                  <a:lnTo>
                    <a:pt x="120" y="308"/>
                  </a:lnTo>
                  <a:lnTo>
                    <a:pt x="135" y="324"/>
                  </a:lnTo>
                  <a:lnTo>
                    <a:pt x="151" y="339"/>
                  </a:lnTo>
                  <a:lnTo>
                    <a:pt x="168" y="353"/>
                  </a:lnTo>
                  <a:lnTo>
                    <a:pt x="185" y="366"/>
                  </a:lnTo>
                  <a:lnTo>
                    <a:pt x="203" y="379"/>
                  </a:lnTo>
                  <a:lnTo>
                    <a:pt x="222" y="392"/>
                  </a:lnTo>
                  <a:lnTo>
                    <a:pt x="241" y="402"/>
                  </a:lnTo>
                  <a:lnTo>
                    <a:pt x="261" y="413"/>
                  </a:lnTo>
                  <a:lnTo>
                    <a:pt x="281" y="422"/>
                  </a:lnTo>
                  <a:lnTo>
                    <a:pt x="302" y="430"/>
                  </a:lnTo>
                  <a:lnTo>
                    <a:pt x="323" y="438"/>
                  </a:lnTo>
                  <a:lnTo>
                    <a:pt x="345" y="444"/>
                  </a:lnTo>
                  <a:lnTo>
                    <a:pt x="367" y="449"/>
                  </a:lnTo>
                  <a:lnTo>
                    <a:pt x="390" y="453"/>
                  </a:lnTo>
                  <a:lnTo>
                    <a:pt x="413" y="456"/>
                  </a:lnTo>
                  <a:lnTo>
                    <a:pt x="436" y="457"/>
                  </a:lnTo>
                  <a:lnTo>
                    <a:pt x="459" y="459"/>
                  </a:lnTo>
                  <a:lnTo>
                    <a:pt x="459" y="378"/>
                  </a:lnTo>
                  <a:lnTo>
                    <a:pt x="440" y="377"/>
                  </a:lnTo>
                  <a:lnTo>
                    <a:pt x="421" y="376"/>
                  </a:lnTo>
                  <a:lnTo>
                    <a:pt x="402" y="373"/>
                  </a:lnTo>
                  <a:lnTo>
                    <a:pt x="383" y="370"/>
                  </a:lnTo>
                  <a:lnTo>
                    <a:pt x="365" y="366"/>
                  </a:lnTo>
                  <a:lnTo>
                    <a:pt x="347" y="361"/>
                  </a:lnTo>
                  <a:lnTo>
                    <a:pt x="330" y="355"/>
                  </a:lnTo>
                  <a:lnTo>
                    <a:pt x="313" y="348"/>
                  </a:lnTo>
                  <a:lnTo>
                    <a:pt x="296" y="340"/>
                  </a:lnTo>
                  <a:lnTo>
                    <a:pt x="279" y="332"/>
                  </a:lnTo>
                  <a:lnTo>
                    <a:pt x="263" y="323"/>
                  </a:lnTo>
                  <a:lnTo>
                    <a:pt x="248" y="313"/>
                  </a:lnTo>
                  <a:lnTo>
                    <a:pt x="233" y="303"/>
                  </a:lnTo>
                  <a:lnTo>
                    <a:pt x="219" y="291"/>
                  </a:lnTo>
                  <a:lnTo>
                    <a:pt x="206" y="279"/>
                  </a:lnTo>
                  <a:lnTo>
                    <a:pt x="192" y="266"/>
                  </a:lnTo>
                  <a:lnTo>
                    <a:pt x="179" y="253"/>
                  </a:lnTo>
                  <a:lnTo>
                    <a:pt x="168" y="240"/>
                  </a:lnTo>
                  <a:lnTo>
                    <a:pt x="156" y="226"/>
                  </a:lnTo>
                  <a:lnTo>
                    <a:pt x="146" y="211"/>
                  </a:lnTo>
                  <a:lnTo>
                    <a:pt x="136" y="195"/>
                  </a:lnTo>
                  <a:lnTo>
                    <a:pt x="127" y="180"/>
                  </a:lnTo>
                  <a:lnTo>
                    <a:pt x="118" y="163"/>
                  </a:lnTo>
                  <a:lnTo>
                    <a:pt x="111" y="146"/>
                  </a:lnTo>
                  <a:lnTo>
                    <a:pt x="104" y="129"/>
                  </a:lnTo>
                  <a:lnTo>
                    <a:pt x="98" y="112"/>
                  </a:lnTo>
                  <a:lnTo>
                    <a:pt x="93" y="93"/>
                  </a:lnTo>
                  <a:lnTo>
                    <a:pt x="89" y="76"/>
                  </a:lnTo>
                  <a:lnTo>
                    <a:pt x="86" y="57"/>
                  </a:lnTo>
                  <a:lnTo>
                    <a:pt x="83" y="38"/>
                  </a:lnTo>
                  <a:lnTo>
                    <a:pt x="81" y="19"/>
                  </a:lnTo>
                  <a:lnTo>
                    <a:pt x="81" y="0"/>
                  </a:lnTo>
                  <a:lnTo>
                    <a:pt x="8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" name="Freeform 120"/>
            <p:cNvSpPr>
              <a:spLocks/>
            </p:cNvSpPr>
            <p:nvPr/>
          </p:nvSpPr>
          <p:spPr bwMode="auto">
            <a:xfrm>
              <a:off x="3549" y="2565"/>
              <a:ext cx="21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1" y="0"/>
                </a:cxn>
                <a:cxn ang="0">
                  <a:pos x="41" y="0"/>
                </a:cxn>
                <a:cxn ang="0">
                  <a:pos x="41" y="0"/>
                </a:cxn>
                <a:cxn ang="0">
                  <a:pos x="41" y="0"/>
                </a:cxn>
                <a:cxn ang="0">
                  <a:pos x="81" y="0"/>
                </a:cxn>
                <a:cxn ang="0">
                  <a:pos x="0" y="0"/>
                </a:cxn>
              </a:cxnLst>
              <a:rect l="0" t="0" r="r" b="b"/>
              <a:pathLst>
                <a:path w="81">
                  <a:moveTo>
                    <a:pt x="0" y="0"/>
                  </a:moveTo>
                  <a:lnTo>
                    <a:pt x="41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8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5" name="Freeform 121"/>
            <p:cNvSpPr>
              <a:spLocks/>
            </p:cNvSpPr>
            <p:nvPr/>
          </p:nvSpPr>
          <p:spPr bwMode="auto">
            <a:xfrm>
              <a:off x="3549" y="2438"/>
              <a:ext cx="119" cy="127"/>
            </a:xfrm>
            <a:custGeom>
              <a:avLst/>
              <a:gdLst/>
              <a:ahLst/>
              <a:cxnLst>
                <a:cxn ang="0">
                  <a:pos x="459" y="0"/>
                </a:cxn>
                <a:cxn ang="0">
                  <a:pos x="413" y="3"/>
                </a:cxn>
                <a:cxn ang="0">
                  <a:pos x="367" y="10"/>
                </a:cxn>
                <a:cxn ang="0">
                  <a:pos x="323" y="22"/>
                </a:cxn>
                <a:cxn ang="0">
                  <a:pos x="281" y="37"/>
                </a:cxn>
                <a:cxn ang="0">
                  <a:pos x="241" y="56"/>
                </a:cxn>
                <a:cxn ang="0">
                  <a:pos x="203" y="79"/>
                </a:cxn>
                <a:cxn ang="0">
                  <a:pos x="168" y="106"/>
                </a:cxn>
                <a:cxn ang="0">
                  <a:pos x="135" y="135"/>
                </a:cxn>
                <a:cxn ang="0">
                  <a:pos x="105" y="168"/>
                </a:cxn>
                <a:cxn ang="0">
                  <a:pos x="79" y="203"/>
                </a:cxn>
                <a:cxn ang="0">
                  <a:pos x="56" y="241"/>
                </a:cxn>
                <a:cxn ang="0">
                  <a:pos x="37" y="281"/>
                </a:cxn>
                <a:cxn ang="0">
                  <a:pos x="21" y="324"/>
                </a:cxn>
                <a:cxn ang="0">
                  <a:pos x="10" y="367"/>
                </a:cxn>
                <a:cxn ang="0">
                  <a:pos x="3" y="412"/>
                </a:cxn>
                <a:cxn ang="0">
                  <a:pos x="0" y="460"/>
                </a:cxn>
                <a:cxn ang="0">
                  <a:pos x="81" y="440"/>
                </a:cxn>
                <a:cxn ang="0">
                  <a:pos x="86" y="402"/>
                </a:cxn>
                <a:cxn ang="0">
                  <a:pos x="93" y="365"/>
                </a:cxn>
                <a:cxn ang="0">
                  <a:pos x="104" y="329"/>
                </a:cxn>
                <a:cxn ang="0">
                  <a:pos x="118" y="296"/>
                </a:cxn>
                <a:cxn ang="0">
                  <a:pos x="136" y="264"/>
                </a:cxn>
                <a:cxn ang="0">
                  <a:pos x="156" y="234"/>
                </a:cxn>
                <a:cxn ang="0">
                  <a:pos x="179" y="205"/>
                </a:cxn>
                <a:cxn ang="0">
                  <a:pos x="206" y="179"/>
                </a:cxn>
                <a:cxn ang="0">
                  <a:pos x="233" y="156"/>
                </a:cxn>
                <a:cxn ang="0">
                  <a:pos x="263" y="136"/>
                </a:cxn>
                <a:cxn ang="0">
                  <a:pos x="296" y="118"/>
                </a:cxn>
                <a:cxn ang="0">
                  <a:pos x="330" y="103"/>
                </a:cxn>
                <a:cxn ang="0">
                  <a:pos x="365" y="93"/>
                </a:cxn>
                <a:cxn ang="0">
                  <a:pos x="402" y="85"/>
                </a:cxn>
                <a:cxn ang="0">
                  <a:pos x="440" y="81"/>
                </a:cxn>
                <a:cxn ang="0">
                  <a:pos x="459" y="80"/>
                </a:cxn>
              </a:cxnLst>
              <a:rect l="0" t="0" r="r" b="b"/>
              <a:pathLst>
                <a:path w="459" h="460">
                  <a:moveTo>
                    <a:pt x="459" y="0"/>
                  </a:moveTo>
                  <a:lnTo>
                    <a:pt x="459" y="0"/>
                  </a:lnTo>
                  <a:lnTo>
                    <a:pt x="436" y="1"/>
                  </a:lnTo>
                  <a:lnTo>
                    <a:pt x="413" y="3"/>
                  </a:lnTo>
                  <a:lnTo>
                    <a:pt x="390" y="5"/>
                  </a:lnTo>
                  <a:lnTo>
                    <a:pt x="367" y="10"/>
                  </a:lnTo>
                  <a:lnTo>
                    <a:pt x="345" y="15"/>
                  </a:lnTo>
                  <a:lnTo>
                    <a:pt x="323" y="22"/>
                  </a:lnTo>
                  <a:lnTo>
                    <a:pt x="302" y="28"/>
                  </a:lnTo>
                  <a:lnTo>
                    <a:pt x="281" y="37"/>
                  </a:lnTo>
                  <a:lnTo>
                    <a:pt x="261" y="46"/>
                  </a:lnTo>
                  <a:lnTo>
                    <a:pt x="241" y="56"/>
                  </a:lnTo>
                  <a:lnTo>
                    <a:pt x="222" y="66"/>
                  </a:lnTo>
                  <a:lnTo>
                    <a:pt x="203" y="79"/>
                  </a:lnTo>
                  <a:lnTo>
                    <a:pt x="185" y="92"/>
                  </a:lnTo>
                  <a:lnTo>
                    <a:pt x="168" y="106"/>
                  </a:lnTo>
                  <a:lnTo>
                    <a:pt x="151" y="120"/>
                  </a:lnTo>
                  <a:lnTo>
                    <a:pt x="135" y="135"/>
                  </a:lnTo>
                  <a:lnTo>
                    <a:pt x="120" y="151"/>
                  </a:lnTo>
                  <a:lnTo>
                    <a:pt x="105" y="168"/>
                  </a:lnTo>
                  <a:lnTo>
                    <a:pt x="91" y="185"/>
                  </a:lnTo>
                  <a:lnTo>
                    <a:pt x="79" y="203"/>
                  </a:lnTo>
                  <a:lnTo>
                    <a:pt x="67" y="222"/>
                  </a:lnTo>
                  <a:lnTo>
                    <a:pt x="56" y="241"/>
                  </a:lnTo>
                  <a:lnTo>
                    <a:pt x="47" y="260"/>
                  </a:lnTo>
                  <a:lnTo>
                    <a:pt x="37" y="281"/>
                  </a:lnTo>
                  <a:lnTo>
                    <a:pt x="28" y="302"/>
                  </a:lnTo>
                  <a:lnTo>
                    <a:pt x="21" y="324"/>
                  </a:lnTo>
                  <a:lnTo>
                    <a:pt x="15" y="344"/>
                  </a:lnTo>
                  <a:lnTo>
                    <a:pt x="10" y="367"/>
                  </a:lnTo>
                  <a:lnTo>
                    <a:pt x="6" y="389"/>
                  </a:lnTo>
                  <a:lnTo>
                    <a:pt x="3" y="412"/>
                  </a:lnTo>
                  <a:lnTo>
                    <a:pt x="2" y="435"/>
                  </a:lnTo>
                  <a:lnTo>
                    <a:pt x="0" y="460"/>
                  </a:lnTo>
                  <a:lnTo>
                    <a:pt x="81" y="460"/>
                  </a:lnTo>
                  <a:lnTo>
                    <a:pt x="81" y="440"/>
                  </a:lnTo>
                  <a:lnTo>
                    <a:pt x="83" y="420"/>
                  </a:lnTo>
                  <a:lnTo>
                    <a:pt x="86" y="402"/>
                  </a:lnTo>
                  <a:lnTo>
                    <a:pt x="89" y="384"/>
                  </a:lnTo>
                  <a:lnTo>
                    <a:pt x="93" y="365"/>
                  </a:lnTo>
                  <a:lnTo>
                    <a:pt x="98" y="347"/>
                  </a:lnTo>
                  <a:lnTo>
                    <a:pt x="104" y="329"/>
                  </a:lnTo>
                  <a:lnTo>
                    <a:pt x="111" y="312"/>
                  </a:lnTo>
                  <a:lnTo>
                    <a:pt x="118" y="296"/>
                  </a:lnTo>
                  <a:lnTo>
                    <a:pt x="127" y="280"/>
                  </a:lnTo>
                  <a:lnTo>
                    <a:pt x="136" y="264"/>
                  </a:lnTo>
                  <a:lnTo>
                    <a:pt x="146" y="248"/>
                  </a:lnTo>
                  <a:lnTo>
                    <a:pt x="156" y="234"/>
                  </a:lnTo>
                  <a:lnTo>
                    <a:pt x="168" y="219"/>
                  </a:lnTo>
                  <a:lnTo>
                    <a:pt x="179" y="205"/>
                  </a:lnTo>
                  <a:lnTo>
                    <a:pt x="192" y="192"/>
                  </a:lnTo>
                  <a:lnTo>
                    <a:pt x="206" y="179"/>
                  </a:lnTo>
                  <a:lnTo>
                    <a:pt x="219" y="168"/>
                  </a:lnTo>
                  <a:lnTo>
                    <a:pt x="233" y="156"/>
                  </a:lnTo>
                  <a:lnTo>
                    <a:pt x="248" y="146"/>
                  </a:lnTo>
                  <a:lnTo>
                    <a:pt x="263" y="136"/>
                  </a:lnTo>
                  <a:lnTo>
                    <a:pt x="279" y="126"/>
                  </a:lnTo>
                  <a:lnTo>
                    <a:pt x="296" y="118"/>
                  </a:lnTo>
                  <a:lnTo>
                    <a:pt x="313" y="110"/>
                  </a:lnTo>
                  <a:lnTo>
                    <a:pt x="330" y="103"/>
                  </a:lnTo>
                  <a:lnTo>
                    <a:pt x="347" y="98"/>
                  </a:lnTo>
                  <a:lnTo>
                    <a:pt x="365" y="93"/>
                  </a:lnTo>
                  <a:lnTo>
                    <a:pt x="383" y="88"/>
                  </a:lnTo>
                  <a:lnTo>
                    <a:pt x="402" y="85"/>
                  </a:lnTo>
                  <a:lnTo>
                    <a:pt x="421" y="83"/>
                  </a:lnTo>
                  <a:lnTo>
                    <a:pt x="440" y="81"/>
                  </a:lnTo>
                  <a:lnTo>
                    <a:pt x="459" y="80"/>
                  </a:lnTo>
                  <a:lnTo>
                    <a:pt x="459" y="80"/>
                  </a:lnTo>
                  <a:lnTo>
                    <a:pt x="459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6" name="Rectangle 122"/>
            <p:cNvSpPr>
              <a:spLocks noChangeArrowheads="1"/>
            </p:cNvSpPr>
            <p:nvPr/>
          </p:nvSpPr>
          <p:spPr bwMode="auto">
            <a:xfrm>
              <a:off x="3689" y="3545"/>
              <a:ext cx="53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1200">
                  <a:solidFill>
                    <a:srgbClr val="000000"/>
                  </a:solidFill>
                  <a:latin typeface="Times New Roman" pitchFamily="18" charset="-18"/>
                </a:rPr>
                <a:t>T</a:t>
              </a:r>
              <a:endParaRPr lang="de-DE" sz="1200" b="1">
                <a:latin typeface="Times New Roman" pitchFamily="18" charset="-18"/>
              </a:endParaRPr>
            </a:p>
          </p:txBody>
        </p:sp>
        <p:sp>
          <p:nvSpPr>
            <p:cNvPr id="117" name="Rectangle 123"/>
            <p:cNvSpPr>
              <a:spLocks noChangeArrowheads="1"/>
            </p:cNvSpPr>
            <p:nvPr/>
          </p:nvSpPr>
          <p:spPr bwMode="auto">
            <a:xfrm>
              <a:off x="3895" y="3545"/>
              <a:ext cx="4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1200">
                  <a:solidFill>
                    <a:srgbClr val="000000"/>
                  </a:solidFill>
                  <a:latin typeface="Times New Roman" pitchFamily="18" charset="-18"/>
                </a:rPr>
                <a:t>F</a:t>
              </a:r>
              <a:endParaRPr lang="de-DE" sz="1200" b="1">
                <a:latin typeface="Times New Roman" pitchFamily="18" charset="-18"/>
              </a:endParaRPr>
            </a:p>
          </p:txBody>
        </p:sp>
        <p:sp>
          <p:nvSpPr>
            <p:cNvPr id="118" name="Freeform 124"/>
            <p:cNvSpPr>
              <a:spLocks/>
            </p:cNvSpPr>
            <p:nvPr/>
          </p:nvSpPr>
          <p:spPr bwMode="auto">
            <a:xfrm>
              <a:off x="3647" y="2674"/>
              <a:ext cx="83" cy="122"/>
            </a:xfrm>
            <a:custGeom>
              <a:avLst/>
              <a:gdLst/>
              <a:ahLst/>
              <a:cxnLst>
                <a:cxn ang="0">
                  <a:pos x="23" y="426"/>
                </a:cxn>
                <a:cxn ang="0">
                  <a:pos x="47" y="442"/>
                </a:cxn>
                <a:cxn ang="0">
                  <a:pos x="322" y="32"/>
                </a:cxn>
                <a:cxn ang="0">
                  <a:pos x="274" y="0"/>
                </a:cxn>
                <a:cxn ang="0">
                  <a:pos x="0" y="410"/>
                </a:cxn>
                <a:cxn ang="0">
                  <a:pos x="23" y="426"/>
                </a:cxn>
              </a:cxnLst>
              <a:rect l="0" t="0" r="r" b="b"/>
              <a:pathLst>
                <a:path w="322" h="442">
                  <a:moveTo>
                    <a:pt x="23" y="426"/>
                  </a:moveTo>
                  <a:lnTo>
                    <a:pt x="47" y="442"/>
                  </a:lnTo>
                  <a:lnTo>
                    <a:pt x="322" y="32"/>
                  </a:lnTo>
                  <a:lnTo>
                    <a:pt x="274" y="0"/>
                  </a:lnTo>
                  <a:lnTo>
                    <a:pt x="0" y="410"/>
                  </a:lnTo>
                  <a:lnTo>
                    <a:pt x="23" y="426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9" name="Freeform 125"/>
            <p:cNvSpPr>
              <a:spLocks/>
            </p:cNvSpPr>
            <p:nvPr/>
          </p:nvSpPr>
          <p:spPr bwMode="auto">
            <a:xfrm>
              <a:off x="3618" y="2763"/>
              <a:ext cx="71" cy="85"/>
            </a:xfrm>
            <a:custGeom>
              <a:avLst/>
              <a:gdLst/>
              <a:ahLst/>
              <a:cxnLst>
                <a:cxn ang="0">
                  <a:pos x="277" y="167"/>
                </a:cxn>
                <a:cxn ang="0">
                  <a:pos x="0" y="309"/>
                </a:cxn>
                <a:cxn ang="0">
                  <a:pos x="28" y="0"/>
                </a:cxn>
                <a:cxn ang="0">
                  <a:pos x="277" y="167"/>
                </a:cxn>
                <a:cxn ang="0">
                  <a:pos x="0" y="309"/>
                </a:cxn>
                <a:cxn ang="0">
                  <a:pos x="277" y="167"/>
                </a:cxn>
              </a:cxnLst>
              <a:rect l="0" t="0" r="r" b="b"/>
              <a:pathLst>
                <a:path w="277" h="309">
                  <a:moveTo>
                    <a:pt x="277" y="167"/>
                  </a:moveTo>
                  <a:lnTo>
                    <a:pt x="0" y="309"/>
                  </a:lnTo>
                  <a:lnTo>
                    <a:pt x="28" y="0"/>
                  </a:lnTo>
                  <a:lnTo>
                    <a:pt x="277" y="167"/>
                  </a:lnTo>
                  <a:lnTo>
                    <a:pt x="0" y="309"/>
                  </a:lnTo>
                  <a:lnTo>
                    <a:pt x="277" y="167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0" name="Freeform 126"/>
            <p:cNvSpPr>
              <a:spLocks/>
            </p:cNvSpPr>
            <p:nvPr/>
          </p:nvSpPr>
          <p:spPr bwMode="auto">
            <a:xfrm>
              <a:off x="3913" y="2680"/>
              <a:ext cx="68" cy="113"/>
            </a:xfrm>
            <a:custGeom>
              <a:avLst/>
              <a:gdLst/>
              <a:ahLst/>
              <a:cxnLst>
                <a:cxn ang="0">
                  <a:pos x="239" y="395"/>
                </a:cxn>
                <a:cxn ang="0">
                  <a:pos x="264" y="382"/>
                </a:cxn>
                <a:cxn ang="0">
                  <a:pos x="49" y="0"/>
                </a:cxn>
                <a:cxn ang="0">
                  <a:pos x="0" y="28"/>
                </a:cxn>
                <a:cxn ang="0">
                  <a:pos x="213" y="409"/>
                </a:cxn>
                <a:cxn ang="0">
                  <a:pos x="239" y="395"/>
                </a:cxn>
              </a:cxnLst>
              <a:rect l="0" t="0" r="r" b="b"/>
              <a:pathLst>
                <a:path w="264" h="409">
                  <a:moveTo>
                    <a:pt x="239" y="395"/>
                  </a:moveTo>
                  <a:lnTo>
                    <a:pt x="264" y="382"/>
                  </a:lnTo>
                  <a:lnTo>
                    <a:pt x="49" y="0"/>
                  </a:lnTo>
                  <a:lnTo>
                    <a:pt x="0" y="28"/>
                  </a:lnTo>
                  <a:lnTo>
                    <a:pt x="213" y="409"/>
                  </a:lnTo>
                  <a:lnTo>
                    <a:pt x="239" y="395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1" name="Freeform 127"/>
            <p:cNvSpPr>
              <a:spLocks/>
            </p:cNvSpPr>
            <p:nvPr/>
          </p:nvSpPr>
          <p:spPr bwMode="auto">
            <a:xfrm>
              <a:off x="3937" y="2763"/>
              <a:ext cx="69" cy="85"/>
            </a:xfrm>
            <a:custGeom>
              <a:avLst/>
              <a:gdLst/>
              <a:ahLst/>
              <a:cxnLst>
                <a:cxn ang="0">
                  <a:pos x="262" y="0"/>
                </a:cxn>
                <a:cxn ang="0">
                  <a:pos x="265" y="311"/>
                </a:cxn>
                <a:cxn ang="0">
                  <a:pos x="0" y="148"/>
                </a:cxn>
                <a:cxn ang="0">
                  <a:pos x="262" y="0"/>
                </a:cxn>
                <a:cxn ang="0">
                  <a:pos x="265" y="311"/>
                </a:cxn>
                <a:cxn ang="0">
                  <a:pos x="262" y="0"/>
                </a:cxn>
              </a:cxnLst>
              <a:rect l="0" t="0" r="r" b="b"/>
              <a:pathLst>
                <a:path w="265" h="311">
                  <a:moveTo>
                    <a:pt x="262" y="0"/>
                  </a:moveTo>
                  <a:lnTo>
                    <a:pt x="265" y="311"/>
                  </a:lnTo>
                  <a:lnTo>
                    <a:pt x="0" y="148"/>
                  </a:lnTo>
                  <a:lnTo>
                    <a:pt x="262" y="0"/>
                  </a:lnTo>
                  <a:lnTo>
                    <a:pt x="265" y="311"/>
                  </a:lnTo>
                  <a:lnTo>
                    <a:pt x="262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2" name="Freeform 128"/>
            <p:cNvSpPr>
              <a:spLocks/>
            </p:cNvSpPr>
            <p:nvPr/>
          </p:nvSpPr>
          <p:spPr bwMode="auto">
            <a:xfrm>
              <a:off x="4120" y="3639"/>
              <a:ext cx="256" cy="16"/>
            </a:xfrm>
            <a:custGeom>
              <a:avLst/>
              <a:gdLst/>
              <a:ahLst/>
              <a:cxnLst>
                <a:cxn ang="0">
                  <a:pos x="0" y="29"/>
                </a:cxn>
                <a:cxn ang="0">
                  <a:pos x="0" y="58"/>
                </a:cxn>
                <a:cxn ang="0">
                  <a:pos x="993" y="58"/>
                </a:cxn>
                <a:cxn ang="0">
                  <a:pos x="993" y="0"/>
                </a:cxn>
                <a:cxn ang="0">
                  <a:pos x="0" y="0"/>
                </a:cxn>
                <a:cxn ang="0">
                  <a:pos x="0" y="29"/>
                </a:cxn>
              </a:cxnLst>
              <a:rect l="0" t="0" r="r" b="b"/>
              <a:pathLst>
                <a:path w="993" h="58">
                  <a:moveTo>
                    <a:pt x="0" y="29"/>
                  </a:moveTo>
                  <a:lnTo>
                    <a:pt x="0" y="58"/>
                  </a:lnTo>
                  <a:lnTo>
                    <a:pt x="993" y="58"/>
                  </a:lnTo>
                  <a:lnTo>
                    <a:pt x="993" y="0"/>
                  </a:lnTo>
                  <a:lnTo>
                    <a:pt x="0" y="0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" name="Freeform 129"/>
            <p:cNvSpPr>
              <a:spLocks/>
            </p:cNvSpPr>
            <p:nvPr/>
          </p:nvSpPr>
          <p:spPr bwMode="auto">
            <a:xfrm>
              <a:off x="4055" y="3606"/>
              <a:ext cx="71" cy="83"/>
            </a:xfrm>
            <a:custGeom>
              <a:avLst/>
              <a:gdLst/>
              <a:ahLst/>
              <a:cxnLst>
                <a:cxn ang="0">
                  <a:pos x="274" y="301"/>
                </a:cxn>
                <a:cxn ang="0">
                  <a:pos x="0" y="150"/>
                </a:cxn>
                <a:cxn ang="0">
                  <a:pos x="274" y="0"/>
                </a:cxn>
                <a:cxn ang="0">
                  <a:pos x="274" y="301"/>
                </a:cxn>
                <a:cxn ang="0">
                  <a:pos x="0" y="150"/>
                </a:cxn>
                <a:cxn ang="0">
                  <a:pos x="274" y="301"/>
                </a:cxn>
              </a:cxnLst>
              <a:rect l="0" t="0" r="r" b="b"/>
              <a:pathLst>
                <a:path w="274" h="301">
                  <a:moveTo>
                    <a:pt x="274" y="301"/>
                  </a:moveTo>
                  <a:lnTo>
                    <a:pt x="0" y="150"/>
                  </a:lnTo>
                  <a:lnTo>
                    <a:pt x="274" y="0"/>
                  </a:lnTo>
                  <a:lnTo>
                    <a:pt x="274" y="301"/>
                  </a:lnTo>
                  <a:lnTo>
                    <a:pt x="0" y="150"/>
                  </a:lnTo>
                  <a:lnTo>
                    <a:pt x="274" y="30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4" name="Freeform 130"/>
            <p:cNvSpPr>
              <a:spLocks/>
            </p:cNvSpPr>
            <p:nvPr/>
          </p:nvSpPr>
          <p:spPr bwMode="auto">
            <a:xfrm>
              <a:off x="3786" y="2370"/>
              <a:ext cx="78" cy="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1" y="273"/>
                </a:cxn>
                <a:cxn ang="0">
                  <a:pos x="301" y="0"/>
                </a:cxn>
                <a:cxn ang="0">
                  <a:pos x="0" y="0"/>
                </a:cxn>
                <a:cxn ang="0">
                  <a:pos x="151" y="273"/>
                </a:cxn>
                <a:cxn ang="0">
                  <a:pos x="0" y="0"/>
                </a:cxn>
              </a:cxnLst>
              <a:rect l="0" t="0" r="r" b="b"/>
              <a:pathLst>
                <a:path w="301" h="273">
                  <a:moveTo>
                    <a:pt x="0" y="0"/>
                  </a:moveTo>
                  <a:lnTo>
                    <a:pt x="151" y="273"/>
                  </a:lnTo>
                  <a:lnTo>
                    <a:pt x="301" y="0"/>
                  </a:lnTo>
                  <a:lnTo>
                    <a:pt x="0" y="0"/>
                  </a:lnTo>
                  <a:lnTo>
                    <a:pt x="151" y="2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5" name="Freeform 131"/>
            <p:cNvSpPr>
              <a:spLocks/>
            </p:cNvSpPr>
            <p:nvPr/>
          </p:nvSpPr>
          <p:spPr bwMode="auto">
            <a:xfrm>
              <a:off x="3818" y="2012"/>
              <a:ext cx="15" cy="363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0" y="0"/>
                </a:cxn>
                <a:cxn ang="0">
                  <a:pos x="0" y="1317"/>
                </a:cxn>
                <a:cxn ang="0">
                  <a:pos x="58" y="1317"/>
                </a:cxn>
                <a:cxn ang="0">
                  <a:pos x="58" y="0"/>
                </a:cxn>
                <a:cxn ang="0">
                  <a:pos x="29" y="0"/>
                </a:cxn>
              </a:cxnLst>
              <a:rect l="0" t="0" r="r" b="b"/>
              <a:pathLst>
                <a:path w="58" h="1317">
                  <a:moveTo>
                    <a:pt x="29" y="0"/>
                  </a:moveTo>
                  <a:lnTo>
                    <a:pt x="0" y="0"/>
                  </a:lnTo>
                  <a:lnTo>
                    <a:pt x="0" y="1317"/>
                  </a:lnTo>
                  <a:lnTo>
                    <a:pt x="58" y="1317"/>
                  </a:lnTo>
                  <a:lnTo>
                    <a:pt x="58" y="0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6" name="Freeform 132"/>
            <p:cNvSpPr>
              <a:spLocks/>
            </p:cNvSpPr>
            <p:nvPr/>
          </p:nvSpPr>
          <p:spPr bwMode="auto">
            <a:xfrm>
              <a:off x="3825" y="2125"/>
              <a:ext cx="656" cy="16"/>
            </a:xfrm>
            <a:custGeom>
              <a:avLst/>
              <a:gdLst/>
              <a:ahLst/>
              <a:cxnLst>
                <a:cxn ang="0">
                  <a:pos x="2535" y="29"/>
                </a:cxn>
                <a:cxn ang="0">
                  <a:pos x="2507" y="0"/>
                </a:cxn>
                <a:cxn ang="0">
                  <a:pos x="0" y="0"/>
                </a:cxn>
                <a:cxn ang="0">
                  <a:pos x="0" y="57"/>
                </a:cxn>
                <a:cxn ang="0">
                  <a:pos x="2507" y="57"/>
                </a:cxn>
                <a:cxn ang="0">
                  <a:pos x="2478" y="29"/>
                </a:cxn>
                <a:cxn ang="0">
                  <a:pos x="2535" y="29"/>
                </a:cxn>
                <a:cxn ang="0">
                  <a:pos x="2534" y="0"/>
                </a:cxn>
                <a:cxn ang="0">
                  <a:pos x="2507" y="0"/>
                </a:cxn>
                <a:cxn ang="0">
                  <a:pos x="2535" y="29"/>
                </a:cxn>
              </a:cxnLst>
              <a:rect l="0" t="0" r="r" b="b"/>
              <a:pathLst>
                <a:path w="2535" h="57">
                  <a:moveTo>
                    <a:pt x="2535" y="29"/>
                  </a:moveTo>
                  <a:lnTo>
                    <a:pt x="2507" y="0"/>
                  </a:lnTo>
                  <a:lnTo>
                    <a:pt x="0" y="0"/>
                  </a:lnTo>
                  <a:lnTo>
                    <a:pt x="0" y="57"/>
                  </a:lnTo>
                  <a:lnTo>
                    <a:pt x="2507" y="57"/>
                  </a:lnTo>
                  <a:lnTo>
                    <a:pt x="2478" y="29"/>
                  </a:lnTo>
                  <a:lnTo>
                    <a:pt x="2535" y="29"/>
                  </a:lnTo>
                  <a:lnTo>
                    <a:pt x="2534" y="0"/>
                  </a:lnTo>
                  <a:lnTo>
                    <a:pt x="2507" y="0"/>
                  </a:lnTo>
                  <a:lnTo>
                    <a:pt x="2535" y="29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7" name="Freeform 133"/>
            <p:cNvSpPr>
              <a:spLocks/>
            </p:cNvSpPr>
            <p:nvPr/>
          </p:nvSpPr>
          <p:spPr bwMode="auto">
            <a:xfrm>
              <a:off x="4467" y="2134"/>
              <a:ext cx="26" cy="1362"/>
            </a:xfrm>
            <a:custGeom>
              <a:avLst/>
              <a:gdLst/>
              <a:ahLst/>
              <a:cxnLst>
                <a:cxn ang="0">
                  <a:pos x="69" y="4931"/>
                </a:cxn>
                <a:cxn ang="0">
                  <a:pos x="98" y="4931"/>
                </a:cxn>
                <a:cxn ang="0">
                  <a:pos x="57" y="0"/>
                </a:cxn>
                <a:cxn ang="0">
                  <a:pos x="0" y="0"/>
                </a:cxn>
                <a:cxn ang="0">
                  <a:pos x="40" y="4931"/>
                </a:cxn>
                <a:cxn ang="0">
                  <a:pos x="69" y="4931"/>
                </a:cxn>
              </a:cxnLst>
              <a:rect l="0" t="0" r="r" b="b"/>
              <a:pathLst>
                <a:path w="98" h="4931">
                  <a:moveTo>
                    <a:pt x="69" y="4931"/>
                  </a:moveTo>
                  <a:lnTo>
                    <a:pt x="98" y="4931"/>
                  </a:lnTo>
                  <a:lnTo>
                    <a:pt x="57" y="0"/>
                  </a:lnTo>
                  <a:lnTo>
                    <a:pt x="0" y="0"/>
                  </a:lnTo>
                  <a:lnTo>
                    <a:pt x="40" y="4931"/>
                  </a:lnTo>
                  <a:lnTo>
                    <a:pt x="69" y="493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8" name="Freeform 134"/>
            <p:cNvSpPr>
              <a:spLocks/>
            </p:cNvSpPr>
            <p:nvPr/>
          </p:nvSpPr>
          <p:spPr bwMode="auto">
            <a:xfrm>
              <a:off x="4446" y="3490"/>
              <a:ext cx="78" cy="76"/>
            </a:xfrm>
            <a:custGeom>
              <a:avLst/>
              <a:gdLst/>
              <a:ahLst/>
              <a:cxnLst>
                <a:cxn ang="0">
                  <a:pos x="300" y="0"/>
                </a:cxn>
                <a:cxn ang="0">
                  <a:pos x="152" y="274"/>
                </a:cxn>
                <a:cxn ang="0">
                  <a:pos x="0" y="3"/>
                </a:cxn>
                <a:cxn ang="0">
                  <a:pos x="300" y="0"/>
                </a:cxn>
                <a:cxn ang="0">
                  <a:pos x="152" y="274"/>
                </a:cxn>
                <a:cxn ang="0">
                  <a:pos x="300" y="0"/>
                </a:cxn>
              </a:cxnLst>
              <a:rect l="0" t="0" r="r" b="b"/>
              <a:pathLst>
                <a:path w="300" h="274">
                  <a:moveTo>
                    <a:pt x="300" y="0"/>
                  </a:moveTo>
                  <a:lnTo>
                    <a:pt x="152" y="274"/>
                  </a:lnTo>
                  <a:lnTo>
                    <a:pt x="0" y="3"/>
                  </a:lnTo>
                  <a:lnTo>
                    <a:pt x="300" y="0"/>
                  </a:lnTo>
                  <a:lnTo>
                    <a:pt x="152" y="274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9" name="Rectangle 135"/>
            <p:cNvSpPr>
              <a:spLocks noChangeArrowheads="1"/>
            </p:cNvSpPr>
            <p:nvPr/>
          </p:nvSpPr>
          <p:spPr bwMode="auto">
            <a:xfrm>
              <a:off x="3789" y="1824"/>
              <a:ext cx="39" cy="1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1200" i="1">
                  <a:solidFill>
                    <a:srgbClr val="000000"/>
                  </a:solidFill>
                  <a:latin typeface="Times New Roman" pitchFamily="18" charset="-18"/>
                </a:rPr>
                <a:t>x</a:t>
              </a:r>
              <a:endParaRPr lang="de-DE" sz="1200" b="1">
                <a:latin typeface="Times New Roman" pitchFamily="18" charset="-18"/>
              </a:endParaRPr>
            </a:p>
          </p:txBody>
        </p:sp>
        <p:sp>
          <p:nvSpPr>
            <p:cNvPr id="130" name="Rectangle 136"/>
            <p:cNvSpPr>
              <a:spLocks noChangeArrowheads="1"/>
            </p:cNvSpPr>
            <p:nvPr/>
          </p:nvSpPr>
          <p:spPr bwMode="auto">
            <a:xfrm>
              <a:off x="4155" y="3456"/>
              <a:ext cx="43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1200" i="1">
                  <a:solidFill>
                    <a:srgbClr val="000000"/>
                  </a:solidFill>
                  <a:latin typeface="Times New Roman" pitchFamily="18" charset="-18"/>
                </a:rPr>
                <a:t>b</a:t>
              </a:r>
              <a:endParaRPr lang="de-DE" sz="1200" b="1">
                <a:latin typeface="Times New Roman" pitchFamily="18" charset="-18"/>
              </a:endParaRPr>
            </a:p>
          </p:txBody>
        </p:sp>
        <p:sp>
          <p:nvSpPr>
            <p:cNvPr id="131" name="Rectangle 137"/>
            <p:cNvSpPr>
              <a:spLocks noChangeArrowheads="1"/>
            </p:cNvSpPr>
            <p:nvPr/>
          </p:nvSpPr>
          <p:spPr bwMode="auto">
            <a:xfrm>
              <a:off x="3418" y="3512"/>
              <a:ext cx="43" cy="1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1200" i="1">
                  <a:solidFill>
                    <a:srgbClr val="000000"/>
                  </a:solidFill>
                  <a:latin typeface="Times New Roman" pitchFamily="18" charset="-18"/>
                </a:rPr>
                <a:t>n</a:t>
              </a:r>
              <a:endParaRPr lang="de-DE" sz="1200" b="1">
                <a:latin typeface="Times New Roman" pitchFamily="18" charset="-18"/>
              </a:endParaRPr>
            </a:p>
          </p:txBody>
        </p:sp>
        <p:sp>
          <p:nvSpPr>
            <p:cNvPr id="132" name="Rectangle 138"/>
            <p:cNvSpPr>
              <a:spLocks noChangeArrowheads="1"/>
            </p:cNvSpPr>
            <p:nvPr/>
          </p:nvSpPr>
          <p:spPr bwMode="auto">
            <a:xfrm>
              <a:off x="3481" y="3595"/>
              <a:ext cx="24" cy="1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1200" i="1">
                  <a:solidFill>
                    <a:srgbClr val="000000"/>
                  </a:solidFill>
                  <a:latin typeface="Times New Roman" pitchFamily="18" charset="-18"/>
                </a:rPr>
                <a:t>i</a:t>
              </a:r>
              <a:endParaRPr lang="de-DE" sz="1200" b="1">
                <a:latin typeface="Times New Roman" pitchFamily="18" charset="-18"/>
              </a:endParaRPr>
            </a:p>
          </p:txBody>
        </p:sp>
        <p:sp>
          <p:nvSpPr>
            <p:cNvPr id="133" name="Rectangle 139"/>
            <p:cNvSpPr>
              <a:spLocks noChangeArrowheads="1"/>
            </p:cNvSpPr>
            <p:nvPr/>
          </p:nvSpPr>
          <p:spPr bwMode="auto">
            <a:xfrm>
              <a:off x="3393" y="2772"/>
              <a:ext cx="44" cy="1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1200" i="1">
                  <a:solidFill>
                    <a:srgbClr val="000000"/>
                  </a:solidFill>
                  <a:latin typeface="Times New Roman" pitchFamily="18" charset="-18"/>
                </a:rPr>
                <a:t>n</a:t>
              </a:r>
              <a:endParaRPr lang="de-DE" sz="1200" b="1">
                <a:latin typeface="Times New Roman" pitchFamily="18" charset="-18"/>
              </a:endParaRPr>
            </a:p>
          </p:txBody>
        </p:sp>
        <p:sp>
          <p:nvSpPr>
            <p:cNvPr id="134" name="Rectangle 140"/>
            <p:cNvSpPr>
              <a:spLocks noChangeArrowheads="1"/>
            </p:cNvSpPr>
            <p:nvPr/>
          </p:nvSpPr>
          <p:spPr bwMode="auto">
            <a:xfrm>
              <a:off x="3455" y="2855"/>
              <a:ext cx="24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1200" i="1">
                  <a:solidFill>
                    <a:srgbClr val="000000"/>
                  </a:solidFill>
                  <a:latin typeface="Times New Roman" pitchFamily="18" charset="-18"/>
                </a:rPr>
                <a:t>j</a:t>
              </a:r>
              <a:endParaRPr lang="de-DE" sz="1200" b="1">
                <a:latin typeface="Times New Roman" pitchFamily="18" charset="-18"/>
              </a:endParaRPr>
            </a:p>
          </p:txBody>
        </p:sp>
        <p:sp>
          <p:nvSpPr>
            <p:cNvPr id="135" name="Rectangle 141"/>
            <p:cNvSpPr>
              <a:spLocks noChangeArrowheads="1"/>
            </p:cNvSpPr>
            <p:nvPr/>
          </p:nvSpPr>
          <p:spPr bwMode="auto">
            <a:xfrm>
              <a:off x="4146" y="2772"/>
              <a:ext cx="43" cy="1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1200" i="1">
                  <a:solidFill>
                    <a:srgbClr val="000000"/>
                  </a:solidFill>
                  <a:latin typeface="Times New Roman" pitchFamily="18" charset="-18"/>
                </a:rPr>
                <a:t>n</a:t>
              </a:r>
              <a:endParaRPr lang="de-DE" sz="1200" b="1">
                <a:latin typeface="Times New Roman" pitchFamily="18" charset="-18"/>
              </a:endParaRPr>
            </a:p>
          </p:txBody>
        </p:sp>
        <p:sp>
          <p:nvSpPr>
            <p:cNvPr id="136" name="Rectangle 142"/>
            <p:cNvSpPr>
              <a:spLocks noChangeArrowheads="1"/>
            </p:cNvSpPr>
            <p:nvPr/>
          </p:nvSpPr>
          <p:spPr bwMode="auto">
            <a:xfrm>
              <a:off x="4208" y="2855"/>
              <a:ext cx="3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1200" i="1">
                  <a:solidFill>
                    <a:srgbClr val="000000"/>
                  </a:solidFill>
                  <a:latin typeface="Times New Roman" pitchFamily="18" charset="-18"/>
                </a:rPr>
                <a:t>k</a:t>
              </a:r>
              <a:endParaRPr lang="de-DE" sz="1200" b="1">
                <a:latin typeface="Times New Roman" pitchFamily="18" charset="-18"/>
              </a:endParaRPr>
            </a:p>
          </p:txBody>
        </p:sp>
        <p:sp>
          <p:nvSpPr>
            <p:cNvPr id="137" name="Rectangle 143"/>
            <p:cNvSpPr>
              <a:spLocks noChangeArrowheads="1"/>
            </p:cNvSpPr>
            <p:nvPr/>
          </p:nvSpPr>
          <p:spPr bwMode="auto">
            <a:xfrm>
              <a:off x="3623" y="3636"/>
              <a:ext cx="312" cy="1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1200">
                  <a:solidFill>
                    <a:srgbClr val="000000"/>
                  </a:solidFill>
                  <a:latin typeface="Courier New" pitchFamily="49" charset="-18"/>
                </a:rPr>
                <a:t>CHOOSE</a:t>
              </a:r>
              <a:endParaRPr lang="de-DE" sz="1200" b="1">
                <a:latin typeface="Times New Roman" pitchFamily="18" charset="-18"/>
              </a:endParaRPr>
            </a:p>
          </p:txBody>
        </p:sp>
        <p:sp>
          <p:nvSpPr>
            <p:cNvPr id="138" name="Rectangle 144"/>
            <p:cNvSpPr>
              <a:spLocks noChangeArrowheads="1"/>
            </p:cNvSpPr>
            <p:nvPr/>
          </p:nvSpPr>
          <p:spPr bwMode="auto">
            <a:xfrm>
              <a:off x="3685" y="2503"/>
              <a:ext cx="20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1200">
                  <a:solidFill>
                    <a:srgbClr val="000000"/>
                  </a:solidFill>
                  <a:latin typeface="Courier New" pitchFamily="49" charset="-18"/>
                </a:rPr>
                <a:t>COPY</a:t>
              </a:r>
              <a:endParaRPr lang="de-DE" sz="1200" b="1">
                <a:latin typeface="Times New Roman" pitchFamily="18" charset="-18"/>
              </a:endParaRPr>
            </a:p>
          </p:txBody>
        </p:sp>
        <p:sp>
          <p:nvSpPr>
            <p:cNvPr id="139" name="Rectangle 145"/>
            <p:cNvSpPr>
              <a:spLocks noChangeArrowheads="1"/>
            </p:cNvSpPr>
            <p:nvPr/>
          </p:nvSpPr>
          <p:spPr bwMode="auto">
            <a:xfrm>
              <a:off x="4431" y="3572"/>
              <a:ext cx="47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e-DE" sz="1200">
                  <a:solidFill>
                    <a:srgbClr val="000000"/>
                  </a:solidFill>
                  <a:latin typeface="Times New Roman" pitchFamily="18" charset="-18"/>
                </a:rPr>
                <a:t>P</a:t>
              </a:r>
              <a:endParaRPr lang="de-DE" sz="1200" b="1">
                <a:latin typeface="Times New Roman" pitchFamily="18" charset="-18"/>
              </a:endParaRPr>
            </a:p>
          </p:txBody>
        </p:sp>
      </p:grpSp>
      <p:graphicFrame>
        <p:nvGraphicFramePr>
          <p:cNvPr id="140" name="Object 436"/>
          <p:cNvGraphicFramePr>
            <a:graphicFrameLocks noChangeAspect="1"/>
          </p:cNvGraphicFramePr>
          <p:nvPr/>
        </p:nvGraphicFramePr>
        <p:xfrm>
          <a:off x="914400" y="1652588"/>
          <a:ext cx="3962400" cy="528637"/>
        </p:xfrm>
        <a:graphic>
          <a:graphicData uri="http://schemas.openxmlformats.org/presentationml/2006/ole">
            <p:oleObj spid="_x0000_s2054" name="Formel" r:id="rId3" imgW="1892300" imgH="254000" progId="Equation.3">
              <p:embed/>
            </p:oleObj>
          </a:graphicData>
        </a:graphic>
      </p:graphicFrame>
      <p:graphicFrame>
        <p:nvGraphicFramePr>
          <p:cNvPr id="141" name="Object 437"/>
          <p:cNvGraphicFramePr>
            <a:graphicFrameLocks noChangeAspect="1"/>
          </p:cNvGraphicFramePr>
          <p:nvPr/>
        </p:nvGraphicFramePr>
        <p:xfrm>
          <a:off x="5168900" y="1371600"/>
          <a:ext cx="3484563" cy="1065213"/>
        </p:xfrm>
        <a:graphic>
          <a:graphicData uri="http://schemas.openxmlformats.org/presentationml/2006/ole">
            <p:oleObj spid="_x0000_s2055" name="Formel" r:id="rId4" imgW="1663700" imgH="508000" progId="Equation.3">
              <p:embed/>
            </p:oleObj>
          </a:graphicData>
        </a:graphic>
      </p:graphicFrame>
      <p:sp>
        <p:nvSpPr>
          <p:cNvPr id="142" name="Text Box 439"/>
          <p:cNvSpPr txBox="1">
            <a:spLocks noChangeArrowheads="1"/>
          </p:cNvSpPr>
          <p:nvPr/>
        </p:nvSpPr>
        <p:spPr bwMode="auto">
          <a:xfrm>
            <a:off x="3311525" y="5551488"/>
            <a:ext cx="914400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2000">
                <a:latin typeface="Times New Roman" pitchFamily="18" charset="-18"/>
              </a:rPr>
              <a:t>Branch</a:t>
            </a:r>
          </a:p>
        </p:txBody>
      </p:sp>
      <p:sp>
        <p:nvSpPr>
          <p:cNvPr id="143" name="Text Box 440"/>
          <p:cNvSpPr txBox="1">
            <a:spLocks noChangeArrowheads="1"/>
          </p:cNvSpPr>
          <p:nvPr/>
        </p:nvSpPr>
        <p:spPr bwMode="auto">
          <a:xfrm>
            <a:off x="7480300" y="5037138"/>
            <a:ext cx="1427163" cy="1003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2000">
                <a:latin typeface="Times New Roman" pitchFamily="18" charset="-18"/>
              </a:rPr>
              <a:t>Speculative </a:t>
            </a:r>
            <a:endParaRPr lang="sl-SI" sz="2000">
              <a:latin typeface="Times New Roman" pitchFamily="18" charset="-18"/>
            </a:endParaRPr>
          </a:p>
          <a:p>
            <a:pPr eaLnBrk="0" hangingPunct="0"/>
            <a:r>
              <a:rPr lang="en-US" sz="2000">
                <a:latin typeface="Times New Roman" pitchFamily="18" charset="-18"/>
              </a:rPr>
              <a:t>branch</a:t>
            </a:r>
          </a:p>
          <a:p>
            <a:pPr eaLnBrk="0" hangingPunct="0"/>
            <a:r>
              <a:rPr lang="en-US" sz="2000">
                <a:latin typeface="Times New Roman" pitchFamily="18" charset="-18"/>
              </a:rPr>
              <a:t>evaluation</a:t>
            </a:r>
          </a:p>
        </p:txBody>
      </p:sp>
      <p:sp>
        <p:nvSpPr>
          <p:cNvPr id="144" name="TextBox 143"/>
          <p:cNvSpPr txBox="1"/>
          <p:nvPr/>
        </p:nvSpPr>
        <p:spPr>
          <a:xfrm>
            <a:off x="482544" y="5692806"/>
            <a:ext cx="12414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Merge bez</a:t>
            </a:r>
          </a:p>
          <a:p>
            <a:r>
              <a:rPr lang="en-US" dirty="0" smtClean="0"/>
              <a:t>K</a:t>
            </a:r>
            <a:r>
              <a:rPr lang="sr-Latn-RS" dirty="0" smtClean="0"/>
              <a:t>ontrolnog ulaza</a:t>
            </a:r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/>
              <a:t>Spekulativno izvršavanje na dinamičkoj data flow mašini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</a:t>
            </a:r>
            <a:r>
              <a:rPr lang="sr-Latn-RS" dirty="0" smtClean="0"/>
              <a:t>ema kontrolom pokretanog izvršavanja, pa nema ni spekulativnosti po kontroli</a:t>
            </a:r>
          </a:p>
          <a:p>
            <a:r>
              <a:rPr lang="sr-Latn-RS" dirty="0" smtClean="0"/>
              <a:t>Spekulativno grananje izvršava obe grane i na kraju se odlučuje iz koje grane se puštaju rezultati</a:t>
            </a:r>
          </a:p>
          <a:p>
            <a:r>
              <a:rPr lang="sr-Latn-RS" dirty="0" smtClean="0"/>
              <a:t>Eksplozija varijanti ukoliko se ide u dublju </a:t>
            </a:r>
            <a:r>
              <a:rPr lang="sr-Latn-RS" dirty="0" smtClean="0"/>
              <a:t>spekulativnost</a:t>
            </a:r>
          </a:p>
          <a:p>
            <a:r>
              <a:rPr lang="sr-Latn-RS" dirty="0" smtClean="0"/>
              <a:t>Spekulativno izvršavanje je neisplativo!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87495-64A3-4052-89B2-58A22CC076B5}" type="slidenum">
              <a:rPr lang="en-GB"/>
              <a:pPr/>
              <a:t>32</a:t>
            </a:fld>
            <a:endParaRPr lang="en-GB"/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N</a:t>
            </a:r>
            <a:r>
              <a:rPr lang="sr-Latn-RS" sz="2800" dirty="0" err="1" smtClean="0"/>
              <a:t>izovi</a:t>
            </a:r>
            <a:r>
              <a:rPr lang="sr-Latn-RS" sz="2800" dirty="0" smtClean="0"/>
              <a:t> i </a:t>
            </a:r>
            <a:r>
              <a:rPr lang="en-US" sz="2800" dirty="0" smtClean="0"/>
              <a:t>I-</a:t>
            </a:r>
            <a:r>
              <a:rPr lang="en-US" sz="2800" dirty="0" err="1" smtClean="0"/>
              <a:t>stru</a:t>
            </a:r>
            <a:r>
              <a:rPr lang="sr-Latn-RS" sz="2800" dirty="0" smtClean="0"/>
              <a:t>kture</a:t>
            </a:r>
            <a:endParaRPr lang="de-DE" sz="2800" dirty="0"/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status </a:t>
            </a:r>
            <a:r>
              <a:rPr lang="sr-Latn-RS" dirty="0" smtClean="0"/>
              <a:t>svakog </a:t>
            </a:r>
            <a:r>
              <a:rPr lang="en-US" dirty="0" smtClean="0"/>
              <a:t>element</a:t>
            </a:r>
            <a:r>
              <a:rPr lang="sr-Latn-RS" dirty="0" smtClean="0"/>
              <a:t>a</a:t>
            </a:r>
            <a:r>
              <a:rPr lang="en-US" dirty="0" smtClean="0"/>
              <a:t> I-</a:t>
            </a:r>
            <a:r>
              <a:rPr lang="en-US" dirty="0" err="1" smtClean="0"/>
              <a:t>stru</a:t>
            </a:r>
            <a:r>
              <a:rPr lang="sr-Latn-RS" dirty="0" smtClean="0"/>
              <a:t>k</a:t>
            </a:r>
            <a:r>
              <a:rPr lang="en-US" dirty="0" err="1" smtClean="0"/>
              <a:t>ture</a:t>
            </a:r>
            <a:r>
              <a:rPr lang="en-US" dirty="0" smtClean="0"/>
              <a:t> </a:t>
            </a:r>
            <a:r>
              <a:rPr lang="sr-Latn-RS" dirty="0" smtClean="0"/>
              <a:t>može biti</a:t>
            </a:r>
            <a:r>
              <a:rPr lang="en-US" dirty="0" smtClean="0"/>
              <a:t>:</a:t>
            </a:r>
            <a:endParaRPr lang="en-US" dirty="0"/>
          </a:p>
          <a:p>
            <a:pPr lvl="1"/>
            <a:r>
              <a:rPr lang="en-US" i="1" dirty="0" smtClean="0"/>
              <a:t>pr</a:t>
            </a:r>
            <a:r>
              <a:rPr lang="sr-Latn-RS" i="1" dirty="0" smtClean="0"/>
              <a:t>isutan</a:t>
            </a:r>
            <a:r>
              <a:rPr lang="en-US" dirty="0" smtClean="0"/>
              <a:t>: </a:t>
            </a:r>
            <a:r>
              <a:rPr lang="en-US" dirty="0" smtClean="0"/>
              <a:t>element </a:t>
            </a:r>
            <a:r>
              <a:rPr lang="sr-Latn-RS" dirty="0" smtClean="0"/>
              <a:t>može da se čita, ali ne da se upisuje</a:t>
            </a:r>
            <a:r>
              <a:rPr lang="en-US" dirty="0" smtClean="0"/>
              <a:t>,</a:t>
            </a:r>
            <a:endParaRPr lang="en-US" dirty="0"/>
          </a:p>
          <a:p>
            <a:pPr lvl="1"/>
            <a:r>
              <a:rPr lang="sr-Latn-RS" i="1" dirty="0" smtClean="0"/>
              <a:t>odsutan</a:t>
            </a:r>
            <a:r>
              <a:rPr lang="en-US" dirty="0" smtClean="0"/>
              <a:t>: </a:t>
            </a:r>
            <a:r>
              <a:rPr lang="sr-Latn-RS" dirty="0" smtClean="0"/>
              <a:t>pokušaj čitanja mora da bude odložen, ali je dozvoljen jedini upis</a:t>
            </a:r>
            <a:r>
              <a:rPr lang="en-US" dirty="0" smtClean="0"/>
              <a:t>,</a:t>
            </a:r>
            <a:endParaRPr lang="en-US" dirty="0"/>
          </a:p>
          <a:p>
            <a:pPr lvl="1"/>
            <a:r>
              <a:rPr lang="sr-Latn-RS" i="1" dirty="0" smtClean="0"/>
              <a:t>čekanje</a:t>
            </a:r>
            <a:r>
              <a:rPr lang="en-US" dirty="0" smtClean="0"/>
              <a:t>: </a:t>
            </a:r>
            <a:r>
              <a:rPr lang="sr-Latn-RS" dirty="0" smtClean="0"/>
              <a:t>bar jedan zahtev za čitanje postoji za element I-strukture koji je na čekanju</a:t>
            </a:r>
            <a:r>
              <a:rPr lang="en-US" dirty="0" smtClean="0"/>
              <a:t>.</a:t>
            </a:r>
            <a:endParaRPr lang="en-US" dirty="0"/>
          </a:p>
          <a:p>
            <a:r>
              <a:rPr lang="sr-Latn-RS" dirty="0" smtClean="0"/>
              <a:t>Nakon što je element postao </a:t>
            </a:r>
            <a:r>
              <a:rPr lang="en-US" i="1" dirty="0" err="1" smtClean="0"/>
              <a:t>defin</a:t>
            </a:r>
            <a:r>
              <a:rPr lang="sr-Latn-RS" i="1" dirty="0" smtClean="0"/>
              <a:t>isan</a:t>
            </a:r>
            <a:r>
              <a:rPr lang="en-US" dirty="0" smtClean="0"/>
              <a:t> (</a:t>
            </a:r>
            <a:r>
              <a:rPr lang="sr-Latn-RS" dirty="0" smtClean="0"/>
              <a:t>inicijalizovan, dodeljena vrednost</a:t>
            </a:r>
            <a:r>
              <a:rPr lang="en-US" dirty="0" smtClean="0"/>
              <a:t>; </a:t>
            </a:r>
            <a:r>
              <a:rPr lang="sr-Latn-RS" dirty="0" smtClean="0"/>
              <a:t>može se desiti samo jednom</a:t>
            </a:r>
            <a:r>
              <a:rPr lang="en-US" dirty="0" smtClean="0"/>
              <a:t>), </a:t>
            </a:r>
            <a:r>
              <a:rPr lang="en-US" dirty="0"/>
              <a:t/>
            </a:r>
            <a:br>
              <a:rPr lang="en-US" dirty="0"/>
            </a:br>
            <a:r>
              <a:rPr lang="sr-Latn-RS" dirty="0" smtClean="0"/>
              <a:t>sva</a:t>
            </a:r>
            <a:r>
              <a:rPr lang="en-US" dirty="0" smtClean="0"/>
              <a:t> </a:t>
            </a:r>
            <a:r>
              <a:rPr lang="sr-Latn-RS" i="1" dirty="0" smtClean="0"/>
              <a:t>odložena čitanja</a:t>
            </a:r>
            <a:r>
              <a:rPr lang="en-US" dirty="0" smtClean="0"/>
              <a:t>, </a:t>
            </a:r>
            <a:r>
              <a:rPr lang="sr-Latn-RS" dirty="0" smtClean="0"/>
              <a:t>koja se čuvaju u asocijativnom redu, postaju odmah zadovoljena</a:t>
            </a:r>
            <a:r>
              <a:rPr lang="en-US" dirty="0" smtClean="0"/>
              <a:t>. </a:t>
            </a:r>
            <a:endParaRPr lang="en-US" dirty="0"/>
          </a:p>
          <a:p>
            <a:r>
              <a:rPr lang="en-US" dirty="0" smtClean="0"/>
              <a:t>I-</a:t>
            </a:r>
            <a:r>
              <a:rPr lang="en-US" dirty="0" err="1" smtClean="0"/>
              <a:t>stru</a:t>
            </a:r>
            <a:r>
              <a:rPr lang="sr-Latn-RS" dirty="0" smtClean="0"/>
              <a:t>k</a:t>
            </a:r>
            <a:r>
              <a:rPr lang="en-US" dirty="0" err="1" smtClean="0"/>
              <a:t>ture</a:t>
            </a:r>
            <a:r>
              <a:rPr lang="en-US" dirty="0" smtClean="0"/>
              <a:t> </a:t>
            </a:r>
            <a:r>
              <a:rPr lang="sr-Latn-RS" dirty="0" smtClean="0"/>
              <a:t>čine strukture podataka upotrebljivim na nivou elemenata, pre nego što je cela struktura definisana.</a:t>
            </a:r>
            <a:endParaRPr lang="en-US" dirty="0"/>
          </a:p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8B95B-D56E-44B0-89EC-A3940FD42D2B}" type="slidenum">
              <a:rPr lang="en-GB"/>
              <a:pPr/>
              <a:t>33</a:t>
            </a:fld>
            <a:endParaRPr lang="en-GB"/>
          </a:p>
        </p:txBody>
      </p:sp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I-</a:t>
            </a:r>
            <a:r>
              <a:rPr lang="en-US" sz="2800" dirty="0" err="1" smtClean="0"/>
              <a:t>stru</a:t>
            </a:r>
            <a:r>
              <a:rPr lang="sr-Latn-RS" sz="2800" dirty="0" smtClean="0"/>
              <a:t>k</a:t>
            </a:r>
            <a:r>
              <a:rPr lang="en-US" sz="2800" dirty="0" err="1" smtClean="0"/>
              <a:t>ture</a:t>
            </a:r>
            <a:r>
              <a:rPr lang="sr-Latn-RS" sz="2800" dirty="0" smtClean="0"/>
              <a:t> dijagram stanja</a:t>
            </a:r>
            <a:endParaRPr lang="de-DE" sz="2800" dirty="0"/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r-Latn-RS" sz="2000" dirty="0" smtClean="0"/>
              <a:t>S</a:t>
            </a:r>
            <a:r>
              <a:rPr lang="en-US" sz="2000" dirty="0" err="1" smtClean="0"/>
              <a:t>tatus</a:t>
            </a:r>
            <a:r>
              <a:rPr lang="en-US" sz="2000" dirty="0" smtClean="0"/>
              <a:t> </a:t>
            </a:r>
            <a:r>
              <a:rPr lang="sr-Latn-RS" sz="2000" dirty="0" smtClean="0"/>
              <a:t>svakog </a:t>
            </a:r>
            <a:r>
              <a:rPr lang="en-US" sz="2000" dirty="0" smtClean="0"/>
              <a:t>element</a:t>
            </a:r>
            <a:r>
              <a:rPr lang="sr-Latn-RS" sz="2000" dirty="0" smtClean="0"/>
              <a:t>a</a:t>
            </a:r>
            <a:r>
              <a:rPr lang="en-US" sz="2000" dirty="0" smtClean="0"/>
              <a:t> I-</a:t>
            </a:r>
            <a:r>
              <a:rPr lang="en-US" sz="2000" dirty="0" err="1" smtClean="0"/>
              <a:t>stru</a:t>
            </a:r>
            <a:r>
              <a:rPr lang="sr-Latn-RS" sz="2000" dirty="0" smtClean="0"/>
              <a:t>k</a:t>
            </a:r>
            <a:r>
              <a:rPr lang="en-US" sz="2000" dirty="0" err="1" smtClean="0"/>
              <a:t>ture</a:t>
            </a:r>
            <a:r>
              <a:rPr lang="en-US" sz="2000" dirty="0" smtClean="0"/>
              <a:t> </a:t>
            </a:r>
            <a:r>
              <a:rPr lang="sr-Latn-RS" sz="2000" dirty="0" smtClean="0"/>
              <a:t>može biti</a:t>
            </a:r>
            <a:r>
              <a:rPr lang="en-US" sz="2000" dirty="0" smtClean="0"/>
              <a:t>:</a:t>
            </a:r>
            <a:endParaRPr lang="en-US" sz="2000" dirty="0"/>
          </a:p>
          <a:p>
            <a:pPr lvl="1"/>
            <a:r>
              <a:rPr lang="en-US" sz="2000" i="1" dirty="0"/>
              <a:t>present</a:t>
            </a:r>
            <a:r>
              <a:rPr lang="en-US" sz="2000" dirty="0"/>
              <a:t>: </a:t>
            </a:r>
            <a:r>
              <a:rPr lang="sr-Latn-RS" sz="2000" dirty="0" smtClean="0"/>
              <a:t>može se čitati</a:t>
            </a:r>
            <a:r>
              <a:rPr lang="en-US" sz="2000" dirty="0" smtClean="0"/>
              <a:t>,</a:t>
            </a:r>
            <a:endParaRPr lang="en-US" sz="2000" dirty="0"/>
          </a:p>
          <a:p>
            <a:pPr lvl="1"/>
            <a:r>
              <a:rPr lang="en-US" sz="2000" i="1" dirty="0"/>
              <a:t>absent</a:t>
            </a:r>
            <a:r>
              <a:rPr lang="en-US" sz="2000" dirty="0"/>
              <a:t>: </a:t>
            </a:r>
            <a:r>
              <a:rPr lang="sr-Latn-RS" sz="2000" dirty="0" smtClean="0"/>
              <a:t>zahtev za čitanje se mora zakasniti, a upis je dozvoljen</a:t>
            </a:r>
            <a:r>
              <a:rPr lang="en-US" sz="2000" dirty="0" smtClean="0"/>
              <a:t>,</a:t>
            </a:r>
            <a:endParaRPr lang="en-US" sz="2000" dirty="0"/>
          </a:p>
          <a:p>
            <a:pPr lvl="1"/>
            <a:r>
              <a:rPr lang="en-US" sz="2000" i="1" dirty="0"/>
              <a:t>waiting</a:t>
            </a:r>
            <a:r>
              <a:rPr lang="en-US" sz="2000" dirty="0"/>
              <a:t>: </a:t>
            </a:r>
            <a:r>
              <a:rPr lang="sr-Latn-RS" sz="2000" dirty="0" smtClean="0"/>
              <a:t>postoji bar jedan </a:t>
            </a:r>
            <a:r>
              <a:rPr lang="en-US" sz="2000" dirty="0" smtClean="0"/>
              <a:t>read </a:t>
            </a:r>
            <a:r>
              <a:rPr lang="sr-Latn-RS" sz="2000" dirty="0" smtClean="0"/>
              <a:t>zahtev koji je zakašnjen.</a:t>
            </a:r>
            <a:r>
              <a:rPr lang="en-US" sz="2000" dirty="0"/>
              <a:t/>
            </a:r>
            <a:br>
              <a:rPr lang="en-US" sz="2000" dirty="0"/>
            </a:br>
            <a:endParaRPr lang="en-US" sz="2000" dirty="0"/>
          </a:p>
        </p:txBody>
      </p:sp>
      <p:pic>
        <p:nvPicPr>
          <p:cNvPr id="75780" name="Picture 4" descr="R:\jpg\f2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54246" y="3429000"/>
            <a:ext cx="4290646" cy="2711450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95A3-6711-4B37-9733-5F534F8A4917}" type="slidenum">
              <a:rPr lang="en-GB"/>
              <a:pPr/>
              <a:t>34</a:t>
            </a:fld>
            <a:endParaRPr lang="en-GB"/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I-</a:t>
            </a:r>
            <a:r>
              <a:rPr lang="en-US" sz="2800" dirty="0" err="1" smtClean="0"/>
              <a:t>stru</a:t>
            </a:r>
            <a:r>
              <a:rPr lang="sr-Latn-CS" sz="2800" dirty="0" smtClean="0"/>
              <a:t>k</a:t>
            </a:r>
            <a:r>
              <a:rPr lang="en-US" sz="2800" dirty="0" err="1" smtClean="0"/>
              <a:t>ture</a:t>
            </a:r>
            <a:r>
              <a:rPr lang="sr-Latn-RS" sz="2800" dirty="0" smtClean="0"/>
              <a:t> elementarne operacije</a:t>
            </a:r>
            <a:endParaRPr lang="de-DE" sz="2800" dirty="0"/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r-Latn-RS" dirty="0" smtClean="0"/>
              <a:t>Elementarne operacije definisane za </a:t>
            </a:r>
            <a:r>
              <a:rPr lang="en-US" dirty="0" smtClean="0"/>
              <a:t>I-</a:t>
            </a:r>
            <a:r>
              <a:rPr lang="en-US" dirty="0" err="1" smtClean="0"/>
              <a:t>stru</a:t>
            </a:r>
            <a:r>
              <a:rPr lang="sr-Latn-RS" dirty="0" smtClean="0"/>
              <a:t>k</a:t>
            </a:r>
            <a:r>
              <a:rPr lang="en-US" dirty="0" err="1" smtClean="0"/>
              <a:t>ture</a:t>
            </a:r>
            <a:r>
              <a:rPr lang="en-US" dirty="0" smtClean="0"/>
              <a:t>:</a:t>
            </a:r>
            <a:endParaRPr lang="en-US" dirty="0"/>
          </a:p>
          <a:p>
            <a:pPr lvl="1"/>
            <a:r>
              <a:rPr lang="en-US" i="1" dirty="0"/>
              <a:t>allocate</a:t>
            </a:r>
            <a:r>
              <a:rPr lang="en-US" dirty="0"/>
              <a:t>: </a:t>
            </a:r>
            <a:r>
              <a:rPr lang="en-US" dirty="0" smtClean="0"/>
              <a:t>re</a:t>
            </a:r>
            <a:r>
              <a:rPr lang="sr-Latn-RS" dirty="0" smtClean="0"/>
              <a:t>zerviše definisani broj elemenata za novu </a:t>
            </a:r>
            <a:r>
              <a:rPr lang="en-US" dirty="0" smtClean="0"/>
              <a:t>I-</a:t>
            </a:r>
            <a:r>
              <a:rPr lang="en-US" dirty="0" err="1" smtClean="0"/>
              <a:t>stru</a:t>
            </a:r>
            <a:r>
              <a:rPr lang="sr-Latn-RS" dirty="0" smtClean="0"/>
              <a:t>k</a:t>
            </a:r>
            <a:r>
              <a:rPr lang="en-US" dirty="0" err="1" smtClean="0"/>
              <a:t>tur</a:t>
            </a:r>
            <a:r>
              <a:rPr lang="sr-Latn-RS" dirty="0" smtClean="0"/>
              <a:t>u</a:t>
            </a:r>
            <a:r>
              <a:rPr lang="en-US" dirty="0" smtClean="0"/>
              <a:t>,</a:t>
            </a:r>
            <a:endParaRPr lang="en-US" dirty="0"/>
          </a:p>
          <a:p>
            <a:pPr lvl="1"/>
            <a:r>
              <a:rPr lang="en-US" i="1" dirty="0"/>
              <a:t>I-fetch</a:t>
            </a:r>
            <a:r>
              <a:rPr lang="en-US" dirty="0"/>
              <a:t>: </a:t>
            </a:r>
            <a:r>
              <a:rPr lang="sr-Latn-RS" dirty="0" smtClean="0"/>
              <a:t>čita sadržaj određenog elementa </a:t>
            </a:r>
            <a:r>
              <a:rPr lang="en-US" dirty="0" smtClean="0"/>
              <a:t>I-</a:t>
            </a:r>
            <a:r>
              <a:rPr lang="en-US" dirty="0" err="1" smtClean="0"/>
              <a:t>stru</a:t>
            </a:r>
            <a:r>
              <a:rPr lang="sr-Latn-RS" dirty="0" smtClean="0"/>
              <a:t>k</a:t>
            </a:r>
            <a:r>
              <a:rPr lang="en-US" dirty="0" err="1" smtClean="0"/>
              <a:t>ture</a:t>
            </a:r>
            <a:r>
              <a:rPr lang="en-US" dirty="0" smtClean="0"/>
              <a:t> </a:t>
            </a:r>
            <a:r>
              <a:rPr lang="sr-Latn-RS" dirty="0" smtClean="0"/>
              <a:t>(ili zakašnjava čitanje)</a:t>
            </a:r>
            <a:endParaRPr lang="en-US" dirty="0"/>
          </a:p>
          <a:p>
            <a:pPr lvl="1"/>
            <a:r>
              <a:rPr lang="en-US" i="1" dirty="0"/>
              <a:t>I-store</a:t>
            </a:r>
            <a:r>
              <a:rPr lang="en-US" dirty="0"/>
              <a:t>: </a:t>
            </a:r>
            <a:r>
              <a:rPr lang="sr-Latn-RS" dirty="0" smtClean="0"/>
              <a:t>upisuje vrednost u element </a:t>
            </a:r>
            <a:r>
              <a:rPr lang="en-US" dirty="0" smtClean="0"/>
              <a:t>I-</a:t>
            </a:r>
            <a:r>
              <a:rPr lang="en-US" dirty="0" err="1" smtClean="0"/>
              <a:t>stru</a:t>
            </a:r>
            <a:r>
              <a:rPr lang="sr-Latn-RS" dirty="0" smtClean="0"/>
              <a:t>k</a:t>
            </a:r>
            <a:r>
              <a:rPr lang="en-US" dirty="0" err="1" smtClean="0"/>
              <a:t>ture</a:t>
            </a:r>
            <a:r>
              <a:rPr lang="sr-Latn-RS" dirty="0" smtClean="0"/>
              <a:t>, a</a:t>
            </a:r>
            <a:r>
              <a:rPr lang="en-US" dirty="0" smtClean="0"/>
              <a:t> </a:t>
            </a:r>
            <a:r>
              <a:rPr lang="sr-Latn-RS" dirty="0" smtClean="0"/>
              <a:t>ako element nije prazan javlja grešku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i="1" dirty="0" smtClean="0"/>
              <a:t>I-fetch</a:t>
            </a:r>
            <a:r>
              <a:rPr lang="en-US" dirty="0" smtClean="0"/>
              <a:t> </a:t>
            </a:r>
            <a:r>
              <a:rPr lang="en-US" dirty="0" err="1" smtClean="0"/>
              <a:t>instru</a:t>
            </a:r>
            <a:r>
              <a:rPr lang="sr-Latn-RS" dirty="0" smtClean="0"/>
              <a:t>kcije su sa memorijskim operacijama sa razdeljenim fazama </a:t>
            </a:r>
            <a:r>
              <a:rPr lang="en-US" dirty="0" smtClean="0"/>
              <a:t>:</a:t>
            </a:r>
            <a:r>
              <a:rPr lang="en-US" dirty="0"/>
              <a:t/>
            </a:r>
            <a:br>
              <a:rPr lang="en-US" dirty="0"/>
            </a:br>
            <a:r>
              <a:rPr lang="sr-Latn-RS" dirty="0" smtClean="0"/>
              <a:t>Zahtev za čitanje elementa je nezavisan u vremenu od vremena odgovora (čeka se da element postane data ready)</a:t>
            </a:r>
            <a:r>
              <a:rPr lang="en-US" dirty="0" smtClean="0"/>
              <a:t>.</a:t>
            </a:r>
            <a:endParaRPr lang="de-DE" dirty="0"/>
          </a:p>
        </p:txBody>
      </p:sp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ea typeface="ＭＳ Ｐゴシック" pitchFamily="34" charset="-128"/>
              </a:rPr>
              <a:t>Data Flow </a:t>
            </a:r>
            <a:r>
              <a:rPr lang="sr-Latn-RS" dirty="0" smtClean="0">
                <a:ea typeface="ＭＳ Ｐゴシック" pitchFamily="34" charset="-128"/>
              </a:rPr>
              <a:t>Prednosti i mane</a:t>
            </a:r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101379" name="Content Placeholder 2"/>
          <p:cNvSpPr>
            <a:spLocks noGrp="1"/>
          </p:cNvSpPr>
          <p:nvPr>
            <p:ph idx="1"/>
          </p:nvPr>
        </p:nvSpPr>
        <p:spPr>
          <a:xfrm>
            <a:off x="263466" y="1384272"/>
            <a:ext cx="8610600" cy="5194300"/>
          </a:xfrm>
        </p:spPr>
        <p:txBody>
          <a:bodyPr>
            <a:normAutofit lnSpcReduction="10000"/>
          </a:bodyPr>
          <a:lstStyle/>
          <a:p>
            <a:r>
              <a:rPr lang="sr-Latn-RS" dirty="0" smtClean="0">
                <a:ea typeface="ＭＳ Ｐゴシック" pitchFamily="34" charset="-128"/>
              </a:rPr>
              <a:t>Prednosti </a:t>
            </a:r>
            <a:endParaRPr lang="en-US" dirty="0" smtClean="0">
              <a:ea typeface="ＭＳ Ｐゴシック" pitchFamily="34" charset="-128"/>
            </a:endParaRPr>
          </a:p>
          <a:p>
            <a:pPr lvl="1"/>
            <a:r>
              <a:rPr lang="sr-Latn-RS" dirty="0" smtClean="0">
                <a:ea typeface="ＭＳ Ｐゴシック" pitchFamily="34" charset="-128"/>
              </a:rPr>
              <a:t>Vrlo dobre mašine za korišćenje </a:t>
            </a:r>
            <a:r>
              <a:rPr lang="en-US" dirty="0" err="1" smtClean="0">
                <a:solidFill>
                  <a:srgbClr val="FF0000"/>
                </a:solidFill>
                <a:ea typeface="ＭＳ Ｐゴシック" pitchFamily="34" charset="-128"/>
              </a:rPr>
              <a:t>iregular</a:t>
            </a:r>
            <a:r>
              <a:rPr lang="sr-Latn-RS" dirty="0" smtClean="0">
                <a:solidFill>
                  <a:srgbClr val="FF0000"/>
                </a:solidFill>
                <a:ea typeface="ＭＳ Ｐゴシック" pitchFamily="34" charset="-128"/>
              </a:rPr>
              <a:t>nog</a:t>
            </a:r>
            <a:r>
              <a:rPr lang="en-US" dirty="0" smtClean="0">
                <a:solidFill>
                  <a:srgbClr val="FF0000"/>
                </a:solidFill>
                <a:ea typeface="ＭＳ Ｐゴシック" pitchFamily="34" charset="-128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ea typeface="ＭＳ Ｐゴシック" pitchFamily="34" charset="-128"/>
              </a:rPr>
              <a:t>paraleli</a:t>
            </a:r>
            <a:r>
              <a:rPr lang="sr-Latn-RS" dirty="0" smtClean="0">
                <a:solidFill>
                  <a:srgbClr val="FF0000"/>
                </a:solidFill>
                <a:ea typeface="ＭＳ Ｐゴシック" pitchFamily="34" charset="-128"/>
              </a:rPr>
              <a:t>z</a:t>
            </a:r>
            <a:r>
              <a:rPr lang="en-US" dirty="0" smtClean="0">
                <a:solidFill>
                  <a:srgbClr val="FF0000"/>
                </a:solidFill>
                <a:ea typeface="ＭＳ Ｐゴシック" pitchFamily="34" charset="-128"/>
              </a:rPr>
              <a:t>m</a:t>
            </a:r>
            <a:r>
              <a:rPr lang="sr-Latn-RS" dirty="0" smtClean="0">
                <a:solidFill>
                  <a:srgbClr val="FF0000"/>
                </a:solidFill>
                <a:ea typeface="ＭＳ Ｐゴシック" pitchFamily="34" charset="-128"/>
              </a:rPr>
              <a:t>a</a:t>
            </a:r>
            <a:endParaRPr lang="en-US" dirty="0" smtClean="0">
              <a:solidFill>
                <a:srgbClr val="FF0000"/>
              </a:solidFill>
              <a:ea typeface="ＭＳ Ｐゴシック" pitchFamily="34" charset="-128"/>
            </a:endParaRPr>
          </a:p>
          <a:p>
            <a:pPr lvl="1"/>
            <a:r>
              <a:rPr lang="sr-Latn-RS" dirty="0" smtClean="0">
                <a:ea typeface="ＭＳ Ｐゴシック" pitchFamily="34" charset="-128"/>
              </a:rPr>
              <a:t>Samo prave zavisnosti ograničavaju obradu</a:t>
            </a:r>
            <a:endParaRPr lang="en-US" dirty="0" smtClean="0">
              <a:ea typeface="ＭＳ Ｐゴシック" pitchFamily="34" charset="-128"/>
            </a:endParaRPr>
          </a:p>
          <a:p>
            <a:pPr lvl="1"/>
            <a:endParaRPr lang="en-US" sz="1400" dirty="0" smtClean="0">
              <a:ea typeface="ＭＳ Ｐゴシック" pitchFamily="34" charset="-128"/>
            </a:endParaRPr>
          </a:p>
          <a:p>
            <a:r>
              <a:rPr lang="sr-Latn-RS" dirty="0" smtClean="0">
                <a:ea typeface="ＭＳ Ｐゴシック" pitchFamily="34" charset="-128"/>
              </a:rPr>
              <a:t>Mane</a:t>
            </a:r>
            <a:endParaRPr lang="en-US" dirty="0" smtClean="0">
              <a:ea typeface="ＭＳ Ｐゴシック" pitchFamily="34" charset="-128"/>
            </a:endParaRPr>
          </a:p>
          <a:p>
            <a:pPr lvl="1"/>
            <a:r>
              <a:rPr lang="sr-Latn-RS" dirty="0" smtClean="0">
                <a:ea typeface="ＭＳ Ｐゴシック" pitchFamily="34" charset="-128"/>
              </a:rPr>
              <a:t>Oslanja se na zavisnosti određene u vreme prevođenja, </a:t>
            </a:r>
            <a:r>
              <a:rPr lang="sr-Latn-RS" dirty="0" smtClean="0">
                <a:ea typeface="ＭＳ Ｐゴシック" pitchFamily="34" charset="-128"/>
              </a:rPr>
              <a:t>pa nekada dodaju zavisnosti i kad ih nema.</a:t>
            </a:r>
            <a:endParaRPr lang="sr-Latn-RS" dirty="0" smtClean="0">
              <a:ea typeface="ＭＳ Ｐゴシック" pitchFamily="34" charset="-128"/>
            </a:endParaRPr>
          </a:p>
          <a:p>
            <a:pPr lvl="1"/>
            <a:r>
              <a:rPr lang="sr-Latn-RS" dirty="0" smtClean="0">
                <a:ea typeface="ＭＳ Ｐゴシック" pitchFamily="34" charset="-128"/>
              </a:rPr>
              <a:t>Veoma težak d</a:t>
            </a:r>
            <a:r>
              <a:rPr lang="en-US" dirty="0" err="1" smtClean="0">
                <a:ea typeface="ＭＳ Ｐゴシック" pitchFamily="34" charset="-128"/>
              </a:rPr>
              <a:t>ebugging</a:t>
            </a:r>
            <a:r>
              <a:rPr lang="en-US" dirty="0" smtClean="0">
                <a:ea typeface="ＭＳ Ｐゴシック" pitchFamily="34" charset="-128"/>
              </a:rPr>
              <a:t> (n</a:t>
            </a:r>
            <a:r>
              <a:rPr lang="sr-Latn-RS" dirty="0" smtClean="0">
                <a:ea typeface="ＭＳ Ｐゴシック" pitchFamily="34" charset="-128"/>
              </a:rPr>
              <a:t>ema</a:t>
            </a:r>
            <a:r>
              <a:rPr lang="en-US" dirty="0" smtClean="0">
                <a:ea typeface="ＭＳ Ｐゴシック" pitchFamily="34" charset="-128"/>
              </a:rPr>
              <a:t> pre</a:t>
            </a:r>
            <a:r>
              <a:rPr lang="sr-Latn-RS" dirty="0" smtClean="0">
                <a:ea typeface="ＭＳ Ｐゴシック" pitchFamily="34" charset="-128"/>
              </a:rPr>
              <a:t>ciznog stanja</a:t>
            </a:r>
            <a:r>
              <a:rPr lang="en-US" dirty="0" smtClean="0">
                <a:ea typeface="ＭＳ Ｐゴシック" pitchFamily="34" charset="-128"/>
              </a:rPr>
              <a:t>)</a:t>
            </a:r>
          </a:p>
          <a:p>
            <a:pPr lvl="2"/>
            <a:r>
              <a:rPr lang="sr-Latn-RS" dirty="0" smtClean="0">
                <a:ea typeface="ＭＳ Ｐゴシック" pitchFamily="34" charset="-128"/>
              </a:rPr>
              <a:t>Prekidi i obrada izuzetaka</a:t>
            </a: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sr-Latn-RS" dirty="0" smtClean="0">
                <a:ea typeface="ＭＳ Ｐゴシック" pitchFamily="34" charset="-128"/>
              </a:rPr>
              <a:t>se teško</a:t>
            </a: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sr-Latn-RS" dirty="0" smtClean="0">
                <a:ea typeface="ＭＳ Ｐゴシック" pitchFamily="34" charset="-128"/>
              </a:rPr>
              <a:t>izvode</a:t>
            </a:r>
            <a:r>
              <a:rPr lang="en-US" dirty="0" smtClean="0">
                <a:ea typeface="ＭＳ Ｐゴシック" pitchFamily="34" charset="-128"/>
              </a:rPr>
              <a:t>(</a:t>
            </a:r>
            <a:r>
              <a:rPr lang="sr-Latn-RS" dirty="0" smtClean="0">
                <a:ea typeface="ＭＳ Ｐゴシック" pitchFamily="34" charset="-128"/>
              </a:rPr>
              <a:t>u kom trenutku nastaje</a:t>
            </a:r>
            <a:r>
              <a:rPr lang="en-US" dirty="0" smtClean="0">
                <a:ea typeface="ＭＳ Ｐゴシック" pitchFamily="34" charset="-128"/>
              </a:rPr>
              <a:t>?)</a:t>
            </a:r>
          </a:p>
          <a:p>
            <a:pPr lvl="1"/>
            <a:endParaRPr lang="sr-Latn-RS" dirty="0" smtClean="0">
              <a:ea typeface="ＭＳ Ｐゴシック" pitchFamily="34" charset="-128"/>
            </a:endParaRPr>
          </a:p>
          <a:p>
            <a:pPr lvl="1"/>
            <a:endParaRPr lang="sr-Latn-RS" dirty="0" smtClean="0">
              <a:ea typeface="ＭＳ Ｐゴシック" pitchFamily="34" charset="-128"/>
            </a:endParaRPr>
          </a:p>
          <a:p>
            <a:pPr lvl="1"/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154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699D19E2-2332-49B8-ACC1-9D7199A246D0}" type="slidenum">
              <a:rPr lang="en-US">
                <a:cs typeface="Arial" charset="0"/>
              </a:rPr>
              <a:pPr/>
              <a:t>35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79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Mane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1"/>
            <a:r>
              <a:rPr lang="sr-Latn-RS" dirty="0" smtClean="0">
                <a:ea typeface="ＭＳ Ｐゴシック" pitchFamily="34" charset="-128"/>
              </a:rPr>
              <a:t>Primena dinamičkih struktura podataka teška u čistom </a:t>
            </a:r>
            <a:r>
              <a:rPr lang="en-US" dirty="0" smtClean="0">
                <a:ea typeface="ＭＳ Ｐゴシック" pitchFamily="34" charset="-128"/>
              </a:rPr>
              <a:t> data flow model</a:t>
            </a:r>
            <a:r>
              <a:rPr lang="sr-Latn-RS" dirty="0" smtClean="0">
                <a:ea typeface="ＭＳ Ｐゴシック" pitchFamily="34" charset="-128"/>
              </a:rPr>
              <a:t>u</a:t>
            </a:r>
            <a:endParaRPr lang="en-US" dirty="0" smtClean="0">
              <a:ea typeface="ＭＳ Ｐゴシック" pitchFamily="34" charset="-128"/>
            </a:endParaRPr>
          </a:p>
          <a:p>
            <a:pPr lvl="1"/>
            <a:r>
              <a:rPr lang="sr-Latn-RS" dirty="0" smtClean="0">
                <a:ea typeface="ＭＳ Ｐゴシック" pitchFamily="34" charset="-128"/>
              </a:rPr>
              <a:t>Nemogućnost obrade kod prevelikog paralelizma</a:t>
            </a:r>
            <a:r>
              <a:rPr lang="en-US" dirty="0" smtClean="0">
                <a:ea typeface="ＭＳ Ｐゴシック" pitchFamily="34" charset="-128"/>
              </a:rPr>
              <a:t>? (</a:t>
            </a:r>
            <a:r>
              <a:rPr lang="sr-Latn-RS" dirty="0" smtClean="0">
                <a:ea typeface="ＭＳ Ｐゴシック" pitchFamily="34" charset="-128"/>
              </a:rPr>
              <a:t>Kontrola </a:t>
            </a:r>
            <a:r>
              <a:rPr lang="en-US" dirty="0" err="1" smtClean="0">
                <a:ea typeface="ＭＳ Ｐゴシック" pitchFamily="34" charset="-128"/>
              </a:rPr>
              <a:t>Paraleli</a:t>
            </a:r>
            <a:r>
              <a:rPr lang="sr-Latn-RS" dirty="0" smtClean="0">
                <a:ea typeface="ＭＳ Ｐゴシック" pitchFamily="34" charset="-128"/>
              </a:rPr>
              <a:t>z</a:t>
            </a:r>
            <a:r>
              <a:rPr lang="en-US" dirty="0" smtClean="0">
                <a:ea typeface="ＭＳ Ｐゴシック" pitchFamily="34" charset="-128"/>
              </a:rPr>
              <a:t>m</a:t>
            </a:r>
            <a:r>
              <a:rPr lang="sr-Latn-RS" dirty="0" smtClean="0">
                <a:ea typeface="ＭＳ Ｐゴシック" pitchFamily="34" charset="-128"/>
              </a:rPr>
              <a:t>a</a:t>
            </a: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sr-Latn-RS" dirty="0" smtClean="0">
                <a:ea typeface="ＭＳ Ｐゴシック" pitchFamily="34" charset="-128"/>
              </a:rPr>
              <a:t>potrebna</a:t>
            </a:r>
            <a:r>
              <a:rPr lang="en-US" dirty="0" smtClean="0">
                <a:ea typeface="ＭＳ Ｐゴシック" pitchFamily="34" charset="-128"/>
              </a:rPr>
              <a:t>)</a:t>
            </a:r>
          </a:p>
          <a:p>
            <a:pPr lvl="1"/>
            <a:r>
              <a:rPr lang="sr-Latn-RS" dirty="0" smtClean="0">
                <a:ea typeface="ＭＳ Ｐゴシック" pitchFamily="34" charset="-128"/>
              </a:rPr>
              <a:t>Ogroman posao vezan za uparivanje tagova (asocijativne memorije za ogroman broj instrukcija i tokena ili kombinacija sa interkonekcionim mrežama)</a:t>
            </a:r>
          </a:p>
          <a:p>
            <a:pPr lvl="1"/>
            <a:r>
              <a:rPr lang="sr-Latn-RS" dirty="0" smtClean="0">
                <a:ea typeface="ＭＳ Ｐゴシック" pitchFamily="34" charset="-128"/>
              </a:rPr>
              <a:t>Veliko zauzeće memorije za tokene podataka</a:t>
            </a:r>
            <a:endParaRPr lang="en-US" dirty="0" smtClean="0">
              <a:ea typeface="ＭＳ Ｐゴシック" pitchFamily="34" charset="-128"/>
            </a:endParaRPr>
          </a:p>
          <a:p>
            <a:pPr lvl="1"/>
            <a:r>
              <a:rPr lang="en-US" dirty="0" err="1" smtClean="0">
                <a:ea typeface="ＭＳ Ｐゴシック" pitchFamily="34" charset="-128"/>
              </a:rPr>
              <a:t>Instru</a:t>
            </a:r>
            <a:r>
              <a:rPr lang="sr-Latn-RS" dirty="0" smtClean="0">
                <a:ea typeface="ＭＳ Ｐゴシック" pitchFamily="34" charset="-128"/>
              </a:rPr>
              <a:t>kcijski ciklus je neefikasan jer postoji veliko kašnjenje u sprovođenju data </a:t>
            </a:r>
            <a:r>
              <a:rPr lang="sr-Latn-RS" dirty="0" err="1" smtClean="0">
                <a:ea typeface="ＭＳ Ｐゴシック" pitchFamily="34" charset="-128"/>
              </a:rPr>
              <a:t>tokena</a:t>
            </a:r>
            <a:r>
              <a:rPr lang="sr-Latn-RS" dirty="0" smtClean="0">
                <a:ea typeface="ＭＳ Ｐゴシック" pitchFamily="34" charset="-128"/>
              </a:rPr>
              <a:t> između zavisnih instrukcija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Mane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1"/>
            <a:r>
              <a:rPr lang="en-US" dirty="0" smtClean="0">
                <a:ea typeface="ＭＳ Ｐゴシック" pitchFamily="34" charset="-128"/>
              </a:rPr>
              <a:t>N</a:t>
            </a:r>
            <a:r>
              <a:rPr lang="sr-Latn-RS" dirty="0" smtClean="0">
                <a:ea typeface="ＭＳ Ｐゴシック" pitchFamily="34" charset="-128"/>
              </a:rPr>
              <a:t>e koristi se lokalnost u memoriji</a:t>
            </a:r>
          </a:p>
          <a:p>
            <a:pPr lvl="1"/>
            <a:r>
              <a:rPr lang="en-US" dirty="0" smtClean="0">
                <a:ea typeface="ＭＳ Ｐゴシック" pitchFamily="34" charset="-128"/>
              </a:rPr>
              <a:t>J</a:t>
            </a:r>
            <a:r>
              <a:rPr lang="sr-Latn-RS" dirty="0" smtClean="0">
                <a:ea typeface="ＭＳ Ｐゴシック" pitchFamily="34" charset="-128"/>
              </a:rPr>
              <a:t>ezici za programiranje nemaju pokazivače</a:t>
            </a:r>
          </a:p>
          <a:p>
            <a:pPr lvl="1"/>
            <a:r>
              <a:rPr lang="sr-Latn-RS" dirty="0" smtClean="0">
                <a:ea typeface="ＭＳ Ｐゴシック" pitchFamily="34" charset="-128"/>
              </a:rPr>
              <a:t>Spekulativno izvršavanje po kontroli praktično ne postoji, pa se ne koristi taj izvor paralelizma</a:t>
            </a:r>
          </a:p>
          <a:p>
            <a:pPr lvl="1"/>
            <a:r>
              <a:rPr lang="sr-Latn-RS" dirty="0" smtClean="0">
                <a:ea typeface="ＭＳ Ｐゴシック" pitchFamily="34" charset="-128"/>
              </a:rPr>
              <a:t>Dodatni ciklusi zbog </a:t>
            </a:r>
            <a:r>
              <a:rPr lang="sr-Latn-RS" dirty="0" smtClean="0">
                <a:ea typeface="ＭＳ Ｐゴシック" pitchFamily="34" charset="-128"/>
              </a:rPr>
              <a:t>dodatih</a:t>
            </a:r>
            <a:r>
              <a:rPr lang="sr-Latn-RS" dirty="0" smtClean="0">
                <a:ea typeface="ＭＳ Ｐゴシック" pitchFamily="34" charset="-128"/>
              </a:rPr>
              <a:t> </a:t>
            </a:r>
            <a:r>
              <a:rPr lang="sr-Latn-RS" dirty="0" smtClean="0">
                <a:ea typeface="ＭＳ Ｐゴシック" pitchFamily="34" charset="-128"/>
              </a:rPr>
              <a:t>select i merge </a:t>
            </a:r>
            <a:r>
              <a:rPr lang="sr-Latn-RS" dirty="0" smtClean="0">
                <a:ea typeface="ＭＳ Ｐゴシック" pitchFamily="34" charset="-128"/>
              </a:rPr>
              <a:t>operatora za grananja</a:t>
            </a:r>
            <a:endParaRPr lang="sr-Latn-RS" dirty="0" smtClean="0">
              <a:ea typeface="ＭＳ Ｐゴシック" pitchFamily="34" charset="-128"/>
            </a:endParaRPr>
          </a:p>
          <a:p>
            <a:pPr lvl="1"/>
            <a:r>
              <a:rPr lang="en-US" dirty="0" smtClean="0">
                <a:ea typeface="ＭＳ Ｐゴシック" pitchFamily="34" charset="-128"/>
              </a:rPr>
              <a:t>O</a:t>
            </a:r>
            <a:r>
              <a:rPr lang="sr-Latn-RS" dirty="0" smtClean="0">
                <a:ea typeface="ＭＳ Ｐゴシック" pitchFamily="34" charset="-128"/>
              </a:rPr>
              <a:t>peracije nad vrstama i kolonama niza se uvek </a:t>
            </a:r>
            <a:r>
              <a:rPr lang="sr-Latn-RS" dirty="0" smtClean="0">
                <a:ea typeface="ＭＳ Ｐゴシック" pitchFamily="34" charset="-128"/>
              </a:rPr>
              <a:t>svode </a:t>
            </a:r>
            <a:r>
              <a:rPr lang="sr-Latn-RS" dirty="0" smtClean="0">
                <a:ea typeface="ＭＳ Ｐゴシック" pitchFamily="34" charset="-128"/>
              </a:rPr>
              <a:t>na nezavisne operacije nad elementima I-struktura</a:t>
            </a:r>
          </a:p>
          <a:p>
            <a:pPr lvl="1"/>
            <a:r>
              <a:rPr lang="sr-Latn-RS" dirty="0" smtClean="0">
                <a:ea typeface="ＭＳ Ｐゴシック" pitchFamily="34" charset="-128"/>
              </a:rPr>
              <a:t>Nemogućnost da se uspostave dugački pipeline-i instrukcija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Ima li nade za data flow?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r-Latn-RS" dirty="0" smtClean="0"/>
              <a:t>Hardver sa umapiranim data flow grafom algoritma npr. brza furijeova transformacija - FFT</a:t>
            </a:r>
          </a:p>
          <a:p>
            <a:r>
              <a:rPr lang="en-US" dirty="0" smtClean="0"/>
              <a:t>T</a:t>
            </a:r>
            <a:r>
              <a:rPr lang="sr-Latn-RS" dirty="0" smtClean="0"/>
              <a:t>akvi algoritmi u ruterima, grafičkim procesorima, ... </a:t>
            </a:r>
          </a:p>
          <a:p>
            <a:r>
              <a:rPr lang="sr-Latn-RS" dirty="0" smtClean="0"/>
              <a:t>Unutrašnje petlje DoAll tipa se kompajliraju pomoću silicon kompajlera i ulaze u programabilnu logiku sa idejom – svakog ciklusa jedna iteracija (kao hardverizovan software pipelining) – problem kako dovoljno brzo dostaviti ulaze i primiti izlaze – vektorski registri?</a:t>
            </a:r>
            <a:endParaRPr 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Ima li nade za data flow (1)?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Kombinovati dobro iz data flow i control flow – dinamički odrediti za deo instrukcija DDG i sa tim raditi kao ugrađenom data flow mašinom sa ograničenim brojem operacija</a:t>
            </a:r>
          </a:p>
          <a:p>
            <a:pPr lvl="1"/>
            <a:r>
              <a:rPr lang="sr-Latn-RS" dirty="0" smtClean="0"/>
              <a:t>Iskoristiti memorijski paralelizam preko regularnih rasporeda struktura u interleaved memoriji</a:t>
            </a:r>
          </a:p>
          <a:p>
            <a:pPr lvl="1"/>
            <a:r>
              <a:rPr lang="sr-Latn-RS" dirty="0" smtClean="0"/>
              <a:t>Iskoristiti spekulativnost po kontroli u toj kombinaciji 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889</TotalTime>
  <Words>2279</Words>
  <Application>Microsoft Office PowerPoint</Application>
  <PresentationFormat>On-screen Show (4:3)</PresentationFormat>
  <Paragraphs>518</Paragraphs>
  <Slides>39</Slides>
  <Notes>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39</vt:i4>
      </vt:variant>
    </vt:vector>
  </HeadingPairs>
  <TitlesOfParts>
    <vt:vector size="42" baseType="lpstr">
      <vt:lpstr>Office Theme</vt:lpstr>
      <vt:lpstr>Formel</vt:lpstr>
      <vt:lpstr>Equation</vt:lpstr>
      <vt:lpstr>Data Flow mašine</vt:lpstr>
      <vt:lpstr>Kontrolom pokretane mašine</vt:lpstr>
      <vt:lpstr>Von Neumann Model</vt:lpstr>
      <vt:lpstr>Redosled izvršavanja za kontrolom pokretane mašine</vt:lpstr>
      <vt:lpstr>Data Flow - bazični blok</vt:lpstr>
      <vt:lpstr>Slide 6</vt:lpstr>
      <vt:lpstr>Data Flow</vt:lpstr>
      <vt:lpstr>Distribucija rezultata</vt:lpstr>
      <vt:lpstr>Dataflow Operatori</vt:lpstr>
      <vt:lpstr>Dodatni operatori</vt:lpstr>
      <vt:lpstr>Kôd bez petlji</vt:lpstr>
      <vt:lpstr>IF-THEN-ELSE</vt:lpstr>
      <vt:lpstr>Dataflow jezici</vt:lpstr>
      <vt:lpstr>Statičke Dataflow Mašine: Template-i instrukcija</vt:lpstr>
      <vt:lpstr>Vezivanje instrukcija, argumenata i destinacija</vt:lpstr>
      <vt:lpstr>Static dataflow mašine</vt:lpstr>
      <vt:lpstr>Petlje static dataflow</vt:lpstr>
      <vt:lpstr>Acknowledgement signali</vt:lpstr>
      <vt:lpstr>Rezultat ?</vt:lpstr>
      <vt:lpstr>Dataflow graph i Activity template</vt:lpstr>
      <vt:lpstr>Osnovne mane</vt:lpstr>
      <vt:lpstr>Dinamičke Dataflow Arhitekture</vt:lpstr>
      <vt:lpstr>Paralelizam</vt:lpstr>
      <vt:lpstr>Frame kod Dynamic Dataflow</vt:lpstr>
      <vt:lpstr>Monsoon Processor  </vt:lpstr>
      <vt:lpstr>Petlja</vt:lpstr>
      <vt:lpstr>Primer u jeziku za funkcionalno programiranje Id</vt:lpstr>
      <vt:lpstr>Kontrola Paralelizma</vt:lpstr>
      <vt:lpstr>Notacija za dinamičku data flow mašinu</vt:lpstr>
      <vt:lpstr>Grananje u dinamičkoj data flow mašini</vt:lpstr>
      <vt:lpstr>Spekulativno izvršavanje na dinamičkoj data flow mašini</vt:lpstr>
      <vt:lpstr>Nizovi i I-strukture</vt:lpstr>
      <vt:lpstr>I-strukture dijagram stanja</vt:lpstr>
      <vt:lpstr>I-strukture elementarne operacije</vt:lpstr>
      <vt:lpstr>Data Flow Prednosti i mane</vt:lpstr>
      <vt:lpstr>Mane (1)</vt:lpstr>
      <vt:lpstr>Mane (2)</vt:lpstr>
      <vt:lpstr>Ima li nade za data flow?</vt:lpstr>
      <vt:lpstr>Ima li nade za data flow (1)?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Flow mašine</dc:title>
  <dc:creator>Ida</dc:creator>
  <cp:lastModifiedBy>Ida</cp:lastModifiedBy>
  <cp:revision>11</cp:revision>
  <dcterms:created xsi:type="dcterms:W3CDTF">2015-03-30T07:44:00Z</dcterms:created>
  <dcterms:modified xsi:type="dcterms:W3CDTF">2015-04-02T12:40:02Z</dcterms:modified>
</cp:coreProperties>
</file>