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5" r:id="rId4"/>
    <p:sldId id="268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D1FF"/>
    <a:srgbClr val="4478B6"/>
    <a:srgbClr val="CFE6F1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96" d="100"/>
          <a:sy n="96" d="100"/>
        </p:scale>
        <p:origin x="20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</a:t>
            </a:r>
            <a:r>
              <a:rPr lang="en-US" dirty="0" err="1"/>
              <a:t>raktikum</a:t>
            </a:r>
            <a:r>
              <a:rPr lang="en-US" dirty="0"/>
              <a:t> </a:t>
            </a:r>
            <a:r>
              <a:rPr lang="en-US" dirty="0" err="1"/>
              <a:t>iz</a:t>
            </a:r>
            <a:br>
              <a:rPr lang="en-US" dirty="0"/>
            </a:br>
            <a:r>
              <a:rPr lang="en-US" b="1" dirty="0" err="1"/>
              <a:t>O</a:t>
            </a:r>
            <a:r>
              <a:rPr lang="en-US" dirty="0" err="1"/>
              <a:t>bjektno</a:t>
            </a:r>
            <a:r>
              <a:rPr lang="en-US" dirty="0"/>
              <a:t> </a:t>
            </a:r>
            <a:r>
              <a:rPr lang="en-US" b="1" dirty="0" err="1"/>
              <a:t>o</a:t>
            </a:r>
            <a:r>
              <a:rPr lang="en-US" dirty="0" err="1"/>
              <a:t>rijentisanog</a:t>
            </a:r>
            <a:r>
              <a:rPr lang="en-US" dirty="0"/>
              <a:t> </a:t>
            </a:r>
            <a:r>
              <a:rPr lang="en-US" b="1" dirty="0" err="1"/>
              <a:t>p</a:t>
            </a:r>
            <a:r>
              <a:rPr lang="en-US" dirty="0" err="1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13S112POOP</a:t>
            </a:r>
          </a:p>
          <a:p>
            <a:r>
              <a:rPr lang="en-US" dirty="0"/>
              <a:t>Java</a:t>
            </a:r>
          </a:p>
          <a:p>
            <a:r>
              <a:rPr lang="en-US" dirty="0" err="1"/>
              <a:t>Kolekcije</a:t>
            </a:r>
            <a:r>
              <a:rPr lang="en-US" dirty="0"/>
              <a:t> – </a:t>
            </a:r>
            <a:r>
              <a:rPr lang="en-US" dirty="0" err="1"/>
              <a:t>kratak</a:t>
            </a:r>
            <a:r>
              <a:rPr lang="en-US" dirty="0"/>
              <a:t> </a:t>
            </a:r>
            <a:r>
              <a:rPr lang="en-US" dirty="0" err="1"/>
              <a:t>pregled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Kolekcije</a:t>
            </a:r>
            <a:br>
              <a:rPr lang="en-US" dirty="0"/>
            </a:br>
            <a:r>
              <a:rPr lang="en-US" sz="3100" i="1" dirty="0">
                <a:latin typeface="+mn-lt"/>
                <a:cs typeface="Courier New" pitchFamily="49" charset="0"/>
              </a:rPr>
              <a:t>Collections Framework</a:t>
            </a:r>
            <a:endParaRPr lang="en-US" i="1" dirty="0">
              <a:latin typeface="+mn-lt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en-US" sz="2400" dirty="0" err="1"/>
              <a:t>java.util</a:t>
            </a:r>
            <a:r>
              <a:rPr lang="en-US" sz="2400" dirty="0"/>
              <a:t> </a:t>
            </a:r>
          </a:p>
          <a:p>
            <a:pPr lvl="1"/>
            <a:r>
              <a:rPr lang="en-US" sz="2000" dirty="0" err="1"/>
              <a:t>veliki</a:t>
            </a:r>
            <a:r>
              <a:rPr lang="en-US" sz="2000" dirty="0"/>
              <a:t> </a:t>
            </a:r>
            <a:r>
              <a:rPr lang="en-US" sz="2000" dirty="0" err="1"/>
              <a:t>broj</a:t>
            </a:r>
            <a:r>
              <a:rPr lang="en-US" sz="2000" dirty="0"/>
              <a:t> </a:t>
            </a:r>
            <a:r>
              <a:rPr lang="en-US" sz="2000" dirty="0" err="1"/>
              <a:t>klasa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interfejsa</a:t>
            </a:r>
            <a:endParaRPr lang="en-US" sz="2000" dirty="0"/>
          </a:p>
          <a:p>
            <a:pPr lvl="1"/>
            <a:r>
              <a:rPr lang="en-US" sz="2000" dirty="0" err="1"/>
              <a:t>raznorodne</a:t>
            </a:r>
            <a:r>
              <a:rPr lang="en-US" sz="2000" dirty="0"/>
              <a:t> </a:t>
            </a:r>
            <a:r>
              <a:rPr lang="en-US" sz="2000" dirty="0" err="1"/>
              <a:t>funkcionalnosti</a:t>
            </a:r>
            <a:endParaRPr lang="en-US" sz="2000" dirty="0"/>
          </a:p>
          <a:p>
            <a:r>
              <a:rPr lang="en-US" sz="2400" dirty="0"/>
              <a:t>Java </a:t>
            </a:r>
            <a:r>
              <a:rPr lang="en-US" sz="2400" i="1" dirty="0"/>
              <a:t>collection</a:t>
            </a:r>
            <a:r>
              <a:rPr lang="en-US" sz="2400" dirty="0"/>
              <a:t> ≈ C++ </a:t>
            </a:r>
            <a:r>
              <a:rPr lang="en-US" sz="2400" i="1" dirty="0"/>
              <a:t>container</a:t>
            </a:r>
          </a:p>
          <a:p>
            <a:pPr lvl="1"/>
            <a:r>
              <a:rPr lang="en-US" sz="2000" dirty="0" err="1"/>
              <a:t>algoritmi</a:t>
            </a:r>
            <a:r>
              <a:rPr lang="en-US" sz="2000" dirty="0"/>
              <a:t> (</a:t>
            </a:r>
            <a:r>
              <a:rPr lang="en-US" sz="2000" dirty="0" err="1"/>
              <a:t>operi</a:t>
            </a:r>
            <a:r>
              <a:rPr lang="sr-Latn-RS" sz="2000" dirty="0"/>
              <a:t>šu nad kolekcijama)</a:t>
            </a:r>
          </a:p>
          <a:p>
            <a:pPr lvl="1"/>
            <a:r>
              <a:rPr lang="sr-Latn-RS" sz="2000" dirty="0"/>
              <a:t>iteratori (</a:t>
            </a:r>
            <a:r>
              <a:rPr lang="sr-Latn-RS" sz="2000" i="1" dirty="0"/>
              <a:t>Iterator</a:t>
            </a:r>
            <a:r>
              <a:rPr lang="sr-Latn-RS" sz="2000" dirty="0"/>
              <a:t> interfejs)</a:t>
            </a:r>
          </a:p>
          <a:p>
            <a:pPr lvl="1"/>
            <a:r>
              <a:rPr lang="sr-Latn-RS" sz="2000" dirty="0"/>
              <a:t>mape (ključ/vrednost) – mapa nije prava kolekcija,</a:t>
            </a:r>
            <a:br>
              <a:rPr lang="sr-Latn-RS" sz="2000" dirty="0"/>
            </a:br>
            <a:r>
              <a:rPr lang="sr-Latn-RS" sz="2000" dirty="0"/>
              <a:t>ali može se uspostaviti "pogled" na mapu, koji se ponaša kao kolekcija</a:t>
            </a:r>
          </a:p>
          <a:p>
            <a:r>
              <a:rPr lang="sr-Latn-RS" sz="2400" dirty="0"/>
              <a:t>Koriste generike (prethodno skladištili putem tipa Object)</a:t>
            </a:r>
          </a:p>
          <a:p>
            <a:r>
              <a:rPr lang="sr-Latn-RS" sz="2400" dirty="0"/>
              <a:t>Autoboxing / unboxing</a:t>
            </a:r>
          </a:p>
          <a:p>
            <a:r>
              <a:rPr lang="sr-Latn-RS" sz="2400" dirty="0"/>
              <a:t>Sve klase kolekcija implementiraju interfejs </a:t>
            </a:r>
            <a:r>
              <a:rPr lang="sr-Latn-RS" sz="2400" i="1" dirty="0"/>
              <a:t>Iterable</a:t>
            </a:r>
          </a:p>
          <a:p>
            <a:pPr lvl="1"/>
            <a:r>
              <a:rPr lang="sr-Latn-RS" sz="2000" dirty="0"/>
              <a:t>mogu se koristiti u for-each varijanti ciklusa</a:t>
            </a:r>
          </a:p>
          <a:p>
            <a:pPr>
              <a:buNone/>
            </a:pPr>
            <a:endParaRPr lang="en-US" sz="2400" dirty="0"/>
          </a:p>
          <a:p>
            <a:pPr lvl="1"/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Kolekcije</a:t>
            </a:r>
            <a:br>
              <a:rPr lang="sr-Latn-RS" dirty="0"/>
            </a:br>
            <a:r>
              <a:rPr lang="sr-Latn-RS" sz="2200" dirty="0"/>
              <a:t>interfejsi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lnSpcReduction="10000"/>
          </a:bodyPr>
          <a:lstStyle/>
          <a:p>
            <a:r>
              <a:rPr lang="sr-Latn-RS" sz="2400" dirty="0"/>
              <a:t>Collection, </a:t>
            </a:r>
            <a:r>
              <a:rPr lang="sr-Latn-RS" sz="2000" dirty="0"/>
              <a:t>rad sa grupama objekata, na vrhu hijerarhije</a:t>
            </a:r>
            <a:endParaRPr lang="en-US" sz="2000" dirty="0"/>
          </a:p>
          <a:p>
            <a:pPr lvl="1"/>
            <a:r>
              <a:rPr lang="en-US" sz="1600" dirty="0"/>
              <a:t>add (</a:t>
            </a:r>
            <a:r>
              <a:rPr lang="en-US" sz="1600" dirty="0" err="1"/>
              <a:t>dodavanje</a:t>
            </a:r>
            <a:r>
              <a:rPr lang="en-US" sz="1600" dirty="0"/>
              <a:t> </a:t>
            </a:r>
            <a:r>
              <a:rPr lang="en-US" sz="1600" dirty="0" err="1"/>
              <a:t>pojedinacnih</a:t>
            </a:r>
            <a:r>
              <a:rPr lang="en-US" sz="1600" dirty="0"/>
              <a:t> </a:t>
            </a:r>
            <a:r>
              <a:rPr lang="en-US" sz="1600" dirty="0" err="1"/>
              <a:t>elemenata</a:t>
            </a:r>
            <a:r>
              <a:rPr lang="en-US" sz="1600" dirty="0"/>
              <a:t>)</a:t>
            </a:r>
          </a:p>
          <a:p>
            <a:pPr lvl="1"/>
            <a:r>
              <a:rPr lang="en-US" sz="1600" dirty="0" err="1"/>
              <a:t>addAll</a:t>
            </a:r>
            <a:r>
              <a:rPr lang="en-US" sz="1600" dirty="0"/>
              <a:t> (</a:t>
            </a:r>
            <a:r>
              <a:rPr lang="en-US" sz="1600" dirty="0" err="1"/>
              <a:t>dodavanje</a:t>
            </a:r>
            <a:r>
              <a:rPr lang="en-US" sz="1600" dirty="0"/>
              <a:t> </a:t>
            </a:r>
            <a:r>
              <a:rPr lang="en-US" sz="1600" dirty="0" err="1"/>
              <a:t>druge</a:t>
            </a:r>
            <a:r>
              <a:rPr lang="en-US" sz="1600" dirty="0"/>
              <a:t> </a:t>
            </a:r>
            <a:r>
              <a:rPr lang="en-US" sz="1600" dirty="0" err="1"/>
              <a:t>kolekcije</a:t>
            </a:r>
            <a:r>
              <a:rPr lang="en-US" sz="1600" dirty="0"/>
              <a:t>)</a:t>
            </a:r>
          </a:p>
          <a:p>
            <a:pPr lvl="1"/>
            <a:r>
              <a:rPr lang="en-US" sz="1600" dirty="0"/>
              <a:t>remove, </a:t>
            </a:r>
            <a:r>
              <a:rPr lang="en-US" sz="1600" dirty="0" err="1"/>
              <a:t>removeAll</a:t>
            </a:r>
            <a:r>
              <a:rPr lang="en-US" sz="1600" dirty="0"/>
              <a:t>, clear</a:t>
            </a:r>
          </a:p>
          <a:p>
            <a:pPr lvl="1"/>
            <a:r>
              <a:rPr lang="en-US" sz="1600" dirty="0"/>
              <a:t>contains, </a:t>
            </a:r>
            <a:r>
              <a:rPr lang="en-US" sz="1600" dirty="0" err="1"/>
              <a:t>containsAll</a:t>
            </a:r>
            <a:endParaRPr lang="en-US" sz="1600" dirty="0"/>
          </a:p>
          <a:p>
            <a:pPr lvl="1"/>
            <a:r>
              <a:rPr lang="en-US" sz="1600" dirty="0"/>
              <a:t>size</a:t>
            </a:r>
            <a:endParaRPr lang="sr-Latn-RS" sz="1600" dirty="0"/>
          </a:p>
          <a:p>
            <a:r>
              <a:rPr lang="sr-Latn-RS" sz="2400" dirty="0"/>
              <a:t>List</a:t>
            </a:r>
          </a:p>
          <a:p>
            <a:r>
              <a:rPr lang="sr-Latn-RS" sz="2400" dirty="0"/>
              <a:t>Queue</a:t>
            </a:r>
            <a:r>
              <a:rPr lang="en-US" sz="2400" dirty="0"/>
              <a:t>, </a:t>
            </a:r>
            <a:r>
              <a:rPr lang="en-US" sz="2400" dirty="0" err="1"/>
              <a:t>Deque</a:t>
            </a:r>
            <a:endParaRPr lang="sr-Latn-RS" sz="2400" dirty="0"/>
          </a:p>
          <a:p>
            <a:r>
              <a:rPr lang="sr-Latn-RS" sz="2400" dirty="0"/>
              <a:t>Set</a:t>
            </a:r>
            <a:r>
              <a:rPr lang="en-US" sz="2400" dirty="0"/>
              <a:t>, </a:t>
            </a:r>
            <a:r>
              <a:rPr lang="sr-Latn-RS" sz="2400" dirty="0"/>
              <a:t>SortedSet</a:t>
            </a:r>
            <a:r>
              <a:rPr lang="en-US" sz="2400" dirty="0"/>
              <a:t>, </a:t>
            </a:r>
            <a:r>
              <a:rPr lang="sr-Latn-RS" sz="2400" dirty="0"/>
              <a:t>NavigableSet</a:t>
            </a:r>
          </a:p>
          <a:p>
            <a:r>
              <a:rPr lang="sr-Latn-RS" sz="2400" dirty="0"/>
              <a:t>Koriste se i sledeći interfejsi</a:t>
            </a:r>
          </a:p>
          <a:p>
            <a:pPr lvl="1"/>
            <a:r>
              <a:rPr lang="sr-Latn-RS" sz="2000" dirty="0"/>
              <a:t>Comparator</a:t>
            </a:r>
          </a:p>
          <a:p>
            <a:pPr lvl="1"/>
            <a:r>
              <a:rPr lang="sr-Latn-RS" sz="2000" dirty="0"/>
              <a:t>RandomAccess</a:t>
            </a:r>
          </a:p>
          <a:p>
            <a:pPr lvl="1"/>
            <a:r>
              <a:rPr lang="sr-Latn-RS" sz="2000" dirty="0"/>
              <a:t>Iterator</a:t>
            </a:r>
          </a:p>
          <a:p>
            <a:pPr lvl="1"/>
            <a:r>
              <a:rPr lang="sr-Latn-RS" sz="2000" dirty="0"/>
              <a:t>ListIterator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656209"/>
            <a:ext cx="4038600" cy="5201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Kolekcije</a:t>
            </a:r>
            <a:br>
              <a:rPr lang="en-US" dirty="0"/>
            </a:br>
            <a:r>
              <a:rPr lang="en-US" sz="2200" dirty="0" err="1"/>
              <a:t>klase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1295400"/>
            <a:ext cx="7696200" cy="566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Klasa</a:t>
            </a:r>
            <a:r>
              <a:rPr lang="en-US" dirty="0"/>
              <a:t> </a:t>
            </a:r>
            <a:r>
              <a:rPr lang="en-US" dirty="0" err="1"/>
              <a:t>ArrayList</a:t>
            </a:r>
            <a:br>
              <a:rPr lang="en-US" dirty="0"/>
            </a:br>
            <a:r>
              <a:rPr lang="en-US" sz="2200" i="1" dirty="0" err="1"/>
              <a:t>dinami</a:t>
            </a:r>
            <a:r>
              <a:rPr lang="sr-Latn-RS" sz="2200" i="1" dirty="0"/>
              <a:t>čki vektor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105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ArrayList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ArrayList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(Collection&lt;? extends E&gt; c)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ArrayList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cap)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List&lt;String&gt; al = new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ArrayList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&lt;&gt;();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al.add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("POOP");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al.add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 "B" 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al.add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(0, "A"); //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umece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na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poziciju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0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al.remove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(1));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(al + ",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velicina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 " +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al.size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for(String s : al) System.out.println(s);</a:t>
            </a: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POOP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[A, B],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velicina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 2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A</a:t>
            </a: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41FED-B30B-4601-9ECC-B0A8567D2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Klasa</a:t>
            </a:r>
            <a:r>
              <a:rPr lang="en-US" dirty="0"/>
              <a:t>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6454D-2911-49A5-B17A-664F1FDC1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Map&lt;K, V&gt; - K tip </a:t>
            </a:r>
            <a:r>
              <a:rPr lang="en-US" dirty="0" err="1"/>
              <a:t>klju</a:t>
            </a:r>
            <a:r>
              <a:rPr lang="sr-Latn-RS" dirty="0"/>
              <a:t>ča, V – tip vrednosti</a:t>
            </a:r>
          </a:p>
          <a:p>
            <a:r>
              <a:rPr lang="sr-Latn-RS" dirty="0"/>
              <a:t>Element mape </a:t>
            </a:r>
            <a:r>
              <a:rPr lang="sr-Latn-RS" dirty="0" err="1"/>
              <a:t>Map.E</a:t>
            </a:r>
            <a:r>
              <a:rPr lang="en-US" dirty="0" err="1"/>
              <a:t>ntry</a:t>
            </a:r>
            <a:r>
              <a:rPr lang="en-US" dirty="0"/>
              <a:t>&lt;K, V&gt;</a:t>
            </a:r>
          </a:p>
          <a:p>
            <a:r>
              <a:rPr lang="en-US" dirty="0" err="1"/>
              <a:t>Vrste</a:t>
            </a:r>
            <a:r>
              <a:rPr lang="en-US" dirty="0"/>
              <a:t> – HashMap, </a:t>
            </a:r>
            <a:r>
              <a:rPr lang="en-US" dirty="0" err="1"/>
              <a:t>TreeMap</a:t>
            </a:r>
            <a:r>
              <a:rPr lang="en-US" dirty="0"/>
              <a:t>, </a:t>
            </a:r>
            <a:r>
              <a:rPr lang="en-US" dirty="0" err="1"/>
              <a:t>LinkedHashMap</a:t>
            </a:r>
            <a:r>
              <a:rPr lang="en-US" dirty="0"/>
              <a:t>, </a:t>
            </a:r>
            <a:r>
              <a:rPr lang="en-US" dirty="0" err="1"/>
              <a:t>IdentityHashMap</a:t>
            </a:r>
            <a:r>
              <a:rPr lang="en-US" dirty="0"/>
              <a:t>, …</a:t>
            </a:r>
          </a:p>
          <a:p>
            <a:r>
              <a:rPr lang="en-US" dirty="0" err="1"/>
              <a:t>Neke</a:t>
            </a:r>
            <a:r>
              <a:rPr lang="en-US" dirty="0"/>
              <a:t> od </a:t>
            </a:r>
            <a:r>
              <a:rPr lang="en-US" dirty="0" err="1"/>
              <a:t>metoda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put, </a:t>
            </a:r>
            <a:r>
              <a:rPr lang="en-US" dirty="0" err="1"/>
              <a:t>computeIfAbsent</a:t>
            </a:r>
            <a:r>
              <a:rPr lang="en-US" dirty="0"/>
              <a:t>, …</a:t>
            </a:r>
          </a:p>
          <a:p>
            <a:pPr lvl="1"/>
            <a:r>
              <a:rPr lang="en-US" dirty="0"/>
              <a:t>get, </a:t>
            </a:r>
            <a:r>
              <a:rPr lang="en-US" dirty="0" err="1"/>
              <a:t>getOrElse</a:t>
            </a:r>
            <a:r>
              <a:rPr lang="en-US" dirty="0"/>
              <a:t>, remove, …</a:t>
            </a:r>
          </a:p>
          <a:p>
            <a:pPr lvl="1"/>
            <a:r>
              <a:rPr lang="en-US" dirty="0" err="1"/>
              <a:t>keySet</a:t>
            </a:r>
            <a:r>
              <a:rPr lang="en-US" dirty="0"/>
              <a:t>, values, </a:t>
            </a:r>
            <a:r>
              <a:rPr lang="en-US" dirty="0" err="1"/>
              <a:t>entrySet</a:t>
            </a:r>
            <a:r>
              <a:rPr lang="en-US" dirty="0"/>
              <a:t>, …  </a:t>
            </a:r>
          </a:p>
        </p:txBody>
      </p:sp>
    </p:spTree>
    <p:extLst>
      <p:ext uri="{BB962C8B-B14F-4D97-AF65-F5344CB8AC3E}">
        <p14:creationId xmlns:p14="http://schemas.microsoft.com/office/powerpoint/2010/main" val="143162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B34A-FB22-42C1-BDBA-6D0911926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Klasa</a:t>
            </a:r>
            <a:r>
              <a:rPr lang="en-US" dirty="0"/>
              <a:t> Collections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B70A8-8975-4526-8030-5BB80607E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Sadr</a:t>
            </a:r>
            <a:r>
              <a:rPr lang="sr-Latn-RS" dirty="0" err="1"/>
              <a:t>ži</a:t>
            </a:r>
            <a:r>
              <a:rPr lang="sr-Latn-RS" dirty="0"/>
              <a:t> statičke metode</a:t>
            </a:r>
            <a:endParaRPr lang="en-US" dirty="0"/>
          </a:p>
          <a:p>
            <a:r>
              <a:rPr lang="en-US" dirty="0"/>
              <a:t>Sadr</a:t>
            </a:r>
            <a:r>
              <a:rPr lang="sr-Latn-RS" dirty="0" err="1"/>
              <a:t>ži</a:t>
            </a:r>
            <a:r>
              <a:rPr lang="sr-Latn-RS" dirty="0"/>
              <a:t> algoritme </a:t>
            </a:r>
            <a:r>
              <a:rPr lang="en-US" dirty="0"/>
              <a:t>sort, </a:t>
            </a:r>
            <a:r>
              <a:rPr lang="sr-Latn-RS" dirty="0" err="1"/>
              <a:t>binarySearch</a:t>
            </a:r>
            <a:r>
              <a:rPr lang="sr-Latn-RS" dirty="0"/>
              <a:t>, </a:t>
            </a:r>
            <a:r>
              <a:rPr lang="en-US" dirty="0"/>
              <a:t>shuffle, …</a:t>
            </a:r>
            <a:endParaRPr lang="sr-Latn-RS" dirty="0"/>
          </a:p>
          <a:p>
            <a:r>
              <a:rPr lang="sr-Latn-RS" dirty="0"/>
              <a:t>Sadrži metode za konverziju</a:t>
            </a:r>
          </a:p>
          <a:p>
            <a:pPr lvl="1"/>
            <a:r>
              <a:rPr lang="sr-Latn-RS" dirty="0" err="1"/>
              <a:t>unmodifiedList</a:t>
            </a:r>
            <a:r>
              <a:rPr lang="sr-Latn-RS" dirty="0"/>
              <a:t>, </a:t>
            </a:r>
            <a:r>
              <a:rPr lang="sr-Latn-RS" dirty="0" err="1"/>
              <a:t>unmodifiedMap</a:t>
            </a:r>
            <a:r>
              <a:rPr lang="sr-Latn-RS" dirty="0"/>
              <a:t>, …</a:t>
            </a:r>
          </a:p>
          <a:p>
            <a:pPr lvl="1"/>
            <a:r>
              <a:rPr lang="sr-Latn-RS" dirty="0" err="1"/>
              <a:t>synchronizedList</a:t>
            </a:r>
            <a:r>
              <a:rPr lang="sr-Latn-RS" dirty="0"/>
              <a:t>, </a:t>
            </a:r>
            <a:r>
              <a:rPr lang="sr-Latn-RS" dirty="0" err="1"/>
              <a:t>synchronizedMap</a:t>
            </a:r>
            <a:r>
              <a:rPr lang="sr-Latn-RS" dirty="0"/>
              <a:t>, …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98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4176B-6A2F-46AF-A414-FA1471152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Klasa </a:t>
            </a:r>
            <a:r>
              <a:rPr lang="sr-Latn-RS" dirty="0" err="1"/>
              <a:t>Stream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6B17A-8F98-4E0C-AB01-6D23C27AD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Omogućava obradu kolekcija pomoću funkcijskih objekata</a:t>
            </a:r>
          </a:p>
          <a:p>
            <a:pPr lvl="1"/>
            <a:r>
              <a:rPr lang="sr-Latn-RS" dirty="0" err="1"/>
              <a:t>Lamba</a:t>
            </a:r>
            <a:r>
              <a:rPr lang="sr-Latn-RS" dirty="0"/>
              <a:t> funkcija</a:t>
            </a:r>
          </a:p>
          <a:p>
            <a:pPr lvl="1"/>
            <a:r>
              <a:rPr lang="sr-Latn-RS" dirty="0"/>
              <a:t>Referenca ka metodi (npr. </a:t>
            </a:r>
            <a:r>
              <a:rPr lang="sr-Latn-RS" dirty="0" err="1"/>
              <a:t>System.out</a:t>
            </a:r>
            <a:r>
              <a:rPr lang="sr-Latn-RS" dirty="0"/>
              <a:t>::</a:t>
            </a:r>
            <a:r>
              <a:rPr lang="sr-Latn-RS" dirty="0" err="1"/>
              <a:t>println</a:t>
            </a:r>
            <a:r>
              <a:rPr lang="sr-Latn-RS" dirty="0"/>
              <a:t>)</a:t>
            </a:r>
          </a:p>
          <a:p>
            <a:r>
              <a:rPr lang="sr-Latn-RS" dirty="0"/>
              <a:t>Kolekcija se pretvara u </a:t>
            </a:r>
            <a:r>
              <a:rPr lang="sr-Latn-RS" dirty="0" err="1"/>
              <a:t>Stream</a:t>
            </a:r>
            <a:r>
              <a:rPr lang="sr-Latn-RS" dirty="0"/>
              <a:t> pozivom metode </a:t>
            </a:r>
            <a:r>
              <a:rPr lang="sr-Latn-RS" dirty="0" err="1"/>
              <a:t>stream</a:t>
            </a:r>
            <a:endParaRPr lang="sr-Latn-RS" dirty="0"/>
          </a:p>
          <a:p>
            <a:r>
              <a:rPr lang="sr-Latn-RS" dirty="0"/>
              <a:t>Metode </a:t>
            </a:r>
            <a:r>
              <a:rPr lang="sr-Latn-RS" dirty="0" err="1"/>
              <a:t>map</a:t>
            </a:r>
            <a:r>
              <a:rPr lang="sr-Latn-RS" dirty="0"/>
              <a:t>, </a:t>
            </a:r>
            <a:r>
              <a:rPr lang="sr-Latn-RS" dirty="0" err="1"/>
              <a:t>reduce</a:t>
            </a:r>
            <a:r>
              <a:rPr lang="sr-Latn-RS" dirty="0"/>
              <a:t>, filter, </a:t>
            </a:r>
            <a:r>
              <a:rPr lang="sr-Latn-RS" dirty="0" err="1"/>
              <a:t>sum</a:t>
            </a:r>
            <a:r>
              <a:rPr lang="sr-Latn-RS" dirty="0"/>
              <a:t>, </a:t>
            </a:r>
            <a:r>
              <a:rPr lang="sr-Latn-RS" dirty="0" err="1"/>
              <a:t>forEach</a:t>
            </a:r>
            <a:r>
              <a:rPr lang="sr-Latn-RS" dirty="0"/>
              <a:t>, …</a:t>
            </a:r>
          </a:p>
          <a:p>
            <a:r>
              <a:rPr lang="sr-Latn-RS" dirty="0"/>
              <a:t>Pretvaranje u kolekciju – metoda </a:t>
            </a:r>
            <a:r>
              <a:rPr lang="sr-Latn-RS"/>
              <a:t>collect</a:t>
            </a:r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08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4176B-6A2F-46AF-A414-FA1471152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Klasa </a:t>
            </a:r>
            <a:r>
              <a:rPr lang="sr-Latn-RS" dirty="0" err="1"/>
              <a:t>Stream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6B17A-8F98-4E0C-AB01-6D23C27AD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int sum = </a:t>
            </a:r>
            <a:r>
              <a:rPr lang="en-US" dirty="0" err="1"/>
              <a:t>widgets.stream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                      .filter(w -&gt; </a:t>
            </a:r>
            <a:r>
              <a:rPr lang="en-US" dirty="0" err="1"/>
              <a:t>w.getColor</a:t>
            </a:r>
            <a:r>
              <a:rPr lang="en-US" dirty="0"/>
              <a:t>() == RED)</a:t>
            </a:r>
          </a:p>
          <a:p>
            <a:pPr marL="0" indent="0">
              <a:buNone/>
            </a:pPr>
            <a:r>
              <a:rPr lang="en-US" dirty="0"/>
              <a:t>                      .</a:t>
            </a:r>
            <a:r>
              <a:rPr lang="en-US" dirty="0" err="1"/>
              <a:t>mapToInt</a:t>
            </a:r>
            <a:r>
              <a:rPr lang="en-US" dirty="0"/>
              <a:t>(w -&gt; </a:t>
            </a:r>
            <a:r>
              <a:rPr lang="en-US" dirty="0" err="1"/>
              <a:t>w.getWeight</a:t>
            </a:r>
            <a:r>
              <a:rPr lang="en-US" dirty="0"/>
              <a:t>())</a:t>
            </a:r>
          </a:p>
          <a:p>
            <a:pPr marL="0" indent="0">
              <a:buNone/>
            </a:pPr>
            <a:r>
              <a:rPr lang="en-US" dirty="0"/>
              <a:t>                      .sum();</a:t>
            </a:r>
          </a:p>
        </p:txBody>
      </p:sp>
    </p:spTree>
    <p:extLst>
      <p:ext uri="{BB962C8B-B14F-4D97-AF65-F5344CB8AC3E}">
        <p14:creationId xmlns:p14="http://schemas.microsoft.com/office/powerpoint/2010/main" val="2934313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457</Words>
  <Application>Microsoft Office PowerPoint</Application>
  <PresentationFormat>On-screen Show (4:3)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Courier New</vt:lpstr>
      <vt:lpstr>Office Theme</vt:lpstr>
      <vt:lpstr>Praktikum iz Objektno orijentisanog programiranja</vt:lpstr>
      <vt:lpstr>Kolekcije Collections Framework</vt:lpstr>
      <vt:lpstr>Kolekcije interfejsi</vt:lpstr>
      <vt:lpstr>Kolekcije klase</vt:lpstr>
      <vt:lpstr>Klasa ArrayList dinamički vektor</vt:lpstr>
      <vt:lpstr>Klasa Map</vt:lpstr>
      <vt:lpstr>Klasa Collections</vt:lpstr>
      <vt:lpstr>Klasa Stream</vt:lpstr>
      <vt:lpstr>Klasa Stream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Živojin Šuštran</cp:lastModifiedBy>
  <cp:revision>179</cp:revision>
  <dcterms:created xsi:type="dcterms:W3CDTF">2015-02-11T23:52:18Z</dcterms:created>
  <dcterms:modified xsi:type="dcterms:W3CDTF">2023-04-27T07:17:46Z</dcterms:modified>
</cp:coreProperties>
</file>