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5" r:id="rId4"/>
    <p:sldId id="268" r:id="rId5"/>
    <p:sldId id="271" r:id="rId6"/>
    <p:sldId id="272" r:id="rId7"/>
    <p:sldId id="273" r:id="rId8"/>
    <p:sldId id="274" r:id="rId9"/>
    <p:sldId id="275" r:id="rId10"/>
    <p:sldId id="276" r:id="rId11"/>
    <p:sldId id="27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D1FF"/>
    <a:srgbClr val="4478B6"/>
    <a:srgbClr val="CFE6F1"/>
    <a:srgbClr val="B3C7E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283" autoAdjust="0"/>
  </p:normalViewPr>
  <p:slideViewPr>
    <p:cSldViewPr>
      <p:cViewPr>
        <p:scale>
          <a:sx n="100" d="100"/>
          <a:sy n="100" d="100"/>
        </p:scale>
        <p:origin x="-138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AA35AA-4B2C-4A3C-A2A2-5A771B59C332}" type="datetimeFigureOut">
              <a:rPr lang="en-US" smtClean="0"/>
              <a:pPr/>
              <a:t>31-Mar-15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7D9939-62C0-4D2A-A2E3-D6908E18B6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31-Mar-15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31-Mar-15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31-Mar-15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31-Mar-15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31-Mar-15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31-Mar-15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31-Mar-15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31-Mar-15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31-Mar-15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31-Mar-15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31-Mar-15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39999">
              <a:srgbClr val="A3D1FF"/>
            </a:gs>
            <a:gs pos="70000">
              <a:srgbClr val="CFE6F1"/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2CF9B-3AE1-4C59-938C-822F86273E2D}" type="datetimeFigureOut">
              <a:rPr lang="en-US" smtClean="0"/>
              <a:pPr/>
              <a:t>31-Mar-15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0425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b="1" dirty="0" err="1" smtClean="0"/>
              <a:t>P</a:t>
            </a:r>
            <a:r>
              <a:rPr lang="en-US" dirty="0" err="1" smtClean="0"/>
              <a:t>raktikum</a:t>
            </a:r>
            <a:r>
              <a:rPr lang="en-US" dirty="0" smtClean="0"/>
              <a:t> </a:t>
            </a:r>
            <a:r>
              <a:rPr lang="en-US" dirty="0" err="1" smtClean="0"/>
              <a:t>iz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 err="1" smtClean="0"/>
              <a:t>O</a:t>
            </a:r>
            <a:r>
              <a:rPr lang="en-US" dirty="0" err="1" smtClean="0"/>
              <a:t>bjektno</a:t>
            </a:r>
            <a:r>
              <a:rPr lang="en-US" dirty="0" smtClean="0"/>
              <a:t> </a:t>
            </a:r>
            <a:r>
              <a:rPr lang="en-US" b="1" dirty="0" err="1" smtClean="0"/>
              <a:t>o</a:t>
            </a:r>
            <a:r>
              <a:rPr lang="en-US" dirty="0" err="1" smtClean="0"/>
              <a:t>rijentisanog</a:t>
            </a:r>
            <a:r>
              <a:rPr lang="en-US" dirty="0" smtClean="0"/>
              <a:t> </a:t>
            </a:r>
            <a:r>
              <a:rPr lang="en-US" b="1" dirty="0" err="1" smtClean="0"/>
              <a:t>p</a:t>
            </a:r>
            <a:r>
              <a:rPr lang="en-US" dirty="0" err="1" smtClean="0"/>
              <a:t>rogramiranja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13S112POOP</a:t>
            </a:r>
          </a:p>
          <a:p>
            <a:endParaRPr lang="en-US" dirty="0"/>
          </a:p>
          <a:p>
            <a:r>
              <a:rPr lang="en-US" dirty="0" err="1" smtClean="0"/>
              <a:t>Nizovi</a:t>
            </a:r>
            <a:r>
              <a:rPr lang="en-US" dirty="0" smtClean="0"/>
              <a:t> </a:t>
            </a:r>
            <a:r>
              <a:rPr lang="en-US" dirty="0" err="1" smtClean="0"/>
              <a:t>vrednosti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Klasa</a:t>
            </a:r>
            <a:r>
              <a:rPr lang="en-US" dirty="0" smtClean="0"/>
              <a:t> </a:t>
            </a:r>
            <a:r>
              <a:rPr lang="en-US" dirty="0" err="1" smtClean="0"/>
              <a:t>indirect_array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200" dirty="0" smtClean="0"/>
              <a:t>http://</a:t>
            </a:r>
            <a:r>
              <a:rPr lang="en-US" sz="2200" dirty="0" smtClean="0"/>
              <a:t>www.cplusplus.com/reference/valarray/indirect_array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105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include 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iostream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    //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cout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cstddef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     //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size_t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    //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main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() {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 std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A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(8); 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for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=0;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&lt;8; ++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A[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]=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; </a:t>
            </a: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// 0 1 2 3 4 5 6 7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size_t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sel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[] = {3,5,6};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//       </a:t>
            </a:r>
            <a:r>
              <a:rPr lang="en-US" sz="1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*   * </a:t>
            </a:r>
            <a:r>
              <a:rPr lang="en-US" sz="1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*</a:t>
            </a:r>
            <a:endParaRPr lang="en-US" sz="1800" b="1" dirty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size_t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selection (sel,3); 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A[selection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] *=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&gt;(10,3); 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					   </a:t>
            </a: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0 1 2 30 4 50 60 7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A[selection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] = 0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;		   </a:t>
            </a: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0 1 2 0 </a:t>
            </a: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 4 </a:t>
            </a: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0 </a:t>
            </a: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 0  7 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return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0;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sr-Latn-RS" sz="1800" dirty="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Pregled</a:t>
            </a:r>
            <a:r>
              <a:rPr lang="en-US" dirty="0" smtClean="0"/>
              <a:t> </a:t>
            </a:r>
            <a:r>
              <a:rPr lang="en-US" dirty="0" err="1" smtClean="0"/>
              <a:t>nekih</a:t>
            </a:r>
            <a:r>
              <a:rPr lang="en-US" dirty="0" smtClean="0"/>
              <a:t> </a:t>
            </a:r>
            <a:r>
              <a:rPr lang="en-US" dirty="0" err="1" smtClean="0"/>
              <a:t>operatora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200" dirty="0" smtClean="0"/>
              <a:t>http://</a:t>
            </a:r>
            <a:r>
              <a:rPr lang="en-US" sz="2200" dirty="0" smtClean="0"/>
              <a:t>www.cplusplus.com/reference/valarray/operators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1054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include 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iostream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    //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cout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include 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    //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main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() {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init[]= {10,20,30,40};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                                   //   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A:           B: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A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(init, 4);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//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10 20 30 40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B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(25,4);   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//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10 20 30 40    25 25 25 25</a:t>
            </a: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B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+=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A;                            //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10 20 30 40    35 45 55 65</a:t>
            </a: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A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B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+ 10;                  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  //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45 55 65 75    35 45 55 65</a:t>
            </a: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A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-= 10;                       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//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35 45 55 65    35 45 55 65</a:t>
            </a: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bool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comp =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(A==B);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if ( comp.min() == true )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&lt;&lt;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"A == B\n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";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else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&lt;&lt;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"A != B\n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";</a:t>
            </a: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return 0;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sr-Latn-RS" sz="1800" dirty="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Nizovi</a:t>
            </a:r>
            <a:r>
              <a:rPr lang="en-US" dirty="0" smtClean="0"/>
              <a:t> (</a:t>
            </a:r>
            <a:r>
              <a:rPr lang="en-US" dirty="0" err="1" smtClean="0"/>
              <a:t>numeri</a:t>
            </a:r>
            <a:r>
              <a:rPr lang="sr-Latn-RS" dirty="0" smtClean="0"/>
              <a:t>čkih) </a:t>
            </a:r>
            <a:r>
              <a:rPr lang="en-US" dirty="0" err="1" smtClean="0"/>
              <a:t>vrednosti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en-US" sz="36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36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3600" dirty="0" smtClean="0">
                <a:latin typeface="Courier New" pitchFamily="49" charset="0"/>
                <a:cs typeface="Courier New" pitchFamily="49" charset="0"/>
              </a:rPr>
              <a:t>&gt;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105400"/>
          </a:xfrm>
        </p:spPr>
        <p:txBody>
          <a:bodyPr>
            <a:normAutofit lnSpcReduction="10000"/>
          </a:bodyPr>
          <a:lstStyle/>
          <a:p>
            <a:r>
              <a:rPr lang="en-US" sz="2400" dirty="0" err="1" smtClean="0"/>
              <a:t>Fleksibilan</a:t>
            </a:r>
            <a:r>
              <a:rPr lang="en-US" sz="2400" dirty="0" smtClean="0"/>
              <a:t> </a:t>
            </a:r>
            <a:r>
              <a:rPr lang="en-US" sz="2400" dirty="0" err="1" smtClean="0"/>
              <a:t>na</a:t>
            </a:r>
            <a:r>
              <a:rPr lang="sr-Latn-RS" sz="2400" dirty="0" smtClean="0"/>
              <a:t>čin </a:t>
            </a:r>
            <a:r>
              <a:rPr lang="en-US" sz="2400" dirty="0" err="1" smtClean="0"/>
              <a:t>manipulisanja</a:t>
            </a:r>
            <a:r>
              <a:rPr lang="en-US" sz="2400" dirty="0" smtClean="0"/>
              <a:t> </a:t>
            </a:r>
            <a:r>
              <a:rPr lang="en-US" sz="2400" dirty="0" err="1" smtClean="0"/>
              <a:t>nizovima</a:t>
            </a:r>
            <a:r>
              <a:rPr lang="en-US" sz="2400" dirty="0" smtClean="0"/>
              <a:t> </a:t>
            </a:r>
            <a:r>
              <a:rPr lang="en-US" sz="2400" dirty="0" err="1" smtClean="0"/>
              <a:t>brojeva</a:t>
            </a:r>
            <a:endParaRPr lang="sr-Latn-RS" sz="2400" dirty="0" smtClean="0"/>
          </a:p>
          <a:p>
            <a:pPr lvl="1"/>
            <a:r>
              <a:rPr lang="en-US" sz="2000" dirty="0" err="1" smtClean="0"/>
              <a:t>selekcija</a:t>
            </a:r>
            <a:r>
              <a:rPr lang="en-US" sz="2000" dirty="0" smtClean="0"/>
              <a:t> </a:t>
            </a:r>
            <a:r>
              <a:rPr lang="en-US" sz="2000" dirty="0" err="1" smtClean="0"/>
              <a:t>odre</a:t>
            </a:r>
            <a:r>
              <a:rPr lang="sr-Latn-RS" sz="2000" dirty="0" smtClean="0"/>
              <a:t>đenih elemenata (pravilno ili po izboru)</a:t>
            </a:r>
            <a:endParaRPr lang="sr-Latn-RS" sz="2000" dirty="0" smtClean="0"/>
          </a:p>
          <a:p>
            <a:pPr lvl="1"/>
            <a:r>
              <a:rPr lang="sr-Latn-RS" sz="2000" dirty="0" smtClean="0"/>
              <a:t>obrada celokupnog niza (svaki element zasebno)</a:t>
            </a:r>
          </a:p>
          <a:p>
            <a:pPr lvl="2"/>
            <a:r>
              <a:rPr lang="sr-Latn-RS" sz="1800" dirty="0" smtClean="0"/>
              <a:t>standardne funkcije</a:t>
            </a:r>
          </a:p>
          <a:p>
            <a:pPr lvl="2"/>
            <a:r>
              <a:rPr lang="sr-Latn-RS" sz="1800" dirty="0" smtClean="0"/>
              <a:t>korisničke funkcije</a:t>
            </a:r>
            <a:endParaRPr lang="sr-Latn-RS" sz="2400" dirty="0" smtClean="0"/>
          </a:p>
          <a:p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&gt;, std::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endParaRPr lang="en-US" sz="24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template &lt;class T&gt; class 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sr-Latn-RS" sz="24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sr-Latn-RS" sz="2400" dirty="0" smtClean="0">
                <a:latin typeface="Courier New" pitchFamily="49" charset="0"/>
                <a:cs typeface="Courier New" pitchFamily="49" charset="0"/>
              </a:rPr>
              <a:t>T – </a:t>
            </a:r>
            <a:r>
              <a:rPr lang="sr-Latn-RS" sz="2400" dirty="0" smtClean="0"/>
              <a:t>vrednosni tip (aritmetički) ili pokazivački,</a:t>
            </a:r>
            <a:br>
              <a:rPr lang="sr-Latn-RS" sz="2400" dirty="0" smtClean="0"/>
            </a:br>
            <a:r>
              <a:rPr lang="sr-Latn-RS" sz="2400" dirty="0" smtClean="0"/>
              <a:t>	ili klasni tip koji se ponaša kao vrednosni.</a:t>
            </a:r>
            <a:endParaRPr lang="en-US" sz="2400" dirty="0" smtClean="0"/>
          </a:p>
          <a:p>
            <a:r>
              <a:rPr lang="sr-Latn-RS" sz="2400" dirty="0" smtClean="0"/>
              <a:t>Posebno preklopljen </a:t>
            </a:r>
            <a:r>
              <a:rPr lang="sr-Latn-RS" sz="2400" dirty="0" smtClean="0">
                <a:latin typeface="Courier New" pitchFamily="49" charset="0"/>
                <a:cs typeface="Courier New" pitchFamily="49" charset="0"/>
              </a:rPr>
              <a:t>operator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[]</a:t>
            </a:r>
          </a:p>
          <a:p>
            <a:r>
              <a:rPr lang="en-US" sz="2400" dirty="0" err="1" smtClean="0"/>
              <a:t>Omogu</a:t>
            </a:r>
            <a:r>
              <a:rPr lang="sr-Latn-RS" sz="2400" dirty="0" smtClean="0"/>
              <a:t>ćava razne optimizacije</a:t>
            </a:r>
          </a:p>
          <a:p>
            <a:pPr lvl="1"/>
            <a:r>
              <a:rPr lang="sr-Latn-RS" sz="2000" dirty="0" smtClean="0"/>
              <a:t>paralelizacija</a:t>
            </a:r>
          </a:p>
          <a:p>
            <a:pPr lvl="1"/>
            <a:r>
              <a:rPr lang="sr-Latn-RS" sz="2000" dirty="0" smtClean="0"/>
              <a:t>bolje upravljanje memorijom</a:t>
            </a:r>
          </a:p>
          <a:p>
            <a:pPr lvl="1"/>
            <a:endParaRPr lang="sr-Latn-RS" sz="2000" dirty="0" smtClean="0"/>
          </a:p>
          <a:p>
            <a:pPr lvl="1">
              <a:buNone/>
            </a:pPr>
            <a:endParaRPr lang="sr-Latn-R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Nizovi vrednosti</a:t>
            </a:r>
            <a:r>
              <a:rPr lang="en-US" dirty="0" smtClean="0"/>
              <a:t> </a:t>
            </a:r>
            <a:r>
              <a:rPr lang="sr-Latn-RS" dirty="0" smtClean="0"/>
              <a:t>– klase i funkcije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en-US" dirty="0" smtClean="0"/>
              <a:t> </a:t>
            </a:r>
            <a:r>
              <a:rPr lang="en-US" sz="2200" dirty="0" smtClean="0"/>
              <a:t>http://www.cplusplus.com/reference/valarray/valarray/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105400"/>
          </a:xfrm>
        </p:spPr>
        <p:txBody>
          <a:bodyPr>
            <a:normAutofit lnSpcReduction="10000"/>
          </a:bodyPr>
          <a:lstStyle/>
          <a:p>
            <a:r>
              <a:rPr lang="sr-Latn-RS" sz="20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sr-Latn-RS" sz="2000" b="1" dirty="0" smtClean="0">
                <a:latin typeface="Courier New" pitchFamily="49" charset="0"/>
                <a:cs typeface="Courier New" pitchFamily="49" charset="0"/>
              </a:rPr>
              <a:t>include</a:t>
            </a:r>
            <a:r>
              <a:rPr lang="sr-Latn-RS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sr-Latn-RS" sz="2000" dirty="0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&gt;</a:t>
            </a:r>
            <a:endParaRPr lang="sr-Latn-RS" sz="20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sr-Latn-RS" sz="2400" dirty="0" smtClean="0">
                <a:cs typeface="Courier New" pitchFamily="49" charset="0"/>
              </a:rPr>
              <a:t>Klase</a:t>
            </a:r>
          </a:p>
          <a:p>
            <a:pPr lvl="1"/>
            <a:r>
              <a:rPr lang="sr-Latn-RS" sz="2000" dirty="0" smtClean="0">
                <a:cs typeface="Courier New" pitchFamily="49" charset="0"/>
              </a:rPr>
              <a:t>valarray  	</a:t>
            </a: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template </a:t>
            </a: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&lt;class T&gt; class </a:t>
            </a:r>
            <a:r>
              <a:rPr lang="en-US" sz="20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sr-Latn-RS" sz="2000" dirty="0" smtClean="0">
              <a:solidFill>
                <a:schemeClr val="accent1"/>
              </a:solidFill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sr-Latn-RS" sz="2000" dirty="0" smtClean="0">
                <a:cs typeface="Courier New" pitchFamily="49" charset="0"/>
              </a:rPr>
              <a:t>slice </a:t>
            </a:r>
            <a:r>
              <a:rPr lang="sr-Latn-RS" sz="2000" dirty="0" smtClean="0">
                <a:cs typeface="Courier New" pitchFamily="49" charset="0"/>
              </a:rPr>
              <a:t>	</a:t>
            </a:r>
            <a:r>
              <a:rPr lang="sr-Latn-R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class </a:t>
            </a:r>
            <a:r>
              <a:rPr lang="sr-Latn-R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slice</a:t>
            </a:r>
            <a:r>
              <a:rPr lang="en-US" sz="18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sr-Latn-RS" sz="1800" dirty="0" smtClean="0">
              <a:solidFill>
                <a:schemeClr val="accent1"/>
              </a:solidFill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sr-Latn-RS" sz="2000" dirty="0" smtClean="0">
                <a:cs typeface="Courier New" pitchFamily="49" charset="0"/>
              </a:rPr>
              <a:t>gslice </a:t>
            </a:r>
            <a:r>
              <a:rPr lang="sr-Latn-RS" sz="2000" dirty="0" smtClean="0">
                <a:cs typeface="Courier New" pitchFamily="49" charset="0"/>
              </a:rPr>
              <a:t>	</a:t>
            </a:r>
            <a:r>
              <a:rPr lang="sr-Latn-R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class </a:t>
            </a:r>
            <a:r>
              <a:rPr lang="sr-Latn-R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gslice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sr-Latn-RS" dirty="0" smtClean="0">
              <a:solidFill>
                <a:schemeClr val="accent1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sr-Latn-RS" sz="2400" dirty="0" smtClean="0">
                <a:cs typeface="Courier New" pitchFamily="49" charset="0"/>
              </a:rPr>
              <a:t>Pomoćne klase (vraća ih 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::</a:t>
            </a:r>
            <a:r>
              <a:rPr lang="sr-Latn-RS" sz="2400" dirty="0" smtClean="0">
                <a:latin typeface="Courier New" pitchFamily="49" charset="0"/>
                <a:cs typeface="Courier New" pitchFamily="49" charset="0"/>
              </a:rPr>
              <a:t>operator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[]</a:t>
            </a:r>
            <a:r>
              <a:rPr lang="en-US" sz="2400" dirty="0" smtClean="0">
                <a:cs typeface="Courier New" pitchFamily="49" charset="0"/>
              </a:rPr>
              <a:t>)</a:t>
            </a:r>
            <a:endParaRPr lang="sr-Latn-RS" sz="2400" dirty="0" smtClean="0">
              <a:cs typeface="Courier New" pitchFamily="49" charset="0"/>
            </a:endParaRPr>
          </a:p>
          <a:p>
            <a:pPr lvl="1"/>
            <a:r>
              <a:rPr lang="sr-Latn-RS" sz="2000" dirty="0" smtClean="0">
                <a:cs typeface="Courier New" pitchFamily="49" charset="0"/>
              </a:rPr>
              <a:t>slice_array	</a:t>
            </a: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template &lt;class T&gt; </a:t>
            </a:r>
            <a:r>
              <a:rPr lang="en-US" sz="20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slice_array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sr-Latn-RS" sz="2000" dirty="0" smtClean="0">
              <a:solidFill>
                <a:schemeClr val="accent1"/>
              </a:solidFill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sr-Latn-RS" sz="2000" dirty="0" smtClean="0">
                <a:cs typeface="Courier New" pitchFamily="49" charset="0"/>
              </a:rPr>
              <a:t>gslice_array	</a:t>
            </a: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template </a:t>
            </a: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&lt;class T&gt; </a:t>
            </a:r>
            <a:r>
              <a:rPr lang="en-US" sz="20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gslice_array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sr-Latn-RS" sz="2000" dirty="0" smtClean="0">
              <a:cs typeface="Courier New" pitchFamily="49" charset="0"/>
            </a:endParaRPr>
          </a:p>
          <a:p>
            <a:pPr lvl="1"/>
            <a:r>
              <a:rPr lang="sr-Latn-RS" sz="2000" dirty="0" smtClean="0">
                <a:cs typeface="Courier New" pitchFamily="49" charset="0"/>
              </a:rPr>
              <a:t>mask_array	</a:t>
            </a: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template </a:t>
            </a: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&lt;class T&gt; </a:t>
            </a:r>
            <a:r>
              <a:rPr lang="en-US" sz="20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mask_array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sr-Latn-RS" sz="2000" dirty="0" smtClean="0">
              <a:cs typeface="Courier New" pitchFamily="49" charset="0"/>
            </a:endParaRPr>
          </a:p>
          <a:p>
            <a:pPr lvl="1"/>
            <a:r>
              <a:rPr lang="sr-Latn-RS" sz="2000" dirty="0" smtClean="0">
                <a:cs typeface="Courier New" pitchFamily="49" charset="0"/>
              </a:rPr>
              <a:t>indirect_array	</a:t>
            </a: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template </a:t>
            </a: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&lt;class T&gt; </a:t>
            </a:r>
            <a:r>
              <a:rPr lang="en-US" sz="20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indirect_array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sr-Latn-RS" sz="2000" dirty="0" smtClean="0">
              <a:cs typeface="Courier New" pitchFamily="49" charset="0"/>
            </a:endParaRPr>
          </a:p>
          <a:p>
            <a:r>
              <a:rPr lang="sr-Latn-RS" sz="2200" dirty="0" smtClean="0">
                <a:cs typeface="Courier New" pitchFamily="49" charset="0"/>
              </a:rPr>
              <a:t>Funkcije</a:t>
            </a:r>
          </a:p>
          <a:p>
            <a:pPr lvl="1"/>
            <a:r>
              <a:rPr lang="sr-Latn-RS" sz="2000" dirty="0" smtClean="0">
                <a:cs typeface="Courier New" pitchFamily="49" charset="0"/>
              </a:rPr>
              <a:t>većina matematičkih funkcija iz </a:t>
            </a:r>
            <a:r>
              <a:rPr lang="en-US" sz="2000" dirty="0" smtClean="0">
                <a:cs typeface="Courier New" pitchFamily="49" charset="0"/>
              </a:rPr>
              <a:t>&lt;</a:t>
            </a:r>
            <a:r>
              <a:rPr lang="en-US" sz="2000" dirty="0" err="1" smtClean="0">
                <a:cs typeface="Courier New" pitchFamily="49" charset="0"/>
              </a:rPr>
              <a:t>cmath</a:t>
            </a:r>
            <a:r>
              <a:rPr lang="en-US" sz="2000" dirty="0" smtClean="0">
                <a:cs typeface="Courier New" pitchFamily="49" charset="0"/>
              </a:rPr>
              <a:t>&gt; </a:t>
            </a:r>
            <a:r>
              <a:rPr lang="sr-Latn-RS" sz="2000" dirty="0" smtClean="0">
                <a:cs typeface="Courier New" pitchFamily="49" charset="0"/>
              </a:rPr>
              <a:t>preklopljena tako da može da operiše nad valarray objektima (abs, cos, sin, pow, log, exp, ...)</a:t>
            </a:r>
            <a:r>
              <a:rPr lang="sr-Latn-RS" sz="1800" dirty="0" smtClean="0">
                <a:cs typeface="Courier New" pitchFamily="49" charset="0"/>
              </a:rPr>
              <a:t/>
            </a:r>
            <a:br>
              <a:rPr lang="sr-Latn-RS" sz="1800" dirty="0" smtClean="0">
                <a:cs typeface="Courier New" pitchFamily="49" charset="0"/>
              </a:rPr>
            </a:br>
            <a:endParaRPr lang="sr-Latn-R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Klasa</a:t>
            </a:r>
            <a:r>
              <a:rPr lang="en-US" dirty="0" smtClean="0"/>
              <a:t> </a:t>
            </a:r>
            <a:r>
              <a:rPr lang="en-US" dirty="0" err="1" smtClean="0"/>
              <a:t>valarray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200" dirty="0" smtClean="0"/>
              <a:t>http://www.cplusplus.com/reference/valarray/valarray/valarray/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1054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include 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iostream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    //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cout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    //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, std::slice</a:t>
            </a: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main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() {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init[]= {10,20,30,40};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first;                             // (empty)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second (5);                        // 0 0 0 0 0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third (10,3);                      // 10 10 10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fourth (init,4);                   // 10 20 30 40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fifth (fourth);                    // 10 20 30 40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sixth (fifth[std::slice(1,2,1)]);  // 20 30</a:t>
            </a: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&lt;&lt; "sixth sums " &lt;&lt; sixth.sum() &lt;&lt; '\n';</a:t>
            </a: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return 0;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sr-Latn-RS" sz="1800" dirty="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Klasa</a:t>
            </a:r>
            <a:r>
              <a:rPr lang="en-US" dirty="0" smtClean="0"/>
              <a:t> </a:t>
            </a:r>
            <a:r>
              <a:rPr lang="en-US" dirty="0" err="1" smtClean="0"/>
              <a:t>valarray</a:t>
            </a:r>
            <a:r>
              <a:rPr lang="en-US" dirty="0" smtClean="0"/>
              <a:t> (2) – apply()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200" dirty="0" smtClean="0"/>
              <a:t>http://www.cplusplus.com/reference/valarray</a:t>
            </a:r>
            <a:r>
              <a:rPr lang="en-US" sz="2200" dirty="0" smtClean="0"/>
              <a:t>/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51054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include 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iostream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    //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cout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cstddef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     //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size_t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    //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increment (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x) {return ++x;}</a:t>
            </a: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main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() {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init[]={10,20,30,40,50};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A(init,5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B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A.apply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(increment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&lt;&lt;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"A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sadrzi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:";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for (std::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size_t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n=0;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n &lt;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B.size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(); n++)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&lt;&lt; ' ' &lt;&lt;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B[n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];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&lt;&lt; '\n';</a:t>
            </a: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return 0;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sr-Latn-RS" sz="1800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486400" y="5943600"/>
            <a:ext cx="2114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11 21 31 41 51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Klasa</a:t>
            </a:r>
            <a:r>
              <a:rPr lang="en-US" dirty="0" smtClean="0"/>
              <a:t> </a:t>
            </a:r>
            <a:r>
              <a:rPr lang="en-US" dirty="0" err="1" smtClean="0"/>
              <a:t>valarray</a:t>
            </a:r>
            <a:r>
              <a:rPr lang="en-US" dirty="0" smtClean="0"/>
              <a:t> (3) – shift(), </a:t>
            </a:r>
            <a:r>
              <a:rPr lang="en-US" dirty="0" err="1" smtClean="0"/>
              <a:t>cshift</a:t>
            </a:r>
            <a:r>
              <a:rPr lang="en-US" dirty="0" smtClean="0"/>
              <a:t>()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200" dirty="0" smtClean="0"/>
              <a:t>http://www.cplusplus.com/reference/valarray</a:t>
            </a:r>
            <a:r>
              <a:rPr lang="en-US" sz="2200" dirty="0" smtClean="0"/>
              <a:t>/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105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include 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iostream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    //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cout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cstddef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     //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size_t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    //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main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() {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init[]={10,20,30,40,50};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myvalarray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(init,5); // 10 20 30 40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50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myvalarray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myvalarray.cshift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(2);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  //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30 40 50 10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20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myvalarray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myvalarray.cshift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(-1);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  //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20 30 40 50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10</a:t>
            </a: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myvalarray2(init,5);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// 10 20 30 40 50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myvalarray2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myvalarray2.shift(2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);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// 30 40 50  0  0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myvalarray2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myvalarray2.shift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(-1); 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// 0  30 40 50  0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return 0;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sr-Latn-RS" sz="1800" dirty="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Klasa</a:t>
            </a:r>
            <a:r>
              <a:rPr lang="en-US" dirty="0" smtClean="0"/>
              <a:t> slice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200" dirty="0" smtClean="0"/>
              <a:t>http://</a:t>
            </a:r>
            <a:r>
              <a:rPr lang="en-US" sz="2200" dirty="0" smtClean="0"/>
              <a:t>www.cplusplus.com/reference/valarray/slice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105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include 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iostream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    //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cout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cstddef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     //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size_t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    //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, std::slice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main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() {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std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A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(12);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for (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=0;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&lt;12; ++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A[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]=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B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A[std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::slice(2,3,4)];</a:t>
            </a: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&lt;&lt; "slice(2,3,4):";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for (std::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size_t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n=0;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n&lt;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B.size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(); n++)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&lt;&lt; ' ' &lt;&lt;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B[n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];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&lt;&lt; '\n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';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return 0;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sr-Latn-RS" sz="1800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0" y="4419600"/>
            <a:ext cx="3631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0 1 2 3 4 5 6 7 8 9 10 11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48692" y="2971800"/>
            <a:ext cx="613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start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348692" y="3276600"/>
            <a:ext cx="528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size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48692" y="3581400"/>
            <a:ext cx="719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stride</a:t>
            </a:r>
            <a:endParaRPr lang="en-US" dirty="0"/>
          </a:p>
        </p:txBody>
      </p:sp>
      <p:cxnSp>
        <p:nvCxnSpPr>
          <p:cNvPr id="13" name="Elbow Connector 12"/>
          <p:cNvCxnSpPr>
            <a:stCxn id="9" idx="1"/>
          </p:cNvCxnSpPr>
          <p:nvPr/>
        </p:nvCxnSpPr>
        <p:spPr>
          <a:xfrm rot="10800000" flipV="1">
            <a:off x="5791200" y="3156466"/>
            <a:ext cx="2557492" cy="805934"/>
          </a:xfrm>
          <a:prstGeom prst="bentConnector3">
            <a:avLst>
              <a:gd name="adj1" fmla="val 9999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/>
          <p:nvPr/>
        </p:nvCxnSpPr>
        <p:spPr>
          <a:xfrm rot="10800000" flipV="1">
            <a:off x="6096000" y="3481392"/>
            <a:ext cx="2252692" cy="481008"/>
          </a:xfrm>
          <a:prstGeom prst="bentConnector3">
            <a:avLst>
              <a:gd name="adj1" fmla="val 9999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/>
          <p:nvPr/>
        </p:nvCxnSpPr>
        <p:spPr>
          <a:xfrm rot="10800000" flipV="1">
            <a:off x="6324600" y="3764280"/>
            <a:ext cx="2024092" cy="198120"/>
          </a:xfrm>
          <a:prstGeom prst="bentConnector3">
            <a:avLst>
              <a:gd name="adj1" fmla="val 9999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867400" y="4419600"/>
            <a:ext cx="304800" cy="30480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7010400" y="4419600"/>
            <a:ext cx="304800" cy="30480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8153400" y="4419600"/>
            <a:ext cx="304800" cy="30480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6019800" y="4800600"/>
            <a:ext cx="11430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  <p:bldP spid="29" grpId="0" animBg="1"/>
      <p:bldP spid="30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Klasa</a:t>
            </a:r>
            <a:r>
              <a:rPr lang="en-US" dirty="0" smtClean="0"/>
              <a:t> </a:t>
            </a:r>
            <a:r>
              <a:rPr lang="en-US" dirty="0" err="1" smtClean="0"/>
              <a:t>gslice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200" dirty="0" smtClean="0"/>
              <a:t>http://</a:t>
            </a:r>
            <a:r>
              <a:rPr lang="en-US" sz="2200" dirty="0" smtClean="0"/>
              <a:t>www.cplusplus.com/reference/valarray/gslice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1054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include 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iostream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    //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cout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cstddef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     //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size_t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    //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,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gslice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main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() {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std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A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14);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for (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=0;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A.size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();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++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A[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]=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std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size_t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start=1;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size_t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lengths[]= {2,3};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size_t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strides[]= {7,2};</a:t>
            </a: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gslice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mygslice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(start,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                    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size_t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&gt;(lengths,2),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                    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size_t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&gt;(strides,2));</a:t>
            </a: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B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A[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mygslice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];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&lt;&lt;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"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gslice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:";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for (std::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size_t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n=0;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n&lt;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B.size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(); n++)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&lt;&lt; ' ' &lt;&lt;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B[n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];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&lt;&lt; '\n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';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return 0;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sr-Latn-RS" sz="1800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33400" y="990600"/>
            <a:ext cx="7924800" cy="2246769"/>
          </a:xfrm>
          <a:prstGeom prst="rect">
            <a:avLst/>
          </a:prstGeom>
          <a:solidFill>
            <a:srgbClr val="A3D1FF"/>
          </a:solidFill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1400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		[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0][1][2][3][4][5][6][7][8][9][10][11][12][13] </a:t>
            </a:r>
            <a:endParaRPr lang="en-US" sz="14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start=1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: 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	    *</a:t>
            </a:r>
          </a:p>
          <a:p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	    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| </a:t>
            </a:r>
            <a:endParaRPr lang="en-US" sz="14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size=2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, stride=7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: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	 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   *--------------------* </a:t>
            </a:r>
          </a:p>
          <a:p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	    |                    | </a:t>
            </a:r>
          </a:p>
          <a:p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size=3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, stride=2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:	    *-----*-----*        *------*------* </a:t>
            </a:r>
          </a:p>
          <a:p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                    |     |     |        |      |      |</a:t>
            </a:r>
          </a:p>
          <a:p>
            <a:r>
              <a:rPr lang="en-US" sz="1400" dirty="0" err="1" smtClean="0">
                <a:latin typeface="Courier New" pitchFamily="49" charset="0"/>
                <a:cs typeface="Courier New" pitchFamily="49" charset="0"/>
              </a:rPr>
              <a:t>gslice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: 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             *     *     *        *      *      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* 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				[</a:t>
            </a:r>
            <a:r>
              <a:rPr lang="en-US" sz="1400" dirty="0" smtClean="0">
                <a:latin typeface="Courier New" pitchFamily="49" charset="0"/>
                <a:cs typeface="Courier New" pitchFamily="49" charset="0"/>
              </a:rPr>
              <a:t>0][1][2][3][4][5][6][7][8][9][10][11][12][13] </a:t>
            </a:r>
            <a:endParaRPr lang="en-US" sz="14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Klasa</a:t>
            </a:r>
            <a:r>
              <a:rPr lang="en-US" dirty="0" smtClean="0"/>
              <a:t> </a:t>
            </a:r>
            <a:r>
              <a:rPr lang="en-US" dirty="0" err="1" smtClean="0"/>
              <a:t>mask_array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200" dirty="0" smtClean="0"/>
              <a:t>http://</a:t>
            </a:r>
            <a:r>
              <a:rPr lang="en-US" sz="2200" dirty="0" smtClean="0"/>
              <a:t>www.cplusplus.com/reference/valarray/mask_array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1054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include 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iostream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    //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cout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cstddef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     //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size_t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    //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, std::slice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main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() {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std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A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(10);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for (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=0;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A.size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();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++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A[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]=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                           //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0  1  2  3  4  5  6  7  8  9</a:t>
            </a: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bool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mymask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(10);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for (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=0;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mymask.size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();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++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mymask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]= ((i%2)==1);                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  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                           //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f  t  f  t  f  t  f  t  f  t</a:t>
            </a: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A[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mymask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] *= std::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valarray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&gt;(10,5);  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                           //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0 10  2 30  4 50  6 70  8 90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A[!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mymask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] = 0;                         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                           // 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0 10  0 30  0 50  0 70  0 90  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return 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0;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sr-Latn-RS" sz="1800" dirty="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EF0C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EF0C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853</TotalTime>
  <Words>1047</Words>
  <Application>Microsoft Office PowerPoint</Application>
  <PresentationFormat>On-screen Show (4:3)</PresentationFormat>
  <Paragraphs>198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Praktikum iz Objektno orijentisanog programiranja</vt:lpstr>
      <vt:lpstr>Nizovi (numeričkih) vrednosti &lt;valarray&gt;</vt:lpstr>
      <vt:lpstr>Nizovi vrednosti – klase i funkcije  http://www.cplusplus.com/reference/valarray/valarray/</vt:lpstr>
      <vt:lpstr>Klasa valarray  http://www.cplusplus.com/reference/valarray/valarray/valarray/</vt:lpstr>
      <vt:lpstr>Klasa valarray (2) – apply()  http://www.cplusplus.com/reference/valarray/</vt:lpstr>
      <vt:lpstr>Klasa valarray (3) – shift(), cshift()  http://www.cplusplus.com/reference/valarray/</vt:lpstr>
      <vt:lpstr>Klasa slice  http://www.cplusplus.com/reference/valarray/slice</vt:lpstr>
      <vt:lpstr>Klasa gslice  http://www.cplusplus.com/reference/valarray/gslice</vt:lpstr>
      <vt:lpstr>Klasa mask_array  http://www.cplusplus.com/reference/valarray/mask_array</vt:lpstr>
      <vt:lpstr>Klasa indirect_array  http://www.cplusplus.com/reference/valarray/indirect_array</vt:lpstr>
      <vt:lpstr>Pregled nekih operatora  http://www.cplusplus.com/reference/valarray/operators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Praktikum iz Objektno orijentisanog programiranja</dc:title>
  <dc:creator>Đorđe Đurđević</dc:creator>
  <cp:lastModifiedBy>Đorđe Đurđević</cp:lastModifiedBy>
  <cp:revision>147</cp:revision>
  <dcterms:created xsi:type="dcterms:W3CDTF">2015-02-11T23:52:18Z</dcterms:created>
  <dcterms:modified xsi:type="dcterms:W3CDTF">2015-03-31T10:56:00Z</dcterms:modified>
</cp:coreProperties>
</file>