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E6F1"/>
    <a:srgbClr val="A3D1FF"/>
    <a:srgbClr val="B3C7E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83" autoAdjust="0"/>
  </p:normalViewPr>
  <p:slideViewPr>
    <p:cSldViewPr>
      <p:cViewPr varScale="1">
        <p:scale>
          <a:sx n="83" d="100"/>
          <a:sy n="83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A35AA-4B2C-4A3C-A2A2-5A771B59C332}" type="datetimeFigureOut">
              <a:rPr lang="en-US" smtClean="0"/>
              <a:pPr/>
              <a:t>26-Feb-15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D9939-62C0-4D2A-A2E3-D6908E18B6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26-Feb-15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26-Feb-15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26-Feb-15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26-Feb-15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26-Feb-15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26-Feb-15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26-Feb-15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26-Feb-15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26-Feb-15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26-Feb-15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26-Feb-15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A3D1FF"/>
            </a:gs>
            <a:gs pos="70000">
              <a:srgbClr val="CFE6F1"/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2CF9B-3AE1-4C59-938C-822F86273E2D}" type="datetimeFigureOut">
              <a:rPr lang="en-US" smtClean="0"/>
              <a:pPr/>
              <a:t>26-Feb-15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b="1" dirty="0" err="1" smtClean="0"/>
              <a:t>P</a:t>
            </a:r>
            <a:r>
              <a:rPr lang="en-US" dirty="0" err="1" smtClean="0"/>
              <a:t>raktikum</a:t>
            </a:r>
            <a:r>
              <a:rPr lang="en-US" dirty="0" smtClean="0"/>
              <a:t> </a:t>
            </a:r>
            <a:r>
              <a:rPr lang="en-US" dirty="0" err="1" smtClean="0"/>
              <a:t>iz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 err="1" smtClean="0"/>
              <a:t>O</a:t>
            </a:r>
            <a:r>
              <a:rPr lang="en-US" dirty="0" err="1" smtClean="0"/>
              <a:t>bjektno</a:t>
            </a:r>
            <a:r>
              <a:rPr lang="en-US" dirty="0" smtClean="0"/>
              <a:t> </a:t>
            </a:r>
            <a:r>
              <a:rPr lang="en-US" b="1" dirty="0" err="1" smtClean="0"/>
              <a:t>o</a:t>
            </a:r>
            <a:r>
              <a:rPr lang="en-US" dirty="0" err="1" smtClean="0"/>
              <a:t>rijentisanog</a:t>
            </a:r>
            <a:r>
              <a:rPr lang="en-US" dirty="0" smtClean="0"/>
              <a:t> </a:t>
            </a:r>
            <a:r>
              <a:rPr lang="en-US" b="1" dirty="0" err="1" smtClean="0"/>
              <a:t>p</a:t>
            </a:r>
            <a:r>
              <a:rPr lang="en-US" dirty="0" err="1" smtClean="0"/>
              <a:t>rogramiranja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13S112POOP</a:t>
            </a:r>
          </a:p>
          <a:p>
            <a:endParaRPr lang="en-US" dirty="0"/>
          </a:p>
          <a:p>
            <a:r>
              <a:rPr lang="en-US" dirty="0" err="1" smtClean="0"/>
              <a:t>Kolekcije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algoritmi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Primer upotrebe algoritama (nast.)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28600" y="1605677"/>
            <a:ext cx="86106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if (</a:t>
            </a:r>
            <a:r>
              <a:rPr lang="sr-Latn-R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any_of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myvector.begin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(),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myvector.end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(),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IsEven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sr-Latn-R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&lt;&lt; "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Vektor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sadrzi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parne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brojeve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" &lt;&lt;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sr-Latn-R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stable_sort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myvector.begin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(),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myvector.end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());</a:t>
            </a:r>
          </a:p>
          <a:p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for_each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myvector.begin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(),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myvector.end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(), Print);</a:t>
            </a:r>
          </a:p>
          <a:p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endParaRPr lang="sr-Latn-RS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sr-Latn-R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make_heap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myvector.begin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(),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myvector.end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());</a:t>
            </a:r>
          </a:p>
          <a:p>
            <a:r>
              <a:rPr lang="sr-Latn-R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for_each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myvector.begin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(),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myvector.end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(), Print);</a:t>
            </a:r>
          </a:p>
          <a:p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sr-Latn-RS" dirty="0" smtClean="0">
              <a:latin typeface="Courier New" pitchFamily="49" charset="0"/>
              <a:cs typeface="Courier New" pitchFamily="49" charset="0"/>
            </a:endParaRPr>
          </a:p>
          <a:p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sr-Latn-RS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return 0;</a:t>
            </a: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Kolekcije</a:t>
            </a:r>
            <a:r>
              <a:rPr lang="en-US" dirty="0" smtClean="0"/>
              <a:t> (Containers)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sz="2000" dirty="0" smtClean="0"/>
              <a:t>( </a:t>
            </a:r>
            <a:r>
              <a:rPr lang="en-US" sz="2000" dirty="0" smtClean="0"/>
              <a:t>http://www.cplusplus.com/reference/stl/</a:t>
            </a:r>
            <a:r>
              <a:rPr lang="sr-Latn-RS" sz="2000" dirty="0" smtClean="0"/>
              <a:t> 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105400"/>
          </a:xfrm>
        </p:spPr>
        <p:txBody>
          <a:bodyPr>
            <a:normAutofit/>
          </a:bodyPr>
          <a:lstStyle/>
          <a:p>
            <a:r>
              <a:rPr lang="sr-Latn-RS" sz="2400" dirty="0" smtClean="0"/>
              <a:t>Drugi naziv: </a:t>
            </a:r>
            <a:r>
              <a:rPr lang="sr-Latn-RS" sz="2400" b="1" dirty="0" smtClean="0"/>
              <a:t>zbirke</a:t>
            </a:r>
          </a:p>
          <a:p>
            <a:r>
              <a:rPr lang="sr-Latn-RS" sz="2400" dirty="0" smtClean="0"/>
              <a:t>Šablonske klase</a:t>
            </a:r>
          </a:p>
          <a:p>
            <a:r>
              <a:rPr lang="sr-Latn-RS" sz="2400" dirty="0" smtClean="0"/>
              <a:t>Sadrže druge objekte (elementi)</a:t>
            </a:r>
          </a:p>
          <a:p>
            <a:r>
              <a:rPr lang="sr-Latn-RS" sz="2400" dirty="0" smtClean="0"/>
              <a:t>Raznorodni tipovi, često imaju slične funkcionalnosti</a:t>
            </a:r>
          </a:p>
          <a:p>
            <a:pPr lvl="1"/>
            <a:r>
              <a:rPr lang="sr-Latn-RS" sz="2000" dirty="0" smtClean="0"/>
              <a:t>strukture podataka koje se često koriste u programiranju</a:t>
            </a:r>
          </a:p>
          <a:p>
            <a:r>
              <a:rPr lang="sr-Latn-RS" sz="2400" dirty="0" smtClean="0"/>
              <a:t>Izbor koju vrstu kolekcije treba upotrebiti</a:t>
            </a:r>
            <a:br>
              <a:rPr lang="sr-Latn-RS" sz="2400" dirty="0" smtClean="0"/>
            </a:br>
            <a:r>
              <a:rPr lang="sr-Latn-RS" sz="2400" dirty="0" smtClean="0"/>
              <a:t>zavisi od primene (efikasnost)</a:t>
            </a:r>
          </a:p>
          <a:p>
            <a:pPr lvl="1"/>
            <a:r>
              <a:rPr lang="sr-Latn-RS" sz="2000" dirty="0" smtClean="0"/>
              <a:t>vrstu birati prema načinu pristupa</a:t>
            </a:r>
          </a:p>
          <a:p>
            <a:pPr lvl="1"/>
            <a:r>
              <a:rPr lang="sr-Latn-RS" sz="2000" dirty="0" smtClean="0"/>
              <a:t>vrstu birati prema najčešćim operacijama</a:t>
            </a:r>
          </a:p>
          <a:p>
            <a:pPr lvl="1">
              <a:buNone/>
            </a:pPr>
            <a:endParaRPr lang="sr-Latn-R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Spisak kolekcija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" y="1295400"/>
          <a:ext cx="8305800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/>
                <a:gridCol w="4953000"/>
              </a:tblGrid>
              <a:tr h="282341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Sekvencijalne kolekcije</a:t>
                      </a:r>
                    </a:p>
                    <a:p>
                      <a:pPr lvl="1">
                        <a:buFont typeface="Arial" pitchFamily="34" charset="0"/>
                        <a:buNone/>
                      </a:pPr>
                      <a:endParaRPr lang="sr-Latn-RS" sz="24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  <a:p>
                      <a:pPr lvl="1">
                        <a:buFont typeface="Arial" pitchFamily="34" charset="0"/>
                        <a:buNone/>
                      </a:pPr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array</a:t>
                      </a:r>
                    </a:p>
                    <a:p>
                      <a:pPr lvl="1">
                        <a:buFont typeface="Arial" pitchFamily="34" charset="0"/>
                        <a:buNone/>
                      </a:pPr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vector</a:t>
                      </a:r>
                    </a:p>
                    <a:p>
                      <a:pPr lvl="1">
                        <a:buFont typeface="Arial" pitchFamily="34" charset="0"/>
                        <a:buNone/>
                      </a:pPr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deque</a:t>
                      </a:r>
                    </a:p>
                    <a:p>
                      <a:pPr lvl="1">
                        <a:buFont typeface="Arial" pitchFamily="34" charset="0"/>
                        <a:buNone/>
                      </a:pPr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forward_list</a:t>
                      </a:r>
                    </a:p>
                    <a:p>
                      <a:pPr lvl="1">
                        <a:buFont typeface="Arial" pitchFamily="34" charset="0"/>
                        <a:buNone/>
                      </a:pPr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list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en-US" sz="2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Asocijativne kolekcije</a:t>
                      </a:r>
                    </a:p>
                    <a:p>
                      <a:endParaRPr lang="sr-Latn-RS" sz="24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  <a:p>
                      <a:pPr lvl="1">
                        <a:buFont typeface="Arial" pitchFamily="34" charset="0"/>
                        <a:buNone/>
                      </a:pPr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set</a:t>
                      </a:r>
                    </a:p>
                    <a:p>
                      <a:pPr lvl="1">
                        <a:buFont typeface="Arial" pitchFamily="34" charset="0"/>
                        <a:buNone/>
                      </a:pPr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multiset</a:t>
                      </a:r>
                    </a:p>
                    <a:p>
                      <a:pPr lvl="1">
                        <a:buFont typeface="Arial" pitchFamily="34" charset="0"/>
                        <a:buNone/>
                      </a:pPr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map</a:t>
                      </a:r>
                    </a:p>
                    <a:p>
                      <a:pPr lvl="1">
                        <a:buFont typeface="Arial" pitchFamily="34" charset="0"/>
                        <a:buNone/>
                      </a:pPr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multimap</a:t>
                      </a:r>
                    </a:p>
                    <a:p>
                      <a:endParaRPr lang="en-US" sz="2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53390"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None/>
                      </a:pPr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Adapteri kolekcija</a:t>
                      </a:r>
                    </a:p>
                    <a:p>
                      <a:pPr lvl="1"/>
                      <a:endParaRPr lang="sr-Latn-RS" sz="24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  <a:p>
                      <a:pPr lvl="1"/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stack</a:t>
                      </a:r>
                    </a:p>
                    <a:p>
                      <a:pPr lvl="1"/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queue</a:t>
                      </a:r>
                    </a:p>
                    <a:p>
                      <a:pPr lvl="1"/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priority_queue</a:t>
                      </a:r>
                    </a:p>
                    <a:p>
                      <a:endParaRPr lang="en-US" sz="2400" b="0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Neuređene asocijativne</a:t>
                      </a:r>
                      <a:r>
                        <a:rPr lang="sr-Latn-RS" sz="2400" b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kolekcije</a:t>
                      </a:r>
                    </a:p>
                    <a:p>
                      <a:endParaRPr lang="sr-Latn-RS" sz="2400" b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  <a:p>
                      <a:pPr lvl="1">
                        <a:buFont typeface="Arial" pitchFamily="34" charset="0"/>
                        <a:buNone/>
                      </a:pPr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unordered_set</a:t>
                      </a:r>
                    </a:p>
                    <a:p>
                      <a:pPr lvl="1">
                        <a:buFont typeface="Arial" pitchFamily="34" charset="0"/>
                        <a:buNone/>
                      </a:pPr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unordered_multiset</a:t>
                      </a:r>
                    </a:p>
                    <a:p>
                      <a:pPr lvl="1">
                        <a:buFont typeface="Arial" pitchFamily="34" charset="0"/>
                        <a:buNone/>
                      </a:pPr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unordered_map</a:t>
                      </a:r>
                    </a:p>
                    <a:p>
                      <a:pPr lvl="1">
                        <a:buFont typeface="Arial" pitchFamily="34" charset="0"/>
                        <a:buNone/>
                      </a:pPr>
                      <a:r>
                        <a:rPr lang="sr-Latn-RS" sz="2400" b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unordered_multimap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019800" y="2514600"/>
            <a:ext cx="2895600" cy="1477328"/>
          </a:xfrm>
          <a:prstGeom prst="rect">
            <a:avLst/>
          </a:prstGeom>
          <a:solidFill>
            <a:schemeClr val="bg2">
              <a:alpha val="64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Latn-RS" dirty="0" smtClean="0"/>
              <a:t> Uređene obično </a:t>
            </a:r>
            <a:r>
              <a:rPr lang="sr-Latn-RS" b="1" dirty="0" smtClean="0"/>
              <a:t>sporije</a:t>
            </a:r>
            <a:r>
              <a:rPr lang="sr-Latn-RS" dirty="0" smtClean="0"/>
              <a:t> od neuređenih</a:t>
            </a:r>
          </a:p>
          <a:p>
            <a:endParaRPr lang="sr-Latn-RS" dirty="0" smtClean="0"/>
          </a:p>
          <a:p>
            <a:pPr>
              <a:buFont typeface="Arial" pitchFamily="34" charset="0"/>
              <a:buChar char="•"/>
            </a:pPr>
            <a:r>
              <a:rPr lang="sr-Latn-RS" dirty="0" smtClean="0"/>
              <a:t> ali dozvoljavaju uređenu iteraciju podskupova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Adapteri kolekcija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lnSpcReduction="10000"/>
          </a:bodyPr>
          <a:lstStyle/>
          <a:p>
            <a:r>
              <a:rPr lang="sr-Latn-RS" sz="2400" dirty="0" smtClean="0"/>
              <a:t>stack </a:t>
            </a:r>
            <a:endParaRPr lang="en-US" sz="2400" dirty="0" smtClean="0"/>
          </a:p>
          <a:p>
            <a:pPr lvl="1"/>
            <a:r>
              <a:rPr lang="en-US" sz="2000" dirty="0" err="1" smtClean="0"/>
              <a:t>zaglavlje</a:t>
            </a:r>
            <a:r>
              <a:rPr lang="en-US" sz="2000" dirty="0" smtClean="0"/>
              <a:t>: &lt;stack&gt; </a:t>
            </a:r>
          </a:p>
          <a:p>
            <a:pPr lvl="1"/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template &lt;class T, class Container =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deque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&lt;T&gt; &gt; class stack;</a:t>
            </a:r>
            <a:endParaRPr lang="sr-Latn-RS" sz="20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sr-Latn-RS" sz="2400" dirty="0" smtClean="0"/>
              <a:t>queue</a:t>
            </a:r>
            <a:endParaRPr lang="en-US" sz="2400" dirty="0" smtClean="0"/>
          </a:p>
          <a:p>
            <a:pPr lvl="1"/>
            <a:r>
              <a:rPr lang="en-US" sz="2000" dirty="0" err="1" smtClean="0"/>
              <a:t>zaglavlje</a:t>
            </a:r>
            <a:r>
              <a:rPr lang="en-US" sz="2000" dirty="0" smtClean="0"/>
              <a:t>: &lt;queue&gt;</a:t>
            </a:r>
          </a:p>
          <a:p>
            <a:pPr lvl="1"/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template &lt;class T, class Container =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deque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&lt;T&gt; &gt; class queue;</a:t>
            </a:r>
            <a:endParaRPr lang="sr-Latn-RS" sz="20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sr-Latn-RS" sz="2400" dirty="0" smtClean="0"/>
              <a:t>priority_queue</a:t>
            </a:r>
            <a:endParaRPr lang="en-US" sz="2400" dirty="0" smtClean="0"/>
          </a:p>
          <a:p>
            <a:pPr lvl="1"/>
            <a:r>
              <a:rPr lang="en-US" sz="2000" dirty="0" err="1" smtClean="0"/>
              <a:t>zaglavlje</a:t>
            </a:r>
            <a:r>
              <a:rPr lang="en-US" sz="2000" dirty="0" smtClean="0"/>
              <a:t>: &lt;queue&gt;</a:t>
            </a:r>
          </a:p>
          <a:p>
            <a:pPr lvl="1"/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template &lt;class T, class Container = vector&lt;T&gt;,</a:t>
            </a:r>
            <a:br>
              <a:rPr lang="en-US" sz="1800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class Compare=less&lt;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typename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Container::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value_type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&gt;&gt; class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priority_queue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sr-Latn-RS" sz="2400" dirty="0" smtClean="0"/>
              <a:t>Koriste druge kolekcije u osnovi (fasada)</a:t>
            </a:r>
            <a:endParaRPr lang="en-US" sz="2400" dirty="0" smtClean="0"/>
          </a:p>
          <a:p>
            <a:pPr lvl="1"/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Asocijativne</a:t>
            </a:r>
            <a:r>
              <a:rPr lang="en-US" dirty="0" smtClean="0"/>
              <a:t> </a:t>
            </a:r>
            <a:r>
              <a:rPr lang="en-US" dirty="0" err="1" smtClean="0"/>
              <a:t>kolekcije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set (</a:t>
            </a:r>
            <a:r>
              <a:rPr lang="en-US" sz="2400" dirty="0" err="1" smtClean="0"/>
              <a:t>skup</a:t>
            </a:r>
            <a:r>
              <a:rPr lang="en-US" sz="2400" dirty="0" smtClean="0"/>
              <a:t>)</a:t>
            </a:r>
            <a:endParaRPr lang="sr-Latn-RS" sz="2400" dirty="0" smtClean="0"/>
          </a:p>
          <a:p>
            <a:pPr lvl="1"/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template &lt; class T, class Compare = less&lt;T&gt;,</a:t>
            </a:r>
            <a:r>
              <a:rPr lang="sr-Latn-RS" sz="2000" dirty="0" smtClean="0"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2000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Alloc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= allocator&lt;T&gt; &gt;</a:t>
            </a:r>
            <a:r>
              <a:rPr lang="sr-Latn-RS" sz="2000" dirty="0" smtClean="0"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2000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class set;</a:t>
            </a:r>
          </a:p>
          <a:p>
            <a:pPr lvl="1"/>
            <a:r>
              <a:rPr lang="en-US" sz="2000" err="1" smtClean="0"/>
              <a:t>sme</a:t>
            </a:r>
            <a:r>
              <a:rPr lang="sr-Latn-RS" sz="2000" smtClean="0"/>
              <a:t>šta </a:t>
            </a:r>
            <a:r>
              <a:rPr lang="sr-Latn-RS" sz="2000" dirty="0" smtClean="0"/>
              <a:t>jedinstvene objekte u zadatom redosledu</a:t>
            </a:r>
          </a:p>
          <a:p>
            <a:r>
              <a:rPr lang="sr-Latn-RS" sz="2400" dirty="0" smtClean="0"/>
              <a:t>map (preslikavanje)</a:t>
            </a:r>
          </a:p>
          <a:p>
            <a:pPr lvl="1"/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template &lt; class Key, class T, </a:t>
            </a:r>
            <a:r>
              <a:rPr lang="sr-Latn-RS" sz="2000" dirty="0" smtClean="0"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2000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class Compare = less&lt;Key&gt;, </a:t>
            </a:r>
            <a:r>
              <a:rPr lang="sr-Latn-RS" sz="2000" dirty="0" smtClean="0">
                <a:latin typeface="Courier New" pitchFamily="49" charset="0"/>
                <a:cs typeface="Courier New" pitchFamily="49" charset="0"/>
              </a:rPr>
              <a:t/>
            </a:r>
            <a:br>
              <a:rPr lang="sr-Latn-RS" sz="2000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Alloc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= allocator&lt;pair&lt;const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Key,T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&gt; &gt; &gt; class map;</a:t>
            </a:r>
            <a:endParaRPr lang="sr-Latn-RS" sz="20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sr-Latn-RS" sz="2400" dirty="0" smtClean="0"/>
              <a:t>nepromenljivi objekti (ali se mogu uklanjati)</a:t>
            </a:r>
          </a:p>
          <a:p>
            <a:r>
              <a:rPr lang="sr-Latn-RS" sz="2400" dirty="0" smtClean="0"/>
              <a:t>implementacija obično u vidu BST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Primer upotrebe std::map</a:t>
            </a:r>
            <a:br>
              <a:rPr lang="sr-Latn-RS" dirty="0" smtClean="0"/>
            </a:br>
            <a:r>
              <a:rPr lang="en-US" dirty="0" smtClean="0"/>
              <a:t> </a:t>
            </a:r>
            <a:r>
              <a:rPr lang="en-US" sz="2200" dirty="0" smtClean="0"/>
              <a:t>http://www.cplusplus.com/reference/map/map/map/</a:t>
            </a:r>
            <a:endParaRPr 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2400" y="1869281"/>
            <a:ext cx="873187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classcomp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{ </a:t>
            </a:r>
            <a:endParaRPr lang="sr-Latn-RS" dirty="0" smtClean="0">
              <a:latin typeface="Courier New" pitchFamily="49" charset="0"/>
              <a:cs typeface="Courier New" pitchFamily="49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bool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operator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() (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const char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&amp; lhs,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const char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&amp;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rhs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const </a:t>
            </a:r>
            <a:endParaRPr lang="sr-Latn-RS" b="1" dirty="0" smtClean="0">
              <a:latin typeface="Courier New" pitchFamily="49" charset="0"/>
              <a:cs typeface="Courier New" pitchFamily="49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sr-Latn-RS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{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lhs&lt;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rhs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;} </a:t>
            </a:r>
            <a:endParaRPr lang="sr-Latn-RS" dirty="0" smtClean="0">
              <a:latin typeface="Courier New" pitchFamily="49" charset="0"/>
              <a:cs typeface="Courier New" pitchFamily="49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};</a:t>
            </a:r>
            <a:endParaRPr kumimoji="0" lang="sr-Latn-RS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int</a:t>
            </a: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 </a:t>
            </a:r>
            <a:r>
              <a:rPr kumimoji="0" lang="en-US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main </a:t>
            </a: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() {</a:t>
            </a:r>
            <a:endParaRPr kumimoji="0" lang="sr-Latn-RS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 std::map&lt;</a:t>
            </a:r>
            <a:r>
              <a:rPr kumimoji="0" lang="en-US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char</a:t>
            </a:r>
            <a:r>
              <a:rPr kumimoji="0" lang="en-US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,</a:t>
            </a:r>
            <a:r>
              <a:rPr kumimoji="0" lang="en-US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int</a:t>
            </a: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&gt; first; </a:t>
            </a:r>
            <a:endParaRPr kumimoji="0" lang="sr-Latn-RS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first['a']=10; first['b']=30; first['c']=50; first['d']=70; </a:t>
            </a:r>
            <a:endParaRPr kumimoji="0" lang="sr-Latn-RS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std::map&lt;</a:t>
            </a:r>
            <a:r>
              <a:rPr kumimoji="0" lang="en-US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char,</a:t>
            </a:r>
            <a:r>
              <a:rPr kumimoji="0" lang="sr-Latn-RS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 </a:t>
            </a:r>
            <a:r>
              <a:rPr kumimoji="0" lang="en-US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int</a:t>
            </a: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&gt; second (</a:t>
            </a:r>
            <a:r>
              <a:rPr kumimoji="0" lang="en-US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first.begin</a:t>
            </a: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(),</a:t>
            </a:r>
            <a:r>
              <a:rPr kumimoji="0" lang="en-US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first.end</a:t>
            </a: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()); </a:t>
            </a:r>
            <a:endParaRPr kumimoji="0" lang="sr-Latn-RS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std::map&lt;</a:t>
            </a:r>
            <a:r>
              <a:rPr kumimoji="0" lang="en-US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char,</a:t>
            </a:r>
            <a:r>
              <a:rPr kumimoji="0" lang="sr-Latn-RS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 </a:t>
            </a:r>
            <a:r>
              <a:rPr kumimoji="0" lang="en-US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int</a:t>
            </a: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&gt; third (second); </a:t>
            </a:r>
            <a:endParaRPr kumimoji="0" lang="sr-Latn-RS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std::map&lt;</a:t>
            </a:r>
            <a:r>
              <a:rPr kumimoji="0" lang="en-US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char,</a:t>
            </a:r>
            <a:r>
              <a:rPr kumimoji="0" lang="sr-Latn-RS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 </a:t>
            </a:r>
            <a:r>
              <a:rPr kumimoji="0" lang="en-US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int</a:t>
            </a: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,</a:t>
            </a:r>
            <a:r>
              <a:rPr kumimoji="0" lang="sr-Latn-R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 </a:t>
            </a:r>
            <a:r>
              <a:rPr kumimoji="0" lang="en-US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classcomp</a:t>
            </a: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&gt; fourth; </a:t>
            </a:r>
            <a:endParaRPr kumimoji="0" lang="sr-Latn-RS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kumimoji="0" lang="en-US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return</a:t>
            </a: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 0; </a:t>
            </a:r>
            <a:endParaRPr kumimoji="0" lang="sr-Latn-RS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}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Algorithms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r>
              <a:rPr lang="sr-Latn-RS" sz="2400" dirty="0" smtClean="0"/>
              <a:t>U zaglavlju </a:t>
            </a:r>
            <a:r>
              <a:rPr lang="en-US" sz="2400" dirty="0" smtClean="0"/>
              <a:t>&lt;algorithm&gt; </a:t>
            </a:r>
            <a:r>
              <a:rPr lang="sr-Latn-RS" sz="2400" dirty="0" smtClean="0"/>
              <a:t>nalaze se definicije funkcija namenjenih obradi opsega elemenata – pristupa im se putem </a:t>
            </a:r>
            <a:r>
              <a:rPr lang="sr-Latn-RS" sz="2400" b="1" dirty="0" smtClean="0"/>
              <a:t>iteratora</a:t>
            </a:r>
          </a:p>
          <a:p>
            <a:r>
              <a:rPr lang="sr-Latn-RS" sz="2400" dirty="0" smtClean="0"/>
              <a:t>Koncipirani da rade sa kolekcijama	</a:t>
            </a:r>
          </a:p>
          <a:p>
            <a:pPr lvl="1"/>
            <a:r>
              <a:rPr lang="sr-Latn-RS" sz="2000" dirty="0" smtClean="0"/>
              <a:t>na primer, </a:t>
            </a:r>
            <a:r>
              <a:rPr lang="sr-Latn-RS" sz="2000" b="1" dirty="0" smtClean="0"/>
              <a:t>priority_queue</a:t>
            </a:r>
            <a:r>
              <a:rPr lang="sr-Latn-RS" sz="2000" dirty="0" smtClean="0"/>
              <a:t> interno koristi algoritam </a:t>
            </a:r>
            <a:r>
              <a:rPr lang="sr-Latn-RS" sz="2000" b="1" dirty="0" smtClean="0"/>
              <a:t>make_heap</a:t>
            </a:r>
          </a:p>
          <a:p>
            <a:pPr lvl="1"/>
            <a:r>
              <a:rPr lang="sr-Latn-RS" sz="2000" dirty="0" smtClean="0"/>
              <a:t>predstavljaju najčešće korišćene obrade (u sklopu drugih algoritama)</a:t>
            </a:r>
          </a:p>
          <a:p>
            <a:r>
              <a:rPr lang="sr-Latn-RS" sz="2400" dirty="0" smtClean="0"/>
              <a:t>Direktno pristupaju podacima kontejnera</a:t>
            </a:r>
          </a:p>
          <a:p>
            <a:r>
              <a:rPr lang="sr-Latn-RS" sz="2400" dirty="0" smtClean="0"/>
              <a:t>Ne utiču na strukturu kontejnera (veličinu ili prostor koji zauzima)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Pregled algoritama (nepotpun)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1371600"/>
          <a:ext cx="8458200" cy="5315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2700784">
                <a:tc>
                  <a:txBody>
                    <a:bodyPr/>
                    <a:lstStyle/>
                    <a:p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Nemodifikujući: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all_of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any_of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none_of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for_each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find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find_if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count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count_if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is_permutation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Modifikujući: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copy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copy_if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move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swap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replace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generate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unique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shuffle</a:t>
                      </a:r>
                    </a:p>
                    <a:p>
                      <a:pPr lvl="1"/>
                      <a:r>
                        <a:rPr lang="sr-Latn-RS" b="0" dirty="0" smtClean="0">
                          <a:solidFill>
                            <a:sysClr val="windowText" lastClr="000000"/>
                          </a:solidFill>
                        </a:rPr>
                        <a:t>...</a:t>
                      </a:r>
                      <a:endParaRPr lang="en-US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80816"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None/>
                      </a:pPr>
                      <a:r>
                        <a:rPr lang="sr-Latn-RS" b="1" dirty="0" smtClean="0">
                          <a:solidFill>
                            <a:sysClr val="windowText" lastClr="000000"/>
                          </a:solidFill>
                        </a:rPr>
                        <a:t>Drugi</a:t>
                      </a:r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:</a:t>
                      </a:r>
                    </a:p>
                    <a:p>
                      <a:pPr lvl="1"/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is_partitioned</a:t>
                      </a:r>
                    </a:p>
                    <a:p>
                      <a:pPr lvl="1"/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partition</a:t>
                      </a:r>
                    </a:p>
                    <a:p>
                      <a:pPr lvl="1"/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sort</a:t>
                      </a:r>
                    </a:p>
                    <a:p>
                      <a:pPr lvl="1"/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stable_sort</a:t>
                      </a:r>
                    </a:p>
                    <a:p>
                      <a:pPr lvl="1"/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is_sorted</a:t>
                      </a:r>
                    </a:p>
                    <a:p>
                      <a:pPr lvl="1"/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binary_search</a:t>
                      </a:r>
                    </a:p>
                    <a:p>
                      <a:pPr lvl="1"/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min, max, minmax...</a:t>
                      </a:r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1"/>
                      <a:endParaRPr lang="sr-Latn-RS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pPr lvl="1"/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merge</a:t>
                      </a:r>
                    </a:p>
                    <a:p>
                      <a:pPr lvl="1"/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inplace_merge</a:t>
                      </a:r>
                    </a:p>
                    <a:p>
                      <a:pPr lvl="1"/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set_union, set_intersection...</a:t>
                      </a:r>
                    </a:p>
                    <a:p>
                      <a:pPr lvl="1"/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is_heap</a:t>
                      </a:r>
                    </a:p>
                    <a:p>
                      <a:pPr lvl="1"/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make_heap</a:t>
                      </a:r>
                    </a:p>
                    <a:p>
                      <a:pPr lvl="1"/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sort_heap</a:t>
                      </a:r>
                    </a:p>
                    <a:p>
                      <a:pPr lvl="1"/>
                      <a:r>
                        <a:rPr lang="sr-Latn-RS" dirty="0" smtClean="0">
                          <a:solidFill>
                            <a:sysClr val="windowText" lastClr="000000"/>
                          </a:solidFill>
                        </a:rPr>
                        <a:t>next_permutation,</a:t>
                      </a:r>
                      <a:r>
                        <a:rPr lang="sr-Latn-RS" baseline="0" dirty="0" smtClean="0">
                          <a:solidFill>
                            <a:sysClr val="windowText" lastClr="000000"/>
                          </a:solidFill>
                        </a:rPr>
                        <a:t> prev_permutation</a:t>
                      </a:r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Primer upotrebe algoritama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28600" y="1143000"/>
            <a:ext cx="8610600" cy="5701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#include &lt;algorithm&gt;</a:t>
            </a: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#include &lt;vector&gt;</a:t>
            </a: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ctime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cstdlib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</a:t>
            </a:r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đ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using namespace std;</a:t>
            </a:r>
            <a:endParaRPr lang="sr-Latn-RS" b="1" dirty="0" smtClean="0">
              <a:latin typeface="Courier New" pitchFamily="49" charset="0"/>
              <a:cs typeface="Courier New" pitchFamily="49" charset="0"/>
            </a:endParaRPr>
          </a:p>
          <a:p>
            <a:endParaRPr lang="en-US" sz="10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RandomNumber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 { return (rand() % 100); }</a:t>
            </a:r>
          </a:p>
          <a:p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bool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IsEven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 { return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% 2 == 0; }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void Print(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 {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&lt;&lt; " "; }</a:t>
            </a:r>
          </a:p>
          <a:p>
            <a:endParaRPr lang="en-US" sz="105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main() {</a:t>
            </a:r>
          </a:p>
          <a:p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srand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unsigned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(time(0)));</a:t>
            </a:r>
          </a:p>
          <a:p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vector&lt;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myvector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(8);</a:t>
            </a:r>
          </a:p>
          <a:p>
            <a:endParaRPr lang="sr-Latn-RS" sz="10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sr-Latn-R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generate(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myvector.begin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(),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myvector.end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(),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RandomNumber</a:t>
            </a:r>
            <a:r>
              <a:rPr lang="en-US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endParaRPr lang="en-US" sz="10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&lt;&lt; "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Vektor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sadrzi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:";</a:t>
            </a:r>
          </a:p>
          <a:p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for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(vector&lt;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&gt;::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iterator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it =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myvector.begin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(); </a:t>
            </a:r>
            <a:r>
              <a:rPr lang="sr-Latn-RS" dirty="0" smtClean="0">
                <a:latin typeface="Courier New" pitchFamily="49" charset="0"/>
                <a:cs typeface="Courier New" pitchFamily="49" charset="0"/>
              </a:rPr>
              <a:t/>
            </a:r>
            <a:br>
              <a:rPr lang="sr-Latn-RS" dirty="0" smtClean="0">
                <a:latin typeface="Courier New" pitchFamily="49" charset="0"/>
                <a:cs typeface="Courier New" pitchFamily="49" charset="0"/>
              </a:rPr>
            </a:br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                          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it !=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myvector.end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(); ++it)</a:t>
            </a:r>
          </a:p>
          <a:p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&lt;&lt; ' ' &lt;&lt; *it;</a:t>
            </a:r>
          </a:p>
          <a:p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sr-Latn-RS" dirty="0" smtClean="0"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EF0C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EF0C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512</Words>
  <Application>Microsoft Office PowerPoint</Application>
  <PresentationFormat>On-screen Show (4:3)</PresentationFormat>
  <Paragraphs>154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Praktikum iz Objektno orijentisanog programiranja</vt:lpstr>
      <vt:lpstr>Kolekcije (Containers) ( http://www.cplusplus.com/reference/stl/ )</vt:lpstr>
      <vt:lpstr>Spisak kolekcija</vt:lpstr>
      <vt:lpstr>Adapteri kolekcija</vt:lpstr>
      <vt:lpstr>Asocijativne kolekcije</vt:lpstr>
      <vt:lpstr>Primer upotrebe std::map  http://www.cplusplus.com/reference/map/map/map/</vt:lpstr>
      <vt:lpstr>Algorithms</vt:lpstr>
      <vt:lpstr>Pregled algoritama (nepotpun)</vt:lpstr>
      <vt:lpstr>Primer upotrebe algoritama</vt:lpstr>
      <vt:lpstr>Primer upotrebe algoritama (nast.)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Praktikum iz Objektno orijentisanog programiranja</dc:title>
  <dc:creator>Đorđe Đurđević</dc:creator>
  <cp:lastModifiedBy>Đorđe Đurđević</cp:lastModifiedBy>
  <cp:revision>92</cp:revision>
  <dcterms:created xsi:type="dcterms:W3CDTF">2015-02-11T23:52:18Z</dcterms:created>
  <dcterms:modified xsi:type="dcterms:W3CDTF">2015-02-26T12:18:02Z</dcterms:modified>
</cp:coreProperties>
</file>