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4" r:id="rId3"/>
    <p:sldId id="265" r:id="rId4"/>
    <p:sldId id="266" r:id="rId5"/>
    <p:sldId id="270" r:id="rId6"/>
    <p:sldId id="267" r:id="rId7"/>
    <p:sldId id="268" r:id="rId8"/>
    <p:sldId id="269" r:id="rId9"/>
    <p:sldId id="257" r:id="rId10"/>
    <p:sldId id="258" r:id="rId11"/>
    <p:sldId id="259" r:id="rId12"/>
    <p:sldId id="263" r:id="rId13"/>
    <p:sldId id="260" r:id="rId14"/>
    <p:sldId id="261" r:id="rId15"/>
    <p:sldId id="26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6F1"/>
    <a:srgbClr val="A3D1FF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95" d="100"/>
          <a:sy n="95" d="100"/>
        </p:scale>
        <p:origin x="19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D9939-62C0-4D2A-A2E3-D6908E18B63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</a:t>
            </a:r>
            <a:r>
              <a:rPr lang="en-US" dirty="0" err="1"/>
              <a:t>raktikum</a:t>
            </a:r>
            <a:r>
              <a:rPr lang="en-US" dirty="0"/>
              <a:t> </a:t>
            </a:r>
            <a:r>
              <a:rPr lang="en-US" dirty="0" err="1"/>
              <a:t>iz</a:t>
            </a:r>
            <a:br>
              <a:rPr lang="en-US" dirty="0"/>
            </a:br>
            <a:r>
              <a:rPr lang="en-US" b="1" dirty="0" err="1"/>
              <a:t>O</a:t>
            </a:r>
            <a:r>
              <a:rPr lang="en-US" dirty="0" err="1"/>
              <a:t>bjektno</a:t>
            </a:r>
            <a:r>
              <a:rPr lang="en-US" dirty="0"/>
              <a:t> </a:t>
            </a:r>
            <a:r>
              <a:rPr lang="en-US" b="1" dirty="0" err="1"/>
              <a:t>o</a:t>
            </a:r>
            <a:r>
              <a:rPr lang="en-US" dirty="0" err="1"/>
              <a:t>rijentisanog</a:t>
            </a:r>
            <a:r>
              <a:rPr lang="en-US" dirty="0"/>
              <a:t> </a:t>
            </a:r>
            <a:r>
              <a:rPr lang="en-US" b="1" dirty="0" err="1"/>
              <a:t>p</a:t>
            </a:r>
            <a:r>
              <a:rPr lang="en-US" dirty="0" err="1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13S112POOP</a:t>
            </a:r>
          </a:p>
          <a:p>
            <a:endParaRPr lang="en-US" dirty="0"/>
          </a:p>
          <a:p>
            <a:r>
              <a:rPr lang="en-US" dirty="0" err="1"/>
              <a:t>Funkcijski</a:t>
            </a:r>
            <a:r>
              <a:rPr lang="en-US" dirty="0"/>
              <a:t> </a:t>
            </a:r>
            <a:r>
              <a:rPr lang="en-US" dirty="0" err="1"/>
              <a:t>objekti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lambda </a:t>
            </a:r>
            <a:r>
              <a:rPr lang="en-US" dirty="0" err="1"/>
              <a:t>funkcije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 lambda funkcije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= [] { 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 &lt;&lt; "</a:t>
            </a:r>
            <a:r>
              <a:rPr lang="sr-Latn-RS" sz="2400" dirty="0">
                <a:latin typeface="Courier New" pitchFamily="49" charset="0"/>
                <a:cs typeface="Courier New" pitchFamily="49" charset="0"/>
              </a:rPr>
              <a:t>Pozdrav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!";  };</a:t>
            </a:r>
          </a:p>
          <a:p>
            <a:pPr>
              <a:buNone/>
            </a:pP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();</a:t>
            </a:r>
            <a:endParaRPr lang="sr-Latn-RS" sz="24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dirty="0"/>
          </a:p>
          <a:p>
            <a:pPr>
              <a:buNone/>
            </a:pPr>
            <a:endParaRPr lang="sr-Latn-RS" dirty="0"/>
          </a:p>
          <a:p>
            <a:pPr>
              <a:buNone/>
            </a:pPr>
            <a:endParaRPr lang="sr-Latn-RS" dirty="0"/>
          </a:p>
          <a:p>
            <a:pPr>
              <a:buFontTx/>
              <a:buChar char="-"/>
            </a:pPr>
            <a:r>
              <a:rPr lang="sr-Latn-RS" sz="2400" dirty="0"/>
              <a:t>Ovo je lambda funkcija bez parametara.</a:t>
            </a:r>
          </a:p>
          <a:p>
            <a:pPr>
              <a:buFontTx/>
              <a:buChar char="-"/>
            </a:pPr>
            <a:r>
              <a:rPr lang="sr-Latn-RS" sz="2400" dirty="0"/>
              <a:t>Koji je povratni tip?</a:t>
            </a:r>
          </a:p>
          <a:p>
            <a:pPr lvl="1">
              <a:buFontTx/>
              <a:buChar char="-"/>
            </a:pPr>
            <a:r>
              <a:rPr lang="sr-Latn-RS" sz="2000" dirty="0"/>
              <a:t>ako se sastoji od jedne 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sr-Latn-RS" sz="2000" dirty="0"/>
              <a:t> naredbe – tip vraćenog izraza;</a:t>
            </a:r>
            <a:br>
              <a:rPr lang="sr-Latn-RS" sz="2000" dirty="0"/>
            </a:br>
            <a:r>
              <a:rPr lang="sr-Latn-RS" sz="2000" dirty="0"/>
              <a:t>u suprotnom – 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void</a:t>
            </a:r>
            <a:r>
              <a:rPr lang="sr-Latn-RS" sz="2000" dirty="0"/>
              <a:t>. (pre C++14)</a:t>
            </a:r>
          </a:p>
          <a:p>
            <a:pPr lvl="1">
              <a:buFontTx/>
              <a:buChar char="-"/>
            </a:pPr>
            <a:r>
              <a:rPr lang="sr-Latn-RS" sz="2000" dirty="0"/>
              <a:t>povratni tip se zaključuje iz 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sr-Latn-RS" sz="2000" dirty="0"/>
              <a:t> naredbi (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void</a:t>
            </a:r>
            <a:r>
              <a:rPr lang="sr-Latn-RS" sz="2000" dirty="0"/>
              <a:t> ako ne može);</a:t>
            </a:r>
            <a:br>
              <a:rPr lang="sr-Latn-RS" sz="2000" dirty="0"/>
            </a:br>
            <a:r>
              <a:rPr lang="sr-Latn-RS" sz="2000" dirty="0"/>
              <a:t>mora da se koristi 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auto</a:t>
            </a:r>
            <a:r>
              <a:rPr lang="sr-Latn-RS" sz="2000" dirty="0"/>
              <a:t> za prihvatanje rezultata (od C++14)</a:t>
            </a:r>
            <a:endParaRPr lang="en-US" sz="20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438400" y="1524000"/>
            <a:ext cx="4995663" cy="2381310"/>
            <a:chOff x="2438400" y="1524000"/>
            <a:chExt cx="4995663" cy="2381310"/>
          </a:xfrm>
        </p:grpSpPr>
        <p:sp>
          <p:nvSpPr>
            <p:cNvPr id="4" name="Oval 3"/>
            <p:cNvSpPr/>
            <p:nvPr/>
          </p:nvSpPr>
          <p:spPr>
            <a:xfrm>
              <a:off x="2667000" y="1524000"/>
              <a:ext cx="5334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>
              <a:endCxn id="4" idx="4"/>
            </p:cNvCxnSpPr>
            <p:nvPr/>
          </p:nvCxnSpPr>
          <p:spPr>
            <a:xfrm flipH="1" flipV="1">
              <a:off x="2933700" y="2133600"/>
              <a:ext cx="38100" cy="12954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2438400" y="3505200"/>
              <a:ext cx="49956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000" dirty="0"/>
                <a:t>specifikacija zahvatanja (capture specification)</a:t>
              </a:r>
              <a:endParaRPr lang="en-US" sz="20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429000" y="2057400"/>
            <a:ext cx="3733800" cy="857310"/>
            <a:chOff x="3429000" y="2057400"/>
            <a:chExt cx="3733800" cy="85731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3429000" y="2057400"/>
              <a:ext cx="37338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V="1">
              <a:off x="5105400" y="2057400"/>
              <a:ext cx="0" cy="457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495800" y="2514600"/>
              <a:ext cx="14646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000" dirty="0"/>
                <a:t>telo funkcije</a:t>
              </a:r>
              <a:endParaRPr lang="en-US" sz="2000" dirty="0"/>
            </a:p>
          </p:txBody>
        </p:sp>
      </p:grpSp>
      <p:cxnSp>
        <p:nvCxnSpPr>
          <p:cNvPr id="23" name="Straight Connector 22"/>
          <p:cNvCxnSpPr/>
          <p:nvPr/>
        </p:nvCxnSpPr>
        <p:spPr>
          <a:xfrm flipH="1">
            <a:off x="533400" y="1981200"/>
            <a:ext cx="76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533400" y="2438400"/>
            <a:ext cx="76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Sintaksa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capture-list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body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}</a:t>
            </a:r>
            <a:br>
              <a:rPr lang="sr-Latn-RS" sz="2000" b="1" dirty="0">
                <a:latin typeface="Courier New" pitchFamily="49" charset="0"/>
                <a:cs typeface="Courier New" pitchFamily="49" charset="0"/>
              </a:rPr>
            </a:br>
            <a:endParaRPr lang="en-US" sz="10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capture-list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params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body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}</a:t>
            </a:r>
            <a:br>
              <a:rPr lang="sr-Latn-RS" sz="2000" b="1" dirty="0">
                <a:latin typeface="Courier New" pitchFamily="49" charset="0"/>
                <a:cs typeface="Courier New" pitchFamily="49" charset="0"/>
              </a:rPr>
            </a:br>
            <a:endParaRPr lang="sr-Latn-RS" sz="10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capture-list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params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-&gt;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ret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body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}</a:t>
            </a:r>
            <a:br>
              <a:rPr lang="sr-Latn-RS" sz="2000" b="1" dirty="0">
                <a:latin typeface="Courier New" pitchFamily="49" charset="0"/>
                <a:cs typeface="Courier New" pitchFamily="49" charset="0"/>
              </a:rPr>
            </a:br>
            <a:endParaRPr lang="sr-Latn-RS" sz="10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capture-list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 err="1">
                <a:latin typeface="Courier New" pitchFamily="49" charset="0"/>
                <a:cs typeface="Courier New" pitchFamily="49" charset="0"/>
              </a:rPr>
              <a:t>params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br>
              <a:rPr lang="sr-Latn-RS" sz="2000" dirty="0">
                <a:latin typeface="Courier New" pitchFamily="49" charset="0"/>
                <a:cs typeface="Courier New" pitchFamily="49" charset="0"/>
              </a:rPr>
            </a:b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mutable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attribute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-&gt;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ret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body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}</a:t>
            </a:r>
            <a:br>
              <a:rPr lang="sr-Latn-RS" sz="20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</a:br>
            <a:endParaRPr lang="sr-Latn-RS" sz="8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2000" dirty="0">
                <a:cs typeface="Courier New" pitchFamily="49" charset="0"/>
              </a:rPr>
              <a:t>Lista zahvatanja:</a:t>
            </a:r>
          </a:p>
          <a:p>
            <a:pPr marL="457200" indent="-457200"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a,&amp;b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] a </a:t>
            </a:r>
            <a:r>
              <a:rPr lang="en-US" sz="2000" dirty="0">
                <a:cs typeface="Courier New" pitchFamily="49" charset="0"/>
              </a:rPr>
              <a:t>je </a:t>
            </a:r>
            <a:r>
              <a:rPr lang="en-US" sz="2000" dirty="0" err="1">
                <a:cs typeface="Courier New" pitchFamily="49" charset="0"/>
              </a:rPr>
              <a:t>zahva</a:t>
            </a:r>
            <a:r>
              <a:rPr lang="sr-Latn-RS" sz="2000" dirty="0">
                <a:cs typeface="Courier New" pitchFamily="49" charset="0"/>
              </a:rPr>
              <a:t>će</a:t>
            </a:r>
            <a:r>
              <a:rPr lang="en-US" sz="2000" dirty="0">
                <a:cs typeface="Courier New" pitchFamily="49" charset="0"/>
              </a:rPr>
              <a:t>no </a:t>
            </a:r>
            <a:r>
              <a:rPr lang="en-US" sz="2000" dirty="0" err="1">
                <a:cs typeface="Courier New" pitchFamily="49" charset="0"/>
              </a:rPr>
              <a:t>po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dirty="0" err="1">
                <a:cs typeface="Courier New" pitchFamily="49" charset="0"/>
              </a:rPr>
              <a:t>vrednosti</a:t>
            </a:r>
            <a:r>
              <a:rPr lang="en-US" sz="2000" dirty="0">
                <a:cs typeface="Courier New" pitchFamily="49" charset="0"/>
              </a:rPr>
              <a:t>, a </a:t>
            </a:r>
            <a:r>
              <a:rPr lang="sr-Latn-RS" sz="2000" dirty="0"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b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>
                <a:cs typeface="Courier New" pitchFamily="49" charset="0"/>
              </a:rPr>
              <a:t>po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dirty="0" err="1">
                <a:cs typeface="Courier New" pitchFamily="49" charset="0"/>
              </a:rPr>
              <a:t>referenci</a:t>
            </a:r>
            <a:endParaRPr lang="sr-Latn-RS" sz="2000" dirty="0"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this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] </a:t>
            </a:r>
            <a:r>
              <a:rPr lang="sr-Latn-RS" sz="2000" dirty="0">
                <a:cs typeface="Courier New" pitchFamily="49" charset="0"/>
              </a:rPr>
              <a:t>zahvata this pokazivač po vrednosti</a:t>
            </a:r>
          </a:p>
          <a:p>
            <a:pPr marL="457200" indent="-457200"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[&amp;] 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dirty="0" err="1">
                <a:cs typeface="Courier New" pitchFamily="49" charset="0"/>
              </a:rPr>
              <a:t>zahva</a:t>
            </a:r>
            <a:r>
              <a:rPr lang="sr-Latn-RS" sz="2000" dirty="0">
                <a:cs typeface="Courier New" pitchFamily="49" charset="0"/>
              </a:rPr>
              <a:t>ta sve automatske podatke po referenci</a:t>
            </a:r>
          </a:p>
          <a:p>
            <a:pPr marL="457200" indent="-457200"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] 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dirty="0" err="1">
                <a:cs typeface="Courier New" pitchFamily="49" charset="0"/>
              </a:rPr>
              <a:t>zahva</a:t>
            </a:r>
            <a:r>
              <a:rPr lang="sr-Latn-RS" sz="2000" dirty="0">
                <a:cs typeface="Courier New" pitchFamily="49" charset="0"/>
              </a:rPr>
              <a:t>ta sve automatske podatke po vrednosti</a:t>
            </a:r>
            <a:r>
              <a:rPr lang="en-US" sz="2000" dirty="0">
                <a:cs typeface="Courier New" pitchFamily="49" charset="0"/>
              </a:rPr>
              <a:t> (</a:t>
            </a:r>
            <a:r>
              <a:rPr lang="en-US" sz="2000" dirty="0" err="1">
                <a:cs typeface="Courier New" pitchFamily="49" charset="0"/>
              </a:rPr>
              <a:t>mora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b="1" dirty="0">
                <a:cs typeface="Courier New" pitchFamily="49" charset="0"/>
              </a:rPr>
              <a:t>mutable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dirty="0" err="1">
                <a:cs typeface="Courier New" pitchFamily="49" charset="0"/>
              </a:rPr>
              <a:t>da</a:t>
            </a:r>
            <a:r>
              <a:rPr lang="en-US" sz="2000" dirty="0">
                <a:cs typeface="Courier New" pitchFamily="49" charset="0"/>
              </a:rPr>
              <a:t> bi </a:t>
            </a:r>
            <a:r>
              <a:rPr lang="en-US" sz="2000" dirty="0" err="1">
                <a:cs typeface="Courier New" pitchFamily="49" charset="0"/>
              </a:rPr>
              <a:t>menjao</a:t>
            </a:r>
            <a:r>
              <a:rPr lang="en-US" sz="2000" dirty="0">
                <a:cs typeface="Courier New" pitchFamily="49" charset="0"/>
              </a:rPr>
              <a:t>)</a:t>
            </a:r>
          </a:p>
          <a:p>
            <a:pPr marL="457200" indent="-457200"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[=, &amp;c] </a:t>
            </a:r>
            <a:r>
              <a:rPr lang="en-US" sz="2000" dirty="0" err="1">
                <a:cs typeface="Courier New" pitchFamily="49" charset="0"/>
              </a:rPr>
              <a:t>zahva</a:t>
            </a:r>
            <a:r>
              <a:rPr lang="sr-Latn-RS" sz="2000" dirty="0">
                <a:cs typeface="Courier New" pitchFamily="49" charset="0"/>
              </a:rPr>
              <a:t>ta sve automatske podatke po vrednosti</a:t>
            </a:r>
            <a:r>
              <a:rPr lang="en-US" sz="2000" dirty="0">
                <a:cs typeface="Courier New" pitchFamily="49" charset="0"/>
              </a:rPr>
              <a:t>, </a:t>
            </a:r>
            <a:r>
              <a:rPr lang="en-US" sz="2000" dirty="0" err="1">
                <a:cs typeface="Courier New" pitchFamily="49" charset="0"/>
              </a:rPr>
              <a:t>osim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c</a:t>
            </a:r>
            <a:r>
              <a:rPr lang="en-US" sz="2000" dirty="0">
                <a:cs typeface="Courier New" pitchFamily="49" charset="0"/>
              </a:rPr>
              <a:t> (</a:t>
            </a:r>
            <a:r>
              <a:rPr lang="en-US" sz="2000" dirty="0" err="1">
                <a:cs typeface="Courier New" pitchFamily="49" charset="0"/>
              </a:rPr>
              <a:t>po</a:t>
            </a:r>
            <a:r>
              <a:rPr lang="en-US" sz="2000" dirty="0">
                <a:cs typeface="Courier New" pitchFamily="49" charset="0"/>
              </a:rPr>
              <a:t> ref.)</a:t>
            </a: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[] </a:t>
            </a:r>
            <a:r>
              <a:rPr lang="en-US" sz="2000" dirty="0">
                <a:cs typeface="Courier New" pitchFamily="49" charset="0"/>
              </a:rPr>
              <a:t> </a:t>
            </a:r>
            <a:r>
              <a:rPr lang="sr-Latn-RS" sz="2000" dirty="0">
                <a:cs typeface="Courier New" pitchFamily="49" charset="0"/>
              </a:rPr>
              <a:t>ne </a:t>
            </a:r>
            <a:r>
              <a:rPr lang="en-US" sz="2000" dirty="0" err="1">
                <a:cs typeface="Courier New" pitchFamily="49" charset="0"/>
              </a:rPr>
              <a:t>zahva</a:t>
            </a:r>
            <a:r>
              <a:rPr lang="sr-Latn-RS" sz="2000" dirty="0">
                <a:cs typeface="Courier New" pitchFamily="49" charset="0"/>
              </a:rPr>
              <a:t>ta ništa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191000" y="3786426"/>
            <a:ext cx="1371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705600" y="3938826"/>
            <a:ext cx="2438400" cy="8617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err="1"/>
              <a:t>za</a:t>
            </a:r>
            <a:r>
              <a:rPr lang="en-US" sz="1600" dirty="0"/>
              <a:t> </a:t>
            </a:r>
            <a:r>
              <a:rPr lang="en-US" sz="1600" dirty="0" err="1"/>
              <a:t>implementaciono</a:t>
            </a:r>
            <a:r>
              <a:rPr lang="en-US" sz="1600" dirty="0"/>
              <a:t> </a:t>
            </a:r>
            <a:r>
              <a:rPr lang="en-US" sz="1600" dirty="0" err="1"/>
              <a:t>zavisne</a:t>
            </a:r>
            <a:r>
              <a:rPr lang="en-US" sz="1600" dirty="0"/>
              <a:t> </a:t>
            </a:r>
            <a:r>
              <a:rPr lang="en-US" sz="1600" dirty="0" err="1"/>
              <a:t>ekstenzije</a:t>
            </a:r>
            <a:endParaRPr lang="en-US" sz="1600" dirty="0"/>
          </a:p>
          <a:p>
            <a:r>
              <a:rPr lang="en-US" sz="1600" dirty="0"/>
              <a:t>( </a:t>
            </a:r>
            <a:r>
              <a:rPr lang="en-US" sz="1600" dirty="0" err="1"/>
              <a:t>na</a:t>
            </a:r>
            <a:r>
              <a:rPr lang="en-US" sz="1600" dirty="0"/>
              <a:t> primer [[</a:t>
            </a:r>
            <a:r>
              <a:rPr lang="en-US" sz="1600" dirty="0" err="1"/>
              <a:t>noreturn</a:t>
            </a:r>
            <a:r>
              <a:rPr lang="en-US" sz="1600" dirty="0"/>
              <a:t>]] )</a:t>
            </a:r>
          </a:p>
        </p:txBody>
      </p:sp>
      <p:cxnSp>
        <p:nvCxnSpPr>
          <p:cNvPr id="8" name="Straight Arrow Connector 7"/>
          <p:cNvCxnSpPr>
            <a:stCxn id="6" idx="1"/>
          </p:cNvCxnSpPr>
          <p:nvPr/>
        </p:nvCxnSpPr>
        <p:spPr>
          <a:xfrm flipH="1" flipV="1">
            <a:off x="5410200" y="3862626"/>
            <a:ext cx="1295400" cy="5070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19800" y="5048250"/>
            <a:ext cx="1298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!!! </a:t>
            </a:r>
            <a:r>
              <a:rPr lang="en-US" dirty="0" err="1">
                <a:solidFill>
                  <a:srgbClr val="FF0000"/>
                </a:solidFill>
              </a:rPr>
              <a:t>Oprez</a:t>
            </a:r>
            <a:r>
              <a:rPr lang="en-US" dirty="0">
                <a:solidFill>
                  <a:srgbClr val="FF0000"/>
                </a:solidFill>
              </a:rPr>
              <a:t> 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Obuhvataju</a:t>
            </a:r>
            <a:r>
              <a:rPr lang="sr-Latn-RS" dirty="0"/>
              <a:t>ća klasa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r>
              <a:rPr lang="sr-Latn-RS" sz="2400" dirty="0"/>
              <a:t>poseduje operator konverzije tipa: rezultat je pokazivač na funkcije istog tipa rezultata i parametara kao i sama lambda funkcija</a:t>
            </a:r>
          </a:p>
          <a:p>
            <a:r>
              <a:rPr lang="sr-Latn-RS" sz="2400" dirty="0"/>
              <a:t>dakle, može da se koristi i tamo gde se očekuje (obična) funkcija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lam = [](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x) 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x * x; };</a:t>
            </a:r>
          </a:p>
          <a:p>
            <a:pPr>
              <a:buNone/>
            </a:pP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f(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y,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(*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)(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)) 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pf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(y); }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g(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z) {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&lt;&lt; f(z, lam); }</a:t>
            </a: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/>
              <a:t>nema podrazumevani konstruktor, ali ima konstruktor kopije.</a:t>
            </a:r>
          </a:p>
          <a:p>
            <a:pPr>
              <a:buNone/>
            </a:pPr>
            <a:r>
              <a:rPr lang="pl-PL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pl-PL" sz="2000" dirty="0">
                <a:latin typeface="Courier New" pitchFamily="49" charset="0"/>
                <a:cs typeface="Courier New" pitchFamily="49" charset="0"/>
              </a:rPr>
              <a:t>lam5 = []{}; </a:t>
            </a:r>
            <a:r>
              <a:rPr lang="pl-PL" sz="2000" i="1" dirty="0">
                <a:latin typeface="Courier New" pitchFamily="49" charset="0"/>
                <a:cs typeface="Courier New" pitchFamily="49" charset="0"/>
              </a:rPr>
              <a:t>// „Prazna” lambda funkcija.</a:t>
            </a:r>
          </a:p>
          <a:p>
            <a:pPr>
              <a:buNone/>
            </a:pP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decltype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(lam5) lam6; 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2000" i="1" dirty="0" err="1">
                <a:latin typeface="Courier New" pitchFamily="49" charset="0"/>
                <a:cs typeface="Courier New" pitchFamily="49" charset="0"/>
              </a:rPr>
              <a:t>GREŠKA:Nema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2000" i="1" dirty="0">
                <a:latin typeface="Courier New" pitchFamily="49" charset="0"/>
                <a:cs typeface="Courier New" pitchFamily="49" charset="0"/>
              </a:rPr>
              <a:t>pod. </a:t>
            </a:r>
            <a:r>
              <a:rPr lang="en-US" sz="2000" i="1" dirty="0" err="1">
                <a:latin typeface="Courier New" pitchFamily="49" charset="0"/>
                <a:cs typeface="Courier New" pitchFamily="49" charset="0"/>
              </a:rPr>
              <a:t>konstruktora</a:t>
            </a:r>
            <a:r>
              <a:rPr lang="en-US" sz="2000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lam7 = lam5;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lam8 = lam5;</a:t>
            </a:r>
          </a:p>
          <a:p>
            <a:pPr>
              <a:buNone/>
            </a:pPr>
            <a:r>
              <a:rPr lang="pt-BR" sz="2000" dirty="0">
                <a:latin typeface="Courier New" pitchFamily="49" charset="0"/>
                <a:cs typeface="Courier New" pitchFamily="49" charset="0"/>
              </a:rPr>
              <a:t>lam8 = lam7; </a:t>
            </a:r>
            <a:r>
              <a:rPr lang="pt-BR" sz="2000" i="1" dirty="0">
                <a:latin typeface="Courier New" pitchFamily="49" charset="0"/>
                <a:cs typeface="Courier New" pitchFamily="49" charset="0"/>
              </a:rPr>
              <a:t>// GREŠKA: Nema operatora =.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Primeri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534400" cy="3352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lam = [](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x,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y) -&gt;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br>
              <a:rPr lang="en-US" sz="2000" dirty="0"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latin typeface="Courier New" pitchFamily="49" charset="0"/>
                <a:cs typeface="Courier New" pitchFamily="49" charset="0"/>
              </a:rPr>
              <a:t>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x + y; };</a:t>
            </a:r>
          </a:p>
          <a:p>
            <a:pPr>
              <a:buNone/>
            </a:pP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a = 1;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b = 2.2;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p = lam(a, b); //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zapravo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lam.operator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()(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a,b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f(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x,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y,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decltype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(lam) fun)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q = fun(x, y); }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g() { f(a, b, lam);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Primeri</a:t>
            </a:r>
            <a:endParaRPr lang="en-US" dirty="0"/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458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FR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lam2 = [](</a:t>
            </a:r>
            <a:r>
              <a:rPr lang="fr-FR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fr-F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x, </a:t>
            </a:r>
            <a:r>
              <a:rPr lang="fr-FR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y) { </a:t>
            </a:r>
          </a:p>
          <a:p>
            <a:pPr>
              <a:buNone/>
            </a:pPr>
            <a:r>
              <a:rPr lang="fr-FR" sz="2000" i="1" dirty="0">
                <a:latin typeface="Courier New" pitchFamily="49" charset="0"/>
                <a:cs typeface="Courier New" pitchFamily="49" charset="0"/>
              </a:rPr>
              <a:t>  // Tip se </a:t>
            </a:r>
            <a:r>
              <a:rPr lang="fr-FR" sz="2000" i="1" dirty="0" err="1">
                <a:latin typeface="Courier New" pitchFamily="49" charset="0"/>
                <a:cs typeface="Courier New" pitchFamily="49" charset="0"/>
              </a:rPr>
              <a:t>zaklju</a:t>
            </a:r>
            <a:r>
              <a:rPr lang="sr-Latn-RS" sz="2000" i="1" dirty="0">
                <a:latin typeface="Courier New" pitchFamily="49" charset="0"/>
                <a:cs typeface="Courier New" pitchFamily="49" charset="0"/>
              </a:rPr>
              <a:t>čuje</a:t>
            </a:r>
            <a:r>
              <a:rPr lang="fr-FR" sz="2000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z = x + y;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z;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None/>
            </a:pPr>
            <a:endParaRPr lang="en-US" sz="20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fr-FR" sz="20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lam3 = [](</a:t>
            </a:r>
            <a:r>
              <a:rPr lang="fr-FR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fr-F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x, </a:t>
            </a:r>
            <a:r>
              <a:rPr lang="fr-FR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y) -&gt; </a:t>
            </a:r>
            <a:r>
              <a:rPr lang="fr-FR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fr-FR" sz="2000" dirty="0">
                <a:latin typeface="Courier New" pitchFamily="49" charset="0"/>
                <a:cs typeface="Courier New" pitchFamily="49" charset="0"/>
              </a:rPr>
              <a:t>{ </a:t>
            </a:r>
          </a:p>
          <a:p>
            <a:pPr>
              <a:buNone/>
            </a:pPr>
            <a:r>
              <a:rPr lang="fr-FR" sz="2000" i="1" dirty="0">
                <a:latin typeface="Courier New" pitchFamily="49" charset="0"/>
                <a:cs typeface="Courier New" pitchFamily="49" charset="0"/>
              </a:rPr>
              <a:t>  // Tip je double.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z = x + y;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z;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vector&lt;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&gt; v = {1,2,3,4};</a:t>
            </a: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for_each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v.begin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v.end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(), </a:t>
            </a: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200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[] (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val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) {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val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; } 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Šta su funkcijski objekti</a:t>
            </a:r>
            <a:br>
              <a:rPr lang="en-US" dirty="0"/>
            </a:br>
            <a:r>
              <a:rPr lang="en-US" sz="2200" dirty="0"/>
              <a:t>http://www.cplusplus.com/reference/functional/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RS" sz="2400" dirty="0"/>
              <a:t>Objekti koji imaju definisan operator()</a:t>
            </a:r>
          </a:p>
          <a:p>
            <a:r>
              <a:rPr lang="sr-Latn-RS" sz="2400" dirty="0"/>
              <a:t>Namenjeni da se koriste na sintaksno sličan način</a:t>
            </a:r>
            <a:br>
              <a:rPr lang="sr-Latn-RS" sz="2400" dirty="0"/>
            </a:br>
            <a:r>
              <a:rPr lang="sr-Latn-RS" sz="2400" dirty="0"/>
              <a:t>kao i funkcije</a:t>
            </a:r>
            <a:endParaRPr lang="en-US" sz="2400" dirty="0"/>
          </a:p>
          <a:p>
            <a:r>
              <a:rPr lang="en-US" sz="2400" dirty="0" err="1"/>
              <a:t>Zaglavlje</a:t>
            </a:r>
            <a:r>
              <a:rPr lang="en-US" sz="2400" dirty="0"/>
              <a:t>: &lt;functional&gt;</a:t>
            </a:r>
            <a:endParaRPr lang="sr-Latn-RS" sz="2400" dirty="0"/>
          </a:p>
          <a:p>
            <a:r>
              <a:rPr lang="sr-Latn-RS" sz="2400" dirty="0"/>
              <a:t>Tipična primena: parametri drugim funkcijama,</a:t>
            </a:r>
            <a:br>
              <a:rPr lang="sr-Latn-RS" sz="2400" dirty="0"/>
            </a:br>
            <a:r>
              <a:rPr lang="sr-Latn-RS" sz="2400" dirty="0"/>
              <a:t>poput </a:t>
            </a:r>
            <a:r>
              <a:rPr lang="sr-Latn-RS" sz="2400" i="1" dirty="0"/>
              <a:t>predikata</a:t>
            </a:r>
            <a:r>
              <a:rPr lang="sr-Latn-RS" sz="2400" dirty="0"/>
              <a:t> ili </a:t>
            </a:r>
            <a:r>
              <a:rPr lang="sr-Latn-RS" sz="2400" i="1" dirty="0"/>
              <a:t>funkcija poređenja</a:t>
            </a:r>
          </a:p>
          <a:p>
            <a:r>
              <a:rPr lang="sr-Latn-RS" sz="2400" dirty="0"/>
              <a:t>Primer</a:t>
            </a:r>
            <a:r>
              <a:rPr lang="en-US" sz="2400" dirty="0"/>
              <a:t>:</a:t>
            </a:r>
            <a:endParaRPr lang="sr-Latn-RS" sz="2400" dirty="0"/>
          </a:p>
          <a:p>
            <a:pPr>
              <a:buNone/>
            </a:pP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myclass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{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()(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a) {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a;}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myobject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x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myobject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(0);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Klase i funkcije - pregled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RS" sz="2400" b="0" dirty="0">
                          <a:solidFill>
                            <a:sysClr val="windowText" lastClr="000000"/>
                          </a:solidFill>
                        </a:rPr>
                        <a:t>Omotačke</a:t>
                      </a:r>
                      <a:r>
                        <a:rPr lang="sr-Latn-RS" sz="2400" b="0" baseline="0" dirty="0">
                          <a:solidFill>
                            <a:sysClr val="windowText" lastClr="000000"/>
                          </a:solidFill>
                        </a:rPr>
                        <a:t> klase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dirty="0">
                          <a:solidFill>
                            <a:sysClr val="windowText" lastClr="000000"/>
                          </a:solidFill>
                        </a:rPr>
                        <a:t> binary_negate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dirty="0">
                          <a:solidFill>
                            <a:sysClr val="windowText" lastClr="000000"/>
                          </a:solidFill>
                        </a:rPr>
                        <a:t> function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dirty="0">
                          <a:solidFill>
                            <a:sysClr val="windowText" lastClr="000000"/>
                          </a:solidFill>
                        </a:rPr>
                        <a:t> reference_wrapper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baseline="0" dirty="0">
                          <a:solidFill>
                            <a:sysClr val="windowText" lastClr="000000"/>
                          </a:solidFill>
                        </a:rPr>
                        <a:t> unary_negate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0" dirty="0">
                          <a:solidFill>
                            <a:sysClr val="windowText" lastClr="000000"/>
                          </a:solidFill>
                        </a:rPr>
                        <a:t>Funkcije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baseline="0" dirty="0">
                          <a:solidFill>
                            <a:sysClr val="windowText" lastClr="000000"/>
                          </a:solidFill>
                        </a:rPr>
                        <a:t> bind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baseline="0" dirty="0">
                          <a:solidFill>
                            <a:sysClr val="windowText" lastClr="000000"/>
                          </a:solidFill>
                        </a:rPr>
                        <a:t> cref, ref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baseline="0" dirty="0">
                          <a:solidFill>
                            <a:sysClr val="windowText" lastClr="000000"/>
                          </a:solidFill>
                        </a:rPr>
                        <a:t> mem_fn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baseline="0" dirty="0">
                          <a:solidFill>
                            <a:sysClr val="windowText" lastClr="000000"/>
                          </a:solidFill>
                        </a:rPr>
                        <a:t> not1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="0" baseline="0" dirty="0">
                          <a:solidFill>
                            <a:sysClr val="windowText" lastClr="000000"/>
                          </a:solidFill>
                        </a:rPr>
                        <a:t> not2</a:t>
                      </a:r>
                      <a:endParaRPr lang="en-US" sz="20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sz="2400" dirty="0">
                          <a:solidFill>
                            <a:sysClr val="windowText" lastClr="000000"/>
                          </a:solidFill>
                        </a:rPr>
                        <a:t>Operatorske klase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dirty="0">
                          <a:solidFill>
                            <a:sysClr val="windowText" lastClr="000000"/>
                          </a:solidFill>
                        </a:rPr>
                        <a:t> bit_and,</a:t>
                      </a:r>
                      <a:r>
                        <a:rPr lang="sr-Latn-RS" sz="2000" baseline="0" dirty="0">
                          <a:solidFill>
                            <a:sysClr val="windowText" lastClr="000000"/>
                          </a:solidFill>
                        </a:rPr>
                        <a:t> bit_or, bit_xor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dirty="0">
                          <a:solidFill>
                            <a:sysClr val="windowText" lastClr="000000"/>
                          </a:solidFill>
                        </a:rPr>
                        <a:t> divides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dirty="0">
                          <a:solidFill>
                            <a:sysClr val="windowText" lastClr="000000"/>
                          </a:solidFill>
                        </a:rPr>
                        <a:t> equal_to,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aseline="0" dirty="0">
                          <a:solidFill>
                            <a:sysClr val="windowText" lastClr="000000"/>
                          </a:solidFill>
                        </a:rPr>
                        <a:t> greater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aseline="0" dirty="0">
                          <a:solidFill>
                            <a:sysClr val="windowText" lastClr="000000"/>
                          </a:solidFill>
                        </a:rPr>
                        <a:t> less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aseline="0" dirty="0">
                          <a:solidFill>
                            <a:sysClr val="windowText" lastClr="000000"/>
                          </a:solidFill>
                        </a:rPr>
                        <a:t> minus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aseline="0" dirty="0">
                          <a:solidFill>
                            <a:sysClr val="windowText" lastClr="000000"/>
                          </a:solidFill>
                        </a:rPr>
                        <a:t> negate</a:t>
                      </a:r>
                    </a:p>
                    <a:p>
                      <a:pPr lvl="1">
                        <a:buFont typeface="Arial" pitchFamily="34" charset="0"/>
                        <a:buChar char="•"/>
                      </a:pPr>
                      <a:r>
                        <a:rPr lang="sr-Latn-RS" sz="2000" baseline="0" dirty="0">
                          <a:solidFill>
                            <a:sysClr val="windowText" lastClr="000000"/>
                          </a:solidFill>
                        </a:rPr>
                        <a:t> ...</a:t>
                      </a:r>
                      <a:endParaRPr lang="en-US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ysClr val="windowText" lastClr="0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Klase i funkcije – neki detalji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Latn-RS" sz="2400" dirty="0" err="1"/>
              <a:t>unary_negate</a:t>
            </a:r>
            <a:r>
              <a:rPr lang="en-US" sz="2400" dirty="0"/>
              <a:t> (</a:t>
            </a:r>
            <a:r>
              <a:rPr lang="en-US" sz="2400" dirty="0">
                <a:solidFill>
                  <a:srgbClr val="FF0000"/>
                </a:solidFill>
              </a:rPr>
              <a:t>deprecated in C++17</a:t>
            </a:r>
            <a:r>
              <a:rPr lang="en-US" sz="2400" dirty="0"/>
              <a:t>)</a:t>
            </a:r>
            <a:endParaRPr lang="sr-Latn-RS" sz="2400" dirty="0"/>
          </a:p>
          <a:p>
            <a:pPr>
              <a:buNone/>
            </a:pPr>
            <a:endParaRPr lang="sr-Latn-RS" sz="900" b="1" dirty="0">
              <a:solidFill>
                <a:sysClr val="windowText" lastClr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Predicate&gt; </a:t>
            </a: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class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unary_negate</a:t>
            </a:r>
            <a:r>
              <a:rPr lang="sr-Latn-R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protected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:  </a:t>
            </a: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 Predicate fn_;</a:t>
            </a: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public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: ...</a:t>
            </a:r>
          </a:p>
          <a:p>
            <a:pPr>
              <a:spcBef>
                <a:spcPts val="200"/>
              </a:spcBef>
              <a:buNone/>
            </a:pPr>
            <a:r>
              <a:rPr lang="en-US" sz="1800" b="1" dirty="0" err="1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() (</a:t>
            </a: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err="1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typename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Predicate::</a:t>
            </a:r>
            <a:r>
              <a:rPr lang="en-US" sz="1800" dirty="0" err="1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argument_type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&amp; x) </a:t>
            </a: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{</a:t>
            </a:r>
            <a:r>
              <a:rPr lang="sr-Latn-R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!fn_(x);</a:t>
            </a:r>
            <a:r>
              <a:rPr lang="sr-Latn-R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...</a:t>
            </a:r>
            <a:endParaRPr lang="sr-Latn-RS" sz="1800" dirty="0">
              <a:solidFill>
                <a:sysClr val="windowText" lastClr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solidFill>
                  <a:sysClr val="windowText" lastClr="000000"/>
                </a:solidFill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Klase i funkcije – neki detalji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4400" dirty="0">
                <a:cs typeface="Courier New" pitchFamily="49" charset="0"/>
              </a:rPr>
              <a:t>Primer </a:t>
            </a:r>
            <a:r>
              <a:rPr lang="en-US" sz="4400" dirty="0" err="1">
                <a:cs typeface="Courier New" pitchFamily="49" charset="0"/>
              </a:rPr>
              <a:t>za</a:t>
            </a:r>
            <a:r>
              <a:rPr lang="en-US" sz="4400" dirty="0">
                <a:cs typeface="Courier New" pitchFamily="49" charset="0"/>
              </a:rPr>
              <a:t> </a:t>
            </a:r>
            <a:r>
              <a:rPr lang="en-US" sz="4400" dirty="0" err="1">
                <a:cs typeface="Courier New" pitchFamily="49" charset="0"/>
              </a:rPr>
              <a:t>unary_negate</a:t>
            </a:r>
            <a:endParaRPr lang="en-US" sz="4400" dirty="0">
              <a:cs typeface="Courier New" pitchFamily="49" charset="0"/>
            </a:endParaRPr>
          </a:p>
          <a:p>
            <a:pPr>
              <a:buNone/>
            </a:pPr>
            <a:endParaRPr lang="en-US" sz="4400" dirty="0">
              <a:cs typeface="Courier New" pitchFamily="49" charset="0"/>
            </a:endParaRPr>
          </a:p>
          <a:p>
            <a:pPr>
              <a:buNone/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IsOdd_class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() (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&amp; x)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x%2==1;}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argument_type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}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IsOdd_object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main () {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std::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unary_negate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IsOdd_class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&gt;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IsEven_object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IsOdd_object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values[] = {1,2,3,4,5};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cx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cx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= std::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count_if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( values, values+5,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IsEven_object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);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std::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"There are " &lt;&lt;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cx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</a:t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>
                <a:latin typeface="Courier New" pitchFamily="49" charset="0"/>
                <a:cs typeface="Courier New" pitchFamily="49" charset="0"/>
              </a:rPr>
              <a:t>           " elements with even values.\n";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  return 0;</a:t>
            </a:r>
          </a:p>
          <a:p>
            <a:pPr>
              <a:buNone/>
            </a:pPr>
            <a:r>
              <a:rPr lang="en-US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Klase i funkcije – neki detalji (nast.)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Latn-RS" sz="2400" dirty="0"/>
              <a:t>function</a:t>
            </a:r>
          </a:p>
          <a:p>
            <a:pPr lvl="1"/>
            <a:r>
              <a:rPr lang="sr-Latn-RS" sz="2000" dirty="0"/>
              <a:t>klasa koja može da omota bilo kakav </a:t>
            </a:r>
            <a:r>
              <a:rPr lang="sr-Latn-RS" sz="2000" i="1" dirty="0"/>
              <a:t>pozivajući</a:t>
            </a:r>
            <a:r>
              <a:rPr lang="sr-Latn-RS" sz="2000" dirty="0"/>
              <a:t> objekat (funkcija ili funkcionalni objekat) u objekat koji može da se kopira</a:t>
            </a:r>
          </a:p>
          <a:p>
            <a:pPr lvl="1"/>
            <a:r>
              <a:rPr lang="sr-Latn-RS" sz="2000" dirty="0"/>
              <a:t>tip pozivajućeg objekta </a:t>
            </a:r>
            <a:r>
              <a:rPr lang="sr-Latn-RS" sz="2000" b="1" dirty="0"/>
              <a:t>zavisi isključivo od potpisa</a:t>
            </a:r>
            <a:br>
              <a:rPr lang="sr-Latn-RS" sz="2000" dirty="0"/>
            </a:br>
            <a:r>
              <a:rPr lang="sr-Latn-RS" sz="2000" dirty="0"/>
              <a:t>(a ne od tipa samog objekta)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#include &lt;functional&gt;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half(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x) {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x/2;}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std::function&lt;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)&gt; fn1 = half;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1800" b="1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{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value;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fifth() {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value/5;} };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std::function&lt;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&amp;)&gt; </a:t>
            </a:r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&amp;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::value;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func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ion&lt;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&amp;)&gt; </a:t>
            </a:r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fifth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&amp;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::fifth;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sixty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{60}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sixty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&lt;&lt; '\n' &lt;&lt; </a:t>
            </a:r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fifth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sixty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&lt;&lt; '\n';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Klase i funkcije – neki detalji (nast.)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Latn-RS" sz="2400" dirty="0"/>
              <a:t>reference_wrapper</a:t>
            </a:r>
          </a:p>
          <a:p>
            <a:pPr lvl="1"/>
            <a:r>
              <a:rPr lang="sr-Latn-RS" sz="2000" dirty="0"/>
              <a:t>klasa koja emulira referencu na element tipa T</a:t>
            </a:r>
          </a:p>
          <a:p>
            <a:pPr lvl="1"/>
            <a:r>
              <a:rPr lang="sr-Latn-RS" sz="2000" dirty="0"/>
              <a:t>može da se kopira! (konstrukcijom ili dodelom)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#include &lt;functional&gt;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a(10),b(20),c(30);</a:t>
            </a:r>
          </a:p>
          <a:p>
            <a:pPr>
              <a:buNone/>
            </a:pPr>
            <a:endParaRPr lang="sr-Latn-RS" sz="18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// </a:t>
            </a:r>
            <a:r>
              <a:rPr lang="sr-Latn-R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niz referenci!</a:t>
            </a:r>
            <a:endParaRPr lang="en-US" sz="18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reference_wrapper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 refs[] = {a,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b,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c};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 x : refs) x*=2;</a:t>
            </a:r>
          </a:p>
          <a:p>
            <a:pPr>
              <a:buNone/>
            </a:pP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a &lt;&lt; " " &lt;&lt; b &lt;&lt; " " &lt;&lt; c &lt;&lt; 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Klase i funkcije – neki detalji (nast.)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Latn-RS" sz="2400" dirty="0"/>
              <a:t>bind</a:t>
            </a:r>
          </a:p>
          <a:p>
            <a:pPr lvl="1">
              <a:spcBef>
                <a:spcPts val="0"/>
              </a:spcBef>
            </a:pPr>
            <a:r>
              <a:rPr lang="sr-Latn-RS" sz="2000" dirty="0"/>
              <a:t>funkcija koja vraća funkcijski objekat sa "vezanim" argumentima</a:t>
            </a:r>
          </a:p>
          <a:p>
            <a:pPr lvl="1">
              <a:spcBef>
                <a:spcPts val="0"/>
              </a:spcBef>
            </a:pPr>
            <a:r>
              <a:rPr lang="sr-Latn-RS" sz="2000" dirty="0"/>
              <a:t>omogućava parametrizaciju rezervacijom mesta (placeholder)</a:t>
            </a:r>
          </a:p>
          <a:p>
            <a:pPr lvl="1">
              <a:spcBef>
                <a:spcPts val="0"/>
              </a:spcBef>
            </a:pPr>
            <a:r>
              <a:rPr lang="sr-Latn-RS" sz="2000" dirty="0"/>
              <a:t>ako je argument vrednost – uvek se koristi ta vrednost</a:t>
            </a:r>
          </a:p>
          <a:p>
            <a:pPr lvl="1">
              <a:spcBef>
                <a:spcPts val="0"/>
              </a:spcBef>
            </a:pPr>
            <a:r>
              <a:rPr lang="sr-Latn-RS" sz="2000" dirty="0"/>
              <a:t>ako je argument placeholder – vrednost se dobija kao argument poziva</a:t>
            </a: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#include &lt;functional&gt;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my_divide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x,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double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y) {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x/y;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using namespace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std::placeholders;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// _1, _2, _3, ...</a:t>
            </a:r>
            <a:endParaRPr lang="sr-Latn-RS" sz="180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endParaRPr lang="sr-Latn-RS" sz="10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fn_five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std::bind (my_divide,10,2);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fn_five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 &lt;&lt; '\n';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endParaRPr lang="sr-Latn-RS" sz="10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fn_half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std::bind (my_divide,</a:t>
            </a: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_1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,2);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fn_half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(10) &lt;&lt; '\n';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endParaRPr lang="sr-Latn-RS" sz="1000" b="1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auto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fn_invert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std::bind (my_divide,</a:t>
            </a: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_2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_1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200"/>
              </a:spcBef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fn_invert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(10,2) &lt;&lt; '\n';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Šta su lambda funkcije?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/>
              <a:t>U suštini: skraćen način pisanja funkcijskih objekata</a:t>
            </a:r>
          </a:p>
          <a:p>
            <a:r>
              <a:rPr lang="sr-Latn-RS" sz="2400" dirty="0"/>
              <a:t>Svrha: jednostavna parametrizacija ponašanja</a:t>
            </a:r>
          </a:p>
          <a:p>
            <a:r>
              <a:rPr lang="sr-Latn-RS" sz="2400" dirty="0"/>
              <a:t>Način realizacije (automatski): </a:t>
            </a:r>
          </a:p>
          <a:p>
            <a:pPr lvl="1"/>
            <a:r>
              <a:rPr lang="sr-Latn-RS" sz="2000" dirty="0"/>
              <a:t>definiše se </a:t>
            </a:r>
            <a:r>
              <a:rPr lang="sr-Latn-RS" sz="2000" b="1" dirty="0"/>
              <a:t>bezimena funkcijska klasa </a:t>
            </a:r>
            <a:r>
              <a:rPr lang="sr-Latn-RS" sz="2000" dirty="0"/>
              <a:t>(ima </a:t>
            </a:r>
            <a:r>
              <a:rPr lang="sr-Latn-RS" sz="2000" dirty="0">
                <a:latin typeface="Courier New" pitchFamily="49" charset="0"/>
                <a:cs typeface="Courier New" pitchFamily="49" charset="0"/>
              </a:rPr>
              <a:t>operator()</a:t>
            </a:r>
            <a:r>
              <a:rPr lang="sr-Latn-RS" sz="2000" dirty="0"/>
              <a:t>)     - tzv. omotačka klasa (</a:t>
            </a:r>
            <a:r>
              <a:rPr lang="sr-Latn-RS" sz="2000" i="1" dirty="0"/>
              <a:t>closure class</a:t>
            </a:r>
            <a:r>
              <a:rPr lang="sr-Latn-RS" sz="2000" dirty="0"/>
              <a:t>)</a:t>
            </a:r>
          </a:p>
          <a:p>
            <a:pPr lvl="1"/>
            <a:r>
              <a:rPr lang="sr-Latn-RS" sz="2000" dirty="0"/>
              <a:t>stvori se </a:t>
            </a:r>
            <a:r>
              <a:rPr lang="sr-Latn-RS" sz="2000" b="1" dirty="0"/>
              <a:t>bezimeni objekat</a:t>
            </a:r>
            <a:r>
              <a:rPr lang="sr-Latn-RS" sz="2000" dirty="0"/>
              <a:t> tog tipa (</a:t>
            </a:r>
            <a:r>
              <a:rPr lang="sr-Latn-RS" sz="2000" i="1" dirty="0"/>
              <a:t>dvrednost</a:t>
            </a:r>
            <a:r>
              <a:rPr lang="sr-Latn-RS" sz="2000" dirty="0"/>
              <a:t>)</a:t>
            </a:r>
            <a:br>
              <a:rPr lang="sr-Latn-RS" sz="2000" dirty="0"/>
            </a:br>
            <a:r>
              <a:rPr lang="sr-Latn-RS" sz="2000" dirty="0"/>
              <a:t>(</a:t>
            </a:r>
            <a:r>
              <a:rPr lang="sr-Latn-RS" sz="2000" i="1" dirty="0"/>
              <a:t>closure object</a:t>
            </a:r>
            <a:r>
              <a:rPr lang="sr-Latn-RS" sz="2000" dirty="0"/>
              <a:t>)</a:t>
            </a:r>
          </a:p>
          <a:p>
            <a:pPr lvl="1"/>
            <a:r>
              <a:rPr lang="sr-Latn-RS" sz="2000" dirty="0"/>
              <a:t>→neophodno koristiti </a:t>
            </a:r>
            <a:r>
              <a:rPr lang="sr-Latn-RS" sz="2000" b="1" dirty="0"/>
              <a:t>auto</a:t>
            </a:r>
            <a:r>
              <a:rPr lang="sr-Latn-RS" sz="2000" dirty="0"/>
              <a:t> (kod definicije objekta)</a:t>
            </a:r>
            <a:br>
              <a:rPr lang="en-US" sz="2000" dirty="0"/>
            </a:br>
            <a:r>
              <a:rPr lang="sr-Latn-RS" sz="2000" dirty="0"/>
              <a:t>i </a:t>
            </a:r>
            <a:r>
              <a:rPr lang="sr-Latn-RS" sz="2000" b="1" dirty="0"/>
              <a:t>decltype</a:t>
            </a:r>
            <a:r>
              <a:rPr lang="sr-Latn-RS" sz="2000" dirty="0"/>
              <a:t> za iskazivanje tipa lambda funkcije.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1424</Words>
  <Application>Microsoft Office PowerPoint</Application>
  <PresentationFormat>On-screen Show (4:3)</PresentationFormat>
  <Paragraphs>182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Courier New</vt:lpstr>
      <vt:lpstr>Office Theme</vt:lpstr>
      <vt:lpstr>Praktikum iz Objektno orijentisanog programiranja</vt:lpstr>
      <vt:lpstr>Šta su funkcijski objekti http://www.cplusplus.com/reference/functional/</vt:lpstr>
      <vt:lpstr>Klase i funkcije - pregled</vt:lpstr>
      <vt:lpstr>Klase i funkcije – neki detalji</vt:lpstr>
      <vt:lpstr>Klase i funkcije – neki detalji</vt:lpstr>
      <vt:lpstr>Klase i funkcije – neki detalji (nast.)</vt:lpstr>
      <vt:lpstr>Klase i funkcije – neki detalji (nast.)</vt:lpstr>
      <vt:lpstr>Klase i funkcije – neki detalji (nast.)</vt:lpstr>
      <vt:lpstr>Šta su lambda funkcije?</vt:lpstr>
      <vt:lpstr>Primer lambda funkcije</vt:lpstr>
      <vt:lpstr>Sintaksa</vt:lpstr>
      <vt:lpstr>Obuhvatajuća klasa</vt:lpstr>
      <vt:lpstr>Primeri</vt:lpstr>
      <vt:lpstr>Primeri</vt:lpstr>
      <vt:lpstr>Primeri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Živojin Šuštran</cp:lastModifiedBy>
  <cp:revision>71</cp:revision>
  <dcterms:created xsi:type="dcterms:W3CDTF">2015-02-11T23:52:18Z</dcterms:created>
  <dcterms:modified xsi:type="dcterms:W3CDTF">2022-04-06T19:59:09Z</dcterms:modified>
</cp:coreProperties>
</file>