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5" r:id="rId4"/>
    <p:sldId id="268" r:id="rId5"/>
    <p:sldId id="269" r:id="rId6"/>
    <p:sldId id="266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8B6"/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77" d="100"/>
          <a:sy n="77" d="100"/>
        </p:scale>
        <p:origin x="161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187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ular-expressions.info/" TargetMode="External"/><Relationship Id="rId2" Type="http://schemas.openxmlformats.org/officeDocument/2006/relationships/hyperlink" Target="http://regexo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egular-expressions.info/print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P</a:t>
            </a:r>
            <a:r>
              <a:rPr lang="en-US" dirty="0" err="1" smtClean="0"/>
              <a:t>raktikum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err="1" smtClean="0"/>
              <a:t>O</a:t>
            </a:r>
            <a:r>
              <a:rPr lang="en-US" dirty="0" err="1" smtClean="0"/>
              <a:t>bjektno</a:t>
            </a:r>
            <a:r>
              <a:rPr lang="en-US" dirty="0" smtClean="0"/>
              <a:t> </a:t>
            </a:r>
            <a:r>
              <a:rPr lang="en-US" b="1" dirty="0" err="1" smtClean="0"/>
              <a:t>o</a:t>
            </a:r>
            <a:r>
              <a:rPr lang="en-US" dirty="0" err="1" smtClean="0"/>
              <a:t>rijentisanog</a:t>
            </a:r>
            <a:r>
              <a:rPr lang="en-US" dirty="0" smtClean="0"/>
              <a:t> </a:t>
            </a:r>
            <a:r>
              <a:rPr lang="en-US" b="1" dirty="0" err="1" smtClean="0"/>
              <a:t>p</a:t>
            </a:r>
            <a:r>
              <a:rPr lang="en-US" dirty="0" err="1" smtClean="0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13S112POOP</a:t>
            </a:r>
          </a:p>
          <a:p>
            <a:endParaRPr lang="en-US" dirty="0"/>
          </a:p>
          <a:p>
            <a:r>
              <a:rPr lang="en-US" dirty="0" err="1" smtClean="0"/>
              <a:t>Regularni</a:t>
            </a:r>
            <a:r>
              <a:rPr lang="en-US" dirty="0" smtClean="0"/>
              <a:t> </a:t>
            </a:r>
            <a:r>
              <a:rPr lang="en-US" dirty="0" err="1" smtClean="0"/>
              <a:t>izrazi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Regularni</a:t>
            </a:r>
            <a:r>
              <a:rPr lang="en-US" dirty="0" smtClean="0"/>
              <a:t> </a:t>
            </a:r>
            <a:r>
              <a:rPr lang="en-US" dirty="0" err="1" smtClean="0"/>
              <a:t>izrazi</a:t>
            </a:r>
            <a:r>
              <a:rPr lang="en-US" dirty="0" smtClean="0"/>
              <a:t> (regular expressions)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Standardizovan</a:t>
            </a:r>
            <a:r>
              <a:rPr lang="en-US" sz="2400" dirty="0" smtClean="0"/>
              <a:t> </a:t>
            </a:r>
            <a:r>
              <a:rPr lang="en-US" sz="2400" dirty="0" err="1" smtClean="0"/>
              <a:t>na</a:t>
            </a:r>
            <a:r>
              <a:rPr lang="sr-Latn-RS" sz="2400" dirty="0" smtClean="0"/>
              <a:t>čin zadavanja uzoraka znakovnih nizova</a:t>
            </a:r>
          </a:p>
          <a:p>
            <a:pPr lvl="1"/>
            <a:r>
              <a:rPr lang="sr-Latn-RS" sz="2000" dirty="0" smtClean="0"/>
              <a:t>za pretragu u sekvenci znakova</a:t>
            </a:r>
          </a:p>
          <a:p>
            <a:pPr lvl="1"/>
            <a:r>
              <a:rPr lang="sr-Latn-RS" sz="2000" dirty="0" smtClean="0"/>
              <a:t>za proveru valjanosti (gramatika)</a:t>
            </a:r>
            <a:endParaRPr lang="en-US" sz="2000" dirty="0" smtClean="0"/>
          </a:p>
          <a:p>
            <a:endParaRPr lang="sr-Latn-RS" sz="2400" dirty="0" smtClean="0"/>
          </a:p>
          <a:p>
            <a:r>
              <a:rPr lang="sr-Latn-RS" sz="2400" dirty="0" smtClean="0"/>
              <a:t>Izvori:</a:t>
            </a:r>
          </a:p>
          <a:p>
            <a:pPr lvl="1"/>
            <a:r>
              <a:rPr lang="en-US" sz="2000" dirty="0">
                <a:hlinkClick r:id="rId2"/>
              </a:rPr>
              <a:t>http://www.cplusplus.com/reference/regex</a:t>
            </a:r>
            <a:r>
              <a:rPr lang="en-US" sz="2000" dirty="0" smtClean="0">
                <a:hlinkClick r:id="rId2"/>
              </a:rPr>
              <a:t>/</a:t>
            </a:r>
          </a:p>
          <a:p>
            <a:pPr lvl="1"/>
            <a:r>
              <a:rPr lang="en-US" sz="2000" dirty="0">
                <a:hlinkClick r:id="rId2"/>
              </a:rPr>
              <a:t>http://www.cplusplus.com/reference/regex/ECMAScript/</a:t>
            </a:r>
          </a:p>
          <a:p>
            <a:pPr lvl="1"/>
            <a:r>
              <a:rPr lang="en-US" sz="2000" dirty="0" smtClean="0">
                <a:hlinkClick r:id="rId2"/>
              </a:rPr>
              <a:t>http</a:t>
            </a:r>
            <a:r>
              <a:rPr lang="en-US" sz="2000" dirty="0" smtClean="0">
                <a:hlinkClick r:id="rId2"/>
              </a:rPr>
              <a:t>://regexone.com/</a:t>
            </a:r>
            <a:endParaRPr lang="sr-Latn-RS" sz="2000" dirty="0" smtClean="0"/>
          </a:p>
          <a:p>
            <a:pPr lvl="1"/>
            <a:r>
              <a:rPr lang="en-US" sz="2000" dirty="0" smtClean="0">
                <a:hlinkClick r:id="rId3"/>
              </a:rPr>
              <a:t>http://www.regular-expressions.info</a:t>
            </a:r>
            <a:r>
              <a:rPr lang="sr-Latn-RS" sz="2000" dirty="0" smtClean="0">
                <a:hlinkClick r:id="rId3"/>
              </a:rPr>
              <a:t>/</a:t>
            </a:r>
            <a:endParaRPr lang="sr-Latn-RS" sz="2000" dirty="0" smtClean="0"/>
          </a:p>
          <a:p>
            <a:pPr lvl="2"/>
            <a:r>
              <a:rPr lang="en-US" sz="2000" dirty="0" smtClean="0">
                <a:hlinkClick r:id="rId4"/>
              </a:rPr>
              <a:t>http://www.regular-expressions.info/print.html</a:t>
            </a:r>
            <a:endParaRPr lang="sr-Latn-RS" sz="2000" dirty="0" smtClean="0"/>
          </a:p>
          <a:p>
            <a:pPr lvl="1"/>
            <a:r>
              <a:rPr lang="sr-Latn-RS" sz="2000" dirty="0" smtClean="0"/>
              <a:t>...</a:t>
            </a:r>
          </a:p>
          <a:p>
            <a:pPr lvl="1">
              <a:buNone/>
            </a:pPr>
            <a:endParaRPr lang="sr-Latn-R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Regularni</a:t>
            </a:r>
            <a:r>
              <a:rPr lang="en-US" dirty="0" smtClean="0"/>
              <a:t> </a:t>
            </a:r>
            <a:r>
              <a:rPr lang="en-US" dirty="0" err="1" smtClean="0"/>
              <a:t>izrazi</a:t>
            </a:r>
            <a:r>
              <a:rPr lang="en-US" dirty="0" smtClean="0"/>
              <a:t> </a:t>
            </a:r>
            <a:r>
              <a:rPr lang="sr-Latn-RS" dirty="0" smtClean="0"/>
              <a:t>- klase</a:t>
            </a:r>
            <a:br>
              <a:rPr lang="sr-Latn-R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http://www.cplusplus.com/reference/regex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sr-Latn-RS" sz="2000" b="1" dirty="0" smtClean="0">
                <a:latin typeface="Courier New" pitchFamily="49" charset="0"/>
                <a:cs typeface="Courier New" pitchFamily="49" charset="0"/>
              </a:rPr>
              <a:t>include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>
                <a:cs typeface="Courier New" pitchFamily="49" charset="0"/>
              </a:rPr>
              <a:t>Klase</a:t>
            </a:r>
          </a:p>
          <a:p>
            <a:pPr lvl="1"/>
            <a:r>
              <a:rPr lang="sr-Latn-RS" sz="2000" dirty="0" smtClean="0">
                <a:cs typeface="Courier New" pitchFamily="49" charset="0"/>
              </a:rPr>
              <a:t>basic_regex </a:t>
            </a:r>
            <a:br>
              <a:rPr lang="sr-Latn-RS" sz="2000" dirty="0" smtClean="0">
                <a:cs typeface="Courier New" pitchFamily="49" charset="0"/>
              </a:rPr>
            </a:b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traits =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regex_traits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sr-Latn-RS" sz="2000" dirty="0" smtClean="0">
                <a:cs typeface="Courier New" pitchFamily="49" charset="0"/>
              </a:rPr>
              <a:t>regex 		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char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pPr lvl="2"/>
            <a:r>
              <a:rPr lang="sr-Latn-RS" sz="2000" dirty="0" smtClean="0">
                <a:cs typeface="Courier New" pitchFamily="49" charset="0"/>
              </a:rPr>
              <a:t>wregex 	</a:t>
            </a:r>
            <a:r>
              <a:rPr lang="en-US" sz="2000" b="1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2000" b="1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wchar_t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2000" dirty="0" err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wregex</a:t>
            </a:r>
            <a:r>
              <a:rPr lang="en-US" sz="2000" dirty="0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2000" dirty="0" smtClean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>
                <a:cs typeface="Courier New" pitchFamily="49" charset="0"/>
              </a:rPr>
              <a:t>Objekti ovih klasa ne vrše uparivanje</a:t>
            </a:r>
          </a:p>
          <a:p>
            <a:pPr lvl="1"/>
            <a:r>
              <a:rPr lang="sr-Latn-RS" sz="1800" dirty="0" smtClean="0">
                <a:cs typeface="Courier New" pitchFamily="49" charset="0"/>
              </a:rPr>
              <a:t>oni sadrže regularne izraze</a:t>
            </a:r>
            <a:br>
              <a:rPr lang="sr-Latn-RS" sz="1800" dirty="0" smtClean="0">
                <a:cs typeface="Courier New" pitchFamily="49" charset="0"/>
              </a:rPr>
            </a:br>
            <a:r>
              <a:rPr lang="sr-Latn-RS" sz="1800" dirty="0" smtClean="0">
                <a:cs typeface="Courier New" pitchFamily="49" charset="0"/>
              </a:rPr>
              <a:t>(znakovne nizove sa specijalnim karakterima i "džoker" znacima)</a:t>
            </a:r>
          </a:p>
          <a:p>
            <a:pPr lvl="1"/>
            <a:r>
              <a:rPr lang="sr-Latn-RS" sz="1800" dirty="0" smtClean="0">
                <a:cs typeface="Courier New" pitchFamily="49" charset="0"/>
              </a:rPr>
              <a:t>koriste se kao parametri algoritama za pretragu</a:t>
            </a:r>
            <a:endParaRPr lang="sr-Latn-R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Regularni</a:t>
            </a:r>
            <a:r>
              <a:rPr lang="en-US" dirty="0" smtClean="0"/>
              <a:t> </a:t>
            </a:r>
            <a:r>
              <a:rPr lang="en-US" dirty="0" err="1" smtClean="0"/>
              <a:t>izrazi</a:t>
            </a:r>
            <a:r>
              <a:rPr lang="en-US" dirty="0" smtClean="0"/>
              <a:t> </a:t>
            </a:r>
            <a:r>
              <a:rPr lang="sr-Latn-RS" dirty="0" smtClean="0"/>
              <a:t>– klase (2)</a:t>
            </a:r>
            <a:br>
              <a:rPr lang="sr-Latn-R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http://www.cplusplus.com/reference/regex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105400"/>
          </a:xfrm>
        </p:spPr>
        <p:txBody>
          <a:bodyPr>
            <a:normAutofit fontScale="92500" lnSpcReduction="10000"/>
          </a:bodyPr>
          <a:lstStyle/>
          <a:p>
            <a:r>
              <a:rPr lang="sr-Latn-RS" sz="2400" dirty="0" smtClean="0">
                <a:cs typeface="Courier New" pitchFamily="49" charset="0"/>
              </a:rPr>
              <a:t>Klase</a:t>
            </a:r>
          </a:p>
          <a:p>
            <a:pPr lvl="1"/>
            <a:r>
              <a:rPr lang="sr-Latn-RS" sz="2000" b="1" dirty="0" smtClean="0">
                <a:cs typeface="Courier New" pitchFamily="49" charset="0"/>
              </a:rPr>
              <a:t>match_results </a:t>
            </a:r>
            <a:r>
              <a:rPr lang="sr-Latn-RS" sz="2000" dirty="0" smtClean="0">
                <a:cs typeface="Courier New" pitchFamily="49" charset="0"/>
              </a:rPr>
              <a:t> - kontejnerska klasa za odgovarajuće </a:t>
            </a:r>
            <a:r>
              <a:rPr lang="sr-Latn-RS" sz="2000" b="1" dirty="0" smtClean="0">
                <a:cs typeface="Courier New" pitchFamily="49" charset="0"/>
              </a:rPr>
              <a:t>sub_match </a:t>
            </a:r>
            <a:r>
              <a:rPr lang="sr-Latn-RS" sz="2000" dirty="0" smtClean="0">
                <a:cs typeface="Courier New" pitchFamily="49" charset="0"/>
              </a:rPr>
              <a:t>objekte</a:t>
            </a:r>
            <a:br>
              <a:rPr lang="sr-Latn-RS" sz="2000" dirty="0" smtClean="0">
                <a:cs typeface="Courier New" pitchFamily="49" charset="0"/>
              </a:rPr>
            </a:b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BidirectionalIterator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Alloc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allocator&lt;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sub_match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BidirectionalIterator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&gt; &gt;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match_results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endParaRPr lang="sr-Latn-RS" sz="20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/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match_results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 char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*&gt;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sr-Latn-RS" sz="20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/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match_results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wchar_t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*&gt;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wcmatch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en-US" sz="20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sr-Latn-RS" sz="20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/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match_results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&lt;string::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const_iterator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/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match_results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wstring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const_iterator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wsmatch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697230" lvl="1">
              <a:spcBef>
                <a:spcPts val="600"/>
              </a:spcBef>
            </a:pPr>
            <a:r>
              <a:rPr lang="sr-Latn-RS" sz="2000" b="1" dirty="0" smtClean="0">
                <a:cs typeface="Courier New" pitchFamily="49" charset="0"/>
              </a:rPr>
              <a:t>sub_match</a:t>
            </a:r>
            <a:br>
              <a:rPr lang="sr-Latn-RS" sz="2000" b="1" dirty="0" smtClean="0">
                <a:cs typeface="Courier New" pitchFamily="49" charset="0"/>
              </a:rPr>
            </a:b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template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BidirectionalIterator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sub_match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public </a:t>
            </a:r>
            <a:r>
              <a:rPr lang="sr-Latn-R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pair&lt;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BidirectionalIterator,BidirectionalIterator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marL="914400" lvl="2"/>
            <a:r>
              <a:rPr lang="sr-Latn-RS" sz="1800" dirty="0" smtClean="0">
                <a:cs typeface="Courier New" pitchFamily="49" charset="0"/>
              </a:rPr>
              <a:t>skladišti pojedinačne rezultate pretrage ili uparivanja</a:t>
            </a:r>
          </a:p>
          <a:p>
            <a:pPr marL="914400" lvl="2"/>
            <a:r>
              <a:rPr lang="sr-Latn-RS" sz="1800" dirty="0" smtClean="0">
                <a:cs typeface="Courier New" pitchFamily="49" charset="0"/>
              </a:rPr>
              <a:t>ne skladište sekvence znakova već bidirekcione iteratore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Regularni izrazi – algoritmi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 fontScale="47500" lnSpcReduction="20000"/>
          </a:bodyPr>
          <a:lstStyle/>
          <a:p>
            <a:r>
              <a:rPr lang="sr-Latn-RS" sz="4400" dirty="0" smtClean="0"/>
              <a:t>regex_match</a:t>
            </a:r>
            <a:br>
              <a:rPr lang="sr-Latn-RS" sz="4400" dirty="0" smtClean="0"/>
            </a:br>
            <a:r>
              <a:rPr lang="en-US" sz="3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3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3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traits&gt; </a:t>
            </a: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3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regex_match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3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 s,</a:t>
            </a: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3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charT,traits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&gt;&amp;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rgx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b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match_flag_type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flags = </a:t>
            </a: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b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3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match_default</a:t>
            </a:r>
            <a:r>
              <a:rPr lang="en-US" sz="3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sr-Latn-RS" sz="33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sr-Latn-RS" sz="3800" dirty="0" smtClean="0"/>
              <a:t>više konstruktora za razne znakovne tipove i opsege (iteratore)</a:t>
            </a:r>
          </a:p>
          <a:p>
            <a:pPr lvl="1"/>
            <a:r>
              <a:rPr lang="sr-Latn-RS" sz="3800" dirty="0" smtClean="0"/>
              <a:t>posebni konstruktori koji pune </a:t>
            </a:r>
            <a:r>
              <a:rPr lang="sr-Latn-RS" sz="3800" b="1" dirty="0" smtClean="0"/>
              <a:t>match_results</a:t>
            </a:r>
            <a:r>
              <a:rPr lang="sr-Latn-RS" sz="3800" dirty="0" smtClean="0"/>
              <a:t> objekat</a:t>
            </a:r>
          </a:p>
          <a:p>
            <a:pPr>
              <a:buNone/>
            </a:pPr>
            <a:endParaRPr lang="sr-Latn-RS" sz="1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sz="36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main()</a:t>
            </a:r>
            <a:r>
              <a:rPr lang="sr-Latn-R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sr-Latn-R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cmatch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m;</a:t>
            </a:r>
          </a:p>
          <a:p>
            <a:pPr>
              <a:buNone/>
            </a:pPr>
            <a:r>
              <a:rPr lang="sr-Latn-R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regex_match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("subject", m, 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("(sub)(.*)"));</a:t>
            </a:r>
          </a:p>
          <a:p>
            <a:pPr>
              <a:buNone/>
            </a:pPr>
            <a:r>
              <a:rPr lang="sr-Latn-R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cmatch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mcopy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(m);</a:t>
            </a:r>
            <a:r>
              <a:rPr lang="sr-Latn-R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// pravljenje kopije</a:t>
            </a:r>
            <a:endParaRPr lang="en-US" sz="36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for (unsigned </a:t>
            </a:r>
            <a:r>
              <a:rPr lang="en-US" sz="36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36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36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mcopy.size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(); ++</a:t>
            </a:r>
            <a:r>
              <a:rPr lang="en-US" sz="36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sr-Latn-R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&lt;&lt;"match " &lt;&lt; 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&lt;&lt; ": " &lt;&lt; 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mcopy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] &lt;&lt; std::</a:t>
            </a:r>
            <a:r>
              <a:rPr lang="en-US" sz="36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sr-Latn-R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return 0;</a:t>
            </a:r>
          </a:p>
          <a:p>
            <a:pPr>
              <a:buNone/>
            </a:pPr>
            <a:r>
              <a:rPr lang="en-US" sz="36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sr-Latn-RS" sz="36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4600" y="3581400"/>
            <a:ext cx="26468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match 0: subject</a:t>
            </a:r>
          </a:p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match 1: sub</a:t>
            </a:r>
          </a:p>
          <a:p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match 2: </a:t>
            </a:r>
            <a:r>
              <a:rPr lang="en-US" sz="2000" b="1" dirty="0" err="1" smtClean="0">
                <a:latin typeface="Courier New" pitchFamily="49" charset="0"/>
                <a:cs typeface="Courier New" pitchFamily="49" charset="0"/>
              </a:rPr>
              <a:t>ject</a:t>
            </a:r>
            <a:endParaRPr lang="en-US" sz="20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Regularni izrazi – algoritmi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r>
              <a:rPr lang="sr-Latn-RS" sz="2000" dirty="0" smtClean="0"/>
              <a:t>regex_search</a:t>
            </a:r>
            <a:br>
              <a:rPr lang="sr-Latn-RS" sz="2000" dirty="0" smtClean="0"/>
            </a:b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traits&gt;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_</a:t>
            </a:r>
            <a:r>
              <a:rPr lang="sr-Latn-RS" sz="1800" dirty="0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search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 s,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charT,traits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&gt;&amp;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rgx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match_flag_type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flags =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               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match_default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sr-Latn-RS" sz="20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2000" dirty="0" smtClean="0"/>
          </a:p>
          <a:p>
            <a:r>
              <a:rPr lang="sr-Latn-RS" sz="2000" dirty="0" smtClean="0"/>
              <a:t>regex_replace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traits,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basic_string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regex_replace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 s,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	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basic_regex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charT,traits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&gt;&amp;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rgx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	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charT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fmt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	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match_flag_type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flags = </a:t>
            </a: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	 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regex_constants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match_default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sr-Latn-RS" sz="24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Regularni izrazi – algoritmi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include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include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&lt;string&gt; 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include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include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b="1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main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() { 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std::string s ("there is a subsequence in the string\n");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e ("\\b(sub)([^ ]*)");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&lt;&lt; std::</a:t>
            </a:r>
            <a:r>
              <a:rPr lang="en-US" sz="1800" dirty="0" err="1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regex_replace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(s, e, "sub-$2");</a:t>
            </a:r>
          </a:p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0;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solidFill>
                  <a:srgbClr val="4478B6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800" dirty="0" smtClean="0">
              <a:solidFill>
                <a:srgbClr val="4478B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5638800"/>
            <a:ext cx="528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there is a sub-sequence in the string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187</Words>
  <Application>Microsoft Office PowerPoint</Application>
  <PresentationFormat>On-screen Show (4:3)</PresentationFormat>
  <Paragraphs>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Courier New</vt:lpstr>
      <vt:lpstr>Office Theme</vt:lpstr>
      <vt:lpstr>Praktikum iz Objektno orijentisanog programiranja</vt:lpstr>
      <vt:lpstr>Regularni izrazi (regular expressions)</vt:lpstr>
      <vt:lpstr>Regularni izrazi - klase  http://www.cplusplus.com/reference/regex</vt:lpstr>
      <vt:lpstr>Regularni izrazi – klase (2)  http://www.cplusplus.com/reference/regex</vt:lpstr>
      <vt:lpstr>Regularni izrazi – algoritmi</vt:lpstr>
      <vt:lpstr>Regularni izrazi – algoritmi (2)</vt:lpstr>
      <vt:lpstr>Regularni izrazi – algoritmi (3)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markom</cp:lastModifiedBy>
  <cp:revision>124</cp:revision>
  <dcterms:created xsi:type="dcterms:W3CDTF">2015-02-11T23:52:18Z</dcterms:created>
  <dcterms:modified xsi:type="dcterms:W3CDTF">2020-04-02T20:17:05Z</dcterms:modified>
</cp:coreProperties>
</file>