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4" r:id="rId6"/>
    <p:sldId id="263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6F1"/>
    <a:srgbClr val="A3D1FF"/>
    <a:srgbClr val="B3C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283" autoAdjust="0"/>
  </p:normalViewPr>
  <p:slideViewPr>
    <p:cSldViewPr>
      <p:cViewPr varScale="1">
        <p:scale>
          <a:sx n="95" d="100"/>
          <a:sy n="95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A35AA-4B2C-4A3C-A2A2-5A771B59C332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7D9939-62C0-4D2A-A2E3-D6908E18B6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8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D9939-62C0-4D2A-A2E3-D6908E18B63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2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7D9939-62C0-4D2A-A2E3-D6908E18B63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9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9999">
              <a:srgbClr val="A3D1FF"/>
            </a:gs>
            <a:gs pos="70000">
              <a:srgbClr val="CFE6F1"/>
            </a:gs>
            <a:gs pos="100000">
              <a:schemeClr val="tx2">
                <a:lumMod val="20000"/>
                <a:lumOff val="8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2CF9B-3AE1-4C59-938C-822F86273E2D}" type="datetimeFigureOut">
              <a:rPr lang="en-US" smtClean="0"/>
              <a:pPr/>
              <a:t>3/31/2022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0C1C-015C-4209-9AAC-14937749ED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P</a:t>
            </a:r>
            <a:r>
              <a:rPr lang="en-US" dirty="0" err="1"/>
              <a:t>raktikum</a:t>
            </a:r>
            <a:r>
              <a:rPr lang="en-US" dirty="0"/>
              <a:t> </a:t>
            </a:r>
            <a:r>
              <a:rPr lang="en-US" dirty="0" err="1"/>
              <a:t>iz</a:t>
            </a:r>
            <a:br>
              <a:rPr lang="en-US" dirty="0"/>
            </a:br>
            <a:r>
              <a:rPr lang="en-US" b="1" dirty="0" err="1"/>
              <a:t>O</a:t>
            </a:r>
            <a:r>
              <a:rPr lang="en-US" dirty="0" err="1"/>
              <a:t>bjektno</a:t>
            </a:r>
            <a:r>
              <a:rPr lang="en-US" dirty="0"/>
              <a:t> </a:t>
            </a:r>
            <a:r>
              <a:rPr lang="en-US" b="1" dirty="0" err="1"/>
              <a:t>o</a:t>
            </a:r>
            <a:r>
              <a:rPr lang="en-US" dirty="0" err="1"/>
              <a:t>rijentisanog</a:t>
            </a:r>
            <a:r>
              <a:rPr lang="en-US" dirty="0"/>
              <a:t> </a:t>
            </a:r>
            <a:r>
              <a:rPr lang="en-US" b="1" dirty="0" err="1"/>
              <a:t>p</a:t>
            </a:r>
            <a:r>
              <a:rPr lang="en-US" dirty="0" err="1"/>
              <a:t>rogramiranja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13S112POOP</a:t>
            </a:r>
          </a:p>
          <a:p>
            <a:endParaRPr lang="en-US" dirty="0"/>
          </a:p>
          <a:p>
            <a:r>
              <a:rPr lang="en-US" dirty="0" err="1"/>
              <a:t>Iteratori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 - STL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/>
          </a:bodyPr>
          <a:lstStyle/>
          <a:p>
            <a:r>
              <a:rPr lang="sr-Latn-RS" sz="4400" dirty="0"/>
              <a:t>STL pristup:</a:t>
            </a: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using namespace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std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1">
              <a:buNone/>
            </a:pPr>
            <a:endParaRPr lang="en-US" sz="18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vector&lt;int&gt;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{1, 4, 8};</a:t>
            </a:r>
          </a:p>
          <a:p>
            <a:pPr lvl="1">
              <a:buNone/>
            </a:pPr>
            <a:endParaRPr lang="en-US" sz="18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for(auto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myIntVector.begin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(); </a:t>
            </a:r>
          </a:p>
          <a:p>
            <a:pPr lvl="1"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!=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myIntVector.end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lvl="1"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++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&lt;&lt;*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myIntVectorIterator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&lt;&lt;" "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   //Should output 1 4 8</a:t>
            </a:r>
          </a:p>
          <a:p>
            <a:pPr lvl="1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3722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/>
              <a:t>Šta su </a:t>
            </a:r>
            <a:r>
              <a:rPr lang="en-US" dirty="0" err="1"/>
              <a:t>iteratori</a:t>
            </a:r>
            <a:r>
              <a:rPr lang="sr-Latn-RS" dirty="0"/>
              <a:t>?</a:t>
            </a:r>
            <a:br>
              <a:rPr lang="sr-Latn-RS" dirty="0"/>
            </a:br>
            <a:r>
              <a:rPr lang="en-US" dirty="0"/>
              <a:t> </a:t>
            </a:r>
            <a:r>
              <a:rPr lang="en-US" sz="2200" dirty="0"/>
              <a:t>http://www.cplusplus.com/reference/iterator/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/>
              <a:t>Iterator</a:t>
            </a:r>
            <a:r>
              <a:rPr lang="en-US" sz="2400" dirty="0"/>
              <a:t> (u </a:t>
            </a:r>
            <a:r>
              <a:rPr lang="en-US" sz="2400" dirty="0" err="1"/>
              <a:t>jeziku</a:t>
            </a:r>
            <a:r>
              <a:rPr lang="en-US" sz="2400" dirty="0"/>
              <a:t> C++): </a:t>
            </a:r>
            <a:br>
              <a:rPr lang="en-US" sz="2400" dirty="0"/>
            </a:br>
            <a:r>
              <a:rPr lang="en-US" sz="2400" dirty="0" err="1"/>
              <a:t>bilo</a:t>
            </a:r>
            <a:r>
              <a:rPr lang="en-US" sz="2400" dirty="0"/>
              <a:t> </a:t>
            </a:r>
            <a:r>
              <a:rPr lang="en-US" sz="2400" dirty="0" err="1"/>
              <a:t>kakav</a:t>
            </a:r>
            <a:r>
              <a:rPr lang="en-US" sz="2400" dirty="0"/>
              <a:t> </a:t>
            </a:r>
            <a:r>
              <a:rPr lang="en-US" sz="2400" dirty="0" err="1"/>
              <a:t>objekat</a:t>
            </a:r>
            <a:r>
              <a:rPr lang="en-US" sz="2400" dirty="0"/>
              <a:t> </a:t>
            </a:r>
            <a:r>
              <a:rPr lang="en-US" sz="2400" dirty="0" err="1"/>
              <a:t>koji</a:t>
            </a:r>
            <a:r>
              <a:rPr lang="en-US" sz="2400" dirty="0"/>
              <a:t> "</a:t>
            </a:r>
            <a:r>
              <a:rPr lang="en-US" sz="2400" dirty="0" err="1"/>
              <a:t>pokazuje</a:t>
            </a:r>
            <a:r>
              <a:rPr lang="en-US" sz="2400" dirty="0"/>
              <a:t>"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neki</a:t>
            </a:r>
            <a:r>
              <a:rPr lang="en-US" sz="2400" dirty="0"/>
              <a:t> element u </a:t>
            </a:r>
            <a:r>
              <a:rPr lang="en-US" sz="2400" dirty="0" err="1"/>
              <a:t>grupi</a:t>
            </a:r>
            <a:r>
              <a:rPr lang="en-US" sz="2400" dirty="0"/>
              <a:t> </a:t>
            </a:r>
            <a:r>
              <a:rPr lang="en-US" sz="2400" dirty="0" err="1"/>
              <a:t>elemenata</a:t>
            </a:r>
            <a:br>
              <a:rPr lang="en-US" sz="2400" dirty="0"/>
            </a:b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ima</a:t>
            </a:r>
            <a:r>
              <a:rPr lang="en-US" sz="2400" dirty="0"/>
              <a:t> </a:t>
            </a:r>
            <a:r>
              <a:rPr lang="en-US" sz="2400" dirty="0" err="1"/>
              <a:t>mogu</a:t>
            </a:r>
            <a:r>
              <a:rPr lang="sr-Latn-RS" sz="2400" dirty="0"/>
              <a:t>ćnost da iterira kroz </a:t>
            </a:r>
            <a:r>
              <a:rPr lang="en-US" sz="2400" dirty="0" err="1"/>
              <a:t>grupu</a:t>
            </a:r>
            <a:r>
              <a:rPr lang="sr-Latn-RS" sz="2400" dirty="0"/>
              <a:t> upotrebom operatora</a:t>
            </a:r>
          </a:p>
          <a:p>
            <a:r>
              <a:rPr lang="sr-Latn-RS" sz="2400" dirty="0"/>
              <a:t>Obavezno mora da ima operatore</a:t>
            </a:r>
            <a:endParaRPr lang="en-US" sz="2400" dirty="0"/>
          </a:p>
          <a:p>
            <a:pPr lvl="1"/>
            <a:r>
              <a:rPr lang="sr-Latn-RS" sz="2000" dirty="0"/>
              <a:t>inkrementiranja</a:t>
            </a:r>
            <a:r>
              <a:rPr lang="en-US" sz="2000" dirty="0"/>
              <a:t> </a:t>
            </a:r>
            <a:r>
              <a:rPr lang="sr-Latn-RS" sz="2000" dirty="0"/>
              <a:t>(prefiksni ++) </a:t>
            </a:r>
            <a:endParaRPr lang="en-US" sz="2000" dirty="0"/>
          </a:p>
          <a:p>
            <a:pPr lvl="1"/>
            <a:r>
              <a:rPr lang="sr-Latn-RS" sz="2000" dirty="0"/>
              <a:t>dereferenciranja (*)</a:t>
            </a:r>
          </a:p>
          <a:p>
            <a:r>
              <a:rPr lang="sr-Latn-RS" sz="2400" dirty="0"/>
              <a:t>Pokazivač (pointer) je očigledan primer iteratora</a:t>
            </a:r>
          </a:p>
          <a:p>
            <a:r>
              <a:rPr lang="sr-Latn-RS" sz="2400" dirty="0"/>
              <a:t>5 kategorija</a:t>
            </a:r>
          </a:p>
          <a:p>
            <a:pPr lvl="1"/>
            <a:r>
              <a:rPr lang="sr-Latn-RS" sz="2000" b="1" dirty="0"/>
              <a:t>Izlazni </a:t>
            </a:r>
            <a:r>
              <a:rPr lang="sr-Latn-RS" sz="2000" dirty="0"/>
              <a:t>i </a:t>
            </a:r>
            <a:r>
              <a:rPr lang="sr-Latn-RS" sz="2000" b="1" dirty="0"/>
              <a:t>Ulazni </a:t>
            </a:r>
            <a:r>
              <a:rPr lang="sr-Latn-RS" sz="2000" dirty="0"/>
              <a:t>– najosnovniji tipovi, sekvencijalni pristup podacima</a:t>
            </a:r>
          </a:p>
          <a:p>
            <a:pPr lvl="1"/>
            <a:r>
              <a:rPr lang="sr-Latn-RS" sz="2000" b="1" dirty="0"/>
              <a:t>Napred (Forward) </a:t>
            </a:r>
            <a:r>
              <a:rPr lang="sr-Latn-RS" sz="2000" dirty="0"/>
              <a:t>– iteracija kroz opseg, vrsta </a:t>
            </a:r>
            <a:r>
              <a:rPr lang="sr-Latn-RS" sz="2000" b="1" dirty="0"/>
              <a:t>ulaznih</a:t>
            </a:r>
            <a:r>
              <a:rPr lang="sr-Latn-RS" sz="2000" dirty="0"/>
              <a:t> iteratora i eventualno funkcionalnost izlaznih (ako nisu konstantni).</a:t>
            </a:r>
            <a:br>
              <a:rPr lang="sr-Latn-RS" sz="2000" dirty="0"/>
            </a:br>
            <a:r>
              <a:rPr lang="sr-Latn-RS" sz="2000" dirty="0"/>
              <a:t>Podržan u </a:t>
            </a:r>
            <a:r>
              <a:rPr lang="sr-Latn-RS" sz="2000" b="1" dirty="0"/>
              <a:t>svim </a:t>
            </a:r>
            <a:r>
              <a:rPr lang="sr-Latn-RS" sz="2000" dirty="0"/>
              <a:t>standardnim kolekcijama.</a:t>
            </a:r>
          </a:p>
          <a:p>
            <a:pPr lvl="1"/>
            <a:r>
              <a:rPr lang="sr-Latn-RS" sz="2000" b="1" dirty="0"/>
              <a:t>Bidirekcioni </a:t>
            </a:r>
            <a:r>
              <a:rPr lang="sr-Latn-RS" sz="2000" dirty="0"/>
              <a:t>– vrsta iteratora </a:t>
            </a:r>
            <a:r>
              <a:rPr lang="sr-Latn-RS" sz="2000" b="1" dirty="0"/>
              <a:t>napred</a:t>
            </a:r>
            <a:r>
              <a:rPr lang="sr-Latn-RS" sz="2000" dirty="0"/>
              <a:t>, ali dvosmerno</a:t>
            </a:r>
          </a:p>
          <a:p>
            <a:pPr lvl="1"/>
            <a:r>
              <a:rPr lang="sr-Latn-RS" sz="2000" b="1" dirty="0"/>
              <a:t>Proizvoljan pristup </a:t>
            </a:r>
            <a:r>
              <a:rPr lang="sr-Latn-RS" sz="2000" dirty="0"/>
              <a:t>(</a:t>
            </a:r>
            <a:r>
              <a:rPr lang="sr-Latn-RS" sz="2000" b="1" dirty="0"/>
              <a:t>Random Access</a:t>
            </a:r>
            <a:r>
              <a:rPr lang="sr-Latn-RS" sz="2000" dirty="0"/>
              <a:t>) – vrsta </a:t>
            </a:r>
            <a:r>
              <a:rPr lang="sr-Latn-RS" sz="2000" b="1" dirty="0"/>
              <a:t>bidirekcionih</a:t>
            </a:r>
            <a:r>
              <a:rPr lang="sr-Latn-RS" sz="2000" dirty="0"/>
              <a:t>, ali imaju mogućnost nesekvencijalnog pristupa (primer: standardni pokazivači)</a:t>
            </a:r>
          </a:p>
          <a:p>
            <a:pPr lvl="1"/>
            <a:endParaRPr lang="sr-Latn-R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&lt;</a:t>
            </a:r>
            <a:r>
              <a:rPr lang="en-US" dirty="0" err="1"/>
              <a:t>iterator</a:t>
            </a:r>
            <a:r>
              <a:rPr lang="en-US" dirty="0"/>
              <a:t>&gt;</a:t>
            </a:r>
            <a:r>
              <a:rPr lang="sr-Latn-RS" dirty="0"/>
              <a:t>, </a:t>
            </a:r>
            <a:r>
              <a:rPr lang="en-US" dirty="0"/>
              <a:t>std::</a:t>
            </a:r>
            <a:r>
              <a:rPr lang="en-US" dirty="0" err="1"/>
              <a:t>iterator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template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Category,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T,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Distance =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ptrdiff_t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Pointer = T*,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Reference = T&amp;&gt;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{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T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value_type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Distance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difference_type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Pointer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pointer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Reference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reference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typedef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Category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iterator_category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 };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2000" b="1" dirty="0">
                <a:cs typeface="Courier New" pitchFamily="49" charset="0"/>
              </a:rPr>
              <a:t>Nije "pravi" iterator, ali pomaže kod naprednih upotreba (iterator_traits)</a:t>
            </a:r>
          </a:p>
          <a:p>
            <a:pPr>
              <a:buNone/>
            </a:pPr>
            <a:r>
              <a:rPr lang="sr-Latn-RS" sz="2000" b="1" dirty="0">
                <a:cs typeface="Courier New" pitchFamily="49" charset="0"/>
              </a:rPr>
              <a:t>Predlaže se da se iteratori izvedu iz ove strukture (ali nije neophodno).</a:t>
            </a:r>
            <a:endParaRPr lang="en-US" sz="2000" b="1" dirty="0">
              <a:cs typeface="Courier New" pitchFamily="49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562600" y="2514600"/>
            <a:ext cx="3429000" cy="116955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input_iterator_tag</a:t>
            </a:r>
            <a:endParaRPr lang="en-US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output_iterator_tag</a:t>
            </a:r>
            <a:endParaRPr lang="en-US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forward_iterator_tag</a:t>
            </a:r>
            <a:endParaRPr lang="en-US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bidirectional_iterator_tag</a:t>
            </a:r>
            <a:endParaRPr lang="en-US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random_access_iterator_tag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3733800" y="1905000"/>
            <a:ext cx="18288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/>
              <a:t>Primer</a:t>
            </a:r>
            <a:br>
              <a:rPr lang="sr-Latn-RS" dirty="0"/>
            </a:br>
            <a:r>
              <a:rPr lang="en-US" dirty="0"/>
              <a:t> </a:t>
            </a:r>
            <a:r>
              <a:rPr lang="en-US" sz="2200" dirty="0"/>
              <a:t>http://www.cplusplus.com/reference/iterator/iterator/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#include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#include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: </a:t>
            </a:r>
            <a:br>
              <a:rPr lang="sr-Latn-RS" sz="1800" dirty="0">
                <a:latin typeface="Courier New" pitchFamily="49" charset="0"/>
                <a:cs typeface="Courier New" pitchFamily="49" charset="0"/>
              </a:rPr>
            </a:b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public</a:t>
            </a:r>
            <a:r>
              <a:rPr lang="sr-Latn-R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&lt;std::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input_iterator_tag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{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sr-Latn-R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*p;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b="1" dirty="0">
                <a:latin typeface="Courier New" pitchFamily="49" charset="0"/>
                <a:cs typeface="Courier New" pitchFamily="49" charset="0"/>
              </a:rPr>
              <a:t>public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sr-Latn-R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*x) :p(x) {}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: p(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mit.p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{}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++() {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++p;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*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this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++(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tmp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(*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this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);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++();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tmp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==(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rhs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p==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rhs.p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bool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!=(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const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rhs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p!=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rhs.p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&amp;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operator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*() {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*p;}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/>
              <a:t>Primer (nastavak)</a:t>
            </a:r>
            <a:br>
              <a:rPr lang="sr-Latn-RS" dirty="0"/>
            </a:br>
            <a:r>
              <a:rPr lang="en-US" dirty="0"/>
              <a:t> </a:t>
            </a:r>
            <a:r>
              <a:rPr lang="en-US" sz="2200" dirty="0"/>
              <a:t>http://www.cplusplus.com/reference/iterator/iterator/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62400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main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()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{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numbers[]={10,20,30,40,50};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from(numbers);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until(numbers+5);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MyIterator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it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from; it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!=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until; it++)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*it &lt;&lt; ' ';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std::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&lt;&lt; '\n';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0; 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5715000"/>
            <a:ext cx="8826455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err="1"/>
              <a:t>Kako</a:t>
            </a:r>
            <a:r>
              <a:rPr lang="en-US" sz="2000" dirty="0"/>
              <a:t> </a:t>
            </a:r>
            <a:r>
              <a:rPr lang="en-US" sz="2000" dirty="0" err="1"/>
              <a:t>napraviti</a:t>
            </a:r>
            <a:r>
              <a:rPr lang="en-US" sz="2000" dirty="0"/>
              <a:t> </a:t>
            </a:r>
            <a:r>
              <a:rPr lang="en-US" sz="2000" dirty="0" err="1"/>
              <a:t>iterator</a:t>
            </a:r>
            <a:r>
              <a:rPr lang="en-US" sz="2000" dirty="0"/>
              <a:t> </a:t>
            </a:r>
            <a:r>
              <a:rPr lang="en-US" sz="2000" dirty="0" err="1"/>
              <a:t>koji</a:t>
            </a:r>
            <a:r>
              <a:rPr lang="en-US" sz="2000" dirty="0"/>
              <a:t> </a:t>
            </a:r>
            <a:r>
              <a:rPr lang="en-US" sz="2000" dirty="0" err="1"/>
              <a:t>prolazi</a:t>
            </a:r>
            <a:r>
              <a:rPr lang="en-US" sz="2000" dirty="0"/>
              <a:t> </a:t>
            </a:r>
            <a:r>
              <a:rPr lang="en-US" sz="2000" dirty="0" err="1"/>
              <a:t>kroz</a:t>
            </a:r>
            <a:r>
              <a:rPr lang="en-US" sz="2000" dirty="0"/>
              <a:t> </a:t>
            </a:r>
            <a:r>
              <a:rPr lang="en-US" sz="2000" dirty="0" err="1"/>
              <a:t>sve</a:t>
            </a:r>
            <a:r>
              <a:rPr lang="en-US" sz="2000" dirty="0"/>
              <a:t> </a:t>
            </a:r>
            <a:r>
              <a:rPr lang="en-US" sz="2000" dirty="0" err="1"/>
              <a:t>elemente</a:t>
            </a:r>
            <a:r>
              <a:rPr lang="en-US" sz="2000" dirty="0"/>
              <a:t> </a:t>
            </a:r>
            <a:r>
              <a:rPr lang="en-US" sz="2000" dirty="0" err="1"/>
              <a:t>niza</a:t>
            </a:r>
            <a:r>
              <a:rPr lang="en-US" sz="2000" dirty="0"/>
              <a:t>, </a:t>
            </a:r>
            <a:r>
              <a:rPr lang="en-US" sz="2000" dirty="0" err="1"/>
              <a:t>od</a:t>
            </a:r>
            <a:r>
              <a:rPr lang="en-US" sz="2000" dirty="0"/>
              <a:t> </a:t>
            </a:r>
            <a:r>
              <a:rPr lang="en-US" sz="2000" dirty="0" err="1"/>
              <a:t>kraja</a:t>
            </a:r>
            <a:r>
              <a:rPr lang="en-US" sz="2000" dirty="0"/>
              <a:t> </a:t>
            </a:r>
            <a:r>
              <a:rPr lang="en-US" sz="2000" dirty="0" err="1"/>
              <a:t>niza</a:t>
            </a:r>
            <a:r>
              <a:rPr lang="en-US" sz="2000" dirty="0"/>
              <a:t> ka </a:t>
            </a:r>
            <a:r>
              <a:rPr lang="en-US" sz="2000" dirty="0" err="1"/>
              <a:t>po</a:t>
            </a:r>
            <a:r>
              <a:rPr lang="sr-Latn-RS" sz="2000" dirty="0"/>
              <a:t>četku?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Napredni for ciklus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105400"/>
          </a:xfrm>
        </p:spPr>
        <p:txBody>
          <a:bodyPr>
            <a:normAutofit/>
          </a:bodyPr>
          <a:lstStyle/>
          <a:p>
            <a:r>
              <a:rPr lang="sr-Latn-RS" sz="2400" dirty="0"/>
              <a:t>Prema novom standardu, ciklus </a:t>
            </a:r>
            <a:r>
              <a:rPr lang="sr-Latn-RS" sz="2400" b="1" dirty="0"/>
              <a:t>for </a:t>
            </a:r>
            <a:r>
              <a:rPr lang="sr-Latn-RS" sz="2400" dirty="0"/>
              <a:t>ima i oblik</a:t>
            </a: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for(auto elem : zbirka) naredba;</a:t>
            </a:r>
          </a:p>
          <a:p>
            <a:pPr>
              <a:buNone/>
            </a:pPr>
            <a:endParaRPr lang="sr-Latn-RS" sz="500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/>
              <a:t>On se prevodi (tumači) na sledeći način: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for(auto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=z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birka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.begin(), j=z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birka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.end();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!=j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;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++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auto e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lem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= *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;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sr-Latn-RS" sz="18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naredba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>
                <a:latin typeface="Courier New" pitchFamily="49" charset="0"/>
                <a:cs typeface="Courier New" pitchFamily="49" charset="0"/>
              </a:rPr>
              <a:t>}</a:t>
            </a:r>
            <a:endParaRPr lang="sr-Latn-RS" sz="18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sr-Latn-RS" sz="500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sz="2400" dirty="0"/>
              <a:t>Vidi se da ovaj oblik </a:t>
            </a:r>
            <a:r>
              <a:rPr lang="sr-Latn-RS" sz="2400" b="1" dirty="0"/>
              <a:t>for</a:t>
            </a:r>
            <a:r>
              <a:rPr lang="sr-Latn-RS" sz="2400" dirty="0"/>
              <a:t> cilusa zahteva:</a:t>
            </a:r>
          </a:p>
          <a:p>
            <a:pPr lvl="1"/>
            <a:r>
              <a:rPr lang="sr-Latn-RS" sz="2000" dirty="0"/>
              <a:t>metode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begin()</a:t>
            </a:r>
            <a:r>
              <a:rPr lang="sr-Latn-RS" sz="2000" dirty="0"/>
              <a:t>,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end()  	</a:t>
            </a:r>
            <a:r>
              <a:rPr lang="sr-Latn-RS" sz="2000" dirty="0"/>
              <a:t>u klasi </a:t>
            </a:r>
            <a:r>
              <a:rPr lang="sr-Latn-RS" sz="2000" b="1" dirty="0"/>
              <a:t>Zbirka</a:t>
            </a:r>
          </a:p>
          <a:p>
            <a:pPr lvl="1"/>
            <a:r>
              <a:rPr lang="sr-Latn-RS" sz="2000" dirty="0"/>
              <a:t>operatore: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!=</a:t>
            </a:r>
            <a:r>
              <a:rPr lang="sr-Latn-RS" sz="2000" dirty="0"/>
              <a:t>,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++</a:t>
            </a:r>
            <a:r>
              <a:rPr lang="sr-Latn-RS" sz="2000" dirty="0"/>
              <a:t>, </a:t>
            </a:r>
            <a:r>
              <a:rPr lang="sr-Latn-RS" sz="1800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sr-Latn-RS" sz="2000" dirty="0"/>
              <a:t> 	u klasi </a:t>
            </a:r>
            <a:r>
              <a:rPr lang="sr-Latn-RS" sz="2000" b="1" dirty="0"/>
              <a:t>iteratora </a:t>
            </a:r>
            <a:r>
              <a:rPr lang="sr-Latn-RS" sz="2000" dirty="0"/>
              <a:t>date Zbirke.</a:t>
            </a:r>
          </a:p>
          <a:p>
            <a:pPr lvl="1">
              <a:buNone/>
            </a:pPr>
            <a:endParaRPr lang="sr-Latn-R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#include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iostream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#include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cstdlib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using namespace std;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class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endParaRPr lang="sr-Latn-RS" sz="20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[10] = {1, 2, 3, 4, 5};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nn-NO" sz="2000" b="1" dirty="0">
                <a:latin typeface="Courier New" pitchFamily="49" charset="0"/>
                <a:cs typeface="Courier New" pitchFamily="49" charset="0"/>
              </a:rPr>
              <a:t>int </a:t>
            </a:r>
            <a:r>
              <a:rPr lang="nn-NO" sz="2000" dirty="0">
                <a:latin typeface="Courier New" pitchFamily="49" charset="0"/>
                <a:cs typeface="Courier New" pitchFamily="49" charset="0"/>
              </a:rPr>
              <a:t>kap = 10, n = 5;</a:t>
            </a:r>
          </a:p>
          <a:p>
            <a:pPr>
              <a:buNone/>
            </a:pPr>
            <a:r>
              <a:rPr lang="en-US" sz="2000" b="1" dirty="0">
                <a:latin typeface="Courier New" pitchFamily="49" charset="0"/>
                <a:cs typeface="Courier New" pitchFamily="49" charset="0"/>
              </a:rPr>
              <a:t>public: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 begin()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{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return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; }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begin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() 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; }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 end()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+ n; }</a:t>
            </a:r>
          </a:p>
          <a:p>
            <a:pPr>
              <a:buNone/>
            </a:pPr>
            <a:r>
              <a:rPr lang="sr-Latn-R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end() {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+ n; }</a:t>
            </a:r>
          </a:p>
          <a:p>
            <a:pPr>
              <a:buNone/>
            </a:pPr>
            <a:r>
              <a:rPr lang="en-US" sz="200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1000" y="1295400"/>
            <a:ext cx="4800600" cy="135421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1600" dirty="0">
                <a:latin typeface="Courier New" pitchFamily="49" charset="0"/>
                <a:cs typeface="Courier New" pitchFamily="49" charset="0"/>
              </a:rPr>
              <a:t>() { </a:t>
            </a:r>
            <a:r>
              <a:rPr lang="en-US" sz="1600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1600" i="1" dirty="0" err="1">
                <a:latin typeface="Courier New" pitchFamily="49" charset="0"/>
                <a:cs typeface="Courier New" pitchFamily="49" charset="0"/>
              </a:rPr>
              <a:t>Podrazumevani</a:t>
            </a:r>
            <a:r>
              <a:rPr lang="en-US" sz="1600" i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i="1" dirty="0" err="1">
                <a:latin typeface="Courier New" pitchFamily="49" charset="0"/>
                <a:cs typeface="Courier New" pitchFamily="49" charset="0"/>
              </a:rPr>
              <a:t>konstruktor</a:t>
            </a:r>
            <a:r>
              <a:rPr lang="en-US" sz="1600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sr-Latn-RS" sz="16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0;</a:t>
            </a:r>
          </a:p>
          <a:p>
            <a:r>
              <a:rPr lang="sr-Latn-RS" sz="16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for (auto x: {1, 2, 3, 4, 5}) </a:t>
            </a:r>
            <a:r>
              <a:rPr lang="sr-Latn-RS" sz="1600" b="1" dirty="0">
                <a:latin typeface="Courier New" pitchFamily="49" charset="0"/>
                <a:cs typeface="Courier New" pitchFamily="49" charset="0"/>
              </a:rPr>
              <a:t>  </a:t>
            </a:r>
            <a:br>
              <a:rPr lang="sr-Latn-RS" sz="1600" b="1" dirty="0">
                <a:latin typeface="Courier New" pitchFamily="49" charset="0"/>
                <a:cs typeface="Courier New" pitchFamily="49" charset="0"/>
              </a:rPr>
            </a:br>
            <a:r>
              <a:rPr lang="sr-Latn-RS" sz="1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++] = x;</a:t>
            </a:r>
          </a:p>
          <a:p>
            <a:r>
              <a:rPr lang="en-US" sz="16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191000" y="2667000"/>
            <a:ext cx="5334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486400" y="6172200"/>
            <a:ext cx="331443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sr-Latn-RS" sz="2400" dirty="0"/>
              <a:t>Zašto nema op++, !=,  * 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 (nastavak)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1371600"/>
            <a:ext cx="8610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main() </a:t>
            </a:r>
            <a:endParaRPr lang="sr-Latn-RS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sr-Latn-R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Promenljiva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zbirka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(auto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x &lt;&lt;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' ';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Piše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se: 1 2 3 4 5</a:t>
            </a:r>
          </a:p>
          <a:p>
            <a:r>
              <a:rPr lang="sr-Latn-R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  <a:endParaRPr lang="sr-Latn-RS" dirty="0">
              <a:latin typeface="Courier New" pitchFamily="49" charset="0"/>
              <a:cs typeface="Courier New" pitchFamily="49" charset="0"/>
            </a:endParaRP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(auto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 *= 2;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Zbirka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se ne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menja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(auto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x &lt;&lt; ' ';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Piše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se: 1 2 3 4 5</a:t>
            </a:r>
          </a:p>
          <a:p>
            <a:r>
              <a:rPr lang="sr-Latn-R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  <a:endParaRPr lang="sr-Latn-RS" dirty="0">
              <a:latin typeface="Courier New" pitchFamily="49" charset="0"/>
              <a:cs typeface="Courier New" pitchFamily="49" charset="0"/>
            </a:endParaRP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(auto&amp;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 *= 2;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Zbirka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se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menja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(const auto&amp; 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x: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x &lt;&lt; ' ';</a:t>
            </a:r>
          </a:p>
          <a:p>
            <a:r>
              <a:rPr lang="sr-Latn-R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fr-FR" dirty="0">
                <a:latin typeface="Courier New" pitchFamily="49" charset="0"/>
                <a:cs typeface="Courier New" pitchFamily="49" charset="0"/>
              </a:rPr>
              <a:t>cout &lt;&lt; </a:t>
            </a:r>
            <a:r>
              <a:rPr lang="fr-FR" dirty="0" err="1">
                <a:latin typeface="Courier New" pitchFamily="49" charset="0"/>
                <a:cs typeface="Courier New" pitchFamily="49" charset="0"/>
              </a:rPr>
              <a:t>endl</a:t>
            </a:r>
            <a:r>
              <a:rPr lang="fr-FR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fr-FR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fr-FR" i="1" dirty="0" err="1">
                <a:latin typeface="Courier New" pitchFamily="49" charset="0"/>
                <a:cs typeface="Courier New" pitchFamily="49" charset="0"/>
              </a:rPr>
              <a:t>Piše</a:t>
            </a:r>
            <a:r>
              <a:rPr lang="fr-FR" i="1" dirty="0">
                <a:latin typeface="Courier New" pitchFamily="49" charset="0"/>
                <a:cs typeface="Courier New" pitchFamily="49" charset="0"/>
              </a:rPr>
              <a:t> se: 2 4 6 8 10</a:t>
            </a:r>
            <a:endParaRPr lang="sr-Latn-RS" i="1" dirty="0">
              <a:latin typeface="Courier New" pitchFamily="49" charset="0"/>
              <a:cs typeface="Courier New" pitchFamily="49" charset="0"/>
            </a:endParaRPr>
          </a:p>
          <a:p>
            <a:endParaRPr lang="fr-FR" i="1" dirty="0">
              <a:latin typeface="Courier New" pitchFamily="49" charset="0"/>
              <a:cs typeface="Courier New" pitchFamily="49" charset="0"/>
            </a:endParaRP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const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c_niz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Nepromenljiva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zbirka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for (auto x: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c_niz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x &lt;&lt; ' '; 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i="1" dirty="0" err="1">
                <a:latin typeface="Courier New" pitchFamily="49" charset="0"/>
                <a:cs typeface="Courier New" pitchFamily="49" charset="0"/>
              </a:rPr>
              <a:t>Piše</a:t>
            </a:r>
            <a:r>
              <a:rPr lang="en-US" i="1" dirty="0">
                <a:latin typeface="Courier New" pitchFamily="49" charset="0"/>
                <a:cs typeface="Courier New" pitchFamily="49" charset="0"/>
              </a:rPr>
              <a:t> se: 1 2 3 4 5</a:t>
            </a:r>
          </a:p>
          <a:p>
            <a:r>
              <a:rPr lang="sr-Latn-RS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&lt;&lt; 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endl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sr-Latn-RS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for (auto&amp;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x: c_niz</a:t>
            </a:r>
            <a:r>
              <a:rPr lang="pt-BR" b="1" dirty="0">
                <a:latin typeface="Courier New" pitchFamily="49" charset="0"/>
                <a:cs typeface="Courier New" pitchFamily="49" charset="0"/>
              </a:rPr>
              <a:t>) 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x *= 2; </a:t>
            </a:r>
            <a:r>
              <a:rPr lang="pt-BR" i="1" dirty="0">
                <a:latin typeface="Courier New" pitchFamily="49" charset="0"/>
                <a:cs typeface="Courier New" pitchFamily="49" charset="0"/>
              </a:rPr>
              <a:t>//GREšKA: ne može da se menja.</a:t>
            </a:r>
          </a:p>
          <a:p>
            <a:r>
              <a:rPr lang="en-US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Primer - STL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RS" sz="3800" dirty="0"/>
              <a:t>C-ovski pristup:</a:t>
            </a: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using namespace 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std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1">
              <a:buNone/>
            </a:pPr>
            <a:endParaRPr lang="en-US" sz="26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vector&lt;int&gt; 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myIntVector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 = {1, 4, 8}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1">
              <a:buNone/>
            </a:pPr>
            <a:endParaRPr lang="en-US" sz="2600" b="1" dirty="0">
              <a:latin typeface="Courier New" pitchFamily="49" charset="0"/>
              <a:cs typeface="Courier New" pitchFamily="49" charset="0"/>
            </a:endParaRP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for(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y=0; y&lt;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myIntVector.size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(); y++</a:t>
            </a:r>
            <a:r>
              <a:rPr lang="en-US" sz="26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600" b="1" dirty="0" err="1">
                <a:latin typeface="Courier New" pitchFamily="49" charset="0"/>
                <a:cs typeface="Courier New" pitchFamily="49" charset="0"/>
              </a:rPr>
              <a:t>cout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&lt;&lt;</a:t>
            </a:r>
            <a:r>
              <a:rPr lang="en-US" sz="2600" dirty="0" err="1">
                <a:latin typeface="Courier New" pitchFamily="49" charset="0"/>
                <a:cs typeface="Courier New" pitchFamily="49" charset="0"/>
              </a:rPr>
              <a:t>myIntVector</a:t>
            </a:r>
            <a:r>
              <a:rPr lang="en-US" sz="2600" dirty="0">
                <a:latin typeface="Courier New" pitchFamily="49" charset="0"/>
                <a:cs typeface="Courier New" pitchFamily="49" charset="0"/>
              </a:rPr>
              <a:t>[y]&lt;&lt;" ";</a:t>
            </a: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   //Should output 1 4 8</a:t>
            </a:r>
          </a:p>
          <a:p>
            <a:pPr lvl="1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41964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1096</Words>
  <Application>Microsoft Office PowerPoint</Application>
  <PresentationFormat>On-screen Show (4:3)</PresentationFormat>
  <Paragraphs>143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Courier New</vt:lpstr>
      <vt:lpstr>Office Theme</vt:lpstr>
      <vt:lpstr>Praktikum iz Objektno orijentisanog programiranja</vt:lpstr>
      <vt:lpstr>Šta su iteratori?  http://www.cplusplus.com/reference/iterator/</vt:lpstr>
      <vt:lpstr>&lt;iterator&gt;, std::iterator</vt:lpstr>
      <vt:lpstr>Primer  http://www.cplusplus.com/reference/iterator/iterator/</vt:lpstr>
      <vt:lpstr>Primer (nastavak)  http://www.cplusplus.com/reference/iterator/iterator/</vt:lpstr>
      <vt:lpstr>Napredni for ciklus</vt:lpstr>
      <vt:lpstr>Primer</vt:lpstr>
      <vt:lpstr>Primer (nastavak)</vt:lpstr>
      <vt:lpstr>Primer - STL</vt:lpstr>
      <vt:lpstr>Primer - STL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Praktikum iz Objektno orijentisanog programiranja</dc:title>
  <dc:creator>Đorđe Đurđević</dc:creator>
  <cp:lastModifiedBy>Živojin Šuštran</cp:lastModifiedBy>
  <cp:revision>71</cp:revision>
  <dcterms:created xsi:type="dcterms:W3CDTF">2015-02-11T23:52:18Z</dcterms:created>
  <dcterms:modified xsi:type="dcterms:W3CDTF">2022-03-31T12:14:16Z</dcterms:modified>
</cp:coreProperties>
</file>