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61" r:id="rId5"/>
    <p:sldId id="259" r:id="rId6"/>
    <p:sldId id="262" r:id="rId7"/>
    <p:sldId id="260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FE6F1"/>
    <a:srgbClr val="A3D1FF"/>
    <a:srgbClr val="B3C7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6283" autoAdjust="0"/>
  </p:normalViewPr>
  <p:slideViewPr>
    <p:cSldViewPr>
      <p:cViewPr varScale="1">
        <p:scale>
          <a:sx n="77" d="100"/>
          <a:sy n="77" d="100"/>
        </p:scale>
        <p:origin x="1618" y="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AA35AA-4B2C-4A3C-A2A2-5A771B59C332}" type="datetimeFigureOut">
              <a:rPr lang="en-US" smtClean="0"/>
              <a:pPr/>
              <a:t>4/3/2020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7D9939-62C0-4D2A-A2E3-D6908E18B63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1329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2CF9B-3AE1-4C59-938C-822F86273E2D}" type="datetimeFigureOut">
              <a:rPr lang="en-US" smtClean="0"/>
              <a:pPr/>
              <a:t>4/3/2020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0C1C-015C-4209-9AAC-14937749ED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2CF9B-3AE1-4C59-938C-822F86273E2D}" type="datetimeFigureOut">
              <a:rPr lang="en-US" smtClean="0"/>
              <a:pPr/>
              <a:t>4/3/2020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0C1C-015C-4209-9AAC-14937749ED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2CF9B-3AE1-4C59-938C-822F86273E2D}" type="datetimeFigureOut">
              <a:rPr lang="en-US" smtClean="0"/>
              <a:pPr/>
              <a:t>4/3/2020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0C1C-015C-4209-9AAC-14937749ED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2CF9B-3AE1-4C59-938C-822F86273E2D}" type="datetimeFigureOut">
              <a:rPr lang="en-US" smtClean="0"/>
              <a:pPr/>
              <a:t>4/3/2020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0C1C-015C-4209-9AAC-14937749ED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2CF9B-3AE1-4C59-938C-822F86273E2D}" type="datetimeFigureOut">
              <a:rPr lang="en-US" smtClean="0"/>
              <a:pPr/>
              <a:t>4/3/2020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0C1C-015C-4209-9AAC-14937749ED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2CF9B-3AE1-4C59-938C-822F86273E2D}" type="datetimeFigureOut">
              <a:rPr lang="en-US" smtClean="0"/>
              <a:pPr/>
              <a:t>4/3/2020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0C1C-015C-4209-9AAC-14937749ED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2CF9B-3AE1-4C59-938C-822F86273E2D}" type="datetimeFigureOut">
              <a:rPr lang="en-US" smtClean="0"/>
              <a:pPr/>
              <a:t>4/3/2020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0C1C-015C-4209-9AAC-14937749ED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2CF9B-3AE1-4C59-938C-822F86273E2D}" type="datetimeFigureOut">
              <a:rPr lang="en-US" smtClean="0"/>
              <a:pPr/>
              <a:t>4/3/2020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0C1C-015C-4209-9AAC-14937749ED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2CF9B-3AE1-4C59-938C-822F86273E2D}" type="datetimeFigureOut">
              <a:rPr lang="en-US" smtClean="0"/>
              <a:pPr/>
              <a:t>4/3/2020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0C1C-015C-4209-9AAC-14937749ED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2CF9B-3AE1-4C59-938C-822F86273E2D}" type="datetimeFigureOut">
              <a:rPr lang="en-US" smtClean="0"/>
              <a:pPr/>
              <a:t>4/3/2020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0C1C-015C-4209-9AAC-14937749ED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2CF9B-3AE1-4C59-938C-822F86273E2D}" type="datetimeFigureOut">
              <a:rPr lang="en-US" smtClean="0"/>
              <a:pPr/>
              <a:t>4/3/2020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0C1C-015C-4209-9AAC-14937749ED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40000"/>
                <a:lumOff val="60000"/>
              </a:schemeClr>
            </a:gs>
            <a:gs pos="39999">
              <a:srgbClr val="A3D1FF"/>
            </a:gs>
            <a:gs pos="70000">
              <a:srgbClr val="CFE6F1"/>
            </a:gs>
            <a:gs pos="100000">
              <a:schemeClr val="tx2">
                <a:lumMod val="20000"/>
                <a:lumOff val="8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D2CF9B-3AE1-4C59-938C-822F86273E2D}" type="datetimeFigureOut">
              <a:rPr lang="en-US" smtClean="0"/>
              <a:pPr/>
              <a:t>4/3/2020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9B0C1C-015C-4209-9AAC-14937749ED9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2130425"/>
            <a:ext cx="8534400" cy="1470025"/>
          </a:xfrm>
        </p:spPr>
        <p:txBody>
          <a:bodyPr>
            <a:normAutofit fontScale="90000"/>
          </a:bodyPr>
          <a:lstStyle/>
          <a:p>
            <a:r>
              <a:rPr lang="en-US" b="1" dirty="0" err="1" smtClean="0"/>
              <a:t>P</a:t>
            </a:r>
            <a:r>
              <a:rPr lang="en-US" dirty="0" err="1" smtClean="0"/>
              <a:t>raktikum</a:t>
            </a:r>
            <a:r>
              <a:rPr lang="en-US" dirty="0" smtClean="0"/>
              <a:t> </a:t>
            </a:r>
            <a:r>
              <a:rPr lang="en-US" dirty="0" err="1" smtClean="0"/>
              <a:t>iz</a:t>
            </a:r>
            <a:r>
              <a:rPr lang="en-US" dirty="0"/>
              <a:t/>
            </a:r>
            <a:br>
              <a:rPr lang="en-US" dirty="0"/>
            </a:br>
            <a:r>
              <a:rPr lang="en-US" b="1" dirty="0" err="1" smtClean="0"/>
              <a:t>O</a:t>
            </a:r>
            <a:r>
              <a:rPr lang="en-US" dirty="0" err="1" smtClean="0"/>
              <a:t>bjektno</a:t>
            </a:r>
            <a:r>
              <a:rPr lang="en-US" dirty="0" smtClean="0"/>
              <a:t> </a:t>
            </a:r>
            <a:r>
              <a:rPr lang="en-US" b="1" dirty="0" err="1" smtClean="0"/>
              <a:t>o</a:t>
            </a:r>
            <a:r>
              <a:rPr lang="en-US" dirty="0" err="1" smtClean="0"/>
              <a:t>rijentisanog</a:t>
            </a:r>
            <a:r>
              <a:rPr lang="en-US" dirty="0" smtClean="0"/>
              <a:t> </a:t>
            </a:r>
            <a:r>
              <a:rPr lang="en-US" b="1" dirty="0" err="1" smtClean="0"/>
              <a:t>p</a:t>
            </a:r>
            <a:r>
              <a:rPr lang="en-US" dirty="0" err="1" smtClean="0"/>
              <a:t>rogramiranja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13S112POOP</a:t>
            </a:r>
          </a:p>
          <a:p>
            <a:endParaRPr lang="en-US" dirty="0"/>
          </a:p>
          <a:p>
            <a:r>
              <a:rPr lang="en-US" dirty="0" err="1" smtClean="0"/>
              <a:t>Klase</a:t>
            </a:r>
            <a:r>
              <a:rPr lang="en-US" dirty="0" smtClean="0"/>
              <a:t> </a:t>
            </a:r>
            <a:r>
              <a:rPr lang="en-US" dirty="0" err="1" smtClean="0"/>
              <a:t>za</a:t>
            </a:r>
            <a:r>
              <a:rPr lang="en-US" dirty="0" smtClean="0"/>
              <a:t> </a:t>
            </a:r>
            <a:r>
              <a:rPr lang="en-US" dirty="0" err="1" smtClean="0"/>
              <a:t>upravljanje</a:t>
            </a:r>
            <a:r>
              <a:rPr lang="en-US" dirty="0" smtClean="0"/>
              <a:t> </a:t>
            </a:r>
            <a:r>
              <a:rPr lang="en-US" dirty="0" err="1" smtClean="0"/>
              <a:t>memorijom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Latn-RS" dirty="0" smtClean="0"/>
              <a:t>Klase</a:t>
            </a:r>
            <a:r>
              <a:rPr lang="en-US" dirty="0" smtClean="0"/>
              <a:t> </a:t>
            </a:r>
            <a:r>
              <a:rPr lang="en-US" dirty="0" err="1" smtClean="0"/>
              <a:t>za</a:t>
            </a:r>
            <a:r>
              <a:rPr lang="en-US" dirty="0" smtClean="0"/>
              <a:t> </a:t>
            </a:r>
            <a:r>
              <a:rPr lang="en-US" dirty="0" err="1" smtClean="0"/>
              <a:t>upravljanje</a:t>
            </a:r>
            <a:r>
              <a:rPr lang="en-US" dirty="0" smtClean="0"/>
              <a:t> </a:t>
            </a:r>
            <a:r>
              <a:rPr lang="en-US" dirty="0" err="1" smtClean="0"/>
              <a:t>memorijom</a:t>
            </a:r>
            <a:r>
              <a:rPr lang="sr-Latn-RS" dirty="0" smtClean="0"/>
              <a:t/>
            </a:r>
            <a:br>
              <a:rPr lang="sr-Latn-RS" dirty="0" smtClean="0"/>
            </a:br>
            <a:r>
              <a:rPr lang="en-US" dirty="0" smtClean="0"/>
              <a:t> </a:t>
            </a:r>
            <a:r>
              <a:rPr lang="en-US" sz="2200" dirty="0" smtClean="0"/>
              <a:t>http://www.cplusplus.com/reference/memory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534400" cy="5105400"/>
          </a:xfrm>
        </p:spPr>
        <p:txBody>
          <a:bodyPr>
            <a:normAutofit/>
          </a:bodyPr>
          <a:lstStyle/>
          <a:p>
            <a:r>
              <a:rPr lang="sr-Latn-RS" sz="2000" dirty="0" smtClean="0">
                <a:latin typeface="Courier New" pitchFamily="49" charset="0"/>
                <a:cs typeface="Courier New" pitchFamily="49" charset="0"/>
              </a:rPr>
              <a:t>#</a:t>
            </a:r>
            <a:r>
              <a:rPr lang="sr-Latn-RS" sz="2000" b="1" dirty="0" smtClean="0">
                <a:latin typeface="Courier New" pitchFamily="49" charset="0"/>
                <a:cs typeface="Courier New" pitchFamily="49" charset="0"/>
              </a:rPr>
              <a:t>include</a:t>
            </a:r>
            <a:r>
              <a:rPr lang="sr-Latn-RS" sz="200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&lt;memory&gt;</a:t>
            </a:r>
            <a:endParaRPr lang="sr-Latn-RS" sz="2000" dirty="0" smtClean="0">
              <a:latin typeface="Courier New" pitchFamily="49" charset="0"/>
              <a:cs typeface="Courier New" pitchFamily="49" charset="0"/>
            </a:endParaRPr>
          </a:p>
          <a:p>
            <a:r>
              <a:rPr lang="en-US" sz="2400" dirty="0" err="1" smtClean="0"/>
              <a:t>Ograni</a:t>
            </a:r>
            <a:r>
              <a:rPr lang="sr-Latn-RS" sz="2400" dirty="0" smtClean="0"/>
              <a:t>čeno upravljanje memorijom</a:t>
            </a:r>
            <a:endParaRPr lang="en-US" sz="2400" dirty="0" smtClean="0"/>
          </a:p>
          <a:p>
            <a:r>
              <a:rPr lang="en-US" sz="2400" dirty="0" err="1" smtClean="0"/>
              <a:t>Objekti</a:t>
            </a:r>
            <a:r>
              <a:rPr lang="en-US" sz="2400" dirty="0" smtClean="0"/>
              <a:t> </a:t>
            </a:r>
            <a:r>
              <a:rPr lang="en-US" sz="2400" dirty="0" err="1" smtClean="0"/>
              <a:t>su</a:t>
            </a:r>
            <a:r>
              <a:rPr lang="en-US" sz="2400" dirty="0" smtClean="0"/>
              <a:t> </a:t>
            </a:r>
            <a:r>
              <a:rPr lang="en-US" sz="2400" dirty="0" err="1" smtClean="0"/>
              <a:t>tzv</a:t>
            </a:r>
            <a:r>
              <a:rPr lang="en-US" sz="2400" dirty="0" smtClean="0"/>
              <a:t>. "smart" pointers</a:t>
            </a:r>
          </a:p>
          <a:p>
            <a:pPr lvl="1"/>
            <a:r>
              <a:rPr lang="en-US" sz="2000" dirty="0" err="1" smtClean="0"/>
              <a:t>kontroli</a:t>
            </a:r>
            <a:r>
              <a:rPr lang="sr-Latn-RS" sz="2000" dirty="0" smtClean="0"/>
              <a:t>šu broj pristupa </a:t>
            </a:r>
            <a:r>
              <a:rPr lang="en-US" sz="2000" dirty="0" smtClean="0"/>
              <a:t> o </a:t>
            </a:r>
            <a:r>
              <a:rPr lang="en-US" sz="2000" dirty="0" err="1" smtClean="0"/>
              <a:t>broju</a:t>
            </a:r>
            <a:r>
              <a:rPr lang="en-US" sz="2000" dirty="0" smtClean="0"/>
              <a:t> </a:t>
            </a:r>
            <a:endParaRPr lang="sr-Latn-RS" sz="2000" dirty="0" smtClean="0"/>
          </a:p>
          <a:p>
            <a:r>
              <a:rPr lang="sr-Latn-RS" sz="2400" dirty="0" smtClean="0"/>
              <a:t>Nije poput sakupljača đubreta (garbage collector) u nekim jezicima (Java, C#, ...)</a:t>
            </a:r>
          </a:p>
          <a:p>
            <a:r>
              <a:rPr lang="sr-Latn-RS" sz="2400" dirty="0" smtClean="0"/>
              <a:t>Klase </a:t>
            </a:r>
            <a:r>
              <a:rPr lang="en-US" sz="2400" dirty="0" smtClean="0"/>
              <a:t>p</a:t>
            </a:r>
            <a:r>
              <a:rPr lang="sr-Latn-RS" sz="2400" dirty="0" smtClean="0"/>
              <a:t>omaž</a:t>
            </a:r>
            <a:r>
              <a:rPr lang="en-US" sz="2400" dirty="0" smtClean="0"/>
              <a:t>u</a:t>
            </a:r>
            <a:r>
              <a:rPr lang="sr-Latn-RS" sz="2400" dirty="0" smtClean="0"/>
              <a:t> pisanju bezbednijeg koda...</a:t>
            </a:r>
          </a:p>
          <a:p>
            <a:pPr lvl="1"/>
            <a:r>
              <a:rPr lang="sr-Latn-RS" sz="2000" dirty="0" smtClean="0"/>
              <a:t>brisanje dinamički stvorenih objekata pri napuštanju bloka,</a:t>
            </a:r>
            <a:br>
              <a:rPr lang="sr-Latn-RS" sz="2000" dirty="0" smtClean="0"/>
            </a:br>
            <a:r>
              <a:rPr lang="sr-Latn-RS" sz="2000" dirty="0" smtClean="0"/>
              <a:t>bilo regularno, bilo zbog izuzetka</a:t>
            </a:r>
          </a:p>
          <a:p>
            <a:pPr lvl="1"/>
            <a:r>
              <a:rPr lang="sr-Latn-RS" sz="2000" dirty="0" smtClean="0"/>
              <a:t>elementi kolekcija (vode računa o brisanju pokazanih objekata)</a:t>
            </a:r>
          </a:p>
          <a:p>
            <a:r>
              <a:rPr lang="sr-Latn-RS" sz="2400" dirty="0" smtClean="0"/>
              <a:t>... ali nije svemoguć!</a:t>
            </a:r>
          </a:p>
          <a:p>
            <a:pPr lvl="1"/>
            <a:r>
              <a:rPr lang="sr-Latn-RS" sz="2000" dirty="0" smtClean="0"/>
              <a:t>Nepažnjom može da se izazove problem visećeg pokazivača</a:t>
            </a:r>
          </a:p>
          <a:p>
            <a:pPr>
              <a:buNone/>
            </a:pPr>
            <a:endParaRPr lang="sr-Latn-RS" sz="2400" dirty="0" smtClean="0"/>
          </a:p>
          <a:p>
            <a:pPr lvl="1"/>
            <a:endParaRPr lang="sr-Latn-RS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shared_ptr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534400" cy="5029200"/>
          </a:xfrm>
        </p:spPr>
        <p:txBody>
          <a:bodyPr>
            <a:norm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template</a:t>
            </a:r>
            <a:r>
              <a:rPr lang="en-US" sz="20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&lt; </a:t>
            </a:r>
            <a:r>
              <a:rPr lang="en-US" sz="2000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class </a:t>
            </a:r>
            <a:r>
              <a:rPr lang="en-US" sz="20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T &gt; </a:t>
            </a:r>
            <a:r>
              <a:rPr lang="en-US" sz="2000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class </a:t>
            </a:r>
            <a:r>
              <a:rPr lang="en-US" sz="2000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shared_ptr</a:t>
            </a:r>
            <a:r>
              <a:rPr lang="en-US" sz="20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;</a:t>
            </a:r>
          </a:p>
          <a:p>
            <a:r>
              <a:rPr lang="sr-Latn-RS" sz="2400" dirty="0" smtClean="0"/>
              <a:t>deljeno vlasništvo nad nekim objektom</a:t>
            </a:r>
          </a:p>
          <a:p>
            <a:pPr lvl="1"/>
            <a:r>
              <a:rPr lang="sr-Latn-RS" sz="2200" dirty="0" smtClean="0"/>
              <a:t>više </a:t>
            </a:r>
            <a:r>
              <a:rPr lang="sr-Latn-RS" sz="2200" dirty="0" smtClean="0">
                <a:latin typeface="Courier New" pitchFamily="49" charset="0"/>
                <a:cs typeface="Courier New" pitchFamily="49" charset="0"/>
              </a:rPr>
              <a:t>shared_ptr</a:t>
            </a:r>
            <a:r>
              <a:rPr lang="sr-Latn-RS" sz="2200" dirty="0" smtClean="0"/>
              <a:t> objekata mogu da poseduju isti objekat</a:t>
            </a:r>
          </a:p>
          <a:p>
            <a:pPr lvl="1"/>
            <a:r>
              <a:rPr lang="sr-Latn-RS" sz="2200" dirty="0" smtClean="0"/>
              <a:t>posedovani objekat se briše kada poslednji od shared_ptr objekata</a:t>
            </a:r>
            <a:br>
              <a:rPr lang="sr-Latn-RS" sz="2200" dirty="0" smtClean="0"/>
            </a:br>
            <a:r>
              <a:rPr lang="sr-Latn-RS" sz="2200" dirty="0" smtClean="0"/>
              <a:t>gubi vlasništvo</a:t>
            </a:r>
          </a:p>
          <a:p>
            <a:pPr lvl="2"/>
            <a:r>
              <a:rPr lang="sr-Latn-RS" sz="1800" dirty="0" smtClean="0"/>
              <a:t>zato što se briše</a:t>
            </a:r>
          </a:p>
          <a:p>
            <a:pPr lvl="2"/>
            <a:r>
              <a:rPr lang="sr-Latn-RS" sz="1800" dirty="0" smtClean="0"/>
              <a:t>zato što preuzima vlasništvo nad drugim objektom</a:t>
            </a:r>
          </a:p>
          <a:p>
            <a:r>
              <a:rPr lang="sr-Latn-RS" sz="2400" dirty="0" smtClean="0"/>
              <a:t>brisanje posedovanog objekta putem </a:t>
            </a:r>
            <a:r>
              <a:rPr lang="sr-Latn-RS" sz="2400" i="1" dirty="0" smtClean="0"/>
              <a:t>delete</a:t>
            </a:r>
            <a:r>
              <a:rPr lang="sr-Latn-RS" sz="2400" dirty="0" smtClean="0"/>
              <a:t> ili posebne funkcije</a:t>
            </a:r>
          </a:p>
          <a:p>
            <a:r>
              <a:rPr lang="sr-Latn-RS" sz="2400" dirty="0" smtClean="0"/>
              <a:t>deljeni objekat ne mora biti onaj kome se pristupa (</a:t>
            </a:r>
            <a:r>
              <a:rPr lang="sr-Latn-RS" sz="2400" i="1" dirty="0" smtClean="0"/>
              <a:t>aliasing</a:t>
            </a:r>
            <a:r>
              <a:rPr lang="sr-Latn-RS" sz="2400" dirty="0" smtClean="0"/>
              <a:t>)</a:t>
            </a:r>
          </a:p>
          <a:p>
            <a:pPr lvl="1"/>
            <a:r>
              <a:rPr lang="sr-Latn-RS" sz="2000" dirty="0" smtClean="0"/>
              <a:t>deli se obuhvatajući objekat</a:t>
            </a:r>
          </a:p>
          <a:p>
            <a:pPr lvl="1"/>
            <a:r>
              <a:rPr lang="sr-Latn-RS" sz="2000" dirty="0" smtClean="0"/>
              <a:t>pristupa se objektu-članu obuhvatajućeg objekta</a:t>
            </a:r>
          </a:p>
          <a:p>
            <a:pPr lvl="1"/>
            <a:r>
              <a:rPr lang="en-US" sz="1800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template</a:t>
            </a:r>
            <a:r>
              <a:rPr lang="en-U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&lt;</a:t>
            </a:r>
            <a:r>
              <a:rPr lang="en-US" sz="1800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class</a:t>
            </a:r>
            <a:r>
              <a:rPr lang="en-U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Y&gt; </a:t>
            </a:r>
            <a:r>
              <a:rPr lang="sr-Latn-R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/>
            </a:r>
            <a:br>
              <a:rPr lang="sr-Latn-R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</a:br>
            <a:r>
              <a:rPr lang="sr-Latn-R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1800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shared_ptr</a:t>
            </a:r>
            <a:r>
              <a:rPr lang="en-U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sr-Latn-R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800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const </a:t>
            </a:r>
            <a:r>
              <a:rPr lang="en-US" sz="1800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shared_ptr</a:t>
            </a:r>
            <a:r>
              <a:rPr lang="en-U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&lt;Y&gt;</a:t>
            </a:r>
            <a:r>
              <a:rPr lang="sr-Latn-R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&amp;r, T *</a:t>
            </a:r>
            <a:r>
              <a:rPr lang="en-US" sz="1800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ptr</a:t>
            </a:r>
            <a:r>
              <a:rPr lang="en-U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);</a:t>
            </a:r>
          </a:p>
          <a:p>
            <a:pPr lvl="1"/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74637"/>
            <a:ext cx="8229600" cy="6278563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-US" sz="16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#</a:t>
            </a:r>
            <a:r>
              <a:rPr lang="en-US" sz="1600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include</a:t>
            </a:r>
            <a:r>
              <a:rPr lang="en-US" sz="16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 &lt;</a:t>
            </a:r>
            <a:r>
              <a:rPr lang="en-US" sz="1600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iostream</a:t>
            </a:r>
            <a:r>
              <a:rPr lang="en-US" sz="16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&gt;</a:t>
            </a:r>
          </a:p>
          <a:p>
            <a:pPr>
              <a:spcBef>
                <a:spcPts val="0"/>
              </a:spcBef>
              <a:buNone/>
            </a:pPr>
            <a:r>
              <a:rPr lang="en-US" sz="16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#</a:t>
            </a:r>
            <a:r>
              <a:rPr lang="en-US" sz="1600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include  </a:t>
            </a:r>
            <a:r>
              <a:rPr lang="en-US" sz="16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&lt;memory&gt;</a:t>
            </a:r>
          </a:p>
          <a:p>
            <a:pPr>
              <a:spcBef>
                <a:spcPts val="0"/>
              </a:spcBef>
              <a:buNone/>
            </a:pPr>
            <a:r>
              <a:rPr lang="en-US" sz="1600" b="1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struct</a:t>
            </a:r>
            <a:r>
              <a:rPr lang="en-US" sz="1600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O  {</a:t>
            </a:r>
          </a:p>
          <a:p>
            <a:pPr>
              <a:spcBef>
                <a:spcPts val="0"/>
              </a:spcBef>
              <a:buNone/>
            </a:pPr>
            <a:r>
              <a:rPr lang="pt-BR" sz="16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 O()  {  std::cout  &lt;&lt;  "O::O()"  &lt;&lt;  std::endl;  }</a:t>
            </a:r>
          </a:p>
          <a:p>
            <a:pPr>
              <a:spcBef>
                <a:spcPts val="0"/>
              </a:spcBef>
              <a:buNone/>
            </a:pPr>
            <a:r>
              <a:rPr lang="en-US" sz="16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 ~O()  {  std::</a:t>
            </a:r>
            <a:r>
              <a:rPr lang="en-US" sz="1600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cout</a:t>
            </a:r>
            <a:r>
              <a:rPr lang="en-US" sz="16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 &lt;&lt;  "O::~O()"  &lt;&lt;  std::</a:t>
            </a:r>
            <a:r>
              <a:rPr lang="en-US" sz="1600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endl</a:t>
            </a:r>
            <a:r>
              <a:rPr lang="en-US" sz="16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;  }</a:t>
            </a:r>
          </a:p>
          <a:p>
            <a:pPr>
              <a:spcBef>
                <a:spcPts val="0"/>
              </a:spcBef>
              <a:buNone/>
            </a:pPr>
            <a:r>
              <a:rPr lang="en-US" sz="16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};</a:t>
            </a:r>
          </a:p>
          <a:p>
            <a:pPr>
              <a:spcBef>
                <a:spcPts val="0"/>
              </a:spcBef>
              <a:buNone/>
            </a:pPr>
            <a:r>
              <a:rPr lang="en-US" sz="1600" b="1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struct</a:t>
            </a:r>
            <a:r>
              <a:rPr lang="en-US" sz="1600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I : public  O {</a:t>
            </a:r>
          </a:p>
          <a:p>
            <a:pPr>
              <a:spcBef>
                <a:spcPts val="0"/>
              </a:spcBef>
              <a:buNone/>
            </a:pPr>
            <a:r>
              <a:rPr lang="en-US" sz="16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 I()  {  std::</a:t>
            </a:r>
            <a:r>
              <a:rPr lang="en-US" sz="1600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cout</a:t>
            </a:r>
            <a:r>
              <a:rPr lang="en-US" sz="16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 &lt;&lt;  "I::I()"  &lt;&lt;  std::</a:t>
            </a:r>
            <a:r>
              <a:rPr lang="en-US" sz="1600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endl</a:t>
            </a:r>
            <a:r>
              <a:rPr lang="en-US" sz="16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;  }</a:t>
            </a:r>
          </a:p>
          <a:p>
            <a:pPr>
              <a:spcBef>
                <a:spcPts val="0"/>
              </a:spcBef>
              <a:buNone/>
            </a:pPr>
            <a:r>
              <a:rPr lang="en-US" sz="16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 ~I()  {  std::</a:t>
            </a:r>
            <a:r>
              <a:rPr lang="en-US" sz="1600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cout</a:t>
            </a:r>
            <a:r>
              <a:rPr lang="en-US" sz="16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 &lt;&lt;  "I::~I()"  &lt;&lt;  std::</a:t>
            </a:r>
            <a:r>
              <a:rPr lang="en-US" sz="1600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endl</a:t>
            </a:r>
            <a:r>
              <a:rPr lang="en-US" sz="16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;  }</a:t>
            </a:r>
          </a:p>
          <a:p>
            <a:pPr>
              <a:spcBef>
                <a:spcPts val="0"/>
              </a:spcBef>
              <a:buNone/>
            </a:pPr>
            <a:r>
              <a:rPr lang="en-US" sz="16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};</a:t>
            </a:r>
          </a:p>
          <a:p>
            <a:pPr>
              <a:spcBef>
                <a:spcPts val="0"/>
              </a:spcBef>
              <a:buNone/>
            </a:pPr>
            <a:r>
              <a:rPr lang="en-US" sz="1600" b="1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1600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 main()  {</a:t>
            </a:r>
          </a:p>
          <a:p>
            <a:pPr>
              <a:spcBef>
                <a:spcPts val="0"/>
              </a:spcBef>
              <a:buNone/>
            </a:pPr>
            <a:r>
              <a:rPr lang="en-US" sz="16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 std::</a:t>
            </a:r>
            <a:r>
              <a:rPr lang="en-US" sz="1600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shared_ptr</a:t>
            </a:r>
            <a:r>
              <a:rPr lang="en-US" sz="16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&lt;O&gt; p1 = std::</a:t>
            </a:r>
            <a:r>
              <a:rPr lang="en-US" sz="1600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make_shared</a:t>
            </a:r>
            <a:r>
              <a:rPr lang="en-US" sz="16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&lt;I&gt;();</a:t>
            </a:r>
          </a:p>
          <a:p>
            <a:pPr>
              <a:spcBef>
                <a:spcPts val="0"/>
              </a:spcBef>
              <a:buNone/>
            </a:pPr>
            <a:r>
              <a:rPr lang="sr-Latn-RS" sz="16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1600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std</a:t>
            </a:r>
            <a:r>
              <a:rPr lang="en-US" sz="16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::</a:t>
            </a:r>
            <a:r>
              <a:rPr lang="en-US" sz="1600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cout</a:t>
            </a:r>
            <a:r>
              <a:rPr lang="en-US" sz="16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&lt;&lt; p1.get() &lt;&lt; ", p1.use_count()=" &lt;&lt; p1.use_count() </a:t>
            </a:r>
          </a:p>
          <a:p>
            <a:pPr>
              <a:spcBef>
                <a:spcPts val="0"/>
              </a:spcBef>
              <a:buNone/>
            </a:pPr>
            <a:r>
              <a:rPr lang="en-US" sz="16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           &lt;&lt; ", p1.unique()=" &lt;&lt; p1.unique() &lt;&lt; '\n';</a:t>
            </a:r>
          </a:p>
          <a:p>
            <a:pPr>
              <a:spcBef>
                <a:spcPts val="0"/>
              </a:spcBef>
              <a:buNone/>
            </a:pPr>
            <a:r>
              <a:rPr lang="en-US" sz="16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1600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auto p2 = p1;</a:t>
            </a:r>
          </a:p>
          <a:p>
            <a:pPr>
              <a:spcBef>
                <a:spcPts val="0"/>
              </a:spcBef>
              <a:buNone/>
            </a:pPr>
            <a:r>
              <a:rPr lang="en-US" sz="16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 std::</a:t>
            </a:r>
            <a:r>
              <a:rPr lang="en-US" sz="1600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cout</a:t>
            </a:r>
            <a:r>
              <a:rPr lang="en-US" sz="16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&lt;&lt; p2.get() &lt;&lt; ", p2.use_count()=" &lt;&lt; p2.use_count()</a:t>
            </a:r>
          </a:p>
          <a:p>
            <a:pPr>
              <a:spcBef>
                <a:spcPts val="0"/>
              </a:spcBef>
              <a:buNone/>
            </a:pPr>
            <a:r>
              <a:rPr lang="en-US" sz="16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           &lt;&lt; ", p2.unique()=" &lt;&lt; p2.unique() &lt;&lt; '\n';</a:t>
            </a:r>
          </a:p>
          <a:p>
            <a:pPr>
              <a:spcBef>
                <a:spcPts val="0"/>
              </a:spcBef>
              <a:buNone/>
            </a:pPr>
            <a:r>
              <a:rPr lang="en-US" sz="16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 p1.reset();  </a:t>
            </a:r>
          </a:p>
          <a:p>
            <a:pPr>
              <a:spcBef>
                <a:spcPts val="0"/>
              </a:spcBef>
              <a:buNone/>
            </a:pPr>
            <a:r>
              <a:rPr lang="en-US" sz="16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 std::</a:t>
            </a:r>
            <a:r>
              <a:rPr lang="en-US" sz="1600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cout</a:t>
            </a:r>
            <a:r>
              <a:rPr lang="en-US" sz="16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&lt;&lt; p2.get() &lt;&lt; ", p2.use_count()=" &lt;&lt; p2.use_count()</a:t>
            </a:r>
          </a:p>
          <a:p>
            <a:pPr>
              <a:spcBef>
                <a:spcPts val="0"/>
              </a:spcBef>
              <a:buNone/>
            </a:pPr>
            <a:r>
              <a:rPr lang="en-US" sz="16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           &lt;&lt; ", p2.unique()=" &lt;&lt; p2.unique() &lt;&lt; '\n';</a:t>
            </a:r>
          </a:p>
          <a:p>
            <a:pPr>
              <a:spcBef>
                <a:spcPts val="0"/>
              </a:spcBef>
              <a:buNone/>
            </a:pPr>
            <a:r>
              <a:rPr lang="en-US" sz="16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1600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if (!p1)</a:t>
            </a:r>
          </a:p>
          <a:p>
            <a:pPr>
              <a:spcBef>
                <a:spcPts val="0"/>
              </a:spcBef>
              <a:buNone/>
            </a:pPr>
            <a:r>
              <a:rPr lang="fr-FR" sz="16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   </a:t>
            </a:r>
            <a:r>
              <a:rPr lang="fr-FR" sz="1600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std</a:t>
            </a:r>
            <a:r>
              <a:rPr lang="fr-FR" sz="16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::cout &lt;&lt; "p1 ne </a:t>
            </a:r>
            <a:r>
              <a:rPr lang="fr-FR" sz="1600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poseduje</a:t>
            </a:r>
            <a:r>
              <a:rPr lang="fr-FR" sz="16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fr-FR" sz="1600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objekat</a:t>
            </a:r>
            <a:r>
              <a:rPr lang="fr-FR" sz="16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.\n";</a:t>
            </a:r>
          </a:p>
          <a:p>
            <a:pPr>
              <a:spcBef>
                <a:spcPts val="0"/>
              </a:spcBef>
              <a:buNone/>
            </a:pPr>
            <a:r>
              <a:rPr lang="en-US" sz="16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}</a:t>
            </a:r>
            <a:endParaRPr lang="en-US" sz="1600" dirty="0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48000" y="304800"/>
            <a:ext cx="5836854" cy="2308324"/>
          </a:xfrm>
          <a:prstGeom prst="rect">
            <a:avLst/>
          </a:prstGeom>
          <a:solidFill>
            <a:schemeClr val="accent1">
              <a:alpha val="62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O::O()</a:t>
            </a:r>
          </a:p>
          <a:p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I::I()</a:t>
            </a:r>
          </a:p>
          <a:p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00471DB4, p1.use_count()=1, p1.unique()=1</a:t>
            </a:r>
          </a:p>
          <a:p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00471DB4, p2.use_count()=2, p2.unique()=0</a:t>
            </a:r>
          </a:p>
          <a:p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00471DB4, p2.use_count()=1, p2.unique()=1</a:t>
            </a:r>
          </a:p>
          <a:p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p1 ne 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poseduje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objekat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.</a:t>
            </a:r>
          </a:p>
          <a:p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I::~I()</a:t>
            </a:r>
          </a:p>
          <a:p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O::~O()</a:t>
            </a:r>
            <a:endParaRPr lang="en-US" b="1" dirty="0">
              <a:latin typeface="Courier New" pitchFamily="49" charset="0"/>
              <a:cs typeface="Courier New" pitchFamily="49" charset="0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1371600" y="1524000"/>
            <a:ext cx="7599446" cy="1211997"/>
            <a:chOff x="1371600" y="1524000"/>
            <a:chExt cx="7599446" cy="1211997"/>
          </a:xfrm>
        </p:grpSpPr>
        <p:sp>
          <p:nvSpPr>
            <p:cNvPr id="6" name="TextBox 5"/>
            <p:cNvSpPr txBox="1"/>
            <p:nvPr/>
          </p:nvSpPr>
          <p:spPr>
            <a:xfrm>
              <a:off x="2895600" y="1905000"/>
              <a:ext cx="6075446" cy="830997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</p:spPr>
          <p:txBody>
            <a:bodyPr wrap="none" rtlCol="0">
              <a:spAutoFit/>
            </a:bodyPr>
            <a:lstStyle/>
            <a:p>
              <a:r>
                <a:rPr lang="en-US" sz="2400" dirty="0" err="1" smtClean="0"/>
                <a:t>Primetiti</a:t>
              </a:r>
              <a:r>
                <a:rPr lang="en-US" sz="2400" dirty="0" smtClean="0"/>
                <a:t>: </a:t>
              </a:r>
              <a:r>
                <a:rPr lang="en-US" sz="2400" dirty="0" err="1" smtClean="0"/>
                <a:t>nije</a:t>
              </a:r>
              <a:r>
                <a:rPr lang="en-US" sz="2400" dirty="0" smtClean="0"/>
                <a:t> </a:t>
              </a:r>
              <a:r>
                <a:rPr lang="en-US" sz="2400" dirty="0" err="1" smtClean="0"/>
                <a:t>neophodan</a:t>
              </a:r>
              <a:r>
                <a:rPr lang="en-US" sz="2400" dirty="0" smtClean="0"/>
                <a:t> </a:t>
              </a:r>
              <a:r>
                <a:rPr lang="en-US" sz="2400" dirty="0" err="1" smtClean="0"/>
                <a:t>virtuelni</a:t>
              </a:r>
              <a:r>
                <a:rPr lang="en-US" sz="2400" dirty="0" smtClean="0"/>
                <a:t> </a:t>
              </a:r>
              <a:r>
                <a:rPr lang="en-US" sz="2400" dirty="0" err="1" smtClean="0"/>
                <a:t>destruktor</a:t>
              </a:r>
              <a:r>
                <a:rPr lang="en-US" sz="2400" dirty="0" smtClean="0"/>
                <a:t>.</a:t>
              </a:r>
            </a:p>
            <a:p>
              <a:r>
                <a:rPr lang="en-US" sz="2400" dirty="0" err="1" smtClean="0"/>
                <a:t>Prilikom</a:t>
              </a:r>
              <a:r>
                <a:rPr lang="en-US" sz="2400" dirty="0" smtClean="0"/>
                <a:t> </a:t>
              </a:r>
              <a:r>
                <a:rPr lang="en-US" sz="2400" dirty="0" err="1" smtClean="0"/>
                <a:t>brisanja</a:t>
              </a:r>
              <a:r>
                <a:rPr lang="en-US" sz="2400" dirty="0" smtClean="0"/>
                <a:t> </a:t>
              </a:r>
              <a:r>
                <a:rPr lang="en-US" sz="2400" dirty="0" err="1" smtClean="0"/>
                <a:t>poziva</a:t>
              </a:r>
              <a:r>
                <a:rPr lang="en-US" sz="2400" dirty="0" smtClean="0"/>
                <a:t> se </a:t>
              </a:r>
              <a:r>
                <a:rPr lang="en-US" sz="2400" dirty="0" err="1" smtClean="0"/>
                <a:t>destruktor</a:t>
              </a:r>
              <a:r>
                <a:rPr lang="en-US" sz="2400" dirty="0" smtClean="0"/>
                <a:t> </a:t>
              </a:r>
              <a:r>
                <a:rPr lang="en-US" sz="2400" dirty="0" err="1" smtClean="0"/>
                <a:t>za</a:t>
              </a:r>
              <a:r>
                <a:rPr lang="en-US" sz="2400" dirty="0" smtClean="0"/>
                <a:t> tip T.</a:t>
              </a:r>
            </a:p>
          </p:txBody>
        </p:sp>
        <p:cxnSp>
          <p:nvCxnSpPr>
            <p:cNvPr id="8" name="Straight Arrow Connector 7"/>
            <p:cNvCxnSpPr/>
            <p:nvPr/>
          </p:nvCxnSpPr>
          <p:spPr>
            <a:xfrm flipH="1" flipV="1">
              <a:off x="1371600" y="1524000"/>
              <a:ext cx="1524000" cy="60960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weak_ptr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534400" cy="4525963"/>
          </a:xfrm>
        </p:spPr>
        <p:txBody>
          <a:bodyPr>
            <a:norm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template</a:t>
            </a:r>
            <a:r>
              <a:rPr lang="en-US" sz="20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&lt;</a:t>
            </a:r>
            <a:r>
              <a:rPr lang="en-US" sz="2000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class </a:t>
            </a:r>
            <a:r>
              <a:rPr lang="en-US" sz="20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T&gt; </a:t>
            </a:r>
            <a:r>
              <a:rPr lang="en-US" sz="2000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class</a:t>
            </a:r>
            <a:r>
              <a:rPr lang="en-US" sz="20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weak_ptr</a:t>
            </a:r>
            <a:r>
              <a:rPr lang="en-US" sz="20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;</a:t>
            </a:r>
          </a:p>
          <a:p>
            <a:r>
              <a:rPr lang="sr-Latn-RS" sz="2400" dirty="0" smtClean="0"/>
              <a:t>"ne poseduje" objekat na koji referiše</a:t>
            </a:r>
          </a:p>
          <a:p>
            <a:pPr lvl="1"/>
            <a:r>
              <a:rPr lang="sr-Latn-RS" sz="2000" dirty="0" smtClean="0"/>
              <a:t>modelira privremeno vlasništvo (u kombinaciji sa</a:t>
            </a:r>
            <a:r>
              <a:rPr lang="sr-Latn-RS" sz="240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sr-Latn-RS" sz="2000" dirty="0" smtClean="0">
                <a:latin typeface="Courier New" pitchFamily="49" charset="0"/>
                <a:cs typeface="Courier New" pitchFamily="49" charset="0"/>
              </a:rPr>
              <a:t>shared_ptr)</a:t>
            </a:r>
          </a:p>
          <a:p>
            <a:pPr lvl="1"/>
            <a:r>
              <a:rPr lang="sr-Latn-RS" sz="2000" dirty="0" smtClean="0"/>
              <a:t>prilikom pristupa, privremeno se konvertuje se u </a:t>
            </a:r>
            <a:r>
              <a:rPr lang="sr-Latn-RS" sz="2000" dirty="0" smtClean="0">
                <a:latin typeface="Courier New" pitchFamily="49" charset="0"/>
                <a:cs typeface="Courier New" pitchFamily="49" charset="0"/>
              </a:rPr>
              <a:t>shared_ptr</a:t>
            </a:r>
          </a:p>
          <a:p>
            <a:pPr lvl="2"/>
            <a:r>
              <a:rPr lang="sr-Latn-RS" sz="1800" dirty="0" smtClean="0">
                <a:latin typeface="Courier New" pitchFamily="49" charset="0"/>
                <a:cs typeface="Courier New" pitchFamily="49" charset="0"/>
              </a:rPr>
              <a:t>lock()</a:t>
            </a:r>
          </a:p>
          <a:p>
            <a:pPr lvl="2"/>
            <a:r>
              <a:rPr lang="sr-Latn-RS" sz="1800" dirty="0" smtClean="0"/>
              <a:t>ako se tada "originalni" shared_ptr obriše, </a:t>
            </a:r>
            <a:r>
              <a:rPr lang="en-US" sz="1800" dirty="0" err="1" smtClean="0"/>
              <a:t>privremeni</a:t>
            </a:r>
            <a:r>
              <a:rPr lang="en-US" sz="1800" dirty="0" smtClean="0"/>
              <a:t> </a:t>
            </a:r>
            <a:r>
              <a:rPr lang="en-US" sz="1800" dirty="0" err="1" smtClean="0"/>
              <a:t>opstaje</a:t>
            </a:r>
            <a:endParaRPr lang="en-US" sz="1800" dirty="0" smtClean="0"/>
          </a:p>
          <a:p>
            <a:pPr lvl="2"/>
            <a:r>
              <a:rPr lang="en-US" sz="1800" dirty="0" err="1" smtClean="0"/>
              <a:t>posedovani</a:t>
            </a:r>
            <a:r>
              <a:rPr lang="en-US" sz="1800" dirty="0" smtClean="0"/>
              <a:t> </a:t>
            </a:r>
            <a:r>
              <a:rPr lang="en-US" sz="1800" dirty="0" err="1" smtClean="0"/>
              <a:t>objekat</a:t>
            </a:r>
            <a:r>
              <a:rPr lang="en-US" sz="1800" dirty="0" smtClean="0"/>
              <a:t> ne</a:t>
            </a:r>
            <a:r>
              <a:rPr lang="sr-Latn-RS" sz="1800" dirty="0" smtClean="0"/>
              <a:t>će biti obrisan sve dok se ne obriše</a:t>
            </a:r>
            <a:br>
              <a:rPr lang="sr-Latn-RS" sz="1800" dirty="0" smtClean="0"/>
            </a:br>
            <a:r>
              <a:rPr lang="sr-Latn-RS" sz="1800" dirty="0" smtClean="0"/>
              <a:t>privremeni </a:t>
            </a:r>
            <a:r>
              <a:rPr lang="sr-Latn-RS" sz="1800" dirty="0" smtClean="0">
                <a:latin typeface="Courier New" pitchFamily="49" charset="0"/>
                <a:cs typeface="Courier New" pitchFamily="49" charset="0"/>
              </a:rPr>
              <a:t>shared_ptr</a:t>
            </a:r>
          </a:p>
          <a:p>
            <a:pPr lvl="1"/>
            <a:r>
              <a:rPr lang="sr-Latn-RS" sz="2400" dirty="0" smtClean="0"/>
              <a:t>zato nema operatore * (dereferenciranje) i -</a:t>
            </a:r>
            <a:r>
              <a:rPr lang="en-US" sz="2400" dirty="0" smtClean="0"/>
              <a:t>&gt;</a:t>
            </a:r>
          </a:p>
          <a:p>
            <a:pPr lvl="1"/>
            <a:r>
              <a:rPr lang="en-US" sz="2400" dirty="0" smtClean="0"/>
              <a:t>mo</a:t>
            </a:r>
            <a:r>
              <a:rPr lang="sr-Latn-RS" sz="2400" dirty="0" smtClean="0"/>
              <a:t>že da utvrdi da li je referisan objekat "nestao"</a:t>
            </a:r>
          </a:p>
          <a:p>
            <a:pPr lvl="2"/>
            <a:r>
              <a:rPr lang="sr-Latn-RS" sz="1800" dirty="0" smtClean="0">
                <a:latin typeface="Courier New" pitchFamily="49" charset="0"/>
                <a:cs typeface="Courier New" pitchFamily="49" charset="0"/>
              </a:rPr>
              <a:t>expired()</a:t>
            </a:r>
          </a:p>
          <a:p>
            <a:pPr lvl="1">
              <a:buNone/>
            </a:pP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8600"/>
            <a:ext cx="8229600" cy="6324600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-U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#</a:t>
            </a:r>
            <a:r>
              <a:rPr lang="en-US" sz="1800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include</a:t>
            </a:r>
            <a:r>
              <a:rPr lang="en-U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&lt;</a:t>
            </a:r>
            <a:r>
              <a:rPr lang="en-US" sz="1800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iostream</a:t>
            </a:r>
            <a:r>
              <a:rPr lang="en-U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&gt;</a:t>
            </a:r>
          </a:p>
          <a:p>
            <a:pPr>
              <a:spcBef>
                <a:spcPts val="0"/>
              </a:spcBef>
              <a:buNone/>
            </a:pPr>
            <a:r>
              <a:rPr lang="en-U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#</a:t>
            </a:r>
            <a:r>
              <a:rPr lang="en-US" sz="1800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include </a:t>
            </a:r>
            <a:r>
              <a:rPr lang="en-U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&lt;memory&gt;</a:t>
            </a:r>
          </a:p>
          <a:p>
            <a:pPr>
              <a:spcBef>
                <a:spcPts val="0"/>
              </a:spcBef>
              <a:buNone/>
            </a:pPr>
            <a:r>
              <a:rPr lang="en-U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</a:t>
            </a:r>
          </a:p>
          <a:p>
            <a:pPr>
              <a:spcBef>
                <a:spcPts val="0"/>
              </a:spcBef>
              <a:buNone/>
            </a:pPr>
            <a:r>
              <a:rPr lang="en-U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std::</a:t>
            </a:r>
            <a:r>
              <a:rPr lang="en-US" sz="1800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weak_ptr</a:t>
            </a:r>
            <a:r>
              <a:rPr lang="en-U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&lt;</a:t>
            </a:r>
            <a:r>
              <a:rPr lang="en-US" sz="1800" b="1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&gt; </a:t>
            </a:r>
            <a:r>
              <a:rPr lang="en-US" sz="1800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weakptr</a:t>
            </a:r>
            <a:r>
              <a:rPr lang="en-U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;</a:t>
            </a:r>
          </a:p>
          <a:p>
            <a:pPr>
              <a:spcBef>
                <a:spcPts val="0"/>
              </a:spcBef>
              <a:buNone/>
            </a:pPr>
            <a:endParaRPr lang="en-US" sz="1800" b="1" dirty="0" smtClean="0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ts val="0"/>
              </a:spcBef>
              <a:buNone/>
            </a:pPr>
            <a:r>
              <a:rPr lang="en-US" sz="1800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void </a:t>
            </a:r>
            <a:r>
              <a:rPr lang="en-U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f()</a:t>
            </a:r>
            <a:r>
              <a:rPr lang="sr-Latn-R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{</a:t>
            </a:r>
          </a:p>
          <a:p>
            <a:pPr>
              <a:spcBef>
                <a:spcPts val="0"/>
              </a:spcBef>
              <a:buNone/>
            </a:pPr>
            <a:r>
              <a:rPr lang="en-U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1800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if </a:t>
            </a:r>
            <a:r>
              <a:rPr lang="en-U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1800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auto </a:t>
            </a:r>
            <a:r>
              <a:rPr lang="en-US" sz="1800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sharedptr</a:t>
            </a:r>
            <a:r>
              <a:rPr lang="en-U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= </a:t>
            </a:r>
            <a:r>
              <a:rPr lang="sr-Latn-R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weakptr</a:t>
            </a:r>
            <a:r>
              <a:rPr lang="en-U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.lock</a:t>
            </a:r>
            <a:r>
              <a:rPr lang="en-U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()) {</a:t>
            </a:r>
            <a:endParaRPr lang="sr-Latn-RS" sz="1800" dirty="0" smtClean="0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ts val="0"/>
              </a:spcBef>
              <a:buNone/>
            </a:pPr>
            <a:r>
              <a:rPr lang="sr-Latn-R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    </a:t>
            </a:r>
            <a:r>
              <a:rPr lang="en-U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std::</a:t>
            </a:r>
            <a:r>
              <a:rPr lang="en-US" sz="1800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cout</a:t>
            </a:r>
            <a:r>
              <a:rPr lang="en-U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&lt;&lt; *</a:t>
            </a:r>
            <a:r>
              <a:rPr lang="en-US" sz="1800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sharedptr</a:t>
            </a:r>
            <a:r>
              <a:rPr lang="en-U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&lt;&lt; </a:t>
            </a:r>
            <a:r>
              <a:rPr lang="sr-Latn-R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std::endl</a:t>
            </a:r>
            <a:r>
              <a:rPr lang="en-U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;</a:t>
            </a:r>
          </a:p>
          <a:p>
            <a:pPr>
              <a:spcBef>
                <a:spcPts val="0"/>
              </a:spcBef>
              <a:buNone/>
            </a:pPr>
            <a:r>
              <a:rPr lang="en-U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 } </a:t>
            </a:r>
            <a:r>
              <a:rPr lang="en-US" sz="1800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else </a:t>
            </a:r>
            <a:r>
              <a:rPr lang="en-U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{</a:t>
            </a:r>
          </a:p>
          <a:p>
            <a:pPr>
              <a:spcBef>
                <a:spcPts val="0"/>
              </a:spcBef>
              <a:buNone/>
            </a:pPr>
            <a:r>
              <a:rPr lang="en-U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    std::</a:t>
            </a:r>
            <a:r>
              <a:rPr lang="en-US" sz="1800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cout</a:t>
            </a:r>
            <a:r>
              <a:rPr lang="en-U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&lt;&lt; "</a:t>
            </a:r>
            <a:r>
              <a:rPr lang="en-US" sz="1800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weakptr</a:t>
            </a:r>
            <a:r>
              <a:rPr lang="en-U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is expired"</a:t>
            </a:r>
            <a:r>
              <a:rPr lang="sr-Latn-R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&lt;&lt; std::</a:t>
            </a:r>
            <a:r>
              <a:rPr lang="en-US" sz="1800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endl</a:t>
            </a:r>
            <a:r>
              <a:rPr lang="en-U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;</a:t>
            </a:r>
          </a:p>
          <a:p>
            <a:pPr>
              <a:spcBef>
                <a:spcPts val="0"/>
              </a:spcBef>
              <a:buNone/>
            </a:pPr>
            <a:r>
              <a:rPr lang="en-U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 }</a:t>
            </a:r>
          </a:p>
          <a:p>
            <a:pPr>
              <a:spcBef>
                <a:spcPts val="0"/>
              </a:spcBef>
              <a:buNone/>
            </a:pPr>
            <a:r>
              <a:rPr lang="en-U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}</a:t>
            </a:r>
          </a:p>
          <a:p>
            <a:pPr>
              <a:spcBef>
                <a:spcPts val="0"/>
              </a:spcBef>
              <a:buNone/>
            </a:pPr>
            <a:r>
              <a:rPr lang="en-U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</a:t>
            </a:r>
          </a:p>
          <a:p>
            <a:pPr>
              <a:spcBef>
                <a:spcPts val="0"/>
              </a:spcBef>
              <a:buNone/>
            </a:pPr>
            <a:r>
              <a:rPr lang="en-US" sz="1800" b="1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1800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main(){</a:t>
            </a:r>
          </a:p>
          <a:p>
            <a:pPr>
              <a:spcBef>
                <a:spcPts val="0"/>
              </a:spcBef>
              <a:buNone/>
            </a:pPr>
            <a:r>
              <a:rPr lang="en-U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   {</a:t>
            </a:r>
          </a:p>
          <a:p>
            <a:pPr>
              <a:spcBef>
                <a:spcPts val="0"/>
              </a:spcBef>
              <a:buNone/>
            </a:pPr>
            <a:r>
              <a:rPr lang="en-U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sz="1800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auto </a:t>
            </a:r>
            <a:r>
              <a:rPr lang="en-US" sz="1800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sptr</a:t>
            </a:r>
            <a:r>
              <a:rPr lang="en-U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= std::</a:t>
            </a:r>
            <a:r>
              <a:rPr lang="en-US" sz="1800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make_shared</a:t>
            </a:r>
            <a:r>
              <a:rPr lang="en-U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&lt;</a:t>
            </a:r>
            <a:r>
              <a:rPr lang="en-US" sz="1800" b="1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&gt;(42);</a:t>
            </a:r>
          </a:p>
          <a:p>
            <a:pPr>
              <a:spcBef>
                <a:spcPts val="0"/>
              </a:spcBef>
              <a:buNone/>
            </a:pPr>
            <a:r>
              <a:rPr lang="sr-Latn-R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sz="1800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weakptr</a:t>
            </a:r>
            <a:r>
              <a:rPr lang="en-U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= </a:t>
            </a:r>
            <a:r>
              <a:rPr lang="en-US" sz="1800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sptr</a:t>
            </a:r>
            <a:r>
              <a:rPr lang="en-U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;</a:t>
            </a:r>
          </a:p>
          <a:p>
            <a:pPr>
              <a:spcBef>
                <a:spcPts val="0"/>
              </a:spcBef>
              <a:buNone/>
            </a:pPr>
            <a:r>
              <a:rPr lang="en-U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sr-Latn-R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      </a:t>
            </a:r>
            <a:r>
              <a:rPr lang="en-U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f();</a:t>
            </a:r>
          </a:p>
          <a:p>
            <a:pPr>
              <a:spcBef>
                <a:spcPts val="0"/>
              </a:spcBef>
              <a:buNone/>
            </a:pPr>
            <a:r>
              <a:rPr lang="en-U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   }</a:t>
            </a:r>
          </a:p>
          <a:p>
            <a:pPr>
              <a:spcBef>
                <a:spcPts val="0"/>
              </a:spcBef>
              <a:buNone/>
            </a:pPr>
            <a:r>
              <a:rPr lang="en-U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</a:t>
            </a:r>
            <a:endParaRPr lang="sr-Latn-RS" sz="1800" dirty="0" smtClean="0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ts val="0"/>
              </a:spcBef>
              <a:buNone/>
            </a:pPr>
            <a:r>
              <a:rPr lang="sr-Latn-R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  f();</a:t>
            </a:r>
          </a:p>
          <a:p>
            <a:pPr>
              <a:spcBef>
                <a:spcPts val="0"/>
              </a:spcBef>
              <a:buNone/>
            </a:pPr>
            <a:r>
              <a:rPr lang="en-U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}</a:t>
            </a:r>
            <a:endParaRPr lang="en-US" sz="1800" dirty="0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096000" y="533400"/>
            <a:ext cx="2252540" cy="646331"/>
          </a:xfrm>
          <a:prstGeom prst="rect">
            <a:avLst/>
          </a:prstGeom>
          <a:solidFill>
            <a:schemeClr val="accent1">
              <a:alpha val="62000"/>
            </a:schemeClr>
          </a:solidFill>
        </p:spPr>
        <p:txBody>
          <a:bodyPr wrap="none" rtlCol="0">
            <a:spAutoFit/>
          </a:bodyPr>
          <a:lstStyle/>
          <a:p>
            <a:r>
              <a:rPr lang="sr-Latn-RS" b="1" dirty="0" smtClean="0">
                <a:latin typeface="Courier New" pitchFamily="49" charset="0"/>
                <a:cs typeface="Courier New" pitchFamily="49" charset="0"/>
              </a:rPr>
              <a:t>42</a:t>
            </a:r>
          </a:p>
          <a:p>
            <a:r>
              <a:rPr lang="sr-Latn-RS" b="1" dirty="0">
                <a:latin typeface="Courier New" pitchFamily="49" charset="0"/>
                <a:cs typeface="Courier New" pitchFamily="49" charset="0"/>
              </a:rPr>
              <a:t>w</a:t>
            </a:r>
            <a:r>
              <a:rPr lang="sr-Latn-RS" b="1" dirty="0" smtClean="0">
                <a:latin typeface="Courier New" pitchFamily="49" charset="0"/>
                <a:cs typeface="Courier New" pitchFamily="49" charset="0"/>
              </a:rPr>
              <a:t>eakptr expired</a:t>
            </a:r>
            <a:endParaRPr lang="en-US" b="1" dirty="0">
              <a:latin typeface="Courier New" pitchFamily="49" charset="0"/>
              <a:cs typeface="Courier New" pitchFamily="49" charset="0"/>
            </a:endParaRPr>
          </a:p>
        </p:txBody>
      </p:sp>
      <p:cxnSp>
        <p:nvCxnSpPr>
          <p:cNvPr id="8" name="Straight Arrow Connector 7"/>
          <p:cNvCxnSpPr/>
          <p:nvPr/>
        </p:nvCxnSpPr>
        <p:spPr>
          <a:xfrm flipH="1">
            <a:off x="3276600" y="685800"/>
            <a:ext cx="2667000" cy="37338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H="1">
            <a:off x="1981200" y="1371600"/>
            <a:ext cx="5181600" cy="45720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unique_ptr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534400" cy="4876800"/>
          </a:xfrm>
        </p:spPr>
        <p:txBody>
          <a:bodyPr>
            <a:normAutofit lnSpcReduction="10000"/>
          </a:bodyPr>
          <a:lstStyle/>
          <a:p>
            <a:r>
              <a:rPr lang="en-US" sz="1800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template</a:t>
            </a:r>
            <a:r>
              <a:rPr lang="en-U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&lt;</a:t>
            </a:r>
            <a:r>
              <a:rPr lang="en-US" sz="1800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class </a:t>
            </a:r>
            <a:r>
              <a:rPr lang="en-U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T, </a:t>
            </a:r>
            <a:r>
              <a:rPr lang="en-US" sz="1800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class </a:t>
            </a:r>
            <a:r>
              <a:rPr lang="en-US" sz="1800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Deleter</a:t>
            </a:r>
            <a:r>
              <a:rPr lang="en-U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= std::</a:t>
            </a:r>
            <a:r>
              <a:rPr lang="en-US" sz="1800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default_delete</a:t>
            </a:r>
            <a:r>
              <a:rPr lang="en-U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&lt;T&gt; &gt; </a:t>
            </a:r>
            <a:br>
              <a:rPr lang="en-U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</a:br>
            <a:r>
              <a:rPr lang="en-U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                   </a:t>
            </a:r>
            <a:r>
              <a:rPr lang="en-US" sz="1800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class </a:t>
            </a:r>
            <a:r>
              <a:rPr lang="en-US" sz="1800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unique_ptr</a:t>
            </a:r>
            <a:r>
              <a:rPr lang="en-U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;</a:t>
            </a:r>
          </a:p>
          <a:p>
            <a:r>
              <a:rPr lang="en-US" sz="1800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template</a:t>
            </a:r>
            <a:r>
              <a:rPr lang="en-U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&lt;</a:t>
            </a:r>
            <a:r>
              <a:rPr lang="en-US" sz="1800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class </a:t>
            </a:r>
            <a:r>
              <a:rPr lang="en-U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T, </a:t>
            </a:r>
            <a:r>
              <a:rPr lang="en-US" sz="1800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class </a:t>
            </a:r>
            <a:r>
              <a:rPr lang="en-US" sz="1800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Deleter</a:t>
            </a:r>
            <a:r>
              <a:rPr lang="en-U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&gt; </a:t>
            </a:r>
            <a:br>
              <a:rPr lang="en-U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</a:br>
            <a:r>
              <a:rPr lang="en-U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                   </a:t>
            </a:r>
            <a:r>
              <a:rPr lang="en-US" sz="1800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class </a:t>
            </a:r>
            <a:r>
              <a:rPr lang="en-US" sz="1800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unique_ptr</a:t>
            </a:r>
            <a:r>
              <a:rPr lang="en-U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&lt; T[], </a:t>
            </a:r>
            <a:r>
              <a:rPr lang="en-US" sz="1800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Deleter</a:t>
            </a:r>
            <a:r>
              <a:rPr lang="en-U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&gt;;</a:t>
            </a:r>
          </a:p>
          <a:p>
            <a:endParaRPr lang="en-US" sz="1800" dirty="0" smtClean="0">
              <a:latin typeface="Courier New" pitchFamily="49" charset="0"/>
              <a:cs typeface="Courier New" pitchFamily="49" charset="0"/>
            </a:endParaRPr>
          </a:p>
          <a:p>
            <a:r>
              <a:rPr lang="en-US" sz="2000" dirty="0" err="1" smtClean="0">
                <a:cs typeface="Courier New" pitchFamily="49" charset="0"/>
              </a:rPr>
              <a:t>samo</a:t>
            </a:r>
            <a:r>
              <a:rPr lang="en-US" sz="2000" dirty="0" smtClean="0">
                <a:cs typeface="Courier New" pitchFamily="49" charset="0"/>
              </a:rPr>
              <a:t> </a:t>
            </a:r>
            <a:r>
              <a:rPr lang="en-US" sz="2000" b="1" dirty="0" err="1" smtClean="0">
                <a:cs typeface="Courier New" pitchFamily="49" charset="0"/>
              </a:rPr>
              <a:t>jedan</a:t>
            </a:r>
            <a:r>
              <a:rPr lang="en-US" sz="2000" b="1" dirty="0" smtClean="0">
                <a:cs typeface="Courier New" pitchFamily="49" charset="0"/>
              </a:rPr>
              <a:t> </a:t>
            </a:r>
            <a:r>
              <a:rPr lang="en-US" sz="2000" dirty="0" err="1" smtClean="0">
                <a:cs typeface="Courier New" pitchFamily="49" charset="0"/>
              </a:rPr>
              <a:t>vlasnik</a:t>
            </a:r>
            <a:r>
              <a:rPr lang="sr-Latn-RS" sz="2000" dirty="0" smtClean="0">
                <a:cs typeface="Courier New" pitchFamily="49" charset="0"/>
              </a:rPr>
              <a:t>: može biti premešten (move), ali ne i kopiran (op=)</a:t>
            </a:r>
            <a:endParaRPr lang="en-US" sz="2000" dirty="0" smtClean="0">
              <a:cs typeface="Courier New" pitchFamily="49" charset="0"/>
            </a:endParaRPr>
          </a:p>
          <a:p>
            <a:r>
              <a:rPr lang="en-US" sz="2000" dirty="0" err="1" smtClean="0">
                <a:cs typeface="Courier New" pitchFamily="49" charset="0"/>
              </a:rPr>
              <a:t>dve</a:t>
            </a:r>
            <a:r>
              <a:rPr lang="en-US" sz="2000" dirty="0" smtClean="0">
                <a:cs typeface="Courier New" pitchFamily="49" charset="0"/>
              </a:rPr>
              <a:t> </a:t>
            </a:r>
            <a:r>
              <a:rPr lang="en-US" sz="2000" dirty="0" err="1" smtClean="0">
                <a:cs typeface="Courier New" pitchFamily="49" charset="0"/>
              </a:rPr>
              <a:t>verzije</a:t>
            </a:r>
            <a:r>
              <a:rPr lang="en-US" sz="2000" dirty="0" smtClean="0">
                <a:cs typeface="Courier New" pitchFamily="49" charset="0"/>
              </a:rPr>
              <a:t>: </a:t>
            </a:r>
            <a:r>
              <a:rPr lang="en-US" sz="2000" dirty="0" err="1" smtClean="0">
                <a:cs typeface="Courier New" pitchFamily="49" charset="0"/>
              </a:rPr>
              <a:t>pojedina</a:t>
            </a:r>
            <a:r>
              <a:rPr lang="sr-Latn-RS" sz="2000" dirty="0" smtClean="0">
                <a:cs typeface="Courier New" pitchFamily="49" charset="0"/>
              </a:rPr>
              <a:t>čni objekti i dinamički alociran niz</a:t>
            </a:r>
          </a:p>
          <a:p>
            <a:r>
              <a:rPr lang="sr-Latn-RS" sz="2000" dirty="0" smtClean="0">
                <a:cs typeface="Courier New" pitchFamily="49" charset="0"/>
              </a:rPr>
              <a:t>moguć transfer vlasništva drugom </a:t>
            </a:r>
            <a:r>
              <a:rPr lang="sr-Latn-RS" sz="2000" dirty="0" smtClean="0">
                <a:latin typeface="Courier New" pitchFamily="49" charset="0"/>
                <a:cs typeface="Courier New" pitchFamily="49" charset="0"/>
              </a:rPr>
              <a:t>unique_ptr</a:t>
            </a:r>
            <a:endParaRPr lang="sr-Latn-RS" sz="2000" dirty="0" smtClean="0">
              <a:cs typeface="Courier New" pitchFamily="49" charset="0"/>
            </a:endParaRPr>
          </a:p>
          <a:p>
            <a:pPr lvl="1"/>
            <a:r>
              <a:rPr lang="sr-Latn-RS" sz="1800" dirty="0" smtClean="0">
                <a:cs typeface="Courier New" pitchFamily="49" charset="0"/>
              </a:rPr>
              <a:t>mora biti ne-const da bi mogao da prenese vlasništvo</a:t>
            </a:r>
          </a:p>
          <a:p>
            <a:r>
              <a:rPr lang="sr-Latn-RS" sz="2000" dirty="0" smtClean="0">
                <a:cs typeface="Courier New" pitchFamily="49" charset="0"/>
              </a:rPr>
              <a:t>Upotrebe:</a:t>
            </a:r>
          </a:p>
          <a:p>
            <a:pPr lvl="1"/>
            <a:r>
              <a:rPr lang="sr-Latn-RS" sz="1600" dirty="0" smtClean="0">
                <a:cs typeface="Courier New" pitchFamily="49" charset="0"/>
              </a:rPr>
              <a:t>bezbedno brisanje posedovanog objekta kod upravljanja izuzecima</a:t>
            </a:r>
          </a:p>
          <a:p>
            <a:pPr lvl="1"/>
            <a:r>
              <a:rPr lang="sr-Latn-RS" sz="1600" dirty="0" smtClean="0">
                <a:cs typeface="Courier New" pitchFamily="49" charset="0"/>
              </a:rPr>
              <a:t>prenos posedovanog objekta u funkcije</a:t>
            </a:r>
          </a:p>
          <a:p>
            <a:pPr lvl="1"/>
            <a:r>
              <a:rPr lang="sr-Latn-RS" sz="1600" dirty="0" smtClean="0">
                <a:cs typeface="Courier New" pitchFamily="49" charset="0"/>
              </a:rPr>
              <a:t>dohvatanje posedovanog objekta iz funkcija</a:t>
            </a:r>
          </a:p>
          <a:p>
            <a:pPr lvl="1"/>
            <a:r>
              <a:rPr lang="sr-Latn-RS" sz="1600" dirty="0" smtClean="0">
                <a:cs typeface="Courier New" pitchFamily="49" charset="0"/>
              </a:rPr>
              <a:t>tip podataka u kontejnerima</a:t>
            </a:r>
          </a:p>
          <a:p>
            <a:r>
              <a:rPr lang="sr-Latn-RS" sz="2000" dirty="0" smtClean="0">
                <a:cs typeface="Courier New" pitchFamily="49" charset="0"/>
              </a:rPr>
              <a:t>Kod izvođenja, destruktor osnovne klase </a:t>
            </a:r>
            <a:r>
              <a:rPr lang="sr-Latn-RS" sz="2000" b="1" dirty="0" smtClean="0">
                <a:cs typeface="Courier New" pitchFamily="49" charset="0"/>
              </a:rPr>
              <a:t>mora </a:t>
            </a:r>
            <a:r>
              <a:rPr lang="sr-Latn-RS" sz="2000" dirty="0" smtClean="0">
                <a:cs typeface="Courier New" pitchFamily="49" charset="0"/>
              </a:rPr>
              <a:t>biti </a:t>
            </a:r>
            <a:r>
              <a:rPr lang="sr-Latn-RS" sz="2000" b="1" dirty="0" smtClean="0">
                <a:cs typeface="Courier New" pitchFamily="49" charset="0"/>
              </a:rPr>
              <a:t>virtuelan</a:t>
            </a:r>
            <a:r>
              <a:rPr lang="sr-Latn-RS" sz="2000" dirty="0" smtClean="0">
                <a:cs typeface="Courier New" pitchFamily="49" charset="0"/>
              </a:rPr>
              <a:t/>
            </a:r>
            <a:br>
              <a:rPr lang="sr-Latn-RS" sz="2000" dirty="0" smtClean="0">
                <a:cs typeface="Courier New" pitchFamily="49" charset="0"/>
              </a:rPr>
            </a:br>
            <a:r>
              <a:rPr lang="sr-Latn-RS" sz="2000" dirty="0" smtClean="0">
                <a:cs typeface="Courier New" pitchFamily="49" charset="0"/>
              </a:rPr>
              <a:t>(za razliku od shared_ptr)</a:t>
            </a:r>
            <a:endParaRPr lang="en-US" sz="2000" dirty="0" smtClean="0"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"/>
            <a:ext cx="8229600" cy="6400800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-U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#include &lt;</a:t>
            </a:r>
            <a:r>
              <a:rPr lang="en-US" sz="1800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iostream</a:t>
            </a:r>
            <a:r>
              <a:rPr lang="en-U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&gt;</a:t>
            </a:r>
          </a:p>
          <a:p>
            <a:pPr>
              <a:spcBef>
                <a:spcPts val="0"/>
              </a:spcBef>
              <a:buNone/>
            </a:pPr>
            <a:r>
              <a:rPr lang="en-U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#include &lt;vector&gt;</a:t>
            </a:r>
          </a:p>
          <a:p>
            <a:pPr>
              <a:spcBef>
                <a:spcPts val="0"/>
              </a:spcBef>
              <a:buNone/>
            </a:pPr>
            <a:r>
              <a:rPr lang="en-U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#include &lt;memory&gt;</a:t>
            </a:r>
          </a:p>
          <a:p>
            <a:pPr>
              <a:spcBef>
                <a:spcPts val="0"/>
              </a:spcBef>
              <a:buNone/>
            </a:pPr>
            <a:r>
              <a:rPr lang="en-US" sz="1800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using namespace std;</a:t>
            </a:r>
          </a:p>
          <a:p>
            <a:pPr>
              <a:spcBef>
                <a:spcPts val="0"/>
              </a:spcBef>
              <a:buNone/>
            </a:pPr>
            <a:endParaRPr lang="en-US" sz="1000" dirty="0" smtClean="0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ts val="0"/>
              </a:spcBef>
              <a:buNone/>
            </a:pPr>
            <a:r>
              <a:rPr lang="en-US" sz="1800" b="1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1800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main()</a:t>
            </a:r>
            <a:r>
              <a:rPr lang="sr-Latn-RS" sz="1800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{</a:t>
            </a:r>
          </a:p>
          <a:p>
            <a:pPr>
              <a:spcBef>
                <a:spcPts val="0"/>
              </a:spcBef>
              <a:buNone/>
            </a:pPr>
            <a:r>
              <a:rPr lang="sr-Latn-RS" sz="1800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1800" b="1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1800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*y =</a:t>
            </a:r>
            <a:r>
              <a:rPr lang="en-US" sz="1800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new </a:t>
            </a:r>
            <a:r>
              <a:rPr lang="en-US" sz="1800" b="1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(5);</a:t>
            </a:r>
          </a:p>
          <a:p>
            <a:pPr>
              <a:spcBef>
                <a:spcPts val="0"/>
              </a:spcBef>
              <a:buNone/>
            </a:pPr>
            <a:r>
              <a:rPr lang="sr-Latn-RS" sz="1800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1800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auto </a:t>
            </a:r>
            <a:r>
              <a:rPr lang="en-US" sz="1800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deleter</a:t>
            </a:r>
            <a:r>
              <a:rPr lang="en-U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800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= </a:t>
            </a:r>
            <a:r>
              <a:rPr lang="en-U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[](</a:t>
            </a:r>
            <a:r>
              <a:rPr lang="en-US" sz="1800" b="1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1800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*z) {</a:t>
            </a:r>
          </a:p>
          <a:p>
            <a:pPr>
              <a:spcBef>
                <a:spcPts val="0"/>
              </a:spcBef>
              <a:buNone/>
            </a:pPr>
            <a:r>
              <a:rPr lang="sr-Latn-R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sz="1800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cout</a:t>
            </a:r>
            <a:r>
              <a:rPr lang="en-U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&lt;&lt; "Delete " &lt;&lt; *z &lt;&lt; </a:t>
            </a:r>
            <a:r>
              <a:rPr lang="en-US" sz="1800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endl</a:t>
            </a:r>
            <a:r>
              <a:rPr lang="en-U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;</a:t>
            </a:r>
          </a:p>
          <a:p>
            <a:pPr>
              <a:spcBef>
                <a:spcPts val="0"/>
              </a:spcBef>
              <a:buNone/>
            </a:pPr>
            <a:r>
              <a:rPr lang="sr-Latn-RS" sz="1800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sz="1800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delete </a:t>
            </a:r>
            <a:r>
              <a:rPr lang="en-U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z</a:t>
            </a:r>
            <a:r>
              <a:rPr lang="en-US" sz="1800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; </a:t>
            </a:r>
          </a:p>
          <a:p>
            <a:pPr>
              <a:spcBef>
                <a:spcPts val="0"/>
              </a:spcBef>
              <a:buNone/>
            </a:pPr>
            <a:r>
              <a:rPr lang="sr-Latn-R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}; </a:t>
            </a:r>
          </a:p>
          <a:p>
            <a:pPr>
              <a:spcBef>
                <a:spcPts val="0"/>
              </a:spcBef>
              <a:buNone/>
            </a:pPr>
            <a:endParaRPr lang="en-US" sz="1000" dirty="0" smtClean="0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ts val="0"/>
              </a:spcBef>
              <a:buNone/>
            </a:pPr>
            <a:r>
              <a:rPr lang="en-US" sz="1800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using </a:t>
            </a:r>
            <a:r>
              <a:rPr lang="en-US" sz="1800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deleterType</a:t>
            </a:r>
            <a:r>
              <a:rPr lang="en-U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800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= </a:t>
            </a:r>
            <a:r>
              <a:rPr lang="en-US" sz="1800" b="1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decltype</a:t>
            </a:r>
            <a:r>
              <a:rPr lang="en-US" sz="1800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1800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deleter</a:t>
            </a:r>
            <a:r>
              <a:rPr lang="en-US" sz="1800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);</a:t>
            </a:r>
          </a:p>
          <a:p>
            <a:pPr>
              <a:spcBef>
                <a:spcPts val="0"/>
              </a:spcBef>
              <a:buNone/>
            </a:pPr>
            <a:r>
              <a:rPr lang="en-US" sz="1800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using </a:t>
            </a:r>
            <a:r>
              <a:rPr lang="sr-Latn-R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u</a:t>
            </a:r>
            <a:r>
              <a:rPr lang="en-US" sz="1800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niquePtr</a:t>
            </a:r>
            <a:r>
              <a:rPr lang="sr-Latn-R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800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= </a:t>
            </a:r>
            <a:r>
              <a:rPr lang="en-US" sz="1800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unique_ptr</a:t>
            </a:r>
            <a:r>
              <a:rPr lang="en-US" sz="1800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&lt;</a:t>
            </a:r>
            <a:r>
              <a:rPr lang="en-US" sz="1800" b="1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1800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, </a:t>
            </a:r>
            <a:r>
              <a:rPr lang="en-US" sz="1800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deleterType</a:t>
            </a:r>
            <a:r>
              <a:rPr lang="en-US" sz="1800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&gt;;</a:t>
            </a:r>
          </a:p>
          <a:p>
            <a:pPr>
              <a:spcBef>
                <a:spcPts val="0"/>
              </a:spcBef>
              <a:buNone/>
            </a:pPr>
            <a:endParaRPr lang="en-US" sz="1000" dirty="0" smtClean="0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ts val="0"/>
              </a:spcBef>
              <a:buNone/>
            </a:pPr>
            <a:r>
              <a:rPr lang="en-US" sz="1800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cout</a:t>
            </a:r>
            <a:r>
              <a:rPr lang="en-U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&lt;&lt; "y = " &lt;&lt; *y &lt;&lt; </a:t>
            </a:r>
            <a:r>
              <a:rPr lang="en-US" sz="1800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endl</a:t>
            </a:r>
            <a:r>
              <a:rPr lang="en-U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;</a:t>
            </a:r>
          </a:p>
          <a:p>
            <a:pPr>
              <a:spcBef>
                <a:spcPts val="0"/>
              </a:spcBef>
              <a:buNone/>
            </a:pPr>
            <a:r>
              <a:rPr lang="en-U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{</a:t>
            </a:r>
          </a:p>
          <a:p>
            <a:pPr>
              <a:spcBef>
                <a:spcPts val="0"/>
              </a:spcBef>
              <a:buNone/>
            </a:pPr>
            <a:r>
              <a:rPr lang="sr-Latn-R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 u</a:t>
            </a:r>
            <a:r>
              <a:rPr lang="en-US" sz="1800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niquePtr</a:t>
            </a:r>
            <a:r>
              <a:rPr lang="sr-Latn-R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a(y, </a:t>
            </a:r>
            <a:r>
              <a:rPr lang="en-US" sz="1800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deleter</a:t>
            </a:r>
            <a:r>
              <a:rPr lang="en-U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);</a:t>
            </a:r>
          </a:p>
          <a:p>
            <a:pPr>
              <a:spcBef>
                <a:spcPts val="0"/>
              </a:spcBef>
              <a:buNone/>
            </a:pPr>
            <a:r>
              <a:rPr lang="sr-Latn-R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 u</a:t>
            </a:r>
            <a:r>
              <a:rPr lang="en-US" sz="1800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niquePtr</a:t>
            </a:r>
            <a:r>
              <a:rPr lang="sr-Latn-R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b(move(a));</a:t>
            </a:r>
          </a:p>
          <a:p>
            <a:pPr>
              <a:spcBef>
                <a:spcPts val="0"/>
              </a:spcBef>
              <a:buNone/>
            </a:pPr>
            <a:r>
              <a:rPr lang="sr-Latn-RS" sz="1800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1800" b="1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1800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*x = </a:t>
            </a:r>
            <a:r>
              <a:rPr lang="en-US" sz="1800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a.get</a:t>
            </a:r>
            <a:r>
              <a:rPr lang="en-U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();</a:t>
            </a:r>
          </a:p>
          <a:p>
            <a:pPr>
              <a:spcBef>
                <a:spcPts val="0"/>
              </a:spcBef>
              <a:buNone/>
            </a:pPr>
            <a:r>
              <a:rPr lang="sr-Latn-R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1800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cout</a:t>
            </a:r>
            <a:r>
              <a:rPr lang="en-U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&lt;&lt; "x == </a:t>
            </a:r>
            <a:r>
              <a:rPr lang="en-US" sz="1800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nullptr</a:t>
            </a:r>
            <a:r>
              <a:rPr lang="en-U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= " &lt;&lt; (x == </a:t>
            </a:r>
            <a:r>
              <a:rPr lang="en-US" sz="1800" b="1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nullptr</a:t>
            </a:r>
            <a:r>
              <a:rPr lang="en-U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)</a:t>
            </a:r>
            <a:r>
              <a:rPr lang="en-US" sz="1800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&lt;&lt;</a:t>
            </a:r>
            <a:r>
              <a:rPr lang="en-US" sz="1800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800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endl</a:t>
            </a:r>
            <a:r>
              <a:rPr lang="en-US" sz="1800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;</a:t>
            </a:r>
          </a:p>
          <a:p>
            <a:pPr>
              <a:spcBef>
                <a:spcPts val="0"/>
              </a:spcBef>
              <a:buNone/>
            </a:pPr>
            <a:r>
              <a:rPr lang="sr-Latn-R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1800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cout</a:t>
            </a:r>
            <a:r>
              <a:rPr lang="en-U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&lt;&lt; "*b = " &lt;&lt; *b &lt;&lt; </a:t>
            </a:r>
            <a:r>
              <a:rPr lang="en-US" sz="1800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endl</a:t>
            </a:r>
            <a:r>
              <a:rPr lang="en-U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;</a:t>
            </a:r>
          </a:p>
          <a:p>
            <a:pPr>
              <a:spcBef>
                <a:spcPts val="0"/>
              </a:spcBef>
              <a:buNone/>
            </a:pPr>
            <a:r>
              <a:rPr lang="en-U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}</a:t>
            </a:r>
          </a:p>
          <a:p>
            <a:pPr>
              <a:spcBef>
                <a:spcPts val="0"/>
              </a:spcBef>
              <a:buNone/>
            </a:pPr>
            <a:r>
              <a:rPr lang="en-US" sz="1800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cout</a:t>
            </a:r>
            <a:r>
              <a:rPr lang="en-U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&lt;&lt; "y = " &lt;&lt; *y &lt;&lt; </a:t>
            </a:r>
            <a:r>
              <a:rPr lang="en-US" sz="1800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endl</a:t>
            </a:r>
            <a:r>
              <a:rPr lang="en-U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;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172200" y="609600"/>
            <a:ext cx="2390398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>
                <a:latin typeface="Courier New" pitchFamily="49" charset="0"/>
                <a:cs typeface="Courier New" pitchFamily="49" charset="0"/>
              </a:rPr>
              <a:t>y = 5</a:t>
            </a:r>
          </a:p>
          <a:p>
            <a:r>
              <a:rPr lang="es-ES" dirty="0" smtClean="0">
                <a:latin typeface="Courier New" pitchFamily="49" charset="0"/>
                <a:cs typeface="Courier New" pitchFamily="49" charset="0"/>
              </a:rPr>
              <a:t>x == </a:t>
            </a:r>
            <a:r>
              <a:rPr lang="es-ES" dirty="0" err="1" smtClean="0">
                <a:latin typeface="Courier New" pitchFamily="49" charset="0"/>
                <a:cs typeface="Courier New" pitchFamily="49" charset="0"/>
              </a:rPr>
              <a:t>nullptr</a:t>
            </a:r>
            <a:r>
              <a:rPr lang="es-ES" dirty="0" smtClean="0">
                <a:latin typeface="Courier New" pitchFamily="49" charset="0"/>
                <a:cs typeface="Courier New" pitchFamily="49" charset="0"/>
              </a:rPr>
              <a:t> = 1</a:t>
            </a:r>
          </a:p>
          <a:p>
            <a:r>
              <a:rPr lang="es-ES" dirty="0" smtClean="0">
                <a:latin typeface="Courier New" pitchFamily="49" charset="0"/>
                <a:cs typeface="Courier New" pitchFamily="49" charset="0"/>
              </a:rPr>
              <a:t>*b = 5</a:t>
            </a:r>
          </a:p>
          <a:p>
            <a:r>
              <a:rPr lang="es-ES" dirty="0" err="1" smtClean="0">
                <a:latin typeface="Courier New" pitchFamily="49" charset="0"/>
                <a:cs typeface="Courier New" pitchFamily="49" charset="0"/>
              </a:rPr>
              <a:t>Delete</a:t>
            </a:r>
            <a:r>
              <a:rPr lang="es-ES" dirty="0" smtClean="0">
                <a:latin typeface="Courier New" pitchFamily="49" charset="0"/>
                <a:cs typeface="Courier New" pitchFamily="49" charset="0"/>
              </a:rPr>
              <a:t> 5</a:t>
            </a:r>
          </a:p>
          <a:p>
            <a:r>
              <a:rPr lang="es-ES" dirty="0" smtClean="0">
                <a:latin typeface="Courier New" pitchFamily="49" charset="0"/>
                <a:cs typeface="Courier New" pitchFamily="49" charset="0"/>
              </a:rPr>
              <a:t>y = -572662307</a:t>
            </a:r>
            <a:endParaRPr lang="en-US" dirty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"/>
            <a:ext cx="8229600" cy="6400800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sr-Latn-R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vector&lt;</a:t>
            </a:r>
            <a:r>
              <a:rPr lang="sr-Latn-R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u</a:t>
            </a:r>
            <a:r>
              <a:rPr lang="en-US" sz="1800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niquePtr</a:t>
            </a:r>
            <a:r>
              <a:rPr lang="sr-Latn-R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&gt; </a:t>
            </a:r>
            <a:r>
              <a:rPr lang="en-US" sz="1800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vec</a:t>
            </a:r>
            <a:r>
              <a:rPr lang="en-U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;</a:t>
            </a:r>
          </a:p>
          <a:p>
            <a:pPr>
              <a:spcBef>
                <a:spcPts val="0"/>
              </a:spcBef>
              <a:buNone/>
            </a:pPr>
            <a:r>
              <a:rPr lang="sr-Latn-R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1800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vec.push_back</a:t>
            </a:r>
            <a:r>
              <a:rPr lang="en-U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sr-Latn-R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u</a:t>
            </a:r>
            <a:r>
              <a:rPr lang="en-US" sz="1800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niquePtr</a:t>
            </a:r>
            <a:r>
              <a:rPr lang="sr-Latn-R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1800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new </a:t>
            </a:r>
            <a:r>
              <a:rPr lang="en-US" sz="1800" b="1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(5), </a:t>
            </a:r>
            <a:r>
              <a:rPr lang="en-US" sz="1800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deleter</a:t>
            </a:r>
            <a:r>
              <a:rPr lang="en-U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));</a:t>
            </a:r>
          </a:p>
          <a:p>
            <a:pPr>
              <a:spcBef>
                <a:spcPts val="0"/>
              </a:spcBef>
              <a:buNone/>
            </a:pPr>
            <a:r>
              <a:rPr lang="sr-Latn-R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1800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vec.push_back</a:t>
            </a:r>
            <a:r>
              <a:rPr lang="en-U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sr-Latn-R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u</a:t>
            </a:r>
            <a:r>
              <a:rPr lang="en-US" sz="1800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niquePtr</a:t>
            </a:r>
            <a:r>
              <a:rPr lang="sr-Latn-R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1800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new </a:t>
            </a:r>
            <a:r>
              <a:rPr lang="en-US" sz="1800" b="1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(7), </a:t>
            </a:r>
            <a:r>
              <a:rPr lang="en-US" sz="1800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deleter</a:t>
            </a:r>
            <a:r>
              <a:rPr lang="en-U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));</a:t>
            </a:r>
          </a:p>
          <a:p>
            <a:pPr>
              <a:spcBef>
                <a:spcPts val="0"/>
              </a:spcBef>
              <a:buNone/>
            </a:pPr>
            <a:r>
              <a:rPr lang="sr-Latn-R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 uniquePtrInt p(</a:t>
            </a:r>
            <a:r>
              <a:rPr lang="sr-Latn-RS" sz="1800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new int</a:t>
            </a:r>
            <a:r>
              <a:rPr lang="sr-Latn-R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(8), deleter);</a:t>
            </a:r>
          </a:p>
          <a:p>
            <a:pPr>
              <a:spcBef>
                <a:spcPts val="0"/>
              </a:spcBef>
              <a:buNone/>
            </a:pPr>
            <a:r>
              <a:rPr lang="sr-Latn-R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 vec.push_back(move(p)); </a:t>
            </a:r>
            <a:r>
              <a:rPr lang="sr-Latn-RS" sz="1800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//vec.push_back(p);</a:t>
            </a:r>
          </a:p>
          <a:p>
            <a:pPr>
              <a:spcBef>
                <a:spcPts val="0"/>
              </a:spcBef>
              <a:buNone/>
            </a:pPr>
            <a:endParaRPr lang="en-US" sz="1800" dirty="0" smtClean="0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ts val="0"/>
              </a:spcBef>
              <a:buNone/>
            </a:pPr>
            <a:r>
              <a:rPr lang="sr-Latn-RS" sz="1800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1800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for </a:t>
            </a:r>
            <a:r>
              <a:rPr lang="en-U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sr-Latn-R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u</a:t>
            </a:r>
            <a:r>
              <a:rPr lang="en-US" sz="1800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niquePtr</a:t>
            </a:r>
            <a:r>
              <a:rPr lang="sr-Latn-R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&amp;</a:t>
            </a:r>
            <a:r>
              <a:rPr lang="sr-Latn-R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upi</a:t>
            </a:r>
            <a:r>
              <a:rPr lang="en-U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: </a:t>
            </a:r>
            <a:r>
              <a:rPr lang="en-US" sz="1800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vec</a:t>
            </a:r>
            <a:r>
              <a:rPr lang="en-U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)</a:t>
            </a:r>
          </a:p>
          <a:p>
            <a:pPr>
              <a:spcBef>
                <a:spcPts val="0"/>
              </a:spcBef>
              <a:buNone/>
            </a:pPr>
            <a:r>
              <a:rPr lang="sr-Latn-R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sz="1800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cout</a:t>
            </a:r>
            <a:r>
              <a:rPr lang="en-U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&lt;&lt; *up</a:t>
            </a:r>
            <a:r>
              <a:rPr lang="sr-Latn-R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&lt;&lt; </a:t>
            </a:r>
            <a:r>
              <a:rPr lang="en-US" sz="1800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endl</a:t>
            </a:r>
            <a:r>
              <a:rPr lang="en-U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;</a:t>
            </a:r>
          </a:p>
          <a:p>
            <a:pPr>
              <a:spcBef>
                <a:spcPts val="0"/>
              </a:spcBef>
              <a:buNone/>
            </a:pPr>
            <a:endParaRPr lang="en-US" sz="1800" dirty="0" smtClean="0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ts val="0"/>
              </a:spcBef>
              <a:buNone/>
            </a:pPr>
            <a:r>
              <a:rPr lang="sr-Latn-R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1800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vec.clear</a:t>
            </a:r>
            <a:r>
              <a:rPr lang="en-U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();</a:t>
            </a:r>
          </a:p>
          <a:p>
            <a:pPr>
              <a:spcBef>
                <a:spcPts val="0"/>
              </a:spcBef>
              <a:buNone/>
            </a:pPr>
            <a:endParaRPr lang="sr-Latn-RS" sz="1800" dirty="0" smtClean="0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sr-Latn-R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auto </a:t>
            </a:r>
            <a:r>
              <a:rPr lang="en-US" sz="1800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vecBuider</a:t>
            </a:r>
            <a:r>
              <a:rPr lang="en-U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= [&amp;</a:t>
            </a:r>
            <a:r>
              <a:rPr lang="en-US" sz="1800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deleter</a:t>
            </a:r>
            <a:r>
              <a:rPr lang="en-U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]() -&gt; vector&lt;</a:t>
            </a:r>
            <a:r>
              <a:rPr lang="sr-Latn-R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u</a:t>
            </a:r>
            <a:r>
              <a:rPr lang="en-US" sz="1800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niquePtr</a:t>
            </a:r>
            <a:r>
              <a:rPr lang="sr-Latn-R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&gt; { </a:t>
            </a:r>
          </a:p>
          <a:p>
            <a:pPr>
              <a:buNone/>
            </a:pPr>
            <a:r>
              <a:rPr lang="sr-Latn-R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    </a:t>
            </a:r>
            <a:r>
              <a:rPr lang="en-U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vector&lt;</a:t>
            </a:r>
            <a:r>
              <a:rPr lang="sr-Latn-R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u</a:t>
            </a:r>
            <a:r>
              <a:rPr lang="en-US" sz="1800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niquePtr</a:t>
            </a:r>
            <a:r>
              <a:rPr lang="sr-Latn-R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&gt; </a:t>
            </a:r>
            <a:r>
              <a:rPr lang="en-US" sz="1800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vec</a:t>
            </a:r>
            <a:r>
              <a:rPr lang="en-U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;</a:t>
            </a:r>
          </a:p>
          <a:p>
            <a:pPr>
              <a:buNone/>
            </a:pPr>
            <a:r>
              <a:rPr lang="sr-Latn-R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    </a:t>
            </a:r>
            <a:r>
              <a:rPr lang="en-US" sz="1800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vec.push_back</a:t>
            </a:r>
            <a:r>
              <a:rPr lang="en-U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sr-Latn-R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u</a:t>
            </a:r>
            <a:r>
              <a:rPr lang="en-US" sz="1800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niquePtr</a:t>
            </a:r>
            <a:r>
              <a:rPr lang="sr-Latn-R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(new </a:t>
            </a:r>
            <a:r>
              <a:rPr lang="en-US" sz="1800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(10), </a:t>
            </a:r>
            <a:r>
              <a:rPr lang="en-US" sz="1800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deleter</a:t>
            </a:r>
            <a:r>
              <a:rPr lang="en-U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));</a:t>
            </a:r>
          </a:p>
          <a:p>
            <a:pPr>
              <a:buNone/>
            </a:pPr>
            <a:r>
              <a:rPr lang="sr-Latn-R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    </a:t>
            </a:r>
            <a:r>
              <a:rPr lang="en-US" sz="1800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vec.push_back</a:t>
            </a:r>
            <a:r>
              <a:rPr lang="en-U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sr-Latn-R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u</a:t>
            </a:r>
            <a:r>
              <a:rPr lang="en-US" sz="1800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niquePtr</a:t>
            </a:r>
            <a:r>
              <a:rPr lang="sr-Latn-R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(new </a:t>
            </a:r>
            <a:r>
              <a:rPr lang="en-US" sz="1800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(20), </a:t>
            </a:r>
            <a:r>
              <a:rPr lang="en-US" sz="1800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deleter</a:t>
            </a:r>
            <a:r>
              <a:rPr lang="en-U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));</a:t>
            </a:r>
          </a:p>
          <a:p>
            <a:pPr>
              <a:buNone/>
            </a:pPr>
            <a:r>
              <a:rPr lang="sr-Latn-R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    </a:t>
            </a:r>
            <a:r>
              <a:rPr lang="en-U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return </a:t>
            </a:r>
            <a:r>
              <a:rPr lang="en-US" sz="1800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vec</a:t>
            </a:r>
            <a:r>
              <a:rPr lang="en-U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;</a:t>
            </a:r>
          </a:p>
          <a:p>
            <a:pPr>
              <a:buNone/>
            </a:pPr>
            <a:r>
              <a:rPr lang="sr-Latn-R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};</a:t>
            </a:r>
          </a:p>
          <a:p>
            <a:pPr>
              <a:buNone/>
            </a:pPr>
            <a:endParaRPr lang="en-US" sz="1000" dirty="0" smtClean="0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sr-Latn-R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1800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vec</a:t>
            </a:r>
            <a:r>
              <a:rPr lang="en-U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= </a:t>
            </a:r>
            <a:r>
              <a:rPr lang="en-US" sz="1800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vecBuider</a:t>
            </a:r>
            <a:r>
              <a:rPr lang="en-U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();</a:t>
            </a:r>
            <a:endParaRPr lang="sr-Latn-RS" sz="1800" dirty="0" smtClean="0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endParaRPr lang="en-US" sz="1000" dirty="0" smtClean="0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ts val="0"/>
              </a:spcBef>
              <a:buNone/>
            </a:pPr>
            <a:r>
              <a:rPr lang="sr-Latn-RS" sz="1800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1800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return 0;</a:t>
            </a:r>
          </a:p>
          <a:p>
            <a:pPr>
              <a:spcBef>
                <a:spcPts val="0"/>
              </a:spcBef>
              <a:buNone/>
            </a:pPr>
            <a:r>
              <a:rPr lang="en-US" sz="18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}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99268" y="1295400"/>
            <a:ext cx="1287532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>
                <a:latin typeface="Courier New" pitchFamily="49" charset="0"/>
                <a:cs typeface="Courier New" pitchFamily="49" charset="0"/>
              </a:rPr>
              <a:t>5</a:t>
            </a:r>
          </a:p>
          <a:p>
            <a:r>
              <a:rPr lang="es-ES" dirty="0" smtClean="0">
                <a:latin typeface="Courier New" pitchFamily="49" charset="0"/>
                <a:cs typeface="Courier New" pitchFamily="49" charset="0"/>
              </a:rPr>
              <a:t>7</a:t>
            </a:r>
            <a:endParaRPr lang="sr-Latn-RS" dirty="0" smtClean="0">
              <a:latin typeface="Courier New" pitchFamily="49" charset="0"/>
              <a:cs typeface="Courier New" pitchFamily="49" charset="0"/>
            </a:endParaRPr>
          </a:p>
          <a:p>
            <a:r>
              <a:rPr lang="sr-Latn-RS" dirty="0" smtClean="0">
                <a:latin typeface="Courier New" pitchFamily="49" charset="0"/>
                <a:cs typeface="Courier New" pitchFamily="49" charset="0"/>
              </a:rPr>
              <a:t>8</a:t>
            </a:r>
            <a:endParaRPr lang="es-ES" dirty="0" smtClean="0">
              <a:latin typeface="Courier New" pitchFamily="49" charset="0"/>
              <a:cs typeface="Courier New" pitchFamily="49" charset="0"/>
            </a:endParaRPr>
          </a:p>
          <a:p>
            <a:r>
              <a:rPr lang="es-ES" dirty="0" err="1" smtClean="0">
                <a:latin typeface="Courier New" pitchFamily="49" charset="0"/>
                <a:cs typeface="Courier New" pitchFamily="49" charset="0"/>
              </a:rPr>
              <a:t>Delete</a:t>
            </a:r>
            <a:r>
              <a:rPr lang="es-ES" dirty="0" smtClean="0">
                <a:latin typeface="Courier New" pitchFamily="49" charset="0"/>
                <a:cs typeface="Courier New" pitchFamily="49" charset="0"/>
              </a:rPr>
              <a:t> 5</a:t>
            </a:r>
          </a:p>
          <a:p>
            <a:r>
              <a:rPr lang="es-ES" dirty="0" err="1" smtClean="0">
                <a:latin typeface="Courier New" pitchFamily="49" charset="0"/>
                <a:cs typeface="Courier New" pitchFamily="49" charset="0"/>
              </a:rPr>
              <a:t>Delete</a:t>
            </a:r>
            <a:r>
              <a:rPr lang="es-ES" dirty="0" smtClean="0">
                <a:latin typeface="Courier New" pitchFamily="49" charset="0"/>
                <a:cs typeface="Courier New" pitchFamily="49" charset="0"/>
              </a:rPr>
              <a:t> 7</a:t>
            </a:r>
            <a:endParaRPr lang="sr-Latn-RS" dirty="0" smtClean="0">
              <a:latin typeface="Courier New" pitchFamily="49" charset="0"/>
              <a:cs typeface="Courier New" pitchFamily="49" charset="0"/>
            </a:endParaRPr>
          </a:p>
          <a:p>
            <a:r>
              <a:rPr lang="sr-Latn-RS" dirty="0" smtClean="0">
                <a:latin typeface="Courier New" pitchFamily="49" charset="0"/>
                <a:cs typeface="Courier New" pitchFamily="49" charset="0"/>
              </a:rPr>
              <a:t>Delete 8</a:t>
            </a:r>
            <a:endParaRPr lang="en-US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39000" y="5029200"/>
            <a:ext cx="14253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err="1" smtClean="0">
                <a:latin typeface="Courier New" pitchFamily="49" charset="0"/>
                <a:cs typeface="Courier New" pitchFamily="49" charset="0"/>
              </a:rPr>
              <a:t>Delete</a:t>
            </a:r>
            <a:r>
              <a:rPr lang="es-ES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sr-Latn-RS" dirty="0" smtClean="0">
                <a:latin typeface="Courier New" pitchFamily="49" charset="0"/>
                <a:cs typeface="Courier New" pitchFamily="49" charset="0"/>
              </a:rPr>
              <a:t>10</a:t>
            </a:r>
            <a:endParaRPr lang="es-ES" dirty="0" smtClean="0">
              <a:latin typeface="Courier New" pitchFamily="49" charset="0"/>
              <a:cs typeface="Courier New" pitchFamily="49" charset="0"/>
            </a:endParaRPr>
          </a:p>
          <a:p>
            <a:r>
              <a:rPr lang="es-ES" dirty="0" err="1" smtClean="0">
                <a:latin typeface="Courier New" pitchFamily="49" charset="0"/>
                <a:cs typeface="Courier New" pitchFamily="49" charset="0"/>
              </a:rPr>
              <a:t>Delete</a:t>
            </a:r>
            <a:r>
              <a:rPr lang="es-ES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sr-Latn-RS" dirty="0" smtClean="0">
                <a:latin typeface="Courier New" pitchFamily="49" charset="0"/>
                <a:cs typeface="Courier New" pitchFamily="49" charset="0"/>
              </a:rPr>
              <a:t>20</a:t>
            </a:r>
            <a:endParaRPr lang="en-US" dirty="0">
              <a:latin typeface="Courier New" pitchFamily="49" charset="0"/>
              <a:cs typeface="Courier New" pitchFamily="49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685800" y="2667000"/>
            <a:ext cx="6351746" cy="597932"/>
            <a:chOff x="685800" y="2362200"/>
            <a:chExt cx="6351746" cy="597932"/>
          </a:xfrm>
        </p:grpSpPr>
        <p:sp>
          <p:nvSpPr>
            <p:cNvPr id="6" name="TextBox 5"/>
            <p:cNvSpPr txBox="1"/>
            <p:nvPr/>
          </p:nvSpPr>
          <p:spPr>
            <a:xfrm>
              <a:off x="2057400" y="2590800"/>
              <a:ext cx="49801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r-Latn-RS" dirty="0" smtClean="0"/>
                <a:t>Šta bi se ispisalo da ovde nije stavljen poziv clear()?</a:t>
              </a:r>
              <a:endParaRPr lang="en-US" dirty="0"/>
            </a:p>
          </p:txBody>
        </p:sp>
        <p:sp>
          <p:nvSpPr>
            <p:cNvPr id="7" name="Rectangle 6"/>
            <p:cNvSpPr/>
            <p:nvPr/>
          </p:nvSpPr>
          <p:spPr>
            <a:xfrm>
              <a:off x="685800" y="2362200"/>
              <a:ext cx="1905000" cy="30480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890</TotalTime>
  <Words>865</Words>
  <Application>Microsoft Office PowerPoint</Application>
  <PresentationFormat>On-screen Show (4:3)</PresentationFormat>
  <Paragraphs>169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Courier New</vt:lpstr>
      <vt:lpstr>Office Theme</vt:lpstr>
      <vt:lpstr>Praktikum iz Objektno orijentisanog programiranja</vt:lpstr>
      <vt:lpstr>Klase za upravljanje memorijom  http://www.cplusplus.com/reference/memory</vt:lpstr>
      <vt:lpstr>shared_ptr</vt:lpstr>
      <vt:lpstr>PowerPoint Presentation</vt:lpstr>
      <vt:lpstr>weak_ptr</vt:lpstr>
      <vt:lpstr>PowerPoint Presentation</vt:lpstr>
      <vt:lpstr>unique_ptr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Praktikum iz Objektno orijentisanog programiranja</dc:title>
  <dc:creator>Đorđe Đurđević</dc:creator>
  <cp:lastModifiedBy>markom</cp:lastModifiedBy>
  <cp:revision>104</cp:revision>
  <dcterms:created xsi:type="dcterms:W3CDTF">2015-02-11T23:52:18Z</dcterms:created>
  <dcterms:modified xsi:type="dcterms:W3CDTF">2020-04-03T15:09:05Z</dcterms:modified>
</cp:coreProperties>
</file>