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vsdx" ContentType="application/vnd.ms-visio.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5" r:id="rId6"/>
    <p:sldId id="266" r:id="rId7"/>
    <p:sldId id="258" r:id="rId8"/>
    <p:sldId id="268" r:id="rId9"/>
    <p:sldId id="267" r:id="rId10"/>
    <p:sldId id="261" r:id="rId11"/>
    <p:sldId id="269" r:id="rId12"/>
    <p:sldId id="262" r:id="rId13"/>
    <p:sldId id="270" r:id="rId14"/>
    <p:sldId id="263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49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F1C58-6945-E9E2-4B38-DC9A508EB3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946E0A-1DF5-4768-F850-57BBD38178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583FB-6871-220F-4EED-AD1E4DB66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E24E07-DB45-E88A-D37C-BD1F8864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CF005A-76CF-A330-88CA-560BC3BE6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3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D9F97-F9CB-1023-6D09-75233BFAA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1A691D-22B9-FDE9-18D9-DC505477DD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D8FFF7-76F5-DD9B-A0DF-EC7ADCB63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AC454C-80CE-5AA4-44CC-9AB6D8E7A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CC9F88-A929-97DF-992B-9E307DCB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18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2FED6-8C0E-4C94-5B10-56E21784E3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BAC07D-58D7-C004-5FEE-1FF0F170EE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4EFD27-BF92-B5AD-5B8E-0DFED81681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01D3E2-8CC7-9B77-FDA8-9605CA6F0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C5942-6936-1539-3504-D834E15E9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9204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E5255-F4B1-0B02-1A34-B72006D045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506C50-0FA4-A83A-D5A1-E6C5780B52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DFC09E-BDE5-9ED5-25C4-EB4AB1F25F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31E68-0EE0-B70F-E98C-9A4153F65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8DDB1-D841-B7D3-C1EE-2FCD04AA2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11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D4BFFB-C806-A0B7-3A62-3E4AC796C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1E0EAF-8595-CBE9-F5B8-BC1ED05261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ABCF51-9CC3-B799-F880-7FBF1F671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84F66A-5636-5827-6740-68F5DDEF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DEC48-34C0-CBE5-90EE-80B1CC3AD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415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50573-D5DE-42AD-F9EC-F1FDBB6C0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9265E-974D-B0FB-4CB9-6F2D7E8396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44490A-ECA4-7B0F-085C-B137F8561A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66B7C3-C574-11E5-1337-6422A153B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3B309F-15EF-709F-61C4-907508A47D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1F59F-0BA1-485A-BA2D-CBFE97D5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324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3AD331-705D-6CF8-D623-28580FF1DC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1D09F6-F99A-2BD3-5A52-E7A1D3672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325783-7BD8-5E95-90F1-61932BBEC6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A0B427-9ABE-D123-B934-1EF25090B8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485F57-48C2-7A44-2EA4-711F9C2609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02859CA-1366-AC7E-9F85-CD0C1309F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968C58-929C-E3B1-3B89-0176A12DE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EA0D79-1584-09BE-C9E8-8F3CF7D52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95001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C1BA9-B4C7-C5B3-B170-D8E15BF24E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508A1A-82C6-8193-E54C-D18983A4E6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E203BE-7E9F-50F2-659D-72831B6D1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0FD359-15E3-6C7D-3B5F-0479EDEB2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63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F84D25-D139-71CC-59B5-8B681E27D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40B875-C9E1-3C06-7F83-5615FBD008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E2D5DD-29E4-7282-B887-78E8D7271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3611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CE88D-4C7B-121C-99B0-76D6BFE18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53D32-4613-4D17-A323-93D082531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206B8E-8E65-9F9C-A322-EC55E4388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5B67C2-5D15-1FB4-F84D-9AFE73802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825EC-1988-E1AA-51A0-43CDD3E679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2129AB-E44E-80CA-CD27-FE14812E5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6976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211D3-F6FA-2FB8-B3CD-1A00E82F9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E4CC1F-AAB5-74CA-8C41-4838D54CBA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0482E-A394-5186-9EDA-6B9C924EF3C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CE6A3F-6681-1794-6742-A28D703AC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C8F93-67F7-4C88-AFD5-60A80718B587}" type="datetimeFigureOut">
              <a:rPr lang="en-GB" smtClean="0"/>
              <a:t>13/03/2024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52F51C-B6E5-E24F-CCCD-D907D893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8D6DC-2584-143B-D5C9-9A930A47A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15122-22F1-4BF7-B08B-ECD42A65C6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4993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5B3635-0D9D-1F74-F8AD-D47F5C175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F38D47-1440-04E2-2A8B-B4BF1C01AA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0ACE2E-F850-FEE8-1004-9531ABB42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131C8F93-67F7-4C88-AFD5-60A80718B587}" type="datetimeFigureOut">
              <a:rPr lang="en-GB" smtClean="0"/>
              <a:pPr/>
              <a:t>13/03/2024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1BC54-714A-B29E-6A8E-75F4021BDD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F6012-3E9B-DEB2-B042-F58778D7F7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fld id="{AF415122-22F1-4BF7-B08B-ECD42A65C64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318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just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6858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11430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6002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2057400" indent="-228600" algn="just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Visio_Drawing.vsdx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package" Target="../embeddings/Microsoft_Visio_Drawing1.vsdx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40260-860C-5C93-F9F5-763C1781FE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21597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9631" y="365125"/>
            <a:ext cx="11466480" cy="1325563"/>
          </a:xfrm>
        </p:spPr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dodavanje/brisanje</a:t>
            </a:r>
            <a:r>
              <a:rPr lang="en-US" dirty="0"/>
              <a:t>/a</a:t>
            </a:r>
            <a:r>
              <a:rPr lang="sr-Latn-RS" dirty="0" err="1"/>
              <a:t>žuriranje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F8053-E59E-2699-4653-39B5DA663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Dodavanje/brisanje/ažuriranje podataka se postiže korišćenjem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</a:t>
            </a:r>
            <a:r>
              <a:rPr lang="sr-Latn-RS" dirty="0"/>
              <a:t> atributa objekata klase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SQLAlchemy</a:t>
            </a:r>
            <a:endParaRPr lang="sr-Latn-R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GB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118E81-C30B-20D0-DB1C-7DF8CC705DC2}"/>
              </a:ext>
            </a:extLst>
          </p:cNvPr>
          <p:cNvSpPr txBox="1"/>
          <p:nvPr/>
        </p:nvSpPr>
        <p:spPr>
          <a:xfrm>
            <a:off x="459631" y="3124131"/>
            <a:ext cx="307150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User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username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	email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…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session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add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session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commit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()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FA8624-0373-A2A0-55EF-96BCD134FFBA}"/>
              </a:ext>
            </a:extLst>
          </p:cNvPr>
          <p:cNvSpPr txBox="1"/>
          <p:nvPr/>
        </p:nvSpPr>
        <p:spPr>
          <a:xfrm>
            <a:off x="3896333" y="3740200"/>
            <a:ext cx="36689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 =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User.query.get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id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session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delete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session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commit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()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AFBE6A-099F-5FEA-D1BF-C35611C9CD54}"/>
              </a:ext>
            </a:extLst>
          </p:cNvPr>
          <p:cNvSpPr txBox="1"/>
          <p:nvPr/>
        </p:nvSpPr>
        <p:spPr>
          <a:xfrm>
            <a:off x="7930474" y="3740200"/>
            <a:ext cx="36689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 = </a:t>
            </a:r>
            <a:r>
              <a:rPr lang="en-GB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User.query.get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id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sr-Latn-RS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user.email</a:t>
            </a:r>
            <a:r>
              <a:rPr lang="sr-Latn-RS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US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 …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session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commit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295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upiti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F8053-E59E-2699-4653-39B5DA663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3068085"/>
          </a:xfrm>
        </p:spPr>
        <p:txBody>
          <a:bodyPr>
            <a:normAutofit/>
          </a:bodyPr>
          <a:lstStyle/>
          <a:p>
            <a:r>
              <a:rPr lang="sr-Latn-RS" dirty="0"/>
              <a:t>Upiti se mogu formirati</a:t>
            </a:r>
            <a:r>
              <a:rPr lang="en-US" dirty="0"/>
              <a:t> </a:t>
            </a:r>
            <a:r>
              <a:rPr lang="sr-Latn-RS" dirty="0"/>
              <a:t>korišćenjem modela</a:t>
            </a:r>
            <a:r>
              <a:rPr lang="en-US" dirty="0"/>
              <a:t> </a:t>
            </a:r>
            <a:r>
              <a:rPr lang="en-US" dirty="0" err="1"/>
              <a:t>ili</a:t>
            </a:r>
            <a:r>
              <a:rPr lang="sr-Latn-RS" dirty="0"/>
              <a:t> korišćenjem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</a:t>
            </a:r>
            <a:r>
              <a:rPr lang="sr-Latn-RS" dirty="0"/>
              <a:t> atributa objekata klase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SQLAlchemy</a:t>
            </a:r>
            <a:endParaRPr lang="en-US" dirty="0"/>
          </a:p>
          <a:p>
            <a:r>
              <a:rPr lang="sr-Latn-RS" dirty="0"/>
              <a:t>Upiti se formiraju nadovezivanje</a:t>
            </a:r>
            <a:r>
              <a:rPr lang="en-US" dirty="0"/>
              <a:t>m</a:t>
            </a:r>
            <a:r>
              <a:rPr lang="sr-Latn-RS" dirty="0"/>
              <a:t> poziva metoda koje realizuju različite SQL klauzule i operator</a:t>
            </a:r>
            <a:r>
              <a:rPr lang="en-US" dirty="0"/>
              <a:t>e</a:t>
            </a:r>
          </a:p>
          <a:p>
            <a:pPr lvl="1"/>
            <a:r>
              <a:rPr lang="en-US" dirty="0" err="1"/>
              <a:t>Formiranje</a:t>
            </a:r>
            <a:r>
              <a:rPr lang="en-US" dirty="0"/>
              <a:t> </a:t>
            </a:r>
            <a:r>
              <a:rPr lang="en-US" dirty="0" err="1"/>
              <a:t>upita</a:t>
            </a:r>
            <a:r>
              <a:rPr lang="en-US" dirty="0"/>
              <a:t> se </a:t>
            </a:r>
            <a:r>
              <a:rPr lang="en-US" dirty="0" err="1"/>
              <a:t>svodi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prevo</a:t>
            </a:r>
            <a:r>
              <a:rPr lang="sr-Latn-RS" dirty="0" err="1"/>
              <a:t>đenje</a:t>
            </a:r>
            <a:r>
              <a:rPr lang="sr-Latn-RS" dirty="0"/>
              <a:t> SQL upita u ORM upit</a:t>
            </a:r>
          </a:p>
          <a:p>
            <a:r>
              <a:rPr lang="sr-Latn-RS" dirty="0"/>
              <a:t>Upit se izvršava tek kada se pozove neka od funkcija za dohvatanje rezultata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123458-2048-0142-8314-84C5AB2ABC50}"/>
              </a:ext>
            </a:extLst>
          </p:cNvPr>
          <p:cNvSpPr txBox="1"/>
          <p:nvPr/>
        </p:nvSpPr>
        <p:spPr>
          <a:xfrm>
            <a:off x="2844529" y="4893710"/>
            <a:ext cx="609437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db.session.query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(User).filter(...).all()</a:t>
            </a:r>
          </a:p>
          <a:p>
            <a:endParaRPr lang="en-GB" sz="18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User.query.filter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(...).</a:t>
            </a:r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group_by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(...).all()</a:t>
            </a:r>
          </a:p>
          <a:p>
            <a:endParaRPr lang="en-GB" sz="180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User.query.join</a:t>
            </a:r>
            <a:r>
              <a:rPr lang="en-GB" sz="180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(..).filter(...).all()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9357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upiti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F8D1058-6CA3-8935-6690-9814365FE5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9952656"/>
              </p:ext>
            </p:extLst>
          </p:nvPr>
        </p:nvGraphicFramePr>
        <p:xfrm>
          <a:off x="480060" y="1520824"/>
          <a:ext cx="10515600" cy="28911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93920">
                  <a:extLst>
                    <a:ext uri="{9D8B030D-6E8A-4147-A177-3AD203B41FA5}">
                      <a16:colId xmlns:a16="http://schemas.microsoft.com/office/drawing/2014/main" val="2042722374"/>
                    </a:ext>
                  </a:extLst>
                </a:gridCol>
                <a:gridCol w="5821680">
                  <a:extLst>
                    <a:ext uri="{9D8B030D-6E8A-4147-A177-3AD203B41FA5}">
                      <a16:colId xmlns:a16="http://schemas.microsoft.com/office/drawing/2014/main" val="3380651071"/>
                    </a:ext>
                  </a:extLst>
                </a:gridCol>
              </a:tblGrid>
              <a:tr h="628228">
                <a:tc>
                  <a:txBody>
                    <a:bodyPr/>
                    <a:lstStyle/>
                    <a:p>
                      <a:pPr algn="l"/>
                      <a:r>
                        <a:rPr lang="sr-Latn-RS" dirty="0"/>
                        <a:t>SQL upit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r-Latn-RS" dirty="0"/>
                        <a:t>ORM upit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672187"/>
                  </a:ext>
                </a:extLst>
              </a:tr>
              <a:tr h="434128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</a:rPr>
                        <a:t>select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</a:rPr>
                        <a:t>from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</a:rPr>
                        <a:t> employees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</a:rPr>
                        <a:t>;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Employee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query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all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260050"/>
                  </a:ext>
                </a:extLst>
              </a:tr>
              <a:tr h="628228">
                <a:tc>
                  <a:txBody>
                    <a:bodyPr/>
                    <a:lstStyle/>
                    <a:p>
                      <a:pPr algn="l"/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select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pPr algn="l"/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from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employees</a:t>
                      </a:r>
                    </a:p>
                    <a:p>
                      <a:pPr algn="l"/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where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gender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==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>
                          <a:solidFill>
                            <a:srgbClr val="FF8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0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;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80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Employee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query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filter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pPr algn="l"/>
                      <a:r>
                        <a:rPr lang="sr-Latn-RS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  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Employee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gender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==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>
                          <a:solidFill>
                            <a:srgbClr val="FF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0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pPr algn="l"/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all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1381394"/>
                  </a:ext>
                </a:extLst>
              </a:tr>
              <a:tr h="628228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select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*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from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tasks</a:t>
                      </a:r>
                    </a:p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where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description </a:t>
                      </a:r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like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>
                          <a:solidFill>
                            <a:srgbClr val="808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'%</a:t>
                      </a:r>
                      <a:r>
                        <a:rPr lang="en-GB" sz="1800" b="0" dirty="0" err="1">
                          <a:solidFill>
                            <a:srgbClr val="808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dolor</a:t>
                      </a:r>
                      <a:r>
                        <a:rPr lang="en-GB" sz="1800" b="0" dirty="0">
                          <a:solidFill>
                            <a:srgbClr val="808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%'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;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Task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query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filter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	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Task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description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like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>
                          <a:solidFill>
                            <a:srgbClr val="808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"%</a:t>
                      </a:r>
                      <a:r>
                        <a:rPr lang="en-GB" sz="1800" b="0" dirty="0" err="1">
                          <a:solidFill>
                            <a:srgbClr val="808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dolor</a:t>
                      </a:r>
                      <a:r>
                        <a:rPr lang="en-GB" sz="1800" b="0" dirty="0">
                          <a:solidFill>
                            <a:srgbClr val="808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%"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all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9277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41028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upiti</a:t>
            </a:r>
            <a:endParaRPr lang="en-GB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1F8D1058-6CA3-8935-6690-9814365FE5E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71960797"/>
              </p:ext>
            </p:extLst>
          </p:nvPr>
        </p:nvGraphicFramePr>
        <p:xfrm>
          <a:off x="480060" y="1520824"/>
          <a:ext cx="10515600" cy="236558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42560">
                  <a:extLst>
                    <a:ext uri="{9D8B030D-6E8A-4147-A177-3AD203B41FA5}">
                      <a16:colId xmlns:a16="http://schemas.microsoft.com/office/drawing/2014/main" val="2042722374"/>
                    </a:ext>
                  </a:extLst>
                </a:gridCol>
                <a:gridCol w="5273040">
                  <a:extLst>
                    <a:ext uri="{9D8B030D-6E8A-4147-A177-3AD203B41FA5}">
                      <a16:colId xmlns:a16="http://schemas.microsoft.com/office/drawing/2014/main" val="3380651071"/>
                    </a:ext>
                  </a:extLst>
                </a:gridCol>
              </a:tblGrid>
              <a:tr h="628228">
                <a:tc>
                  <a:txBody>
                    <a:bodyPr/>
                    <a:lstStyle/>
                    <a:p>
                      <a:pPr algn="l"/>
                      <a:r>
                        <a:rPr lang="sr-Latn-RS" dirty="0"/>
                        <a:t>SQL upit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r-Latn-RS" dirty="0"/>
                        <a:t>ORM upit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1672187"/>
                  </a:ext>
                </a:extLst>
              </a:tr>
              <a:tr h="1690584">
                <a:tc>
                  <a:txBody>
                    <a:bodyPr/>
                    <a:lstStyle/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select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id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,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sum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b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amount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Courier New" panose="02070309020205020404" pitchFamily="49" charset="0"/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from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employees e </a:t>
                      </a:r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join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bonuses b </a:t>
                      </a:r>
                    </a:p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on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id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=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b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employee_id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Courier New" panose="02070309020205020404" pitchFamily="49" charset="0"/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group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FF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by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id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;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80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database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session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query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Courier New" panose="02070309020205020404" pitchFamily="49" charset="0"/>
                      </a:endParaRP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	Employee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id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,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	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func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sum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Bonus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amount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Courier New" panose="02070309020205020404" pitchFamily="49" charset="0"/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join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</a:p>
                    <a:p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	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Employee</a:t>
                      </a:r>
                      <a:r>
                        <a:rPr lang="en-GB" sz="1800" b="1" dirty="0" err="1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bonuses</a:t>
                      </a:r>
                      <a:endParaRPr lang="en-GB" sz="1800" b="0" dirty="0">
                        <a:solidFill>
                          <a:srgbClr val="000000"/>
                        </a:solidFill>
                        <a:highlight>
                          <a:srgbClr val="FFFFFF"/>
                        </a:highlight>
                        <a:latin typeface="Courier New" panose="02070309020205020404" pitchFamily="49" charset="0"/>
                      </a:endParaRPr>
                    </a:p>
                    <a:p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).</a:t>
                      </a:r>
                      <a:r>
                        <a:rPr lang="en-GB" sz="1800" b="0" dirty="0" err="1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group_by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Employee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id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).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all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(</a:t>
                      </a:r>
                      <a:r>
                        <a:rPr lang="en-GB" sz="1800" b="0" dirty="0">
                          <a:solidFill>
                            <a:srgbClr val="00000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 </a:t>
                      </a:r>
                      <a:r>
                        <a:rPr lang="en-GB" sz="1800" b="1" dirty="0">
                          <a:solidFill>
                            <a:srgbClr val="000080"/>
                          </a:solidFill>
                          <a:highlight>
                            <a:srgbClr val="FFFFFF"/>
                          </a:highlight>
                          <a:latin typeface="Courier New" panose="02070309020205020404" pitchFamily="49" charset="0"/>
                        </a:rPr>
                        <a:t>)</a:t>
                      </a:r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22600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9826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</a:t>
            </a:r>
            <a:r>
              <a:rPr lang="en-US" dirty="0" err="1"/>
              <a:t>migracije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F8053-E59E-2699-4653-39B5DA663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11745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Funkcija</a:t>
            </a:r>
            <a:r>
              <a:rPr lang="en-US" dirty="0"/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create_all</a:t>
            </a:r>
            <a:r>
              <a:rPr lang="en-US" dirty="0"/>
              <a:t> ne</a:t>
            </a:r>
            <a:r>
              <a:rPr lang="sr-Latn-RS" dirty="0"/>
              <a:t> može da menja već postojeće tabele</a:t>
            </a:r>
          </a:p>
          <a:p>
            <a:pPr lvl="1"/>
            <a:r>
              <a:rPr lang="sr-Latn-RS" dirty="0"/>
              <a:t>Dodavanje novog polja</a:t>
            </a:r>
            <a:r>
              <a:rPr lang="en-US" dirty="0"/>
              <a:t> </a:t>
            </a:r>
            <a:r>
              <a:rPr lang="en-US" dirty="0" err="1"/>
              <a:t>nekoj</a:t>
            </a:r>
            <a:r>
              <a:rPr lang="en-US" dirty="0"/>
              <a:t> </a:t>
            </a:r>
            <a:r>
              <a:rPr lang="en-US" dirty="0" err="1"/>
              <a:t>klasi</a:t>
            </a:r>
            <a:r>
              <a:rPr lang="sr-Latn-RS" dirty="0"/>
              <a:t> neće rezultovati novom kolonom u tabeli</a:t>
            </a:r>
          </a:p>
          <a:p>
            <a:pPr lvl="1"/>
            <a:r>
              <a:rPr lang="sr-Latn-RS" dirty="0"/>
              <a:t>Mora se obrisati tabela ili kompletna</a:t>
            </a:r>
            <a:r>
              <a:rPr lang="en-US" dirty="0"/>
              <a:t> </a:t>
            </a:r>
            <a:r>
              <a:rPr lang="en-US" dirty="0" err="1"/>
              <a:t>baza</a:t>
            </a:r>
            <a:r>
              <a:rPr lang="sr-Latn-RS" dirty="0"/>
              <a:t> i kreirati ponovo =&gt; gubitak podataka</a:t>
            </a:r>
          </a:p>
          <a:p>
            <a:r>
              <a:rPr lang="sr-Latn-RS" dirty="0" err="1"/>
              <a:t>Mirgacije</a:t>
            </a:r>
            <a:r>
              <a:rPr lang="sr-Latn-RS" dirty="0"/>
              <a:t> dozvoljavaju inkrementalnu promenu baze podataka</a:t>
            </a:r>
          </a:p>
          <a:p>
            <a:pPr lvl="1"/>
            <a:r>
              <a:rPr lang="sr-Latn-RS" dirty="0"/>
              <a:t>Koristi se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Flask-Migrate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RS" dirty="0"/>
              <a:t>modul (omotač za već postojeći alat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Alembic</a:t>
            </a:r>
            <a:r>
              <a:rPr lang="sr-Latn-RS" dirty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87994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</a:t>
            </a:r>
            <a:r>
              <a:rPr lang="en-US" dirty="0" err="1"/>
              <a:t>migracije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F8053-E59E-2699-4653-39B5DA663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7250"/>
          </a:xfrm>
        </p:spPr>
        <p:txBody>
          <a:bodyPr>
            <a:normAutofit/>
          </a:bodyPr>
          <a:lstStyle/>
          <a:p>
            <a:r>
              <a:rPr lang="en-US" dirty="0" err="1"/>
              <a:t>Prvi</a:t>
            </a:r>
            <a:r>
              <a:rPr lang="en-US" dirty="0"/>
              <a:t> </a:t>
            </a:r>
            <a:r>
              <a:rPr lang="en-US" dirty="0" err="1"/>
              <a:t>korak</a:t>
            </a:r>
            <a:r>
              <a:rPr lang="en-US" dirty="0"/>
              <a:t> </a:t>
            </a:r>
            <a:r>
              <a:rPr lang="en-US" dirty="0" err="1"/>
              <a:t>jeste</a:t>
            </a:r>
            <a:r>
              <a:rPr lang="en-US" dirty="0"/>
              <a:t> </a:t>
            </a:r>
            <a:r>
              <a:rPr lang="en-US" dirty="0" err="1"/>
              <a:t>inicijalizacija</a:t>
            </a:r>
            <a:r>
              <a:rPr lang="en-US" dirty="0"/>
              <a:t> </a:t>
            </a:r>
            <a:r>
              <a:rPr lang="en-US" dirty="0" err="1"/>
              <a:t>komandom</a:t>
            </a:r>
            <a:r>
              <a:rPr lang="en-US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flask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init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dirty="0"/>
              <a:t>Ova </a:t>
            </a:r>
            <a:r>
              <a:rPr lang="en-US" dirty="0" err="1"/>
              <a:t>komanda</a:t>
            </a:r>
            <a:r>
              <a:rPr lang="en-US" dirty="0"/>
              <a:t> </a:t>
            </a:r>
            <a:r>
              <a:rPr lang="en-US" dirty="0" err="1"/>
              <a:t>kreira</a:t>
            </a:r>
            <a:r>
              <a:rPr lang="en-US" dirty="0"/>
              <a:t> folder u </a:t>
            </a:r>
            <a:r>
              <a:rPr lang="en-US" dirty="0" err="1"/>
              <a:t>kojem</a:t>
            </a:r>
            <a:r>
              <a:rPr lang="sr-Latn-RS" dirty="0"/>
              <a:t> će biti smeštene skripte koje menjaju strukturu baze podataka</a:t>
            </a:r>
          </a:p>
          <a:p>
            <a:r>
              <a:rPr lang="sr-Latn-RS" dirty="0"/>
              <a:t>Svaki put kad se napravi promena potrebno je kreirati skriptu koja će </a:t>
            </a:r>
            <a:r>
              <a:rPr lang="en-US" dirty="0" err="1"/>
              <a:t>primeniti</a:t>
            </a:r>
            <a:r>
              <a:rPr lang="sr-Latn-RS" dirty="0"/>
              <a:t> poslednju izmenu (migraciju) i pokrenuti je</a:t>
            </a:r>
          </a:p>
          <a:p>
            <a:pPr lvl="1"/>
            <a:r>
              <a:rPr lang="sr-Latn-RS" dirty="0"/>
              <a:t>Komanda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migrate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 –m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“Migration message” </a:t>
            </a:r>
            <a:r>
              <a:rPr lang="en-US" dirty="0" err="1"/>
              <a:t>kreira</a:t>
            </a:r>
            <a:r>
              <a:rPr lang="en-US" dirty="0"/>
              <a:t> </a:t>
            </a:r>
            <a:r>
              <a:rPr lang="en-US" dirty="0" err="1"/>
              <a:t>datu</a:t>
            </a:r>
            <a:r>
              <a:rPr lang="en-US" dirty="0"/>
              <a:t> </a:t>
            </a:r>
            <a:r>
              <a:rPr lang="en-US" dirty="0" err="1"/>
              <a:t>skriptu</a:t>
            </a:r>
            <a:endParaRPr lang="en-US" dirty="0"/>
          </a:p>
          <a:p>
            <a:pPr lvl="1"/>
            <a:r>
              <a:rPr lang="en-US" dirty="0" err="1"/>
              <a:t>Komanda</a:t>
            </a:r>
            <a:r>
              <a:rPr lang="en-US" dirty="0"/>
              <a:t>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flask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db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upgrade </a:t>
            </a:r>
            <a:r>
              <a:rPr lang="en-US" dirty="0" err="1"/>
              <a:t>izvr</a:t>
            </a:r>
            <a:r>
              <a:rPr lang="sr-Latn-RS" dirty="0"/>
              <a:t>šava skriptu i menja strukturu baze</a:t>
            </a:r>
          </a:p>
          <a:p>
            <a:pPr lvl="1"/>
            <a:r>
              <a:rPr lang="sr-Latn-RS" dirty="0"/>
              <a:t>Prethodne dve komande je potrebno primeniti svaki put kada se struktura baze promeni</a:t>
            </a:r>
          </a:p>
        </p:txBody>
      </p:sp>
    </p:spTree>
    <p:extLst>
      <p:ext uri="{BB962C8B-B14F-4D97-AF65-F5344CB8AC3E}">
        <p14:creationId xmlns:p14="http://schemas.microsoft.com/office/powerpoint/2010/main" val="9127596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60BC7-2900-AEBC-8D29-80A03021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rad sa više baza podataka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5F8053-E59E-2699-4653-39B5DA6633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67250"/>
          </a:xfrm>
        </p:spPr>
        <p:txBody>
          <a:bodyPr>
            <a:normAutofit/>
          </a:bodyPr>
          <a:lstStyle/>
          <a:p>
            <a:r>
              <a:rPr lang="sr-Latn-RS" dirty="0" err="1"/>
              <a:t>SQLAlchemy</a:t>
            </a:r>
            <a:r>
              <a:rPr lang="sr-Latn-RS" dirty="0"/>
              <a:t> biblioteke dozvoljava rad sa više baza istovremeno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E14E7A-1BC8-7CC6-D05E-0DF9DA065934}"/>
              </a:ext>
            </a:extLst>
          </p:cNvPr>
          <p:cNvSpPr txBox="1"/>
          <p:nvPr/>
        </p:nvSpPr>
        <p:spPr>
          <a:xfrm>
            <a:off x="838200" y="2496263"/>
            <a:ext cx="6748564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SQLALCHEMY_DATABASE_URI </a:t>
            </a:r>
            <a:r>
              <a:rPr lang="en-GB" sz="1800" b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0" u="sng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postgresql:///main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SQLALCHEMY_BINDS 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"meta"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0" u="sng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sqlite:////path/to/meta.db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"auth"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{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"url"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0" u="sng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mysql://localhost/users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    </a:t>
            </a:r>
            <a:r>
              <a:rPr lang="en-GB" sz="1800" b="0" u="none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"pool_recycle"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:</a:t>
            </a:r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u="none">
                <a:solidFill>
                  <a:srgbClr val="FF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3600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u="none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},</a:t>
            </a:r>
            <a:endParaRPr lang="en-GB" sz="1800" b="0" u="none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1" u="none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}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B9CDA1-8CF9-3D93-5010-31829D252842}"/>
              </a:ext>
            </a:extLst>
          </p:cNvPr>
          <p:cNvSpPr txBox="1"/>
          <p:nvPr/>
        </p:nvSpPr>
        <p:spPr>
          <a:xfrm>
            <a:off x="4046705" y="4716002"/>
            <a:ext cx="67485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User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Model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bind_key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"auth"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id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Column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Integer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primary_key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True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694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C02811-BDE4-1FC9-D2B4-E40B6A65E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ORM (Object-Relational Mapping) </a:t>
            </a:r>
            <a:r>
              <a:rPr lang="en-US" dirty="0" err="1"/>
              <a:t>biblioteka</a:t>
            </a:r>
            <a:endParaRPr lang="en-US" dirty="0"/>
          </a:p>
          <a:p>
            <a:pPr lvl="1"/>
            <a:r>
              <a:rPr lang="sr-Latn-RS" dirty="0"/>
              <a:t>Većina današnjih jezika je </a:t>
            </a:r>
            <a:r>
              <a:rPr lang="sr-Latn-RS" dirty="0" err="1"/>
              <a:t>objektno</a:t>
            </a:r>
            <a:r>
              <a:rPr lang="sr-Latn-RS" dirty="0"/>
              <a:t> orijentisana</a:t>
            </a:r>
          </a:p>
          <a:p>
            <a:pPr lvl="1"/>
            <a:r>
              <a:rPr lang="sr-Latn-RS" dirty="0"/>
              <a:t>Podaci u bazi su smešteni </a:t>
            </a:r>
            <a:r>
              <a:rPr lang="en-US" dirty="0"/>
              <a:t>u</a:t>
            </a:r>
            <a:r>
              <a:rPr lang="sr-Latn-RS" dirty="0"/>
              <a:t> tabelama</a:t>
            </a:r>
            <a:endParaRPr lang="en-US" dirty="0"/>
          </a:p>
          <a:p>
            <a:pPr lvl="1"/>
            <a:r>
              <a:rPr lang="en-US" dirty="0"/>
              <a:t>Za </a:t>
            </a:r>
            <a:r>
              <a:rPr lang="en-US" dirty="0" err="1"/>
              <a:t>svaku</a:t>
            </a:r>
            <a:r>
              <a:rPr lang="en-US" dirty="0"/>
              <a:t> </a:t>
            </a:r>
            <a:r>
              <a:rPr lang="en-US" dirty="0" err="1"/>
              <a:t>tabelu</a:t>
            </a:r>
            <a:r>
              <a:rPr lang="en-US" dirty="0"/>
              <a:t> se </a:t>
            </a:r>
            <a:r>
              <a:rPr lang="en-US" dirty="0" err="1"/>
              <a:t>kreira</a:t>
            </a:r>
            <a:r>
              <a:rPr lang="en-US" dirty="0"/>
              <a:t> </a:t>
            </a:r>
            <a:r>
              <a:rPr lang="en-US" dirty="0" err="1"/>
              <a:t>klasa</a:t>
            </a:r>
            <a:r>
              <a:rPr lang="en-US" dirty="0"/>
              <a:t> </a:t>
            </a:r>
            <a:r>
              <a:rPr lang="sr-Latn-RS" dirty="0"/>
              <a:t>čiji atributi odgovaraju kolonama tabele</a:t>
            </a:r>
          </a:p>
          <a:p>
            <a:pPr lvl="1"/>
            <a:r>
              <a:rPr lang="sr-Latn-RS" dirty="0"/>
              <a:t>Objekti klase predstavljaju konkretne redove</a:t>
            </a:r>
          </a:p>
          <a:p>
            <a:r>
              <a:rPr lang="en-US" dirty="0" err="1"/>
              <a:t>Biblioteka</a:t>
            </a:r>
            <a:r>
              <a:rPr lang="en-US" dirty="0"/>
              <a:t> </a:t>
            </a:r>
            <a:r>
              <a:rPr lang="en-US" dirty="0" err="1"/>
              <a:t>namenje</a:t>
            </a:r>
            <a:r>
              <a:rPr lang="en-US" dirty="0"/>
              <a:t> za 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Flask</a:t>
            </a:r>
            <a:r>
              <a:rPr lang="en-US" dirty="0"/>
              <a:t> se </a:t>
            </a:r>
            <a:r>
              <a:rPr lang="en-US" dirty="0" err="1"/>
              <a:t>na</a:t>
            </a:r>
            <a:r>
              <a:rPr lang="sr-Latn-RS" dirty="0" err="1"/>
              <a:t>ziva</a:t>
            </a:r>
            <a:r>
              <a:rPr lang="sr-Latn-RS" dirty="0"/>
              <a:t>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Flask-SQLAlchemy</a:t>
            </a:r>
            <a:endParaRPr lang="sr-Latn-R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sr-Latn-RS" dirty="0"/>
              <a:t>Omotač namenjen za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Flask</a:t>
            </a:r>
            <a:endParaRPr lang="sr-Latn-R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sr-Latn-RS" dirty="0"/>
              <a:t>Funkcioniše kao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SQLAlchemy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/>
              <a:t>biblioteka</a:t>
            </a:r>
            <a:endParaRPr lang="sr-Latn-R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FEBB7BA-2A85-E449-8972-12A81F1FF966}"/>
              </a:ext>
            </a:extLst>
          </p:cNvPr>
          <p:cNvSpPr txBox="1"/>
          <p:nvPr/>
        </p:nvSpPr>
        <p:spPr>
          <a:xfrm>
            <a:off x="5181600" y="5384419"/>
            <a:ext cx="6172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pip install flask-</a:t>
            </a:r>
            <a:r>
              <a:rPr lang="en-GB" sz="2800" dirty="0" err="1"/>
              <a:t>sqlalchemy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059615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9D488-3511-6BA9-645D-66CB781C9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- inicijalizacija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9C7DA-3F56-75BC-99A9-AD04FBDB41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Latn-RS" dirty="0"/>
              <a:t>Potrebno je definisati string za konekciju</a:t>
            </a:r>
          </a:p>
          <a:p>
            <a:pPr lvl="1"/>
            <a:r>
              <a:rPr lang="sr-Latn-RS" dirty="0"/>
              <a:t>Promenljiva</a:t>
            </a:r>
            <a:r>
              <a:rPr lang="en-US" dirty="0"/>
              <a:t> </a:t>
            </a:r>
            <a:r>
              <a:rPr lang="en-US" dirty="0" err="1"/>
              <a:t>okru</a:t>
            </a:r>
            <a:r>
              <a:rPr lang="sr-Latn-RS" dirty="0" err="1"/>
              <a:t>ženja</a:t>
            </a:r>
            <a:r>
              <a:rPr lang="sr-Latn-RS" dirty="0"/>
              <a:t> 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SQLALCHEMY_DATABASE_URI</a:t>
            </a:r>
          </a:p>
          <a:p>
            <a:pPr lvl="1"/>
            <a:r>
              <a:rPr lang="sr-Latn-RS" dirty="0"/>
              <a:t>String sadrži informacije o tome gde se nalazi baza</a:t>
            </a:r>
            <a:r>
              <a:rPr lang="en-US" dirty="0"/>
              <a:t>, </a:t>
            </a:r>
            <a:r>
              <a:rPr lang="sr-Latn-RS" dirty="0"/>
              <a:t>kog je tipa</a:t>
            </a:r>
            <a:r>
              <a:rPr lang="en-US" dirty="0"/>
              <a:t>, </a:t>
            </a:r>
            <a:r>
              <a:rPr lang="en-US" dirty="0" err="1"/>
              <a:t>kredencijale</a:t>
            </a:r>
            <a:r>
              <a:rPr lang="en-US" dirty="0"/>
              <a:t> za </a:t>
            </a:r>
            <a:r>
              <a:rPr lang="en-US" dirty="0" err="1"/>
              <a:t>pristup</a:t>
            </a:r>
            <a:r>
              <a:rPr lang="en-US" dirty="0"/>
              <a:t>…</a:t>
            </a:r>
            <a:endParaRPr lang="sr-Latn-RS" dirty="0"/>
          </a:p>
          <a:p>
            <a:r>
              <a:rPr lang="sr-Latn-RS" dirty="0"/>
              <a:t>Potrebno je napraviti objekat klase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SQLAlchemy</a:t>
            </a:r>
            <a:r>
              <a:rPr lang="sr-Latn-RS" dirty="0"/>
              <a:t> i </a:t>
            </a:r>
            <a:r>
              <a:rPr lang="sr-Latn-RS" dirty="0" err="1"/>
              <a:t>inicijalizovati</a:t>
            </a:r>
            <a:r>
              <a:rPr lang="en-US" dirty="0"/>
              <a:t> ga</a:t>
            </a:r>
            <a:r>
              <a:rPr lang="sr-Latn-RS" dirty="0"/>
              <a:t> objekt</a:t>
            </a:r>
            <a:r>
              <a:rPr lang="en-US" dirty="0"/>
              <a:t>om</a:t>
            </a:r>
            <a:r>
              <a:rPr lang="sr-Latn-RS" dirty="0"/>
              <a:t> aplikacije</a:t>
            </a:r>
          </a:p>
          <a:p>
            <a:pPr lvl="1"/>
            <a:r>
              <a:rPr lang="sr-Latn-RS" dirty="0"/>
              <a:t>Ova klasa sadrži tipove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atribute</a:t>
            </a:r>
            <a:r>
              <a:rPr lang="sr-Latn-RS" dirty="0"/>
              <a:t> neophodne za rad sa bazom kao što su klasa 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Model </a:t>
            </a:r>
            <a:r>
              <a:rPr lang="sr-Latn-RS" dirty="0"/>
              <a:t>i atribut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session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sr-Latn-RS" dirty="0"/>
              <a:t>pomoću kojeg </a:t>
            </a:r>
            <a:r>
              <a:rPr lang="en-US" dirty="0"/>
              <a:t>se </a:t>
            </a:r>
            <a:r>
              <a:rPr lang="en-US" dirty="0" err="1"/>
              <a:t>pristupa</a:t>
            </a:r>
            <a:r>
              <a:rPr lang="sr-Latn-RS" dirty="0"/>
              <a:t> bazi</a:t>
            </a:r>
          </a:p>
          <a:p>
            <a:r>
              <a:rPr lang="sr-Latn-RS" dirty="0"/>
              <a:t>Baza se može kreirati pozivom metode 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create_all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/>
              <a:t>(</a:t>
            </a:r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Code first</a:t>
            </a:r>
            <a:r>
              <a:rPr lang="en-US" dirty="0"/>
              <a:t> </a:t>
            </a:r>
            <a:r>
              <a:rPr lang="en-US" dirty="0" err="1"/>
              <a:t>pristup</a:t>
            </a:r>
            <a:r>
              <a:rPr lang="en-US" dirty="0"/>
              <a:t>)</a:t>
            </a:r>
            <a:endParaRPr lang="sr-Latn-R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sr-Latn-RS" dirty="0"/>
              <a:t>Ova metoda kreira tabele koje </a:t>
            </a:r>
            <a:r>
              <a:rPr lang="sr-Latn-RS" dirty="0" err="1"/>
              <a:t>odgovoraju</a:t>
            </a:r>
            <a:r>
              <a:rPr lang="sr-Latn-RS" dirty="0"/>
              <a:t> definisanim modelima</a:t>
            </a:r>
          </a:p>
          <a:p>
            <a:pPr lvl="1"/>
            <a:r>
              <a:rPr lang="sr-Latn-RS" dirty="0"/>
              <a:t>Nije moguće napravite izmene nad veći postojećim tabelama pomoću ove metode</a:t>
            </a:r>
            <a:r>
              <a:rPr lang="en-US" dirty="0"/>
              <a:t>, </a:t>
            </a:r>
            <a:r>
              <a:rPr lang="en-US" dirty="0" err="1"/>
              <a:t>ali</a:t>
            </a:r>
            <a:r>
              <a:rPr lang="en-US" dirty="0"/>
              <a:t> je </a:t>
            </a:r>
            <a:r>
              <a:rPr lang="en-US" dirty="0" err="1"/>
              <a:t>mogu</a:t>
            </a:r>
            <a:r>
              <a:rPr lang="sr-Latn-RS" dirty="0"/>
              <a:t>će korišćenjem mehanizma migracija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877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4BD608-00D6-B846-B446-2C9581FF8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- inicijalizacija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67BCBE-EAD2-814D-E9D6-F7DC939AB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/>
              <a:t>Preporučuje se korišćenje fabričke funkcije, mada nije neophodno</a:t>
            </a:r>
          </a:p>
          <a:p>
            <a:pPr lvl="1"/>
            <a:r>
              <a:rPr lang="sr-Latn-RS" dirty="0"/>
              <a:t>Dozvoljava kreiranje više instanci aplikacije sa različitim konfiguracijama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57BFC0-A776-8959-A359-DD7A99895B6E}"/>
              </a:ext>
            </a:extLst>
          </p:cNvPr>
          <p:cNvSpPr txBox="1"/>
          <p:nvPr/>
        </p:nvSpPr>
        <p:spPr>
          <a:xfrm>
            <a:off x="2745631" y="3660790"/>
            <a:ext cx="609437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FF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create_app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config_filename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app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Flask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__name__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app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config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from_pyfile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config_filename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from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yourapplication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import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  <a:latin typeface="Courier New" panose="02070309020205020404" pitchFamily="49" charset="0"/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init_app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app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  <a:latin typeface="Courier New" panose="02070309020205020404" pitchFamily="49" charset="0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6377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- primer</a:t>
            </a: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05D3294-A63E-7DC1-B889-A495176533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503235"/>
              </p:ext>
            </p:extLst>
          </p:nvPr>
        </p:nvGraphicFramePr>
        <p:xfrm>
          <a:off x="1141243" y="1386597"/>
          <a:ext cx="6440948" cy="48974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817514" imgH="2903386" progId="Visio.Drawing.15">
                  <p:embed/>
                </p:oleObj>
              </mc:Choice>
              <mc:Fallback>
                <p:oleObj name="Visio" r:id="rId2" imgW="3817514" imgH="2903386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41243" y="1386597"/>
                        <a:ext cx="6440948" cy="48974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1A88ED0-03AF-8C31-57A7-B193954E5795}"/>
              </a:ext>
            </a:extLst>
          </p:cNvPr>
          <p:cNvSpPr txBox="1"/>
          <p:nvPr/>
        </p:nvSpPr>
        <p:spPr>
          <a:xfrm>
            <a:off x="3482502" y="4161526"/>
            <a:ext cx="798640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Latn-RS" sz="2400" dirty="0"/>
              <a:t>e</a:t>
            </a:r>
            <a:r>
              <a:rPr lang="en-GB" sz="2400" dirty="0" err="1"/>
              <a:t>mployee</a:t>
            </a:r>
            <a:r>
              <a:rPr lang="sr-Latn-RS" sz="2400" dirty="0"/>
              <a:t>s</a:t>
            </a:r>
            <a:r>
              <a:rPr lang="en-GB" sz="2400" dirty="0"/>
              <a:t> ( </a:t>
            </a:r>
            <a:r>
              <a:rPr lang="en-GB" sz="2400" u="sng" dirty="0"/>
              <a:t>id</a:t>
            </a:r>
            <a:r>
              <a:rPr lang="en-GB" sz="2400" dirty="0"/>
              <a:t>, forename, surname, email, gender, position )</a:t>
            </a:r>
          </a:p>
          <a:p>
            <a:r>
              <a:rPr lang="sr-Latn-RS" sz="2400" dirty="0"/>
              <a:t>t</a:t>
            </a:r>
            <a:r>
              <a:rPr lang="en-GB" sz="2400" dirty="0"/>
              <a:t>ask</a:t>
            </a:r>
            <a:r>
              <a:rPr lang="sr-Latn-RS" sz="2400" dirty="0"/>
              <a:t>s</a:t>
            </a:r>
            <a:r>
              <a:rPr lang="en-GB" sz="2400" dirty="0"/>
              <a:t> ( </a:t>
            </a:r>
            <a:r>
              <a:rPr lang="en-GB" sz="2400" u="sng" dirty="0"/>
              <a:t>id</a:t>
            </a:r>
            <a:r>
              <a:rPr lang="en-GB" sz="2400" dirty="0"/>
              <a:t>, description )</a:t>
            </a:r>
          </a:p>
          <a:p>
            <a:r>
              <a:rPr lang="en-GB" sz="2400" dirty="0" err="1"/>
              <a:t>is_enaged</a:t>
            </a:r>
            <a:r>
              <a:rPr lang="en-GB" sz="2400" dirty="0"/>
              <a:t> ( </a:t>
            </a:r>
            <a:r>
              <a:rPr lang="en-GB" sz="2400" u="sng" dirty="0" err="1"/>
              <a:t>employee_id</a:t>
            </a:r>
            <a:r>
              <a:rPr lang="en-GB" sz="2400" u="sng" dirty="0"/>
              <a:t>, </a:t>
            </a:r>
            <a:r>
              <a:rPr lang="en-GB" sz="2400" u="sng" dirty="0" err="1"/>
              <a:t>task_id</a:t>
            </a:r>
            <a:r>
              <a:rPr lang="en-GB" sz="2400" dirty="0"/>
              <a:t> )</a:t>
            </a:r>
          </a:p>
          <a:p>
            <a:r>
              <a:rPr lang="sr-Latn-RS" sz="2400" dirty="0"/>
              <a:t>b</a:t>
            </a:r>
            <a:r>
              <a:rPr lang="en-GB" sz="2400" dirty="0"/>
              <a:t>onus</a:t>
            </a:r>
            <a:r>
              <a:rPr lang="sr-Latn-RS" sz="2400" dirty="0" err="1"/>
              <a:t>es</a:t>
            </a:r>
            <a:r>
              <a:rPr lang="en-GB" sz="2400" dirty="0"/>
              <a:t> ( </a:t>
            </a:r>
            <a:r>
              <a:rPr lang="en-GB" sz="2400" u="sng" dirty="0"/>
              <a:t>id</a:t>
            </a:r>
            <a:r>
              <a:rPr lang="en-GB" sz="2400" dirty="0"/>
              <a:t>, reason, amount, </a:t>
            </a:r>
            <a:r>
              <a:rPr lang="en-GB" sz="2400" dirty="0" err="1"/>
              <a:t>employee_id</a:t>
            </a:r>
            <a:r>
              <a:rPr lang="en-GB" sz="2400" dirty="0"/>
              <a:t> )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172CE97-4D50-D70E-5B9A-1937BB2DB8FC}"/>
              </a:ext>
            </a:extLst>
          </p:cNvPr>
          <p:cNvSpPr/>
          <p:nvPr/>
        </p:nvSpPr>
        <p:spPr>
          <a:xfrm>
            <a:off x="4986528" y="4870704"/>
            <a:ext cx="2898706" cy="528147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0BCD920-70E4-D21E-012C-12C218660BED}"/>
              </a:ext>
            </a:extLst>
          </p:cNvPr>
          <p:cNvSpPr/>
          <p:nvPr/>
        </p:nvSpPr>
        <p:spPr>
          <a:xfrm>
            <a:off x="6973824" y="5327904"/>
            <a:ext cx="1801426" cy="3413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3934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- primer</a:t>
            </a:r>
            <a:endParaRPr lang="en-GB" dirty="0"/>
          </a:p>
        </p:txBody>
      </p:sp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505D3294-A63E-7DC1-B889-A495176533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8974635"/>
              </p:ext>
            </p:extLst>
          </p:nvPr>
        </p:nvGraphicFramePr>
        <p:xfrm>
          <a:off x="305037" y="1204440"/>
          <a:ext cx="6459537" cy="4911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2" imgW="3828960" imgH="2911680" progId="Visio.Drawing.15">
                  <p:embed/>
                </p:oleObj>
              </mc:Choice>
              <mc:Fallback>
                <p:oleObj name="Visio" r:id="rId2" imgW="3828960" imgH="2911680" progId="Visio.Drawing.15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505D3294-A63E-7DC1-B889-A495176533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05037" y="1204440"/>
                        <a:ext cx="6459537" cy="4911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0F6EA-E56B-3674-2C43-19F513472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7246" y="1690688"/>
            <a:ext cx="4910848" cy="4351338"/>
          </a:xfrm>
        </p:spPr>
        <p:txBody>
          <a:bodyPr>
            <a:normAutofit/>
          </a:bodyPr>
          <a:lstStyle/>
          <a:p>
            <a:pPr algn="l"/>
            <a:r>
              <a:rPr lang="en-US" dirty="0" err="1"/>
              <a:t>Svaka</a:t>
            </a:r>
            <a:r>
              <a:rPr lang="en-US" dirty="0"/>
              <a:t> </a:t>
            </a:r>
            <a:r>
              <a:rPr lang="en-US" dirty="0" err="1"/>
              <a:t>tabela</a:t>
            </a:r>
            <a:r>
              <a:rPr lang="en-US" dirty="0"/>
              <a:t> je </a:t>
            </a:r>
            <a:r>
              <a:rPr lang="en-US" dirty="0" err="1"/>
              <a:t>predstavljena</a:t>
            </a:r>
            <a:r>
              <a:rPr lang="en-US" dirty="0"/>
              <a:t> </a:t>
            </a:r>
            <a:r>
              <a:rPr lang="en-US" dirty="0" err="1"/>
              <a:t>klasom</a:t>
            </a:r>
            <a:endParaRPr lang="en-US" dirty="0"/>
          </a:p>
          <a:p>
            <a:pPr algn="l"/>
            <a:r>
              <a:rPr lang="en-US" dirty="0" err="1"/>
              <a:t>Relacije</a:t>
            </a:r>
            <a:r>
              <a:rPr lang="en-US" dirty="0"/>
              <a:t> </a:t>
            </a:r>
            <a:r>
              <a:rPr lang="en-US" dirty="0" err="1"/>
              <a:t>primarni</a:t>
            </a:r>
            <a:r>
              <a:rPr lang="en-US" dirty="0"/>
              <a:t>/</a:t>
            </a:r>
            <a:r>
              <a:rPr lang="en-US" dirty="0" err="1"/>
              <a:t>stra</a:t>
            </a:r>
            <a:r>
              <a:rPr lang="sr-Latn-RS" dirty="0"/>
              <a:t>ni</a:t>
            </a:r>
            <a:r>
              <a:rPr lang="en-US" dirty="0"/>
              <a:t> </a:t>
            </a:r>
            <a:r>
              <a:rPr lang="en-US" dirty="0" err="1"/>
              <a:t>klju</a:t>
            </a:r>
            <a:r>
              <a:rPr lang="sr-Latn-RS" dirty="0"/>
              <a:t>č su predstavljene asocijacija</a:t>
            </a:r>
          </a:p>
          <a:p>
            <a:pPr marL="0" indent="0" algn="l">
              <a:buNone/>
            </a:pPr>
            <a:r>
              <a:rPr lang="en-US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221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primer 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49D0A15-2463-C6EE-414B-68D366579ABF}"/>
              </a:ext>
            </a:extLst>
          </p:cNvPr>
          <p:cNvSpPr txBox="1"/>
          <p:nvPr/>
        </p:nvSpPr>
        <p:spPr>
          <a:xfrm>
            <a:off x="1246762" y="3907552"/>
            <a:ext cx="6094378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Employee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tablename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"employees"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id             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Integer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primary_key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True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forename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String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0000"/>
                </a:solidFill>
                <a:highlight>
                  <a:srgbClr val="FFFFFF"/>
                </a:highlight>
              </a:rPr>
              <a:t>64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surname 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String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0000"/>
                </a:solidFill>
                <a:highlight>
                  <a:srgbClr val="FFFFFF"/>
                </a:highlight>
              </a:rPr>
              <a:t>64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email       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String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0000"/>
                </a:solidFill>
                <a:highlight>
                  <a:srgbClr val="FFFFFF"/>
                </a:highlight>
              </a:rPr>
              <a:t>64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gender    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Integer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position   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String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FF0000"/>
                </a:solidFill>
                <a:highlight>
                  <a:srgbClr val="FFFFFF"/>
                </a:highlight>
              </a:rPr>
              <a:t>64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776A4A2-4F2A-F90F-ED86-7BE83B719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0196" y="1825626"/>
            <a:ext cx="11003604" cy="2026528"/>
          </a:xfrm>
        </p:spPr>
        <p:txBody>
          <a:bodyPr>
            <a:normAutofit/>
          </a:bodyPr>
          <a:lstStyle/>
          <a:p>
            <a:r>
              <a:rPr lang="en-US" dirty="0" err="1"/>
              <a:t>Klase</a:t>
            </a:r>
            <a:r>
              <a:rPr lang="en-US" dirty="0"/>
              <a:t> </a:t>
            </a:r>
            <a:r>
              <a:rPr lang="en-US" dirty="0" err="1"/>
              <a:t>koje</a:t>
            </a:r>
            <a:r>
              <a:rPr lang="en-US" dirty="0"/>
              <a:t> </a:t>
            </a:r>
            <a:r>
              <a:rPr lang="en-US" dirty="0" err="1"/>
              <a:t>predstavljaju</a:t>
            </a:r>
            <a:r>
              <a:rPr lang="en-US" dirty="0"/>
              <a:t> </a:t>
            </a:r>
            <a:r>
              <a:rPr lang="en-US" dirty="0" err="1"/>
              <a:t>tabele</a:t>
            </a:r>
            <a:r>
              <a:rPr lang="en-US" dirty="0"/>
              <a:t> </a:t>
            </a:r>
            <a:r>
              <a:rPr lang="sr-Latn-RS" dirty="0"/>
              <a:t>moraju</a:t>
            </a:r>
            <a:r>
              <a:rPr lang="en-US" dirty="0"/>
              <a:t> </a:t>
            </a:r>
            <a:r>
              <a:rPr lang="en-US" dirty="0" err="1"/>
              <a:t>biti</a:t>
            </a:r>
            <a:r>
              <a:rPr lang="en-US" dirty="0"/>
              <a:t> </a:t>
            </a:r>
            <a:r>
              <a:rPr lang="en-US" dirty="0" err="1"/>
              <a:t>izvede</a:t>
            </a:r>
            <a:r>
              <a:rPr lang="sr-Latn-RS" dirty="0"/>
              <a:t>ne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sr-Latn-RS" dirty="0"/>
              <a:t>z</a:t>
            </a:r>
            <a:r>
              <a:rPr lang="en-US" dirty="0"/>
              <a:t> </a:t>
            </a:r>
            <a:r>
              <a:rPr lang="en-US" dirty="0" err="1"/>
              <a:t>klase</a:t>
            </a:r>
            <a:r>
              <a:rPr lang="en-US" dirty="0"/>
              <a:t> 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SQLAlchemy.Model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Ime </a:t>
            </a:r>
            <a:r>
              <a:rPr lang="en-US" dirty="0" err="1"/>
              <a:t>tabele</a:t>
            </a:r>
            <a:r>
              <a:rPr lang="en-US" dirty="0"/>
              <a:t> u </a:t>
            </a:r>
            <a:r>
              <a:rPr lang="en-US" dirty="0" err="1"/>
              <a:t>bazi</a:t>
            </a:r>
            <a:r>
              <a:rPr lang="en-US" dirty="0"/>
              <a:t> se </a:t>
            </a:r>
            <a:r>
              <a:rPr lang="en-US" dirty="0" err="1"/>
              <a:t>zadaje</a:t>
            </a:r>
            <a:r>
              <a:rPr lang="en-US" dirty="0"/>
              <a:t> </a:t>
            </a:r>
            <a:r>
              <a:rPr lang="en-US" dirty="0" err="1"/>
              <a:t>pomo</a:t>
            </a:r>
            <a:r>
              <a:rPr lang="sr-Latn-RS" dirty="0"/>
              <a:t>ću promenljive 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  <a:r>
              <a:rPr lang="sr-Latn-R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tablename</a:t>
            </a:r>
            <a:r>
              <a:rPr lang="sr-Latn-RS" b="1" dirty="0">
                <a:latin typeface="Courier New" panose="02070309020205020404" pitchFamily="49" charset="0"/>
                <a:cs typeface="Courier New" panose="02070309020205020404" pitchFamily="49" charset="0"/>
              </a:rPr>
              <a:t>__</a:t>
            </a:r>
          </a:p>
          <a:p>
            <a:r>
              <a:rPr lang="sr-Latn-RS" dirty="0"/>
              <a:t>Atributi klase moraju da odgovaraju kolonama tabele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7524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primer 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776A4A2-4F2A-F90F-ED86-7BE83B719C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3327" y="1534181"/>
            <a:ext cx="5943601" cy="3368559"/>
          </a:xfrm>
        </p:spPr>
        <p:txBody>
          <a:bodyPr>
            <a:normAutofit/>
          </a:bodyPr>
          <a:lstStyle/>
          <a:p>
            <a:r>
              <a:rPr lang="en-US" dirty="0" err="1"/>
              <a:t>Postoje</a:t>
            </a:r>
            <a:r>
              <a:rPr lang="en-US" dirty="0"/>
              <a:t> </a:t>
            </a:r>
            <a:r>
              <a:rPr lang="en-US" dirty="0" err="1"/>
              <a:t>dva</a:t>
            </a:r>
            <a:r>
              <a:rPr lang="en-US" dirty="0"/>
              <a:t> </a:t>
            </a:r>
            <a:r>
              <a:rPr lang="en-US" dirty="0" err="1"/>
              <a:t>tipa</a:t>
            </a:r>
            <a:r>
              <a:rPr lang="en-US" dirty="0"/>
              <a:t> </a:t>
            </a:r>
            <a:r>
              <a:rPr lang="en-US" dirty="0" err="1"/>
              <a:t>relacija</a:t>
            </a:r>
            <a:r>
              <a:rPr lang="en-US" dirty="0"/>
              <a:t> </a:t>
            </a:r>
            <a:r>
              <a:rPr lang="en-US" dirty="0" err="1"/>
              <a:t>izme</a:t>
            </a:r>
            <a:r>
              <a:rPr lang="sr-Latn-RS" dirty="0" err="1"/>
              <a:t>đu</a:t>
            </a:r>
            <a:r>
              <a:rPr lang="sr-Latn-RS" dirty="0"/>
              <a:t> model klasa: </a:t>
            </a:r>
            <a:r>
              <a:rPr lang="sr-Latn-RS" i="1" dirty="0"/>
              <a:t>One-to-</a:t>
            </a:r>
            <a:r>
              <a:rPr lang="sr-Latn-RS" i="1" dirty="0" err="1"/>
              <a:t>Many</a:t>
            </a:r>
            <a:r>
              <a:rPr lang="sr-Latn-RS" dirty="0"/>
              <a:t> i </a:t>
            </a:r>
            <a:r>
              <a:rPr lang="sr-Latn-RS" i="1" dirty="0" err="1"/>
              <a:t>Many</a:t>
            </a:r>
            <a:r>
              <a:rPr lang="sr-Latn-RS" i="1" dirty="0"/>
              <a:t>-to-</a:t>
            </a:r>
            <a:r>
              <a:rPr lang="sr-Latn-RS" i="1" dirty="0" err="1"/>
              <a:t>Many</a:t>
            </a:r>
            <a:endParaRPr lang="sr-Latn-RS" i="1" dirty="0"/>
          </a:p>
          <a:p>
            <a:r>
              <a:rPr lang="sr-Latn-RS" i="1" dirty="0"/>
              <a:t>One-to-</a:t>
            </a:r>
            <a:r>
              <a:rPr lang="sr-Latn-RS" i="1" dirty="0" err="1"/>
              <a:t>Many</a:t>
            </a:r>
            <a:r>
              <a:rPr lang="sr-Latn-RS" i="1" dirty="0"/>
              <a:t> </a:t>
            </a:r>
            <a:r>
              <a:rPr lang="sr-Latn-RS" dirty="0"/>
              <a:t>se koristi za relacije primarni/strani ključ</a:t>
            </a:r>
          </a:p>
          <a:p>
            <a:r>
              <a:rPr lang="sr-Latn-RS" i="1" dirty="0" err="1"/>
              <a:t>Many</a:t>
            </a:r>
            <a:r>
              <a:rPr lang="sr-Latn-RS" i="1" dirty="0"/>
              <a:t>-to-</a:t>
            </a:r>
            <a:r>
              <a:rPr lang="sr-Latn-RS" i="1" dirty="0" err="1"/>
              <a:t>Many</a:t>
            </a:r>
            <a:r>
              <a:rPr lang="sr-Latn-RS" i="1" dirty="0"/>
              <a:t> </a:t>
            </a:r>
            <a:r>
              <a:rPr lang="sr-Latn-RS" dirty="0"/>
              <a:t>se koristi za tabele koje su povezane vez</a:t>
            </a:r>
            <a:r>
              <a:rPr lang="en-US" dirty="0"/>
              <a:t>nom </a:t>
            </a:r>
            <a:r>
              <a:rPr lang="en-US" dirty="0" err="1"/>
              <a:t>tabelom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1927FA-CF7A-5C52-83A2-F1A2C6F4F351}"/>
              </a:ext>
            </a:extLst>
          </p:cNvPr>
          <p:cNvSpPr txBox="1"/>
          <p:nvPr/>
        </p:nvSpPr>
        <p:spPr>
          <a:xfrm>
            <a:off x="430448" y="1534181"/>
            <a:ext cx="524077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Employee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tablename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"employees"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[...]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bonuses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relationship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"Bonus"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backref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"employee"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lazy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True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Bonus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tablename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"bonuses"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[...]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employee_id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Integer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ForeignKey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"employees.id"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641275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8798C2-5B87-BC4E-EE88-C2EF0EC086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err="1"/>
              <a:t>SQLAlchemy</a:t>
            </a:r>
            <a:r>
              <a:rPr lang="sr-Latn-RS" dirty="0"/>
              <a:t> – primer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B51868-DD97-51B9-BF3B-C41D768C762E}"/>
              </a:ext>
            </a:extLst>
          </p:cNvPr>
          <p:cNvSpPr txBox="1"/>
          <p:nvPr/>
        </p:nvSpPr>
        <p:spPr>
          <a:xfrm>
            <a:off x="350196" y="1500136"/>
            <a:ext cx="5483967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 err="1">
                <a:solidFill>
                  <a:srgbClr val="000000"/>
                </a:solidFill>
                <a:highlight>
                  <a:srgbClr val="FFFFFF"/>
                </a:highlight>
              </a:rPr>
              <a:t>is_engaded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tablename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</a:t>
            </a:r>
            <a:r>
              <a:rPr lang="en-GB" sz="1800" b="0" dirty="0" err="1">
                <a:solidFill>
                  <a:srgbClr val="808080"/>
                </a:solidFill>
                <a:highlight>
                  <a:srgbClr val="FFFFFF"/>
                </a:highlight>
              </a:rPr>
              <a:t>is_enaged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employee_id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Integer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ForeignKey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"employees.id"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primary_key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True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task_id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Column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Integer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ForeignKey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"tasks.id"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primary_key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True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nullable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False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25A494-550D-DF07-A771-3CC86C2C9A23}"/>
              </a:ext>
            </a:extLst>
          </p:cNvPr>
          <p:cNvSpPr txBox="1"/>
          <p:nvPr/>
        </p:nvSpPr>
        <p:spPr>
          <a:xfrm>
            <a:off x="5834163" y="1500136"/>
            <a:ext cx="6094378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Employee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tablename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"employees"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[...]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tasks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relationship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"Task"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secondary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is_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engaded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__table__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back_populates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"employees"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1" dirty="0">
                <a:solidFill>
                  <a:srgbClr val="0000FF"/>
                </a:solidFill>
                <a:highlight>
                  <a:srgbClr val="FFFFFF"/>
                </a:highlight>
              </a:rPr>
              <a:t>class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00"/>
                </a:solidFill>
                <a:highlight>
                  <a:srgbClr val="FFFFFF"/>
                </a:highlight>
              </a:rPr>
              <a:t>Task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Model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):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__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tablename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"tasks"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[...]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   employees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db</a:t>
            </a:r>
            <a:r>
              <a:rPr lang="en-GB" sz="1800" b="1" dirty="0" err="1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relationship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(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"Employee"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secondary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is_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engaded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.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__table__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,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	</a:t>
            </a:r>
            <a:r>
              <a:rPr lang="en-GB" sz="1800" b="0" dirty="0" err="1">
                <a:solidFill>
                  <a:srgbClr val="000000"/>
                </a:solidFill>
                <a:highlight>
                  <a:srgbClr val="FFFFFF"/>
                </a:highlight>
              </a:rPr>
              <a:t>back_populates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=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  <a:r>
              <a:rPr lang="en-GB" sz="1800" b="0" dirty="0">
                <a:solidFill>
                  <a:srgbClr val="808080"/>
                </a:solidFill>
                <a:highlight>
                  <a:srgbClr val="FFFFFF"/>
                </a:highlight>
              </a:rPr>
              <a:t>"tasks"</a:t>
            </a:r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 </a:t>
            </a:r>
          </a:p>
          <a:p>
            <a:r>
              <a:rPr lang="en-GB" sz="1800" b="0" dirty="0">
                <a:solidFill>
                  <a:srgbClr val="000000"/>
                </a:solidFill>
                <a:highlight>
                  <a:srgbClr val="FFFFFF"/>
                </a:highlight>
              </a:rPr>
              <a:t>	</a:t>
            </a:r>
            <a:r>
              <a:rPr lang="en-GB" sz="1800" b="1" dirty="0">
                <a:solidFill>
                  <a:srgbClr val="000080"/>
                </a:solidFill>
                <a:highlight>
                  <a:srgbClr val="FFFFFF"/>
                </a:highlight>
              </a:rPr>
              <a:t>)</a:t>
            </a:r>
            <a:endParaRPr lang="en-GB" sz="1800" b="0" dirty="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379045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1375</Words>
  <Application>Microsoft Office PowerPoint</Application>
  <PresentationFormat>Widescreen</PresentationFormat>
  <Paragraphs>185</Paragraphs>
  <Slides>16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Courier New</vt:lpstr>
      <vt:lpstr>Tahoma</vt:lpstr>
      <vt:lpstr>Office Theme</vt:lpstr>
      <vt:lpstr>Visio</vt:lpstr>
      <vt:lpstr>SQLAlchemy</vt:lpstr>
      <vt:lpstr>SQLAlchemy</vt:lpstr>
      <vt:lpstr>SQLAlchemy - inicijalizacija</vt:lpstr>
      <vt:lpstr>SQLAlchemy - inicijalizacija</vt:lpstr>
      <vt:lpstr>SQLAlchemy - primer</vt:lpstr>
      <vt:lpstr>SQLAlchemy - primer</vt:lpstr>
      <vt:lpstr>SQLAlchemy – primer </vt:lpstr>
      <vt:lpstr>SQLAlchemy – primer </vt:lpstr>
      <vt:lpstr>SQLAlchemy – primer </vt:lpstr>
      <vt:lpstr>SQLAlchemy – dodavanje/brisanje/ažuriranje</vt:lpstr>
      <vt:lpstr>SQLAlchemy – upiti</vt:lpstr>
      <vt:lpstr>SQLAlchemy – upiti</vt:lpstr>
      <vt:lpstr>SQLAlchemy – upiti</vt:lpstr>
      <vt:lpstr>SQLAlchemy – migracije</vt:lpstr>
      <vt:lpstr>SQLAlchemy – migracije</vt:lpstr>
      <vt:lpstr>SQLAlchemy – rad sa više baza podataka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Јован Ђукић</dc:creator>
  <cp:lastModifiedBy>Јован Ђукић</cp:lastModifiedBy>
  <cp:revision>134</cp:revision>
  <dcterms:created xsi:type="dcterms:W3CDTF">2023-02-28T19:20:24Z</dcterms:created>
  <dcterms:modified xsi:type="dcterms:W3CDTF">2024-03-13T08:47:53Z</dcterms:modified>
</cp:coreProperties>
</file>