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91" r:id="rId3"/>
    <p:sldId id="29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9" r:id="rId14"/>
    <p:sldId id="268" r:id="rId15"/>
    <p:sldId id="271" r:id="rId16"/>
    <p:sldId id="272" r:id="rId17"/>
    <p:sldId id="266" r:id="rId18"/>
    <p:sldId id="267" r:id="rId19"/>
    <p:sldId id="270" r:id="rId20"/>
    <p:sldId id="297" r:id="rId21"/>
    <p:sldId id="296" r:id="rId22"/>
    <p:sldId id="288" r:id="rId23"/>
    <p:sldId id="299" r:id="rId24"/>
    <p:sldId id="290" r:id="rId25"/>
    <p:sldId id="298" r:id="rId26"/>
    <p:sldId id="300" r:id="rId27"/>
    <p:sldId id="273" r:id="rId28"/>
    <p:sldId id="274" r:id="rId29"/>
    <p:sldId id="275" r:id="rId30"/>
    <p:sldId id="276" r:id="rId31"/>
    <p:sldId id="279" r:id="rId32"/>
    <p:sldId id="286" r:id="rId33"/>
    <p:sldId id="280" r:id="rId34"/>
    <p:sldId id="281" r:id="rId35"/>
    <p:sldId id="283" r:id="rId36"/>
    <p:sldId id="284" r:id="rId37"/>
    <p:sldId id="285" r:id="rId38"/>
    <p:sldId id="287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C2642A1-D002-4BF2-88AA-B6083CCFD146}">
          <p14:sldIdLst>
            <p14:sldId id="256"/>
            <p14:sldId id="291"/>
            <p14:sldId id="295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9"/>
            <p14:sldId id="268"/>
            <p14:sldId id="271"/>
            <p14:sldId id="272"/>
            <p14:sldId id="266"/>
            <p14:sldId id="267"/>
            <p14:sldId id="270"/>
            <p14:sldId id="297"/>
            <p14:sldId id="296"/>
            <p14:sldId id="288"/>
            <p14:sldId id="299"/>
            <p14:sldId id="290"/>
            <p14:sldId id="298"/>
            <p14:sldId id="300"/>
            <p14:sldId id="273"/>
            <p14:sldId id="274"/>
            <p14:sldId id="275"/>
            <p14:sldId id="276"/>
            <p14:sldId id="279"/>
            <p14:sldId id="286"/>
            <p14:sldId id="280"/>
            <p14:sldId id="281"/>
            <p14:sldId id="283"/>
            <p14:sldId id="284"/>
            <p14:sldId id="285"/>
            <p14:sldId id="28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74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946441-A0FB-4A24-BE2B-96A53A6236F4}" type="datetimeFigureOut">
              <a:rPr lang="en-GB" smtClean="0"/>
              <a:t>02/04/2024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72594-7EA4-4792-A309-E1602BA2072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96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DA432-7CF7-4A2F-BE93-45834DC6981A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6720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DA432-7CF7-4A2F-BE93-45834DC6981A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2875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F1C58-6945-E9E2-4B38-DC9A508EB3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946E0A-1DF5-4768-F850-57BBD38178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583FB-6871-220F-4EED-AD1E4DB66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8F93-67F7-4C88-AFD5-60A80718B587}" type="datetimeFigureOut">
              <a:rPr lang="en-GB" smtClean="0"/>
              <a:t>02/04/2024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24E07-DB45-E88A-D37C-BD1F88645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F005A-76CF-A330-88CA-560BC3BE6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15122-22F1-4BF7-B08B-ECD42A65C64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23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D9F97-F9CB-1023-6D09-75233BFAA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1A691D-22B9-FDE9-18D9-DC505477DD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8FFF7-76F5-DD9B-A0DF-EC7ADCB63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8F93-67F7-4C88-AFD5-60A80718B587}" type="datetimeFigureOut">
              <a:rPr lang="en-GB" smtClean="0"/>
              <a:t>02/04/2024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AC454C-80CE-5AA4-44CC-9AB6D8E7A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C9F88-A929-97DF-992B-9E307DCBA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15122-22F1-4BF7-B08B-ECD42A65C64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4918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592FED6-8C0E-4C94-5B10-56E21784E3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BAC07D-58D7-C004-5FEE-1FF0F170EE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EFD27-BF92-B5AD-5B8E-0DFED8168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8F93-67F7-4C88-AFD5-60A80718B587}" type="datetimeFigureOut">
              <a:rPr lang="en-GB" smtClean="0"/>
              <a:t>02/04/2024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01D3E2-8CC7-9B77-FDA8-9605CA6F0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C5942-6936-1539-3504-D834E15E9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15122-22F1-4BF7-B08B-ECD42A65C64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9204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E5255-F4B1-0B02-1A34-B72006D045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06C50-0FA4-A83A-D5A1-E6C5780B5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DFC09E-BDE5-9ED5-25C4-EB4AB1F25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8F93-67F7-4C88-AFD5-60A80718B587}" type="datetimeFigureOut">
              <a:rPr lang="en-GB" smtClean="0"/>
              <a:t>02/04/2024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31E68-0EE0-B70F-E98C-9A4153F65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98DDB1-D841-B7D3-C1EE-2FCD04AA2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15122-22F1-4BF7-B08B-ECD42A65C64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1115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4BFFB-C806-A0B7-3A62-3E4AC796C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1E0EAF-8595-CBE9-F5B8-BC1ED0526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BCF51-9CC3-B799-F880-7FBF1F671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8F93-67F7-4C88-AFD5-60A80718B587}" type="datetimeFigureOut">
              <a:rPr lang="en-GB" smtClean="0"/>
              <a:t>02/04/2024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84F66A-5636-5827-6740-68F5DDEF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2DEC48-34C0-CBE5-90EE-80B1CC3AD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15122-22F1-4BF7-B08B-ECD42A65C64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6415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50573-D5DE-42AD-F9EC-F1FDBB6C0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29265E-974D-B0FB-4CB9-6F2D7E8396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44490A-ECA4-7B0F-085C-B137F8561A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66B7C3-C574-11E5-1337-6422A153B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8F93-67F7-4C88-AFD5-60A80718B587}" type="datetimeFigureOut">
              <a:rPr lang="en-GB" smtClean="0"/>
              <a:t>02/04/2024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3B309F-15EF-709F-61C4-907508A47D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01F59F-0BA1-485A-BA2D-CBFE97D5B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15122-22F1-4BF7-B08B-ECD42A65C64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3243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AD331-705D-6CF8-D623-28580FF1D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D09F6-F99A-2BD3-5A52-E7A1D3672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325783-7BD8-5E95-90F1-61932BBEC6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2A0B427-9ABE-D123-B934-1EF25090B8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485F57-48C2-7A44-2EA4-711F9C2609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2859CA-1366-AC7E-9F85-CD0C1309F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8F93-67F7-4C88-AFD5-60A80718B587}" type="datetimeFigureOut">
              <a:rPr lang="en-GB" smtClean="0"/>
              <a:t>02/04/2024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968C58-929C-E3B1-3B89-0176A12DE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EA0D79-1584-09BE-C9E8-8F3CF7D52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15122-22F1-4BF7-B08B-ECD42A65C64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9500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C1BA9-B4C7-C5B3-B170-D8E15BF24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08A1A-82C6-8193-E54C-D18983A4E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8F93-67F7-4C88-AFD5-60A80718B587}" type="datetimeFigureOut">
              <a:rPr lang="en-GB" smtClean="0"/>
              <a:t>02/04/2024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E203BE-7E9F-50F2-659D-72831B6D1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0FD359-15E3-6C7D-3B5F-0479EDEB2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15122-22F1-4BF7-B08B-ECD42A65C64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463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F84D25-D139-71CC-59B5-8B681E27D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8F93-67F7-4C88-AFD5-60A80718B587}" type="datetimeFigureOut">
              <a:rPr lang="en-GB" smtClean="0"/>
              <a:t>02/04/2024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40B875-C9E1-3C06-7F83-5615FBD00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E2D5DD-29E4-7282-B887-78E8D7271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15122-22F1-4BF7-B08B-ECD42A65C64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611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CCE88D-4C7B-121C-99B0-76D6BFE18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53D32-4613-4D17-A323-93D082531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206B8E-8E65-9F9C-A322-EC55E43886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5B67C2-5D15-1FB4-F84D-9AFE73802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8F93-67F7-4C88-AFD5-60A80718B587}" type="datetimeFigureOut">
              <a:rPr lang="en-GB" smtClean="0"/>
              <a:t>02/04/2024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8825EC-1988-E1AA-51A0-43CDD3E67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2129AB-E44E-80CA-CD27-FE14812E5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15122-22F1-4BF7-B08B-ECD42A65C64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6976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211D3-F6FA-2FB8-B3CD-1A00E82F9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E4CC1F-AAB5-74CA-8C41-4838D54CBA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20482E-A394-5186-9EDA-6B9C924EF3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CE6A3F-6681-1794-6742-A28D703AC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C8F93-67F7-4C88-AFD5-60A80718B587}" type="datetimeFigureOut">
              <a:rPr lang="en-GB" smtClean="0"/>
              <a:t>02/04/2024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52F51C-B6E5-E24F-CCCD-D907D8939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28D6DC-2584-143B-D5C9-9A930A47A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15122-22F1-4BF7-B08B-ECD42A65C64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4993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5B3635-0D9D-1F74-F8AD-D47F5C175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F38D47-1440-04E2-2A8B-B4BF1C01AA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0ACE2E-F850-FEE8-1004-9531ABB424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131C8F93-67F7-4C88-AFD5-60A80718B587}" type="datetimeFigureOut">
              <a:rPr lang="en-GB" smtClean="0"/>
              <a:pPr/>
              <a:t>02/04/2024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1BC54-714A-B29E-6A8E-75F4021BDD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7F6012-3E9B-DEB2-B042-F58778D7F7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AF415122-22F1-4BF7-B08B-ECD42A65C64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0318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</p:titleStyle>
    <p:bodyStyle>
      <a:lvl1pPr marL="228600" indent="-228600" algn="just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6858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2pPr>
      <a:lvl3pPr marL="11430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16002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2057400" indent="-228600" algn="just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docker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hub.docker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940260-860C-5C93-F9F5-763C1781FE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Docker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2159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9FF2413-3D19-B4C5-70C1-B15875C64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299970" cy="3288816"/>
          </a:xfrm>
        </p:spPr>
        <p:txBody>
          <a:bodyPr>
            <a:normAutofit/>
          </a:bodyPr>
          <a:lstStyle/>
          <a:p>
            <a:r>
              <a:rPr lang="sr-Latn-RS" dirty="0"/>
              <a:t>Komanda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kreira novi kontejner na osnovu zadatog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artefakta</a:t>
            </a:r>
          </a:p>
          <a:p>
            <a:r>
              <a:rPr lang="sr-Latn-RS" dirty="0"/>
              <a:t>Kontejner se gasi kada se proces pokrenut u okviru kontejnera izvrši</a:t>
            </a:r>
            <a:r>
              <a:rPr lang="en-US" dirty="0"/>
              <a:t> (</a:t>
            </a:r>
            <a:r>
              <a:rPr lang="en-US" dirty="0" err="1"/>
              <a:t>zavisi</a:t>
            </a:r>
            <a:r>
              <a:rPr lang="en-US" dirty="0"/>
              <a:t> od </a:t>
            </a:r>
            <a:r>
              <a:rPr lang="en-US" dirty="0" err="1"/>
              <a:t>komande</a:t>
            </a:r>
            <a:r>
              <a:rPr lang="en-US" dirty="0"/>
              <a:t> za </a:t>
            </a:r>
            <a:r>
              <a:rPr lang="en-US" dirty="0" err="1"/>
              <a:t>pokretanje</a:t>
            </a:r>
            <a:r>
              <a:rPr lang="en-US" dirty="0"/>
              <a:t>)</a:t>
            </a:r>
            <a:endParaRPr lang="sr-Latn-RS" dirty="0"/>
          </a:p>
          <a:p>
            <a:r>
              <a:rPr lang="sr-Latn-RS" dirty="0"/>
              <a:t>Lista aktivnih kontejnera se može dobiti komandom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ps</a:t>
            </a:r>
            <a:endParaRPr lang="sr-Latn-R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sr-Latn-RS" dirty="0"/>
              <a:t>Za sve (aktivne i neaktivne) kontejnere potrebno je dodati 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–a </a:t>
            </a:r>
            <a:r>
              <a:rPr lang="sr-Latn-RS" dirty="0"/>
              <a:t>opciju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CBE64A-AC51-E57B-C160-4E371E77D809}"/>
              </a:ext>
            </a:extLst>
          </p:cNvPr>
          <p:cNvSpPr txBox="1"/>
          <p:nvPr/>
        </p:nvSpPr>
        <p:spPr>
          <a:xfrm>
            <a:off x="526915" y="4658593"/>
            <a:ext cx="1113817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$ docker run ubuntu</a:t>
            </a:r>
          </a:p>
          <a:p>
            <a:r>
              <a:rPr lang="en-GB" sz="1600" dirty="0"/>
              <a:t>$ docker run ubuntu</a:t>
            </a:r>
          </a:p>
          <a:p>
            <a:r>
              <a:rPr lang="en-GB" sz="1600" dirty="0"/>
              <a:t>$ docker run ubuntu</a:t>
            </a:r>
          </a:p>
          <a:p>
            <a:r>
              <a:rPr lang="en-GB" sz="1600" dirty="0"/>
              <a:t>$ docker </a:t>
            </a:r>
            <a:r>
              <a:rPr lang="en-GB" sz="1600" dirty="0" err="1"/>
              <a:t>ps</a:t>
            </a:r>
            <a:r>
              <a:rPr lang="en-GB" sz="1600" dirty="0"/>
              <a:t> -a</a:t>
            </a:r>
          </a:p>
          <a:p>
            <a:r>
              <a:rPr lang="en-GB" sz="1600" dirty="0"/>
              <a:t>CONTAINER ID   IMAGE     COMMAND       CREATED         STATUS                     PORTS     NAMES</a:t>
            </a:r>
          </a:p>
          <a:p>
            <a:r>
              <a:rPr lang="en-GB" sz="1600" dirty="0"/>
              <a:t>d7452c8cdd39   ubuntu    "/bin/bash"   4 seconds ago   Exited (0) 2 seconds ago             </a:t>
            </a:r>
            <a:r>
              <a:rPr lang="en-GB" sz="1600" dirty="0" err="1"/>
              <a:t>bold_tu</a:t>
            </a:r>
            <a:endParaRPr lang="en-GB" sz="1600" dirty="0"/>
          </a:p>
          <a:p>
            <a:r>
              <a:rPr lang="en-GB" sz="1600" dirty="0"/>
              <a:t>e137106d1f27   ubuntu    "/bin/bash"   6 seconds ago   Exited (0) 4 seconds ago             </a:t>
            </a:r>
            <a:r>
              <a:rPr lang="en-GB" sz="1600" dirty="0" err="1"/>
              <a:t>gifted_meninsky</a:t>
            </a:r>
            <a:endParaRPr lang="en-GB" sz="1600" dirty="0"/>
          </a:p>
          <a:p>
            <a:r>
              <a:rPr lang="en-GB" sz="1600" dirty="0"/>
              <a:t>5f4986805784   ubuntu    "/bin/bash"   7 seconds ago   Exited (0) 6 seconds ago             </a:t>
            </a:r>
            <a:r>
              <a:rPr lang="en-GB" sz="1600" dirty="0" err="1"/>
              <a:t>gallant_boyd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190853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9FF2413-3D19-B4C5-70C1-B15875C64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49136"/>
            <a:ext cx="10299970" cy="1042784"/>
          </a:xfrm>
        </p:spPr>
        <p:txBody>
          <a:bodyPr>
            <a:normAutofit/>
          </a:bodyPr>
          <a:lstStyle/>
          <a:p>
            <a:r>
              <a:rPr lang="en-US" dirty="0" err="1"/>
              <a:t>Mogu</a:t>
            </a:r>
            <a:r>
              <a:rPr lang="sr-Latn-RS" dirty="0"/>
              <a:t>će je zadati komandu za pokretanje procesa unutar kontejnera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215146-1F82-19BD-609B-E33E1D79D2BD}"/>
              </a:ext>
            </a:extLst>
          </p:cNvPr>
          <p:cNvSpPr txBox="1"/>
          <p:nvPr/>
        </p:nvSpPr>
        <p:spPr>
          <a:xfrm>
            <a:off x="3642199" y="2191886"/>
            <a:ext cx="60943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$ docker run ubuntu echo "Hello world"</a:t>
            </a:r>
          </a:p>
          <a:p>
            <a:r>
              <a:rPr lang="en-GB" dirty="0"/>
              <a:t>Hello world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4AF907CF-7A3C-7108-8F7E-E1CD2973AF50}"/>
              </a:ext>
            </a:extLst>
          </p:cNvPr>
          <p:cNvSpPr txBox="1">
            <a:spLocks/>
          </p:cNvSpPr>
          <p:nvPr/>
        </p:nvSpPr>
        <p:spPr>
          <a:xfrm>
            <a:off x="838200" y="3015401"/>
            <a:ext cx="10299970" cy="12258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dirty="0"/>
              <a:t>Opcija 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–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it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uz komandu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bin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bash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dozvoljava povezivanje sa kontejnerom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537F60-51C5-B551-D599-92C5877284F7}"/>
              </a:ext>
            </a:extLst>
          </p:cNvPr>
          <p:cNvSpPr txBox="1"/>
          <p:nvPr/>
        </p:nvSpPr>
        <p:spPr>
          <a:xfrm>
            <a:off x="731196" y="4678088"/>
            <a:ext cx="1099063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$ docker run -it ubuntu bin/bash</a:t>
            </a:r>
          </a:p>
          <a:p>
            <a:r>
              <a:rPr lang="en-GB" dirty="0"/>
              <a:t>root@61034f98d010:/# ls</a:t>
            </a:r>
          </a:p>
          <a:p>
            <a:r>
              <a:rPr lang="en-GB" dirty="0"/>
              <a:t>bin  boot  dev  etc  home  lib  lib32  lib64  libx32  media  </a:t>
            </a:r>
            <a:r>
              <a:rPr lang="en-GB" dirty="0" err="1"/>
              <a:t>mnt</a:t>
            </a:r>
            <a:r>
              <a:rPr lang="en-GB" dirty="0"/>
              <a:t>  opt  proc  root  run  </a:t>
            </a:r>
            <a:r>
              <a:rPr lang="en-GB" dirty="0" err="1"/>
              <a:t>sbin</a:t>
            </a:r>
            <a:r>
              <a:rPr lang="en-GB" dirty="0"/>
              <a:t>  </a:t>
            </a:r>
            <a:r>
              <a:rPr lang="en-GB" dirty="0" err="1"/>
              <a:t>srv</a:t>
            </a:r>
            <a:r>
              <a:rPr lang="en-GB" dirty="0"/>
              <a:t>  sys  </a:t>
            </a:r>
            <a:r>
              <a:rPr lang="en-GB" dirty="0" err="1"/>
              <a:t>tmp</a:t>
            </a:r>
            <a:r>
              <a:rPr lang="en-GB" dirty="0"/>
              <a:t>  </a:t>
            </a:r>
            <a:r>
              <a:rPr lang="en-GB" dirty="0" err="1"/>
              <a:t>usr</a:t>
            </a:r>
            <a:r>
              <a:rPr lang="en-GB" dirty="0"/>
              <a:t>  var</a:t>
            </a:r>
          </a:p>
          <a:p>
            <a:r>
              <a:rPr lang="en-GB" dirty="0"/>
              <a:t>root@61034f98d010:/# </a:t>
            </a:r>
            <a:r>
              <a:rPr lang="en-GB" dirty="0" err="1"/>
              <a:t>mkdir</a:t>
            </a:r>
            <a:r>
              <a:rPr lang="en-GB" dirty="0"/>
              <a:t> test</a:t>
            </a:r>
          </a:p>
          <a:p>
            <a:r>
              <a:rPr lang="en-GB" dirty="0"/>
              <a:t>root@61034f98d010:/# ls</a:t>
            </a:r>
          </a:p>
          <a:p>
            <a:r>
              <a:rPr lang="en-GB" dirty="0"/>
              <a:t>bin  boot  dev  etc  home  lib  lib32  lib64  libx32  media  </a:t>
            </a:r>
            <a:r>
              <a:rPr lang="en-GB" dirty="0" err="1"/>
              <a:t>mnt</a:t>
            </a:r>
            <a:r>
              <a:rPr lang="en-GB" dirty="0"/>
              <a:t>  opt  proc  root  run  </a:t>
            </a:r>
            <a:r>
              <a:rPr lang="en-GB" dirty="0" err="1"/>
              <a:t>sbin</a:t>
            </a:r>
            <a:r>
              <a:rPr lang="en-GB" dirty="0"/>
              <a:t>  </a:t>
            </a:r>
            <a:r>
              <a:rPr lang="en-GB" dirty="0" err="1"/>
              <a:t>srv</a:t>
            </a:r>
            <a:r>
              <a:rPr lang="en-GB" dirty="0"/>
              <a:t>  sys  test  </a:t>
            </a:r>
            <a:r>
              <a:rPr lang="en-GB" dirty="0" err="1"/>
              <a:t>tmp</a:t>
            </a:r>
            <a:r>
              <a:rPr lang="en-GB" dirty="0"/>
              <a:t>  </a:t>
            </a:r>
            <a:r>
              <a:rPr lang="en-GB" dirty="0" err="1"/>
              <a:t>usr</a:t>
            </a:r>
            <a:r>
              <a:rPr lang="en-GB" dirty="0"/>
              <a:t>  var</a:t>
            </a:r>
          </a:p>
        </p:txBody>
      </p:sp>
    </p:spTree>
    <p:extLst>
      <p:ext uri="{BB962C8B-B14F-4D97-AF65-F5344CB8AC3E}">
        <p14:creationId xmlns:p14="http://schemas.microsoft.com/office/powerpoint/2010/main" val="18444831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D822EE2-83BD-84CE-10DF-46BE5F90AB9C}"/>
              </a:ext>
            </a:extLst>
          </p:cNvPr>
          <p:cNvSpPr txBox="1"/>
          <p:nvPr/>
        </p:nvSpPr>
        <p:spPr>
          <a:xfrm>
            <a:off x="265078" y="1441132"/>
            <a:ext cx="9958692" cy="5416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$ docker run -</a:t>
            </a:r>
            <a:r>
              <a:rPr lang="en-GB" sz="1600" dirty="0" err="1"/>
              <a:t>dit</a:t>
            </a:r>
            <a:r>
              <a:rPr lang="en-GB" sz="1600" dirty="0"/>
              <a:t> alpine ash</a:t>
            </a:r>
          </a:p>
          <a:p>
            <a:r>
              <a:rPr lang="en-GB" sz="1600" dirty="0"/>
              <a:t>1d7ed9da5fe577e0175a4337b6dfb5dd16d01d8591bc46b72da2e1988c728c33</a:t>
            </a:r>
          </a:p>
          <a:p>
            <a:r>
              <a:rPr lang="en-GB" sz="1600" dirty="0"/>
              <a:t>$ docker </a:t>
            </a:r>
            <a:r>
              <a:rPr lang="en-GB" sz="1600" dirty="0" err="1"/>
              <a:t>ps</a:t>
            </a:r>
            <a:endParaRPr lang="en-GB" sz="1600" dirty="0"/>
          </a:p>
          <a:p>
            <a:r>
              <a:rPr lang="en-GB" sz="1600" dirty="0"/>
              <a:t>CONTAINER ID   IMAGE     COMMAND   CREATED         STATUS         PORTS     NAMES</a:t>
            </a:r>
          </a:p>
          <a:p>
            <a:r>
              <a:rPr lang="en-GB" sz="1600" dirty="0"/>
              <a:t>1d7ed9da5fe5   alpine    "ash"     4 seconds ago   Up 2 seconds             </a:t>
            </a:r>
            <a:r>
              <a:rPr lang="en-GB" sz="1600" dirty="0" err="1"/>
              <a:t>beautiful_ramanujan</a:t>
            </a:r>
            <a:endParaRPr lang="en-GB" sz="1600" dirty="0"/>
          </a:p>
          <a:p>
            <a:r>
              <a:rPr lang="en-GB" sz="1600" dirty="0"/>
              <a:t>$ docker attach </a:t>
            </a:r>
            <a:r>
              <a:rPr lang="en-GB" sz="1600" dirty="0" err="1"/>
              <a:t>beautiful_ramanujan</a:t>
            </a:r>
            <a:endParaRPr lang="en-GB" sz="1600" dirty="0"/>
          </a:p>
          <a:p>
            <a:r>
              <a:rPr lang="en-GB" sz="1600" dirty="0"/>
              <a:t>/ # ping google.com</a:t>
            </a:r>
          </a:p>
          <a:p>
            <a:r>
              <a:rPr lang="en-GB" sz="1600" dirty="0"/>
              <a:t>PING google.com (172.217.20.14): 56 data bytes</a:t>
            </a:r>
          </a:p>
          <a:p>
            <a:r>
              <a:rPr lang="en-GB" sz="1600" dirty="0"/>
              <a:t>64 bytes from 172.217.20.14: </a:t>
            </a:r>
            <a:r>
              <a:rPr lang="en-GB" sz="1600" dirty="0" err="1"/>
              <a:t>seq</a:t>
            </a:r>
            <a:r>
              <a:rPr lang="en-GB" sz="1600" dirty="0"/>
              <a:t>=0 </a:t>
            </a:r>
            <a:r>
              <a:rPr lang="en-GB" sz="1600" dirty="0" err="1"/>
              <a:t>ttl</a:t>
            </a:r>
            <a:r>
              <a:rPr lang="en-GB" sz="1600" dirty="0"/>
              <a:t>=36 time=41.336 </a:t>
            </a:r>
            <a:r>
              <a:rPr lang="en-GB" sz="1600" dirty="0" err="1"/>
              <a:t>ms</a:t>
            </a:r>
            <a:endParaRPr lang="en-GB" sz="1600" dirty="0"/>
          </a:p>
          <a:p>
            <a:r>
              <a:rPr lang="en-GB" sz="1600" dirty="0"/>
              <a:t>64 bytes from 172.217.20.14: </a:t>
            </a:r>
            <a:r>
              <a:rPr lang="en-GB" sz="1600" dirty="0" err="1"/>
              <a:t>seq</a:t>
            </a:r>
            <a:r>
              <a:rPr lang="en-GB" sz="1600" dirty="0"/>
              <a:t>=1 </a:t>
            </a:r>
            <a:r>
              <a:rPr lang="en-GB" sz="1600" dirty="0" err="1"/>
              <a:t>ttl</a:t>
            </a:r>
            <a:r>
              <a:rPr lang="en-GB" sz="1600" dirty="0"/>
              <a:t>=36 time=25.950 </a:t>
            </a:r>
            <a:r>
              <a:rPr lang="en-GB" sz="1600" dirty="0" err="1"/>
              <a:t>ms</a:t>
            </a:r>
            <a:endParaRPr lang="en-GB" sz="1600" dirty="0"/>
          </a:p>
          <a:p>
            <a:r>
              <a:rPr lang="en-GB" sz="1600" dirty="0"/>
              <a:t>64 bytes from 172.217.20.14: </a:t>
            </a:r>
            <a:r>
              <a:rPr lang="en-GB" sz="1600" dirty="0" err="1"/>
              <a:t>seq</a:t>
            </a:r>
            <a:r>
              <a:rPr lang="en-GB" sz="1600" dirty="0"/>
              <a:t>=2 </a:t>
            </a:r>
            <a:r>
              <a:rPr lang="en-GB" sz="1600" dirty="0" err="1"/>
              <a:t>ttl</a:t>
            </a:r>
            <a:r>
              <a:rPr lang="en-GB" sz="1600" dirty="0"/>
              <a:t>=36 time=26.696 </a:t>
            </a:r>
            <a:r>
              <a:rPr lang="en-GB" sz="1600" dirty="0" err="1"/>
              <a:t>ms</a:t>
            </a:r>
            <a:endParaRPr lang="en-GB" sz="1600" dirty="0"/>
          </a:p>
          <a:p>
            <a:r>
              <a:rPr lang="en-GB" sz="1600" dirty="0"/>
              <a:t>64 bytes from 172.217.20.14: </a:t>
            </a:r>
            <a:r>
              <a:rPr lang="en-GB" sz="1600" dirty="0" err="1"/>
              <a:t>seq</a:t>
            </a:r>
            <a:r>
              <a:rPr lang="en-GB" sz="1600" dirty="0"/>
              <a:t>=3 </a:t>
            </a:r>
            <a:r>
              <a:rPr lang="en-GB" sz="1600" dirty="0" err="1"/>
              <a:t>ttl</a:t>
            </a:r>
            <a:r>
              <a:rPr lang="en-GB" sz="1600" dirty="0"/>
              <a:t>=36 time=42.837 </a:t>
            </a:r>
            <a:r>
              <a:rPr lang="en-GB" sz="1600" dirty="0" err="1"/>
              <a:t>ms</a:t>
            </a:r>
            <a:endParaRPr lang="en-GB" sz="1600" dirty="0"/>
          </a:p>
          <a:p>
            <a:r>
              <a:rPr lang="en-GB" sz="1600" dirty="0"/>
              <a:t>64 bytes from 172.217.20.14: </a:t>
            </a:r>
            <a:r>
              <a:rPr lang="en-GB" sz="1600" dirty="0" err="1"/>
              <a:t>seq</a:t>
            </a:r>
            <a:r>
              <a:rPr lang="en-GB" sz="1600" dirty="0"/>
              <a:t>=4 </a:t>
            </a:r>
            <a:r>
              <a:rPr lang="en-GB" sz="1600" dirty="0" err="1"/>
              <a:t>ttl</a:t>
            </a:r>
            <a:r>
              <a:rPr lang="en-GB" sz="1600" dirty="0"/>
              <a:t>=36 time=25.883 </a:t>
            </a:r>
            <a:r>
              <a:rPr lang="en-GB" sz="1600" dirty="0" err="1"/>
              <a:t>ms</a:t>
            </a:r>
            <a:endParaRPr lang="en-GB" sz="1600" dirty="0"/>
          </a:p>
          <a:p>
            <a:r>
              <a:rPr lang="en-GB" sz="1600" dirty="0"/>
              <a:t>64 bytes from 172.217.20.14: </a:t>
            </a:r>
            <a:r>
              <a:rPr lang="en-GB" sz="1600" dirty="0" err="1"/>
              <a:t>seq</a:t>
            </a:r>
            <a:r>
              <a:rPr lang="en-GB" sz="1600" dirty="0"/>
              <a:t>=5 </a:t>
            </a:r>
            <a:r>
              <a:rPr lang="en-GB" sz="1600" dirty="0" err="1"/>
              <a:t>ttl</a:t>
            </a:r>
            <a:r>
              <a:rPr lang="en-GB" sz="1600" dirty="0"/>
              <a:t>=36 time=25.867 </a:t>
            </a:r>
            <a:r>
              <a:rPr lang="en-GB" sz="1600" dirty="0" err="1"/>
              <a:t>ms</a:t>
            </a:r>
            <a:endParaRPr lang="en-GB" sz="1600" dirty="0"/>
          </a:p>
          <a:p>
            <a:r>
              <a:rPr lang="en-GB" sz="1600" dirty="0"/>
              <a:t>64 bytes from 172.217.20.14: </a:t>
            </a:r>
            <a:r>
              <a:rPr lang="en-GB" sz="1600" dirty="0" err="1"/>
              <a:t>seq</a:t>
            </a:r>
            <a:r>
              <a:rPr lang="en-GB" sz="1600" dirty="0"/>
              <a:t>=6 </a:t>
            </a:r>
            <a:r>
              <a:rPr lang="en-GB" sz="1600" dirty="0" err="1"/>
              <a:t>ttl</a:t>
            </a:r>
            <a:r>
              <a:rPr lang="en-GB" sz="1600" dirty="0"/>
              <a:t>=36 time=26.560 </a:t>
            </a:r>
            <a:r>
              <a:rPr lang="en-GB" sz="1600" dirty="0" err="1"/>
              <a:t>ms</a:t>
            </a:r>
            <a:endParaRPr lang="en-GB" sz="1600" dirty="0"/>
          </a:p>
          <a:p>
            <a:r>
              <a:rPr lang="en-GB" sz="1600" dirty="0"/>
              <a:t>64 bytes from 172.217.20.14: </a:t>
            </a:r>
            <a:r>
              <a:rPr lang="en-GB" sz="1600" dirty="0" err="1"/>
              <a:t>seq</a:t>
            </a:r>
            <a:r>
              <a:rPr lang="en-GB" sz="1600" dirty="0"/>
              <a:t>=7 </a:t>
            </a:r>
            <a:r>
              <a:rPr lang="en-GB" sz="1600" dirty="0" err="1"/>
              <a:t>ttl</a:t>
            </a:r>
            <a:r>
              <a:rPr lang="en-GB" sz="1600" dirty="0"/>
              <a:t>=36 time=26.246 </a:t>
            </a:r>
            <a:r>
              <a:rPr lang="en-GB" sz="1600" dirty="0" err="1"/>
              <a:t>ms</a:t>
            </a:r>
            <a:endParaRPr lang="en-GB" sz="1600" dirty="0"/>
          </a:p>
          <a:p>
            <a:r>
              <a:rPr lang="en-GB" sz="1600" dirty="0"/>
              <a:t>^C</a:t>
            </a:r>
          </a:p>
          <a:p>
            <a:r>
              <a:rPr lang="en-GB" sz="1600" dirty="0"/>
              <a:t>--- google.com ping statistics ---</a:t>
            </a:r>
          </a:p>
          <a:p>
            <a:r>
              <a:rPr lang="en-GB" sz="1600" dirty="0"/>
              <a:t>8 packets transmitted, 8 packets received, 0% packet loss</a:t>
            </a:r>
          </a:p>
          <a:p>
            <a:r>
              <a:rPr lang="en-GB" sz="1600" dirty="0"/>
              <a:t>round-trip min/</a:t>
            </a:r>
            <a:r>
              <a:rPr lang="en-GB" sz="1600" dirty="0" err="1"/>
              <a:t>avg</a:t>
            </a:r>
            <a:r>
              <a:rPr lang="en-GB" sz="1600" dirty="0"/>
              <a:t>/max = 25.867/30.171/42.837 </a:t>
            </a:r>
            <a:r>
              <a:rPr lang="en-GB" sz="1600" dirty="0" err="1"/>
              <a:t>ms</a:t>
            </a:r>
            <a:endParaRPr lang="en-GB" sz="1600" dirty="0"/>
          </a:p>
          <a:p>
            <a:r>
              <a:rPr lang="en-GB" sz="1600" dirty="0"/>
              <a:t>/ #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9FF2413-3D19-B4C5-70C1-B15875C64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0447" y="4015598"/>
            <a:ext cx="6671553" cy="517491"/>
          </a:xfrm>
        </p:spPr>
        <p:txBody>
          <a:bodyPr>
            <a:normAutofit/>
          </a:bodyPr>
          <a:lstStyle/>
          <a:p>
            <a:r>
              <a:rPr lang="sr-Latn-RS" dirty="0"/>
              <a:t>Kontejneri mogu pristupiti internetu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56962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F697338A-BF44-AA69-E2D6-33FA26E65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523584"/>
            <a:ext cx="5385703" cy="3120540"/>
          </a:xfrm>
          <a:prstGeom prst="rect">
            <a:avLst/>
          </a:prstGeom>
        </p:spPr>
      </p:pic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E8DC1E-4CDC-6429-7725-5A8E39F4BBD1}"/>
              </a:ext>
            </a:extLst>
          </p:cNvPr>
          <p:cNvSpPr txBox="1">
            <a:spLocks/>
          </p:cNvSpPr>
          <p:nvPr/>
        </p:nvSpPr>
        <p:spPr>
          <a:xfrm>
            <a:off x="838200" y="1454053"/>
            <a:ext cx="10299970" cy="24661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</a:t>
            </a:r>
            <a:r>
              <a:rPr lang="sr-Latn-RS" dirty="0" err="1"/>
              <a:t>vaki</a:t>
            </a:r>
            <a:r>
              <a:rPr lang="sr-Latn-RS" dirty="0"/>
              <a:t> kontejner ima svoje portove preko kojih može da komunicira, ali je neophodno preusmeriti saobraćaja sa portova računaru na kojem se </a:t>
            </a:r>
            <a:r>
              <a:rPr lang="en-US" dirty="0" err="1"/>
              <a:t>kontejner</a:t>
            </a:r>
            <a:r>
              <a:rPr lang="en-US" dirty="0"/>
              <a:t> </a:t>
            </a:r>
            <a:r>
              <a:rPr lang="sr-Latn-RS" dirty="0"/>
              <a:t>izvršava</a:t>
            </a:r>
          </a:p>
          <a:p>
            <a:pPr lvl="1"/>
            <a:r>
              <a:rPr lang="sr-Latn-RS" dirty="0"/>
              <a:t>Kontejneri mogu međusobno da komuniciraju, ali im nije moguće pristupiti spolja ukoliko prosleđivanje nije obezbeđeno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52A957-E7AC-28B1-9236-02F8CCC3A3CF}"/>
              </a:ext>
            </a:extLst>
          </p:cNvPr>
          <p:cNvSpPr txBox="1"/>
          <p:nvPr/>
        </p:nvSpPr>
        <p:spPr>
          <a:xfrm>
            <a:off x="6456876" y="4282314"/>
            <a:ext cx="51240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/>
              <a:t>docker run –p 6603:3306 </a:t>
            </a:r>
            <a:r>
              <a:rPr lang="en-GB" sz="2400" dirty="0" err="1"/>
              <a:t>mysql</a:t>
            </a:r>
            <a:r>
              <a:rPr lang="en-GB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3481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D537CA1-5B21-CCA9-CA9A-3CF27A498675}"/>
              </a:ext>
            </a:extLst>
          </p:cNvPr>
          <p:cNvSpPr txBox="1">
            <a:spLocks/>
          </p:cNvSpPr>
          <p:nvPr/>
        </p:nvSpPr>
        <p:spPr>
          <a:xfrm>
            <a:off x="990600" y="1843088"/>
            <a:ext cx="10299970" cy="1042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Pre </a:t>
            </a:r>
            <a:r>
              <a:rPr lang="en-US" dirty="0" err="1"/>
              <a:t>brisanja</a:t>
            </a:r>
            <a:r>
              <a:rPr lang="en-US" dirty="0"/>
              <a:t> </a:t>
            </a:r>
            <a:r>
              <a:rPr lang="en-US" dirty="0" err="1"/>
              <a:t>kontejnera</a:t>
            </a:r>
            <a:r>
              <a:rPr lang="en-US" dirty="0"/>
              <a:t> on se mora </a:t>
            </a:r>
            <a:r>
              <a:rPr lang="en-US" dirty="0" err="1"/>
              <a:t>zaustaviti</a:t>
            </a:r>
            <a:endParaRPr lang="sr-Latn-R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ACBC8C-2C37-4885-4841-2A2E6C87C980}"/>
              </a:ext>
            </a:extLst>
          </p:cNvPr>
          <p:cNvSpPr txBox="1"/>
          <p:nvPr/>
        </p:nvSpPr>
        <p:spPr>
          <a:xfrm>
            <a:off x="327498" y="2740411"/>
            <a:ext cx="1153700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$ docker </a:t>
            </a:r>
            <a:r>
              <a:rPr lang="en-GB" dirty="0" err="1"/>
              <a:t>ps</a:t>
            </a:r>
            <a:endParaRPr lang="en-GB" dirty="0"/>
          </a:p>
          <a:p>
            <a:r>
              <a:rPr lang="en-GB" dirty="0"/>
              <a:t>CONTAINER ID   IMAGE     COMMAND                  CREATED         STATUS         PORTS                 NAMES</a:t>
            </a:r>
          </a:p>
          <a:p>
            <a:r>
              <a:rPr lang="en-GB" dirty="0"/>
              <a:t>2abd0a6394c2   </a:t>
            </a:r>
            <a:r>
              <a:rPr lang="en-GB" dirty="0" err="1"/>
              <a:t>mysql</a:t>
            </a:r>
            <a:r>
              <a:rPr lang="en-GB" dirty="0"/>
              <a:t>     "docker-</a:t>
            </a:r>
            <a:r>
              <a:rPr lang="en-GB" dirty="0" err="1"/>
              <a:t>entrypoint.s</a:t>
            </a:r>
            <a:r>
              <a:rPr lang="en-GB" dirty="0"/>
              <a:t>…"   2 minutes ago   Up 2 minutes   3306/</a:t>
            </a:r>
            <a:r>
              <a:rPr lang="en-GB" dirty="0" err="1"/>
              <a:t>tcp</a:t>
            </a:r>
            <a:r>
              <a:rPr lang="en-GB" dirty="0"/>
              <a:t>, 33060/</a:t>
            </a:r>
            <a:r>
              <a:rPr lang="en-GB" dirty="0" err="1"/>
              <a:t>tcp</a:t>
            </a:r>
            <a:r>
              <a:rPr lang="en-GB" dirty="0"/>
              <a:t>   docker-database-1</a:t>
            </a:r>
          </a:p>
          <a:p>
            <a:r>
              <a:rPr lang="en-GB" dirty="0"/>
              <a:t>$ docker container stop docker-database-1</a:t>
            </a:r>
          </a:p>
          <a:p>
            <a:r>
              <a:rPr lang="en-GB" dirty="0"/>
              <a:t>docker-database-1</a:t>
            </a:r>
          </a:p>
          <a:p>
            <a:r>
              <a:rPr lang="en-GB" dirty="0"/>
              <a:t>$ docker </a:t>
            </a:r>
            <a:r>
              <a:rPr lang="en-GB" dirty="0" err="1"/>
              <a:t>ps</a:t>
            </a:r>
            <a:r>
              <a:rPr lang="en-GB" dirty="0"/>
              <a:t> -a</a:t>
            </a:r>
          </a:p>
          <a:p>
            <a:r>
              <a:rPr lang="en-GB" dirty="0"/>
              <a:t>CONTAINER ID   IMAGE     COMMAND                  CREATED         STATUS                     PORTS     NAMES</a:t>
            </a:r>
          </a:p>
          <a:p>
            <a:r>
              <a:rPr lang="en-GB" dirty="0"/>
              <a:t>2abd0a6394c2   </a:t>
            </a:r>
            <a:r>
              <a:rPr lang="en-GB" dirty="0" err="1"/>
              <a:t>mysql</a:t>
            </a:r>
            <a:r>
              <a:rPr lang="en-GB" dirty="0"/>
              <a:t>     "docker-</a:t>
            </a:r>
            <a:r>
              <a:rPr lang="en-GB" dirty="0" err="1"/>
              <a:t>entrypoint.s</a:t>
            </a:r>
            <a:r>
              <a:rPr lang="en-GB" dirty="0"/>
              <a:t>…"   2 minutes ago   Exited (0) 3 seconds ago             docker-database-1</a:t>
            </a:r>
          </a:p>
          <a:p>
            <a:r>
              <a:rPr lang="en-GB" dirty="0"/>
              <a:t>$ docker container rm docker-database-1</a:t>
            </a:r>
          </a:p>
          <a:p>
            <a:r>
              <a:rPr lang="en-GB" dirty="0"/>
              <a:t>docker-database-1</a:t>
            </a:r>
          </a:p>
          <a:p>
            <a:r>
              <a:rPr lang="en-GB" dirty="0"/>
              <a:t>$ docker </a:t>
            </a:r>
            <a:r>
              <a:rPr lang="en-GB" dirty="0" err="1"/>
              <a:t>ps</a:t>
            </a:r>
            <a:r>
              <a:rPr lang="en-GB" dirty="0"/>
              <a:t> -a</a:t>
            </a:r>
          </a:p>
          <a:p>
            <a:r>
              <a:rPr lang="en-GB" dirty="0"/>
              <a:t>CONTAINER ID   IMAGE     COMMAND   CREATED   STATUS    PORTS     NAMES</a:t>
            </a:r>
          </a:p>
        </p:txBody>
      </p:sp>
    </p:spTree>
    <p:extLst>
      <p:ext uri="{BB962C8B-B14F-4D97-AF65-F5344CB8AC3E}">
        <p14:creationId xmlns:p14="http://schemas.microsoft.com/office/powerpoint/2010/main" val="343943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E8DC1E-4CDC-6429-7725-5A8E39F4BBD1}"/>
              </a:ext>
            </a:extLst>
          </p:cNvPr>
          <p:cNvSpPr txBox="1">
            <a:spLocks/>
          </p:cNvSpPr>
          <p:nvPr/>
        </p:nvSpPr>
        <p:spPr>
          <a:xfrm>
            <a:off x="838200" y="1454052"/>
            <a:ext cx="10299970" cy="5306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dirty="0"/>
              <a:t> omogućava kreiranje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artefakata</a:t>
            </a:r>
          </a:p>
          <a:p>
            <a:pPr lvl="1"/>
            <a:r>
              <a:rPr lang="sr-Latn-RS" dirty="0"/>
              <a:t>Uputstvo za kreiranje je potrebno navesti u okviru 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dockerfile</a:t>
            </a:r>
            <a:r>
              <a:rPr lang="sr-Latn-RS" dirty="0"/>
              <a:t> fajla</a:t>
            </a:r>
          </a:p>
          <a:p>
            <a:r>
              <a:rPr lang="sr-Latn-RS" dirty="0"/>
              <a:t>Komanda za kreiranje je </a:t>
            </a:r>
          </a:p>
          <a:p>
            <a:pPr marL="0" indent="0">
              <a:buNone/>
            </a:pPr>
            <a:r>
              <a:rPr lang="sr-Latn-RS" sz="1800" b="1" dirty="0"/>
              <a:t>	</a:t>
            </a:r>
            <a:r>
              <a:rPr lang="sr-Latn-RS" sz="1800" b="1" dirty="0" err="1"/>
              <a:t>docker</a:t>
            </a:r>
            <a:r>
              <a:rPr lang="sr-Latn-RS" sz="1800" b="1" dirty="0"/>
              <a:t> </a:t>
            </a:r>
            <a:r>
              <a:rPr lang="sr-Latn-RS" sz="1800" b="1" dirty="0" err="1"/>
              <a:t>build</a:t>
            </a:r>
            <a:r>
              <a:rPr lang="sr-Latn-RS" sz="1800" b="1" dirty="0"/>
              <a:t> –f &lt;DOCKERFILE&gt; --tag &lt;NAME&gt; &lt;WORKING_DIRECTORY&gt;</a:t>
            </a:r>
          </a:p>
          <a:p>
            <a:r>
              <a:rPr lang="sr-Latn-RS" dirty="0"/>
              <a:t>U opštem slučaju, kreiranje se sastoji iz sledeća tri koraka:</a:t>
            </a:r>
          </a:p>
          <a:p>
            <a:pPr lvl="1"/>
            <a:r>
              <a:rPr lang="sr-Latn-RS" dirty="0"/>
              <a:t>Navođenje osnove =&gt; osnova je postojeći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artefakt, navodi se komandom 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FROM &lt;IMAGE&gt;</a:t>
            </a:r>
          </a:p>
          <a:p>
            <a:pPr lvl="1"/>
            <a:r>
              <a:rPr lang="sr-Latn-RS" dirty="0"/>
              <a:t>Kopiranje izvornog koda pomoću 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COPY &lt;SRC&gt; &lt;DST&gt;</a:t>
            </a:r>
            <a:r>
              <a:rPr lang="sr-Latn-RS" dirty="0"/>
              <a:t> komande (putanje su relativne u odnosu na zadati radni direktorijum)</a:t>
            </a:r>
          </a:p>
          <a:p>
            <a:pPr lvl="1"/>
            <a:r>
              <a:rPr lang="sr-Latn-RS" dirty="0"/>
              <a:t>Zadavanje komande pomoću koje se pokreće kontejner korišćenjem 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ENTRYPOINT</a:t>
            </a:r>
            <a:r>
              <a:rPr lang="sr-Latn-RS" dirty="0"/>
              <a:t> instrukcije, kontejner je aktivan sve dok se ova komanda ne izvrši</a:t>
            </a:r>
          </a:p>
        </p:txBody>
      </p:sp>
    </p:spTree>
    <p:extLst>
      <p:ext uri="{BB962C8B-B14F-4D97-AF65-F5344CB8AC3E}">
        <p14:creationId xmlns:p14="http://schemas.microsoft.com/office/powerpoint/2010/main" val="2498474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0418C70-953E-8661-4418-DB27B58E5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940" y="1541043"/>
            <a:ext cx="5087060" cy="4067743"/>
          </a:xfrm>
          <a:prstGeom prst="rect">
            <a:avLst/>
          </a:prstGeom>
        </p:spPr>
      </p:pic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E4E6D151-8215-4A36-2E9D-A0B7BEEE37AB}"/>
              </a:ext>
            </a:extLst>
          </p:cNvPr>
          <p:cNvSpPr txBox="1">
            <a:spLocks/>
          </p:cNvSpPr>
          <p:nvPr/>
        </p:nvSpPr>
        <p:spPr>
          <a:xfrm>
            <a:off x="6527260" y="1454052"/>
            <a:ext cx="4610910" cy="42949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sr-Latn-RS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2295C32A-C491-AE13-9ABE-575590527C6B}"/>
              </a:ext>
            </a:extLst>
          </p:cNvPr>
          <p:cNvSpPr txBox="1">
            <a:spLocks/>
          </p:cNvSpPr>
          <p:nvPr/>
        </p:nvSpPr>
        <p:spPr>
          <a:xfrm>
            <a:off x="6429983" y="1497035"/>
            <a:ext cx="4708187" cy="40677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RUN</a:t>
            </a:r>
            <a:r>
              <a:rPr lang="sr-Latn-RS" dirty="0"/>
              <a:t> instrukcija dozvoljava izvršavanje određenih operacija prilikom kreiranje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artefakta (npr. instalacija neophodnih biblioteka)</a:t>
            </a:r>
          </a:p>
        </p:txBody>
      </p:sp>
    </p:spTree>
    <p:extLst>
      <p:ext uri="{BB962C8B-B14F-4D97-AF65-F5344CB8AC3E}">
        <p14:creationId xmlns:p14="http://schemas.microsoft.com/office/powerpoint/2010/main" val="32999091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9FF2413-3D19-B4C5-70C1-B15875C64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482667"/>
            <a:ext cx="10299970" cy="2112686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ocker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-c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ompose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–f &lt;COMPOSE_FILE&gt; up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/>
              <a:t>pokre</a:t>
            </a:r>
            <a:r>
              <a:rPr lang="sr-Latn-RS" dirty="0"/>
              <a:t>će kontejnere</a:t>
            </a:r>
          </a:p>
          <a:p>
            <a:pPr lvl="1"/>
            <a:r>
              <a:rPr lang="sr-Latn-RS" dirty="0"/>
              <a:t>Opcijom 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–d</a:t>
            </a:r>
            <a:r>
              <a:rPr lang="sr-Latn-RS" dirty="0"/>
              <a:t> se oslobađa trenutna konzola</a:t>
            </a:r>
            <a:r>
              <a:rPr lang="en-US" dirty="0"/>
              <a:t> (detach)</a:t>
            </a:r>
            <a:endParaRPr lang="sr-Latn-RS" dirty="0"/>
          </a:p>
          <a:p>
            <a:r>
              <a:rPr lang="sr-Latn-RS" dirty="0"/>
              <a:t>Komandom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logs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&lt;CONTAINER&gt;</a:t>
            </a:r>
            <a:r>
              <a:rPr lang="sr-Latn-RS" dirty="0"/>
              <a:t> </a:t>
            </a:r>
            <a:r>
              <a:rPr lang="en-US" dirty="0"/>
              <a:t>se </a:t>
            </a:r>
            <a:r>
              <a:rPr lang="en-US" dirty="0" err="1"/>
              <a:t>mogu</a:t>
            </a:r>
            <a:r>
              <a:rPr lang="sr-Latn-RS" dirty="0"/>
              <a:t> videti </a:t>
            </a:r>
            <a:r>
              <a:rPr lang="sr-Latn-RS" dirty="0" err="1"/>
              <a:t>logov</a:t>
            </a:r>
            <a:r>
              <a:rPr lang="en-US" dirty="0" err="1"/>
              <a:t>i</a:t>
            </a:r>
            <a:r>
              <a:rPr lang="sr-Latn-RS" dirty="0"/>
              <a:t> (trenutno stanje) kontejnera</a:t>
            </a:r>
          </a:p>
          <a:p>
            <a:pPr marL="0" indent="0">
              <a:buNone/>
            </a:pPr>
            <a:endParaRPr lang="sr-Latn-R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43A9AF-753E-C9D5-2535-3CCF5E84E943}"/>
              </a:ext>
            </a:extLst>
          </p:cNvPr>
          <p:cNvSpPr txBox="1"/>
          <p:nvPr/>
        </p:nvSpPr>
        <p:spPr>
          <a:xfrm>
            <a:off x="3156626" y="2551837"/>
            <a:ext cx="609437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version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"3"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services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database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    image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</a:t>
            </a:r>
            <a:r>
              <a:rPr lang="en-GB" sz="1800" b="0" dirty="0" err="1">
                <a:solidFill>
                  <a:srgbClr val="000000"/>
                </a:solidFill>
                <a:highlight>
                  <a:srgbClr val="FFFFFF"/>
                </a:highlight>
              </a:rPr>
              <a:t>mysql</a:t>
            </a:r>
            <a:endParaRPr lang="en-GB" sz="1800" b="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    environment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            - MYSQL_ROOT_PASSWORD=root</a:t>
            </a:r>
            <a:endParaRPr lang="en-GB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81F2E078-7765-1841-1ABD-3FDC8C722C98}"/>
              </a:ext>
            </a:extLst>
          </p:cNvPr>
          <p:cNvSpPr txBox="1">
            <a:spLocks/>
          </p:cNvSpPr>
          <p:nvPr/>
        </p:nvSpPr>
        <p:spPr>
          <a:xfrm>
            <a:off x="1053830" y="1632999"/>
            <a:ext cx="10299970" cy="1042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d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ocker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-c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ompose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je alat koji dozvoljava pokretanje više kontejnera, spisak se navodi u </a:t>
            </a:r>
            <a:r>
              <a:rPr lang="sr-Latn-RS" dirty="0" err="1"/>
              <a:t>okviru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.yaml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fajla </a:t>
            </a:r>
          </a:p>
        </p:txBody>
      </p:sp>
    </p:spTree>
    <p:extLst>
      <p:ext uri="{BB962C8B-B14F-4D97-AF65-F5344CB8AC3E}">
        <p14:creationId xmlns:p14="http://schemas.microsoft.com/office/powerpoint/2010/main" val="28379638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66E9B2-E41B-7F98-86EA-491B2280D6F7}"/>
              </a:ext>
            </a:extLst>
          </p:cNvPr>
          <p:cNvSpPr txBox="1"/>
          <p:nvPr/>
        </p:nvSpPr>
        <p:spPr>
          <a:xfrm>
            <a:off x="658239" y="905632"/>
            <a:ext cx="10875522" cy="5786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$ docker-compose -f </a:t>
            </a:r>
            <a:r>
              <a:rPr lang="en-GB" sz="1600" dirty="0" err="1"/>
              <a:t>mysql_compose.yml</a:t>
            </a:r>
            <a:r>
              <a:rPr lang="en-GB" sz="1600" dirty="0"/>
              <a:t> up -d</a:t>
            </a:r>
          </a:p>
          <a:p>
            <a:r>
              <a:rPr lang="en-GB" sz="1600" dirty="0"/>
              <a:t>[+] Running 1/1</a:t>
            </a:r>
          </a:p>
          <a:p>
            <a:r>
              <a:rPr lang="en-GB" sz="1600" dirty="0"/>
              <a:t> - Container docker-database-1  Started                                                                                   0.6s</a:t>
            </a:r>
          </a:p>
          <a:p>
            <a:r>
              <a:rPr lang="en-GB" sz="1600" dirty="0"/>
              <a:t>$ docker </a:t>
            </a:r>
            <a:r>
              <a:rPr lang="en-GB" sz="1600" dirty="0" err="1"/>
              <a:t>ps</a:t>
            </a:r>
            <a:endParaRPr lang="en-GB" sz="1600" dirty="0"/>
          </a:p>
          <a:p>
            <a:r>
              <a:rPr lang="en-GB" sz="1600" dirty="0"/>
              <a:t>CONTAINER ID   IMAGE     COMMAND                  CREATED         STATUS         PORTS                 NAMES</a:t>
            </a:r>
          </a:p>
          <a:p>
            <a:r>
              <a:rPr lang="en-GB" sz="1600" dirty="0"/>
              <a:t>2abd0a6394c2   </a:t>
            </a:r>
            <a:r>
              <a:rPr lang="en-GB" sz="1600" dirty="0" err="1"/>
              <a:t>mysql</a:t>
            </a:r>
            <a:r>
              <a:rPr lang="en-GB" sz="1600" dirty="0"/>
              <a:t>     "docker-</a:t>
            </a:r>
            <a:r>
              <a:rPr lang="en-GB" sz="1600" dirty="0" err="1"/>
              <a:t>entrypoint.s</a:t>
            </a:r>
            <a:r>
              <a:rPr lang="en-GB" sz="1600" dirty="0"/>
              <a:t>…"   4 seconds ago   Up 3 seconds   3306/</a:t>
            </a:r>
            <a:r>
              <a:rPr lang="en-GB" sz="1600" dirty="0" err="1"/>
              <a:t>tcp</a:t>
            </a:r>
            <a:r>
              <a:rPr lang="en-GB" sz="1600" dirty="0"/>
              <a:t>, 33060/</a:t>
            </a:r>
            <a:r>
              <a:rPr lang="en-GB" sz="1600" dirty="0" err="1"/>
              <a:t>tcp</a:t>
            </a:r>
            <a:r>
              <a:rPr lang="en-GB" sz="1600" dirty="0"/>
              <a:t>   docker-database-1</a:t>
            </a:r>
          </a:p>
          <a:p>
            <a:r>
              <a:rPr lang="en-GB" sz="1600" dirty="0"/>
              <a:t>$ docker exec -it docker-database-1 bin/bash</a:t>
            </a:r>
          </a:p>
          <a:p>
            <a:r>
              <a:rPr lang="en-GB" sz="1600" dirty="0"/>
              <a:t>bash-4.4# </a:t>
            </a:r>
            <a:r>
              <a:rPr lang="en-GB" sz="1600" dirty="0" err="1"/>
              <a:t>mysql</a:t>
            </a:r>
            <a:r>
              <a:rPr lang="en-GB" sz="1600" dirty="0"/>
              <a:t> -u root -p</a:t>
            </a:r>
          </a:p>
          <a:p>
            <a:r>
              <a:rPr lang="en-GB" sz="1600" dirty="0"/>
              <a:t>Enter password:</a:t>
            </a:r>
          </a:p>
          <a:p>
            <a:r>
              <a:rPr lang="en-GB" sz="1600" dirty="0"/>
              <a:t>Welcome to the MySQL monitor.  Commands end with ; or \g.</a:t>
            </a:r>
          </a:p>
          <a:p>
            <a:r>
              <a:rPr lang="en-GB" sz="1600" dirty="0"/>
              <a:t>Your MySQL connection id is 9</a:t>
            </a:r>
          </a:p>
          <a:p>
            <a:r>
              <a:rPr lang="en-GB" sz="1600" dirty="0"/>
              <a:t>Server version: 8.0.32 MySQL Community Server - GPL</a:t>
            </a:r>
          </a:p>
          <a:p>
            <a:endParaRPr lang="en-GB" sz="1600" dirty="0"/>
          </a:p>
          <a:p>
            <a:r>
              <a:rPr lang="en-GB" sz="1600" dirty="0"/>
              <a:t>Copyright (c) 2000, 2023, Oracle and/or its affiliates.</a:t>
            </a:r>
          </a:p>
          <a:p>
            <a:endParaRPr lang="en-GB" sz="1600" dirty="0"/>
          </a:p>
          <a:p>
            <a:r>
              <a:rPr lang="en-GB" sz="1600" dirty="0"/>
              <a:t>Oracle is a registered trademark of Oracle Corporation and/or its</a:t>
            </a:r>
          </a:p>
          <a:p>
            <a:r>
              <a:rPr lang="en-GB" sz="1600" dirty="0"/>
              <a:t>affiliates. Other names may be trademarks of their respective</a:t>
            </a:r>
          </a:p>
          <a:p>
            <a:r>
              <a:rPr lang="en-GB" sz="1600" dirty="0"/>
              <a:t>owners.</a:t>
            </a:r>
          </a:p>
          <a:p>
            <a:endParaRPr lang="en-GB" sz="1600" dirty="0"/>
          </a:p>
          <a:p>
            <a:r>
              <a:rPr lang="en-GB" sz="1600" dirty="0"/>
              <a:t>Type 'help;' or '\h' for help. Type '\c' to clear the current input statement.</a:t>
            </a:r>
          </a:p>
          <a:p>
            <a:endParaRPr lang="en-GB" sz="1600" dirty="0"/>
          </a:p>
          <a:p>
            <a:r>
              <a:rPr lang="en-GB" sz="1600" dirty="0" err="1"/>
              <a:t>mysql</a:t>
            </a:r>
            <a:r>
              <a:rPr lang="en-GB" sz="1600" dirty="0"/>
              <a:t>&gt;</a:t>
            </a:r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7685638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E8DC1E-4CDC-6429-7725-5A8E39F4BBD1}"/>
              </a:ext>
            </a:extLst>
          </p:cNvPr>
          <p:cNvSpPr txBox="1">
            <a:spLocks/>
          </p:cNvSpPr>
          <p:nvPr/>
        </p:nvSpPr>
        <p:spPr>
          <a:xfrm>
            <a:off x="838200" y="1454052"/>
            <a:ext cx="10299970" cy="4859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dirty="0"/>
              <a:t>Podaci unutar kontejnera su živi samo dok je kontejner aktivan</a:t>
            </a:r>
          </a:p>
          <a:p>
            <a:pPr lvl="1"/>
            <a:r>
              <a:rPr lang="sr-Latn-RS" dirty="0"/>
              <a:t>Kontejner se može ugasiti iznenada i time bi izgubili sve podatke</a:t>
            </a:r>
          </a:p>
          <a:p>
            <a:r>
              <a:rPr lang="sr-Latn-RS" dirty="0" err="1"/>
              <a:t>Docker</a:t>
            </a:r>
            <a:r>
              <a:rPr lang="sr-Latn-RS" dirty="0"/>
              <a:t> alata pruža dva rešenja ovog problema:</a:t>
            </a:r>
          </a:p>
          <a:p>
            <a:pPr marL="914400" lvl="1" indent="-457200">
              <a:buFont typeface="+mj-lt"/>
              <a:buAutoNum type="arabicPeriod"/>
            </a:pP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Bind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mounts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– montiranje dela FS kontejnera na FS računara na koje se izvršava kontejner</a:t>
            </a:r>
          </a:p>
          <a:p>
            <a:pPr marL="914400" lvl="1" indent="-457200">
              <a:buFont typeface="+mj-lt"/>
              <a:buAutoNum type="arabicPeriod"/>
            </a:pP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volumes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– diskovi koji se kreiraju pomoću </a:t>
            </a:r>
            <a:r>
              <a:rPr lang="sr-Latn-RS" dirty="0" err="1"/>
              <a:t>Docker</a:t>
            </a:r>
            <a:r>
              <a:rPr lang="sr-Latn-RS" dirty="0"/>
              <a:t> alata i kojima upravlja sam alat</a:t>
            </a:r>
          </a:p>
          <a:p>
            <a:r>
              <a:rPr lang="sr-Latn-RS" dirty="0"/>
              <a:t>Prvo rešenje se uglavnom koristi kada više kontejnera dele iste konfiguracione fajlove</a:t>
            </a:r>
          </a:p>
          <a:p>
            <a:r>
              <a:rPr lang="sr-Latn-RS" dirty="0"/>
              <a:t>Za </a:t>
            </a:r>
            <a:r>
              <a:rPr lang="sr-Latn-RS" dirty="0" err="1"/>
              <a:t>perzistenciju</a:t>
            </a:r>
            <a:r>
              <a:rPr lang="sr-Latn-RS" dirty="0"/>
              <a:t> podata se uglavnom koristi drugo rešenje</a:t>
            </a:r>
          </a:p>
          <a:p>
            <a:pPr marL="0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754705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10370" y="5732544"/>
            <a:ext cx="550095" cy="1727659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3168578" y="2421199"/>
            <a:ext cx="59988" cy="599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1" name="Oval 10"/>
          <p:cNvSpPr/>
          <p:nvPr/>
        </p:nvSpPr>
        <p:spPr>
          <a:xfrm>
            <a:off x="4848247" y="2229237"/>
            <a:ext cx="59988" cy="599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2" name="Oval 11"/>
          <p:cNvSpPr/>
          <p:nvPr/>
        </p:nvSpPr>
        <p:spPr>
          <a:xfrm>
            <a:off x="4320351" y="5156659"/>
            <a:ext cx="59988" cy="599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3" name="Oval 12"/>
          <p:cNvSpPr/>
          <p:nvPr/>
        </p:nvSpPr>
        <p:spPr>
          <a:xfrm>
            <a:off x="5520114" y="3956896"/>
            <a:ext cx="59988" cy="599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4" name="Oval 13"/>
          <p:cNvSpPr/>
          <p:nvPr/>
        </p:nvSpPr>
        <p:spPr>
          <a:xfrm>
            <a:off x="6623896" y="4148858"/>
            <a:ext cx="59988" cy="599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5" name="Oval 14"/>
          <p:cNvSpPr/>
          <p:nvPr/>
        </p:nvSpPr>
        <p:spPr>
          <a:xfrm>
            <a:off x="8159592" y="4964697"/>
            <a:ext cx="59988" cy="599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sp>
        <p:nvSpPr>
          <p:cNvPr id="17" name="Oval 16"/>
          <p:cNvSpPr/>
          <p:nvPr/>
        </p:nvSpPr>
        <p:spPr>
          <a:xfrm>
            <a:off x="8675491" y="2434744"/>
            <a:ext cx="59988" cy="5998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20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351" y="1843510"/>
            <a:ext cx="7306646" cy="405620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010147-2B8F-51BA-C5DC-13DC220D2639}"/>
              </a:ext>
            </a:extLst>
          </p:cNvPr>
          <p:cNvSpPr txBox="1">
            <a:spLocks/>
          </p:cNvSpPr>
          <p:nvPr/>
        </p:nvSpPr>
        <p:spPr>
          <a:xfrm>
            <a:off x="838200" y="391255"/>
            <a:ext cx="10515600" cy="8800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sz="4400" dirty="0"/>
              <a:t>Docker</a:t>
            </a:r>
            <a:endParaRPr lang="en-GB" sz="4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190AD4-A538-2913-C256-6B9D487884E6}"/>
              </a:ext>
            </a:extLst>
          </p:cNvPr>
          <p:cNvSpPr txBox="1"/>
          <p:nvPr/>
        </p:nvSpPr>
        <p:spPr>
          <a:xfrm>
            <a:off x="283027" y="1897979"/>
            <a:ext cx="391734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sr-Latn-R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Raznolikost biblioteka korišćenih priliko razvoja aplikacija i raznolikost hardvera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kojem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se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iste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izvr</a:t>
            </a:r>
            <a:r>
              <a:rPr lang="sr-Latn-R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šavaju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stvaraju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dosta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problema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prilikom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razvoja</a:t>
            </a:r>
            <a:r>
              <a:rPr lang="en-U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aplikacija</a:t>
            </a:r>
            <a:r>
              <a:rPr lang="sr-Latn-RS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714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E8DC1E-4CDC-6429-7725-5A8E39F4BBD1}"/>
              </a:ext>
            </a:extLst>
          </p:cNvPr>
          <p:cNvSpPr txBox="1">
            <a:spLocks/>
          </p:cNvSpPr>
          <p:nvPr/>
        </p:nvSpPr>
        <p:spPr>
          <a:xfrm>
            <a:off x="838200" y="1454052"/>
            <a:ext cx="10299970" cy="4859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dirty="0"/>
              <a:t>Kreiranje diskova:</a:t>
            </a:r>
          </a:p>
          <a:p>
            <a:pPr marL="0" indent="0" algn="ctr">
              <a:buNone/>
            </a:pP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volume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create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&lt;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volume_name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algn="l"/>
            <a:r>
              <a:rPr lang="sr-Latn-RS" dirty="0" err="1"/>
              <a:t>Docker</a:t>
            </a:r>
            <a:r>
              <a:rPr lang="sr-Latn-RS" dirty="0"/>
              <a:t> alata ne dira diskove sve dok su upotrebi, nije ih moguće izbrisati ukoliko ih koristi neki kontejner</a:t>
            </a:r>
          </a:p>
          <a:p>
            <a:pPr algn="l"/>
            <a:r>
              <a:rPr lang="sr-Latn-RS" dirty="0"/>
              <a:t>Sve diskove koji se ne koriste moguće obrisati naredbom:</a:t>
            </a:r>
          </a:p>
          <a:p>
            <a:pPr marL="0" indent="0" algn="ctr">
              <a:buNone/>
            </a:pP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volume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prune</a:t>
            </a:r>
            <a:endParaRPr lang="sr-Latn-R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sr-Latn-RS" dirty="0"/>
              <a:t>Sami podaci su smešteni u FS računara</a:t>
            </a:r>
          </a:p>
          <a:p>
            <a:pPr marL="0" indent="0" algn="ctr">
              <a:buNone/>
            </a:pPr>
            <a:endParaRPr lang="sr-Latn-R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endParaRPr lang="sr-Latn-RS" dirty="0"/>
          </a:p>
          <a:p>
            <a:pPr marL="0" indent="0" algn="ctr">
              <a:buNone/>
            </a:pPr>
            <a:endParaRPr lang="sr-Latn-R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8946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E8DC1E-4CDC-6429-7725-5A8E39F4BBD1}"/>
              </a:ext>
            </a:extLst>
          </p:cNvPr>
          <p:cNvSpPr txBox="1">
            <a:spLocks/>
          </p:cNvSpPr>
          <p:nvPr/>
        </p:nvSpPr>
        <p:spPr>
          <a:xfrm>
            <a:off x="838200" y="1454052"/>
            <a:ext cx="10299970" cy="22910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</a:t>
            </a:r>
            <a:r>
              <a:rPr lang="sr-Latn-RS" dirty="0" err="1"/>
              <a:t>vaki</a:t>
            </a:r>
            <a:r>
              <a:rPr lang="sr-Latn-RS" dirty="0"/>
              <a:t> kontejner ima svoj</a:t>
            </a:r>
            <a:r>
              <a:rPr lang="en-US" dirty="0"/>
              <a:t> </a:t>
            </a:r>
            <a:r>
              <a:rPr lang="en-US" dirty="0" err="1"/>
              <a:t>fajl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, </a:t>
            </a:r>
            <a:r>
              <a:rPr lang="en-US" dirty="0" err="1"/>
              <a:t>delov</a:t>
            </a:r>
            <a:r>
              <a:rPr lang="sr-Latn-RS" dirty="0"/>
              <a:t>e</a:t>
            </a:r>
            <a:r>
              <a:rPr lang="en-US" dirty="0"/>
              <a:t> </a:t>
            </a:r>
            <a:r>
              <a:rPr lang="en-US" dirty="0" err="1"/>
              <a:t>fajl</a:t>
            </a:r>
            <a:r>
              <a:rPr lang="en-US" dirty="0"/>
              <a:t> </a:t>
            </a:r>
            <a:r>
              <a:rPr lang="en-US" dirty="0" err="1"/>
              <a:t>sistema</a:t>
            </a:r>
            <a:r>
              <a:rPr lang="en-US" dirty="0"/>
              <a:t> </a:t>
            </a:r>
            <a:r>
              <a:rPr lang="en-US" dirty="0" err="1"/>
              <a:t>kontejnera</a:t>
            </a:r>
            <a:r>
              <a:rPr lang="en-US" dirty="0"/>
              <a:t> </a:t>
            </a:r>
            <a:r>
              <a:rPr lang="sr-Latn-RS" dirty="0"/>
              <a:t>je moguće sačuvati korišćenje jednog od navedenih rešenja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8A41F7-7EC0-AD05-9E9C-171FA14D9B87}"/>
              </a:ext>
            </a:extLst>
          </p:cNvPr>
          <p:cNvSpPr txBox="1"/>
          <p:nvPr/>
        </p:nvSpPr>
        <p:spPr>
          <a:xfrm>
            <a:off x="838200" y="3064213"/>
            <a:ext cx="609437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version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'3'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services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database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image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</a:t>
            </a:r>
            <a:r>
              <a:rPr lang="en-GB" sz="1800" b="0" dirty="0" err="1">
                <a:solidFill>
                  <a:srgbClr val="000000"/>
                </a:solidFill>
                <a:highlight>
                  <a:srgbClr val="FFFFFF"/>
                </a:highlight>
              </a:rPr>
              <a:t>mysql</a:t>
            </a:r>
            <a:endParaRPr lang="en-GB" sz="1800" b="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environment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      - MYSQL_ROOT_PASSWORD=root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ports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  - 3306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  <a:r>
              <a:rPr lang="en-GB" sz="1800" b="0" dirty="0">
                <a:solidFill>
                  <a:srgbClr val="FF8040"/>
                </a:solidFill>
                <a:highlight>
                  <a:srgbClr val="FFFFFF"/>
                </a:highlight>
              </a:rPr>
              <a:t>3306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volumes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  - ./data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:/var/lib/</a:t>
            </a:r>
            <a:r>
              <a:rPr lang="en-GB" sz="1800" b="0" dirty="0" err="1">
                <a:solidFill>
                  <a:srgbClr val="000000"/>
                </a:solidFill>
                <a:highlight>
                  <a:srgbClr val="FFFFFF"/>
                </a:highlight>
              </a:rPr>
              <a:t>mysql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409487-DE54-F959-2853-67B99E39BE66}"/>
              </a:ext>
            </a:extLst>
          </p:cNvPr>
          <p:cNvSpPr txBox="1"/>
          <p:nvPr/>
        </p:nvSpPr>
        <p:spPr>
          <a:xfrm>
            <a:off x="6393504" y="2840598"/>
            <a:ext cx="609437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version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'3'</a:t>
            </a:r>
          </a:p>
          <a:p>
            <a:endParaRPr lang="en-GB" sz="1800" b="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services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database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image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</a:t>
            </a:r>
            <a:r>
              <a:rPr lang="en-GB" sz="1800" b="0" dirty="0" err="1">
                <a:solidFill>
                  <a:srgbClr val="000000"/>
                </a:solidFill>
                <a:highlight>
                  <a:srgbClr val="FFFFFF"/>
                </a:highlight>
              </a:rPr>
              <a:t>mysql</a:t>
            </a:r>
            <a:endParaRPr lang="en-GB" sz="1800" b="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environment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      - MYSQL_ROOT_PASSWORD=root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ports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  - 3306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  <a:r>
              <a:rPr lang="en-GB" sz="1800" b="0" dirty="0">
                <a:solidFill>
                  <a:srgbClr val="FF8040"/>
                </a:solidFill>
                <a:highlight>
                  <a:srgbClr val="FFFFFF"/>
                </a:highlight>
              </a:rPr>
              <a:t>3306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volumes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  - </a:t>
            </a:r>
            <a:r>
              <a:rPr lang="en-GB" sz="1800" b="1" dirty="0" err="1">
                <a:solidFill>
                  <a:srgbClr val="000080"/>
                </a:solidFill>
                <a:highlight>
                  <a:srgbClr val="FFFFFF"/>
                </a:highlight>
              </a:rPr>
              <a:t>mysql_data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:/var/lib/</a:t>
            </a:r>
            <a:r>
              <a:rPr lang="en-GB" sz="1800" b="0" dirty="0" err="1">
                <a:solidFill>
                  <a:srgbClr val="000000"/>
                </a:solidFill>
                <a:highlight>
                  <a:srgbClr val="FFFFFF"/>
                </a:highlight>
              </a:rPr>
              <a:t>mysql</a:t>
            </a:r>
            <a:endParaRPr lang="en-GB" sz="1800" b="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      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volumes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</a:t>
            </a:r>
            <a:r>
              <a:rPr lang="en-GB" sz="1800" b="1" dirty="0" err="1">
                <a:solidFill>
                  <a:srgbClr val="000080"/>
                </a:solidFill>
                <a:highlight>
                  <a:srgbClr val="FFFFFF"/>
                </a:highlight>
              </a:rPr>
              <a:t>mysql_data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6339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1C48B-7223-9E90-E7FE-953B20318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5033"/>
            <a:ext cx="10515600" cy="4876039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/>
              <a:t>Svaki</a:t>
            </a:r>
            <a:r>
              <a:rPr lang="en-US" dirty="0"/>
              <a:t> </a:t>
            </a:r>
            <a:r>
              <a:rPr lang="en-US" dirty="0" err="1"/>
              <a:t>kontejner</a:t>
            </a:r>
            <a:r>
              <a:rPr lang="en-US" dirty="0"/>
              <a:t> se </a:t>
            </a:r>
            <a:r>
              <a:rPr lang="en-US" dirty="0" err="1"/>
              <a:t>nalazi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sr-Latn-RS" dirty="0"/>
              <a:t>nekoj mreži, mreža je komponenta kojom upravlja </a:t>
            </a:r>
            <a:r>
              <a:rPr lang="sr-Latn-RS" dirty="0" err="1"/>
              <a:t>Docker</a:t>
            </a:r>
            <a:r>
              <a:rPr lang="sr-Latn-RS" dirty="0"/>
              <a:t> alat</a:t>
            </a:r>
          </a:p>
          <a:p>
            <a:r>
              <a:rPr lang="sr-Latn-RS" dirty="0"/>
              <a:t>Mreže, kao i ostale komponente, se kreiraju pomoću </a:t>
            </a:r>
            <a:r>
              <a:rPr lang="sr-Latn-RS" dirty="0" err="1"/>
              <a:t>create</a:t>
            </a:r>
            <a:r>
              <a:rPr lang="sr-Latn-RS" dirty="0"/>
              <a:t> komande:</a:t>
            </a:r>
          </a:p>
          <a:p>
            <a:pPr marL="0" indent="0" algn="ctr">
              <a:buNone/>
            </a:pP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network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create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&lt;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newtork_name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sr-Latn-RS" dirty="0"/>
              <a:t>Prilikom kreiranje mreže potrebno je </a:t>
            </a:r>
            <a:r>
              <a:rPr lang="sr-Latn-RS" dirty="0" err="1"/>
              <a:t>specifirati</a:t>
            </a:r>
            <a:r>
              <a:rPr lang="sr-Latn-RS" dirty="0"/>
              <a:t> mrežni drajver:</a:t>
            </a:r>
          </a:p>
          <a:p>
            <a:pPr lvl="1"/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b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ridge</a:t>
            </a:r>
            <a:r>
              <a:rPr lang="sr-Latn-RS" dirty="0"/>
              <a:t> -</a:t>
            </a:r>
            <a:r>
              <a:rPr lang="en-GB" dirty="0"/>
              <a:t> </a:t>
            </a:r>
            <a:r>
              <a:rPr lang="sr-Latn-RS" dirty="0"/>
              <a:t>(podrazumevani) omogućava kreiranje mreže preko koje komuniciraju kontejneri na istoj mašini</a:t>
            </a:r>
          </a:p>
          <a:p>
            <a:pPr lvl="1"/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h</a:t>
            </a: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ost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– kontejneri neće dobiti IP adresu, biće pridruženi sistemskoj mreži računara na kojem se izvršavaju, </a:t>
            </a:r>
            <a:r>
              <a:rPr lang="sr-Latn-RS" dirty="0" err="1"/>
              <a:t>ovime</a:t>
            </a:r>
            <a:r>
              <a:rPr lang="sr-Latn-RS" dirty="0"/>
              <a:t> su gubi izolacija kontejnera</a:t>
            </a:r>
            <a:endParaRPr lang="en-GB" dirty="0"/>
          </a:p>
          <a:p>
            <a:pPr lvl="1"/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n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one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–</a:t>
            </a:r>
            <a:r>
              <a:rPr lang="en-GB" dirty="0"/>
              <a:t> </a:t>
            </a:r>
            <a:r>
              <a:rPr lang="sr-Latn-RS" dirty="0"/>
              <a:t>kontejneri na ovoj mreži neće imati IP adresu, nije moguće pristupiti ovim kontejnerima</a:t>
            </a:r>
            <a:endParaRPr lang="en-GB" dirty="0"/>
          </a:p>
          <a:p>
            <a:pPr lvl="1"/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o</a:t>
            </a: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verlay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– omogućava komunikaciju između različitih </a:t>
            </a:r>
            <a:r>
              <a:rPr lang="sr-Latn-RS" dirty="0" err="1"/>
              <a:t>Docker</a:t>
            </a:r>
            <a:r>
              <a:rPr lang="sr-Latn-RS" dirty="0"/>
              <a:t> demona, a samim tim između kontejnera koji se nalaze na različitim čvorovima u </a:t>
            </a:r>
            <a:r>
              <a:rPr lang="sr-Latn-RS" dirty="0" err="1"/>
              <a:t>klasterun</a:t>
            </a:r>
            <a:endParaRPr lang="en-GB" dirty="0"/>
          </a:p>
          <a:p>
            <a:pPr lvl="1"/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pvlan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–</a:t>
            </a:r>
            <a:r>
              <a:rPr lang="en-GB" dirty="0"/>
              <a:t> </a:t>
            </a:r>
            <a:r>
              <a:rPr lang="sr-Latn-RS" dirty="0"/>
              <a:t>programer ima potpunu kontrolu nad </a:t>
            </a:r>
            <a:r>
              <a:rPr lang="en-GB" dirty="0"/>
              <a:t>IPv4 </a:t>
            </a:r>
            <a:r>
              <a:rPr lang="sr-Latn-RS" dirty="0"/>
              <a:t>i </a:t>
            </a:r>
            <a:r>
              <a:rPr lang="en-GB" dirty="0"/>
              <a:t>IPv6 </a:t>
            </a:r>
            <a:r>
              <a:rPr lang="sr-Latn-RS" dirty="0" err="1"/>
              <a:t>adresirnajem</a:t>
            </a:r>
            <a:endParaRPr lang="en-GB" dirty="0"/>
          </a:p>
          <a:p>
            <a:pPr lvl="1"/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m</a:t>
            </a: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acvlan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–</a:t>
            </a:r>
            <a:r>
              <a:rPr lang="en-GB" dirty="0"/>
              <a:t> </a:t>
            </a:r>
            <a:r>
              <a:rPr lang="sr-Latn-RS" dirty="0"/>
              <a:t>programeru se daje mogućnost dodele MAC adrese kontejnerima</a:t>
            </a:r>
          </a:p>
        </p:txBody>
      </p:sp>
    </p:spTree>
    <p:extLst>
      <p:ext uri="{BB962C8B-B14F-4D97-AF65-F5344CB8AC3E}">
        <p14:creationId xmlns:p14="http://schemas.microsoft.com/office/powerpoint/2010/main" val="1046920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1C48B-7223-9E90-E7FE-953B20318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5033"/>
            <a:ext cx="10515600" cy="4876039"/>
          </a:xfrm>
        </p:spPr>
        <p:txBody>
          <a:bodyPr>
            <a:normAutofit lnSpcReduction="10000"/>
          </a:bodyPr>
          <a:lstStyle/>
          <a:p>
            <a:r>
              <a:rPr lang="sr-Latn-RS" dirty="0"/>
              <a:t>Spisak postojeći mreža se može dobiti pomoću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network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ls</a:t>
            </a:r>
            <a:r>
              <a:rPr lang="sr-Latn-RS" dirty="0"/>
              <a:t> komande</a:t>
            </a:r>
          </a:p>
          <a:p>
            <a:pPr marL="0" indent="0">
              <a:buNone/>
            </a:pP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$ docker network ls</a:t>
            </a:r>
          </a:p>
          <a:p>
            <a:pPr marL="0" indent="0">
              <a:buNone/>
            </a:pP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NETWORK ID     NAME              </a:t>
            </a:r>
            <a:r>
              <a:rPr lang="sr-Latn-RS" sz="1800" dirty="0">
                <a:solidFill>
                  <a:srgbClr val="000000"/>
                </a:solidFill>
                <a:highlight>
                  <a:srgbClr val="FFFFFF"/>
                </a:highlight>
              </a:rPr>
              <a:t>	</a:t>
            </a: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DRIVER    SCOPE</a:t>
            </a:r>
          </a:p>
          <a:p>
            <a:pPr marL="0" indent="0">
              <a:buNone/>
            </a:pP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cce0a9183ed0  </a:t>
            </a:r>
            <a:r>
              <a:rPr lang="sr-Latn-RS" sz="1800" dirty="0">
                <a:solidFill>
                  <a:srgbClr val="000000"/>
                </a:solidFill>
                <a:highlight>
                  <a:srgbClr val="FFFFFF"/>
                </a:highlight>
              </a:rPr>
              <a:t>  </a:t>
            </a: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bridge            </a:t>
            </a:r>
            <a:r>
              <a:rPr lang="sr-Latn-RS" sz="1800" dirty="0">
                <a:solidFill>
                  <a:srgbClr val="000000"/>
                </a:solidFill>
                <a:highlight>
                  <a:srgbClr val="FFFFFF"/>
                </a:highlight>
              </a:rPr>
              <a:t>	</a:t>
            </a: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bridge    </a:t>
            </a:r>
            <a:r>
              <a:rPr lang="sr-Latn-RS" sz="1800" dirty="0">
                <a:solidFill>
                  <a:srgbClr val="000000"/>
                </a:solidFill>
                <a:highlight>
                  <a:srgbClr val="FFFFFF"/>
                </a:highlight>
              </a:rPr>
              <a:t>  </a:t>
            </a: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local</a:t>
            </a:r>
          </a:p>
          <a:p>
            <a:pPr marL="0" indent="0">
              <a:buNone/>
            </a:pP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0ddf1aef5d56   </a:t>
            </a:r>
            <a:r>
              <a:rPr lang="sr-Latn-RS" sz="18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host             </a:t>
            </a:r>
            <a:r>
              <a:rPr lang="sr-Latn-RS" sz="1800" dirty="0">
                <a:solidFill>
                  <a:srgbClr val="000000"/>
                </a:solidFill>
                <a:highlight>
                  <a:srgbClr val="FFFFFF"/>
                </a:highlight>
              </a:rPr>
              <a:t>	</a:t>
            </a: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host      </a:t>
            </a:r>
            <a:r>
              <a:rPr lang="sr-Latn-RS" sz="1800" dirty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local</a:t>
            </a:r>
          </a:p>
          <a:p>
            <a:pPr marL="0" indent="0">
              <a:buNone/>
            </a:pP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82794562296b  </a:t>
            </a:r>
            <a:r>
              <a:rPr lang="sr-Latn-RS" sz="18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none              </a:t>
            </a:r>
            <a:r>
              <a:rPr lang="sr-Latn-RS" sz="1800" dirty="0">
                <a:solidFill>
                  <a:srgbClr val="000000"/>
                </a:solidFill>
                <a:highlight>
                  <a:srgbClr val="FFFFFF"/>
                </a:highlight>
              </a:rPr>
              <a:t>	</a:t>
            </a: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null      </a:t>
            </a:r>
            <a:r>
              <a:rPr lang="sr-Latn-RS" sz="18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GB" sz="1800" dirty="0">
                <a:solidFill>
                  <a:srgbClr val="000000"/>
                </a:solidFill>
                <a:highlight>
                  <a:srgbClr val="FFFFFF"/>
                </a:highlight>
              </a:rPr>
              <a:t>local</a:t>
            </a:r>
            <a:endParaRPr lang="sr-Latn-RS" dirty="0"/>
          </a:p>
          <a:p>
            <a:r>
              <a:rPr lang="sr-Latn-RS" dirty="0"/>
              <a:t>Kontejner pokrenuti iz komandne linije (</a:t>
            </a:r>
            <a:r>
              <a:rPr lang="sr-Latn-RS" dirty="0" err="1"/>
              <a:t>run</a:t>
            </a:r>
            <a:r>
              <a:rPr lang="sr-Latn-RS" dirty="0"/>
              <a:t> komanda) se dodaju na podrazumevanu mrežu kreiranu pomoću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bridge</a:t>
            </a:r>
            <a:r>
              <a:rPr lang="sr-Latn-RS" dirty="0"/>
              <a:t> drajvera</a:t>
            </a:r>
          </a:p>
          <a:p>
            <a:r>
              <a:rPr lang="sr-Latn-RS" dirty="0"/>
              <a:t>Kontejneri na istoj mreži mogu međusobno komunicirati</a:t>
            </a:r>
          </a:p>
          <a:p>
            <a:pPr lvl="1"/>
            <a:r>
              <a:rPr lang="sr-Latn-RS" dirty="0"/>
              <a:t>Ako su na podrazumevanoj mreži onda pomoću IP adresa, u ostalim slučajevima je moguće komunicirati pomoću imena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51594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1C48B-7223-9E90-E7FE-953B20318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5034"/>
            <a:ext cx="10515600" cy="1130890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Kontejneri</a:t>
            </a:r>
            <a:r>
              <a:rPr lang="en-US" dirty="0"/>
              <a:t> </a:t>
            </a:r>
            <a:r>
              <a:rPr lang="en-US" dirty="0" err="1"/>
              <a:t>ili</a:t>
            </a:r>
            <a:r>
              <a:rPr lang="en-US" dirty="0"/>
              <a:t> </a:t>
            </a:r>
            <a:r>
              <a:rPr lang="en-US" dirty="0" err="1"/>
              <a:t>servisi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razli</a:t>
            </a:r>
            <a:r>
              <a:rPr lang="sr-Latn-RS" dirty="0" err="1"/>
              <a:t>čitim</a:t>
            </a:r>
            <a:r>
              <a:rPr lang="sr-Latn-RS" dirty="0"/>
              <a:t> mrežama ne mogu da komuniciraju </a:t>
            </a:r>
          </a:p>
          <a:p>
            <a:pPr lvl="1"/>
            <a:r>
              <a:rPr lang="sr-Latn-RS" dirty="0"/>
              <a:t>Moguće je izolovati određene delove sistema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3CC5A6-9D40-BF4E-E321-E009729ABD62}"/>
              </a:ext>
            </a:extLst>
          </p:cNvPr>
          <p:cNvSpPr txBox="1"/>
          <p:nvPr/>
        </p:nvSpPr>
        <p:spPr>
          <a:xfrm>
            <a:off x="2275678" y="2840597"/>
            <a:ext cx="207280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services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proxy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</a:t>
            </a:r>
            <a:r>
              <a:rPr lang="sr-Latn-RS" sz="1800" b="1" dirty="0" err="1">
                <a:solidFill>
                  <a:srgbClr val="000080"/>
                </a:solidFill>
                <a:highlight>
                  <a:srgbClr val="FFFFFF"/>
                </a:highlight>
              </a:rPr>
              <a:t>image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proxy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networks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      - frontend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app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</a:t>
            </a:r>
            <a:r>
              <a:rPr lang="sr-Latn-RS" sz="1800" b="1" dirty="0" err="1">
                <a:solidFill>
                  <a:srgbClr val="000080"/>
                </a:solidFill>
                <a:highlight>
                  <a:srgbClr val="FFFFFF"/>
                </a:highlight>
              </a:rPr>
              <a:t>image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app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networks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      - frontend</a:t>
            </a:r>
          </a:p>
          <a:p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      - backend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</a:t>
            </a:r>
            <a:r>
              <a:rPr lang="en-GB" sz="1800" b="1" dirty="0" err="1">
                <a:solidFill>
                  <a:srgbClr val="000080"/>
                </a:solidFill>
                <a:highlight>
                  <a:srgbClr val="FFFFFF"/>
                </a:highlight>
              </a:rPr>
              <a:t>db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image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</a:t>
            </a:r>
            <a:r>
              <a:rPr lang="en-GB" sz="1800" b="0" dirty="0" err="1">
                <a:solidFill>
                  <a:srgbClr val="000000"/>
                </a:solidFill>
                <a:highlight>
                  <a:srgbClr val="FFFFFF"/>
                </a:highlight>
              </a:rPr>
              <a:t>postgres</a:t>
            </a:r>
            <a:endParaRPr lang="en-GB" sz="1800" b="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networks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      - backend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47D2AD-35CA-F77C-F00B-C5B8CE4DD1C1}"/>
              </a:ext>
            </a:extLst>
          </p:cNvPr>
          <p:cNvSpPr txBox="1"/>
          <p:nvPr/>
        </p:nvSpPr>
        <p:spPr>
          <a:xfrm>
            <a:off x="6681875" y="3630553"/>
            <a:ext cx="511388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networks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frontend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0" dirty="0">
                <a:solidFill>
                  <a:srgbClr val="008000"/>
                </a:solidFill>
                <a:highlight>
                  <a:srgbClr val="FFFFFF"/>
                </a:highlight>
              </a:rPr>
              <a:t>    # Use a custom driver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driver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custom-driver-1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backend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0" dirty="0">
                <a:solidFill>
                  <a:srgbClr val="008000"/>
                </a:solidFill>
                <a:highlight>
                  <a:srgbClr val="FFFFFF"/>
                </a:highlight>
              </a:rPr>
              <a:t>    # Use a custom driver which takes special options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driver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custom-driver-2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</a:t>
            </a:r>
            <a:r>
              <a:rPr lang="en-GB" sz="1800" b="1" dirty="0" err="1">
                <a:solidFill>
                  <a:srgbClr val="000080"/>
                </a:solidFill>
                <a:highlight>
                  <a:srgbClr val="FFFFFF"/>
                </a:highlight>
              </a:rPr>
              <a:t>driver_opts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  foo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"1"</a:t>
            </a:r>
          </a:p>
          <a:p>
            <a:r>
              <a:rPr lang="en-GB" sz="1800" b="1" dirty="0">
                <a:solidFill>
                  <a:srgbClr val="000080"/>
                </a:solidFill>
                <a:highlight>
                  <a:srgbClr val="FFFFFF"/>
                </a:highlight>
              </a:rPr>
              <a:t>      bar</a:t>
            </a:r>
            <a:r>
              <a:rPr lang="en-GB" sz="1800" b="0" dirty="0">
                <a:solidFill>
                  <a:srgbClr val="000000"/>
                </a:solidFill>
                <a:highlight>
                  <a:srgbClr val="FFFFFF"/>
                </a:highlight>
              </a:rPr>
              <a:t>: "2"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21696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1C48B-7223-9E90-E7FE-953B20318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5033"/>
            <a:ext cx="10515600" cy="4876039"/>
          </a:xfrm>
        </p:spPr>
        <p:txBody>
          <a:bodyPr>
            <a:normAutofit/>
          </a:bodyPr>
          <a:lstStyle/>
          <a:p>
            <a:r>
              <a:rPr lang="sr-Latn-RS" dirty="0"/>
              <a:t>Informacije o mreži (a i ostalim komponentama) se mogu dobiti pomoću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inspect</a:t>
            </a:r>
            <a:r>
              <a:rPr lang="sr-Latn-RS" dirty="0"/>
              <a:t> komande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919E07-58B3-541A-3E86-4E59E4DEF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67" y="2476124"/>
            <a:ext cx="6073666" cy="26824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FE9C6B-5F82-EB5B-9B94-7528C7FAC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844" y="4084320"/>
            <a:ext cx="7753789" cy="2306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6148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1C48B-7223-9E90-E7FE-953B20318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5033"/>
            <a:ext cx="10515600" cy="4876039"/>
          </a:xfrm>
        </p:spPr>
        <p:txBody>
          <a:bodyPr>
            <a:normAutofit/>
          </a:bodyPr>
          <a:lstStyle/>
          <a:p>
            <a:r>
              <a:rPr lang="sr-Latn-RS" dirty="0"/>
              <a:t>Kao i kod diskova, nije moguće obrisati mrežu ukoliko se ona koristi</a:t>
            </a:r>
          </a:p>
          <a:p>
            <a:r>
              <a:rPr lang="sr-Latn-RS" dirty="0"/>
              <a:t>Komanda za brisanje mreže:</a:t>
            </a:r>
          </a:p>
          <a:p>
            <a:pPr marL="0" indent="0" algn="ctr">
              <a:buNone/>
            </a:pP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network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rm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&lt;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network-name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r>
              <a:rPr lang="sr-Latn-RS" dirty="0"/>
              <a:t>Komanda za brisanje nekorišćenih mreža</a:t>
            </a:r>
          </a:p>
          <a:p>
            <a:pPr marL="0" indent="0" algn="ctr">
              <a:buNone/>
            </a:pP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network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prune</a:t>
            </a:r>
            <a:endParaRPr lang="sr-Latn-R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6090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E8DC1E-4CDC-6429-7725-5A8E39F4BBD1}"/>
              </a:ext>
            </a:extLst>
          </p:cNvPr>
          <p:cNvSpPr txBox="1">
            <a:spLocks/>
          </p:cNvSpPr>
          <p:nvPr/>
        </p:nvSpPr>
        <p:spPr>
          <a:xfrm>
            <a:off x="838200" y="1454052"/>
            <a:ext cx="10299970" cy="13255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dirty="0"/>
              <a:t>Jedan od popularnijih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artefakata je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Redis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err="1"/>
              <a:t>Koristi</a:t>
            </a:r>
            <a:r>
              <a:rPr lang="en-US" dirty="0"/>
              <a:t> se za </a:t>
            </a:r>
            <a:r>
              <a:rPr lang="en-US" dirty="0" err="1"/>
              <a:t>razmenu</a:t>
            </a:r>
            <a:r>
              <a:rPr lang="en-US" dirty="0"/>
              <a:t> </a:t>
            </a:r>
            <a:r>
              <a:rPr lang="sr-Latn-RS" dirty="0"/>
              <a:t>i čuvanje </a:t>
            </a:r>
            <a:r>
              <a:rPr lang="en-US" dirty="0" err="1"/>
              <a:t>podata</a:t>
            </a:r>
            <a:r>
              <a:rPr lang="sr-Latn-RS" dirty="0"/>
              <a:t>ka</a:t>
            </a:r>
            <a:endParaRPr lang="en-US" dirty="0"/>
          </a:p>
          <a:p>
            <a:r>
              <a:rPr lang="en-US" dirty="0" err="1"/>
              <a:t>Postoji</a:t>
            </a:r>
            <a:r>
              <a:rPr lang="en-US" dirty="0"/>
              <a:t> </a:t>
            </a:r>
            <a:r>
              <a:rPr lang="en-US" dirty="0" err="1"/>
              <a:t>dosta</a:t>
            </a:r>
            <a:r>
              <a:rPr lang="en-US" dirty="0"/>
              <a:t> </a:t>
            </a:r>
            <a:r>
              <a:rPr lang="en-US" dirty="0" err="1"/>
              <a:t>biblioteka</a:t>
            </a:r>
            <a:r>
              <a:rPr lang="en-US" dirty="0"/>
              <a:t> </a:t>
            </a:r>
            <a:r>
              <a:rPr lang="en-US" dirty="0" err="1"/>
              <a:t>koje</a:t>
            </a:r>
            <a:r>
              <a:rPr lang="en-US" dirty="0"/>
              <a:t> </a:t>
            </a:r>
            <a:r>
              <a:rPr lang="en-US" dirty="0" err="1"/>
              <a:t>omogu</a:t>
            </a:r>
            <a:r>
              <a:rPr lang="sr-Latn-RS" dirty="0" err="1"/>
              <a:t>ćavaju</a:t>
            </a:r>
            <a:r>
              <a:rPr lang="sr-Latn-RS" dirty="0"/>
              <a:t> rad sa </a:t>
            </a:r>
            <a:r>
              <a:rPr lang="sr-Latn-RS" sz="2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Redis</a:t>
            </a:r>
            <a:r>
              <a:rPr lang="sr-Latn-RS" dirty="0"/>
              <a:t> servisom (</a:t>
            </a:r>
            <a:r>
              <a:rPr lang="sr-Latn-RS" sz="2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redis</a:t>
            </a:r>
            <a:r>
              <a:rPr lang="sr-Latn-RS" dirty="0"/>
              <a:t> za jezik </a:t>
            </a:r>
            <a:r>
              <a:rPr lang="sr-Latn-RS" sz="29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python</a:t>
            </a:r>
            <a:r>
              <a:rPr lang="sr-Latn-RS" dirty="0"/>
              <a:t>)</a:t>
            </a:r>
            <a:endParaRPr lang="en-U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2098C73-8E55-9233-CC7C-3419929BE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27618" y="2698711"/>
            <a:ext cx="4448175" cy="14859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FE64B8-886B-D3AD-1908-3E785CCF4517}"/>
              </a:ext>
            </a:extLst>
          </p:cNvPr>
          <p:cNvSpPr txBox="1"/>
          <p:nvPr/>
        </p:nvSpPr>
        <p:spPr>
          <a:xfrm>
            <a:off x="488004" y="4280563"/>
            <a:ext cx="1121599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0" i="0" dirty="0">
                <a:solidFill>
                  <a:srgbClr val="000000"/>
                </a:solidFill>
                <a:effectLst/>
                <a:latin typeface="Nunito" pitchFamily="2" charset="0"/>
              </a:rPr>
              <a:t>Redis is an open source, advanced key-value store and an apt solution for building </a:t>
            </a:r>
            <a:r>
              <a:rPr lang="en-GB" sz="1400" b="0" i="0" dirty="0" err="1">
                <a:solidFill>
                  <a:srgbClr val="000000"/>
                </a:solidFill>
                <a:effectLst/>
                <a:latin typeface="Nunito" pitchFamily="2" charset="0"/>
              </a:rPr>
              <a:t>highperformance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Nunito" pitchFamily="2" charset="0"/>
              </a:rPr>
              <a:t>, scalable web applications.</a:t>
            </a:r>
            <a:endParaRPr lang="sr-Latn-RS" sz="1400" b="0" i="0" dirty="0">
              <a:solidFill>
                <a:srgbClr val="000000"/>
              </a:solidFill>
              <a:effectLst/>
              <a:latin typeface="Nunito" pitchFamily="2" charset="0"/>
            </a:endParaRPr>
          </a:p>
          <a:p>
            <a:pPr algn="just"/>
            <a:r>
              <a:rPr lang="en-GB" sz="1400" b="0" i="0" dirty="0">
                <a:solidFill>
                  <a:srgbClr val="000000"/>
                </a:solidFill>
                <a:effectLst/>
                <a:latin typeface="Nunito" pitchFamily="2" charset="0"/>
              </a:rPr>
              <a:t>Following are certain advantages of Redis.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GB" sz="1400" b="1" i="0" dirty="0">
                <a:solidFill>
                  <a:srgbClr val="000000"/>
                </a:solidFill>
                <a:effectLst/>
                <a:latin typeface="Nunito" pitchFamily="2" charset="0"/>
              </a:rPr>
              <a:t>Exceptionally fast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Nunito" pitchFamily="2" charset="0"/>
              </a:rPr>
              <a:t> − Redis is very fast and can perform about 110000 SETs per second, about 81000 GETs per second.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GB" sz="1400" b="1" i="0" dirty="0">
                <a:solidFill>
                  <a:srgbClr val="000000"/>
                </a:solidFill>
                <a:effectLst/>
                <a:latin typeface="Nunito" pitchFamily="2" charset="0"/>
              </a:rPr>
              <a:t>Supports rich data types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Nunito" pitchFamily="2" charset="0"/>
              </a:rPr>
              <a:t> − Redis natively supports most of the datatypes that developers already know such as list, set, sorted set, and hashes. This makes it easy to solve a variety of problems as we know which problem can be handled better by which data type.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GB" sz="1400" b="1" i="0" dirty="0">
                <a:solidFill>
                  <a:srgbClr val="000000"/>
                </a:solidFill>
                <a:effectLst/>
                <a:latin typeface="Nunito" pitchFamily="2" charset="0"/>
              </a:rPr>
              <a:t>Operations are atomic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Nunito" pitchFamily="2" charset="0"/>
              </a:rPr>
              <a:t> − All Redis operations are atomic, which ensures that if two clients concurrently access, Redis server will receive the updated value.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n-GB" sz="1400" b="1" i="0" dirty="0">
                <a:solidFill>
                  <a:srgbClr val="000000"/>
                </a:solidFill>
                <a:effectLst/>
                <a:latin typeface="Nunito" pitchFamily="2" charset="0"/>
              </a:rPr>
              <a:t>Multi-utility tool</a:t>
            </a:r>
            <a:r>
              <a:rPr lang="en-GB" sz="1400" b="0" i="0" dirty="0">
                <a:solidFill>
                  <a:srgbClr val="000000"/>
                </a:solidFill>
                <a:effectLst/>
                <a:latin typeface="Nunito" pitchFamily="2" charset="0"/>
              </a:rPr>
              <a:t> − Redis is a multi-utility tool and can be used in a number of use cases such as caching, messaging-queues (Redis natively supports Publish/Subscribe), any short-lived data in your application, such as web application sessions, web page hit counts, etc.</a:t>
            </a:r>
          </a:p>
          <a:p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199059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4">
            <a:extLst>
              <a:ext uri="{FF2B5EF4-FFF2-40B4-BE49-F238E27FC236}">
                <a16:creationId xmlns:a16="http://schemas.microsoft.com/office/drawing/2014/main" id="{B9E8DC1E-4CDC-6429-7725-5A8E39F4BBD1}"/>
              </a:ext>
            </a:extLst>
          </p:cNvPr>
          <p:cNvSpPr txBox="1">
            <a:spLocks/>
          </p:cNvSpPr>
          <p:nvPr/>
        </p:nvSpPr>
        <p:spPr>
          <a:xfrm>
            <a:off x="838200" y="1454052"/>
            <a:ext cx="10299970" cy="79425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dirty="0"/>
              <a:t>Rad sa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Redis</a:t>
            </a:r>
            <a:r>
              <a:rPr lang="sr-Latn-RS" dirty="0"/>
              <a:t> servisom se svodi na korišćenje predefinisanih instrukcija za smeštanje i čitanje podataka</a:t>
            </a:r>
            <a:endParaRPr lang="sr-Latn-R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9C767A-19C6-4CE2-4525-3474B660C470}"/>
              </a:ext>
            </a:extLst>
          </p:cNvPr>
          <p:cNvSpPr txBox="1"/>
          <p:nvPr/>
        </p:nvSpPr>
        <p:spPr>
          <a:xfrm>
            <a:off x="1189612" y="2140088"/>
            <a:ext cx="9812776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$ docker run -d </a:t>
            </a:r>
            <a:r>
              <a:rPr lang="en-GB" sz="1600" dirty="0" err="1"/>
              <a:t>redis</a:t>
            </a:r>
            <a:endParaRPr lang="en-GB" sz="1600" dirty="0"/>
          </a:p>
          <a:p>
            <a:r>
              <a:rPr lang="en-GB" sz="1600" dirty="0"/>
              <a:t>6664ad787f4224a290749ff23924f93fe1b3f3367b96351d06c581a46ad91bc2</a:t>
            </a:r>
          </a:p>
          <a:p>
            <a:r>
              <a:rPr lang="en-GB" sz="1600" dirty="0"/>
              <a:t>$ docker </a:t>
            </a:r>
            <a:r>
              <a:rPr lang="en-GB" sz="1600" dirty="0" err="1"/>
              <a:t>ps</a:t>
            </a:r>
            <a:endParaRPr lang="en-GB" sz="1600" dirty="0"/>
          </a:p>
          <a:p>
            <a:r>
              <a:rPr lang="en-GB" sz="1600" dirty="0"/>
              <a:t>CONTAINER ID   IMAGE     COMMAND                  CREATED         STATUS         PORTS      NAMES</a:t>
            </a:r>
          </a:p>
          <a:p>
            <a:r>
              <a:rPr lang="en-GB" sz="1600" dirty="0"/>
              <a:t>6664ad787f42   </a:t>
            </a:r>
            <a:r>
              <a:rPr lang="en-GB" sz="1600" dirty="0" err="1"/>
              <a:t>redis</a:t>
            </a:r>
            <a:r>
              <a:rPr lang="en-GB" sz="1600" dirty="0"/>
              <a:t>     "docker-</a:t>
            </a:r>
            <a:r>
              <a:rPr lang="en-GB" sz="1600" dirty="0" err="1"/>
              <a:t>entrypoint.s</a:t>
            </a:r>
            <a:r>
              <a:rPr lang="en-GB" sz="1600" dirty="0"/>
              <a:t>…"   4 seconds ago   Up 3 seconds   6379/</a:t>
            </a:r>
            <a:r>
              <a:rPr lang="en-GB" sz="1600" dirty="0" err="1"/>
              <a:t>tcp</a:t>
            </a:r>
            <a:r>
              <a:rPr lang="en-GB" sz="1600" dirty="0"/>
              <a:t>   </a:t>
            </a:r>
            <a:r>
              <a:rPr lang="en-GB" sz="1600" dirty="0" err="1"/>
              <a:t>gifted_austin</a:t>
            </a:r>
            <a:endParaRPr lang="en-GB" sz="1600" dirty="0"/>
          </a:p>
          <a:p>
            <a:r>
              <a:rPr lang="en-GB" sz="1600" dirty="0"/>
              <a:t>$ docker exec -it </a:t>
            </a:r>
            <a:r>
              <a:rPr lang="en-GB" sz="1600" dirty="0" err="1"/>
              <a:t>gifted_austin</a:t>
            </a:r>
            <a:r>
              <a:rPr lang="en-GB" sz="1600" dirty="0"/>
              <a:t> /bin/bash</a:t>
            </a:r>
          </a:p>
          <a:p>
            <a:r>
              <a:rPr lang="en-GB" sz="1600" dirty="0"/>
              <a:t>root@6664ad787f42:/data# </a:t>
            </a:r>
            <a:r>
              <a:rPr lang="en-GB" sz="1600" dirty="0" err="1"/>
              <a:t>redis</a:t>
            </a:r>
            <a:r>
              <a:rPr lang="en-GB" sz="1600" dirty="0"/>
              <a:t>-cli</a:t>
            </a:r>
          </a:p>
          <a:p>
            <a:r>
              <a:rPr lang="en-GB" sz="1600" dirty="0"/>
              <a:t>127.0.0.1:6379&gt; ping "Hello world"</a:t>
            </a:r>
          </a:p>
          <a:p>
            <a:r>
              <a:rPr lang="en-GB" sz="1600" dirty="0"/>
              <a:t>"Hello world"</a:t>
            </a:r>
          </a:p>
          <a:p>
            <a:r>
              <a:rPr lang="en-GB" sz="1600" dirty="0"/>
              <a:t>127.0.0.1:6379&gt; set key0 value0</a:t>
            </a:r>
          </a:p>
          <a:p>
            <a:r>
              <a:rPr lang="en-GB" sz="1600" dirty="0"/>
              <a:t>OK</a:t>
            </a:r>
          </a:p>
          <a:p>
            <a:r>
              <a:rPr lang="en-GB" sz="1600" dirty="0"/>
              <a:t>127.0.0.1:6379&gt; get key0</a:t>
            </a:r>
          </a:p>
          <a:p>
            <a:r>
              <a:rPr lang="en-GB" sz="1600" dirty="0"/>
              <a:t>"value0"</a:t>
            </a:r>
          </a:p>
          <a:p>
            <a:r>
              <a:rPr lang="en-GB" sz="1600" dirty="0"/>
              <a:t>127.0.0.1:6379&gt; del key0</a:t>
            </a:r>
          </a:p>
          <a:p>
            <a:r>
              <a:rPr lang="en-GB" sz="1600" dirty="0"/>
              <a:t>(integer) 1</a:t>
            </a:r>
          </a:p>
          <a:p>
            <a:r>
              <a:rPr lang="en-GB" sz="1600" dirty="0"/>
              <a:t>127.0.0.1:6379&gt; get key0</a:t>
            </a:r>
          </a:p>
          <a:p>
            <a:r>
              <a:rPr lang="en-GB" sz="1600" dirty="0"/>
              <a:t>(nil)</a:t>
            </a:r>
          </a:p>
        </p:txBody>
      </p:sp>
    </p:spTree>
    <p:extLst>
      <p:ext uri="{BB962C8B-B14F-4D97-AF65-F5344CB8AC3E}">
        <p14:creationId xmlns:p14="http://schemas.microsoft.com/office/powerpoint/2010/main" val="41600942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10F3EB-F3C7-E464-AA1B-A84E2BB2FE1F}"/>
              </a:ext>
            </a:extLst>
          </p:cNvPr>
          <p:cNvSpPr txBox="1"/>
          <p:nvPr/>
        </p:nvSpPr>
        <p:spPr>
          <a:xfrm>
            <a:off x="1322961" y="1344732"/>
            <a:ext cx="7234946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127.0.0.1:6379&gt; </a:t>
            </a:r>
            <a:r>
              <a:rPr lang="en-GB" dirty="0" err="1"/>
              <a:t>lpush</a:t>
            </a:r>
            <a:r>
              <a:rPr lang="en-GB" dirty="0"/>
              <a:t> </a:t>
            </a:r>
            <a:r>
              <a:rPr lang="en-GB" dirty="0" err="1"/>
              <a:t>mlist</a:t>
            </a:r>
            <a:r>
              <a:rPr lang="en-GB" dirty="0"/>
              <a:t> value0</a:t>
            </a:r>
          </a:p>
          <a:p>
            <a:r>
              <a:rPr lang="en-GB" dirty="0"/>
              <a:t>(integer) 1</a:t>
            </a:r>
          </a:p>
          <a:p>
            <a:r>
              <a:rPr lang="en-GB" dirty="0"/>
              <a:t>127.0.0.1:6379&gt; </a:t>
            </a:r>
            <a:r>
              <a:rPr lang="en-GB" dirty="0" err="1"/>
              <a:t>lpush</a:t>
            </a:r>
            <a:r>
              <a:rPr lang="en-GB" dirty="0"/>
              <a:t> </a:t>
            </a:r>
            <a:r>
              <a:rPr lang="en-GB" dirty="0" err="1"/>
              <a:t>mlist</a:t>
            </a:r>
            <a:r>
              <a:rPr lang="en-GB" dirty="0"/>
              <a:t> value1</a:t>
            </a:r>
          </a:p>
          <a:p>
            <a:r>
              <a:rPr lang="en-GB" dirty="0"/>
              <a:t>(integer) 2</a:t>
            </a:r>
          </a:p>
          <a:p>
            <a:r>
              <a:rPr lang="en-GB" dirty="0"/>
              <a:t>127.0.0.1:6379&gt; </a:t>
            </a:r>
            <a:r>
              <a:rPr lang="en-GB" dirty="0" err="1"/>
              <a:t>lpush</a:t>
            </a:r>
            <a:r>
              <a:rPr lang="en-GB" dirty="0"/>
              <a:t> </a:t>
            </a:r>
            <a:r>
              <a:rPr lang="en-GB" dirty="0" err="1"/>
              <a:t>mlist</a:t>
            </a:r>
            <a:r>
              <a:rPr lang="en-GB" dirty="0"/>
              <a:t> value2</a:t>
            </a:r>
          </a:p>
          <a:p>
            <a:r>
              <a:rPr lang="en-GB" dirty="0"/>
              <a:t>(integer) 3</a:t>
            </a:r>
          </a:p>
          <a:p>
            <a:r>
              <a:rPr lang="en-GB" dirty="0"/>
              <a:t>127.0.0.1:6379&gt; </a:t>
            </a:r>
            <a:r>
              <a:rPr lang="en-GB" dirty="0" err="1"/>
              <a:t>lpush</a:t>
            </a:r>
            <a:r>
              <a:rPr lang="en-GB" dirty="0"/>
              <a:t> </a:t>
            </a:r>
            <a:r>
              <a:rPr lang="en-GB" dirty="0" err="1"/>
              <a:t>mlist</a:t>
            </a:r>
            <a:r>
              <a:rPr lang="en-GB" dirty="0"/>
              <a:t> value3</a:t>
            </a:r>
          </a:p>
          <a:p>
            <a:r>
              <a:rPr lang="en-GB" dirty="0"/>
              <a:t>(integer) 4</a:t>
            </a:r>
          </a:p>
          <a:p>
            <a:r>
              <a:rPr lang="en-GB" dirty="0"/>
              <a:t>127.0.0.1:6379&gt; </a:t>
            </a:r>
            <a:r>
              <a:rPr lang="en-GB" dirty="0" err="1"/>
              <a:t>lpush</a:t>
            </a:r>
            <a:r>
              <a:rPr lang="en-GB" dirty="0"/>
              <a:t> </a:t>
            </a:r>
            <a:r>
              <a:rPr lang="en-GB" dirty="0" err="1"/>
              <a:t>mlist</a:t>
            </a:r>
            <a:r>
              <a:rPr lang="en-GB" dirty="0"/>
              <a:t> value4</a:t>
            </a:r>
          </a:p>
          <a:p>
            <a:r>
              <a:rPr lang="en-GB" dirty="0"/>
              <a:t>(integer) 5</a:t>
            </a:r>
          </a:p>
          <a:p>
            <a:r>
              <a:rPr lang="en-GB" dirty="0"/>
              <a:t>127.0.0.1:6379&gt; </a:t>
            </a:r>
            <a:r>
              <a:rPr lang="en-GB" dirty="0" err="1"/>
              <a:t>lpush</a:t>
            </a:r>
            <a:r>
              <a:rPr lang="en-GB" dirty="0"/>
              <a:t> </a:t>
            </a:r>
            <a:r>
              <a:rPr lang="en-GB" dirty="0" err="1"/>
              <a:t>mlist</a:t>
            </a:r>
            <a:r>
              <a:rPr lang="en-GB" dirty="0"/>
              <a:t> value5</a:t>
            </a:r>
          </a:p>
          <a:p>
            <a:r>
              <a:rPr lang="en-GB" dirty="0"/>
              <a:t>(integer) 6</a:t>
            </a:r>
          </a:p>
          <a:p>
            <a:r>
              <a:rPr lang="en-GB" dirty="0"/>
              <a:t>127.0.0.1:6379&gt; </a:t>
            </a:r>
            <a:r>
              <a:rPr lang="en-GB" dirty="0" err="1"/>
              <a:t>lrange</a:t>
            </a:r>
            <a:r>
              <a:rPr lang="en-GB" dirty="0"/>
              <a:t> </a:t>
            </a:r>
            <a:r>
              <a:rPr lang="en-GB" dirty="0" err="1"/>
              <a:t>mlist</a:t>
            </a:r>
            <a:r>
              <a:rPr lang="en-GB" dirty="0"/>
              <a:t> 0 10</a:t>
            </a:r>
          </a:p>
          <a:p>
            <a:r>
              <a:rPr lang="en-GB" dirty="0"/>
              <a:t>1) "value5"</a:t>
            </a:r>
          </a:p>
          <a:p>
            <a:r>
              <a:rPr lang="en-GB" dirty="0"/>
              <a:t>2) "value4"</a:t>
            </a:r>
          </a:p>
          <a:p>
            <a:r>
              <a:rPr lang="en-GB" dirty="0"/>
              <a:t>3) "value3"</a:t>
            </a:r>
          </a:p>
          <a:p>
            <a:r>
              <a:rPr lang="en-GB" dirty="0"/>
              <a:t>4) "value2"</a:t>
            </a:r>
          </a:p>
          <a:p>
            <a:r>
              <a:rPr lang="en-GB" dirty="0"/>
              <a:t>5) "value1"</a:t>
            </a:r>
          </a:p>
          <a:p>
            <a:r>
              <a:rPr lang="en-GB" dirty="0"/>
              <a:t>6) "value0"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259431EB-06FD-7F3E-D983-811632C5A9F2}"/>
              </a:ext>
            </a:extLst>
          </p:cNvPr>
          <p:cNvSpPr txBox="1">
            <a:spLocks/>
          </p:cNvSpPr>
          <p:nvPr/>
        </p:nvSpPr>
        <p:spPr>
          <a:xfrm>
            <a:off x="5379114" y="3092221"/>
            <a:ext cx="5867401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6858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11430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6002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2057400" indent="-22860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Redis</a:t>
            </a:r>
            <a:r>
              <a:rPr lang="sr-Latn-RS" dirty="0"/>
              <a:t> podržava rad sa listama</a:t>
            </a:r>
            <a:r>
              <a:rPr lang="en-US" dirty="0"/>
              <a:t> </a:t>
            </a:r>
            <a:r>
              <a:rPr lang="sr-Latn-RS" dirty="0"/>
              <a:t>i</a:t>
            </a:r>
            <a:r>
              <a:rPr lang="en-US" dirty="0"/>
              <a:t> </a:t>
            </a:r>
            <a:r>
              <a:rPr lang="en-US" dirty="0" err="1"/>
              <a:t>drugim</a:t>
            </a:r>
            <a:r>
              <a:rPr lang="en-US" dirty="0"/>
              <a:t> </a:t>
            </a:r>
            <a:r>
              <a:rPr lang="en-US" dirty="0" err="1"/>
              <a:t>strukturama</a:t>
            </a:r>
            <a:r>
              <a:rPr lang="en-US" dirty="0"/>
              <a:t> </a:t>
            </a:r>
            <a:r>
              <a:rPr lang="en-US" dirty="0" err="1"/>
              <a:t>podataka</a:t>
            </a:r>
            <a:endParaRPr lang="sr-Latn-R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440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EB6485E-D47F-0750-6EBE-69DFDC2E3CA8}"/>
              </a:ext>
            </a:extLst>
          </p:cNvPr>
          <p:cNvGrpSpPr/>
          <p:nvPr/>
        </p:nvGrpSpPr>
        <p:grpSpPr>
          <a:xfrm>
            <a:off x="19883" y="1216087"/>
            <a:ext cx="12429364" cy="5655334"/>
            <a:chOff x="19883" y="1216087"/>
            <a:chExt cx="12429364" cy="5655334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310370" y="5732544"/>
              <a:ext cx="550095" cy="1727659"/>
            </a:xfrm>
            <a:prstGeom prst="rect">
              <a:avLst/>
            </a:prstGeom>
          </p:spPr>
        </p:pic>
        <p:sp>
          <p:nvSpPr>
            <p:cNvPr id="32" name="Line 1"/>
            <p:cNvSpPr>
              <a:spLocks noChangeShapeType="1"/>
            </p:cNvSpPr>
            <p:nvPr/>
          </p:nvSpPr>
          <p:spPr bwMode="auto">
            <a:xfrm>
              <a:off x="556224" y="4115785"/>
              <a:ext cx="10787195" cy="795"/>
            </a:xfrm>
            <a:prstGeom prst="line">
              <a:avLst/>
            </a:prstGeom>
            <a:noFill/>
            <a:ln w="63500" cap="flat">
              <a:solidFill>
                <a:schemeClr val="tx1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914354"/>
              <a:endParaRPr lang="en-US" sz="400">
                <a:solidFill>
                  <a:srgbClr val="394D54"/>
                </a:solidFill>
              </a:endParaRPr>
            </a:p>
          </p:txBody>
        </p:sp>
        <p:sp>
          <p:nvSpPr>
            <p:cNvPr id="33" name="Rectangle 2"/>
            <p:cNvSpPr>
              <a:spLocks/>
            </p:cNvSpPr>
            <p:nvPr/>
          </p:nvSpPr>
          <p:spPr bwMode="auto">
            <a:xfrm>
              <a:off x="2225381" y="1640356"/>
              <a:ext cx="130061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8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Static website</a:t>
              </a:r>
            </a:p>
          </p:txBody>
        </p:sp>
        <p:sp>
          <p:nvSpPr>
            <p:cNvPr id="34" name="Rectangle 3"/>
            <p:cNvSpPr>
              <a:spLocks/>
            </p:cNvSpPr>
            <p:nvPr/>
          </p:nvSpPr>
          <p:spPr bwMode="auto">
            <a:xfrm>
              <a:off x="5696854" y="2474576"/>
              <a:ext cx="136178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8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Web frontend </a:t>
              </a:r>
            </a:p>
          </p:txBody>
        </p:sp>
        <p:sp>
          <p:nvSpPr>
            <p:cNvPr id="35" name="Rectangle 4"/>
            <p:cNvSpPr>
              <a:spLocks/>
            </p:cNvSpPr>
            <p:nvPr/>
          </p:nvSpPr>
          <p:spPr bwMode="auto">
            <a:xfrm>
              <a:off x="5343099" y="1288258"/>
              <a:ext cx="75341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800">
                  <a:solidFill>
                    <a:srgbClr val="394D54"/>
                  </a:solidFill>
                  <a:ea typeface="Gill Sans" charset="0"/>
                  <a:cs typeface="Gill Sans" charset="0"/>
                </a:rPr>
                <a:t>User DB</a:t>
              </a:r>
            </a:p>
          </p:txBody>
        </p:sp>
        <p:sp>
          <p:nvSpPr>
            <p:cNvPr id="36" name="Rectangle 5"/>
            <p:cNvSpPr>
              <a:spLocks/>
            </p:cNvSpPr>
            <p:nvPr/>
          </p:nvSpPr>
          <p:spPr bwMode="auto">
            <a:xfrm>
              <a:off x="7412352" y="1707282"/>
              <a:ext cx="62998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8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Queue</a:t>
              </a:r>
            </a:p>
          </p:txBody>
        </p:sp>
        <p:sp>
          <p:nvSpPr>
            <p:cNvPr id="37" name="Rectangle 6"/>
            <p:cNvSpPr>
              <a:spLocks/>
            </p:cNvSpPr>
            <p:nvPr/>
          </p:nvSpPr>
          <p:spPr bwMode="auto">
            <a:xfrm>
              <a:off x="8831872" y="1710373"/>
              <a:ext cx="116172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8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Analytics DB</a:t>
              </a:r>
            </a:p>
          </p:txBody>
        </p:sp>
        <p:sp>
          <p:nvSpPr>
            <p:cNvPr id="38" name="Rectangle 7"/>
            <p:cNvSpPr>
              <a:spLocks/>
            </p:cNvSpPr>
            <p:nvPr/>
          </p:nvSpPr>
          <p:spPr bwMode="auto">
            <a:xfrm>
              <a:off x="1962415" y="2601302"/>
              <a:ext cx="190635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8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Background workers</a:t>
              </a:r>
            </a:p>
          </p:txBody>
        </p:sp>
        <p:sp>
          <p:nvSpPr>
            <p:cNvPr id="39" name="Rectangle 8"/>
            <p:cNvSpPr>
              <a:spLocks/>
            </p:cNvSpPr>
            <p:nvPr/>
          </p:nvSpPr>
          <p:spPr bwMode="auto">
            <a:xfrm>
              <a:off x="8466216" y="3088425"/>
              <a:ext cx="121456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8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API endpoint</a:t>
              </a:r>
            </a:p>
          </p:txBody>
        </p:sp>
        <p:sp>
          <p:nvSpPr>
            <p:cNvPr id="40" name="Rectangle 9"/>
            <p:cNvSpPr>
              <a:spLocks/>
            </p:cNvSpPr>
            <p:nvPr/>
          </p:nvSpPr>
          <p:spPr bwMode="auto">
            <a:xfrm>
              <a:off x="1074776" y="1841505"/>
              <a:ext cx="3320602" cy="54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>
              <a:lvl1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nginx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1.5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modsecurity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openssl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+ bootstrap 2</a:t>
              </a:r>
            </a:p>
          </p:txBody>
        </p:sp>
        <p:sp>
          <p:nvSpPr>
            <p:cNvPr id="41" name="Rectangle 10"/>
            <p:cNvSpPr>
              <a:spLocks/>
            </p:cNvSpPr>
            <p:nvPr/>
          </p:nvSpPr>
          <p:spPr bwMode="auto">
            <a:xfrm>
              <a:off x="5044622" y="1679869"/>
              <a:ext cx="1221488" cy="161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postgresql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+ pgv8 + v8</a:t>
              </a:r>
            </a:p>
          </p:txBody>
        </p:sp>
        <p:sp>
          <p:nvSpPr>
            <p:cNvPr id="42" name="Rectangle 11"/>
            <p:cNvSpPr>
              <a:spLocks/>
            </p:cNvSpPr>
            <p:nvPr/>
          </p:nvSpPr>
          <p:spPr bwMode="auto">
            <a:xfrm>
              <a:off x="8720024" y="2052667"/>
              <a:ext cx="1804981" cy="161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hadoop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+ hive + thrift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OpenJDK</a:t>
              </a:r>
              <a:endParaRPr lang="en-US" sz="1051" dirty="0">
                <a:solidFill>
                  <a:srgbClr val="282828"/>
                </a:solidFill>
                <a:ea typeface="Gill Sans" charset="0"/>
                <a:cs typeface="Gill Sans" charset="0"/>
              </a:endParaRPr>
            </a:p>
          </p:txBody>
        </p:sp>
        <p:sp>
          <p:nvSpPr>
            <p:cNvPr id="43" name="Rectangle 12"/>
            <p:cNvSpPr>
              <a:spLocks/>
            </p:cNvSpPr>
            <p:nvPr/>
          </p:nvSpPr>
          <p:spPr bwMode="auto">
            <a:xfrm>
              <a:off x="4716650" y="2820276"/>
              <a:ext cx="3320602" cy="298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>
              <a:lvl1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Ruby + Rails + sass + Unicorn</a:t>
              </a:r>
            </a:p>
          </p:txBody>
        </p:sp>
        <p:sp>
          <p:nvSpPr>
            <p:cNvPr id="44" name="Rectangle 13"/>
            <p:cNvSpPr>
              <a:spLocks/>
            </p:cNvSpPr>
            <p:nvPr/>
          </p:nvSpPr>
          <p:spPr bwMode="auto">
            <a:xfrm>
              <a:off x="6067040" y="2057175"/>
              <a:ext cx="3320602" cy="298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>
              <a:lvl1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Redis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redis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-sentinel</a:t>
              </a:r>
            </a:p>
          </p:txBody>
        </p:sp>
        <p:sp>
          <p:nvSpPr>
            <p:cNvPr id="45" name="Rectangle 14"/>
            <p:cNvSpPr>
              <a:spLocks/>
            </p:cNvSpPr>
            <p:nvPr/>
          </p:nvSpPr>
          <p:spPr bwMode="auto">
            <a:xfrm>
              <a:off x="858073" y="2898974"/>
              <a:ext cx="4260276" cy="54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>
              <a:lvl1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Python 3.0 + celery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pyredis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libcurl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ffmpeg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libopencv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nodejs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phantomjs</a:t>
              </a:r>
              <a:endParaRPr lang="en-US" sz="1051" dirty="0">
                <a:solidFill>
                  <a:srgbClr val="282828"/>
                </a:solidFill>
                <a:ea typeface="Gill Sans" charset="0"/>
                <a:cs typeface="Gill Sans" charset="0"/>
              </a:endParaRPr>
            </a:p>
          </p:txBody>
        </p:sp>
        <p:sp>
          <p:nvSpPr>
            <p:cNvPr id="46" name="Rectangle 15"/>
            <p:cNvSpPr>
              <a:spLocks/>
            </p:cNvSpPr>
            <p:nvPr/>
          </p:nvSpPr>
          <p:spPr bwMode="auto">
            <a:xfrm>
              <a:off x="7175137" y="3315085"/>
              <a:ext cx="4260276" cy="54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>
              <a:lvl1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tabLst>
                  <a:tab pos="1282700" algn="l"/>
                </a:tabLs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Python 2.7 + Flask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pyredis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+ celery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psycopg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 + </a:t>
              </a:r>
              <a:r>
                <a:rPr lang="en-US" sz="1051" dirty="0" err="1">
                  <a:solidFill>
                    <a:srgbClr val="282828"/>
                  </a:solidFill>
                  <a:ea typeface="Gill Sans" charset="0"/>
                  <a:cs typeface="Gill Sans" charset="0"/>
                </a:rPr>
                <a:t>postgresql</a:t>
              </a:r>
              <a:r>
                <a:rPr lang="en-US" sz="1051" dirty="0">
                  <a:solidFill>
                    <a:srgbClr val="282828"/>
                  </a:solidFill>
                  <a:ea typeface="Gill Sans" charset="0"/>
                  <a:cs typeface="Gill Sans" charset="0"/>
                </a:rPr>
                <a:t>-client</a:t>
              </a:r>
            </a:p>
          </p:txBody>
        </p:sp>
        <p:sp>
          <p:nvSpPr>
            <p:cNvPr id="73" name="Rectangle 16"/>
            <p:cNvSpPr>
              <a:spLocks/>
            </p:cNvSpPr>
            <p:nvPr/>
          </p:nvSpPr>
          <p:spPr bwMode="auto">
            <a:xfrm>
              <a:off x="2338688" y="4547513"/>
              <a:ext cx="146341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6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Development VM</a:t>
              </a:r>
            </a:p>
          </p:txBody>
        </p:sp>
        <p:sp>
          <p:nvSpPr>
            <p:cNvPr id="74" name="Rectangle 17"/>
            <p:cNvSpPr>
              <a:spLocks/>
            </p:cNvSpPr>
            <p:nvPr/>
          </p:nvSpPr>
          <p:spPr bwMode="auto">
            <a:xfrm>
              <a:off x="3780859" y="5146544"/>
              <a:ext cx="82548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6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QA server</a:t>
              </a:r>
            </a:p>
          </p:txBody>
        </p:sp>
        <p:sp>
          <p:nvSpPr>
            <p:cNvPr id="75" name="Rectangle 18"/>
            <p:cNvSpPr>
              <a:spLocks/>
            </p:cNvSpPr>
            <p:nvPr/>
          </p:nvSpPr>
          <p:spPr bwMode="auto">
            <a:xfrm>
              <a:off x="5615408" y="4670606"/>
              <a:ext cx="102592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6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Public Cloud</a:t>
              </a:r>
            </a:p>
          </p:txBody>
        </p:sp>
        <p:sp>
          <p:nvSpPr>
            <p:cNvPr id="76" name="Rectangle 19"/>
            <p:cNvSpPr>
              <a:spLocks/>
            </p:cNvSpPr>
            <p:nvPr/>
          </p:nvSpPr>
          <p:spPr bwMode="auto">
            <a:xfrm>
              <a:off x="5656177" y="5502762"/>
              <a:ext cx="144154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6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Disaster recovery</a:t>
              </a:r>
            </a:p>
          </p:txBody>
        </p:sp>
        <p:sp>
          <p:nvSpPr>
            <p:cNvPr id="77" name="Rectangle 21"/>
            <p:cNvSpPr>
              <a:spLocks/>
            </p:cNvSpPr>
            <p:nvPr/>
          </p:nvSpPr>
          <p:spPr bwMode="auto">
            <a:xfrm>
              <a:off x="8131898" y="5896209"/>
              <a:ext cx="168257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6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Contributor’s laptop</a:t>
              </a:r>
            </a:p>
          </p:txBody>
        </p:sp>
        <p:sp>
          <p:nvSpPr>
            <p:cNvPr id="78" name="Rectangle 20"/>
            <p:cNvSpPr>
              <a:spLocks/>
            </p:cNvSpPr>
            <p:nvPr/>
          </p:nvSpPr>
          <p:spPr bwMode="auto">
            <a:xfrm>
              <a:off x="5696366" y="6207043"/>
              <a:ext cx="157684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6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Production Servers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 rot="16200000">
              <a:off x="-608191" y="2263796"/>
              <a:ext cx="2185969" cy="36933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 defTabSz="914354"/>
              <a:r>
                <a:rPr lang="en-US" b="1" dirty="0">
                  <a:solidFill>
                    <a:prstClr val="white"/>
                  </a:solidFill>
                </a:rPr>
                <a:t>Multiplicity of Stacks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 rot="16200000">
              <a:off x="-408921" y="4791128"/>
              <a:ext cx="1780938" cy="92333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 defTabSz="914354"/>
              <a:r>
                <a:rPr lang="en-US" b="1" dirty="0">
                  <a:solidFill>
                    <a:prstClr val="white"/>
                  </a:solidFill>
                </a:rPr>
                <a:t>Multiplicity of hardware environments</a:t>
              </a:r>
            </a:p>
          </p:txBody>
        </p:sp>
        <p:sp>
          <p:nvSpPr>
            <p:cNvPr id="81" name="Rectangle 20"/>
            <p:cNvSpPr>
              <a:spLocks/>
            </p:cNvSpPr>
            <p:nvPr/>
          </p:nvSpPr>
          <p:spPr bwMode="auto">
            <a:xfrm>
              <a:off x="8471054" y="4387744"/>
              <a:ext cx="154548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6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Production Cluster</a:t>
              </a:r>
            </a:p>
          </p:txBody>
        </p:sp>
        <p:pic>
          <p:nvPicPr>
            <p:cNvPr id="82" name="Picture 1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6932" y="4949916"/>
              <a:ext cx="1077327" cy="692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3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3" name="Rectangle 19"/>
            <p:cNvSpPr>
              <a:spLocks/>
            </p:cNvSpPr>
            <p:nvPr/>
          </p:nvSpPr>
          <p:spPr bwMode="auto">
            <a:xfrm>
              <a:off x="1858217" y="5891799"/>
              <a:ext cx="184665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algn="l">
                <a:defRPr sz="1200">
                  <a:solidFill>
                    <a:schemeClr val="tx1"/>
                  </a:solidFill>
                  <a:latin typeface="Gill Sans" charset="0"/>
                </a:defRPr>
              </a:lvl1pPr>
              <a:lvl2pPr algn="l">
                <a:defRPr sz="1200">
                  <a:solidFill>
                    <a:schemeClr val="tx1"/>
                  </a:solidFill>
                  <a:latin typeface="Gill Sans" charset="0"/>
                </a:defRPr>
              </a:lvl2pPr>
              <a:lvl3pPr algn="l">
                <a:defRPr sz="1200">
                  <a:solidFill>
                    <a:schemeClr val="tx1"/>
                  </a:solidFill>
                  <a:latin typeface="Gill Sans" charset="0"/>
                </a:defRPr>
              </a:lvl3pPr>
              <a:lvl4pPr algn="l">
                <a:defRPr sz="1200">
                  <a:solidFill>
                    <a:schemeClr val="tx1"/>
                  </a:solidFill>
                  <a:latin typeface="Gill Sans" charset="0"/>
                </a:defRPr>
              </a:lvl4pPr>
              <a:lvl5pPr algn="l">
                <a:defRPr sz="1200">
                  <a:solidFill>
                    <a:schemeClr val="tx1"/>
                  </a:solidFill>
                  <a:latin typeface="Gill Sans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/>
                  </a:solidFill>
                  <a:latin typeface="Gill Sans" charset="0"/>
                </a:defRPr>
              </a:lvl9pPr>
            </a:lstStyle>
            <a:p>
              <a:pPr algn="ctr" defTabSz="914354"/>
              <a:r>
                <a:rPr lang="en-US" sz="1600" dirty="0">
                  <a:solidFill>
                    <a:srgbClr val="394D54"/>
                  </a:solidFill>
                  <a:ea typeface="Gill Sans" charset="0"/>
                  <a:cs typeface="Gill Sans" charset="0"/>
                </a:rPr>
                <a:t>Customer Data Center</a:t>
              </a:r>
            </a:p>
          </p:txBody>
        </p:sp>
        <p:pic>
          <p:nvPicPr>
            <p:cNvPr id="84" name="Picture 19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0738" y="4520769"/>
              <a:ext cx="677739" cy="409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" name="Picture 17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56243" y="5882054"/>
              <a:ext cx="409708" cy="325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" name="Picture 21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0857" y="5872032"/>
              <a:ext cx="832322" cy="638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3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191543" y="4773830"/>
              <a:ext cx="542300" cy="745467"/>
            </a:xfrm>
            <a:prstGeom prst="rect">
              <a:avLst/>
            </a:prstGeom>
          </p:spPr>
        </p:pic>
        <p:pic>
          <p:nvPicPr>
            <p:cNvPr id="88" name="Picture 22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9586" y="4621383"/>
              <a:ext cx="1392624" cy="838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>
                      <a:alpha val="3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" name="Freeform 88"/>
            <p:cNvSpPr/>
            <p:nvPr/>
          </p:nvSpPr>
          <p:spPr>
            <a:xfrm>
              <a:off x="7978293" y="2984285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6" bIns="155156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63136" y="1760435"/>
              <a:ext cx="177513" cy="95438"/>
            </a:xfrm>
            <a:custGeom>
              <a:avLst/>
              <a:gdLst>
                <a:gd name="connsiteX0" fmla="*/ 0 w 811164"/>
                <a:gd name="connsiteY0" fmla="*/ 0 h 436109"/>
                <a:gd name="connsiteX1" fmla="*/ 811164 w 811164"/>
                <a:gd name="connsiteY1" fmla="*/ 0 h 436109"/>
                <a:gd name="connsiteX2" fmla="*/ 811164 w 811164"/>
                <a:gd name="connsiteY2" fmla="*/ 436109 h 436109"/>
                <a:gd name="connsiteX3" fmla="*/ 0 w 811164"/>
                <a:gd name="connsiteY3" fmla="*/ 436109 h 436109"/>
                <a:gd name="connsiteX4" fmla="*/ 0 w 811164"/>
                <a:gd name="connsiteY4" fmla="*/ 0 h 43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164" h="436109">
                  <a:moveTo>
                    <a:pt x="0" y="0"/>
                  </a:moveTo>
                  <a:lnTo>
                    <a:pt x="811164" y="0"/>
                  </a:lnTo>
                  <a:lnTo>
                    <a:pt x="811164" y="436109"/>
                  </a:lnTo>
                  <a:lnTo>
                    <a:pt x="0" y="4361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190" tIns="76190" rIns="76190" bIns="76190" numCol="1" spcCol="1270" anchor="ctr" anchorCtr="0">
              <a:noAutofit/>
            </a:bodyPr>
            <a:lstStyle/>
            <a:p>
              <a:pPr defTabSz="8889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dirty="0">
                <a:solidFill>
                  <a:srgbClr val="394D54">
                    <a:hueOff val="0"/>
                    <a:satOff val="0"/>
                    <a:lumOff val="0"/>
                    <a:alphaOff val="0"/>
                  </a:srgbClr>
                </a:solidFill>
              </a:endParaRPr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28837" y="2984285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530" tIns="113252" rIns="98530" bIns="113252" numCol="1" spcCol="1270" anchor="ctr" anchorCtr="0">
              <a:noAutofit/>
            </a:bodyPr>
            <a:lstStyle/>
            <a:p>
              <a:pPr algn="ctr" defTabSz="15556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500">
                <a:solidFill>
                  <a:prstClr val="white"/>
                </a:solidFill>
              </a:endParaRPr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03278" y="3119297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4" bIns="155156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68021" y="1895448"/>
              <a:ext cx="171788" cy="95438"/>
            </a:xfrm>
            <a:custGeom>
              <a:avLst/>
              <a:gdLst>
                <a:gd name="connsiteX0" fmla="*/ 0 w 784997"/>
                <a:gd name="connsiteY0" fmla="*/ 0 h 436109"/>
                <a:gd name="connsiteX1" fmla="*/ 784997 w 784997"/>
                <a:gd name="connsiteY1" fmla="*/ 0 h 436109"/>
                <a:gd name="connsiteX2" fmla="*/ 784997 w 784997"/>
                <a:gd name="connsiteY2" fmla="*/ 436109 h 436109"/>
                <a:gd name="connsiteX3" fmla="*/ 0 w 784997"/>
                <a:gd name="connsiteY3" fmla="*/ 436109 h 436109"/>
                <a:gd name="connsiteX4" fmla="*/ 0 w 784997"/>
                <a:gd name="connsiteY4" fmla="*/ 0 h 43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4997" h="436109">
                  <a:moveTo>
                    <a:pt x="0" y="0"/>
                  </a:moveTo>
                  <a:lnTo>
                    <a:pt x="784997" y="0"/>
                  </a:lnTo>
                  <a:lnTo>
                    <a:pt x="784997" y="436109"/>
                  </a:lnTo>
                  <a:lnTo>
                    <a:pt x="0" y="4361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190" tIns="76190" rIns="76190" bIns="76190" numCol="1" spcCol="1270" anchor="ctr" anchorCtr="0">
              <a:noAutofit/>
            </a:bodyPr>
            <a:lstStyle/>
            <a:p>
              <a:pPr algn="r" defTabSz="8889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dirty="0">
                <a:solidFill>
                  <a:srgbClr val="394D54">
                    <a:hueOff val="0"/>
                    <a:satOff val="0"/>
                    <a:lumOff val="0"/>
                    <a:alphaOff val="0"/>
                  </a:srgbClr>
                </a:solidFill>
              </a:endParaRPr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52734" y="3119297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530" tIns="113252" rIns="98530" bIns="113252" numCol="1" spcCol="1270" anchor="ctr" anchorCtr="0">
              <a:noAutofit/>
            </a:bodyPr>
            <a:lstStyle/>
            <a:p>
              <a:pPr algn="ctr" defTabSz="15556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500">
                <a:solidFill>
                  <a:prstClr val="white"/>
                </a:solidFill>
              </a:endParaRPr>
            </a:p>
          </p:txBody>
        </p:sp>
        <p:sp>
          <p:nvSpPr>
            <p:cNvPr id="95" name="Freeform 94"/>
            <p:cNvSpPr/>
            <p:nvPr/>
          </p:nvSpPr>
          <p:spPr>
            <a:xfrm>
              <a:off x="7978293" y="3254309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6" bIns="155158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96" name="Freeform 95"/>
            <p:cNvSpPr/>
            <p:nvPr/>
          </p:nvSpPr>
          <p:spPr>
            <a:xfrm>
              <a:off x="6763136" y="2030459"/>
              <a:ext cx="177513" cy="95438"/>
            </a:xfrm>
            <a:custGeom>
              <a:avLst/>
              <a:gdLst>
                <a:gd name="connsiteX0" fmla="*/ 0 w 811164"/>
                <a:gd name="connsiteY0" fmla="*/ 0 h 436109"/>
                <a:gd name="connsiteX1" fmla="*/ 811164 w 811164"/>
                <a:gd name="connsiteY1" fmla="*/ 0 h 436109"/>
                <a:gd name="connsiteX2" fmla="*/ 811164 w 811164"/>
                <a:gd name="connsiteY2" fmla="*/ 436109 h 436109"/>
                <a:gd name="connsiteX3" fmla="*/ 0 w 811164"/>
                <a:gd name="connsiteY3" fmla="*/ 436109 h 436109"/>
                <a:gd name="connsiteX4" fmla="*/ 0 w 811164"/>
                <a:gd name="connsiteY4" fmla="*/ 0 h 43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1164" h="436109">
                  <a:moveTo>
                    <a:pt x="0" y="0"/>
                  </a:moveTo>
                  <a:lnTo>
                    <a:pt x="811164" y="0"/>
                  </a:lnTo>
                  <a:lnTo>
                    <a:pt x="811164" y="436109"/>
                  </a:lnTo>
                  <a:lnTo>
                    <a:pt x="0" y="43610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190" tIns="76190" rIns="76190" bIns="76190" numCol="1" spcCol="1270" anchor="ctr" anchorCtr="0">
              <a:noAutofit/>
            </a:bodyPr>
            <a:lstStyle/>
            <a:p>
              <a:pPr defTabSz="8889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>
                <a:solidFill>
                  <a:srgbClr val="394D54">
                    <a:hueOff val="0"/>
                    <a:satOff val="0"/>
                    <a:lumOff val="0"/>
                    <a:alphaOff val="0"/>
                  </a:srgbClr>
                </a:solidFill>
              </a:endParaRPr>
            </a:p>
          </p:txBody>
        </p:sp>
        <p:sp>
          <p:nvSpPr>
            <p:cNvPr id="97" name="Freeform 96"/>
            <p:cNvSpPr/>
            <p:nvPr/>
          </p:nvSpPr>
          <p:spPr>
            <a:xfrm>
              <a:off x="7828837" y="3254309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530" tIns="113252" rIns="98530" bIns="113252" numCol="1" spcCol="1270" anchor="ctr" anchorCtr="0">
              <a:noAutofit/>
            </a:bodyPr>
            <a:lstStyle/>
            <a:p>
              <a:pPr algn="ctr" defTabSz="15556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500">
                <a:solidFill>
                  <a:prstClr val="white"/>
                </a:solidFill>
              </a:endParaRPr>
            </a:p>
          </p:txBody>
        </p:sp>
        <p:sp>
          <p:nvSpPr>
            <p:cNvPr id="98" name="Freeform 97"/>
            <p:cNvSpPr/>
            <p:nvPr/>
          </p:nvSpPr>
          <p:spPr>
            <a:xfrm>
              <a:off x="1575536" y="1656008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4" bIns="155156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99" name="Freeform 98"/>
            <p:cNvSpPr/>
            <p:nvPr/>
          </p:nvSpPr>
          <p:spPr>
            <a:xfrm>
              <a:off x="1650550" y="1791019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6" bIns="155158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501094" y="1791019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530" tIns="113252" rIns="98530" bIns="113252" numCol="1" spcCol="1270" anchor="ctr" anchorCtr="0">
              <a:noAutofit/>
            </a:bodyPr>
            <a:lstStyle/>
            <a:p>
              <a:pPr algn="ctr" defTabSz="15556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500">
                <a:solidFill>
                  <a:prstClr val="white"/>
                </a:solidFill>
              </a:endParaRPr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996430" y="1258388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6" bIns="155156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46974" y="1258388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530" tIns="113252" rIns="98530" bIns="113252" numCol="1" spcCol="1270" anchor="ctr" anchorCtr="0">
              <a:noAutofit/>
            </a:bodyPr>
            <a:lstStyle/>
            <a:p>
              <a:pPr algn="ctr" defTabSz="15556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500">
                <a:solidFill>
                  <a:prstClr val="white"/>
                </a:solidFill>
              </a:endParaRPr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921415" y="1393400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4" bIns="155156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451508" y="1577599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6" bIns="155156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374413" y="1442164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530" tIns="113252" rIns="98530" bIns="113252" numCol="1" spcCol="1270" anchor="ctr" anchorCtr="0">
              <a:noAutofit/>
            </a:bodyPr>
            <a:lstStyle/>
            <a:p>
              <a:pPr algn="ctr" defTabSz="15556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500">
                <a:solidFill>
                  <a:prstClr val="white"/>
                </a:solidFill>
              </a:endParaRPr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299972" y="1577175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6" bIns="155158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572739" y="2483909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6" bIns="155156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497724" y="2618920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4" bIns="155156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647178" y="2618920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530" tIns="113252" rIns="98530" bIns="113252" numCol="1" spcCol="1270" anchor="ctr" anchorCtr="0">
              <a:noAutofit/>
            </a:bodyPr>
            <a:lstStyle/>
            <a:p>
              <a:pPr algn="ctr" defTabSz="15556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500">
                <a:solidFill>
                  <a:prstClr val="white"/>
                </a:solidFill>
              </a:endParaRPr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572739" y="2753932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6" bIns="155158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152259" y="1657297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6" bIns="155156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002803" y="1657297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530" tIns="113252" rIns="98530" bIns="113252" numCol="1" spcCol="1270" anchor="ctr" anchorCtr="0">
              <a:noAutofit/>
            </a:bodyPr>
            <a:lstStyle/>
            <a:p>
              <a:pPr algn="ctr" defTabSz="15556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500">
                <a:solidFill>
                  <a:prstClr val="white"/>
                </a:solidFill>
              </a:endParaRPr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077244" y="1792308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4" bIns="155156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152259" y="1927320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6" bIns="155158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02803" y="1927320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530" tIns="113252" rIns="98530" bIns="113252" numCol="1" spcCol="1270" anchor="ctr" anchorCtr="0">
              <a:noAutofit/>
            </a:bodyPr>
            <a:lstStyle/>
            <a:p>
              <a:pPr algn="ctr" defTabSz="15556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500">
                <a:solidFill>
                  <a:prstClr val="white"/>
                </a:solidFill>
              </a:endParaRPr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174298" y="2453569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4" bIns="155156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323754" y="2453569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530" tIns="113252" rIns="98530" bIns="113252" numCol="1" spcCol="1270" anchor="ctr" anchorCtr="0">
              <a:noAutofit/>
            </a:bodyPr>
            <a:lstStyle/>
            <a:p>
              <a:pPr algn="ctr" defTabSz="15556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500">
                <a:solidFill>
                  <a:prstClr val="white"/>
                </a:solidFill>
              </a:endParaRPr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249314" y="2588581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40434" tIns="155156" rIns="140436" bIns="155158" numCol="1" spcCol="1270" anchor="ctr" anchorCtr="0">
              <a:noAutofit/>
            </a:bodyPr>
            <a:lstStyle/>
            <a:p>
              <a:pPr algn="ctr" defTabSz="48891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100" dirty="0">
                <a:solidFill>
                  <a:prstClr val="white"/>
                </a:solidFill>
              </a:endParaRPr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099858" y="2588581"/>
              <a:ext cx="138385" cy="159062"/>
            </a:xfrm>
            <a:custGeom>
              <a:avLst/>
              <a:gdLst>
                <a:gd name="connsiteX0" fmla="*/ 0 w 726849"/>
                <a:gd name="connsiteY0" fmla="*/ 316180 h 632359"/>
                <a:gd name="connsiteX1" fmla="*/ 158090 w 726849"/>
                <a:gd name="connsiteY1" fmla="*/ 0 h 632359"/>
                <a:gd name="connsiteX2" fmla="*/ 568759 w 726849"/>
                <a:gd name="connsiteY2" fmla="*/ 0 h 632359"/>
                <a:gd name="connsiteX3" fmla="*/ 726849 w 726849"/>
                <a:gd name="connsiteY3" fmla="*/ 316180 h 632359"/>
                <a:gd name="connsiteX4" fmla="*/ 568759 w 726849"/>
                <a:gd name="connsiteY4" fmla="*/ 632359 h 632359"/>
                <a:gd name="connsiteX5" fmla="*/ 158090 w 726849"/>
                <a:gd name="connsiteY5" fmla="*/ 632359 h 632359"/>
                <a:gd name="connsiteX6" fmla="*/ 0 w 726849"/>
                <a:gd name="connsiteY6" fmla="*/ 316180 h 6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6849" h="632359">
                  <a:moveTo>
                    <a:pt x="363424" y="0"/>
                  </a:moveTo>
                  <a:lnTo>
                    <a:pt x="726849" y="137538"/>
                  </a:lnTo>
                  <a:lnTo>
                    <a:pt x="726849" y="494821"/>
                  </a:lnTo>
                  <a:lnTo>
                    <a:pt x="363424" y="632359"/>
                  </a:lnTo>
                  <a:lnTo>
                    <a:pt x="0" y="494821"/>
                  </a:lnTo>
                  <a:lnTo>
                    <a:pt x="0" y="137538"/>
                  </a:lnTo>
                  <a:lnTo>
                    <a:pt x="363424" y="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8530" tIns="113252" rIns="98530" bIns="113252" numCol="1" spcCol="1270" anchor="ctr" anchorCtr="0">
              <a:noAutofit/>
            </a:bodyPr>
            <a:lstStyle/>
            <a:p>
              <a:pPr algn="ctr" defTabSz="155563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500">
                <a:solidFill>
                  <a:prstClr val="white"/>
                </a:solidFill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 rot="5400000">
              <a:off x="10427427" y="1847407"/>
              <a:ext cx="2185969" cy="92333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 defTabSz="914354"/>
              <a:r>
                <a:rPr lang="en-US" b="1" dirty="0">
                  <a:solidFill>
                    <a:prstClr val="white"/>
                  </a:solidFill>
                </a:rPr>
                <a:t>Do services and apps interact appropriately?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 rot="5400000">
              <a:off x="10427427" y="5019083"/>
              <a:ext cx="2185969" cy="92333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pPr algn="ctr" defTabSz="914354"/>
              <a:r>
                <a:rPr lang="en-US" b="1" dirty="0">
                  <a:solidFill>
                    <a:prstClr val="white"/>
                  </a:solidFill>
                </a:rPr>
                <a:t>Can I migrate smoothly and quickly?</a:t>
              </a:r>
            </a:p>
          </p:txBody>
        </p:sp>
        <p:grpSp>
          <p:nvGrpSpPr>
            <p:cNvPr id="123" name="Group 122"/>
            <p:cNvGrpSpPr/>
            <p:nvPr/>
          </p:nvGrpSpPr>
          <p:grpSpPr>
            <a:xfrm>
              <a:off x="5134813" y="3360066"/>
              <a:ext cx="1511439" cy="1511439"/>
              <a:chOff x="5104426" y="2860581"/>
              <a:chExt cx="1511642" cy="1511642"/>
            </a:xfrm>
          </p:grpSpPr>
          <p:cxnSp>
            <p:nvCxnSpPr>
              <p:cNvPr id="124" name="Straight Arrow Connector 123"/>
              <p:cNvCxnSpPr/>
              <p:nvPr/>
            </p:nvCxnSpPr>
            <p:spPr>
              <a:xfrm rot="2700000">
                <a:off x="5104426" y="3615142"/>
                <a:ext cx="1511642" cy="2519"/>
              </a:xfrm>
              <a:prstGeom prst="straightConnector1">
                <a:avLst/>
              </a:prstGeom>
              <a:ln w="69850">
                <a:headEnd type="triangle"/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5" name="Straight Arrow Connector 124"/>
              <p:cNvCxnSpPr/>
              <p:nvPr/>
            </p:nvCxnSpPr>
            <p:spPr>
              <a:xfrm rot="-2700000">
                <a:off x="5104426" y="3615142"/>
                <a:ext cx="1511642" cy="2519"/>
              </a:xfrm>
              <a:prstGeom prst="straightConnector1">
                <a:avLst/>
              </a:prstGeom>
              <a:ln w="69850">
                <a:headEnd type="triangle"/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100002A-EFB3-7413-349D-3A3F9D2427AB}"/>
              </a:ext>
            </a:extLst>
          </p:cNvPr>
          <p:cNvSpPr txBox="1">
            <a:spLocks/>
          </p:cNvSpPr>
          <p:nvPr/>
        </p:nvSpPr>
        <p:spPr>
          <a:xfrm>
            <a:off x="809240" y="214682"/>
            <a:ext cx="10515600" cy="8800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sz="4400" dirty="0"/>
              <a:t>Docker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122989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1C48B-7223-9E90-E7FE-953B20318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Redis</a:t>
            </a:r>
            <a:r>
              <a:rPr lang="sr-Latn-RS" dirty="0"/>
              <a:t> servis se može iskoristiti za sinhronizaciju procesa</a:t>
            </a:r>
          </a:p>
          <a:p>
            <a:pPr lvl="1"/>
            <a:r>
              <a:rPr lang="sr-Latn-RS" dirty="0"/>
              <a:t>Naredba 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SETNX</a:t>
            </a:r>
            <a:r>
              <a:rPr lang="sr-Latn-RS" dirty="0"/>
              <a:t> se može iskoristiti za implementaciju brava i distribuiranih kritičnih sekcija</a:t>
            </a:r>
          </a:p>
          <a:p>
            <a:pPr lvl="1"/>
            <a:r>
              <a:rPr lang="sr-Latn-RS" dirty="0"/>
              <a:t>Blokirajuće naredbe namenjene za rad sa listama (</a:t>
            </a:r>
            <a:r>
              <a:rPr lang="sr-Latn-RS" dirty="0" err="1"/>
              <a:t>npr</a:t>
            </a:r>
            <a:r>
              <a:rPr lang="sr-Latn-RS" dirty="0"/>
              <a:t> 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BRPOP</a:t>
            </a:r>
            <a:r>
              <a:rPr lang="sr-Latn-RS" dirty="0"/>
              <a:t>) se mogu iskoristiti za rešavanja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Producer-Consumer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problema</a:t>
            </a:r>
          </a:p>
          <a:p>
            <a:pPr lvl="1"/>
            <a:r>
              <a:rPr lang="sr-Latn-RS" dirty="0"/>
              <a:t>Podržava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Publish-Subscribe</a:t>
            </a:r>
            <a:r>
              <a:rPr lang="sr-Latn-RS" dirty="0"/>
              <a:t> mehanizam koji se može koristiti za komunikaciju između procesa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DD72E4-6851-FBFF-4F3E-52CF71C126F0}"/>
              </a:ext>
            </a:extLst>
          </p:cNvPr>
          <p:cNvSpPr txBox="1"/>
          <p:nvPr/>
        </p:nvSpPr>
        <p:spPr>
          <a:xfrm>
            <a:off x="6194611" y="4518898"/>
            <a:ext cx="6096000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/>
              <a:t>root@44703be63e79:/data# </a:t>
            </a:r>
            <a:r>
              <a:rPr lang="en-GB" sz="1600" dirty="0" err="1"/>
              <a:t>redis</a:t>
            </a:r>
            <a:r>
              <a:rPr lang="en-GB" sz="1600" dirty="0"/>
              <a:t>-cli</a:t>
            </a:r>
          </a:p>
          <a:p>
            <a:r>
              <a:rPr lang="en-GB" sz="1600" dirty="0"/>
              <a:t>127.0.0.1:6379&gt; subscribe channel</a:t>
            </a:r>
          </a:p>
          <a:p>
            <a:r>
              <a:rPr lang="en-GB" sz="1600" dirty="0"/>
              <a:t>Reading messages... (press Ctrl-C to quit)</a:t>
            </a:r>
          </a:p>
          <a:p>
            <a:r>
              <a:rPr lang="en-GB" sz="1600" dirty="0"/>
              <a:t>1) "subscribe"</a:t>
            </a:r>
          </a:p>
          <a:p>
            <a:r>
              <a:rPr lang="en-GB" sz="1600" dirty="0"/>
              <a:t>2) "channel"</a:t>
            </a:r>
          </a:p>
          <a:p>
            <a:r>
              <a:rPr lang="en-GB" sz="1600" dirty="0"/>
              <a:t>3) (integer) 1</a:t>
            </a:r>
          </a:p>
          <a:p>
            <a:r>
              <a:rPr lang="en-GB" sz="1600" dirty="0"/>
              <a:t>1) "message"</a:t>
            </a:r>
          </a:p>
          <a:p>
            <a:r>
              <a:rPr lang="en-GB" sz="1600" dirty="0"/>
              <a:t>2) "channel"</a:t>
            </a:r>
          </a:p>
          <a:p>
            <a:r>
              <a:rPr lang="en-GB" sz="1600" dirty="0"/>
              <a:t>3) "Hello"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5BC65B-C761-9EA4-3D80-7D606EF25470}"/>
              </a:ext>
            </a:extLst>
          </p:cNvPr>
          <p:cNvSpPr txBox="1"/>
          <p:nvPr/>
        </p:nvSpPr>
        <p:spPr>
          <a:xfrm>
            <a:off x="1169894" y="4976634"/>
            <a:ext cx="64456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root@44703be63e79:/data# </a:t>
            </a:r>
            <a:r>
              <a:rPr lang="en-GB" dirty="0" err="1"/>
              <a:t>redis</a:t>
            </a:r>
            <a:r>
              <a:rPr lang="en-GB" dirty="0"/>
              <a:t>-cli</a:t>
            </a:r>
          </a:p>
          <a:p>
            <a:r>
              <a:rPr lang="en-GB" dirty="0"/>
              <a:t>127.0.0.1:6379&gt; publish channel "Hello"</a:t>
            </a:r>
          </a:p>
          <a:p>
            <a:r>
              <a:rPr lang="en-GB" dirty="0"/>
              <a:t>(integer) 1</a:t>
            </a:r>
          </a:p>
          <a:p>
            <a:r>
              <a:rPr lang="en-GB" dirty="0"/>
              <a:t>127.0.0.1:6379&gt;</a:t>
            </a:r>
          </a:p>
        </p:txBody>
      </p:sp>
    </p:spTree>
    <p:extLst>
      <p:ext uri="{BB962C8B-B14F-4D97-AF65-F5344CB8AC3E}">
        <p14:creationId xmlns:p14="http://schemas.microsoft.com/office/powerpoint/2010/main" val="37083402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1C48B-7223-9E90-E7FE-953B20318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5034"/>
            <a:ext cx="10515600" cy="4584209"/>
          </a:xfrm>
        </p:spPr>
        <p:txBody>
          <a:bodyPr>
            <a:normAutofit fontScale="85000" lnSpcReduction="20000"/>
          </a:bodyPr>
          <a:lstStyle/>
          <a:p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dirty="0"/>
              <a:t> alata dozvoljava povezivanje više računara u klaster (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swarm</a:t>
            </a:r>
            <a:r>
              <a:rPr lang="sr-Latn-RS" dirty="0"/>
              <a:t>)</a:t>
            </a:r>
          </a:p>
          <a:p>
            <a:pPr lvl="1"/>
            <a:r>
              <a:rPr lang="sr-Latn-RS" dirty="0"/>
              <a:t>Klaster se sastoji od čvorova (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nodes</a:t>
            </a:r>
            <a:r>
              <a:rPr lang="sr-Latn-RS" dirty="0"/>
              <a:t>) koji predstavljaju aktivacije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engine</a:t>
            </a:r>
            <a:r>
              <a:rPr lang="sr-Latn-RS" dirty="0"/>
              <a:t>-a</a:t>
            </a:r>
          </a:p>
          <a:p>
            <a:pPr lvl="1"/>
            <a:r>
              <a:rPr lang="sr-Latn-RS" dirty="0"/>
              <a:t>Postoje čvorovi menadžeri koji upravljaju klasterom i čvorovi radnici koji izvršavaju zadatke koje izdaju menadžeri</a:t>
            </a:r>
          </a:p>
          <a:p>
            <a:r>
              <a:rPr lang="en-US" dirty="0" err="1"/>
              <a:t>Aplikacije</a:t>
            </a:r>
            <a:r>
              <a:rPr lang="sr-Latn-RS" dirty="0"/>
              <a:t> koje </a:t>
            </a:r>
            <a:r>
              <a:rPr lang="en-US" dirty="0"/>
              <a:t>se </a:t>
            </a:r>
            <a:r>
              <a:rPr lang="en-US" dirty="0" err="1"/>
              <a:t>i</a:t>
            </a:r>
            <a:r>
              <a:rPr lang="sr-Latn-RS" dirty="0" err="1"/>
              <a:t>zvšavaju</a:t>
            </a:r>
            <a:r>
              <a:rPr lang="sr-Latn-RS" dirty="0"/>
              <a:t> su predstavljen</a:t>
            </a:r>
            <a:r>
              <a:rPr lang="en-US" dirty="0"/>
              <a:t>e</a:t>
            </a:r>
            <a:r>
              <a:rPr lang="sr-Latn-RS" dirty="0"/>
              <a:t> servisima</a:t>
            </a:r>
            <a:endParaRPr lang="en-US" dirty="0"/>
          </a:p>
          <a:p>
            <a:pPr lvl="1"/>
            <a:r>
              <a:rPr lang="en-US" dirty="0" err="1"/>
              <a:t>Dozvoljavaju</a:t>
            </a:r>
            <a:r>
              <a:rPr lang="en-US" dirty="0"/>
              <a:t> </a:t>
            </a:r>
            <a:r>
              <a:rPr lang="en-US" dirty="0" err="1"/>
              <a:t>repliciranje</a:t>
            </a:r>
            <a:r>
              <a:rPr lang="en-US" dirty="0"/>
              <a:t> </a:t>
            </a:r>
            <a:r>
              <a:rPr lang="en-US" dirty="0" err="1"/>
              <a:t>kontejnera</a:t>
            </a:r>
            <a:endParaRPr lang="en-US" dirty="0"/>
          </a:p>
          <a:p>
            <a:r>
              <a:rPr lang="sr-Latn-RS" dirty="0"/>
              <a:t>Menadžeri prosleđuju </a:t>
            </a:r>
            <a:r>
              <a:rPr lang="en-US" dirty="0" err="1"/>
              <a:t>korisni</a:t>
            </a:r>
            <a:r>
              <a:rPr lang="sr-Latn-RS" dirty="0" err="1"/>
              <a:t>čke</a:t>
            </a:r>
            <a:r>
              <a:rPr lang="sr-Latn-RS" dirty="0"/>
              <a:t> zahteve replikama korišćenjem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ingress</a:t>
            </a:r>
            <a:r>
              <a:rPr lang="sr-Latn-RS" dirty="0"/>
              <a:t> mreže</a:t>
            </a:r>
          </a:p>
          <a:p>
            <a:pPr lvl="1"/>
            <a:r>
              <a:rPr lang="sr-Latn-RS" dirty="0"/>
              <a:t>Vodi se računa o balansiranju posla (interni </a:t>
            </a:r>
            <a:r>
              <a:rPr lang="sr-Latn-RS" dirty="0" err="1"/>
              <a:t>load-balanser</a:t>
            </a:r>
            <a:r>
              <a:rPr lang="sr-Latn-RS" dirty="0"/>
              <a:t>)</a:t>
            </a:r>
          </a:p>
          <a:p>
            <a:r>
              <a:rPr lang="sr-Latn-RS" dirty="0"/>
              <a:t>Kada se </a:t>
            </a:r>
            <a:r>
              <a:rPr lang="sr-Latn-RS" dirty="0" err="1"/>
              <a:t>inicijalizuje</a:t>
            </a:r>
            <a:r>
              <a:rPr lang="sr-Latn-RS" dirty="0"/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swarm</a:t>
            </a:r>
            <a:r>
              <a:rPr lang="sr-Latn-RS" dirty="0"/>
              <a:t> klaster ili kada se čvor pridruži postojećem klasteru kreiraju se dve mreže:</a:t>
            </a:r>
          </a:p>
          <a:p>
            <a:pPr lvl="1"/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ingress</a:t>
            </a:r>
            <a:r>
              <a:rPr lang="sr-Latn-RS" dirty="0"/>
              <a:t> mreža </a:t>
            </a:r>
            <a:r>
              <a:rPr lang="sr-Latn-RS" dirty="0" err="1"/>
              <a:t>kreiranna</a:t>
            </a:r>
            <a:r>
              <a:rPr lang="sr-Latn-RS" dirty="0"/>
              <a:t> pomoću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overlay</a:t>
            </a:r>
            <a:r>
              <a:rPr lang="sr-Latn-RS" dirty="0"/>
              <a:t> drajvera =&gt; saobraćaj namenjen za servise</a:t>
            </a:r>
          </a:p>
          <a:p>
            <a:pPr lvl="1"/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dokcer_gwbridge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 err="1"/>
              <a:t>kreiranna</a:t>
            </a:r>
            <a:r>
              <a:rPr lang="sr-Latn-RS" dirty="0"/>
              <a:t> pomoću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bridge</a:t>
            </a:r>
            <a:r>
              <a:rPr lang="sr-Latn-RS" dirty="0"/>
              <a:t> drajvera =&gt; saobraćaju </a:t>
            </a:r>
            <a:r>
              <a:rPr lang="sr-Latn-RS" dirty="0" err="1"/>
              <a:t>namenje</a:t>
            </a:r>
            <a:r>
              <a:rPr lang="en-US" dirty="0"/>
              <a:t>n</a:t>
            </a:r>
            <a:r>
              <a:rPr lang="sr-Latn-RS" dirty="0"/>
              <a:t> za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daemon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servise </a:t>
            </a:r>
          </a:p>
          <a:p>
            <a:pPr lvl="1"/>
            <a:endParaRPr lang="sr-Latn-RS" dirty="0"/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1380120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pic>
        <p:nvPicPr>
          <p:cNvPr id="7" name="Content Placeholder 6" descr="Graphical user interface, diagram, application&#10;&#10;Description automatically generated">
            <a:extLst>
              <a:ext uri="{FF2B5EF4-FFF2-40B4-BE49-F238E27FC236}">
                <a16:creationId xmlns:a16="http://schemas.microsoft.com/office/drawing/2014/main" id="{B67B24EE-8675-A2BE-2BF0-75ECB7ACAE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666" y="1690688"/>
            <a:ext cx="9804668" cy="4597715"/>
          </a:xfrm>
        </p:spPr>
      </p:pic>
    </p:spTree>
    <p:extLst>
      <p:ext uri="{BB962C8B-B14F-4D97-AF65-F5344CB8AC3E}">
        <p14:creationId xmlns:p14="http://schemas.microsoft.com/office/powerpoint/2010/main" val="3148079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D01306-3751-7D13-FC9A-EF4C1BD7E0BA}"/>
              </a:ext>
            </a:extLst>
          </p:cNvPr>
          <p:cNvSpPr txBox="1"/>
          <p:nvPr/>
        </p:nvSpPr>
        <p:spPr>
          <a:xfrm>
            <a:off x="1040860" y="1510580"/>
            <a:ext cx="11322995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Inicijalizacija </a:t>
            </a:r>
            <a:r>
              <a:rPr lang="sr-Latn-RS" sz="2400" b="1" dirty="0" err="1">
                <a:latin typeface="Courier New" panose="02070309020205020404" pitchFamily="49" charset="0"/>
                <a:ea typeface="Tahoma" panose="020B0604030504040204" pitchFamily="34" charset="0"/>
                <a:cs typeface="Courier New" panose="02070309020205020404" pitchFamily="49" charset="0"/>
              </a:rPr>
              <a:t>swarm</a:t>
            </a: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klastera</a:t>
            </a:r>
          </a:p>
          <a:p>
            <a:r>
              <a:rPr lang="en-GB" dirty="0"/>
              <a:t>$ docker swarm </a:t>
            </a:r>
            <a:r>
              <a:rPr lang="en-GB" dirty="0" err="1"/>
              <a:t>init</a:t>
            </a:r>
            <a:endParaRPr lang="en-GB" dirty="0"/>
          </a:p>
          <a:p>
            <a:r>
              <a:rPr lang="en-GB" dirty="0"/>
              <a:t>Swarm initialized: current node (dxn1zf6l61qsb1josjja83ngz) is now a manager.</a:t>
            </a:r>
          </a:p>
          <a:p>
            <a:endParaRPr lang="en-GB" dirty="0"/>
          </a:p>
          <a:p>
            <a:r>
              <a:rPr lang="en-GB" dirty="0"/>
              <a:t>To add a worker to this swarm, run the following command:</a:t>
            </a:r>
          </a:p>
          <a:p>
            <a:endParaRPr lang="en-GB" dirty="0"/>
          </a:p>
          <a:p>
            <a:r>
              <a:rPr lang="en-GB" dirty="0"/>
              <a:t>    docker swarm join \</a:t>
            </a:r>
          </a:p>
          <a:p>
            <a:r>
              <a:rPr lang="en-GB" dirty="0"/>
              <a:t>    --token SWMTKN-1-49nj1cmql0jkz5s954yi3oex3nedyz0fb0xx14ie39trti4wxv-8vxv8rssmk743ojnwacrr2e7c \</a:t>
            </a:r>
          </a:p>
          <a:p>
            <a:r>
              <a:rPr lang="en-GB" dirty="0"/>
              <a:t>    192.168.99.100:2377</a:t>
            </a:r>
          </a:p>
          <a:p>
            <a:endParaRPr lang="en-GB" dirty="0"/>
          </a:p>
          <a:p>
            <a:r>
              <a:rPr lang="en-GB" dirty="0"/>
              <a:t>To add a manager to this swarm, run 'docker swarm join-token manager' and follow the instructions.</a:t>
            </a:r>
          </a:p>
          <a:p>
            <a:r>
              <a:rPr lang="en-GB" dirty="0"/>
              <a:t>$ docker swarm join-token manager</a:t>
            </a:r>
          </a:p>
          <a:p>
            <a:endParaRPr lang="en-GB" dirty="0"/>
          </a:p>
          <a:p>
            <a:r>
              <a:rPr lang="en-GB" dirty="0"/>
              <a:t>To add a manager to this swarm, run the following command:</a:t>
            </a:r>
          </a:p>
          <a:p>
            <a:endParaRPr lang="en-GB" dirty="0"/>
          </a:p>
          <a:p>
            <a:r>
              <a:rPr lang="en-GB" dirty="0"/>
              <a:t>    docker swarm join \</a:t>
            </a:r>
          </a:p>
          <a:p>
            <a:r>
              <a:rPr lang="en-GB" dirty="0"/>
              <a:t>    --token SWMTKN-1-59egwe8qangbzbqb3ryawxzk3jn97ifahlsrw01yar60pmkr90-bdjfnkcflhooyafetgjod97sz \</a:t>
            </a:r>
          </a:p>
          <a:p>
            <a:r>
              <a:rPr lang="en-GB" dirty="0"/>
              <a:t>    192.168.99.100:2377</a:t>
            </a:r>
          </a:p>
        </p:txBody>
      </p:sp>
    </p:spTree>
    <p:extLst>
      <p:ext uri="{BB962C8B-B14F-4D97-AF65-F5344CB8AC3E}">
        <p14:creationId xmlns:p14="http://schemas.microsoft.com/office/powerpoint/2010/main" val="4919135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F0C3B6-FC5D-0B25-F7A8-182989A86F8E}"/>
              </a:ext>
            </a:extLst>
          </p:cNvPr>
          <p:cNvSpPr txBox="1"/>
          <p:nvPr/>
        </p:nvSpPr>
        <p:spPr>
          <a:xfrm>
            <a:off x="675640" y="3459586"/>
            <a:ext cx="609437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$ d</a:t>
            </a:r>
            <a:r>
              <a:rPr lang="en-GB" dirty="0" err="1"/>
              <a:t>ocker</a:t>
            </a:r>
            <a:r>
              <a:rPr lang="en-GB" dirty="0"/>
              <a:t> info</a:t>
            </a:r>
          </a:p>
          <a:p>
            <a:endParaRPr lang="en-GB" dirty="0"/>
          </a:p>
          <a:p>
            <a:r>
              <a:rPr lang="en-GB" dirty="0"/>
              <a:t>Containers: 2</a:t>
            </a:r>
          </a:p>
          <a:p>
            <a:r>
              <a:rPr lang="en-GB" dirty="0"/>
              <a:t>Running: 0</a:t>
            </a:r>
          </a:p>
          <a:p>
            <a:r>
              <a:rPr lang="en-GB" dirty="0"/>
              <a:t>Paused: 0</a:t>
            </a:r>
          </a:p>
          <a:p>
            <a:r>
              <a:rPr lang="en-GB" dirty="0"/>
              <a:t>Stopped: 2</a:t>
            </a:r>
          </a:p>
          <a:p>
            <a:r>
              <a:rPr lang="en-GB" dirty="0"/>
              <a:t>  ...snip...</a:t>
            </a:r>
          </a:p>
          <a:p>
            <a:r>
              <a:rPr lang="en-GB" dirty="0"/>
              <a:t>Swarm: active</a:t>
            </a:r>
          </a:p>
          <a:p>
            <a:r>
              <a:rPr lang="en-GB" dirty="0"/>
              <a:t>  </a:t>
            </a:r>
            <a:r>
              <a:rPr lang="en-GB" dirty="0" err="1"/>
              <a:t>NodeID</a:t>
            </a:r>
            <a:r>
              <a:rPr lang="en-GB" dirty="0"/>
              <a:t>: dxn1zf6l61qsb1josjja83ngz</a:t>
            </a:r>
          </a:p>
          <a:p>
            <a:r>
              <a:rPr lang="en-GB" dirty="0"/>
              <a:t>  Is Manager: true</a:t>
            </a:r>
          </a:p>
          <a:p>
            <a:r>
              <a:rPr lang="en-GB" dirty="0"/>
              <a:t>  Managers: 1</a:t>
            </a:r>
          </a:p>
          <a:p>
            <a:r>
              <a:rPr lang="en-GB" dirty="0"/>
              <a:t>  Nodes: 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A71A8C-38F5-801A-743B-7B042287A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0" y="3714016"/>
            <a:ext cx="7987384" cy="16441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9BA0B1B-B2DA-D5B2-F552-2DA980458781}"/>
              </a:ext>
            </a:extLst>
          </p:cNvPr>
          <p:cNvSpPr txBox="1"/>
          <p:nvPr/>
        </p:nvSpPr>
        <p:spPr>
          <a:xfrm>
            <a:off x="922830" y="1921087"/>
            <a:ext cx="1139109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$ </a:t>
            </a:r>
            <a:r>
              <a:rPr lang="en-GB" dirty="0"/>
              <a:t>docker swarm join \</a:t>
            </a:r>
          </a:p>
          <a:p>
            <a:r>
              <a:rPr lang="en-GB" dirty="0"/>
              <a:t>  --token  SWMTKN-1-49nj1cmql0jkz5s954yi3oex3nedyz0fb0xx14ie39trti4wxv-8vxv8rssmk743ojnwacrr2e7c \</a:t>
            </a:r>
          </a:p>
          <a:p>
            <a:r>
              <a:rPr lang="en-GB" dirty="0"/>
              <a:t>  192.168.99.100:2377</a:t>
            </a:r>
          </a:p>
          <a:p>
            <a:endParaRPr lang="en-GB" dirty="0"/>
          </a:p>
          <a:p>
            <a:r>
              <a:rPr lang="en-GB" dirty="0"/>
              <a:t>This node joined a swarm as a worker.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ECFB47-7870-221A-DB49-7743E1C9895C}"/>
              </a:ext>
            </a:extLst>
          </p:cNvPr>
          <p:cNvSpPr txBox="1"/>
          <p:nvPr/>
        </p:nvSpPr>
        <p:spPr>
          <a:xfrm>
            <a:off x="838200" y="1483453"/>
            <a:ext cx="619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Latn-RS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Priključivanje klasteru i provera stanja</a:t>
            </a:r>
          </a:p>
        </p:txBody>
      </p:sp>
    </p:spTree>
    <p:extLst>
      <p:ext uri="{BB962C8B-B14F-4D97-AF65-F5344CB8AC3E}">
        <p14:creationId xmlns:p14="http://schemas.microsoft.com/office/powerpoint/2010/main" val="13348334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1C48B-7223-9E90-E7FE-953B20318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5034"/>
            <a:ext cx="10515600" cy="975247"/>
          </a:xfrm>
        </p:spPr>
        <p:txBody>
          <a:bodyPr>
            <a:normAutofit fontScale="92500" lnSpcReduction="20000"/>
          </a:bodyPr>
          <a:lstStyle/>
          <a:p>
            <a:r>
              <a:rPr lang="sr-Latn-RS" dirty="0"/>
              <a:t>Kreiranje servisa se vrši zadavanjem komandi na menadžeru, broj kontejnera se zadaje prilikom kreiranja ali se kasnije može promeniti</a:t>
            </a:r>
          </a:p>
          <a:p>
            <a:pPr lvl="1"/>
            <a:r>
              <a:rPr lang="sr-Latn-RS" dirty="0"/>
              <a:t>Moguće je koristiti ranije kreiran konfiguracioni 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yaml</a:t>
            </a:r>
            <a:r>
              <a:rPr lang="sr-Latn-RS" dirty="0"/>
              <a:t> fajl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5D1DD0-E3BC-450D-16DA-45EA2C41B87D}"/>
              </a:ext>
            </a:extLst>
          </p:cNvPr>
          <p:cNvSpPr txBox="1"/>
          <p:nvPr/>
        </p:nvSpPr>
        <p:spPr>
          <a:xfrm>
            <a:off x="794425" y="2699101"/>
            <a:ext cx="1060314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$ </a:t>
            </a:r>
            <a:r>
              <a:rPr lang="en-GB" dirty="0"/>
              <a:t>docker service create --replicas 1 --name </a:t>
            </a:r>
            <a:r>
              <a:rPr lang="en-GB" dirty="0" err="1"/>
              <a:t>helloworld</a:t>
            </a:r>
            <a:r>
              <a:rPr lang="en-GB" dirty="0"/>
              <a:t> alpine ping docker.com</a:t>
            </a:r>
          </a:p>
          <a:p>
            <a:r>
              <a:rPr lang="en-GB" dirty="0"/>
              <a:t>9uk4639qpg7npwf3fn2aasksr</a:t>
            </a:r>
            <a:endParaRPr lang="sr-Latn-RS" dirty="0"/>
          </a:p>
          <a:p>
            <a:r>
              <a:rPr lang="sr-Latn-RS" dirty="0"/>
              <a:t>$ </a:t>
            </a:r>
            <a:r>
              <a:rPr lang="en-GB" dirty="0"/>
              <a:t>docker service ls</a:t>
            </a:r>
          </a:p>
          <a:p>
            <a:r>
              <a:rPr lang="en-GB" dirty="0"/>
              <a:t>ID            NAME        SCALE  IMAGE   COMMAND</a:t>
            </a:r>
          </a:p>
          <a:p>
            <a:r>
              <a:rPr lang="en-GB" dirty="0"/>
              <a:t>9uk4639qpg7n  </a:t>
            </a:r>
            <a:r>
              <a:rPr lang="en-GB" dirty="0" err="1"/>
              <a:t>helloworld</a:t>
            </a:r>
            <a:r>
              <a:rPr lang="en-GB" dirty="0"/>
              <a:t>  1/1    alpine  ping docker.com</a:t>
            </a:r>
            <a:endParaRPr lang="sr-Latn-RS" dirty="0"/>
          </a:p>
          <a:p>
            <a:r>
              <a:rPr lang="sr-Latn-RS" dirty="0"/>
              <a:t>$ </a:t>
            </a:r>
            <a:r>
              <a:rPr lang="en-GB" dirty="0"/>
              <a:t>docker service scale </a:t>
            </a:r>
            <a:r>
              <a:rPr lang="en-GB" dirty="0" err="1"/>
              <a:t>helloworld</a:t>
            </a:r>
            <a:r>
              <a:rPr lang="en-GB" dirty="0"/>
              <a:t>=5</a:t>
            </a:r>
          </a:p>
          <a:p>
            <a:r>
              <a:rPr lang="en-GB" dirty="0" err="1"/>
              <a:t>helloworld</a:t>
            </a:r>
            <a:r>
              <a:rPr lang="en-GB" dirty="0"/>
              <a:t> scaled to 5</a:t>
            </a:r>
            <a:endParaRPr lang="sr-Latn-RS" dirty="0"/>
          </a:p>
          <a:p>
            <a:r>
              <a:rPr lang="sr-Latn-RS" dirty="0"/>
              <a:t>$ </a:t>
            </a:r>
            <a:r>
              <a:rPr lang="en-GB" dirty="0"/>
              <a:t>docker service </a:t>
            </a:r>
            <a:r>
              <a:rPr lang="en-GB" dirty="0" err="1"/>
              <a:t>ps</a:t>
            </a:r>
            <a:r>
              <a:rPr lang="en-GB" dirty="0"/>
              <a:t> </a:t>
            </a:r>
            <a:r>
              <a:rPr lang="en-GB" dirty="0" err="1"/>
              <a:t>helloworld</a:t>
            </a:r>
            <a:endParaRPr lang="en-GB" dirty="0"/>
          </a:p>
          <a:p>
            <a:r>
              <a:rPr lang="en-GB" dirty="0"/>
              <a:t>NAME                                    IMAGE   NODE      DESIRED STATE  CURRENT STATE</a:t>
            </a:r>
          </a:p>
          <a:p>
            <a:r>
              <a:rPr lang="en-GB" dirty="0"/>
              <a:t>helloworld.1.8p1vev3fq5zm0mi8g0as41w35  alpine  worker2   Running        </a:t>
            </a:r>
            <a:r>
              <a:rPr lang="en-GB" dirty="0" err="1"/>
              <a:t>Running</a:t>
            </a:r>
            <a:r>
              <a:rPr lang="en-GB" dirty="0"/>
              <a:t> 7 minutes</a:t>
            </a:r>
          </a:p>
          <a:p>
            <a:r>
              <a:rPr lang="en-GB" dirty="0"/>
              <a:t>helloworld.2.c7a7tcdq5s0uk3qr88mf8xco6  alpine  worker1   Running        </a:t>
            </a:r>
            <a:r>
              <a:rPr lang="en-GB" dirty="0" err="1"/>
              <a:t>Running</a:t>
            </a:r>
            <a:r>
              <a:rPr lang="en-GB" dirty="0"/>
              <a:t> 24 seconds</a:t>
            </a:r>
          </a:p>
          <a:p>
            <a:r>
              <a:rPr lang="en-GB" dirty="0"/>
              <a:t>helloworld.3.6crl09vdcalvtfehfh69ogfb1  alpine  worker1   Running        </a:t>
            </a:r>
            <a:r>
              <a:rPr lang="en-GB" dirty="0" err="1"/>
              <a:t>Running</a:t>
            </a:r>
            <a:r>
              <a:rPr lang="en-GB" dirty="0"/>
              <a:t> 24 seconds</a:t>
            </a:r>
          </a:p>
          <a:p>
            <a:r>
              <a:rPr lang="en-GB" dirty="0"/>
              <a:t>helloworld.4.auky6trawmdlcne8ad8phb0f1  alpine  manager1  Running        </a:t>
            </a:r>
            <a:r>
              <a:rPr lang="en-GB" dirty="0" err="1"/>
              <a:t>Running</a:t>
            </a:r>
            <a:r>
              <a:rPr lang="en-GB" dirty="0"/>
              <a:t> 24 seconds</a:t>
            </a:r>
          </a:p>
          <a:p>
            <a:r>
              <a:rPr lang="en-GB" dirty="0"/>
              <a:t>helloworld.5.ba19kca06l18zujfwxyc5lkyn  alpine  worker2   Running        </a:t>
            </a:r>
            <a:r>
              <a:rPr lang="en-GB" dirty="0" err="1"/>
              <a:t>Running</a:t>
            </a:r>
            <a:r>
              <a:rPr lang="en-GB" dirty="0"/>
              <a:t> 24 seconds</a:t>
            </a:r>
          </a:p>
        </p:txBody>
      </p:sp>
    </p:spTree>
    <p:extLst>
      <p:ext uri="{BB962C8B-B14F-4D97-AF65-F5344CB8AC3E}">
        <p14:creationId xmlns:p14="http://schemas.microsoft.com/office/powerpoint/2010/main" val="5436213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1C48B-7223-9E90-E7FE-953B20318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5034"/>
            <a:ext cx="10515600" cy="1325563"/>
          </a:xfrm>
        </p:spPr>
        <p:txBody>
          <a:bodyPr>
            <a:normAutofit/>
          </a:bodyPr>
          <a:lstStyle/>
          <a:p>
            <a:r>
              <a:rPr lang="sr-Latn-RS" dirty="0"/>
              <a:t>Moguće je promeniti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sr-Latn-RS" dirty="0"/>
              <a:t> artefakt kao i broj replika</a:t>
            </a:r>
          </a:p>
          <a:p>
            <a:pPr lvl="1"/>
            <a:r>
              <a:rPr lang="sr-Latn-RS" dirty="0"/>
              <a:t>Dodatno moguće je </a:t>
            </a:r>
            <a:r>
              <a:rPr lang="sr-Latn-RS" dirty="0" err="1"/>
              <a:t>zadataki</a:t>
            </a:r>
            <a:r>
              <a:rPr lang="sr-Latn-RS" dirty="0"/>
              <a:t> pauzu prilikom promene </a:t>
            </a:r>
            <a:r>
              <a:rPr lang="sr-Latn-RS" sz="2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sr-Latn-RS" dirty="0"/>
              <a:t> artefakta (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--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update-delay</a:t>
            </a:r>
            <a:r>
              <a:rPr lang="sr-Latn-RS" dirty="0"/>
              <a:t> opcija prilikom kreiranja servisa)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CD6035-B836-F098-CBAE-B89D357EF7B4}"/>
              </a:ext>
            </a:extLst>
          </p:cNvPr>
          <p:cNvSpPr txBox="1"/>
          <p:nvPr/>
        </p:nvSpPr>
        <p:spPr>
          <a:xfrm>
            <a:off x="1150701" y="2990769"/>
            <a:ext cx="989059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RS" dirty="0"/>
              <a:t>$ </a:t>
            </a:r>
            <a:r>
              <a:rPr lang="en-GB" dirty="0"/>
              <a:t>docker service update --image redis:3.0.7 </a:t>
            </a:r>
            <a:r>
              <a:rPr lang="en-GB" dirty="0" err="1"/>
              <a:t>redis</a:t>
            </a:r>
            <a:endParaRPr lang="en-GB" dirty="0"/>
          </a:p>
          <a:p>
            <a:r>
              <a:rPr lang="en-GB" dirty="0"/>
              <a:t>Redis</a:t>
            </a:r>
            <a:endParaRPr lang="sr-Latn-RS" dirty="0"/>
          </a:p>
          <a:p>
            <a:r>
              <a:rPr lang="sr-Latn-RS" dirty="0"/>
              <a:t>$ </a:t>
            </a:r>
            <a:r>
              <a:rPr lang="en-GB" dirty="0"/>
              <a:t>docker service </a:t>
            </a:r>
            <a:r>
              <a:rPr lang="en-GB" dirty="0" err="1"/>
              <a:t>ps</a:t>
            </a:r>
            <a:r>
              <a:rPr lang="en-GB" dirty="0"/>
              <a:t> </a:t>
            </a:r>
            <a:r>
              <a:rPr lang="en-GB" dirty="0" err="1"/>
              <a:t>redis</a:t>
            </a:r>
            <a:endParaRPr lang="en-GB" dirty="0"/>
          </a:p>
          <a:p>
            <a:r>
              <a:rPr lang="en-GB" dirty="0"/>
              <a:t>NAME                                   IMAGE        NODE       DESIRED STATE  CURRENT STATE            ERROR</a:t>
            </a:r>
          </a:p>
          <a:p>
            <a:r>
              <a:rPr lang="en-GB" dirty="0"/>
              <a:t>redis.1.dos1zffgeofhagnve8w864fco      redis:3.0.7  worker1    Running        </a:t>
            </a:r>
            <a:r>
              <a:rPr lang="en-GB" dirty="0" err="1"/>
              <a:t>Running</a:t>
            </a:r>
            <a:r>
              <a:rPr lang="en-GB" dirty="0"/>
              <a:t> 37 seconds</a:t>
            </a:r>
          </a:p>
          <a:p>
            <a:r>
              <a:rPr lang="en-GB" dirty="0"/>
              <a:t> \_ redis.1.88rdo6pa52ki8oqx6dogf04fh  redis:3.0.6  worker2    Shutdown       </a:t>
            </a:r>
            <a:r>
              <a:rPr lang="en-GB" dirty="0" err="1"/>
              <a:t>Shutdown</a:t>
            </a:r>
            <a:r>
              <a:rPr lang="en-GB" dirty="0"/>
              <a:t> 56 seconds ago</a:t>
            </a:r>
          </a:p>
          <a:p>
            <a:r>
              <a:rPr lang="en-GB" dirty="0"/>
              <a:t>redis.2.9l3i4j85517skba5o7tn5m8g0      redis:3.0.7  worker2    Running        </a:t>
            </a:r>
            <a:r>
              <a:rPr lang="en-GB" dirty="0" err="1"/>
              <a:t>Running</a:t>
            </a:r>
            <a:r>
              <a:rPr lang="en-GB" dirty="0"/>
              <a:t> About a minute</a:t>
            </a:r>
          </a:p>
          <a:p>
            <a:r>
              <a:rPr lang="en-GB" dirty="0"/>
              <a:t> \_ redis.2.66k185wilg8ele7ntu8f6nj6i  redis:3.0.6  worker1    Shutdown       </a:t>
            </a:r>
            <a:r>
              <a:rPr lang="en-GB" dirty="0" err="1"/>
              <a:t>Shutdown</a:t>
            </a:r>
            <a:r>
              <a:rPr lang="en-GB" dirty="0"/>
              <a:t> 2 minutes ago</a:t>
            </a:r>
          </a:p>
          <a:p>
            <a:r>
              <a:rPr lang="en-GB" dirty="0"/>
              <a:t>redis.3.egiuiqpzrdbxks3wxgn8qib1g      redis:3.0.7  worker1    Running        </a:t>
            </a:r>
            <a:r>
              <a:rPr lang="en-GB" dirty="0" err="1"/>
              <a:t>Running</a:t>
            </a:r>
            <a:r>
              <a:rPr lang="en-GB" dirty="0"/>
              <a:t> 48 seconds</a:t>
            </a:r>
          </a:p>
          <a:p>
            <a:r>
              <a:rPr lang="en-GB" dirty="0"/>
              <a:t> \_ redis.3.ctzktfddb2tepkr45qcmqln04  redis:3.0.6  mmanager1  Shutdown       </a:t>
            </a:r>
            <a:r>
              <a:rPr lang="en-GB" dirty="0" err="1"/>
              <a:t>Shutdown</a:t>
            </a:r>
            <a:r>
              <a:rPr lang="en-GB" dirty="0"/>
              <a:t> 2 minutes ago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6904C7-8300-B982-6C96-9DAFDE409C0D}"/>
              </a:ext>
            </a:extLst>
          </p:cNvPr>
          <p:cNvSpPr txBox="1"/>
          <p:nvPr/>
        </p:nvSpPr>
        <p:spPr>
          <a:xfrm>
            <a:off x="3667760" y="5853091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docker service scale </a:t>
            </a:r>
            <a:r>
              <a:rPr lang="en-GB" dirty="0" err="1"/>
              <a:t>helloworld</a:t>
            </a:r>
            <a:r>
              <a:rPr lang="en-GB" dirty="0"/>
              <a:t>=5</a:t>
            </a:r>
          </a:p>
          <a:p>
            <a:endParaRPr lang="en-GB" dirty="0"/>
          </a:p>
          <a:p>
            <a:r>
              <a:rPr lang="en-GB" dirty="0" err="1"/>
              <a:t>helloworld</a:t>
            </a:r>
            <a:r>
              <a:rPr lang="en-GB" dirty="0"/>
              <a:t> scaled to 5</a:t>
            </a:r>
          </a:p>
        </p:txBody>
      </p:sp>
    </p:spTree>
    <p:extLst>
      <p:ext uri="{BB962C8B-B14F-4D97-AF65-F5344CB8AC3E}">
        <p14:creationId xmlns:p14="http://schemas.microsoft.com/office/powerpoint/2010/main" val="21322355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1C48B-7223-9E90-E7FE-953B20318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5034"/>
            <a:ext cx="10515600" cy="1218438"/>
          </a:xfrm>
        </p:spPr>
        <p:txBody>
          <a:bodyPr>
            <a:normAutofit lnSpcReduction="10000"/>
          </a:bodyPr>
          <a:lstStyle/>
          <a:p>
            <a:r>
              <a:rPr lang="sr-Latn-RS" dirty="0"/>
              <a:t>Ponekad je neophodno odraditi nešto na serveru što zahteva da se na njemu ne izvršavaju servisi =&gt; prebaciti ga u 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DRAIN</a:t>
            </a:r>
            <a:r>
              <a:rPr lang="sr-Latn-RS" dirty="0"/>
              <a:t> stanje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32E90E-932D-9B12-BDC6-287FA38DE636}"/>
              </a:ext>
            </a:extLst>
          </p:cNvPr>
          <p:cNvSpPr txBox="1"/>
          <p:nvPr/>
        </p:nvSpPr>
        <p:spPr>
          <a:xfrm>
            <a:off x="398834" y="2840597"/>
            <a:ext cx="12052571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$ docker node ls</a:t>
            </a:r>
          </a:p>
          <a:p>
            <a:r>
              <a:rPr lang="en-GB" dirty="0"/>
              <a:t>ID                           HOSTNAME  STATUS  AVAILABILITY  MANAGER STATUS</a:t>
            </a:r>
          </a:p>
          <a:p>
            <a:r>
              <a:rPr lang="en-GB" dirty="0"/>
              <a:t>1bcef6utixb0l0ca7gxuivsj0    worker2   Ready   Active</a:t>
            </a:r>
          </a:p>
          <a:p>
            <a:r>
              <a:rPr lang="en-GB" dirty="0"/>
              <a:t>38ciaotwjuritcdtn9npbnkuz    worker1   Ready   Active</a:t>
            </a:r>
          </a:p>
          <a:p>
            <a:r>
              <a:rPr lang="en-GB" dirty="0"/>
              <a:t>e216jshn25ckzbvmwlnh5jr3g *  manager1  Ready   Active        Leader</a:t>
            </a:r>
          </a:p>
          <a:p>
            <a:r>
              <a:rPr lang="en-GB" dirty="0"/>
              <a:t>$ docker node update --availability drain worker1</a:t>
            </a:r>
          </a:p>
          <a:p>
            <a:r>
              <a:rPr lang="en-GB" dirty="0"/>
              <a:t>worker1</a:t>
            </a:r>
          </a:p>
          <a:p>
            <a:r>
              <a:rPr lang="en-GB" dirty="0"/>
              <a:t>$ docker service </a:t>
            </a:r>
            <a:r>
              <a:rPr lang="en-GB" dirty="0" err="1"/>
              <a:t>ps</a:t>
            </a:r>
            <a:r>
              <a:rPr lang="en-GB" dirty="0"/>
              <a:t> </a:t>
            </a:r>
            <a:r>
              <a:rPr lang="en-GB" dirty="0" err="1"/>
              <a:t>redis</a:t>
            </a:r>
            <a:endParaRPr lang="en-GB" dirty="0"/>
          </a:p>
          <a:p>
            <a:r>
              <a:rPr lang="en-GB" dirty="0"/>
              <a:t>NAME                                    IMAGE        NODE      DESIRED STATE  CURRENT STATE          ERROR</a:t>
            </a:r>
          </a:p>
          <a:p>
            <a:r>
              <a:rPr lang="en-GB" dirty="0"/>
              <a:t>redis.1.7q92v0nr1hcgts2amcjyqg3pq       redis:3.0.6  manager1  Running        </a:t>
            </a:r>
            <a:r>
              <a:rPr lang="en-GB" dirty="0" err="1"/>
              <a:t>Running</a:t>
            </a:r>
            <a:r>
              <a:rPr lang="en-GB" dirty="0"/>
              <a:t> 4 minutes</a:t>
            </a:r>
          </a:p>
          <a:p>
            <a:r>
              <a:rPr lang="en-GB" dirty="0"/>
              <a:t>redis.2.b4hovzed7id8irg1to42egue8       redis:3.0.6  worker2   Running        </a:t>
            </a:r>
            <a:r>
              <a:rPr lang="en-GB" dirty="0" err="1"/>
              <a:t>Running</a:t>
            </a:r>
            <a:r>
              <a:rPr lang="en-GB" dirty="0"/>
              <a:t> About a minute</a:t>
            </a:r>
          </a:p>
          <a:p>
            <a:r>
              <a:rPr lang="en-GB" dirty="0"/>
              <a:t> \_ redis.2.7h2l8h3q3wqy5f66hlv9ddmi6   redis:3.0.6  worker1   Shutdown       </a:t>
            </a:r>
            <a:r>
              <a:rPr lang="en-GB" dirty="0" err="1"/>
              <a:t>Shutdown</a:t>
            </a:r>
            <a:r>
              <a:rPr lang="en-GB" dirty="0"/>
              <a:t> 2 minutes ago</a:t>
            </a:r>
          </a:p>
          <a:p>
            <a:r>
              <a:rPr lang="en-GB" dirty="0"/>
              <a:t>redis.3.9bg7cezvedmkgg6c8yzvbhwsd       redis:3.0.6  worker2   Running        </a:t>
            </a:r>
            <a:r>
              <a:rPr lang="en-GB" dirty="0" err="1"/>
              <a:t>Running</a:t>
            </a:r>
            <a:r>
              <a:rPr lang="en-GB" dirty="0"/>
              <a:t> 4 minutes</a:t>
            </a:r>
          </a:p>
        </p:txBody>
      </p:sp>
    </p:spTree>
    <p:extLst>
      <p:ext uri="{BB962C8B-B14F-4D97-AF65-F5344CB8AC3E}">
        <p14:creationId xmlns:p14="http://schemas.microsoft.com/office/powerpoint/2010/main" val="41485209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974D6-3FA7-5B9D-78C0-37B862AB2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61C48B-7223-9E90-E7FE-953B20318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5034"/>
            <a:ext cx="10515600" cy="929992"/>
          </a:xfrm>
        </p:spPr>
        <p:txBody>
          <a:bodyPr>
            <a:normAutofit/>
          </a:bodyPr>
          <a:lstStyle/>
          <a:p>
            <a:r>
              <a:rPr lang="sr-Latn-RS" dirty="0"/>
              <a:t>Mapiranje portova servisa omogućuje da se saobraćaj prosledi traženom servisu bez obzira na to koje se čvoru pristupa</a:t>
            </a:r>
          </a:p>
        </p:txBody>
      </p:sp>
      <p:pic>
        <p:nvPicPr>
          <p:cNvPr id="5" name="Picture 4" descr="Timeline&#10;&#10;Description automatically generated">
            <a:extLst>
              <a:ext uri="{FF2B5EF4-FFF2-40B4-BE49-F238E27FC236}">
                <a16:creationId xmlns:a16="http://schemas.microsoft.com/office/drawing/2014/main" id="{6D94137A-42B7-43D6-7C6D-C4CFC6C1A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026" y="2445026"/>
            <a:ext cx="9587948" cy="4271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983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798C2-5B87-BC4E-EE88-C2EF0EC0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C02811-BDE4-1FC9-D2B4-E40B6A65EE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dirty="0" err="1"/>
              <a:t>Definicija</a:t>
            </a:r>
            <a:r>
              <a:rPr lang="en-US" dirty="0"/>
              <a:t> </a:t>
            </a:r>
            <a:r>
              <a:rPr lang="en-US" dirty="0" err="1"/>
              <a:t>preuzeta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Wikipedia</a:t>
            </a:r>
            <a:r>
              <a:rPr lang="en-US" dirty="0"/>
              <a:t> </a:t>
            </a:r>
            <a:r>
              <a:rPr lang="en-US" dirty="0" err="1"/>
              <a:t>stranice</a:t>
            </a:r>
            <a:r>
              <a:rPr lang="en-US" dirty="0"/>
              <a:t> - </a:t>
            </a:r>
            <a:r>
              <a:rPr lang="en-GB" i="1" dirty="0"/>
              <a:t>Docker is a set of platform as a service (PaaS) products that use OS-level virtualization to deliver software in packages called containers.</a:t>
            </a:r>
          </a:p>
          <a:p>
            <a:r>
              <a:rPr lang="en-US" dirty="0" err="1"/>
              <a:t>Omogu</a:t>
            </a:r>
            <a:r>
              <a:rPr lang="sr-Latn-RS" dirty="0" err="1"/>
              <a:t>ćava</a:t>
            </a:r>
            <a:r>
              <a:rPr lang="sr-Latn-RS" dirty="0"/>
              <a:t> pakovanje aplikacije u standardne jedinice koje se nazivaju kontejneri i dozvoljava brzo i lako pokretanje istih</a:t>
            </a:r>
          </a:p>
          <a:p>
            <a:pPr lvl="1"/>
            <a:r>
              <a:rPr lang="sr-Latn-RS" dirty="0"/>
              <a:t>Jedini zahtev – mašina mora da ima instaliran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dirty="0"/>
              <a:t> alat</a:t>
            </a:r>
          </a:p>
          <a:p>
            <a:pPr lvl="1"/>
            <a:r>
              <a:rPr lang="sr-Latn-RS" dirty="0"/>
              <a:t>Omogućava lako i brzo pokretanje velikog broja servisa neophodnih za razvoj i rad aplikacija</a:t>
            </a:r>
          </a:p>
          <a:p>
            <a:r>
              <a:rPr lang="sr-Latn-RS" dirty="0"/>
              <a:t>Instalacija je dostupna na </a:t>
            </a:r>
            <a:r>
              <a:rPr lang="sr-Latn-RS" dirty="0">
                <a:hlinkClick r:id="rId2"/>
              </a:rPr>
              <a:t>https://www.docker.com/</a:t>
            </a:r>
            <a:endParaRPr lang="sr-Latn-RS" dirty="0"/>
          </a:p>
          <a:p>
            <a:pPr lvl="1"/>
            <a:r>
              <a:rPr lang="sr-Latn-RS" dirty="0"/>
              <a:t>Postoji besplatna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Community</a:t>
            </a:r>
            <a:r>
              <a:rPr lang="sr-Latn-RS" dirty="0"/>
              <a:t> verzija alata</a:t>
            </a:r>
          </a:p>
        </p:txBody>
      </p:sp>
    </p:spTree>
    <p:extLst>
      <p:ext uri="{BB962C8B-B14F-4D97-AF65-F5344CB8AC3E}">
        <p14:creationId xmlns:p14="http://schemas.microsoft.com/office/powerpoint/2010/main" val="3059615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D1C33-0EE7-5668-08C2-CFB4709D21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B97451-0E2D-57DE-430F-115C942973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5273" y="1472629"/>
            <a:ext cx="4643016" cy="4351338"/>
          </a:xfrm>
        </p:spPr>
        <p:txBody>
          <a:bodyPr/>
          <a:lstStyle/>
          <a:p>
            <a:r>
              <a:rPr lang="sr-Latn-RS" dirty="0"/>
              <a:t>Predstavlja softver za </a:t>
            </a:r>
            <a:r>
              <a:rPr lang="sr-Latn-RS" dirty="0" err="1"/>
              <a:t>virtuelizaciju</a:t>
            </a:r>
            <a:r>
              <a:rPr lang="sr-Latn-RS" dirty="0"/>
              <a:t>, ali sa dosta razlika u odnosu na VM</a:t>
            </a:r>
            <a:endParaRPr lang="en-US" dirty="0"/>
          </a:p>
          <a:p>
            <a:r>
              <a:rPr lang="en-US" dirty="0" err="1"/>
              <a:t>Koristi</a:t>
            </a:r>
            <a:r>
              <a:rPr lang="en-US" dirty="0"/>
              <a:t> se </a:t>
            </a:r>
            <a:r>
              <a:rPr lang="en-US" dirty="0" err="1"/>
              <a:t>virtuelizacija</a:t>
            </a:r>
            <a:r>
              <a:rPr lang="en-US" dirty="0"/>
              <a:t> </a:t>
            </a:r>
            <a:r>
              <a:rPr lang="en-US" dirty="0" err="1"/>
              <a:t>operativnog</a:t>
            </a:r>
            <a:r>
              <a:rPr lang="en-US" dirty="0"/>
              <a:t> </a:t>
            </a:r>
            <a:r>
              <a:rPr lang="en-US" dirty="0" err="1"/>
              <a:t>sistema</a:t>
            </a:r>
            <a:endParaRPr lang="en-GB" dirty="0"/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9B4F2FCF-06FD-DF03-A10A-CD550F1CC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23" y="1472629"/>
            <a:ext cx="6367073" cy="470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016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EE0D4-EDD4-933C-7BA1-496A37E43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71669"/>
          </a:xfrm>
        </p:spPr>
        <p:txBody>
          <a:bodyPr/>
          <a:lstStyle/>
          <a:p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sr-Latn-RS" i="1" dirty="0"/>
              <a:t> </a:t>
            </a:r>
            <a:r>
              <a:rPr lang="sr-Latn-RS" dirty="0"/>
              <a:t>predstavlja uputstvo za kreiranje kontejnera</a:t>
            </a:r>
          </a:p>
          <a:p>
            <a:pPr lvl="1"/>
            <a:r>
              <a:rPr lang="sr-Latn-RS" dirty="0"/>
              <a:t>Velik</a:t>
            </a:r>
            <a:r>
              <a:rPr lang="en-US" dirty="0" err="1"/>
              <a:t>i</a:t>
            </a:r>
            <a:r>
              <a:rPr lang="sr-Latn-RS" dirty="0"/>
              <a:t> broj</a:t>
            </a:r>
            <a:r>
              <a:rPr lang="en-US" dirty="0"/>
              <a:t> </a:t>
            </a:r>
            <a:r>
              <a:rPr lang="en-US" dirty="0" err="1"/>
              <a:t>ovih</a:t>
            </a:r>
            <a:r>
              <a:rPr lang="en-US" dirty="0"/>
              <a:t> </a:t>
            </a:r>
            <a:r>
              <a:rPr lang="en-US" dirty="0" err="1"/>
              <a:t>artefakata</a:t>
            </a:r>
            <a:r>
              <a:rPr lang="sr-Latn-RS" dirty="0"/>
              <a:t> je dostupan u okviru </a:t>
            </a:r>
            <a:r>
              <a:rPr lang="en-US" dirty="0" err="1"/>
              <a:t>javnih</a:t>
            </a:r>
            <a:r>
              <a:rPr lang="sr-Latn-RS" dirty="0"/>
              <a:t> repozitorijuma </a:t>
            </a:r>
            <a:r>
              <a:rPr lang="en-US" dirty="0"/>
              <a:t>(</a:t>
            </a:r>
            <a:r>
              <a:rPr lang="sr-Latn-RS" dirty="0">
                <a:hlinkClick r:id="rId2"/>
              </a:rPr>
              <a:t>https://hub.docker.com/</a:t>
            </a:r>
            <a:r>
              <a:rPr lang="en-US" dirty="0"/>
              <a:t>)</a:t>
            </a:r>
            <a:endParaRPr lang="sr-Latn-RS" dirty="0"/>
          </a:p>
          <a:p>
            <a:r>
              <a:rPr lang="sr-Latn-RS" dirty="0"/>
              <a:t>Svaki pokrenuti kontejner predstavlja izolovano izvršno okruženje =&gt; izbegava se dug i naporan proces instalacije neophodnih servisa</a:t>
            </a:r>
          </a:p>
          <a:p>
            <a:r>
              <a:rPr lang="sr-Latn-RS" dirty="0"/>
              <a:t> Primer: pokretanje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MySQL</a:t>
            </a:r>
            <a:r>
              <a:rPr lang="sr-Latn-RS" dirty="0"/>
              <a:t> baze podataka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FAA3BA-519F-E531-0787-BBDA53A576A8}"/>
              </a:ext>
            </a:extLst>
          </p:cNvPr>
          <p:cNvSpPr txBox="1"/>
          <p:nvPr/>
        </p:nvSpPr>
        <p:spPr>
          <a:xfrm>
            <a:off x="2424618" y="5001398"/>
            <a:ext cx="6094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dirty="0"/>
              <a:t>docker run </a:t>
            </a:r>
            <a:r>
              <a:rPr lang="en-GB" sz="2400" dirty="0" err="1"/>
              <a:t>mysql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3829579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EE0D4-EDD4-933C-7BA1-496A37E433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6"/>
            <a:ext cx="10515600" cy="2542094"/>
          </a:xfrm>
        </p:spPr>
        <p:txBody>
          <a:bodyPr/>
          <a:lstStyle/>
          <a:p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se mora nalaziti u lokalnom repozitorijumu pre upotrebe</a:t>
            </a:r>
          </a:p>
          <a:p>
            <a:pPr lvl="1"/>
            <a:r>
              <a:rPr lang="sr-Latn-RS" dirty="0"/>
              <a:t>Može se </a:t>
            </a:r>
            <a:r>
              <a:rPr lang="sr-Latn-RS" dirty="0" err="1"/>
              <a:t>preuziti</a:t>
            </a:r>
            <a:r>
              <a:rPr lang="sr-Latn-RS" dirty="0"/>
              <a:t> sa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Hub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repozitorijuma korišćenjem komande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pull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&lt;IMAGE_NAME&gt;</a:t>
            </a:r>
          </a:p>
          <a:p>
            <a:pPr lvl="1"/>
            <a:r>
              <a:rPr lang="sr-Latn-RS" dirty="0"/>
              <a:t>Ukoliko nije prisutan u lokalnom repozitorijumu, automatski se preuzima prilikom pokretanja kontejnera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353C0C-7B56-3681-34F6-4B5C9D1F4508}"/>
              </a:ext>
            </a:extLst>
          </p:cNvPr>
          <p:cNvSpPr txBox="1"/>
          <p:nvPr/>
        </p:nvSpPr>
        <p:spPr>
          <a:xfrm>
            <a:off x="1626140" y="4367720"/>
            <a:ext cx="8939719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$ docker run hello-world</a:t>
            </a:r>
          </a:p>
          <a:p>
            <a:r>
              <a:rPr lang="en-GB" dirty="0"/>
              <a:t>Unable to find image '</a:t>
            </a:r>
            <a:r>
              <a:rPr lang="en-GB" dirty="0" err="1"/>
              <a:t>hello-world:latest</a:t>
            </a:r>
            <a:r>
              <a:rPr lang="en-GB" dirty="0"/>
              <a:t>' locally</a:t>
            </a:r>
          </a:p>
          <a:p>
            <a:r>
              <a:rPr lang="en-GB" dirty="0"/>
              <a:t>latest: Pulling from library/hello-world</a:t>
            </a:r>
          </a:p>
          <a:p>
            <a:r>
              <a:rPr lang="en-GB" dirty="0"/>
              <a:t>2db29710123e: Pull complete</a:t>
            </a:r>
          </a:p>
          <a:p>
            <a:r>
              <a:rPr lang="en-GB" dirty="0"/>
              <a:t>Digest: sha256:ffb13da98453e0f04d33a6eee5bb8e46ee50d08ebe17735fc0779d0349e889e9</a:t>
            </a:r>
          </a:p>
          <a:p>
            <a:r>
              <a:rPr lang="en-GB" dirty="0"/>
              <a:t>Status: Downloaded newer image for </a:t>
            </a:r>
            <a:r>
              <a:rPr lang="en-GB" dirty="0" err="1"/>
              <a:t>hello-world:latest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9315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8083A8DA-5028-E101-8302-E2C237FE9749}"/>
              </a:ext>
            </a:extLst>
          </p:cNvPr>
          <p:cNvSpPr txBox="1"/>
          <p:nvPr/>
        </p:nvSpPr>
        <p:spPr>
          <a:xfrm>
            <a:off x="573931" y="1337316"/>
            <a:ext cx="1051559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$ docker run hello-world</a:t>
            </a:r>
          </a:p>
          <a:p>
            <a:r>
              <a:rPr lang="en-GB" sz="1200" dirty="0"/>
              <a:t>Unable to find image '</a:t>
            </a:r>
            <a:r>
              <a:rPr lang="en-GB" sz="1200" dirty="0" err="1"/>
              <a:t>hello-world:latest</a:t>
            </a:r>
            <a:r>
              <a:rPr lang="en-GB" sz="1200" dirty="0"/>
              <a:t>' locally</a:t>
            </a:r>
          </a:p>
          <a:p>
            <a:r>
              <a:rPr lang="en-GB" sz="1200" dirty="0"/>
              <a:t>latest: Pulling from library/hello-world</a:t>
            </a:r>
          </a:p>
          <a:p>
            <a:r>
              <a:rPr lang="en-GB" sz="1200" dirty="0"/>
              <a:t>2db29710123e: Pull complete</a:t>
            </a:r>
          </a:p>
          <a:p>
            <a:r>
              <a:rPr lang="en-GB" sz="1200" dirty="0"/>
              <a:t>Digest: sha256:ffb13da98453e0f04d33a6eee5bb8e46ee50d08ebe17735fc0779d0349e889e9</a:t>
            </a:r>
          </a:p>
          <a:p>
            <a:r>
              <a:rPr lang="en-GB" sz="1200" dirty="0"/>
              <a:t>Status: Downloaded newer image for </a:t>
            </a:r>
            <a:r>
              <a:rPr lang="en-GB" sz="1200" dirty="0" err="1"/>
              <a:t>hello-world:latest</a:t>
            </a:r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Hello from Docker!</a:t>
            </a:r>
          </a:p>
          <a:p>
            <a:r>
              <a:rPr lang="en-GB" sz="1200" dirty="0"/>
              <a:t>This message shows that your installation appears to be working correctly.</a:t>
            </a:r>
          </a:p>
          <a:p>
            <a:endParaRPr lang="en-GB" sz="1200" dirty="0"/>
          </a:p>
          <a:p>
            <a:r>
              <a:rPr lang="en-GB" sz="1200" dirty="0"/>
              <a:t>To generate this message, Docker took the following steps:</a:t>
            </a:r>
          </a:p>
          <a:p>
            <a:r>
              <a:rPr lang="en-GB" sz="1200" dirty="0"/>
              <a:t> 1. The Docker client contacted the Docker daemon.</a:t>
            </a:r>
          </a:p>
          <a:p>
            <a:r>
              <a:rPr lang="en-GB" sz="1200" dirty="0"/>
              <a:t> 2. The Docker daemon pulled the "hello-world" image from the Docker Hub.</a:t>
            </a:r>
          </a:p>
          <a:p>
            <a:r>
              <a:rPr lang="en-GB" sz="1200" dirty="0"/>
              <a:t>    (amd64)</a:t>
            </a:r>
          </a:p>
          <a:p>
            <a:r>
              <a:rPr lang="en-GB" sz="1200" dirty="0"/>
              <a:t> 3. The Docker daemon created a new container from that image which runs the</a:t>
            </a:r>
          </a:p>
          <a:p>
            <a:r>
              <a:rPr lang="en-GB" sz="1200" dirty="0"/>
              <a:t>    executable that produces the output you are currently reading.</a:t>
            </a:r>
          </a:p>
          <a:p>
            <a:r>
              <a:rPr lang="en-GB" sz="1200" dirty="0"/>
              <a:t> 4. The Docker daemon streamed that output to the Docker client, which sent it</a:t>
            </a:r>
          </a:p>
          <a:p>
            <a:r>
              <a:rPr lang="en-GB" sz="1200" dirty="0"/>
              <a:t>    to your terminal.</a:t>
            </a:r>
          </a:p>
          <a:p>
            <a:endParaRPr lang="en-GB" sz="1200" dirty="0"/>
          </a:p>
          <a:p>
            <a:r>
              <a:rPr lang="en-GB" sz="1200" dirty="0"/>
              <a:t>To try something more ambitious, you can run an Ubuntu container with:</a:t>
            </a:r>
          </a:p>
          <a:p>
            <a:r>
              <a:rPr lang="en-GB" sz="1200" dirty="0"/>
              <a:t> $ docker run -it ubuntu bash</a:t>
            </a:r>
          </a:p>
          <a:p>
            <a:endParaRPr lang="en-GB" sz="1200" dirty="0"/>
          </a:p>
          <a:p>
            <a:r>
              <a:rPr lang="en-GB" sz="1200" dirty="0"/>
              <a:t>Share images, automate workflows, and more with a free Docker ID:</a:t>
            </a:r>
          </a:p>
          <a:p>
            <a:r>
              <a:rPr lang="en-GB" sz="1200" dirty="0"/>
              <a:t> https://hub.docker.com/</a:t>
            </a:r>
          </a:p>
          <a:p>
            <a:endParaRPr lang="en-GB" sz="1200" dirty="0"/>
          </a:p>
          <a:p>
            <a:r>
              <a:rPr lang="en-GB" sz="1200" dirty="0"/>
              <a:t>For more examples and ideas, visit:</a:t>
            </a:r>
          </a:p>
          <a:p>
            <a:r>
              <a:rPr lang="en-GB" sz="1200" dirty="0"/>
              <a:t> https://docs.docker.com/get-started/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9FF2413-3D19-B4C5-70C1-B15875C64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9076" y="2847030"/>
            <a:ext cx="5312924" cy="460375"/>
          </a:xfrm>
        </p:spPr>
        <p:txBody>
          <a:bodyPr>
            <a:normAutofit fontScale="85000" lnSpcReduction="10000"/>
          </a:bodyPr>
          <a:lstStyle/>
          <a:p>
            <a:r>
              <a:rPr lang="sr-Latn-RS" dirty="0"/>
              <a:t>Primer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Hello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World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kontejnera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4490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F27E0-CF4D-BCBC-AA47-6CAB20F2F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err="1"/>
              <a:t>Docker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9FF2413-3D19-B4C5-70C1-B15875C64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299970" cy="1325563"/>
          </a:xfrm>
        </p:spPr>
        <p:txBody>
          <a:bodyPr>
            <a:normAutofit/>
          </a:bodyPr>
          <a:lstStyle/>
          <a:p>
            <a:r>
              <a:rPr lang="en-US" dirty="0"/>
              <a:t>Lista </a:t>
            </a:r>
            <a:r>
              <a:rPr lang="en-US" dirty="0" err="1"/>
              <a:t>preuzetih</a:t>
            </a:r>
            <a:r>
              <a:rPr lang="en-US" dirty="0"/>
              <a:t>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Docker Image </a:t>
            </a:r>
            <a:r>
              <a:rPr lang="en-US" dirty="0" err="1"/>
              <a:t>artefakata</a:t>
            </a:r>
            <a:r>
              <a:rPr lang="en-US" dirty="0"/>
              <a:t> se </a:t>
            </a:r>
            <a:r>
              <a:rPr lang="en-US" dirty="0" err="1"/>
              <a:t>mo</a:t>
            </a:r>
            <a:r>
              <a:rPr lang="sr-Latn-RS" dirty="0" err="1"/>
              <a:t>že</a:t>
            </a:r>
            <a:r>
              <a:rPr lang="sr-Latn-RS" dirty="0"/>
              <a:t> dobiti pokretanjem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docker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image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ls</a:t>
            </a:r>
            <a:r>
              <a:rPr lang="sr-Latn-R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sr-Latn-RS" dirty="0"/>
              <a:t>komande</a:t>
            </a:r>
            <a:endParaRPr lang="en-GB" dirty="0"/>
          </a:p>
        </p:txBody>
      </p:sp>
      <p:pic>
        <p:nvPicPr>
          <p:cNvPr id="7" name="Picture 6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4D44911C-CF50-2FB9-0DE6-E2020C4F8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3935" y="2721110"/>
            <a:ext cx="70485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1012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3471</Words>
  <Application>Microsoft Office PowerPoint</Application>
  <PresentationFormat>Widescreen</PresentationFormat>
  <Paragraphs>465</Paragraphs>
  <Slides>38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Calibri</vt:lpstr>
      <vt:lpstr>Courier New</vt:lpstr>
      <vt:lpstr>Gill Sans</vt:lpstr>
      <vt:lpstr>Nunito</vt:lpstr>
      <vt:lpstr>Tahoma</vt:lpstr>
      <vt:lpstr>Office Theme</vt:lpstr>
      <vt:lpstr>Docker</vt:lpstr>
      <vt:lpstr>PowerPoint Presentation</vt:lpstr>
      <vt:lpstr>PowerPoint Presentation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  <vt:lpstr>Docker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Јован Ђукић</dc:creator>
  <cp:lastModifiedBy>Јован Ђукић</cp:lastModifiedBy>
  <cp:revision>246</cp:revision>
  <dcterms:created xsi:type="dcterms:W3CDTF">2023-02-28T19:20:24Z</dcterms:created>
  <dcterms:modified xsi:type="dcterms:W3CDTF">2024-04-02T17:15:06Z</dcterms:modified>
</cp:coreProperties>
</file>