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9" r:id="rId3"/>
    <p:sldId id="290" r:id="rId4"/>
    <p:sldId id="293" r:id="rId5"/>
    <p:sldId id="295" r:id="rId6"/>
    <p:sldId id="298" r:id="rId7"/>
    <p:sldId id="297" r:id="rId8"/>
    <p:sldId id="299" r:id="rId9"/>
    <p:sldId id="300" r:id="rId10"/>
    <p:sldId id="302" r:id="rId11"/>
    <p:sldId id="30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Đorđe Đurđević" initials="ĐĐ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FFED"/>
    <a:srgbClr val="C1FFDA"/>
    <a:srgbClr val="B7E7DA"/>
    <a:srgbClr val="CFE6F1"/>
    <a:srgbClr val="A3D1FF"/>
    <a:srgbClr val="B3C7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86259" autoAdjust="0"/>
  </p:normalViewPr>
  <p:slideViewPr>
    <p:cSldViewPr>
      <p:cViewPr>
        <p:scale>
          <a:sx n="99" d="100"/>
          <a:sy n="99" d="100"/>
        </p:scale>
        <p:origin x="1725" y="5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E3315D-FA62-400F-A1C2-6EC34CD7379B}" type="datetimeFigureOut">
              <a:rPr lang="en-US" smtClean="0"/>
              <a:pPr/>
              <a:t>14-Dec-18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3B30B-D85C-49A8-BE3A-BD201F1DD4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95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3B30B-D85C-49A8-BE3A-BD201F1DD4D6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936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3B30B-D85C-49A8-BE3A-BD201F1DD4D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599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3B30B-D85C-49A8-BE3A-BD201F1DD4D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9057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3B30B-D85C-49A8-BE3A-BD201F1DD4D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591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3B30B-D85C-49A8-BE3A-BD201F1DD4D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082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3B30B-D85C-49A8-BE3A-BD201F1DD4D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640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3B30B-D85C-49A8-BE3A-BD201F1DD4D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0748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3B30B-D85C-49A8-BE3A-BD201F1DD4D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4008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3B30B-D85C-49A8-BE3A-BD201F1DD4D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990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3B30B-D85C-49A8-BE3A-BD201F1DD4D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0885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3B30B-D85C-49A8-BE3A-BD201F1DD4D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443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2D2CF9B-3AE1-4C59-938C-822F86273E2D}" type="datetimeFigureOut">
              <a:rPr lang="en-US" smtClean="0"/>
              <a:pPr/>
              <a:t>14-Dec-18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207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14-Dec-18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637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14-Dec-18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5697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14-Dec-18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410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14-Dec-18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5756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14-Dec-18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0012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14-Dec-18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919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14-Dec-18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806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14-Dec-18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802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14-Dec-18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28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14-Dec-18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4090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14-Dec-18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20673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14-Dec-18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638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14-Dec-18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567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14-Dec-18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5336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14-Dec-18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0697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14-Dec-18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9000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2D2CF9B-3AE1-4C59-938C-822F86273E2D}" type="datetimeFigureOut">
              <a:rPr lang="en-US" smtClean="0"/>
              <a:pPr/>
              <a:t>14-Dec-18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58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python.org/3/library/re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130425"/>
            <a:ext cx="8534400" cy="1470025"/>
          </a:xfrm>
        </p:spPr>
        <p:txBody>
          <a:bodyPr>
            <a:normAutofit fontScale="90000"/>
          </a:bodyPr>
          <a:lstStyle/>
          <a:p>
            <a:r>
              <a:rPr lang="sr-Latn-RS" b="1" dirty="0"/>
              <a:t>P</a:t>
            </a:r>
            <a:r>
              <a:rPr lang="sr-Latn-RS" dirty="0"/>
              <a:t>raktikum iz </a:t>
            </a:r>
            <a:r>
              <a:rPr lang="sr-Latn-RS" b="1" dirty="0"/>
              <a:t>P</a:t>
            </a:r>
            <a:r>
              <a:rPr lang="sr-Latn-RS" dirty="0"/>
              <a:t>rogramiranja </a:t>
            </a:r>
            <a:r>
              <a:rPr lang="sr-Latn-RS" b="1" dirty="0"/>
              <a:t>1</a:t>
            </a:r>
            <a:r>
              <a:rPr lang="sr-Latn-RS" dirty="0"/>
              <a:t> </a:t>
            </a:r>
            <a:r>
              <a:rPr lang="sr-Latn-RS" b="1" dirty="0"/>
              <a:t>S</a:t>
            </a:r>
            <a:r>
              <a:rPr lang="sr-Latn-RS" dirty="0"/>
              <a:t>pecijalna </a:t>
            </a:r>
            <a:r>
              <a:rPr lang="sr-Latn-RS" b="1" dirty="0"/>
              <a:t>G</a:t>
            </a:r>
            <a:r>
              <a:rPr lang="sr-Latn-RS" dirty="0"/>
              <a:t>rupa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3204"/>
            <a:ext cx="6400800" cy="23622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>
              <a:buClr>
                <a:srgbClr val="1CADE4"/>
              </a:buClr>
            </a:pPr>
            <a:r>
              <a:rPr lang="sr-Latn-RS" dirty="0">
                <a:solidFill>
                  <a:prstClr val="black"/>
                </a:solidFill>
              </a:rPr>
              <a:t>13S111PP1</a:t>
            </a:r>
          </a:p>
          <a:p>
            <a:pPr lvl="0">
              <a:buClr>
                <a:srgbClr val="1CADE4"/>
              </a:buClr>
            </a:pPr>
            <a:endParaRPr lang="sr-Latn-RS" dirty="0">
              <a:solidFill>
                <a:prstClr val="black"/>
              </a:solidFill>
            </a:endParaRPr>
          </a:p>
          <a:p>
            <a:pPr lvl="0">
              <a:buClr>
                <a:srgbClr val="1CADE4"/>
              </a:buClr>
            </a:pPr>
            <a:r>
              <a:rPr lang="sr-Latn-RS" sz="4000" b="1" dirty="0">
                <a:solidFill>
                  <a:prstClr val="black"/>
                </a:solidFill>
              </a:rPr>
              <a:t>Regularni izrazi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x-none" cap="small" dirty="0">
                <a:solidFill>
                  <a:srgbClr val="FFFFFF"/>
                </a:solidFill>
              </a:rPr>
              <a:t>Uvod</a:t>
            </a:r>
            <a:endParaRPr lang="en-US" cap="small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316" y="2612256"/>
            <a:ext cx="7937368" cy="3761112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sr-Latn-RS" dirty="0">
                <a:latin typeface="+mj-lt"/>
                <a:cs typeface="Courier New" pitchFamily="49" charset="0"/>
              </a:rPr>
              <a:t>Predstavljaju stringove kojima je moguće specificirati obrazac koji treba pronaći unutar teksta</a:t>
            </a:r>
          </a:p>
          <a:p>
            <a:pPr>
              <a:lnSpc>
                <a:spcPct val="90000"/>
              </a:lnSpc>
            </a:pPr>
            <a:r>
              <a:rPr lang="sr-Latn-RS" dirty="0">
                <a:latin typeface="+mj-lt"/>
                <a:cs typeface="Courier New" pitchFamily="49" charset="0"/>
              </a:rPr>
              <a:t>Koriste se </a:t>
            </a:r>
            <a:r>
              <a:rPr lang="sr-Latn-RS" i="1" dirty="0">
                <a:latin typeface="+mj-lt"/>
                <a:cs typeface="Courier New" pitchFamily="49" charset="0"/>
              </a:rPr>
              <a:t>metakarakteri</a:t>
            </a:r>
            <a:r>
              <a:rPr lang="sr-Latn-RS" dirty="0">
                <a:latin typeface="+mj-lt"/>
                <a:cs typeface="Courier New" pitchFamily="49" charset="0"/>
              </a:rPr>
              <a:t> da bi se opisali složeni obrasci</a:t>
            </a:r>
            <a:endParaRPr lang="sr-Latn-R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sr-Latn-RS" dirty="0">
                <a:latin typeface="+mj-lt"/>
              </a:rPr>
              <a:t>Služe da:</a:t>
            </a:r>
          </a:p>
          <a:p>
            <a:pPr lvl="1">
              <a:lnSpc>
                <a:spcPct val="90000"/>
              </a:lnSpc>
            </a:pPr>
            <a:r>
              <a:rPr lang="sr-Latn-RS" sz="2400" dirty="0">
                <a:latin typeface="+mj-lt"/>
              </a:rPr>
              <a:t>pronađu u datom tekstu sve one delove koji svojom strukturom zadovoljavaju postavljeni obrazac </a:t>
            </a:r>
          </a:p>
          <a:p>
            <a:pPr lvl="1">
              <a:lnSpc>
                <a:spcPct val="90000"/>
              </a:lnSpc>
            </a:pPr>
            <a:r>
              <a:rPr lang="sr-Latn-RS" sz="2400" dirty="0">
                <a:latin typeface="+mj-lt"/>
              </a:rPr>
              <a:t>obezbede način za definisanje obrasca po kome će se kreirati određeni tekstualni podaci</a:t>
            </a:r>
          </a:p>
          <a:p>
            <a:pPr>
              <a:lnSpc>
                <a:spcPct val="90000"/>
              </a:lnSpc>
            </a:pPr>
            <a:r>
              <a:rPr lang="sr-Latn-RS" dirty="0">
                <a:latin typeface="+mj-lt"/>
                <a:hlinkClick r:id="rId4"/>
              </a:rPr>
              <a:t>https://docs.python.org/3/library/re.html</a:t>
            </a:r>
            <a:r>
              <a:rPr lang="sr-Latn-RS" dirty="0">
                <a:latin typeface="+mj-lt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Klase karaktera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720F6-3BD9-4BC3-B51F-FE74998F4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316" y="2612256"/>
            <a:ext cx="7937368" cy="3761112"/>
          </a:xfrm>
        </p:spPr>
        <p:txBody>
          <a:bodyPr>
            <a:norm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r-Latn-R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\d</a:t>
            </a:r>
            <a:r>
              <a:rPr lang="en-US" sz="2800" b="1" dirty="0">
                <a:latin typeface="+mj-lt"/>
                <a:cs typeface="Courier New" pitchFamily="49" charset="0"/>
              </a:rPr>
              <a:t>		</a:t>
            </a:r>
            <a:r>
              <a:rPr lang="sr-Latn-RS" sz="2800" dirty="0">
                <a:latin typeface="+mj-lt"/>
              </a:rPr>
              <a:t>–	cifra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r-Latn-R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\D</a:t>
            </a:r>
            <a:r>
              <a:rPr lang="sr-Latn-RS" sz="2800" dirty="0">
                <a:latin typeface="+mj-lt"/>
                <a:cs typeface="Courier New" pitchFamily="49" charset="0"/>
              </a:rPr>
              <a:t> 	</a:t>
            </a:r>
            <a:r>
              <a:rPr lang="sr-Latn-RS" sz="2800" dirty="0">
                <a:latin typeface="+mj-lt"/>
              </a:rPr>
              <a:t>–	ne-cifra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r-Latn-R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\s</a:t>
            </a:r>
            <a:r>
              <a:rPr lang="en-US" sz="2800" dirty="0">
                <a:latin typeface="+mj-lt"/>
                <a:cs typeface="Courier New" pitchFamily="49" charset="0"/>
              </a:rPr>
              <a:t>		</a:t>
            </a:r>
            <a:r>
              <a:rPr lang="sr-Latn-RS" sz="2800" dirty="0">
                <a:latin typeface="+mj-lt"/>
              </a:rPr>
              <a:t>–	beli znaci (razmak, novi red, tab)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r-Latn-R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\S</a:t>
            </a:r>
            <a:r>
              <a:rPr lang="sr-Latn-RS" sz="2800" dirty="0">
                <a:latin typeface="+mj-lt"/>
                <a:cs typeface="Courier New" pitchFamily="49" charset="0"/>
              </a:rPr>
              <a:t> 	</a:t>
            </a:r>
            <a:r>
              <a:rPr lang="sr-Latn-RS" sz="2800" dirty="0">
                <a:latin typeface="+mj-lt"/>
              </a:rPr>
              <a:t>–	ne-beli znaci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r-Latn-R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\w</a:t>
            </a:r>
            <a:r>
              <a:rPr lang="sr-Latn-RS" sz="2800" dirty="0">
                <a:latin typeface="+mj-lt"/>
                <a:cs typeface="Courier New" pitchFamily="49" charset="0"/>
              </a:rPr>
              <a:t> 	</a:t>
            </a:r>
            <a:r>
              <a:rPr lang="sr-Latn-RS" sz="2800" dirty="0">
                <a:latin typeface="+mj-lt"/>
              </a:rPr>
              <a:t>–	alfanumerici i donja crta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r-Latn-R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sr-Latn-RS" sz="2800" dirty="0">
                <a:latin typeface="+mj-lt"/>
                <a:cs typeface="Courier New" pitchFamily="49" charset="0"/>
              </a:rPr>
              <a:t>		</a:t>
            </a:r>
            <a:r>
              <a:rPr lang="sr-Latn-RS" sz="2800" dirty="0">
                <a:latin typeface="+mj-lt"/>
              </a:rPr>
              <a:t>–	odgovara bilo kom karakteru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Skupovi karaktera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D73A3-596D-4109-8202-81397D0CD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612256"/>
            <a:ext cx="7931084" cy="376111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RS" dirty="0">
                <a:latin typeface="+mj-lt"/>
                <a:sym typeface="Wingdings" charset="0"/>
              </a:rPr>
              <a:t>Moguće je definisati skup karaktera koji se očekuje: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r-Latn-RS" sz="24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charset="0"/>
              </a:rPr>
              <a:t>[a-z]</a:t>
            </a:r>
            <a:r>
              <a:rPr lang="sr-Latn-RS" sz="2400" dirty="0">
                <a:latin typeface="+mj-lt"/>
                <a:cs typeface="Courier New" pitchFamily="49" charset="0"/>
                <a:sym typeface="Wingdings" charset="0"/>
              </a:rPr>
              <a:t> 	</a:t>
            </a:r>
            <a:r>
              <a:rPr lang="en-US" sz="2400" dirty="0">
                <a:latin typeface="+mj-lt"/>
                <a:cs typeface="Courier New" pitchFamily="49" charset="0"/>
                <a:sym typeface="Wingdings" charset="0"/>
              </a:rPr>
              <a:t>		</a:t>
            </a:r>
            <a:r>
              <a:rPr lang="sr-Latn-RS" sz="2400" dirty="0">
                <a:latin typeface="+mj-lt"/>
                <a:sym typeface="Wingdings" charset="0"/>
              </a:rPr>
              <a:t>–</a:t>
            </a:r>
            <a:r>
              <a:rPr lang="en-US" sz="2400" dirty="0">
                <a:latin typeface="+mj-lt"/>
                <a:sym typeface="Wingdings" charset="0"/>
              </a:rPr>
              <a:t>	</a:t>
            </a:r>
            <a:r>
              <a:rPr lang="sr-Latn-RS" sz="2400" dirty="0">
                <a:latin typeface="+mj-lt"/>
                <a:sym typeface="Wingdings" charset="0"/>
              </a:rPr>
              <a:t>sva mala slova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r-Latn-RS" sz="24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charset="0"/>
              </a:rPr>
              <a:t>[A-Z] </a:t>
            </a:r>
            <a:r>
              <a:rPr lang="sr-Latn-RS" sz="2400" dirty="0">
                <a:latin typeface="+mj-lt"/>
                <a:cs typeface="Courier New" pitchFamily="49" charset="0"/>
                <a:sym typeface="Wingdings" charset="0"/>
              </a:rPr>
              <a:t>	</a:t>
            </a:r>
            <a:r>
              <a:rPr lang="en-US" sz="2400" dirty="0">
                <a:latin typeface="+mj-lt"/>
                <a:cs typeface="Courier New" pitchFamily="49" charset="0"/>
                <a:sym typeface="Wingdings" charset="0"/>
              </a:rPr>
              <a:t>	</a:t>
            </a:r>
            <a:r>
              <a:rPr lang="sr-Latn-RS" sz="2400" dirty="0">
                <a:latin typeface="+mj-lt"/>
                <a:sym typeface="Wingdings" charset="0"/>
              </a:rPr>
              <a:t>–</a:t>
            </a:r>
            <a:r>
              <a:rPr lang="en-US" sz="2400" dirty="0">
                <a:latin typeface="+mj-lt"/>
                <a:sym typeface="Wingdings" charset="0"/>
              </a:rPr>
              <a:t>	</a:t>
            </a:r>
            <a:r>
              <a:rPr lang="sr-Latn-RS" sz="2400" dirty="0">
                <a:latin typeface="+mj-lt"/>
                <a:sym typeface="Wingdings" charset="0"/>
              </a:rPr>
              <a:t>sva velika slova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r-Latn-RS" sz="24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charset="0"/>
              </a:rPr>
              <a:t>[A-Za-z]</a:t>
            </a:r>
            <a:r>
              <a:rPr lang="sr-Latn-RS" sz="2400" dirty="0">
                <a:latin typeface="+mj-lt"/>
                <a:cs typeface="Courier New" pitchFamily="49" charset="0"/>
                <a:sym typeface="Wingdings" charset="0"/>
              </a:rPr>
              <a:t> 	</a:t>
            </a:r>
            <a:r>
              <a:rPr lang="sr-Latn-RS" sz="2400" dirty="0">
                <a:latin typeface="+mj-lt"/>
                <a:sym typeface="Wingdings" charset="0"/>
              </a:rPr>
              <a:t>–</a:t>
            </a:r>
            <a:r>
              <a:rPr lang="en-US" sz="2400" dirty="0">
                <a:latin typeface="+mj-lt"/>
                <a:sym typeface="Wingdings" charset="0"/>
              </a:rPr>
              <a:t>	</a:t>
            </a:r>
            <a:r>
              <a:rPr lang="sr-Latn-RS" sz="2400" dirty="0">
                <a:latin typeface="+mj-lt"/>
                <a:sym typeface="Wingdings" charset="0"/>
              </a:rPr>
              <a:t>velika i mala slova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r-Latn-RS" sz="24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charset="0"/>
              </a:rPr>
              <a:t>[abc] </a:t>
            </a:r>
            <a:r>
              <a:rPr lang="sr-Latn-RS" sz="2400" dirty="0">
                <a:latin typeface="+mj-lt"/>
                <a:cs typeface="Courier New" pitchFamily="49" charset="0"/>
                <a:sym typeface="Wingdings" charset="0"/>
              </a:rPr>
              <a:t>	</a:t>
            </a:r>
            <a:r>
              <a:rPr lang="en-US" sz="2400" dirty="0">
                <a:latin typeface="+mj-lt"/>
                <a:cs typeface="Courier New" pitchFamily="49" charset="0"/>
                <a:sym typeface="Wingdings" charset="0"/>
              </a:rPr>
              <a:t>	</a:t>
            </a:r>
            <a:r>
              <a:rPr lang="sr-Latn-RS" sz="2400" dirty="0">
                <a:latin typeface="+mj-lt"/>
                <a:sym typeface="Wingdings" charset="0"/>
              </a:rPr>
              <a:t>–</a:t>
            </a:r>
            <a:r>
              <a:rPr lang="en-US" sz="2400" dirty="0">
                <a:latin typeface="+mj-lt"/>
                <a:sym typeface="Wingdings" charset="0"/>
              </a:rPr>
              <a:t>	</a:t>
            </a:r>
            <a:r>
              <a:rPr lang="sr-Latn-RS" sz="2400" dirty="0">
                <a:latin typeface="+mj-lt"/>
                <a:sym typeface="Wingdings" charset="0"/>
              </a:rPr>
              <a:t>slova a, b, c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r-Latn-RS" sz="24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charset="0"/>
              </a:rPr>
              <a:t>[^a-m] </a:t>
            </a:r>
            <a:r>
              <a:rPr lang="sr-Latn-RS" sz="2400" dirty="0">
                <a:latin typeface="+mj-lt"/>
                <a:cs typeface="Courier New" pitchFamily="49" charset="0"/>
                <a:sym typeface="Wingdings" charset="0"/>
              </a:rPr>
              <a:t>	</a:t>
            </a:r>
            <a:r>
              <a:rPr lang="en-US" sz="2400" dirty="0">
                <a:latin typeface="+mj-lt"/>
                <a:cs typeface="Courier New" pitchFamily="49" charset="0"/>
                <a:sym typeface="Wingdings" charset="0"/>
              </a:rPr>
              <a:t>	</a:t>
            </a:r>
            <a:r>
              <a:rPr lang="sr-Latn-RS" sz="2400" dirty="0">
                <a:latin typeface="+mj-lt"/>
                <a:sym typeface="Wingdings" charset="0"/>
              </a:rPr>
              <a:t>–</a:t>
            </a:r>
            <a:r>
              <a:rPr lang="en-US" sz="2400" dirty="0">
                <a:latin typeface="+mj-lt"/>
                <a:sym typeface="Wingdings" charset="0"/>
              </a:rPr>
              <a:t>	</a:t>
            </a:r>
            <a:r>
              <a:rPr lang="sr-Latn-RS" sz="2400" dirty="0">
                <a:latin typeface="+mj-lt"/>
                <a:sym typeface="Wingdings" charset="0"/>
              </a:rPr>
              <a:t>karakteri koji nisu a-m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r-Latn-RS" sz="24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charset="0"/>
              </a:rPr>
              <a:t>[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charset="0"/>
              </a:rPr>
              <a:t>\</a:t>
            </a:r>
            <a:r>
              <a:rPr lang="sr-Latn-RS" sz="24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charset="0"/>
              </a:rPr>
              <a:t>[\]]</a:t>
            </a:r>
            <a:r>
              <a:rPr lang="sr-Latn-RS" sz="2400" dirty="0">
                <a:latin typeface="+mj-lt"/>
                <a:cs typeface="Courier New" pitchFamily="49" charset="0"/>
                <a:sym typeface="Wingdings" charset="0"/>
              </a:rPr>
              <a:t> 	</a:t>
            </a:r>
            <a:r>
              <a:rPr lang="en-US" sz="2400" dirty="0">
                <a:latin typeface="+mj-lt"/>
                <a:cs typeface="Courier New" pitchFamily="49" charset="0"/>
                <a:sym typeface="Wingdings" charset="0"/>
              </a:rPr>
              <a:t>	</a:t>
            </a:r>
            <a:r>
              <a:rPr lang="sr-Latn-RS" sz="2400" dirty="0">
                <a:latin typeface="+mj-lt"/>
                <a:sym typeface="Wingdings" charset="0"/>
              </a:rPr>
              <a:t>–</a:t>
            </a:r>
            <a:r>
              <a:rPr lang="en-US" sz="2400" dirty="0">
                <a:latin typeface="+mj-lt"/>
                <a:sym typeface="Wingdings" charset="0"/>
              </a:rPr>
              <a:t>	</a:t>
            </a:r>
            <a:r>
              <a:rPr lang="sr-Latn-RS" sz="2400" dirty="0">
                <a:latin typeface="+mj-lt"/>
                <a:sym typeface="Wingdings" charset="0"/>
              </a:rPr>
              <a:t>karakteri [ ili ]</a:t>
            </a:r>
          </a:p>
        </p:txBody>
      </p:sp>
    </p:spTree>
    <p:extLst>
      <p:ext uri="{BB962C8B-B14F-4D97-AF65-F5344CB8AC3E}">
        <p14:creationId xmlns:p14="http://schemas.microsoft.com/office/powerpoint/2010/main" val="1643053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en-US" cap="small" dirty="0">
                <a:solidFill>
                  <a:srgbClr val="FFFFFF"/>
                </a:solidFill>
              </a:rPr>
              <a:t>Escape </a:t>
            </a:r>
            <a:r>
              <a:rPr lang="sr-Latn-RS" cap="small" dirty="0">
                <a:solidFill>
                  <a:srgbClr val="FFFFFF"/>
                </a:solidFill>
              </a:rPr>
              <a:t>karakter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8BDAC-AC87-4300-98DA-C336ACD59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316" y="2612256"/>
            <a:ext cx="7937368" cy="376111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US" dirty="0">
                <a:latin typeface="+mj-lt"/>
              </a:rPr>
              <a:t> – escape</a:t>
            </a:r>
            <a:r>
              <a:rPr lang="sr-Latn-RS" dirty="0">
                <a:latin typeface="+mj-lt"/>
              </a:rPr>
              <a:t> karakter: menja značenje karakteru koji je neposredno iza njega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r-Latn-RS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\d</a:t>
            </a:r>
            <a:r>
              <a:rPr lang="sr-Latn-RS" dirty="0">
                <a:latin typeface="+mj-lt"/>
              </a:rPr>
              <a:t> – nije slovo d, već cifra</a:t>
            </a:r>
            <a:endParaRPr lang="sr-Latn-RS" dirty="0">
              <a:latin typeface="+mj-lt"/>
              <a:cs typeface="Courier New" panose="020703090202050204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\.</a:t>
            </a:r>
            <a:r>
              <a:rPr lang="sr-Latn-RS" dirty="0">
                <a:latin typeface="+mj-lt"/>
              </a:rPr>
              <a:t> – nije „bilo koji znak“, već karakter koji odgovara tački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\?</a:t>
            </a:r>
            <a:r>
              <a:rPr lang="sr-Latn-RS" dirty="0">
                <a:latin typeface="+mj-lt"/>
              </a:rPr>
              <a:t> – ne znači „opciono“, već upitnik</a:t>
            </a:r>
          </a:p>
        </p:txBody>
      </p:sp>
    </p:spTree>
    <p:extLst>
      <p:ext uri="{BB962C8B-B14F-4D97-AF65-F5344CB8AC3E}">
        <p14:creationId xmlns:p14="http://schemas.microsoft.com/office/powerpoint/2010/main" val="2607510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Operatori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182F1-C5FA-4A46-9C77-0BDEFF3A9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315" y="2612256"/>
            <a:ext cx="7854885" cy="3761112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1900" b="1" dirty="0">
                <a:latin typeface="Courier New" pitchFamily="49" charset="0"/>
                <a:cs typeface="Courier New" pitchFamily="49" charset="0"/>
              </a:rPr>
              <a:t>+</a:t>
            </a:r>
            <a:r>
              <a:rPr lang="en-US" sz="1900" dirty="0">
                <a:latin typeface="+mj-lt"/>
                <a:cs typeface="Courier New" panose="02070309020205020404" pitchFamily="49" charset="0"/>
              </a:rPr>
              <a:t> </a:t>
            </a:r>
            <a:r>
              <a:rPr lang="sr-Latn-RS" sz="1900" dirty="0">
                <a:sym typeface="Wingdings" charset="0"/>
              </a:rPr>
              <a:t>–</a:t>
            </a:r>
            <a:r>
              <a:rPr lang="en-US" sz="1900" dirty="0">
                <a:latin typeface="+mj-lt"/>
                <a:cs typeface="Courier New" panose="02070309020205020404" pitchFamily="49" charset="0"/>
              </a:rPr>
              <a:t> </a:t>
            </a:r>
            <a:r>
              <a:rPr lang="sr-Latn-RS" sz="1900" dirty="0">
                <a:latin typeface="+mj-lt"/>
                <a:cs typeface="Courier New" panose="02070309020205020404" pitchFamily="49" charset="0"/>
              </a:rPr>
              <a:t>od 1 do beskonačno pojavljivanja znaka koji je levo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1600" b="1" dirty="0">
                <a:latin typeface="Courier New" charset="0"/>
                <a:cs typeface="Courier New" panose="02070309020205020404" pitchFamily="49" charset="0"/>
              </a:rPr>
              <a:t>print</a:t>
            </a:r>
            <a:r>
              <a:rPr lang="en-US" sz="1600" b="1" dirty="0">
                <a:latin typeface="Courier New" charset="0"/>
                <a:cs typeface="Courier New" panose="02070309020205020404" pitchFamily="49" charset="0"/>
              </a:rPr>
              <a:t>(</a:t>
            </a:r>
            <a:r>
              <a:rPr lang="sr-Latn-RS" sz="1600" b="1" dirty="0">
                <a:latin typeface="Courier New" charset="0"/>
                <a:cs typeface="Courier New" panose="02070309020205020404" pitchFamily="49" charset="0"/>
              </a:rPr>
              <a:t>re.findall(r'011/3218-\d+', telefoni[0])</a:t>
            </a:r>
            <a:r>
              <a:rPr lang="en-US" sz="1600" b="1" dirty="0">
                <a:latin typeface="Courier New" charset="0"/>
                <a:cs typeface="Courier New" panose="02070309020205020404" pitchFamily="49" charset="0"/>
              </a:rPr>
              <a:t>)</a:t>
            </a:r>
            <a:endParaRPr lang="sr-Latn-RS" sz="1600" b="1" dirty="0">
              <a:latin typeface="Courier New" charset="0"/>
              <a:cs typeface="Courier New" panose="02070309020205020404" pitchFamily="49" charset="0"/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1900" b="1" dirty="0"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1900" dirty="0">
                <a:latin typeface="+mj-lt"/>
                <a:cs typeface="Courier New" pitchFamily="49" charset="0"/>
              </a:rPr>
              <a:t> </a:t>
            </a:r>
            <a:r>
              <a:rPr lang="sr-Latn-RS" sz="1900" dirty="0">
                <a:sym typeface="Wingdings" charset="0"/>
              </a:rPr>
              <a:t>–</a:t>
            </a:r>
            <a:r>
              <a:rPr lang="en-US" sz="1900" dirty="0">
                <a:latin typeface="+mj-lt"/>
                <a:cs typeface="Courier New" pitchFamily="49" charset="0"/>
              </a:rPr>
              <a:t> o</a:t>
            </a:r>
            <a:r>
              <a:rPr lang="sr-Latn-RS" sz="1900" dirty="0">
                <a:latin typeface="+mj-lt"/>
                <a:cs typeface="Courier New" panose="02070309020205020404" pitchFamily="49" charset="0"/>
              </a:rPr>
              <a:t>d 0 do beskonačno ponavljanja znaka koji je levo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1900" b="1" dirty="0">
                <a:latin typeface="Courier New" pitchFamily="49" charset="0"/>
                <a:cs typeface="Courier New" pitchFamily="49" charset="0"/>
              </a:rPr>
              <a:t>?</a:t>
            </a:r>
            <a:r>
              <a:rPr lang="en-US" sz="1900" b="1" dirty="0">
                <a:latin typeface="+mj-lt"/>
                <a:cs typeface="Courier New" pitchFamily="49" charset="0"/>
              </a:rPr>
              <a:t> </a:t>
            </a:r>
            <a:r>
              <a:rPr lang="sr-Latn-RS" sz="1900" dirty="0">
                <a:sym typeface="Wingdings" charset="0"/>
              </a:rPr>
              <a:t>–</a:t>
            </a:r>
            <a:r>
              <a:rPr lang="en-US" sz="1900" b="1" dirty="0">
                <a:latin typeface="+mj-lt"/>
                <a:cs typeface="Courier New" pitchFamily="49" charset="0"/>
              </a:rPr>
              <a:t> </a:t>
            </a:r>
            <a:r>
              <a:rPr lang="sr-Latn-RS" sz="1900" dirty="0">
                <a:latin typeface="+mj-lt"/>
                <a:cs typeface="Courier New" panose="02070309020205020404" pitchFamily="49" charset="0"/>
              </a:rPr>
              <a:t>opciono pojavljivanje znaka koji je levo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1900" b="1" dirty="0">
                <a:latin typeface="Courier New" pitchFamily="49" charset="0"/>
                <a:cs typeface="Courier New" pitchFamily="49" charset="0"/>
              </a:rPr>
              <a:t>{n}, {m,n}</a:t>
            </a:r>
            <a:r>
              <a:rPr lang="en-US" sz="1900" b="1" dirty="0">
                <a:latin typeface="+mj-lt"/>
                <a:cs typeface="Courier New" pitchFamily="49" charset="0"/>
              </a:rPr>
              <a:t> </a:t>
            </a:r>
            <a:r>
              <a:rPr lang="sr-Latn-RS" sz="1900" dirty="0">
                <a:sym typeface="Wingdings" charset="0"/>
              </a:rPr>
              <a:t>–</a:t>
            </a:r>
            <a:r>
              <a:rPr lang="en-US" sz="1900" b="1" dirty="0">
                <a:latin typeface="+mj-lt"/>
                <a:cs typeface="Courier New" pitchFamily="49" charset="0"/>
              </a:rPr>
              <a:t> </a:t>
            </a:r>
            <a:r>
              <a:rPr lang="sr-Latn-RS" sz="1900" dirty="0">
                <a:latin typeface="+mj-lt"/>
                <a:cs typeface="Courier New" panose="02070309020205020404" pitchFamily="49" charset="0"/>
              </a:rPr>
              <a:t>pojavljivanje nekog znaka</a:t>
            </a:r>
            <a:r>
              <a:rPr lang="en-US" sz="1900" dirty="0">
                <a:latin typeface="+mj-lt"/>
                <a:cs typeface="Courier New" panose="02070309020205020404" pitchFamily="49" charset="0"/>
              </a:rPr>
              <a:t> </a:t>
            </a:r>
            <a:r>
              <a:rPr lang="sr-Latn-RS" sz="1900" dirty="0">
                <a:latin typeface="+mj-lt"/>
                <a:cs typeface="Courier New" panose="02070309020205020404" pitchFamily="49" charset="0"/>
              </a:rPr>
              <a:t>tačno određen broj puta</a:t>
            </a:r>
            <a:r>
              <a:rPr lang="en-US" sz="1900" dirty="0">
                <a:latin typeface="+mj-lt"/>
                <a:cs typeface="Courier New" panose="02070309020205020404" pitchFamily="49" charset="0"/>
              </a:rPr>
              <a:t> </a:t>
            </a:r>
            <a:r>
              <a:rPr lang="sr-Latn-RS" sz="1900" dirty="0">
                <a:latin typeface="+mj-lt"/>
                <a:cs typeface="Courier New" panose="02070309020205020404" pitchFamily="49" charset="0"/>
              </a:rPr>
              <a:t>ili iz 					</a:t>
            </a:r>
            <a:r>
              <a:rPr lang="en-US" sz="1900" dirty="0">
                <a:latin typeface="+mj-lt"/>
                <a:cs typeface="Courier New" panose="02070309020205020404" pitchFamily="49" charset="0"/>
              </a:rPr>
              <a:t>  </a:t>
            </a:r>
            <a:r>
              <a:rPr lang="sr-Latn-RS" sz="1900" dirty="0">
                <a:latin typeface="+mj-lt"/>
                <a:cs typeface="Courier New" panose="02070309020205020404" pitchFamily="49" charset="0"/>
              </a:rPr>
              <a:t>određenog intervala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1600" b="1" dirty="0">
                <a:latin typeface="Courier New" charset="0"/>
                <a:cs typeface="Courier New" panose="02070309020205020404" pitchFamily="49" charset="0"/>
              </a:rPr>
              <a:t>print re.findall(r'011[/-]?\d{7}', telefoni[0])</a:t>
            </a:r>
            <a:endParaRPr lang="sr-Latn-RS" sz="1600" b="1" dirty="0">
              <a:latin typeface="Arial"/>
              <a:cs typeface="Courier New" panose="02070309020205020404" pitchFamily="49" charset="0"/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1900" b="1" dirty="0">
                <a:latin typeface="Courier New" pitchFamily="49" charset="0"/>
                <a:cs typeface="Courier New" pitchFamily="49" charset="0"/>
              </a:rPr>
              <a:t>()</a:t>
            </a:r>
            <a:r>
              <a:rPr lang="sr-Latn-RS" sz="1900" b="1" dirty="0">
                <a:latin typeface="Arial" charset="0"/>
                <a:cs typeface="Courier New" panose="02070309020205020404" pitchFamily="49" charset="0"/>
              </a:rPr>
              <a:t> </a:t>
            </a:r>
            <a:r>
              <a:rPr lang="sr-Latn-RS" sz="1900" dirty="0">
                <a:sym typeface="Wingdings" charset="0"/>
              </a:rPr>
              <a:t>–</a:t>
            </a:r>
            <a:r>
              <a:rPr lang="en-US" sz="1900" b="1" dirty="0">
                <a:latin typeface="Arial" charset="0"/>
                <a:cs typeface="Courier New" panose="02070309020205020404" pitchFamily="49" charset="0"/>
              </a:rPr>
              <a:t> </a:t>
            </a:r>
            <a:r>
              <a:rPr lang="sr-Latn-RS" sz="1900" dirty="0">
                <a:latin typeface="+mj-lt"/>
                <a:cs typeface="Courier New" panose="02070309020205020404" pitchFamily="49" charset="0"/>
              </a:rPr>
              <a:t>zagrade, za grupisanje izraza i definisanje sekvenci koje će biti vraćene;</a:t>
            </a:r>
            <a:br>
              <a:rPr lang="sr-Latn-RS" sz="1900" dirty="0">
                <a:latin typeface="+mj-lt"/>
                <a:cs typeface="Courier New" panose="02070309020205020404" pitchFamily="49" charset="0"/>
              </a:rPr>
            </a:br>
            <a:r>
              <a:rPr lang="sr-Latn-RS" sz="1900" dirty="0">
                <a:latin typeface="+mj-lt"/>
                <a:cs typeface="Courier New" panose="02070309020205020404" pitchFamily="49" charset="0"/>
              </a:rPr>
              <a:t>		sve pre ovoga vraćalo je </a:t>
            </a:r>
            <a:r>
              <a:rPr lang="sr-Latn-RS" sz="1900" b="1" dirty="0">
                <a:latin typeface="+mj-lt"/>
                <a:cs typeface="Courier New" panose="02070309020205020404" pitchFamily="49" charset="0"/>
              </a:rPr>
              <a:t>ceo izraz</a:t>
            </a:r>
            <a:endParaRPr lang="sr-Latn-RS" sz="1900" dirty="0">
              <a:latin typeface="+mj-lt"/>
              <a:cs typeface="Courier New" panose="02070309020205020404" pitchFamily="49" charset="0"/>
            </a:endParaRP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1600" b="1" dirty="0">
                <a:latin typeface="Courier New" charset="0"/>
                <a:cs typeface="Courier New" panose="02070309020205020404" pitchFamily="49" charset="0"/>
              </a:rPr>
              <a:t>print re.findall(r'011/3218-(\d+)', telefoni[0])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(?:)</a:t>
            </a:r>
            <a:r>
              <a:rPr lang="sr-Latn-RS" sz="1900" dirty="0">
                <a:latin typeface="+mj-lt"/>
                <a:cs typeface="Courier New" panose="02070309020205020404" pitchFamily="49" charset="0"/>
              </a:rPr>
              <a:t> – zagrade u kojima su prva dva znaka ?: služe samo za grupisanje, a ne i </a:t>
            </a:r>
            <a:r>
              <a:rPr lang="en-US" sz="1900" dirty="0">
                <a:latin typeface="+mj-lt"/>
                <a:cs typeface="Courier New" panose="02070309020205020404" pitchFamily="49" charset="0"/>
              </a:rPr>
              <a:t>		    </a:t>
            </a:r>
            <a:r>
              <a:rPr lang="sr-Latn-RS" sz="1900" dirty="0">
                <a:latin typeface="+mj-lt"/>
                <a:cs typeface="Courier New" panose="02070309020205020404" pitchFamily="49" charset="0"/>
              </a:rPr>
              <a:t>za vraćanje</a:t>
            </a:r>
            <a:r>
              <a:rPr lang="sr-Latn-RS" sz="2100" b="1" dirty="0">
                <a:latin typeface="+mj-lt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E9484E-3D01-48AC-A900-1AFFB766C8BA}"/>
              </a:ext>
            </a:extLst>
          </p:cNvPr>
          <p:cNvSpPr txBox="1"/>
          <p:nvPr/>
        </p:nvSpPr>
        <p:spPr>
          <a:xfrm>
            <a:off x="6580541" y="7374"/>
            <a:ext cx="2533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r</a:t>
            </a:r>
            <a:r>
              <a:rPr lang="x-none" dirty="0" err="1"/>
              <a:t>egex</a:t>
            </a:r>
            <a:r>
              <a:rPr lang="en-US" dirty="0"/>
              <a:t>_phone_number.py</a:t>
            </a:r>
          </a:p>
        </p:txBody>
      </p:sp>
    </p:spTree>
    <p:extLst>
      <p:ext uri="{BB962C8B-B14F-4D97-AF65-F5344CB8AC3E}">
        <p14:creationId xmlns:p14="http://schemas.microsoft.com/office/powerpoint/2010/main" val="1556455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Primeri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7466C6-7C88-431C-8613-3D559647E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473" y="2612256"/>
            <a:ext cx="8551927" cy="3761112"/>
          </a:xfrm>
        </p:spPr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dirty="0">
                <a:latin typeface="+mj-lt"/>
              </a:rPr>
              <a:t>Realni broj: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b="1" dirty="0">
                <a:latin typeface="Courier New"/>
              </a:rPr>
              <a:t>[\+\-]?\d\+(?:\.\d+)?</a:t>
            </a:r>
            <a:endParaRPr lang="en-US" b="1" dirty="0">
              <a:latin typeface="Arial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dirty="0">
                <a:latin typeface="+mj-lt"/>
              </a:rPr>
              <a:t>Mejl adresa: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800" dirty="0">
                <a:latin typeface="Courier New"/>
              </a:rPr>
              <a:t>   </a:t>
            </a:r>
            <a:r>
              <a:rPr lang="en-US" sz="1800" b="1" dirty="0">
                <a:latin typeface="Courier New"/>
              </a:rPr>
              <a:t>[a-z][a-z0-9\.]*@[a-z]+(?:\.[a-z])*\.(?:com|org|[a-z]{2})</a:t>
            </a:r>
            <a:endParaRPr lang="en-US" sz="1600" b="1" dirty="0">
              <a:latin typeface="Courier New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dirty="0">
                <a:latin typeface="+mj-lt"/>
              </a:rPr>
              <a:t>Studentski mejl: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b="1" dirty="0">
                <a:latin typeface="Courier New"/>
              </a:rPr>
              <a:t>[a-z]{2}\d{6}d@student.etf.rs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73D558-EC75-4C44-9220-8A29044EA4E4}"/>
              </a:ext>
            </a:extLst>
          </p:cNvPr>
          <p:cNvSpPr txBox="1"/>
          <p:nvPr/>
        </p:nvSpPr>
        <p:spPr>
          <a:xfrm>
            <a:off x="7620120" y="7374"/>
            <a:ext cx="1494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r</a:t>
            </a:r>
            <a:r>
              <a:rPr lang="x-none" dirty="0" err="1"/>
              <a:t>egex</a:t>
            </a:r>
            <a:r>
              <a:rPr lang="en-US" dirty="0"/>
              <a:t>_mail.py</a:t>
            </a:r>
          </a:p>
        </p:txBody>
      </p:sp>
    </p:spTree>
    <p:extLst>
      <p:ext uri="{BB962C8B-B14F-4D97-AF65-F5344CB8AC3E}">
        <p14:creationId xmlns:p14="http://schemas.microsoft.com/office/powerpoint/2010/main" val="3933054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Zagrade u regularnim izrazima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179A6-2BEB-4ACA-A349-3631A3E7C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060" y="2612256"/>
            <a:ext cx="8167877" cy="3761112"/>
          </a:xfrm>
        </p:spPr>
        <p:txBody>
          <a:bodyPr>
            <a:normAutofit fontScale="925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2800" dirty="0">
                <a:latin typeface="+mj-lt"/>
              </a:rPr>
              <a:t>Služe da grupišu sekvencu karaktera 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findall</a:t>
            </a:r>
            <a:r>
              <a:rPr lang="sr-Latn-RS" sz="2800" dirty="0">
                <a:latin typeface="+mj-lt"/>
              </a:rPr>
              <a:t> </a:t>
            </a:r>
            <a:br>
              <a:rPr lang="sr-Latn-RS" sz="2800" dirty="0">
                <a:latin typeface="+mj-lt"/>
              </a:rPr>
            </a:br>
            <a:r>
              <a:rPr lang="sr-Latn-RS" sz="2800" dirty="0">
                <a:latin typeface="+mj-lt"/>
              </a:rPr>
              <a:t>za svaki pronađeni izraz vraća po jednu torku,</a:t>
            </a:r>
            <a:br>
              <a:rPr lang="sr-Latn-RS" sz="2800" dirty="0">
                <a:latin typeface="+mj-lt"/>
              </a:rPr>
            </a:br>
            <a:r>
              <a:rPr lang="sr-Latn-RS" sz="2800" dirty="0">
                <a:latin typeface="+mj-lt"/>
              </a:rPr>
              <a:t>koja sadrži sekvencu koja odgovara navedenim zagradama:</a:t>
            </a:r>
            <a:endParaRPr lang="sr-Latn-RS" sz="2800" b="1" dirty="0">
              <a:latin typeface="+mj-lt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r-Latn-RS" sz="2400" dirty="0">
                <a:latin typeface="+mj-lt"/>
              </a:rPr>
              <a:t>Ulaz: </a:t>
            </a:r>
            <a:r>
              <a:rPr lang="sr-Latn-R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"abrakadabra 33.44 abrakadabra 55.66"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r-Latn-RS" sz="2400" dirty="0">
                <a:latin typeface="+mj-lt"/>
              </a:rPr>
              <a:t>Za izraz </a:t>
            </a:r>
            <a:r>
              <a:rPr lang="sr-Latn-R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\d+\.\d+</a:t>
            </a:r>
            <a:r>
              <a:rPr lang="sr-Latn-RS" sz="2400" dirty="0">
                <a:latin typeface="+mj-lt"/>
              </a:rPr>
              <a:t> vraća </a:t>
            </a:r>
            <a:r>
              <a:rPr lang="sr-Latn-R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['33.44', '55.66']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r-Latn-RS" sz="2400" dirty="0">
                <a:latin typeface="+mj-lt"/>
              </a:rPr>
              <a:t>Za izraz </a:t>
            </a:r>
            <a:r>
              <a:rPr lang="sr-Latn-R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(\d+)\.(\d+)</a:t>
            </a:r>
            <a:r>
              <a:rPr lang="sr-Latn-RS" sz="2400" dirty="0">
                <a:latin typeface="+mj-lt"/>
              </a:rPr>
              <a:t> vraća</a:t>
            </a:r>
            <a:r>
              <a:rPr lang="en-US" sz="2400" dirty="0">
                <a:latin typeface="+mj-lt"/>
              </a:rPr>
              <a:t> </a:t>
            </a:r>
            <a:r>
              <a:rPr lang="sr-Latn-R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[('33', '44'), ('55', '66')]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r-Latn-RS" sz="2400" dirty="0">
                <a:latin typeface="+mj-lt"/>
              </a:rPr>
              <a:t>Šta vraća za </a:t>
            </a:r>
            <a:r>
              <a:rPr lang="sr-Latn-R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(\d)+\.(\d)+</a:t>
            </a:r>
            <a:r>
              <a:rPr lang="sr-Latn-RS" sz="2400" dirty="0"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62919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Operacije – nastavak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0175B-CCBC-41A8-B1A7-FD1043200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474" y="2612256"/>
            <a:ext cx="8323326" cy="3761112"/>
          </a:xfrm>
        </p:spPr>
        <p:txBody>
          <a:bodyPr>
            <a:normAutofit fontScale="92500" lnSpcReduction="10000"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x-none" sz="24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(?X)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x-none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(?</a:t>
            </a:r>
            <a:r>
              <a:rPr lang="x-none" sz="24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i...</a:t>
            </a:r>
            <a:r>
              <a:rPr lang="en-US" sz="24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2400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 – ignore case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x-none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(?:...)</a:t>
            </a:r>
            <a:r>
              <a:rPr lang="x-none" sz="2400" dirty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– </a:t>
            </a:r>
            <a:r>
              <a:rPr lang="sr-Latn-RS" sz="2400" dirty="0">
                <a:latin typeface="+mj-lt"/>
              </a:rPr>
              <a:t>ne praviti grupu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sr-Latn-R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(?ime_grupe...)</a:t>
            </a:r>
            <a:r>
              <a:rPr lang="sr-Latn-RS" sz="2400" i="1" dirty="0">
                <a:latin typeface="+mj-lt"/>
                <a:cs typeface="Courier New" panose="02070309020205020404" pitchFamily="49" charset="0"/>
              </a:rPr>
              <a:t> </a:t>
            </a:r>
            <a:r>
              <a:rPr lang="en-US" sz="2400" i="1" dirty="0">
                <a:latin typeface="+mj-lt"/>
                <a:cs typeface="Courier New" panose="02070309020205020404" pitchFamily="49" charset="0"/>
              </a:rPr>
              <a:t>– </a:t>
            </a:r>
            <a:r>
              <a:rPr lang="sr-Latn-RS" sz="2400" dirty="0">
                <a:latin typeface="+mj-lt"/>
                <a:cs typeface="Courier New" panose="02070309020205020404" pitchFamily="49" charset="0"/>
              </a:rPr>
              <a:t>napraviti grupu, i koristiti </a:t>
            </a:r>
            <a:r>
              <a:rPr lang="sr-Latn-RS" sz="2400" i="1" dirty="0">
                <a:latin typeface="+mj-lt"/>
                <a:cs typeface="Courier New" panose="02070309020205020404" pitchFamily="49" charset="0"/>
              </a:rPr>
              <a:t>ime_grupe</a:t>
            </a:r>
            <a:r>
              <a:rPr lang="sr-Latn-RS" sz="2400" dirty="0">
                <a:latin typeface="+mj-lt"/>
                <a:cs typeface="Courier New" panose="02070309020205020404" pitchFamily="49" charset="0"/>
              </a:rPr>
              <a:t> za </a:t>
            </a:r>
            <a:r>
              <a:rPr lang="sr-Latn-RS" sz="2400" dirty="0">
                <a:latin typeface="+mj-lt"/>
              </a:rPr>
              <a:t>nju</a:t>
            </a:r>
            <a:endParaRPr lang="sr-Latn-RS" sz="2400" b="1" dirty="0">
              <a:latin typeface="+mj-lt"/>
              <a:cs typeface="Courier New" pitchFamily="49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sr-Latn-R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(?P=ime_grupe)</a:t>
            </a:r>
            <a:r>
              <a:rPr lang="sr-Latn-RS" sz="2400" dirty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– </a:t>
            </a:r>
            <a:r>
              <a:rPr lang="sr-Latn-RS" sz="2400" dirty="0">
                <a:latin typeface="+mj-lt"/>
              </a:rPr>
              <a:t>iskoristiti definiciju navedenu pri definisanju grupe – bez dupliranja izraza!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r-Latn-RS" sz="24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^</a:t>
            </a:r>
            <a:r>
              <a:rPr lang="sr-Latn-RS" sz="2400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 – zahteva se da string sa tekstom započne validnim izrazom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r-Latn-RS" sz="24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sr-Latn-RS" sz="2400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 – zahteva se da string sa </a:t>
            </a:r>
            <a:r>
              <a:rPr lang="sr-Latn-RS" sz="2400" dirty="0">
                <a:latin typeface="+mj-lt"/>
                <a:cs typeface="Courier New" panose="02070309020205020404" pitchFamily="49" charset="0"/>
              </a:rPr>
              <a:t>tekstom završi validnim izrazom</a:t>
            </a:r>
          </a:p>
        </p:txBody>
      </p:sp>
    </p:spTree>
    <p:extLst>
      <p:ext uri="{BB962C8B-B14F-4D97-AF65-F5344CB8AC3E}">
        <p14:creationId xmlns:p14="http://schemas.microsoft.com/office/powerpoint/2010/main" val="481925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x-none" cap="small" dirty="0">
                <a:solidFill>
                  <a:srgbClr val="FFFFFF"/>
                </a:solidFill>
              </a:rPr>
              <a:t>Funkcije</a:t>
            </a:r>
            <a:endParaRPr lang="en-US" cap="small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36406-E01C-4E4D-AA92-25226BB8E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474" y="2612256"/>
            <a:ext cx="8417052" cy="3940944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re.match</a:t>
            </a:r>
          </a:p>
          <a:p>
            <a:pPr lvl="1"/>
            <a:r>
              <a:rPr lang="sr-Latn-RS" sz="2100" dirty="0">
                <a:latin typeface="+mj-lt"/>
                <a:cs typeface="Arial" panose="020B0604020202020204" pitchFamily="34" charset="0"/>
              </a:rPr>
              <a:t>Vraća </a:t>
            </a:r>
            <a:r>
              <a:rPr lang="sr-Latn-RS" sz="21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MatchObject</a:t>
            </a:r>
            <a:r>
              <a:rPr lang="sr-Latn-RS" sz="2100" dirty="0">
                <a:latin typeface="+mj-lt"/>
                <a:cs typeface="Arial" panose="020B0604020202020204" pitchFamily="34" charset="0"/>
              </a:rPr>
              <a:t> ako se javlja sekvenca karaktera samo na početku stringa koja odgovara navedenom regularnom izrazu</a:t>
            </a:r>
          </a:p>
          <a:p>
            <a:pPr lvl="1"/>
            <a:r>
              <a:rPr lang="sr-Latn-RS" sz="2100" b="1" dirty="0">
                <a:latin typeface="Courier New" pitchFamily="49" charset="0"/>
                <a:cs typeface="Courier New" pitchFamily="49" charset="0"/>
              </a:rPr>
              <a:t>mo = re.match('011', telefoni[0])</a:t>
            </a:r>
            <a:endParaRPr lang="sr-Latn-RS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sr-Latn-RS" sz="2100" b="1" dirty="0">
                <a:latin typeface="Courier New" pitchFamily="49" charset="0"/>
                <a:cs typeface="Courier New" pitchFamily="49" charset="0"/>
              </a:rPr>
              <a:t>MatchObject.group(int|string)</a:t>
            </a:r>
            <a:r>
              <a:rPr lang="en-US" sz="2100" b="1" dirty="0">
                <a:latin typeface="+mj-lt"/>
                <a:cs typeface="Courier New" pitchFamily="49" charset="0"/>
              </a:rPr>
              <a:t> </a:t>
            </a:r>
            <a:r>
              <a:rPr lang="en-US" sz="2100" dirty="0">
                <a:latin typeface="+mj-lt"/>
                <a:cs typeface="Arial" panose="020B0604020202020204" pitchFamily="34" charset="0"/>
              </a:rPr>
              <a:t>– </a:t>
            </a:r>
            <a:r>
              <a:rPr lang="sr-Latn-RS" sz="2100" dirty="0">
                <a:latin typeface="+mj-lt"/>
                <a:cs typeface="Arial" panose="020B0604020202020204" pitchFamily="34" charset="0"/>
              </a:rPr>
              <a:t>nađena grupa, po rednom broju ili imenu grupe; 0 – ceo izraz; 1 – prva grupa</a:t>
            </a:r>
          </a:p>
          <a:p>
            <a:pPr lvl="1"/>
            <a:r>
              <a:rPr lang="sr-Latn-RS" sz="2100" b="1" dirty="0">
                <a:latin typeface="Courier New" pitchFamily="49" charset="0"/>
                <a:cs typeface="Courier New" pitchFamily="49" charset="0"/>
              </a:rPr>
              <a:t>MatchObject.start(|group)</a:t>
            </a:r>
            <a:r>
              <a:rPr lang="en-US" b="1" dirty="0">
                <a:cs typeface="Courier New" pitchFamily="49" charset="0"/>
              </a:rPr>
              <a:t> </a:t>
            </a:r>
            <a:r>
              <a:rPr lang="en-US" dirty="0">
                <a:cs typeface="Arial" panose="020B0604020202020204" pitchFamily="34" charset="0"/>
              </a:rPr>
              <a:t>– </a:t>
            </a:r>
            <a:r>
              <a:rPr lang="sr-Latn-RS" sz="1900" dirty="0">
                <a:latin typeface="+mj-lt"/>
                <a:cs typeface="Arial" panose="020B0604020202020204" pitchFamily="34" charset="0"/>
              </a:rPr>
              <a:t>polazni indeks izraza, tj. predate grupe</a:t>
            </a:r>
          </a:p>
          <a:p>
            <a:pPr lvl="1"/>
            <a:r>
              <a:rPr lang="sr-Latn-RS" sz="2100" b="1" dirty="0">
                <a:latin typeface="Courier New" pitchFamily="49" charset="0"/>
                <a:cs typeface="Courier New" pitchFamily="49" charset="0"/>
              </a:rPr>
              <a:t>MatchObject.end(|group)</a:t>
            </a:r>
            <a:r>
              <a:rPr lang="en-US" sz="2100" b="1" dirty="0">
                <a:cs typeface="Courier New" pitchFamily="49" charset="0"/>
              </a:rPr>
              <a:t> </a:t>
            </a:r>
            <a:r>
              <a:rPr lang="en-US" sz="2100" dirty="0">
                <a:cs typeface="Arial" panose="020B0604020202020204" pitchFamily="34" charset="0"/>
              </a:rPr>
              <a:t>– </a:t>
            </a:r>
            <a:r>
              <a:rPr lang="sr-Latn-RS" sz="1900" dirty="0">
                <a:latin typeface="+mj-lt"/>
                <a:cs typeface="Arial" panose="020B0604020202020204" pitchFamily="34" charset="0"/>
              </a:rPr>
              <a:t>krajnji indeks </a:t>
            </a:r>
          </a:p>
          <a:p>
            <a:pPr lvl="1"/>
            <a:r>
              <a:rPr lang="sr-Latn-RS" sz="2100" b="1" dirty="0">
                <a:latin typeface="Courier New" pitchFamily="49" charset="0"/>
                <a:cs typeface="Courier New" pitchFamily="49" charset="0"/>
              </a:rPr>
              <a:t>MatchObject.span(|group)</a:t>
            </a:r>
            <a:r>
              <a:rPr lang="en-US" sz="2100" b="1" dirty="0">
                <a:cs typeface="Courier New" pitchFamily="49" charset="0"/>
              </a:rPr>
              <a:t> </a:t>
            </a:r>
            <a:r>
              <a:rPr lang="en-US" sz="2100" dirty="0">
                <a:cs typeface="Arial" panose="020B0604020202020204" pitchFamily="34" charset="0"/>
              </a:rPr>
              <a:t>– </a:t>
            </a:r>
            <a:r>
              <a:rPr lang="sr-Latn-RS" sz="1900" dirty="0">
                <a:latin typeface="+mj-lt"/>
                <a:cs typeface="Arial" panose="020B0604020202020204" pitchFamily="34" charset="0"/>
              </a:rPr>
              <a:t>opseg</a:t>
            </a:r>
          </a:p>
        </p:txBody>
      </p:sp>
    </p:spTree>
    <p:extLst>
      <p:ext uri="{BB962C8B-B14F-4D97-AF65-F5344CB8AC3E}">
        <p14:creationId xmlns:p14="http://schemas.microsoft.com/office/powerpoint/2010/main" val="332923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x-none" cap="small" dirty="0">
                <a:solidFill>
                  <a:srgbClr val="FFFFFF"/>
                </a:solidFill>
              </a:rPr>
              <a:t>Funkcije</a:t>
            </a:r>
            <a:r>
              <a:rPr lang="en-US" cap="small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0199E-CAA3-4870-A3C6-17AE74310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060" y="2612256"/>
            <a:ext cx="8292466" cy="3761112"/>
          </a:xfrm>
        </p:spPr>
        <p:txBody>
          <a:bodyPr>
            <a:no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re.search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1800" dirty="0">
                <a:latin typeface="+mj-lt"/>
                <a:cs typeface="Arial" panose="020B0604020202020204" pitchFamily="34" charset="0"/>
              </a:rPr>
              <a:t>Pronalazi lokaciju gde se javi </a:t>
            </a:r>
            <a:r>
              <a:rPr lang="en-US" sz="1800" i="1" dirty="0">
                <a:latin typeface="+mj-lt"/>
                <a:cs typeface="Arial" panose="020B0604020202020204" pitchFamily="34" charset="0"/>
              </a:rPr>
              <a:t>match</a:t>
            </a:r>
            <a:r>
              <a:rPr lang="sr-Latn-RS" sz="1800" dirty="0">
                <a:latin typeface="+mj-lt"/>
                <a:cs typeface="Arial" panose="020B0604020202020204" pitchFamily="34" charset="0"/>
              </a:rPr>
              <a:t>, bilo gde u stringu!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re.findall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1800" dirty="0">
                <a:latin typeface="+mj-lt"/>
                <a:cs typeface="Arial" panose="020B0604020202020204" pitchFamily="34" charset="0"/>
              </a:rPr>
              <a:t>Vraća listu pronađenih sekvenci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1800" dirty="0">
                <a:latin typeface="+mj-lt"/>
                <a:cs typeface="Arial" panose="020B0604020202020204" pitchFamily="34" charset="0"/>
              </a:rPr>
              <a:t>Element liste: torka, čiji svaki element odgovara jednoj grupi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re.finditer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1800" dirty="0">
                <a:latin typeface="+mj-lt"/>
                <a:cs typeface="Arial" panose="020B0604020202020204" pitchFamily="34" charset="0"/>
              </a:rPr>
              <a:t>Vraća </a:t>
            </a:r>
            <a:r>
              <a:rPr lang="sr-Latn-RS" sz="1800" i="1" dirty="0">
                <a:latin typeface="+mj-lt"/>
                <a:cs typeface="Arial" panose="020B0604020202020204" pitchFamily="34" charset="0"/>
              </a:rPr>
              <a:t>iterator</a:t>
            </a:r>
            <a:r>
              <a:rPr lang="sr-Latn-RS" sz="1800" dirty="0">
                <a:latin typeface="+mj-lt"/>
                <a:cs typeface="Arial" panose="020B0604020202020204" pitchFamily="34" charset="0"/>
              </a:rPr>
              <a:t> koji daje </a:t>
            </a: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Match</a:t>
            </a:r>
            <a:r>
              <a:rPr lang="sr-Latn-RS" sz="1800" dirty="0">
                <a:latin typeface="+mj-lt"/>
                <a:cs typeface="Arial" panose="020B0604020202020204" pitchFamily="34" charset="0"/>
              </a:rPr>
              <a:t> objekte</a:t>
            </a:r>
            <a:endParaRPr lang="en-US" sz="1800" dirty="0">
              <a:latin typeface="+mj-lt"/>
              <a:cs typeface="Arial" panose="020B0604020202020204" pitchFamily="34" charset="0"/>
            </a:endParaRP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1800" dirty="0">
                <a:latin typeface="+mj-lt"/>
                <a:cs typeface="Arial" panose="020B0604020202020204" pitchFamily="34" charset="0"/>
              </a:rPr>
              <a:t>Može se koristiti u for petlji:</a:t>
            </a:r>
            <a:br>
              <a:rPr lang="sr-Latn-RS" sz="1800" dirty="0">
                <a:latin typeface="+mj-lt"/>
                <a:cs typeface="Arial" panose="020B0604020202020204" pitchFamily="34" charset="0"/>
              </a:rPr>
            </a:br>
            <a:r>
              <a:rPr lang="sr-Latn-RS" sz="1800" b="1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for s in re.finditer(r'&lt;p&gt;(\d+\.\d+,\d+)&lt;/p&gt;', t</a:t>
            </a:r>
            <a:r>
              <a:rPr lang="en-US" sz="1800" b="1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e</a:t>
            </a:r>
            <a:r>
              <a:rPr lang="sr-Latn-RS" sz="1800" b="1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x</a:t>
            </a:r>
            <a:r>
              <a:rPr lang="en-US" sz="1800" b="1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t</a:t>
            </a:r>
            <a:r>
              <a:rPr lang="sr-Latn-RS" sz="1800" b="1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):</a:t>
            </a:r>
            <a:br>
              <a:rPr lang="sr-Latn-RS" sz="1800" b="1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		</a:t>
            </a:r>
            <a:r>
              <a:rPr lang="sr-Latn-RS" sz="1800" b="1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s.group(0) </a:t>
            </a:r>
            <a:r>
              <a:rPr lang="sr-Latn-RS" sz="1800" b="1" i="1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# vraća ceo izraz</a:t>
            </a:r>
            <a:endParaRPr lang="sr-Latn-R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539314-E518-4C9C-A065-19899A70E6C5}"/>
              </a:ext>
            </a:extLst>
          </p:cNvPr>
          <p:cNvSpPr txBox="1"/>
          <p:nvPr/>
        </p:nvSpPr>
        <p:spPr>
          <a:xfrm>
            <a:off x="7439493" y="7374"/>
            <a:ext cx="1675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r</a:t>
            </a:r>
            <a:r>
              <a:rPr lang="x-none" dirty="0"/>
              <a:t>ege</a:t>
            </a:r>
            <a:r>
              <a:rPr lang="en-US" dirty="0"/>
              <a:t>x_maths.py</a:t>
            </a:r>
          </a:p>
        </p:txBody>
      </p:sp>
    </p:spTree>
    <p:extLst>
      <p:ext uri="{BB962C8B-B14F-4D97-AF65-F5344CB8AC3E}">
        <p14:creationId xmlns:p14="http://schemas.microsoft.com/office/powerpoint/2010/main" val="3059380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512</Words>
  <Application>Microsoft Office PowerPoint</Application>
  <PresentationFormat>On-screen Show (4:3)</PresentationFormat>
  <Paragraphs>94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Courier New</vt:lpstr>
      <vt:lpstr>Garamond</vt:lpstr>
      <vt:lpstr>Organic</vt:lpstr>
      <vt:lpstr>Praktikum iz Programiranja 1 Specijalna Grupa</vt:lpstr>
      <vt:lpstr>Uvod</vt:lpstr>
      <vt:lpstr>Klase karaktera</vt:lpstr>
      <vt:lpstr>Skupovi karaktera</vt:lpstr>
      <vt:lpstr>Escape karakter </vt:lpstr>
      <vt:lpstr>Operatori</vt:lpstr>
      <vt:lpstr>Primeri</vt:lpstr>
      <vt:lpstr>Zagrade u regularnim izrazima</vt:lpstr>
      <vt:lpstr>Operacije – nastavak</vt:lpstr>
      <vt:lpstr>Funkcije</vt:lpstr>
      <vt:lpstr>Funkcije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Praktikum iz Programiranja 1 Specijalna Grupa</dc:title>
  <dc:creator>Sanja Delcev</dc:creator>
  <cp:lastModifiedBy>Sanja Delcev</cp:lastModifiedBy>
  <cp:revision>10</cp:revision>
  <dcterms:created xsi:type="dcterms:W3CDTF">2018-12-15T16:57:37Z</dcterms:created>
  <dcterms:modified xsi:type="dcterms:W3CDTF">2018-12-15T18:34:50Z</dcterms:modified>
</cp:coreProperties>
</file>