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9" r:id="rId3"/>
    <p:sldId id="304" r:id="rId4"/>
    <p:sldId id="305" r:id="rId5"/>
    <p:sldId id="306" r:id="rId6"/>
    <p:sldId id="312" r:id="rId7"/>
    <p:sldId id="313" r:id="rId8"/>
    <p:sldId id="314" r:id="rId9"/>
    <p:sldId id="315" r:id="rId10"/>
    <p:sldId id="316" r:id="rId11"/>
    <p:sldId id="317" r:id="rId12"/>
    <p:sldId id="308" r:id="rId13"/>
    <p:sldId id="309" r:id="rId14"/>
    <p:sldId id="318" r:id="rId15"/>
    <p:sldId id="319" r:id="rId16"/>
    <p:sldId id="320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nja Delcev" initials="SD" lastIdx="1" clrIdx="0">
    <p:extLst>
      <p:ext uri="{19B8F6BF-5375-455C-9EA6-DF929625EA0E}">
        <p15:presenceInfo xmlns:p15="http://schemas.microsoft.com/office/powerpoint/2012/main" userId="cb51b887994b7a7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AA00"/>
    <a:srgbClr val="900090"/>
    <a:srgbClr val="DD0000"/>
    <a:srgbClr val="FF7700"/>
    <a:srgbClr val="770000"/>
    <a:srgbClr val="E1FFED"/>
    <a:srgbClr val="C1FFDA"/>
    <a:srgbClr val="B7E7DA"/>
    <a:srgbClr val="CFE6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3" autoAdjust="0"/>
    <p:restoredTop sz="86267" autoAdjust="0"/>
  </p:normalViewPr>
  <p:slideViewPr>
    <p:cSldViewPr>
      <p:cViewPr varScale="1">
        <p:scale>
          <a:sx n="99" d="100"/>
          <a:sy n="99" d="100"/>
        </p:scale>
        <p:origin x="1725" y="5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9269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52D2CF9B-3AE1-4C59-938C-822F86273E2D}" type="datetimeFigureOut">
              <a:rPr lang="en-US" smtClean="0"/>
              <a:pPr/>
              <a:t>11-Dec-18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8591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11-Dec-18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1416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11-Dec-18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8853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11-Dec-18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1372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11-Dec-18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1465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11-Dec-18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6922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11-Dec-18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5719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11-Dec-18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063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11-Dec-18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5424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11-Dec-18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8341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11-Dec-18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09745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11-Dec-18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16409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11-Dec-18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27984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11-Dec-18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84941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11-Dec-18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02274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11-Dec-18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66104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11-Dec-18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9179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2D2CF9B-3AE1-4C59-938C-822F86273E2D}" type="datetimeFigureOut">
              <a:rPr lang="en-US" smtClean="0"/>
              <a:pPr/>
              <a:t>11-Dec-18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3123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umpy.org/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iki.python.org/moin/Generators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python.org/2/library/functions.html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cs.python.org/3/library/functions.html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2130425"/>
            <a:ext cx="8534400" cy="1470025"/>
          </a:xfrm>
        </p:spPr>
        <p:txBody>
          <a:bodyPr>
            <a:normAutofit fontScale="90000"/>
          </a:bodyPr>
          <a:lstStyle/>
          <a:p>
            <a:r>
              <a:rPr lang="sr-Latn-RS" b="1" dirty="0"/>
              <a:t>P</a:t>
            </a:r>
            <a:r>
              <a:rPr lang="sr-Latn-RS" dirty="0"/>
              <a:t>raktikum iz </a:t>
            </a:r>
            <a:r>
              <a:rPr lang="sr-Latn-RS" b="1" dirty="0"/>
              <a:t>P</a:t>
            </a:r>
            <a:r>
              <a:rPr lang="sr-Latn-RS" dirty="0"/>
              <a:t>rogramiranja </a:t>
            </a:r>
            <a:r>
              <a:rPr lang="sr-Latn-RS" b="1" dirty="0"/>
              <a:t>1</a:t>
            </a:r>
            <a:r>
              <a:rPr lang="sr-Latn-RS" dirty="0"/>
              <a:t> </a:t>
            </a:r>
            <a:r>
              <a:rPr lang="sr-Latn-RS" b="1" dirty="0"/>
              <a:t>S</a:t>
            </a:r>
            <a:r>
              <a:rPr lang="sr-Latn-RS" dirty="0"/>
              <a:t>pecijalna </a:t>
            </a:r>
            <a:r>
              <a:rPr lang="sr-Latn-RS" b="1" dirty="0"/>
              <a:t>G</a:t>
            </a:r>
            <a:r>
              <a:rPr lang="sr-Latn-RS" dirty="0"/>
              <a:t>rupa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EA05BBEF-3EF8-4FEA-8E49-9FD912CBAC0C}"/>
              </a:ext>
            </a:extLst>
          </p:cNvPr>
          <p:cNvSpPr txBox="1">
            <a:spLocks/>
          </p:cNvSpPr>
          <p:nvPr/>
        </p:nvSpPr>
        <p:spPr>
          <a:xfrm>
            <a:off x="1295400" y="3657600"/>
            <a:ext cx="6553200" cy="23622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sr-Latn-RS" dirty="0"/>
              <a:t>13S111PP1</a:t>
            </a:r>
          </a:p>
          <a:p>
            <a:endParaRPr lang="sr-Latn-RS" dirty="0"/>
          </a:p>
          <a:p>
            <a:r>
              <a:rPr lang="sr-Latn-RS" sz="4000" b="1" dirty="0"/>
              <a:t>Složene strukture podataka 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2723366-C73B-4ED6-ADEF-29911C6BC5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7A4152-8E41-4D1C-B88C-57C5C430A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3473" y="484632"/>
            <a:ext cx="8417053" cy="147963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315" y="796374"/>
            <a:ext cx="7937369" cy="880027"/>
          </a:xfrm>
        </p:spPr>
        <p:txBody>
          <a:bodyPr>
            <a:normAutofit/>
          </a:bodyPr>
          <a:lstStyle/>
          <a:p>
            <a:r>
              <a:rPr lang="sr-Latn-RS" cap="small" dirty="0">
                <a:solidFill>
                  <a:srgbClr val="FFFFFF"/>
                </a:solidFill>
              </a:rPr>
              <a:t>Sadržaj</a:t>
            </a:r>
            <a:endParaRPr lang="en-US" cap="small" dirty="0">
              <a:solidFill>
                <a:srgbClr val="FFFFFF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9F76F5-72D4-4814-9169-8F535AEEB8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8060" y="648377"/>
            <a:ext cx="8167878" cy="115214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6202988-4466-42C5-B33A-AFABF051B4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86000"/>
            <a:ext cx="9144000" cy="4572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62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550" y="2612256"/>
            <a:ext cx="7200897" cy="3263612"/>
          </a:xfrm>
        </p:spPr>
        <p:txBody>
          <a:bodyPr>
            <a:normAutofit/>
          </a:bodyPr>
          <a:lstStyle/>
          <a:p>
            <a:r>
              <a:rPr lang="en-US" dirty="0"/>
              <a:t>List </a:t>
            </a:r>
            <a:r>
              <a:rPr lang="sr-Latn-RS" dirty="0"/>
              <a:t>comprehension</a:t>
            </a:r>
            <a:endParaRPr lang="en-US" dirty="0"/>
          </a:p>
          <a:p>
            <a:r>
              <a:rPr lang="sr-Latn-RS" dirty="0"/>
              <a:t>Matrice</a:t>
            </a:r>
            <a:endParaRPr lang="en-US" dirty="0"/>
          </a:p>
          <a:p>
            <a:r>
              <a:rPr lang="sr-Latn-RS" dirty="0"/>
              <a:t>Generator i generatorski izrazi</a:t>
            </a:r>
          </a:p>
          <a:p>
            <a:r>
              <a:rPr lang="sr-Latn-RS" dirty="0"/>
              <a:t>Neke korisne ugrađene funkcije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2723366-C73B-4ED6-ADEF-29911C6BC5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7A4152-8E41-4D1C-B88C-57C5C430A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3473" y="484632"/>
            <a:ext cx="8417053" cy="147963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315" y="796374"/>
            <a:ext cx="7937369" cy="880027"/>
          </a:xfrm>
        </p:spPr>
        <p:txBody>
          <a:bodyPr>
            <a:normAutofit/>
          </a:bodyPr>
          <a:lstStyle/>
          <a:p>
            <a:r>
              <a:rPr lang="sr-Latn-RS" cap="small" dirty="0">
                <a:solidFill>
                  <a:srgbClr val="FFFFFF"/>
                </a:solidFill>
              </a:rPr>
              <a:t>List </a:t>
            </a:r>
            <a:r>
              <a:rPr lang="en-US" cap="small" dirty="0">
                <a:solidFill>
                  <a:srgbClr val="FFFFFF"/>
                </a:solidFill>
              </a:rPr>
              <a:t>comprehension</a:t>
            </a:r>
            <a:r>
              <a:rPr lang="sr-Latn-RS" cap="small" dirty="0">
                <a:solidFill>
                  <a:srgbClr val="FFFFFF"/>
                </a:solidFill>
              </a:rPr>
              <a:t> (</a:t>
            </a:r>
            <a:r>
              <a:rPr lang="en-US" cap="small" dirty="0">
                <a:solidFill>
                  <a:srgbClr val="FFFFFF"/>
                </a:solidFill>
              </a:rPr>
              <a:t>1</a:t>
            </a:r>
            <a:r>
              <a:rPr lang="sr-Latn-RS" cap="small" dirty="0">
                <a:solidFill>
                  <a:srgbClr val="FFFFFF"/>
                </a:solidFill>
              </a:rPr>
              <a:t>)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9F76F5-72D4-4814-9169-8F535AEEB8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8060" y="648377"/>
            <a:ext cx="8167878" cy="115214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6202988-4466-42C5-B33A-AFABF051B4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86000"/>
            <a:ext cx="9144000" cy="4572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62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473" y="2612256"/>
            <a:ext cx="8417053" cy="3940944"/>
          </a:xfrm>
        </p:spPr>
        <p:txBody>
          <a:bodyPr>
            <a:noAutofit/>
          </a:bodyPr>
          <a:lstStyle/>
          <a:p>
            <a:pPr lvl="0">
              <a:lnSpc>
                <a:spcPct val="90000"/>
              </a:lnSpc>
            </a:pPr>
            <a:r>
              <a:rPr lang="sr-Latn-RS" sz="1600" dirty="0">
                <a:cs typeface="Consolas" panose="020B0609020204030204" pitchFamily="49" charset="0"/>
              </a:rPr>
              <a:t>Jedna od najboljih osobina Python-a je lako razumljiva, koncizna sintaksa</a:t>
            </a:r>
          </a:p>
          <a:p>
            <a:pPr lvl="0">
              <a:lnSpc>
                <a:spcPct val="90000"/>
              </a:lnSpc>
            </a:pPr>
            <a:r>
              <a:rPr lang="en-US" sz="1600" i="1" dirty="0">
                <a:cs typeface="Consolas" panose="020B0609020204030204" pitchFamily="49" charset="0"/>
              </a:rPr>
              <a:t>List comprehensions</a:t>
            </a:r>
            <a:r>
              <a:rPr lang="en-US" sz="1600" dirty="0">
                <a:cs typeface="Consolas" panose="020B0609020204030204" pitchFamily="49" charset="0"/>
              </a:rPr>
              <a:t> </a:t>
            </a:r>
            <a:r>
              <a:rPr lang="sr-Latn-RS" sz="1600" dirty="0">
                <a:cs typeface="Consolas" panose="020B0609020204030204" pitchFamily="49" charset="0"/>
              </a:rPr>
              <a:t>omogućavaju formiranje listi, rečnika, skupova itd. na prirodan i intuitivan način</a:t>
            </a:r>
          </a:p>
          <a:p>
            <a:pPr lvl="0">
              <a:lnSpc>
                <a:spcPct val="90000"/>
              </a:lnSpc>
            </a:pPr>
            <a:r>
              <a:rPr lang="sr-Latn-RS" sz="1600" dirty="0">
                <a:cs typeface="Consolas" panose="020B0609020204030204" pitchFamily="49" charset="0"/>
              </a:rPr>
              <a:t>Primeri:</a:t>
            </a:r>
          </a:p>
          <a:p>
            <a:pPr marL="457200" lvl="1" indent="0">
              <a:lnSpc>
                <a:spcPct val="90000"/>
              </a:lnSpc>
              <a:buNone/>
              <a:tabLst>
                <a:tab pos="3044825" algn="l"/>
                <a:tab pos="5648325" algn="l"/>
              </a:tabLst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&gt;&gt;&gt; squares =</a:t>
            </a:r>
            <a:r>
              <a:rPr lang="sr-Latn-R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[x**2 for</a:t>
            </a:r>
            <a:r>
              <a:rPr lang="sr-Latn-R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x 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sr-Latn-R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range(10)] # </a:t>
            </a:r>
            <a:r>
              <a:rPr lang="sr-Latn-R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Kvadrati brojeva 0–9</a:t>
            </a:r>
          </a:p>
          <a:p>
            <a:pPr marL="457200" lvl="1" indent="0">
              <a:lnSpc>
                <a:spcPct val="90000"/>
              </a:lnSpc>
              <a:buNone/>
              <a:tabLst>
                <a:tab pos="3044825" algn="l"/>
              </a:tabLst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[0, 1, 4, 9, 16, 25, 36, 49, 64, 81]</a:t>
            </a:r>
          </a:p>
          <a:p>
            <a:pPr marL="457200" lvl="1" indent="0">
              <a:lnSpc>
                <a:spcPct val="90000"/>
              </a:lnSpc>
              <a:buNone/>
              <a:tabLst>
                <a:tab pos="3044825" algn="l"/>
                <a:tab pos="5292725" algn="l"/>
              </a:tabLst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&gt;&gt;&gt; pows =</a:t>
            </a:r>
            <a:r>
              <a:rPr lang="sr-Latn-R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[2**k for</a:t>
            </a:r>
            <a:r>
              <a:rPr lang="sr-Latn-R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k</a:t>
            </a:r>
            <a:r>
              <a:rPr lang="sr-Latn-R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sr-Latn-R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range(10)] # </a:t>
            </a:r>
            <a:r>
              <a:rPr lang="sr-Latn-R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Prvih 10 stepena dvojke</a:t>
            </a:r>
          </a:p>
          <a:p>
            <a:pPr marL="457200" lvl="1" indent="0">
              <a:lnSpc>
                <a:spcPct val="90000"/>
              </a:lnSpc>
              <a:buNone/>
              <a:tabLst>
                <a:tab pos="3044825" algn="l"/>
              </a:tabLst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[1, 2, 4, 8, 16, 32, 64, 128, 256, 512]</a:t>
            </a:r>
            <a:endParaRPr lang="sr-Latn-R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57200" lvl="1" indent="0">
              <a:lnSpc>
                <a:spcPct val="90000"/>
              </a:lnSpc>
              <a:buNone/>
              <a:tabLst>
                <a:tab pos="3044825" algn="l"/>
              </a:tabLst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&gt;&gt;&gt; evensq = [y for y in squares if y % 2 == 0]</a:t>
            </a:r>
          </a:p>
          <a:p>
            <a:pPr marL="457200" lvl="1" indent="0">
              <a:lnSpc>
                <a:spcPct val="90000"/>
              </a:lnSpc>
              <a:buNone/>
              <a:tabLst>
                <a:tab pos="3044825" algn="l"/>
              </a:tabLst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[0, 4, 16, 36, 64]</a:t>
            </a:r>
          </a:p>
          <a:p>
            <a:pPr marL="457200" lvl="1" indent="0">
              <a:lnSpc>
                <a:spcPct val="90000"/>
              </a:lnSpc>
              <a:buNone/>
              <a:tabLst>
                <a:tab pos="3044825" algn="l"/>
              </a:tabLst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&gt;&gt;&gt; strings = ["foo", "bar", "quux", "si2015"]</a:t>
            </a:r>
          </a:p>
          <a:p>
            <a:pPr marL="457200" lvl="1" indent="0">
              <a:lnSpc>
                <a:spcPct val="90000"/>
              </a:lnSpc>
              <a:buNone/>
              <a:tabLst>
                <a:tab pos="3044825" algn="l"/>
                <a:tab pos="6096000" algn="l"/>
              </a:tabLst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&gt;&gt;&gt; strdict = {s: len(s) for s in strings}</a:t>
            </a:r>
          </a:p>
          <a:p>
            <a:pPr marL="457200" lvl="1" indent="0">
              <a:lnSpc>
                <a:spcPct val="90000"/>
              </a:lnSpc>
              <a:buNone/>
              <a:tabLst>
                <a:tab pos="3044825" algn="l"/>
                <a:tab pos="6096000" algn="l"/>
              </a:tabLst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{'quux': 4, 'si2015': 6, 'foo': 3, 'bar': 3}</a:t>
            </a:r>
          </a:p>
        </p:txBody>
      </p:sp>
    </p:spTree>
    <p:extLst>
      <p:ext uri="{BB962C8B-B14F-4D97-AF65-F5344CB8AC3E}">
        <p14:creationId xmlns:p14="http://schemas.microsoft.com/office/powerpoint/2010/main" val="565006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52723366-C73B-4ED6-ADEF-29911C6BC5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47A4152-8E41-4D1C-B88C-57C5C430A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3473" y="484632"/>
            <a:ext cx="8417053" cy="147963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315" y="796374"/>
            <a:ext cx="7937369" cy="880027"/>
          </a:xfrm>
        </p:spPr>
        <p:txBody>
          <a:bodyPr>
            <a:normAutofit/>
          </a:bodyPr>
          <a:lstStyle/>
          <a:p>
            <a:r>
              <a:rPr lang="sr-Latn-RS" cap="small" dirty="0">
                <a:solidFill>
                  <a:srgbClr val="FFFFFF"/>
                </a:solidFill>
              </a:rPr>
              <a:t>List </a:t>
            </a:r>
            <a:r>
              <a:rPr lang="en-US" cap="small" dirty="0">
                <a:solidFill>
                  <a:srgbClr val="FFFFFF"/>
                </a:solidFill>
              </a:rPr>
              <a:t>comprehension</a:t>
            </a:r>
            <a:r>
              <a:rPr lang="sr-Latn-RS" cap="small" dirty="0">
                <a:solidFill>
                  <a:srgbClr val="FFFFFF"/>
                </a:solidFill>
              </a:rPr>
              <a:t> (2)</a:t>
            </a:r>
            <a:endParaRPr lang="en-US" cap="small" dirty="0">
              <a:solidFill>
                <a:srgbClr val="FFFFFF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99F76F5-72D4-4814-9169-8F535AEEB8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8060" y="648377"/>
            <a:ext cx="8167878" cy="115214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6202988-4466-42C5-B33A-AFABF051B4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86000"/>
            <a:ext cx="9144000" cy="4572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62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8060" y="2612256"/>
            <a:ext cx="8292466" cy="3864744"/>
          </a:xfrm>
        </p:spPr>
        <p:txBody>
          <a:bodyPr>
            <a:noAutofit/>
          </a:bodyPr>
          <a:lstStyle/>
          <a:p>
            <a:pPr lvl="0">
              <a:lnSpc>
                <a:spcPct val="90000"/>
              </a:lnSpc>
            </a:pPr>
            <a:r>
              <a:rPr lang="sr-Latn-RS" sz="1600" dirty="0">
                <a:cs typeface="Consolas" panose="020B0609020204030204" pitchFamily="49" charset="0"/>
              </a:rPr>
              <a:t>U suštini, </a:t>
            </a:r>
            <a:r>
              <a:rPr lang="sr-Latn-RS" sz="1600" i="1" dirty="0">
                <a:cs typeface="Consolas" panose="020B0609020204030204" pitchFamily="49" charset="0"/>
              </a:rPr>
              <a:t>list </a:t>
            </a:r>
            <a:r>
              <a:rPr lang="en-US" sz="1600" i="1" dirty="0">
                <a:cs typeface="Consolas" panose="020B0609020204030204" pitchFamily="49" charset="0"/>
              </a:rPr>
              <a:t>comprehension</a:t>
            </a:r>
            <a:r>
              <a:rPr lang="sr-Latn-RS" sz="1600" dirty="0">
                <a:cs typeface="Consolas" panose="020B0609020204030204" pitchFamily="49" charset="0"/>
              </a:rPr>
              <a:t> predstavlja </a:t>
            </a:r>
            <a:r>
              <a:rPr lang="sr-Latn-RS" sz="1600" b="1" dirty="0">
                <a:cs typeface="Consolas" panose="020B0609020204030204" pitchFamily="49" charset="0"/>
              </a:rPr>
              <a:t>transformaciju</a:t>
            </a:r>
          </a:p>
          <a:p>
            <a:pPr marL="914400" lvl="1" indent="-457200">
              <a:lnSpc>
                <a:spcPct val="90000"/>
              </a:lnSpc>
              <a:buFont typeface="+mj-lt"/>
              <a:buAutoNum type="arabicPeriod"/>
            </a:pPr>
            <a:r>
              <a:rPr lang="sr-Latn-RS" sz="1600" u="sng" dirty="0">
                <a:cs typeface="Consolas" panose="020B0609020204030204" pitchFamily="49" charset="0"/>
              </a:rPr>
              <a:t>Koja</a:t>
            </a:r>
            <a:r>
              <a:rPr lang="sr-Latn-RS" sz="1600" dirty="0">
                <a:cs typeface="Consolas" panose="020B0609020204030204" pitchFamily="49" charset="0"/>
              </a:rPr>
              <a:t> transformacija se vrši (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x**2</a:t>
            </a:r>
            <a:r>
              <a:rPr lang="sr-Latn-RS" sz="1600" dirty="0">
                <a:cs typeface="Consolas" panose="020B0609020204030204" pitchFamily="49" charset="0"/>
              </a:rPr>
              <a:t>)</a:t>
            </a:r>
          </a:p>
          <a:p>
            <a:pPr lvl="1">
              <a:lnSpc>
                <a:spcPct val="90000"/>
              </a:lnSpc>
            </a:pPr>
            <a:r>
              <a:rPr lang="sr-Latn-RS" sz="1600" dirty="0">
                <a:cs typeface="Consolas" panose="020B0609020204030204" pitchFamily="49" charset="0"/>
              </a:rPr>
              <a:t>Transformacija može biti aritmetički izraz, poziv funkcije, itd.</a:t>
            </a:r>
          </a:p>
          <a:p>
            <a:pPr marL="914400" lvl="1" indent="-457200">
              <a:lnSpc>
                <a:spcPct val="90000"/>
              </a:lnSpc>
              <a:buFont typeface="+mj-lt"/>
              <a:buAutoNum type="arabicPeriod" startAt="2"/>
            </a:pPr>
            <a:r>
              <a:rPr lang="sr-Latn-RS" sz="1600" u="sng" dirty="0">
                <a:cs typeface="Consolas" panose="020B0609020204030204" pitchFamily="49" charset="0"/>
              </a:rPr>
              <a:t>Šta</a:t>
            </a:r>
            <a:r>
              <a:rPr lang="sr-Latn-RS" sz="1600" dirty="0">
                <a:cs typeface="Consolas" panose="020B0609020204030204" pitchFamily="49" charset="0"/>
              </a:rPr>
              <a:t> se transformiše (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sr-Latn-R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x 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sr-Latn-R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iter</a:t>
            </a:r>
            <a:r>
              <a:rPr lang="en-US" sz="1600" dirty="0">
                <a:cs typeface="Consolas" panose="020B0609020204030204" pitchFamily="49" charset="0"/>
              </a:rPr>
              <a:t>)</a:t>
            </a:r>
            <a:endParaRPr lang="sr-Latn-RS" sz="1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>
              <a:lnSpc>
                <a:spcPct val="90000"/>
              </a:lnSpc>
            </a:pPr>
            <a:r>
              <a:rPr lang="sr-Latn-R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iter</a:t>
            </a:r>
            <a:r>
              <a:rPr lang="sr-Latn-RS" sz="1600" dirty="0">
                <a:cs typeface="Consolas" panose="020B0609020204030204" pitchFamily="49" charset="0"/>
              </a:rPr>
              <a:t> je ime sekvence koja služi za bazu transformacije</a:t>
            </a:r>
          </a:p>
          <a:p>
            <a:pPr marL="914400" lvl="1" indent="-457200">
              <a:lnSpc>
                <a:spcPct val="90000"/>
              </a:lnSpc>
              <a:buFont typeface="+mj-lt"/>
              <a:buAutoNum type="arabicPeriod" startAt="3"/>
            </a:pPr>
            <a:r>
              <a:rPr lang="sr-Latn-RS" sz="1600" i="1" dirty="0">
                <a:cs typeface="Consolas" panose="020B0609020204030204" pitchFamily="49" charset="0"/>
              </a:rPr>
              <a:t>opciono</a:t>
            </a:r>
            <a:r>
              <a:rPr lang="sr-Latn-RS" sz="1600" dirty="0">
                <a:cs typeface="Consolas" panose="020B0609020204030204" pitchFamily="49" charset="0"/>
              </a:rPr>
              <a:t>: </a:t>
            </a:r>
            <a:r>
              <a:rPr lang="sr-Latn-RS" sz="1600" u="sng" dirty="0">
                <a:cs typeface="Consolas" panose="020B0609020204030204" pitchFamily="49" charset="0"/>
              </a:rPr>
              <a:t>Uslov</a:t>
            </a:r>
            <a:r>
              <a:rPr lang="sr-Latn-RS" sz="1600" dirty="0">
                <a:cs typeface="Consolas" panose="020B0609020204030204" pitchFamily="49" charset="0"/>
              </a:rPr>
              <a:t> koji </a:t>
            </a:r>
            <a:r>
              <a:rPr lang="sr-Latn-R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sr-Latn-RS" sz="1600" dirty="0">
                <a:cs typeface="Consolas" panose="020B0609020204030204" pitchFamily="49" charset="0"/>
              </a:rPr>
              <a:t> mora da zadovolji da bi se transformisalo</a:t>
            </a:r>
          </a:p>
          <a:p>
            <a:pPr lvl="1">
              <a:lnSpc>
                <a:spcPct val="90000"/>
              </a:lnSpc>
            </a:pPr>
            <a:r>
              <a:rPr lang="sr-Latn-RS" sz="1600" dirty="0">
                <a:cs typeface="Consolas" panose="020B0609020204030204" pitchFamily="49" charset="0"/>
              </a:rPr>
              <a:t>Ako ga ne ispunjava, taj element se filtrira</a:t>
            </a:r>
            <a:r>
              <a:rPr lang="en-US" sz="1600" dirty="0">
                <a:cs typeface="Consolas" panose="020B0609020204030204" pitchFamily="49" charset="0"/>
              </a:rPr>
              <a:t> </a:t>
            </a:r>
            <a:r>
              <a:rPr lang="sr-Latn-RS" sz="1600" dirty="0">
                <a:cs typeface="Consolas" panose="020B0609020204030204" pitchFamily="49" charset="0"/>
              </a:rPr>
              <a:t>i ne ulazi u listu</a:t>
            </a:r>
          </a:p>
          <a:p>
            <a:pPr marL="914400" lvl="1" indent="-457200">
              <a:lnSpc>
                <a:spcPct val="90000"/>
              </a:lnSpc>
              <a:spcAft>
                <a:spcPts val="0"/>
              </a:spcAft>
              <a:buFont typeface="+mj-lt"/>
              <a:buAutoNum type="arabicPeriod" startAt="4"/>
            </a:pPr>
            <a:r>
              <a:rPr lang="sr-Latn-RS" sz="1600" dirty="0">
                <a:cs typeface="Consolas" panose="020B0609020204030204" pitchFamily="49" charset="0"/>
              </a:rPr>
              <a:t>Izraz se </a:t>
            </a:r>
            <a:r>
              <a:rPr lang="sr-Latn-RS" sz="1600" u="sng" dirty="0">
                <a:cs typeface="Consolas" panose="020B0609020204030204" pitchFamily="49" charset="0"/>
              </a:rPr>
              <a:t>uokviri</a:t>
            </a:r>
            <a:r>
              <a:rPr lang="sr-Latn-RS" sz="1600" dirty="0">
                <a:cs typeface="Consolas" panose="020B0609020204030204" pitchFamily="49" charset="0"/>
              </a:rPr>
              <a:t> sa 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[]</a:t>
            </a:r>
            <a:r>
              <a:rPr lang="en-US" sz="1600" dirty="0">
                <a:cs typeface="Consolas" panose="020B0609020204030204" pitchFamily="49" charset="0"/>
              </a:rPr>
              <a:t>, 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{}</a:t>
            </a:r>
            <a:r>
              <a:rPr lang="en-US" sz="1600" dirty="0">
                <a:cs typeface="Consolas" panose="020B0609020204030204" pitchFamily="49" charset="0"/>
              </a:rPr>
              <a:t>, 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set()</a:t>
            </a:r>
            <a:r>
              <a:rPr lang="en-US" sz="1600" dirty="0">
                <a:cs typeface="Consolas" panose="020B0609020204030204" pitchFamily="49" charset="0"/>
              </a:rPr>
              <a:t>, 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tuple()</a:t>
            </a:r>
            <a:r>
              <a:rPr lang="en-US" sz="1600" dirty="0">
                <a:cs typeface="Consolas" panose="020B0609020204030204" pitchFamily="49" charset="0"/>
              </a:rPr>
              <a:t> </a:t>
            </a:r>
            <a:r>
              <a:rPr lang="sr-Latn-RS" sz="1600" dirty="0">
                <a:cs typeface="Consolas" panose="020B0609020204030204" pitchFamily="49" charset="0"/>
              </a:rPr>
              <a:t>itd. i time se dobije rezultat odgovarajućeg tipa</a:t>
            </a:r>
          </a:p>
          <a:p>
            <a:pPr marL="514350" indent="-45720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</a:pPr>
            <a:r>
              <a:rPr lang="sr-Latn-RS" sz="1600" dirty="0">
                <a:cs typeface="Consolas" panose="020B0609020204030204" pitchFamily="49" charset="0"/>
              </a:rPr>
              <a:t>Ako se uokviri sa </a:t>
            </a:r>
            <a:r>
              <a:rPr lang="sr-Latn-R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sr-Latn-RS" sz="1600" dirty="0">
                <a:cs typeface="Consolas" panose="020B0609020204030204" pitchFamily="49" charset="0"/>
              </a:rPr>
              <a:t>, dobija se </a:t>
            </a:r>
            <a:r>
              <a:rPr lang="sr-Latn-RS" sz="1600" b="1" dirty="0">
                <a:cs typeface="Consolas" panose="020B0609020204030204" pitchFamily="49" charset="0"/>
              </a:rPr>
              <a:t>generatorski izraz</a:t>
            </a:r>
          </a:p>
          <a:p>
            <a:pPr marL="914400" lvl="1" indent="-457200">
              <a:lnSpc>
                <a:spcPct val="90000"/>
              </a:lnSpc>
              <a:spcBef>
                <a:spcPts val="24"/>
              </a:spcBef>
            </a:pPr>
            <a:r>
              <a:rPr lang="sr-Latn-RS" sz="1600" dirty="0">
                <a:cs typeface="Consolas" panose="020B0609020204030204" pitchFamily="49" charset="0"/>
              </a:rPr>
              <a:t>Vrednosti se ne izgenerišu sve odjednom, već po potrebi, 1 po 1</a:t>
            </a:r>
          </a:p>
          <a:p>
            <a:pPr marL="514350" indent="-45720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</a:pPr>
            <a:r>
              <a:rPr lang="sr-Latn-RS" sz="1600" i="1" dirty="0">
                <a:cs typeface="Consolas" panose="020B0609020204030204" pitchFamily="49" charset="0"/>
              </a:rPr>
              <a:t>5.</a:t>
            </a:r>
            <a:r>
              <a:rPr lang="en-US" sz="1600" i="1" dirty="0">
                <a:cs typeface="Consolas" panose="020B0609020204030204" pitchFamily="49" charset="0"/>
              </a:rPr>
              <a:t>1</a:t>
            </a:r>
            <a:r>
              <a:rPr lang="sr-Latn-RS" sz="1600" i="1" dirty="0">
                <a:cs typeface="Consolas" panose="020B0609020204030204" pitchFamily="49" charset="0"/>
              </a:rPr>
              <a:t>-comprehensions.py</a:t>
            </a:r>
          </a:p>
        </p:txBody>
      </p:sp>
    </p:spTree>
    <p:extLst>
      <p:ext uri="{BB962C8B-B14F-4D97-AF65-F5344CB8AC3E}">
        <p14:creationId xmlns:p14="http://schemas.microsoft.com/office/powerpoint/2010/main" val="4139499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2723366-C73B-4ED6-ADEF-29911C6BC5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7A4152-8E41-4D1C-B88C-57C5C430A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3473" y="484632"/>
            <a:ext cx="8417053" cy="147963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315" y="796374"/>
            <a:ext cx="7937369" cy="880027"/>
          </a:xfrm>
        </p:spPr>
        <p:txBody>
          <a:bodyPr>
            <a:normAutofit/>
          </a:bodyPr>
          <a:lstStyle/>
          <a:p>
            <a:r>
              <a:rPr lang="sr-Latn-RS" cap="small" dirty="0">
                <a:solidFill>
                  <a:srgbClr val="FFFFFF"/>
                </a:solidFill>
              </a:rPr>
              <a:t>List </a:t>
            </a:r>
            <a:r>
              <a:rPr lang="en-US" cap="small" dirty="0">
                <a:solidFill>
                  <a:srgbClr val="FFFFFF"/>
                </a:solidFill>
              </a:rPr>
              <a:t>comprehension</a:t>
            </a:r>
            <a:r>
              <a:rPr lang="sr-Latn-RS" cap="small" dirty="0">
                <a:solidFill>
                  <a:srgbClr val="FFFFFF"/>
                </a:solidFill>
              </a:rPr>
              <a:t> – primeri</a:t>
            </a:r>
            <a:endParaRPr lang="en-US" cap="small" dirty="0">
              <a:solidFill>
                <a:srgbClr val="FFFFFF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9F76F5-72D4-4814-9169-8F535AEEB8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8060" y="648377"/>
            <a:ext cx="8167878" cy="115214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6202988-4466-42C5-B33A-AFABF051B4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86000"/>
            <a:ext cx="9144000" cy="4572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62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474" y="2612256"/>
            <a:ext cx="8417052" cy="3940944"/>
          </a:xfrm>
        </p:spPr>
        <p:txBody>
          <a:bodyPr>
            <a:normAutofit fontScale="92500" lnSpcReduction="10000"/>
          </a:bodyPr>
          <a:lstStyle/>
          <a:p>
            <a:pPr lvl="0">
              <a:lnSpc>
                <a:spcPct val="90000"/>
              </a:lnSpc>
            </a:pPr>
            <a:r>
              <a:rPr lang="sr-Latn-RS" sz="1600" dirty="0">
                <a:cs typeface="Consolas" panose="020B0609020204030204" pitchFamily="49" charset="0"/>
              </a:rPr>
              <a:t>Funkcija za direktno učitavanje liste:</a:t>
            </a:r>
          </a:p>
          <a:p>
            <a:pPr marL="457200" lvl="1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def list_input(msg, cast=int):</a:t>
            </a:r>
          </a:p>
          <a:p>
            <a:pPr marL="457200" lvl="1" indent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return [cast(x) for x in input(msg).split()]</a:t>
            </a:r>
            <a:br>
              <a:rPr lang="sr-Latn-R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sr-Latn-R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	#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return [cast(x) for x in </a:t>
            </a:r>
            <a:r>
              <a:rPr lang="sr-Latn-R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raw_i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nput(msg).split()]</a:t>
            </a:r>
            <a:r>
              <a:rPr lang="sr-Latn-R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za Python2</a:t>
            </a:r>
            <a:endParaRPr lang="en-U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spcAft>
                <a:spcPts val="0"/>
              </a:spcAft>
            </a:pPr>
            <a:r>
              <a:rPr lang="sr-Latn-RS" sz="1600" dirty="0">
                <a:cs typeface="Consolas" panose="020B0609020204030204" pitchFamily="49" charset="0"/>
              </a:rPr>
              <a:t>Funkcije za pretvaranje iz liste u string i obratno:</a:t>
            </a:r>
            <a:endParaRPr lang="sr-Latn-RS" sz="1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7200" lvl="1" indent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def list_to_str(lst, sep=" "):</a:t>
            </a:r>
          </a:p>
          <a:p>
            <a:pPr marL="457200" lvl="1" indent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return sep.join(str(x) for x in lst)</a:t>
            </a:r>
          </a:p>
          <a:p>
            <a:pPr marL="457200" lvl="1" indent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def str_to_list(s, cast=int, sep=" "):</a:t>
            </a:r>
          </a:p>
          <a:p>
            <a:pPr marL="457200" lvl="1" indent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return [cast(x) for x in s.split(sep)]</a:t>
            </a:r>
          </a:p>
          <a:p>
            <a:pPr lv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</a:pPr>
            <a:r>
              <a:rPr lang="sr-Latn-RS" sz="1600" dirty="0">
                <a:cs typeface="Consolas" panose="020B0609020204030204" pitchFamily="49" charset="0"/>
              </a:rPr>
              <a:t>Generisanje prostih brojeva 0–50 Eratostenovim sitom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&gt;&gt;&gt; comps = [j for i in range(2, 8) for j in range(i*2, 50, i)]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&gt;&gt;&gt; primes = [x for x in range(2, 50) if x not in comps]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&gt;&gt;&gt; print(primes)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[2, 3, 5, 7, 11, 13, 17, 19, 23, 29, 31, 37, 41, 43, 47]</a:t>
            </a:r>
          </a:p>
        </p:txBody>
      </p:sp>
    </p:spTree>
    <p:extLst>
      <p:ext uri="{BB962C8B-B14F-4D97-AF65-F5344CB8AC3E}">
        <p14:creationId xmlns:p14="http://schemas.microsoft.com/office/powerpoint/2010/main" val="22645600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2723366-C73B-4ED6-ADEF-29911C6BC5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7A4152-8E41-4D1C-B88C-57C5C430A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3473" y="484632"/>
            <a:ext cx="8417053" cy="147963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315" y="796374"/>
            <a:ext cx="7937369" cy="880027"/>
          </a:xfrm>
        </p:spPr>
        <p:txBody>
          <a:bodyPr>
            <a:normAutofit fontScale="90000"/>
          </a:bodyPr>
          <a:lstStyle/>
          <a:p>
            <a:r>
              <a:rPr lang="sr-Latn-RS" cap="small" dirty="0">
                <a:solidFill>
                  <a:srgbClr val="FFFFFF"/>
                </a:solidFill>
              </a:rPr>
              <a:t>Matrice – uvod, metode i funkcije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9F76F5-72D4-4814-9169-8F535AEEB8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8060" y="648377"/>
            <a:ext cx="8167878" cy="115214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6202988-4466-42C5-B33A-AFABF051B4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86000"/>
            <a:ext cx="9144000" cy="4572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62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473" y="2612256"/>
            <a:ext cx="8551927" cy="3940944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sr-Latn-RS" sz="1800" dirty="0"/>
              <a:t>Matrice, kao i nizovi, nisu deo jezika, pa ih moramo sami napraviti</a:t>
            </a:r>
          </a:p>
          <a:p>
            <a:pPr>
              <a:lnSpc>
                <a:spcPct val="90000"/>
              </a:lnSpc>
            </a:pPr>
            <a:r>
              <a:rPr lang="sr-Latn-RS" sz="1800" dirty="0"/>
              <a:t>Matricu pravimo kao listu listi:</a:t>
            </a:r>
          </a:p>
          <a:p>
            <a:pPr lvl="1">
              <a:lnSpc>
                <a:spcPct val="90000"/>
              </a:lnSpc>
            </a:pPr>
            <a:r>
              <a:rPr lang="en-US" sz="18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matrix = [[value] * numberOfColumns] * numberOfRows</a:t>
            </a:r>
            <a:br>
              <a:rPr lang="sr-Latn-RS" sz="18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sr-Latn-RS" sz="18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 NIKAKO!!!</a:t>
            </a:r>
          </a:p>
          <a:p>
            <a:pPr lvl="1">
              <a:lnSpc>
                <a:spcPct val="90000"/>
              </a:lnSpc>
            </a:pPr>
            <a:r>
              <a:rPr lang="sr-Latn-RS" sz="1800" dirty="0"/>
              <a:t>dobićemo jednu istu listu ponovljenu onoliko puta koliko ima redova</a:t>
            </a:r>
          </a:p>
          <a:p>
            <a:pPr lvl="1">
              <a:lnSpc>
                <a:spcPct val="90000"/>
              </a:lnSpc>
            </a:pPr>
            <a:r>
              <a:rPr lang="sr-Latn-RS" sz="1800" dirty="0"/>
              <a:t>svaki red će biti jedna ista lista, kada menjamo element u jednom redu, promeniće se svi elementi u svim redovima koji su na istoj koloni</a:t>
            </a:r>
          </a:p>
          <a:p>
            <a:pPr lvl="1">
              <a:lnSpc>
                <a:spcPct val="90000"/>
              </a:lnSpc>
            </a:pPr>
            <a:r>
              <a:rPr lang="en-US" sz="1800" b="1" dirty="0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matrix = [[value] * numberOfColumns for i in range(numberOfRows)]</a:t>
            </a:r>
          </a:p>
          <a:p>
            <a:pPr lvl="1">
              <a:lnSpc>
                <a:spcPct val="90000"/>
              </a:lnSpc>
            </a:pPr>
            <a:r>
              <a:rPr lang="sr-Latn-RS" sz="1800" dirty="0"/>
              <a:t>ovako već može </a:t>
            </a:r>
            <a:r>
              <a:rPr lang="sr-Latn-RS" sz="1800" dirty="0">
                <a:sym typeface="Wingdings" panose="05000000000000000000" pitchFamily="2" charset="2"/>
              </a:rPr>
              <a:t></a:t>
            </a:r>
            <a:endParaRPr lang="sr-Latn-RS" sz="1800" dirty="0"/>
          </a:p>
          <a:p>
            <a:pPr marL="400050">
              <a:lnSpc>
                <a:spcPct val="90000"/>
              </a:lnSpc>
            </a:pPr>
            <a:r>
              <a:rPr lang="sr-Latn-RS" sz="1800" dirty="0"/>
              <a:t>Ne postoje posebne metode i operacije nad matricama</a:t>
            </a:r>
          </a:p>
          <a:p>
            <a:pPr marL="800100" lvl="1">
              <a:lnSpc>
                <a:spcPct val="90000"/>
              </a:lnSpc>
            </a:pPr>
            <a:r>
              <a:rPr lang="sr-Latn-RS" sz="1800" dirty="0"/>
              <a:t>možemo koristiti metode i operacije za liste nad redovima koji su liste</a:t>
            </a:r>
          </a:p>
        </p:txBody>
      </p:sp>
    </p:spTree>
    <p:extLst>
      <p:ext uri="{BB962C8B-B14F-4D97-AF65-F5344CB8AC3E}">
        <p14:creationId xmlns:p14="http://schemas.microsoft.com/office/powerpoint/2010/main" val="18932303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7">
            <a:extLst>
              <a:ext uri="{FF2B5EF4-FFF2-40B4-BE49-F238E27FC236}">
                <a16:creationId xmlns:a16="http://schemas.microsoft.com/office/drawing/2014/main" id="{52723366-C73B-4ED6-ADEF-29911C6BC5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Rectangle 9">
            <a:extLst>
              <a:ext uri="{FF2B5EF4-FFF2-40B4-BE49-F238E27FC236}">
                <a16:creationId xmlns:a16="http://schemas.microsoft.com/office/drawing/2014/main" id="{847A4152-8E41-4D1C-B88C-57C5C430A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3473" y="484632"/>
            <a:ext cx="8417053" cy="147963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315" y="796374"/>
            <a:ext cx="7937369" cy="880027"/>
          </a:xfrm>
        </p:spPr>
        <p:txBody>
          <a:bodyPr>
            <a:normAutofit/>
          </a:bodyPr>
          <a:lstStyle/>
          <a:p>
            <a:r>
              <a:rPr lang="sr-Latn-RS" sz="3600" cap="small" dirty="0">
                <a:solidFill>
                  <a:srgbClr val="FFFFFF"/>
                </a:solidFill>
              </a:rPr>
              <a:t>Matrice – primer</a:t>
            </a:r>
          </a:p>
        </p:txBody>
      </p:sp>
      <p:sp>
        <p:nvSpPr>
          <p:cNvPr id="44" name="Rectangle 11">
            <a:extLst>
              <a:ext uri="{FF2B5EF4-FFF2-40B4-BE49-F238E27FC236}">
                <a16:creationId xmlns:a16="http://schemas.microsoft.com/office/drawing/2014/main" id="{999F76F5-72D4-4814-9169-8F535AEEB8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8060" y="648377"/>
            <a:ext cx="8167878" cy="115214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5" name="Rectangle 13">
            <a:extLst>
              <a:ext uri="{FF2B5EF4-FFF2-40B4-BE49-F238E27FC236}">
                <a16:creationId xmlns:a16="http://schemas.microsoft.com/office/drawing/2014/main" id="{C6202988-4466-42C5-B33A-AFABF051B4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86000"/>
            <a:ext cx="9144000" cy="4572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62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473" y="2612256"/>
            <a:ext cx="4437128" cy="371234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>
                <a:latin typeface="Courier New" pitchFamily="49" charset="0"/>
                <a:cs typeface="Courier New" pitchFamily="49" charset="0"/>
              </a:rPr>
              <a:t>matrix = [[5] * cols for i in range(rows)]</a:t>
            </a:r>
          </a:p>
          <a:p>
            <a:pPr>
              <a:buNone/>
            </a:pP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sr-Latn-RS" dirty="0"/>
              <a:t>Pristup elementu matrice:</a:t>
            </a:r>
            <a:br>
              <a:rPr lang="sr-Latn-RS" dirty="0"/>
            </a:br>
            <a:r>
              <a:rPr lang="sr-Latn-RS" b="1" dirty="0"/>
              <a:t>matrica[2][3] </a:t>
            </a:r>
            <a:br>
              <a:rPr lang="sr-Latn-RS" dirty="0"/>
            </a:br>
            <a:r>
              <a:rPr lang="sr-Latn-RS" dirty="0"/>
              <a:t>pristupa elementu 3. vrste,  4. kolone</a:t>
            </a:r>
          </a:p>
          <a:p>
            <a:pPr>
              <a:buNone/>
            </a:pPr>
            <a:endParaRPr lang="en-US" dirty="0">
              <a:latin typeface="Courier New" pitchFamily="49" charset="0"/>
              <a:cs typeface="Courier New" pitchFamily="49" charset="0"/>
            </a:endParaRPr>
          </a:p>
        </p:txBody>
      </p: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5113A498-5C62-4012-A2B8-678787568CAE}"/>
              </a:ext>
            </a:extLst>
          </p:cNvPr>
          <p:cNvGrpSpPr/>
          <p:nvPr/>
        </p:nvGrpSpPr>
        <p:grpSpPr>
          <a:xfrm>
            <a:off x="4415911" y="3030459"/>
            <a:ext cx="4364615" cy="3104538"/>
            <a:chOff x="1828800" y="3048000"/>
            <a:chExt cx="4364615" cy="3104538"/>
          </a:xfrm>
        </p:grpSpPr>
        <p:grpSp>
          <p:nvGrpSpPr>
            <p:cNvPr id="130" name="Group 129">
              <a:extLst>
                <a:ext uri="{FF2B5EF4-FFF2-40B4-BE49-F238E27FC236}">
                  <a16:creationId xmlns:a16="http://schemas.microsoft.com/office/drawing/2014/main" id="{A7BF28EA-CABE-4185-B846-A0F6251A58D6}"/>
                </a:ext>
              </a:extLst>
            </p:cNvPr>
            <p:cNvGrpSpPr/>
            <p:nvPr/>
          </p:nvGrpSpPr>
          <p:grpSpPr>
            <a:xfrm>
              <a:off x="2895600" y="3429000"/>
              <a:ext cx="2743200" cy="2723538"/>
              <a:chOff x="5791200" y="2895600"/>
              <a:chExt cx="2743200" cy="2723538"/>
            </a:xfrm>
          </p:grpSpPr>
          <p:sp>
            <p:nvSpPr>
              <p:cNvPr id="133" name="Rectangle 132">
                <a:extLst>
                  <a:ext uri="{FF2B5EF4-FFF2-40B4-BE49-F238E27FC236}">
                    <a16:creationId xmlns:a16="http://schemas.microsoft.com/office/drawing/2014/main" id="{D049E30C-3D20-4B2A-A4B0-69FECE154DE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705600" y="3352800"/>
                <a:ext cx="457200" cy="457200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5</a:t>
                </a:r>
                <a:endParaRPr lang="sr-Latn-RS" dirty="0"/>
              </a:p>
            </p:txBody>
          </p:sp>
          <p:sp>
            <p:nvSpPr>
              <p:cNvPr id="134" name="Rectangle 133">
                <a:extLst>
                  <a:ext uri="{FF2B5EF4-FFF2-40B4-BE49-F238E27FC236}">
                    <a16:creationId xmlns:a16="http://schemas.microsoft.com/office/drawing/2014/main" id="{E5EBCCE2-3977-4983-85F1-E095BDF0FA2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162800" y="3352800"/>
                <a:ext cx="457200" cy="457200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5</a:t>
                </a:r>
                <a:endParaRPr lang="sr-Latn-RS" dirty="0"/>
              </a:p>
            </p:txBody>
          </p:sp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7E44C51C-8A74-4171-A865-85EEA80EDC6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20000" y="3352800"/>
                <a:ext cx="457200" cy="457200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5</a:t>
                </a:r>
                <a:endParaRPr lang="sr-Latn-RS" dirty="0"/>
              </a:p>
            </p:txBody>
          </p:sp>
          <p:sp>
            <p:nvSpPr>
              <p:cNvPr id="136" name="Rectangle 135">
                <a:extLst>
                  <a:ext uri="{FF2B5EF4-FFF2-40B4-BE49-F238E27FC236}">
                    <a16:creationId xmlns:a16="http://schemas.microsoft.com/office/drawing/2014/main" id="{C9FDC8AE-B83D-42F1-81C4-86483181FEA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48400" y="3352800"/>
                <a:ext cx="457200" cy="457200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5</a:t>
                </a:r>
              </a:p>
            </p:txBody>
          </p:sp>
          <p:sp>
            <p:nvSpPr>
              <p:cNvPr id="137" name="Rectangle 136">
                <a:extLst>
                  <a:ext uri="{FF2B5EF4-FFF2-40B4-BE49-F238E27FC236}">
                    <a16:creationId xmlns:a16="http://schemas.microsoft.com/office/drawing/2014/main" id="{CC276976-D1EB-4187-A2A0-CDA80BC8FDD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705600" y="3810000"/>
                <a:ext cx="457200" cy="457200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5</a:t>
                </a:r>
                <a:endParaRPr lang="sr-Latn-RS" dirty="0"/>
              </a:p>
            </p:txBody>
          </p:sp>
          <p:sp>
            <p:nvSpPr>
              <p:cNvPr id="138" name="Rectangle 137">
                <a:extLst>
                  <a:ext uri="{FF2B5EF4-FFF2-40B4-BE49-F238E27FC236}">
                    <a16:creationId xmlns:a16="http://schemas.microsoft.com/office/drawing/2014/main" id="{767193AD-6734-4694-83B8-435CAF1C1FC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162800" y="3810000"/>
                <a:ext cx="457200" cy="457200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5</a:t>
                </a:r>
                <a:endParaRPr lang="sr-Latn-RS" dirty="0"/>
              </a:p>
            </p:txBody>
          </p:sp>
          <p:sp>
            <p:nvSpPr>
              <p:cNvPr id="139" name="Rectangle 138">
                <a:extLst>
                  <a:ext uri="{FF2B5EF4-FFF2-40B4-BE49-F238E27FC236}">
                    <a16:creationId xmlns:a16="http://schemas.microsoft.com/office/drawing/2014/main" id="{F149C463-9C21-4969-B33E-9F7732FE546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20000" y="3810000"/>
                <a:ext cx="457200" cy="457200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5</a:t>
                </a:r>
                <a:endParaRPr lang="sr-Latn-RS" dirty="0"/>
              </a:p>
            </p:txBody>
          </p:sp>
          <p:sp>
            <p:nvSpPr>
              <p:cNvPr id="140" name="Rectangle 139">
                <a:extLst>
                  <a:ext uri="{FF2B5EF4-FFF2-40B4-BE49-F238E27FC236}">
                    <a16:creationId xmlns:a16="http://schemas.microsoft.com/office/drawing/2014/main" id="{20F5CD1F-B7C5-45EE-A052-E2A1DDC091F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48400" y="3810000"/>
                <a:ext cx="457200" cy="457200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5</a:t>
                </a:r>
                <a:endParaRPr lang="sr-Latn-RS" dirty="0"/>
              </a:p>
            </p:txBody>
          </p:sp>
          <p:sp>
            <p:nvSpPr>
              <p:cNvPr id="141" name="Rectangle 140">
                <a:extLst>
                  <a:ext uri="{FF2B5EF4-FFF2-40B4-BE49-F238E27FC236}">
                    <a16:creationId xmlns:a16="http://schemas.microsoft.com/office/drawing/2014/main" id="{F3275CEF-C37F-4350-9F2C-4B24AFBB0BF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705600" y="4247538"/>
                <a:ext cx="457200" cy="457200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5</a:t>
                </a:r>
                <a:endParaRPr lang="sr-Latn-RS" dirty="0"/>
              </a:p>
            </p:txBody>
          </p:sp>
          <p:sp>
            <p:nvSpPr>
              <p:cNvPr id="142" name="Rectangle 141">
                <a:extLst>
                  <a:ext uri="{FF2B5EF4-FFF2-40B4-BE49-F238E27FC236}">
                    <a16:creationId xmlns:a16="http://schemas.microsoft.com/office/drawing/2014/main" id="{9B3F8B2C-0F54-40D5-B7D5-BA47523B98B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162800" y="4247538"/>
                <a:ext cx="457200" cy="457200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5</a:t>
                </a:r>
                <a:endParaRPr lang="sr-Latn-RS" dirty="0"/>
              </a:p>
            </p:txBody>
          </p:sp>
          <p:sp>
            <p:nvSpPr>
              <p:cNvPr id="143" name="Rectangle 142">
                <a:extLst>
                  <a:ext uri="{FF2B5EF4-FFF2-40B4-BE49-F238E27FC236}">
                    <a16:creationId xmlns:a16="http://schemas.microsoft.com/office/drawing/2014/main" id="{1FA2792B-1939-4481-9E61-83D35211881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20000" y="4247538"/>
                <a:ext cx="457200" cy="457200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5</a:t>
                </a:r>
                <a:endParaRPr lang="sr-Latn-RS" dirty="0"/>
              </a:p>
            </p:txBody>
          </p:sp>
          <p:sp>
            <p:nvSpPr>
              <p:cNvPr id="144" name="Rectangle 143">
                <a:extLst>
                  <a:ext uri="{FF2B5EF4-FFF2-40B4-BE49-F238E27FC236}">
                    <a16:creationId xmlns:a16="http://schemas.microsoft.com/office/drawing/2014/main" id="{F818724B-5B9D-410D-B46C-D9AFFEE7DB1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48400" y="4247538"/>
                <a:ext cx="457200" cy="457200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5</a:t>
                </a:r>
                <a:endParaRPr lang="sr-Latn-RS" dirty="0"/>
              </a:p>
            </p:txBody>
          </p:sp>
          <p:sp>
            <p:nvSpPr>
              <p:cNvPr id="145" name="Rectangle 144">
                <a:extLst>
                  <a:ext uri="{FF2B5EF4-FFF2-40B4-BE49-F238E27FC236}">
                    <a16:creationId xmlns:a16="http://schemas.microsoft.com/office/drawing/2014/main" id="{38B44281-EB13-465D-B51B-0120F9A254F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77200" y="4247538"/>
                <a:ext cx="457200" cy="457200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sr-Latn-RS" dirty="0"/>
              </a:p>
            </p:txBody>
          </p:sp>
          <p:sp>
            <p:nvSpPr>
              <p:cNvPr id="146" name="Rectangle 145">
                <a:extLst>
                  <a:ext uri="{FF2B5EF4-FFF2-40B4-BE49-F238E27FC236}">
                    <a16:creationId xmlns:a16="http://schemas.microsoft.com/office/drawing/2014/main" id="{FEBC8E08-4749-4AF8-AE67-B1D9F0B28AD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705600" y="4704738"/>
                <a:ext cx="457200" cy="457200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5</a:t>
                </a:r>
                <a:endParaRPr lang="sr-Latn-RS" dirty="0"/>
              </a:p>
            </p:txBody>
          </p:sp>
          <p:sp>
            <p:nvSpPr>
              <p:cNvPr id="147" name="Rectangle 146">
                <a:extLst>
                  <a:ext uri="{FF2B5EF4-FFF2-40B4-BE49-F238E27FC236}">
                    <a16:creationId xmlns:a16="http://schemas.microsoft.com/office/drawing/2014/main" id="{8B0E95E4-3BBD-414A-B657-2354F4B92C9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162800" y="4704738"/>
                <a:ext cx="457200" cy="457200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5</a:t>
                </a:r>
                <a:endParaRPr lang="sr-Latn-RS" dirty="0"/>
              </a:p>
            </p:txBody>
          </p:sp>
          <p:sp>
            <p:nvSpPr>
              <p:cNvPr id="148" name="Rectangle 147">
                <a:extLst>
                  <a:ext uri="{FF2B5EF4-FFF2-40B4-BE49-F238E27FC236}">
                    <a16:creationId xmlns:a16="http://schemas.microsoft.com/office/drawing/2014/main" id="{D1220BF9-A261-4A8F-B3F8-496696C102D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20000" y="4704738"/>
                <a:ext cx="457200" cy="457200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5</a:t>
                </a:r>
                <a:endParaRPr lang="sr-Latn-RS" dirty="0"/>
              </a:p>
            </p:txBody>
          </p:sp>
          <p:sp>
            <p:nvSpPr>
              <p:cNvPr id="149" name="Rectangle 148">
                <a:extLst>
                  <a:ext uri="{FF2B5EF4-FFF2-40B4-BE49-F238E27FC236}">
                    <a16:creationId xmlns:a16="http://schemas.microsoft.com/office/drawing/2014/main" id="{D3B978AA-1872-4A29-A15F-E0147CE22A6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48400" y="4704738"/>
                <a:ext cx="457200" cy="457200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5</a:t>
                </a:r>
                <a:endParaRPr lang="sr-Latn-RS" dirty="0"/>
              </a:p>
            </p:txBody>
          </p:sp>
          <p:sp>
            <p:nvSpPr>
              <p:cNvPr id="150" name="Rectangle 149">
                <a:extLst>
                  <a:ext uri="{FF2B5EF4-FFF2-40B4-BE49-F238E27FC236}">
                    <a16:creationId xmlns:a16="http://schemas.microsoft.com/office/drawing/2014/main" id="{E8D14FBB-CD3E-4860-85A2-1D7E34D6E24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77200" y="4704738"/>
                <a:ext cx="457200" cy="457200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5</a:t>
                </a:r>
                <a:endParaRPr lang="sr-Latn-RS" dirty="0"/>
              </a:p>
            </p:txBody>
          </p:sp>
          <p:sp>
            <p:nvSpPr>
              <p:cNvPr id="151" name="Rectangle 150">
                <a:extLst>
                  <a:ext uri="{FF2B5EF4-FFF2-40B4-BE49-F238E27FC236}">
                    <a16:creationId xmlns:a16="http://schemas.microsoft.com/office/drawing/2014/main" id="{471C3890-AC3F-486D-AC76-7EF57A42BC5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705600" y="5161938"/>
                <a:ext cx="457200" cy="457200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5</a:t>
                </a:r>
                <a:endParaRPr lang="sr-Latn-RS" dirty="0"/>
              </a:p>
            </p:txBody>
          </p:sp>
          <p:sp>
            <p:nvSpPr>
              <p:cNvPr id="152" name="Rectangle 151">
                <a:extLst>
                  <a:ext uri="{FF2B5EF4-FFF2-40B4-BE49-F238E27FC236}">
                    <a16:creationId xmlns:a16="http://schemas.microsoft.com/office/drawing/2014/main" id="{448B751E-8A2B-4810-A8F2-35DEBF21E92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162800" y="5161938"/>
                <a:ext cx="457200" cy="457200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5</a:t>
                </a:r>
                <a:endParaRPr lang="sr-Latn-RS" dirty="0"/>
              </a:p>
            </p:txBody>
          </p:sp>
          <p:sp>
            <p:nvSpPr>
              <p:cNvPr id="153" name="Rectangle 152">
                <a:extLst>
                  <a:ext uri="{FF2B5EF4-FFF2-40B4-BE49-F238E27FC236}">
                    <a16:creationId xmlns:a16="http://schemas.microsoft.com/office/drawing/2014/main" id="{D2C1AE1B-6B56-44A4-8BB0-3CA243AF3E5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20000" y="5161938"/>
                <a:ext cx="457200" cy="457200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5</a:t>
                </a:r>
                <a:endParaRPr lang="sr-Latn-RS" dirty="0"/>
              </a:p>
            </p:txBody>
          </p:sp>
          <p:sp>
            <p:nvSpPr>
              <p:cNvPr id="154" name="Rectangle 153">
                <a:extLst>
                  <a:ext uri="{FF2B5EF4-FFF2-40B4-BE49-F238E27FC236}">
                    <a16:creationId xmlns:a16="http://schemas.microsoft.com/office/drawing/2014/main" id="{E06883F7-F81D-46C4-9807-44715B5FDC9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48400" y="5161938"/>
                <a:ext cx="457200" cy="457200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5</a:t>
                </a:r>
                <a:endParaRPr lang="sr-Latn-RS" dirty="0"/>
              </a:p>
            </p:txBody>
          </p:sp>
          <p:sp>
            <p:nvSpPr>
              <p:cNvPr id="155" name="Rectangle 154">
                <a:extLst>
                  <a:ext uri="{FF2B5EF4-FFF2-40B4-BE49-F238E27FC236}">
                    <a16:creationId xmlns:a16="http://schemas.microsoft.com/office/drawing/2014/main" id="{52A81A46-F954-41D9-AA27-5652658BCBC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77200" y="5161938"/>
                <a:ext cx="457200" cy="457200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5</a:t>
                </a:r>
                <a:endParaRPr lang="sr-Latn-RS" dirty="0"/>
              </a:p>
            </p:txBody>
          </p:sp>
          <p:sp>
            <p:nvSpPr>
              <p:cNvPr id="156" name="Rectangle 155">
                <a:extLst>
                  <a:ext uri="{FF2B5EF4-FFF2-40B4-BE49-F238E27FC236}">
                    <a16:creationId xmlns:a16="http://schemas.microsoft.com/office/drawing/2014/main" id="{3825A65E-9333-40B6-8DC6-16DACA6D729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705600" y="2895600"/>
                <a:ext cx="457200" cy="45720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1</a:t>
                </a:r>
                <a:endParaRPr lang="sr-Latn-RS" dirty="0"/>
              </a:p>
            </p:txBody>
          </p:sp>
          <p:sp>
            <p:nvSpPr>
              <p:cNvPr id="157" name="Rectangle 156">
                <a:extLst>
                  <a:ext uri="{FF2B5EF4-FFF2-40B4-BE49-F238E27FC236}">
                    <a16:creationId xmlns:a16="http://schemas.microsoft.com/office/drawing/2014/main" id="{E544BE4C-5323-455B-A980-28ABC0B4EF6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162800" y="2895600"/>
                <a:ext cx="457200" cy="45720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2</a:t>
                </a:r>
                <a:endParaRPr lang="sr-Latn-RS" dirty="0"/>
              </a:p>
            </p:txBody>
          </p:sp>
          <p:sp>
            <p:nvSpPr>
              <p:cNvPr id="158" name="Rectangle 157">
                <a:extLst>
                  <a:ext uri="{FF2B5EF4-FFF2-40B4-BE49-F238E27FC236}">
                    <a16:creationId xmlns:a16="http://schemas.microsoft.com/office/drawing/2014/main" id="{A16F167C-4A6C-4CBB-B79A-EBC1691DCE2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20000" y="2895600"/>
                <a:ext cx="457200" cy="45720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3</a:t>
                </a:r>
                <a:endParaRPr lang="sr-Latn-RS" dirty="0"/>
              </a:p>
            </p:txBody>
          </p:sp>
          <p:sp>
            <p:nvSpPr>
              <p:cNvPr id="159" name="Rectangle 158">
                <a:extLst>
                  <a:ext uri="{FF2B5EF4-FFF2-40B4-BE49-F238E27FC236}">
                    <a16:creationId xmlns:a16="http://schemas.microsoft.com/office/drawing/2014/main" id="{93A89DFA-16BB-4171-91B1-EEC0C34A2CD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48400" y="2895600"/>
                <a:ext cx="457200" cy="45720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0</a:t>
                </a:r>
                <a:endParaRPr lang="sr-Latn-RS" dirty="0"/>
              </a:p>
            </p:txBody>
          </p:sp>
          <p:sp>
            <p:nvSpPr>
              <p:cNvPr id="160" name="Rectangle 159">
                <a:extLst>
                  <a:ext uri="{FF2B5EF4-FFF2-40B4-BE49-F238E27FC236}">
                    <a16:creationId xmlns:a16="http://schemas.microsoft.com/office/drawing/2014/main" id="{18217E98-A7F6-4AC4-BD73-65788BCD61A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77200" y="2895600"/>
                <a:ext cx="457200" cy="45720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...</a:t>
                </a:r>
                <a:endParaRPr lang="sr-Latn-RS" dirty="0"/>
              </a:p>
            </p:txBody>
          </p:sp>
          <p:sp>
            <p:nvSpPr>
              <p:cNvPr id="161" name="Rectangle 160">
                <a:extLst>
                  <a:ext uri="{FF2B5EF4-FFF2-40B4-BE49-F238E27FC236}">
                    <a16:creationId xmlns:a16="http://schemas.microsoft.com/office/drawing/2014/main" id="{6F71A303-7610-461D-B744-A4BE0D8ADE4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791200" y="3352800"/>
                <a:ext cx="457200" cy="45720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0</a:t>
                </a:r>
                <a:endParaRPr lang="sr-Latn-RS" dirty="0"/>
              </a:p>
            </p:txBody>
          </p:sp>
          <p:sp>
            <p:nvSpPr>
              <p:cNvPr id="162" name="Rectangle 161">
                <a:extLst>
                  <a:ext uri="{FF2B5EF4-FFF2-40B4-BE49-F238E27FC236}">
                    <a16:creationId xmlns:a16="http://schemas.microsoft.com/office/drawing/2014/main" id="{B4A5B51E-FE21-4E22-8FFC-91E439EB009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791200" y="3810000"/>
                <a:ext cx="457200" cy="45720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1</a:t>
                </a:r>
              </a:p>
            </p:txBody>
          </p:sp>
          <p:sp>
            <p:nvSpPr>
              <p:cNvPr id="163" name="Rectangle 162">
                <a:extLst>
                  <a:ext uri="{FF2B5EF4-FFF2-40B4-BE49-F238E27FC236}">
                    <a16:creationId xmlns:a16="http://schemas.microsoft.com/office/drawing/2014/main" id="{D1AFD7A7-63CB-4CEA-BB78-BD0ED5A7202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791200" y="4247538"/>
                <a:ext cx="457200" cy="45720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2</a:t>
                </a:r>
                <a:endParaRPr lang="sr-Latn-RS" dirty="0"/>
              </a:p>
            </p:txBody>
          </p:sp>
          <p:sp>
            <p:nvSpPr>
              <p:cNvPr id="164" name="Rectangle 163">
                <a:extLst>
                  <a:ext uri="{FF2B5EF4-FFF2-40B4-BE49-F238E27FC236}">
                    <a16:creationId xmlns:a16="http://schemas.microsoft.com/office/drawing/2014/main" id="{252BB997-0683-4D3E-B1B2-38DF33C2C75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791200" y="4704738"/>
                <a:ext cx="457200" cy="45720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3</a:t>
                </a:r>
                <a:endParaRPr lang="sr-Latn-RS" dirty="0"/>
              </a:p>
            </p:txBody>
          </p:sp>
          <p:sp>
            <p:nvSpPr>
              <p:cNvPr id="165" name="Rectangle 164">
                <a:extLst>
                  <a:ext uri="{FF2B5EF4-FFF2-40B4-BE49-F238E27FC236}">
                    <a16:creationId xmlns:a16="http://schemas.microsoft.com/office/drawing/2014/main" id="{EB7EAB42-5CAE-4AF0-BBBC-464F8E42E60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791200" y="5161938"/>
                <a:ext cx="457200" cy="45720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...</a:t>
                </a:r>
                <a:endParaRPr lang="sr-Latn-RS" dirty="0"/>
              </a:p>
            </p:txBody>
          </p:sp>
          <p:sp>
            <p:nvSpPr>
              <p:cNvPr id="166" name="Rectangle 165">
                <a:extLst>
                  <a:ext uri="{FF2B5EF4-FFF2-40B4-BE49-F238E27FC236}">
                    <a16:creationId xmlns:a16="http://schemas.microsoft.com/office/drawing/2014/main" id="{9BA8BAD4-30B1-40A2-8A91-666A893B825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77200" y="4241630"/>
                <a:ext cx="457200" cy="457200"/>
              </a:xfrm>
              <a:prstGeom prst="rect">
                <a:avLst/>
              </a:prstGeom>
              <a:noFill/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5</a:t>
                </a:r>
                <a:endParaRPr lang="sr-Latn-RS" dirty="0"/>
              </a:p>
            </p:txBody>
          </p:sp>
          <p:sp>
            <p:nvSpPr>
              <p:cNvPr id="167" name="Rectangle 166">
                <a:extLst>
                  <a:ext uri="{FF2B5EF4-FFF2-40B4-BE49-F238E27FC236}">
                    <a16:creationId xmlns:a16="http://schemas.microsoft.com/office/drawing/2014/main" id="{6960612A-AB40-4FF4-9D51-C2D91AA422E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77200" y="3778908"/>
                <a:ext cx="457200" cy="468630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5</a:t>
                </a:r>
                <a:endParaRPr lang="sr-Latn-RS" dirty="0"/>
              </a:p>
            </p:txBody>
          </p:sp>
          <p:sp>
            <p:nvSpPr>
              <p:cNvPr id="168" name="Rectangle 167">
                <a:extLst>
                  <a:ext uri="{FF2B5EF4-FFF2-40B4-BE49-F238E27FC236}">
                    <a16:creationId xmlns:a16="http://schemas.microsoft.com/office/drawing/2014/main" id="{0DCF451F-E84F-431D-8060-82E536F3B12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77200" y="3352800"/>
                <a:ext cx="457200" cy="457200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5</a:t>
                </a:r>
                <a:endParaRPr lang="sr-Latn-RS" dirty="0"/>
              </a:p>
            </p:txBody>
          </p:sp>
        </p:grp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23DD0633-AEAA-46F3-BF51-2A0D713EF3A3}"/>
                </a:ext>
              </a:extLst>
            </p:cNvPr>
            <p:cNvSpPr/>
            <p:nvPr/>
          </p:nvSpPr>
          <p:spPr>
            <a:xfrm>
              <a:off x="5181600" y="3048000"/>
              <a:ext cx="101181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latin typeface="Courier New" pitchFamily="49" charset="0"/>
                  <a:cs typeface="Courier New" pitchFamily="49" charset="0"/>
                </a:rPr>
                <a:t>cols-1</a:t>
              </a:r>
              <a:endParaRPr lang="en-US" dirty="0"/>
            </a:p>
          </p:txBody>
        </p: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1D15CD3F-6865-4E75-8164-D408BEC5EB0C}"/>
                </a:ext>
              </a:extLst>
            </p:cNvPr>
            <p:cNvSpPr/>
            <p:nvPr/>
          </p:nvSpPr>
          <p:spPr>
            <a:xfrm>
              <a:off x="1828800" y="5715000"/>
              <a:ext cx="101181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latin typeface="Courier New" pitchFamily="49" charset="0"/>
                  <a:cs typeface="Courier New" pitchFamily="49" charset="0"/>
                </a:rPr>
                <a:t>rows-1</a:t>
              </a:r>
              <a:endParaRPr lang="en-US" dirty="0"/>
            </a:p>
          </p:txBody>
        </p:sp>
      </p:grpSp>
      <p:sp>
        <p:nvSpPr>
          <p:cNvPr id="128" name="Rectangle 127">
            <a:extLst>
              <a:ext uri="{FF2B5EF4-FFF2-40B4-BE49-F238E27FC236}">
                <a16:creationId xmlns:a16="http://schemas.microsoft.com/office/drawing/2014/main" id="{3A28D670-151E-4ECC-8A12-8AD28F4C84FE}"/>
              </a:ext>
            </a:extLst>
          </p:cNvPr>
          <p:cNvSpPr>
            <a:spLocks noChangeAspect="1"/>
          </p:cNvSpPr>
          <p:nvPr/>
        </p:nvSpPr>
        <p:spPr>
          <a:xfrm>
            <a:off x="6850622" y="4757489"/>
            <a:ext cx="457200" cy="457200"/>
          </a:xfrm>
          <a:prstGeom prst="rect">
            <a:avLst/>
          </a:prstGeom>
          <a:solidFill>
            <a:srgbClr val="FFC000">
              <a:alpha val="37000"/>
            </a:srgbClr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2714652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2723366-C73B-4ED6-ADEF-29911C6BC5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7A4152-8E41-4D1C-B88C-57C5C430A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3473" y="484632"/>
            <a:ext cx="8417053" cy="147963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315" y="796374"/>
            <a:ext cx="7937369" cy="880027"/>
          </a:xfrm>
        </p:spPr>
        <p:txBody>
          <a:bodyPr>
            <a:normAutofit/>
          </a:bodyPr>
          <a:lstStyle/>
          <a:p>
            <a:r>
              <a:rPr lang="sr-Latn-RS" cap="small" dirty="0">
                <a:solidFill>
                  <a:srgbClr val="FFFFFF"/>
                </a:solidFill>
              </a:rPr>
              <a:t>Matrice – demo zadaci</a:t>
            </a:r>
            <a:endParaRPr lang="sr-Latn-RS" dirty="0">
              <a:solidFill>
                <a:srgbClr val="FFFFFF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9F76F5-72D4-4814-9169-8F535AEEB8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8060" y="648377"/>
            <a:ext cx="8167878" cy="115214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6202988-4466-42C5-B33A-AFABF051B4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86000"/>
            <a:ext cx="9144000" cy="4572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62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473" y="2612256"/>
            <a:ext cx="8417053" cy="3940944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</a:pPr>
            <a:r>
              <a:rPr lang="sr-Latn-RS" dirty="0"/>
              <a:t>Napisati program koji sa standardnog ulaza učitava dimenzije matrice, a potom kreira pravougaonu matricu popunjenu pseudoslučajnim elementima iz opsega 0 .. broj elemenata matrice i ispisuje sumu matrice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make_matrix.py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generate_random_numbers.py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random_matrix_sum.py</a:t>
            </a:r>
            <a:endParaRPr lang="en-US" sz="3600" dirty="0"/>
          </a:p>
          <a:p>
            <a:pPr>
              <a:lnSpc>
                <a:spcPct val="90000"/>
              </a:lnSpc>
            </a:pPr>
            <a:r>
              <a:rPr lang="sr-Latn-RS" dirty="0"/>
              <a:t>Napisati program koji učitava dimenzije dve matrice, zatim generiše dve pseudoslučajne matrice unetih dimenzija i ispisuje njihov proizvod</a:t>
            </a:r>
          </a:p>
          <a:p>
            <a:pPr lvl="1">
              <a:lnSpc>
                <a:spcPct val="90000"/>
              </a:lnSpc>
            </a:pPr>
            <a:r>
              <a:rPr lang="sr-Latn-RS" sz="2400" dirty="0"/>
              <a:t>random_matrix_product.py</a:t>
            </a:r>
          </a:p>
        </p:txBody>
      </p:sp>
    </p:spTree>
    <p:extLst>
      <p:ext uri="{BB962C8B-B14F-4D97-AF65-F5344CB8AC3E}">
        <p14:creationId xmlns:p14="http://schemas.microsoft.com/office/powerpoint/2010/main" val="42230546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2723366-C73B-4ED6-ADEF-29911C6BC5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7A4152-8E41-4D1C-B88C-57C5C430A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3473" y="484632"/>
            <a:ext cx="8417053" cy="147963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315" y="796374"/>
            <a:ext cx="7937369" cy="880027"/>
          </a:xfrm>
        </p:spPr>
        <p:txBody>
          <a:bodyPr>
            <a:normAutofit/>
          </a:bodyPr>
          <a:lstStyle/>
          <a:p>
            <a:r>
              <a:rPr lang="sr-Latn-RS" cap="small" dirty="0">
                <a:solidFill>
                  <a:srgbClr val="FFFFFF"/>
                </a:solidFill>
              </a:rPr>
              <a:t>Biblioteka</a:t>
            </a:r>
            <a:r>
              <a:rPr lang="sr-Latn-RS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numpy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9F76F5-72D4-4814-9169-8F535AEEB8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8060" y="648377"/>
            <a:ext cx="8167878" cy="115214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6202988-4466-42C5-B33A-AFABF051B4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86000"/>
            <a:ext cx="9144000" cy="4572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62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473" y="2460026"/>
            <a:ext cx="7808976" cy="4017144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sr-Latn-RS" sz="1600" dirty="0">
                <a:hlinkClick r:id="rId3"/>
              </a:rPr>
              <a:t>www.numpy.org</a:t>
            </a:r>
            <a:r>
              <a:rPr lang="sr-Latn-RS" sz="1600" dirty="0"/>
              <a:t> </a:t>
            </a:r>
          </a:p>
          <a:p>
            <a:pPr>
              <a:lnSpc>
                <a:spcPct val="90000"/>
              </a:lnSpc>
            </a:pPr>
            <a:r>
              <a:rPr lang="sr-Latn-RS" sz="1600" dirty="0"/>
              <a:t>Podrška za matematičke funkcije i strukture</a:t>
            </a:r>
          </a:p>
          <a:p>
            <a:pPr lvl="1">
              <a:lnSpc>
                <a:spcPct val="90000"/>
              </a:lnSpc>
            </a:pPr>
            <a:r>
              <a:rPr lang="sr-Latn-RS" sz="1600" dirty="0"/>
              <a:t>Višedimenzioni nizovi (matrice i sl.)</a:t>
            </a:r>
          </a:p>
          <a:p>
            <a:pPr lvl="1">
              <a:lnSpc>
                <a:spcPct val="90000"/>
              </a:lnSpc>
            </a:pPr>
            <a:r>
              <a:rPr lang="sr-Latn-RS" sz="1600" dirty="0"/>
              <a:t>Furijeove transformacije</a:t>
            </a:r>
          </a:p>
          <a:p>
            <a:pPr lvl="1">
              <a:lnSpc>
                <a:spcPct val="90000"/>
              </a:lnSpc>
            </a:pPr>
            <a:r>
              <a:rPr lang="sr-Latn-RS" sz="1600" dirty="0"/>
              <a:t>Funkcije za finansije</a:t>
            </a:r>
          </a:p>
          <a:p>
            <a:pPr lvl="1">
              <a:lnSpc>
                <a:spcPct val="90000"/>
              </a:lnSpc>
            </a:pPr>
            <a:r>
              <a:rPr lang="sr-Latn-RS" sz="1600" dirty="0"/>
              <a:t>Linearna algebra</a:t>
            </a:r>
          </a:p>
          <a:p>
            <a:pPr lvl="1">
              <a:lnSpc>
                <a:spcPct val="90000"/>
              </a:lnSpc>
            </a:pPr>
            <a:r>
              <a:rPr lang="sr-Latn-RS" sz="1600" dirty="0"/>
              <a:t>Trigonometrijske funkcije</a:t>
            </a:r>
          </a:p>
          <a:p>
            <a:pPr lvl="1">
              <a:lnSpc>
                <a:spcPct val="90000"/>
              </a:lnSpc>
            </a:pPr>
            <a:r>
              <a:rPr lang="sr-Latn-RS" sz="1600" dirty="0"/>
              <a:t>...</a:t>
            </a:r>
            <a:endParaRPr lang="en-US" sz="1600" dirty="0"/>
          </a:p>
          <a:p>
            <a:pPr>
              <a:lnSpc>
                <a:spcPct val="90000"/>
              </a:lnSpc>
            </a:pPr>
            <a:r>
              <a:rPr lang="sr-Latn-RS" sz="1600" dirty="0"/>
              <a:t>Instalacija:</a:t>
            </a:r>
          </a:p>
          <a:p>
            <a:pPr lvl="1">
              <a:lnSpc>
                <a:spcPct val="90000"/>
              </a:lnSpc>
            </a:pPr>
            <a:r>
              <a:rPr lang="sr-Latn-RS" sz="1600" dirty="0"/>
              <a:t>Ili kroz okruženje</a:t>
            </a:r>
          </a:p>
          <a:p>
            <a:pPr lvl="1">
              <a:lnSpc>
                <a:spcPct val="90000"/>
              </a:lnSpc>
            </a:pPr>
            <a:r>
              <a:rPr lang="sr-Latn-RS" sz="1600" dirty="0"/>
              <a:t>Ili pomoću komande </a:t>
            </a:r>
            <a:r>
              <a:rPr lang="sr-Latn-R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python -m pip install --user numpy</a:t>
            </a:r>
            <a:endParaRPr lang="en-U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import numpy [as np]</a:t>
            </a:r>
          </a:p>
        </p:txBody>
      </p:sp>
    </p:spTree>
    <p:extLst>
      <p:ext uri="{BB962C8B-B14F-4D97-AF65-F5344CB8AC3E}">
        <p14:creationId xmlns:p14="http://schemas.microsoft.com/office/powerpoint/2010/main" val="16156516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997" y="469900"/>
            <a:ext cx="2771251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751" y="635508"/>
            <a:ext cx="2523744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081" y="954756"/>
            <a:ext cx="2047810" cy="4946003"/>
          </a:xfrm>
        </p:spPr>
        <p:txBody>
          <a:bodyPr>
            <a:normAutofit/>
          </a:bodyPr>
          <a:lstStyle/>
          <a:p>
            <a:r>
              <a:rPr lang="sr-Latn-RS" sz="2800" cap="small" dirty="0">
                <a:solidFill>
                  <a:srgbClr val="FFFFFF"/>
                </a:solidFill>
              </a:rPr>
              <a:t>Biblioteka</a:t>
            </a:r>
            <a:r>
              <a:rPr lang="sr-Latn-RS" sz="2800" dirty="0">
                <a:solidFill>
                  <a:srgbClr val="FFFFFF"/>
                </a:solidFill>
              </a:rPr>
              <a:t> </a:t>
            </a:r>
            <a:r>
              <a:rPr lang="sr-Latn-RS" sz="2800" b="1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numpy</a:t>
            </a:r>
            <a:br>
              <a:rPr lang="sr-Latn-RS" sz="2800" b="1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sr-Latn-RS" sz="2800" cap="small" dirty="0">
                <a:solidFill>
                  <a:srgbClr val="FFFFFF"/>
                </a:solidFill>
              </a:rPr>
              <a:t>–</a:t>
            </a:r>
            <a:br>
              <a:rPr lang="en-US" sz="2800" cap="small" dirty="0">
                <a:solidFill>
                  <a:srgbClr val="FFFFFF"/>
                </a:solidFill>
                <a:cs typeface="Courier New" panose="02070309020205020404" pitchFamily="49" charset="0"/>
              </a:rPr>
            </a:br>
            <a:r>
              <a:rPr lang="sr-Latn-RS" sz="2800" cap="small" dirty="0">
                <a:solidFill>
                  <a:srgbClr val="FFFFFF"/>
                </a:solidFill>
                <a:cs typeface="Courier New" panose="02070309020205020404" pitchFamily="49" charset="0"/>
              </a:rPr>
              <a:t>matrice</a:t>
            </a:r>
            <a:endParaRPr lang="sr-Latn-RS" sz="3700" dirty="0">
              <a:solidFill>
                <a:srgbClr val="FFFFFF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0"/>
            <a:ext cx="5653278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5700" y="469900"/>
            <a:ext cx="4983500" cy="5918200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&gt;&gt;&gt; import numpy as np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&gt;&gt;&gt; import numpy.matlib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&gt;&gt;&gt; print(np.matlib.empty((2,3)))</a:t>
            </a:r>
            <a:b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sr-Latn-R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#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random</a:t>
            </a:r>
            <a:r>
              <a:rPr lang="sr-Latn-R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vrednosti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[[  9.79107193e-307   1.69118108e-306   9.34609790e-307]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[  1.37962320e-306   9.34604358e-307   3.33772623e-307]]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&gt;&gt;&gt; ones = np.matlib.ones((2,3)))</a:t>
            </a:r>
            <a:b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sr-Latn-R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# popunjena jedinicama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&gt;&gt;&gt; zeroes = np.matlib.zeroes((2,3)))</a:t>
            </a:r>
            <a:b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sr-Latn-R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# popunjena nulama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&gt;&gt;&gt; m = np.matrix('1,2,3;4,5,6’)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&gt;&gt;&gt; m = np.matrix([[1,2,3],[4,5,6]])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&gt;&gt;&gt; print(m)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[[1 2 3]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[4 5 6]]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&gt;&gt;&gt; m[1,1]</a:t>
            </a:r>
            <a:b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sr-Latn-R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# pristup elementu – koristi se i za menjanje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2439535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997" y="469900"/>
            <a:ext cx="2771251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751" y="635508"/>
            <a:ext cx="2523744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081" y="954756"/>
            <a:ext cx="2047810" cy="4946003"/>
          </a:xfrm>
        </p:spPr>
        <p:txBody>
          <a:bodyPr>
            <a:normAutofit/>
          </a:bodyPr>
          <a:lstStyle/>
          <a:p>
            <a:r>
              <a:rPr lang="sr-Latn-RS" sz="2800" cap="small" dirty="0">
                <a:solidFill>
                  <a:srgbClr val="FFFFFF"/>
                </a:solidFill>
              </a:rPr>
              <a:t>Biblioteka</a:t>
            </a:r>
            <a:r>
              <a:rPr lang="sr-Latn-RS" sz="2800" dirty="0">
                <a:solidFill>
                  <a:srgbClr val="FFFFFF"/>
                </a:solidFill>
              </a:rPr>
              <a:t> </a:t>
            </a:r>
            <a:r>
              <a:rPr lang="sr-Latn-RS" sz="2800" b="1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numpy</a:t>
            </a:r>
            <a:br>
              <a:rPr lang="sr-Latn-RS" sz="2800" b="1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sr-Latn-RS" sz="2800" cap="small" dirty="0">
                <a:solidFill>
                  <a:srgbClr val="FFFFFF"/>
                </a:solidFill>
              </a:rPr>
              <a:t>–</a:t>
            </a:r>
            <a:br>
              <a:rPr lang="en-US" sz="2800" cap="small" dirty="0">
                <a:solidFill>
                  <a:srgbClr val="FFFFFF"/>
                </a:solidFill>
                <a:cs typeface="Courier New" panose="02070309020205020404" pitchFamily="49" charset="0"/>
              </a:rPr>
            </a:br>
            <a:r>
              <a:rPr lang="sr-Latn-RS" sz="2800" cap="small" dirty="0">
                <a:solidFill>
                  <a:srgbClr val="FFFFFF"/>
                </a:solidFill>
                <a:cs typeface="Courier New" panose="02070309020205020404" pitchFamily="49" charset="0"/>
              </a:rPr>
              <a:t>matrice</a:t>
            </a:r>
            <a:endParaRPr lang="sr-Latn-RS" sz="2800" dirty="0">
              <a:solidFill>
                <a:srgbClr val="FFFFFF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0"/>
            <a:ext cx="5653278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5700" y="469900"/>
            <a:ext cx="5135900" cy="59182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sr-Latn-RS" sz="1600" dirty="0">
                <a:latin typeface="+mj-lt"/>
              </a:rPr>
              <a:t>Postoji i tip 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array</a:t>
            </a:r>
            <a:r>
              <a:rPr lang="sr-Latn-RS" sz="1600" dirty="0">
                <a:latin typeface="+mj-lt"/>
              </a:rPr>
              <a:t>, koji je u suštini niz</a:t>
            </a:r>
            <a:endParaRPr lang="en-US" sz="1600" dirty="0">
              <a:latin typeface="+mj-lt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&gt;&gt;&gt; a = np.array([[1, 2, 3], [3, 4, 6.7], [5, 9.0, 5]])</a:t>
            </a:r>
            <a:endParaRPr lang="sr-Latn-R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lnSpc>
                <a:spcPct val="90000"/>
              </a:lnSpc>
            </a:pPr>
            <a:r>
              <a:rPr lang="sr-Latn-RS" sz="1600" dirty="0"/>
              <a:t>Neke od metoda: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sr-Latn-R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&gt;&gt;&gt; aa = a.transpose() # invertovanje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sr-Latn-R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&gt;&gt;&gt; b = m 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@</a:t>
            </a:r>
            <a:r>
              <a:rPr lang="sr-Latn-R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a  # množenje matrica – ili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sr-Latn-R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&gt;&gt;&gt; b = np.dot(m, a)</a:t>
            </a:r>
            <a:endParaRPr lang="en-U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&gt;&gt;&gt; c = m * a # </a:t>
            </a:r>
            <a:r>
              <a:rPr lang="sr-Latn-R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množi elemente na istim pozicijama u matrici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sr-Latn-R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&gt;&gt;&gt; x = np.arange(12) # pravi niz brojeva od 0 do 12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sr-Latn-R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&gt;&gt;&gt; x[4] # pristup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sr-Latn-R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4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sr-Latn-R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&gt;&gt;&gt; mat = x.reshape(4,3) # pravi matricu od niza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sr-Latn-R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&gt;&gt;&gt; mat[2,2]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sr-Latn-R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1692184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997" y="469900"/>
            <a:ext cx="2771251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751" y="635508"/>
            <a:ext cx="2523744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081" y="954756"/>
            <a:ext cx="2047810" cy="4946003"/>
          </a:xfrm>
        </p:spPr>
        <p:txBody>
          <a:bodyPr>
            <a:normAutofit/>
          </a:bodyPr>
          <a:lstStyle/>
          <a:p>
            <a:r>
              <a:rPr lang="sr-Latn-RS" sz="2700" cap="small" dirty="0">
                <a:solidFill>
                  <a:srgbClr val="FFFFFF"/>
                </a:solidFill>
              </a:rPr>
              <a:t>Generatori</a:t>
            </a:r>
            <a:endParaRPr lang="en-US" sz="2700" cap="small" dirty="0">
              <a:solidFill>
                <a:srgbClr val="FFFFFF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0"/>
            <a:ext cx="5653278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5700" y="469900"/>
            <a:ext cx="4932303" cy="5918200"/>
          </a:xfrm>
        </p:spPr>
        <p:txBody>
          <a:bodyPr anchor="ctr">
            <a:normAutofit/>
          </a:bodyPr>
          <a:lstStyle/>
          <a:p>
            <a:pPr lvl="0">
              <a:lnSpc>
                <a:spcPct val="90000"/>
              </a:lnSpc>
            </a:pPr>
            <a:r>
              <a:rPr lang="sr-Latn-RS" sz="1600" dirty="0">
                <a:cs typeface="Consolas" panose="020B0609020204030204" pitchFamily="49" charset="0"/>
              </a:rPr>
              <a:t>Ispod je data funkcija koja nalazi podsekvencu 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needle</a:t>
            </a:r>
            <a:r>
              <a:rPr lang="sr-Latn-RS" sz="1600" dirty="0">
                <a:cs typeface="Consolas" panose="020B0609020204030204" pitchFamily="49" charset="0"/>
              </a:rPr>
              <a:t> u sekvenci 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haystack</a:t>
            </a:r>
            <a:r>
              <a:rPr lang="sr-Latn-RS" sz="1600" dirty="0">
                <a:cs typeface="Consolas" panose="020B0609020204030204" pitchFamily="49" charset="0"/>
              </a:rPr>
              <a:t> (npr. nalazi reč u stringu), realizovana kao </a:t>
            </a:r>
            <a:r>
              <a:rPr lang="sr-Latn-RS" sz="1600" b="1" dirty="0">
                <a:cs typeface="Consolas" panose="020B0609020204030204" pitchFamily="49" charset="0"/>
              </a:rPr>
              <a:t>generator</a:t>
            </a:r>
            <a:r>
              <a:rPr lang="sr-Latn-RS" sz="1600" dirty="0">
                <a:cs typeface="Consolas" panose="020B0609020204030204" pitchFamily="49" charset="0"/>
              </a:rPr>
              <a:t>:</a:t>
            </a:r>
          </a:p>
          <a:p>
            <a:pPr marL="0" indent="0">
              <a:lnSpc>
                <a:spcPct val="90000"/>
              </a:lnSpc>
              <a:spcBef>
                <a:spcPts val="1200"/>
              </a:spcBef>
              <a:buNone/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def </a:t>
            </a:r>
            <a:r>
              <a:rPr lang="en-US" sz="14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find_gen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(haystack, needle):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for start in range(len(haystack)):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end = start + len(needle)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if end &gt; len(haystack):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1400" b="1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raise StopIteration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elif haystack[start:end] == needle:</a:t>
            </a:r>
          </a:p>
          <a:p>
            <a:pPr marL="0" indent="0">
              <a:lnSpc>
                <a:spcPct val="90000"/>
              </a:lnSpc>
              <a:spcAft>
                <a:spcPts val="1200"/>
              </a:spcAft>
              <a:buNone/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14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yield start, end</a:t>
            </a:r>
          </a:p>
          <a:p>
            <a:pPr lvl="1">
              <a:lnSpc>
                <a:spcPct val="90000"/>
              </a:lnSpc>
            </a:pPr>
            <a:r>
              <a:rPr lang="sr-Latn-RS" sz="1600" dirty="0"/>
              <a:t>„</a:t>
            </a:r>
            <a:r>
              <a:rPr lang="sr-Latn-RS" sz="1600" dirty="0">
                <a:cs typeface="Consolas" panose="020B0609020204030204" pitchFamily="49" charset="0"/>
              </a:rPr>
              <a:t>Povratna vrednost</a:t>
            </a:r>
            <a:r>
              <a:rPr lang="sr-Latn-RS" sz="1600" dirty="0"/>
              <a:t>”</a:t>
            </a:r>
            <a:r>
              <a:rPr lang="sr-Latn-RS" sz="1600" dirty="0">
                <a:cs typeface="Consolas" panose="020B0609020204030204" pitchFamily="49" charset="0"/>
              </a:rPr>
              <a:t> ove funkcije je objekat tipa </a:t>
            </a:r>
            <a:r>
              <a:rPr lang="sr-Latn-RS" sz="1600" b="1" dirty="0">
                <a:latin typeface="+mj-lt"/>
                <a:cs typeface="Consolas" panose="020B0609020204030204" pitchFamily="49" charset="0"/>
              </a:rPr>
              <a:t>generator</a:t>
            </a:r>
          </a:p>
          <a:p>
            <a:pPr lvl="1">
              <a:lnSpc>
                <a:spcPct val="90000"/>
              </a:lnSpc>
            </a:pPr>
            <a:r>
              <a:rPr lang="sr-Latn-RS" sz="1600" dirty="0">
                <a:cs typeface="Consolas" panose="020B0609020204030204" pitchFamily="49" charset="0"/>
              </a:rPr>
              <a:t>Primetiti da funkcija nigde nema naredbu 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</a:p>
          <a:p>
            <a:pPr lvl="1">
              <a:lnSpc>
                <a:spcPct val="90000"/>
              </a:lnSpc>
            </a:pPr>
            <a:r>
              <a:rPr lang="sr-Latn-RS" sz="1600" dirty="0">
                <a:cs typeface="Consolas" panose="020B0609020204030204" pitchFamily="49" charset="0"/>
              </a:rPr>
              <a:t>Umesto toga, kad god se pronađe data podsekvenca, funkcija 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yield</a:t>
            </a:r>
            <a:r>
              <a:rPr lang="sr-Latn-RS" sz="1600" dirty="0">
                <a:cs typeface="Consolas" panose="020B0609020204030204" pitchFamily="49" charset="0"/>
              </a:rPr>
              <a:t>-uje torku koja sadrži početni i krajnji indeks</a:t>
            </a:r>
          </a:p>
          <a:p>
            <a:pPr lvl="1">
              <a:lnSpc>
                <a:spcPct val="90000"/>
              </a:lnSpc>
            </a:pPr>
            <a:r>
              <a:rPr lang="sr-Latn-RS" sz="1600" dirty="0">
                <a:cs typeface="Consolas" panose="020B0609020204030204" pitchFamily="49" charset="0"/>
              </a:rPr>
              <a:t>Za one koji žele da znaju više: </a:t>
            </a:r>
            <a:r>
              <a:rPr lang="sr-Latn-RS" sz="1600" dirty="0">
                <a:cs typeface="Consolas" panose="020B0609020204030204" pitchFamily="49" charset="0"/>
                <a:hlinkClick r:id="rId3"/>
              </a:rPr>
              <a:t>https://wiki.python.org/moin/Generators</a:t>
            </a:r>
            <a:endParaRPr lang="sr-Latn-RS" sz="1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43628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997" y="469900"/>
            <a:ext cx="2771251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751" y="635508"/>
            <a:ext cx="2523744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081" y="954756"/>
            <a:ext cx="2047810" cy="4946003"/>
          </a:xfrm>
        </p:spPr>
        <p:txBody>
          <a:bodyPr>
            <a:normAutofit/>
          </a:bodyPr>
          <a:lstStyle/>
          <a:p>
            <a:r>
              <a:rPr lang="sr-Latn-RS" sz="3600" cap="small" dirty="0">
                <a:solidFill>
                  <a:srgbClr val="FFFFFF"/>
                </a:solidFill>
              </a:rPr>
              <a:t>Neke korisne funkcije (1)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0"/>
            <a:ext cx="5653278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5700" y="469900"/>
            <a:ext cx="5059700" cy="5918200"/>
          </a:xfrm>
        </p:spPr>
        <p:txBody>
          <a:bodyPr anchor="ctr">
            <a:normAutofit/>
          </a:bodyPr>
          <a:lstStyle/>
          <a:p>
            <a:pPr lvl="0">
              <a:lnSpc>
                <a:spcPct val="90000"/>
              </a:lnSpc>
            </a:pPr>
            <a:r>
              <a:rPr lang="sr-Latn-RS" sz="1600" dirty="0">
                <a:cs typeface="Consolas" panose="020B0609020204030204" pitchFamily="49" charset="0"/>
              </a:rPr>
              <a:t>U </a:t>
            </a:r>
            <a:r>
              <a:rPr lang="en-US" sz="1600" dirty="0">
                <a:cs typeface="Consolas" panose="020B0609020204030204" pitchFamily="49" charset="0"/>
              </a:rPr>
              <a:t>Python </a:t>
            </a:r>
            <a:r>
              <a:rPr lang="sr-Latn-RS" sz="1600" dirty="0">
                <a:cs typeface="Consolas" panose="020B0609020204030204" pitchFamily="49" charset="0"/>
              </a:rPr>
              <a:t>biblioteci postoji mnoštvo funkcija koje, između</a:t>
            </a:r>
            <a:br>
              <a:rPr lang="sr-Latn-RS" sz="1600" dirty="0">
                <a:cs typeface="Consolas" panose="020B0609020204030204" pitchFamily="49" charset="0"/>
              </a:rPr>
            </a:br>
            <a:r>
              <a:rPr lang="sr-Latn-RS" sz="1600" dirty="0">
                <a:cs typeface="Consolas" panose="020B0609020204030204" pitchFamily="49" charset="0"/>
              </a:rPr>
              <a:t>ostalog, olakšavaju rad sa strukturnim tipovima</a:t>
            </a:r>
          </a:p>
          <a:p>
            <a:pPr lvl="1">
              <a:lnSpc>
                <a:spcPct val="90000"/>
              </a:lnSpc>
            </a:pPr>
            <a:r>
              <a:rPr lang="sr-Latn-RS" sz="1600" dirty="0">
                <a:cs typeface="Consolas" panose="020B0609020204030204" pitchFamily="49" charset="0"/>
                <a:hlinkClick r:id="rId3"/>
              </a:rPr>
              <a:t>https://docs.python.org/2/library/functions.html</a:t>
            </a:r>
            <a:endParaRPr lang="en-US" sz="1600" dirty="0">
              <a:cs typeface="Consolas" panose="020B0609020204030204" pitchFamily="49" charset="0"/>
            </a:endParaRPr>
          </a:p>
          <a:p>
            <a:pPr lvl="1">
              <a:lnSpc>
                <a:spcPct val="90000"/>
              </a:lnSpc>
            </a:pPr>
            <a:r>
              <a:rPr lang="sr-Latn-RS" sz="1600" dirty="0">
                <a:cs typeface="Consolas" panose="020B0609020204030204" pitchFamily="49" charset="0"/>
                <a:hlinkClick r:id="rId4"/>
              </a:rPr>
              <a:t>https://docs.python.org/3/library/functions.html</a:t>
            </a:r>
            <a:endParaRPr lang="sr-Latn-RS" sz="1600" dirty="0">
              <a:cs typeface="Consolas" panose="020B0609020204030204" pitchFamily="49" charset="0"/>
            </a:endParaRPr>
          </a:p>
          <a:p>
            <a:pPr lvl="1">
              <a:lnSpc>
                <a:spcPct val="90000"/>
              </a:lnSpc>
            </a:pPr>
            <a:r>
              <a:rPr lang="sr-Latn-RS" sz="1600" dirty="0">
                <a:cs typeface="Consolas" panose="020B0609020204030204" pitchFamily="49" charset="0"/>
              </a:rPr>
              <a:t>Na primer, sledeći </a:t>
            </a:r>
            <a:r>
              <a:rPr lang="sr-Latn-RS" sz="1600" i="1" dirty="0">
                <a:cs typeface="Consolas" panose="020B0609020204030204" pitchFamily="49" charset="0"/>
              </a:rPr>
              <a:t>list </a:t>
            </a:r>
            <a:r>
              <a:rPr lang="en-US" sz="1600" i="1" dirty="0">
                <a:cs typeface="Consolas" panose="020B0609020204030204" pitchFamily="49" charset="0"/>
              </a:rPr>
              <a:t>comprehension</a:t>
            </a:r>
            <a:r>
              <a:rPr lang="sr-Latn-RS" sz="1600" i="1" dirty="0">
                <a:cs typeface="Consolas" panose="020B0609020204030204" pitchFamily="49" charset="0"/>
              </a:rPr>
              <a:t>:</a:t>
            </a:r>
          </a:p>
          <a:p>
            <a:pPr marL="457200" lvl="1" indent="0">
              <a:lnSpc>
                <a:spcPct val="90000"/>
              </a:lnSpc>
              <a:buNone/>
              <a:tabLst>
                <a:tab pos="5832475" algn="l"/>
              </a:tabLst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digit_sum =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sum(int(d) for d in str(2**1000))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# </a:t>
            </a:r>
            <a:r>
              <a:rPr lang="sr-Latn-R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Zbir cifara 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2^1000</a:t>
            </a:r>
          </a:p>
          <a:p>
            <a:pPr marL="457200" lvl="1" indent="0">
              <a:lnSpc>
                <a:spcPct val="90000"/>
              </a:lnSpc>
              <a:buNone/>
              <a:tabLst>
                <a:tab pos="720725" algn="l"/>
                <a:tab pos="5832475" algn="l"/>
              </a:tabLst>
            </a:pPr>
            <a:r>
              <a:rPr lang="sr-Latn-RS" sz="1600" dirty="0">
                <a:cs typeface="Consolas" panose="020B0609020204030204" pitchFamily="49" charset="0"/>
              </a:rPr>
              <a:t>	</a:t>
            </a:r>
            <a:r>
              <a:rPr lang="en-US" sz="1600" dirty="0">
                <a:cs typeface="Consolas" panose="020B0609020204030204" pitchFamily="49" charset="0"/>
              </a:rPr>
              <a:t>se </a:t>
            </a:r>
            <a:r>
              <a:rPr lang="sr-Latn-RS" sz="1600" dirty="0">
                <a:cs typeface="Consolas" panose="020B0609020204030204" pitchFamily="49" charset="0"/>
              </a:rPr>
              <a:t>može zameniti sa:</a:t>
            </a:r>
          </a:p>
          <a:p>
            <a:pPr marL="457200" lvl="1" indent="0">
              <a:lnSpc>
                <a:spcPct val="90000"/>
              </a:lnSpc>
              <a:buNone/>
              <a:tabLst>
                <a:tab pos="720725" algn="l"/>
                <a:tab pos="5019675" algn="l"/>
              </a:tabLst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digit_sum = sum(</a:t>
            </a:r>
            <a:r>
              <a:rPr lang="sr-Latn-R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map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sr-Latn-R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int, 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str(2**1000))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sr-Latn-R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# Zbir cifara 2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^1000 </a:t>
            </a:r>
            <a:r>
              <a:rPr lang="sr-Latn-R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sa map</a:t>
            </a:r>
          </a:p>
          <a:p>
            <a:pPr>
              <a:lnSpc>
                <a:spcPct val="90000"/>
              </a:lnSpc>
              <a:spcBef>
                <a:spcPts val="2400"/>
              </a:spcBef>
              <a:tabLst>
                <a:tab pos="720725" algn="l"/>
                <a:tab pos="5019675" algn="l"/>
              </a:tabLst>
            </a:pPr>
            <a:r>
              <a:rPr lang="sr-Latn-RS" sz="1600" dirty="0">
                <a:cs typeface="Consolas" panose="020B0609020204030204" pitchFamily="49" charset="0"/>
              </a:rPr>
              <a:t>Funkcija 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map</a:t>
            </a:r>
            <a:r>
              <a:rPr lang="en-US" sz="1600" dirty="0">
                <a:cs typeface="Consolas" panose="020B0609020204030204" pitchFamily="49" charset="0"/>
              </a:rPr>
              <a:t> </a:t>
            </a:r>
            <a:r>
              <a:rPr lang="sr-Latn-RS" sz="1600" dirty="0">
                <a:cs typeface="Consolas" panose="020B0609020204030204" pitchFamily="49" charset="0"/>
              </a:rPr>
              <a:t>prima dva argumenta: funkciju i sekvencu</a:t>
            </a:r>
          </a:p>
          <a:p>
            <a:pPr lvl="1">
              <a:lnSpc>
                <a:spcPct val="90000"/>
              </a:lnSpc>
              <a:spcBef>
                <a:spcPts val="24"/>
              </a:spcBef>
              <a:tabLst>
                <a:tab pos="720725" algn="l"/>
                <a:tab pos="5019675" algn="l"/>
              </a:tabLst>
            </a:pPr>
            <a:r>
              <a:rPr lang="sr-Latn-RS" sz="1600" dirty="0">
                <a:cs typeface="Consolas" panose="020B0609020204030204" pitchFamily="49" charset="0"/>
              </a:rPr>
              <a:t>Primenjuje f-ju na svaki od elemenata sekvence</a:t>
            </a:r>
          </a:p>
          <a:p>
            <a:pPr lvl="1">
              <a:lnSpc>
                <a:spcPct val="90000"/>
              </a:lnSpc>
              <a:spcBef>
                <a:spcPts val="24"/>
              </a:spcBef>
              <a:tabLst>
                <a:tab pos="720725" algn="l"/>
                <a:tab pos="5019675" algn="l"/>
              </a:tabLst>
            </a:pPr>
            <a:r>
              <a:rPr lang="sr-Latn-RS" sz="1600" dirty="0">
                <a:cs typeface="Consolas" panose="020B0609020204030204" pitchFamily="49" charset="0"/>
              </a:rPr>
              <a:t>U ovom slučaju je f-ja konverzija u 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sr-Latn-RS" sz="1600" dirty="0">
                <a:cs typeface="Consolas" panose="020B0609020204030204" pitchFamily="49" charset="0"/>
              </a:rPr>
              <a:t>, a elem. sekvence su znaci u stringu</a:t>
            </a:r>
          </a:p>
          <a:p>
            <a:pPr lvl="1">
              <a:lnSpc>
                <a:spcPct val="90000"/>
              </a:lnSpc>
              <a:spcBef>
                <a:spcPts val="24"/>
              </a:spcBef>
              <a:tabLst>
                <a:tab pos="720725" algn="l"/>
                <a:tab pos="5019675" algn="l"/>
              </a:tabLst>
            </a:pPr>
            <a:r>
              <a:rPr lang="sr-Latn-RS" sz="1600" dirty="0">
                <a:cs typeface="Consolas" panose="020B0609020204030204" pitchFamily="49" charset="0"/>
              </a:rPr>
              <a:t>Tako dobijenu novu sekvencu vraća kao povratnu vrednost</a:t>
            </a:r>
          </a:p>
          <a:p>
            <a:pPr lvl="1">
              <a:lnSpc>
                <a:spcPct val="90000"/>
              </a:lnSpc>
              <a:spcBef>
                <a:spcPts val="24"/>
              </a:spcBef>
              <a:tabLst>
                <a:tab pos="720725" algn="l"/>
                <a:tab pos="5019675" algn="l"/>
              </a:tabLst>
            </a:pPr>
            <a:r>
              <a:rPr lang="sr-Latn-RS" sz="1600" dirty="0">
                <a:cs typeface="Consolas" panose="020B0609020204030204" pitchFamily="49" charset="0"/>
              </a:rPr>
              <a:t>Stara sekvenca ostaje nepromenjena</a:t>
            </a:r>
          </a:p>
        </p:txBody>
      </p:sp>
    </p:spTree>
    <p:extLst>
      <p:ext uri="{BB962C8B-B14F-4D97-AF65-F5344CB8AC3E}">
        <p14:creationId xmlns:p14="http://schemas.microsoft.com/office/powerpoint/2010/main" val="6541772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2723366-C73B-4ED6-ADEF-29911C6BC5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7A4152-8E41-4D1C-B88C-57C5C430A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3473" y="484632"/>
            <a:ext cx="8417053" cy="147963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315" y="796374"/>
            <a:ext cx="7937369" cy="880027"/>
          </a:xfrm>
        </p:spPr>
        <p:txBody>
          <a:bodyPr>
            <a:normAutofit/>
          </a:bodyPr>
          <a:lstStyle/>
          <a:p>
            <a:r>
              <a:rPr lang="sr-Latn-RS" cap="small" dirty="0">
                <a:solidFill>
                  <a:srgbClr val="FFFFFF"/>
                </a:solidFill>
              </a:rPr>
              <a:t>Neke korisne funkcije (2)</a:t>
            </a:r>
            <a:endParaRPr lang="sr-Latn-RS" b="1" dirty="0">
              <a:solidFill>
                <a:srgbClr val="FFFFFF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9F76F5-72D4-4814-9169-8F535AEEB8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8060" y="648377"/>
            <a:ext cx="8167878" cy="115214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6202988-4466-42C5-B33A-AFABF051B4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86000"/>
            <a:ext cx="9144000" cy="4572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62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473" y="2460026"/>
            <a:ext cx="4894327" cy="4169374"/>
          </a:xfrm>
        </p:spPr>
        <p:txBody>
          <a:bodyPr>
            <a:normAutofit fontScale="85000" lnSpcReduction="10000"/>
          </a:bodyPr>
          <a:lstStyle/>
          <a:p>
            <a:pPr>
              <a:spcBef>
                <a:spcPts val="2400"/>
              </a:spcBef>
              <a:tabLst>
                <a:tab pos="720725" algn="l"/>
                <a:tab pos="5019675" algn="l"/>
              </a:tabLst>
            </a:pPr>
            <a:r>
              <a:rPr lang="sr-Latn-RS" dirty="0">
                <a:solidFill>
                  <a:prstClr val="black"/>
                </a:solidFill>
                <a:cs typeface="Consolas" panose="020B0609020204030204" pitchFamily="49" charset="0"/>
              </a:rPr>
              <a:t>Funkcija </a:t>
            </a:r>
            <a:r>
              <a:rPr lang="en-US" sz="2000" b="1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reduce</a:t>
            </a:r>
            <a:r>
              <a:rPr lang="en-US" dirty="0">
                <a:solidFill>
                  <a:prstClr val="black"/>
                </a:solidFill>
                <a:cs typeface="Consolas" panose="020B0609020204030204" pitchFamily="49" charset="0"/>
              </a:rPr>
              <a:t> </a:t>
            </a:r>
            <a:r>
              <a:rPr lang="sr-Latn-RS" dirty="0">
                <a:solidFill>
                  <a:prstClr val="black"/>
                </a:solidFill>
                <a:cs typeface="Consolas" panose="020B0609020204030204" pitchFamily="49" charset="0"/>
              </a:rPr>
              <a:t>prima dva argumenta: funkciju i sekvencu koju treba </a:t>
            </a:r>
            <a:r>
              <a:rPr lang="en-US" dirty="0">
                <a:solidFill>
                  <a:prstClr val="black"/>
                </a:solidFill>
              </a:rPr>
              <a:t>„</a:t>
            </a:r>
            <a:r>
              <a:rPr lang="sr-Latn-RS" dirty="0">
                <a:solidFill>
                  <a:prstClr val="black"/>
                </a:solidFill>
                <a:cs typeface="Consolas" panose="020B0609020204030204" pitchFamily="49" charset="0"/>
              </a:rPr>
              <a:t>svesti</a:t>
            </a:r>
            <a:r>
              <a:rPr lang="en-US" dirty="0">
                <a:solidFill>
                  <a:prstClr val="black"/>
                </a:solidFill>
              </a:rPr>
              <a:t>”</a:t>
            </a:r>
            <a:r>
              <a:rPr lang="sr-Latn-RS" dirty="0">
                <a:solidFill>
                  <a:prstClr val="black"/>
                </a:solidFill>
              </a:rPr>
              <a:t>.</a:t>
            </a:r>
            <a:endParaRPr lang="sr-Latn-RS" dirty="0">
              <a:solidFill>
                <a:prstClr val="black"/>
              </a:solidFill>
              <a:cs typeface="Consolas" panose="020B0609020204030204" pitchFamily="49" charset="0"/>
            </a:endParaRPr>
          </a:p>
          <a:p>
            <a:pPr lvl="1">
              <a:spcBef>
                <a:spcPts val="24"/>
              </a:spcBef>
              <a:tabLst>
                <a:tab pos="720725" algn="l"/>
                <a:tab pos="5019675" algn="l"/>
              </a:tabLst>
            </a:pPr>
            <a:r>
              <a:rPr lang="sr-Latn-RS" dirty="0">
                <a:cs typeface="Consolas" panose="020B0609020204030204" pitchFamily="49" charset="0"/>
              </a:rPr>
              <a:t>Funkcija koja se koristi za svođenje takođe mora primati dva argumenta</a:t>
            </a:r>
          </a:p>
          <a:p>
            <a:pPr lvl="1">
              <a:spcBef>
                <a:spcPts val="24"/>
              </a:spcBef>
              <a:tabLst>
                <a:tab pos="720725" algn="l"/>
                <a:tab pos="5019675" algn="l"/>
              </a:tabLst>
            </a:pPr>
            <a:r>
              <a:rPr lang="sr-Latn-RS" dirty="0">
                <a:cs typeface="Consolas" panose="020B0609020204030204" pitchFamily="49" charset="0"/>
              </a:rPr>
              <a:t>Prvo se f-ja primenjuje na prva dva elementa sekvence</a:t>
            </a:r>
          </a:p>
          <a:p>
            <a:pPr lvl="1">
              <a:spcBef>
                <a:spcPts val="24"/>
              </a:spcBef>
              <a:tabLst>
                <a:tab pos="720725" algn="l"/>
                <a:tab pos="5019675" algn="l"/>
              </a:tabLst>
            </a:pPr>
            <a:r>
              <a:rPr lang="sr-Latn-RS" dirty="0">
                <a:cs typeface="Consolas" panose="020B0609020204030204" pitchFamily="49" charset="0"/>
              </a:rPr>
              <a:t>Potom se dobijeni rezultat kombinuje sa 3. elementom, pa rezultat toga</a:t>
            </a:r>
            <a:r>
              <a:rPr lang="en-US" dirty="0">
                <a:cs typeface="Consolas" panose="020B0609020204030204" pitchFamily="49" charset="0"/>
              </a:rPr>
              <a:t> </a:t>
            </a:r>
            <a:r>
              <a:rPr lang="sr-Latn-RS" dirty="0">
                <a:cs typeface="Consolas" panose="020B0609020204030204" pitchFamily="49" charset="0"/>
              </a:rPr>
              <a:t>sa 4, i sve tako dok se početna sekvenca ne svede na jednu vrednost</a:t>
            </a:r>
            <a:endParaRPr lang="en-US" dirty="0">
              <a:cs typeface="Consolas" panose="020B0609020204030204" pitchFamily="49" charset="0"/>
            </a:endParaRPr>
          </a:p>
          <a:p>
            <a:pPr>
              <a:spcBef>
                <a:spcPts val="24"/>
              </a:spcBef>
              <a:tabLst>
                <a:tab pos="720725" algn="l"/>
                <a:tab pos="5019675" algn="l"/>
              </a:tabLst>
            </a:pPr>
            <a:r>
              <a:rPr lang="sr-Latn-RS" dirty="0">
                <a:cs typeface="Consolas" panose="020B0609020204030204" pitchFamily="49" charset="0"/>
              </a:rPr>
              <a:t>Primer: pretvaranje binarnog broja u decimalni, </a:t>
            </a:r>
            <a:r>
              <a:rPr lang="sr-Latn-RS" i="1" dirty="0">
                <a:cs typeface="Consolas" panose="020B0609020204030204" pitchFamily="49" charset="0"/>
              </a:rPr>
              <a:t>princip rezolucije</a:t>
            </a:r>
            <a:endParaRPr lang="en-US" i="1" dirty="0">
              <a:cs typeface="Consolas" panose="020B0609020204030204" pitchFamily="49" charset="0"/>
            </a:endParaRPr>
          </a:p>
          <a:p>
            <a:pPr>
              <a:spcBef>
                <a:spcPts val="24"/>
              </a:spcBef>
              <a:tabLst>
                <a:tab pos="720725" algn="l"/>
                <a:tab pos="5019675" algn="l"/>
              </a:tabLst>
            </a:pPr>
            <a:r>
              <a:rPr lang="en-US" sz="2100" b="1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reduce</a:t>
            </a:r>
            <a:r>
              <a:rPr lang="sr-Latn-RS" sz="2600" dirty="0">
                <a:solidFill>
                  <a:prstClr val="black"/>
                </a:solidFill>
                <a:latin typeface="+mj-lt"/>
                <a:cs typeface="Courier New" panose="02070309020205020404" pitchFamily="49" charset="0"/>
              </a:rPr>
              <a:t> </a:t>
            </a:r>
            <a:r>
              <a:rPr lang="sr-Latn-RS" dirty="0">
                <a:solidFill>
                  <a:prstClr val="black"/>
                </a:solidFill>
                <a:latin typeface="+mj-lt"/>
                <a:cs typeface="Courier New" panose="02070309020205020404" pitchFamily="49" charset="0"/>
              </a:rPr>
              <a:t>je u verziji 3 izbačen iz standardne biblioteke, ali se može uvesti iz </a:t>
            </a:r>
            <a:r>
              <a:rPr lang="sr-Latn-RS" sz="2100" b="1" dirty="0" err="1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functools</a:t>
            </a:r>
            <a:endParaRPr lang="sr-Latn-RS" sz="2100" b="1" dirty="0">
              <a:solidFill>
                <a:prstClr val="black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B07E877-6E1B-4AF3-A2CE-D36252F5F3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140" y="4800600"/>
            <a:ext cx="2857143" cy="165714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35A5B41-09FC-468B-ADB6-7A435E8EE2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8187" y="2516962"/>
            <a:ext cx="3619048" cy="196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5233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2723366-C73B-4ED6-ADEF-29911C6BC5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7A4152-8E41-4D1C-B88C-57C5C430A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3473" y="484632"/>
            <a:ext cx="8417053" cy="147963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315" y="796374"/>
            <a:ext cx="7937369" cy="880027"/>
          </a:xfrm>
        </p:spPr>
        <p:txBody>
          <a:bodyPr>
            <a:normAutofit/>
          </a:bodyPr>
          <a:lstStyle/>
          <a:p>
            <a:r>
              <a:rPr lang="sr-Latn-RS" cap="small" dirty="0">
                <a:solidFill>
                  <a:srgbClr val="FFFFFF"/>
                </a:solidFill>
              </a:rPr>
              <a:t>Neke korisne funkcije (3)</a:t>
            </a:r>
            <a:endParaRPr lang="sr-Latn-RS" b="1" dirty="0">
              <a:solidFill>
                <a:srgbClr val="FFFFFF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9F76F5-72D4-4814-9169-8F535AEEB8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8060" y="648377"/>
            <a:ext cx="8167878" cy="115214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6202988-4466-42C5-B33A-AFABF051B4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86000"/>
            <a:ext cx="9144000" cy="4572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62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473" y="2460026"/>
            <a:ext cx="7808976" cy="4245574"/>
          </a:xfrm>
        </p:spPr>
        <p:txBody>
          <a:bodyPr>
            <a:normAutofit/>
          </a:bodyPr>
          <a:lstStyle/>
          <a:p>
            <a:pPr>
              <a:spcBef>
                <a:spcPts val="2400"/>
              </a:spcBef>
              <a:tabLst>
                <a:tab pos="720725" algn="l"/>
                <a:tab pos="5019675" algn="l"/>
              </a:tabLst>
            </a:pPr>
            <a:r>
              <a:rPr lang="sr-Latn-RS" dirty="0">
                <a:solidFill>
                  <a:prstClr val="black"/>
                </a:solidFill>
                <a:cs typeface="Consolas" panose="020B0609020204030204" pitchFamily="49" charset="0"/>
              </a:rPr>
              <a:t>Funkcija </a:t>
            </a:r>
            <a:r>
              <a:rPr lang="sr-Latn-RS" sz="2000" b="1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zip</a:t>
            </a:r>
            <a:r>
              <a:rPr lang="sr-Latn-RS" dirty="0">
                <a:solidFill>
                  <a:prstClr val="black"/>
                </a:solidFill>
                <a:cs typeface="Consolas" panose="020B0609020204030204" pitchFamily="49" charset="0"/>
              </a:rPr>
              <a:t> kao argumente prima proizvoljan broj sekvenci</a:t>
            </a:r>
          </a:p>
          <a:p>
            <a:pPr lvl="1">
              <a:spcBef>
                <a:spcPts val="24"/>
              </a:spcBef>
              <a:tabLst>
                <a:tab pos="720725" algn="l"/>
                <a:tab pos="5019675" algn="l"/>
              </a:tabLst>
            </a:pPr>
            <a:r>
              <a:rPr lang="sr-Latn-RS" dirty="0">
                <a:cs typeface="Consolas" panose="020B0609020204030204" pitchFamily="49" charset="0"/>
              </a:rPr>
              <a:t>Vrši grupisanje svih prvih, drugih itd. elemenata iz sekvenci</a:t>
            </a:r>
          </a:p>
          <a:p>
            <a:pPr lvl="1">
              <a:spcBef>
                <a:spcPts val="24"/>
              </a:spcBef>
              <a:tabLst>
                <a:tab pos="720725" algn="l"/>
                <a:tab pos="5019675" algn="l"/>
              </a:tabLst>
            </a:pPr>
            <a:r>
              <a:rPr lang="sr-Latn-RS" dirty="0">
                <a:cs typeface="Consolas" panose="020B0609020204030204" pitchFamily="49" charset="0"/>
              </a:rPr>
              <a:t>Vraća iterator torki (PY3): </a:t>
            </a:r>
            <a:r>
              <a:rPr lang="sr-Latn-RS" sz="1800" b="1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sr-Latn-RS" dirty="0">
                <a:cs typeface="Consolas" panose="020B0609020204030204" pitchFamily="49" charset="0"/>
              </a:rPr>
              <a:t>-ta torka sadrži </a:t>
            </a:r>
            <a:r>
              <a:rPr lang="sr-Latn-RS" sz="1800" b="1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sr-Latn-RS" dirty="0">
                <a:cs typeface="Consolas" panose="020B0609020204030204" pitchFamily="49" charset="0"/>
              </a:rPr>
              <a:t>-ti element iz svake sekvence</a:t>
            </a:r>
          </a:p>
          <a:p>
            <a:pPr lvl="2">
              <a:spcBef>
                <a:spcPts val="24"/>
              </a:spcBef>
              <a:tabLst>
                <a:tab pos="720725" algn="l"/>
                <a:tab pos="5019675" algn="l"/>
              </a:tabLst>
            </a:pPr>
            <a:r>
              <a:rPr lang="sr-Latn-RS" sz="1600" dirty="0">
                <a:cs typeface="Consolas" panose="020B0609020204030204" pitchFamily="49" charset="0"/>
              </a:rPr>
              <a:t>PY2 vraća listu torki</a:t>
            </a:r>
          </a:p>
          <a:p>
            <a:pPr lvl="1">
              <a:spcBef>
                <a:spcPts val="24"/>
              </a:spcBef>
              <a:tabLst>
                <a:tab pos="720725" algn="l"/>
                <a:tab pos="5019675" algn="l"/>
              </a:tabLst>
            </a:pPr>
            <a:r>
              <a:rPr lang="sr-Latn-RS" dirty="0">
                <a:cs typeface="Consolas" panose="020B0609020204030204" pitchFamily="49" charset="0"/>
              </a:rPr>
              <a:t>Ako bi se prosleđeni niz sekvenci posmatrao kao matrica,</a:t>
            </a:r>
            <a:br>
              <a:rPr lang="sr-Latn-RS" dirty="0">
                <a:cs typeface="Consolas" panose="020B0609020204030204" pitchFamily="49" charset="0"/>
              </a:rPr>
            </a:br>
            <a:r>
              <a:rPr lang="sr-Latn-RS" dirty="0">
                <a:cs typeface="Consolas" panose="020B0609020204030204" pitchFamily="49" charset="0"/>
              </a:rPr>
              <a:t>sekvence bi bile vrste, a rezultujuće torke kolone te matrice</a:t>
            </a:r>
          </a:p>
          <a:p>
            <a:pPr lvl="1">
              <a:spcBef>
                <a:spcPts val="24"/>
              </a:spcBef>
              <a:tabLst>
                <a:tab pos="720725" algn="l"/>
                <a:tab pos="5019675" algn="l"/>
              </a:tabLst>
            </a:pPr>
            <a:r>
              <a:rPr lang="sr-Latn-RS" dirty="0">
                <a:cs typeface="Consolas" panose="020B0609020204030204" pitchFamily="49" charset="0"/>
              </a:rPr>
              <a:t>Ukoliko prosleđene sekvence nemaju istu dužinu, vrši se </a:t>
            </a:r>
            <a:r>
              <a:rPr lang="sr-Latn-RS" dirty="0">
                <a:solidFill>
                  <a:prstClr val="black"/>
                </a:solidFill>
              </a:rPr>
              <a:t>„</a:t>
            </a:r>
            <a:r>
              <a:rPr lang="sr-Latn-RS" dirty="0">
                <a:solidFill>
                  <a:prstClr val="black"/>
                </a:solidFill>
                <a:cs typeface="Consolas" panose="020B0609020204030204" pitchFamily="49" charset="0"/>
              </a:rPr>
              <a:t>odsecanje</a:t>
            </a:r>
            <a:r>
              <a:rPr lang="sr-Latn-RS" dirty="0">
                <a:solidFill>
                  <a:prstClr val="black"/>
                </a:solidFill>
              </a:rPr>
              <a:t>” do one najmanje</a:t>
            </a:r>
          </a:p>
          <a:p>
            <a:pPr marL="457200" lvl="1" indent="0">
              <a:spcBef>
                <a:spcPts val="24"/>
              </a:spcBef>
              <a:buNone/>
              <a:tabLst>
                <a:tab pos="720725" algn="l"/>
                <a:tab pos="5019675" algn="l"/>
              </a:tabLst>
            </a:pPr>
            <a:endParaRPr lang="sr-Latn-RS" dirty="0">
              <a:cs typeface="Consolas" panose="020B0609020204030204" pitchFamily="49" charset="0"/>
            </a:endParaRPr>
          </a:p>
          <a:p>
            <a:pPr marL="57150" indent="0">
              <a:spcBef>
                <a:spcPts val="24"/>
              </a:spcBef>
              <a:buNone/>
              <a:tabLst>
                <a:tab pos="720725" algn="l"/>
                <a:tab pos="5019675" algn="l"/>
              </a:tabLst>
            </a:pPr>
            <a:endParaRPr lang="en-US" dirty="0">
              <a:cs typeface="Consolas" panose="020B0609020204030204" pitchFamily="49" charset="0"/>
            </a:endParaRPr>
          </a:p>
          <a:p>
            <a:pPr marL="57150" indent="0">
              <a:spcBef>
                <a:spcPts val="24"/>
              </a:spcBef>
              <a:buNone/>
              <a:tabLst>
                <a:tab pos="720725" algn="l"/>
                <a:tab pos="5019675" algn="l"/>
              </a:tabLst>
            </a:pPr>
            <a:endParaRPr lang="en-US" dirty="0">
              <a:cs typeface="Consolas" panose="020B0609020204030204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6412021-0C1A-42C1-BF79-C23ED5DE7C24}"/>
              </a:ext>
            </a:extLst>
          </p:cNvPr>
          <p:cNvSpPr txBox="1"/>
          <p:nvPr/>
        </p:nvSpPr>
        <p:spPr>
          <a:xfrm>
            <a:off x="428624" y="5633049"/>
            <a:ext cx="8258175" cy="1224951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lvl="1">
              <a:spcBef>
                <a:spcPct val="20000"/>
              </a:spcBef>
              <a:tabLst>
                <a:tab pos="3044825" algn="l"/>
                <a:tab pos="5648325" algn="l"/>
              </a:tabLst>
            </a:pPr>
            <a:r>
              <a:rPr lang="en-US" sz="1600" b="1" dirty="0">
                <a:solidFill>
                  <a:srgbClr val="77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&gt;&gt;&gt;</a:t>
            </a:r>
            <a:r>
              <a:rPr lang="en-US" sz="1600" b="1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sr-Latn-RS" sz="1600" b="1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US" sz="1600" b="1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</a:t>
            </a:r>
            <a:r>
              <a:rPr lang="sr-Latn-RS" sz="1600" b="1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sr-Latn-RS" sz="1600" b="1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1, 2, 3</a:t>
            </a:r>
            <a:r>
              <a:rPr lang="en-US" sz="1600" b="1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endParaRPr lang="sr-Latn-RS" sz="1600" b="1" dirty="0">
              <a:solidFill>
                <a:prstClr val="black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>
              <a:spcBef>
                <a:spcPct val="20000"/>
              </a:spcBef>
              <a:tabLst>
                <a:tab pos="3044825" algn="l"/>
                <a:tab pos="5648325" algn="l"/>
              </a:tabLst>
            </a:pPr>
            <a:r>
              <a:rPr lang="en-US" sz="1600" b="1" dirty="0">
                <a:solidFill>
                  <a:srgbClr val="77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&gt;&gt;&gt;</a:t>
            </a:r>
            <a:r>
              <a:rPr lang="en-US" sz="1600" b="1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sr-Latn-RS" sz="1600" b="1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en-US" sz="1600" b="1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</a:t>
            </a:r>
            <a:r>
              <a:rPr lang="sr-Latn-RS" sz="1600" b="1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sr-Latn-RS" sz="1600" b="1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4, 5, 6</a:t>
            </a:r>
            <a:r>
              <a:rPr lang="en-US" sz="1600" b="1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endParaRPr lang="sr-Latn-RS" sz="1600" b="1" dirty="0">
              <a:solidFill>
                <a:prstClr val="black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>
              <a:spcBef>
                <a:spcPct val="20000"/>
              </a:spcBef>
              <a:tabLst>
                <a:tab pos="3044825" algn="l"/>
                <a:tab pos="5648325" algn="l"/>
              </a:tabLst>
            </a:pPr>
            <a:r>
              <a:rPr lang="en-US" sz="1600" b="1" dirty="0">
                <a:solidFill>
                  <a:srgbClr val="77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&gt;&gt;&gt;</a:t>
            </a:r>
            <a:r>
              <a:rPr lang="en-US" sz="1600" b="1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sr-Latn-RS" sz="1600" b="1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z</a:t>
            </a:r>
            <a:r>
              <a:rPr lang="en-US" sz="1600" b="1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</a:t>
            </a:r>
            <a:r>
              <a:rPr lang="sr-Latn-RS" sz="1600" b="1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sr-Latn-RS" sz="1600" b="1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7, 8, 9, 0</a:t>
            </a:r>
            <a:r>
              <a:rPr lang="en-US" sz="1600" b="1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</a:p>
          <a:p>
            <a:pPr lvl="1">
              <a:spcBef>
                <a:spcPct val="20000"/>
              </a:spcBef>
              <a:tabLst>
                <a:tab pos="3044825" algn="l"/>
                <a:tab pos="5648325" algn="l"/>
              </a:tabLst>
            </a:pPr>
            <a:endParaRPr lang="en-US" sz="1600" b="1" dirty="0">
              <a:solidFill>
                <a:prstClr val="black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lvl="1">
              <a:spcBef>
                <a:spcPct val="20000"/>
              </a:spcBef>
              <a:tabLst>
                <a:tab pos="3044825" algn="l"/>
                <a:tab pos="5648325" algn="l"/>
              </a:tabLst>
            </a:pPr>
            <a:r>
              <a:rPr lang="en-US" sz="1600" b="1" dirty="0">
                <a:solidFill>
                  <a:srgbClr val="77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&gt;&gt;&gt;</a:t>
            </a:r>
            <a:r>
              <a:rPr lang="en-US" sz="1600" b="1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sr-Latn-RS" sz="1600" b="1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zipped</a:t>
            </a:r>
            <a:r>
              <a:rPr lang="en-US" sz="1600" b="1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</a:t>
            </a:r>
            <a:r>
              <a:rPr lang="sr-Latn-RS" sz="1600" b="1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sr-Latn-RS" sz="1600" b="1" dirty="0">
                <a:solidFill>
                  <a:srgbClr val="90009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zip</a:t>
            </a:r>
            <a:r>
              <a:rPr lang="en-US" sz="1600" b="1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(x, y, z)</a:t>
            </a:r>
          </a:p>
          <a:p>
            <a:pPr marL="0" lvl="1">
              <a:spcBef>
                <a:spcPct val="20000"/>
              </a:spcBef>
              <a:tabLst>
                <a:tab pos="3044825" algn="l"/>
                <a:tab pos="5648325" algn="l"/>
              </a:tabLst>
            </a:pPr>
            <a:r>
              <a:rPr lang="en-US" sz="1600" b="1" dirty="0">
                <a:solidFill>
                  <a:srgbClr val="77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&gt;&gt;&gt;</a:t>
            </a:r>
            <a:r>
              <a:rPr lang="en-US" sz="1600" b="1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sr-Latn-RS" sz="1600" b="1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zipped</a:t>
            </a:r>
            <a:endParaRPr lang="en-US" sz="1600" b="1" dirty="0">
              <a:solidFill>
                <a:prstClr val="black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lvl="1">
              <a:spcBef>
                <a:spcPct val="20000"/>
              </a:spcBef>
              <a:tabLst>
                <a:tab pos="3044825" algn="l"/>
                <a:tab pos="5648325" algn="l"/>
              </a:tabLst>
            </a:pPr>
            <a:r>
              <a:rPr lang="sr-Latn-RS" sz="1600" b="1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[(1, 4, 7),</a:t>
            </a:r>
            <a:r>
              <a:rPr lang="en-US" sz="1600" b="1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sr-Latn-RS" sz="1600" b="1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(2, 5, 8),</a:t>
            </a:r>
            <a:r>
              <a:rPr lang="en-US" sz="1600" b="1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sr-Latn-RS" sz="1600" b="1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(3, 6, 9)]</a:t>
            </a:r>
          </a:p>
        </p:txBody>
      </p:sp>
    </p:spTree>
    <p:extLst>
      <p:ext uri="{BB962C8B-B14F-4D97-AF65-F5344CB8AC3E}">
        <p14:creationId xmlns:p14="http://schemas.microsoft.com/office/powerpoint/2010/main" val="29895298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2723366-C73B-4ED6-ADEF-29911C6BC5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7A4152-8E41-4D1C-B88C-57C5C430A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3473" y="484632"/>
            <a:ext cx="8417053" cy="147963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315" y="796374"/>
            <a:ext cx="7937369" cy="880027"/>
          </a:xfrm>
        </p:spPr>
        <p:txBody>
          <a:bodyPr>
            <a:normAutofit/>
          </a:bodyPr>
          <a:lstStyle/>
          <a:p>
            <a:r>
              <a:rPr lang="sr-Latn-RS" cap="small" dirty="0">
                <a:solidFill>
                  <a:srgbClr val="FFFFFF"/>
                </a:solidFill>
              </a:rPr>
              <a:t>Neke korisne funkcije (4)</a:t>
            </a:r>
            <a:endParaRPr lang="sr-Latn-RS" b="1" dirty="0">
              <a:solidFill>
                <a:srgbClr val="FFFFFF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9F76F5-72D4-4814-9169-8F535AEEB8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8060" y="648377"/>
            <a:ext cx="8167878" cy="115214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6202988-4466-42C5-B33A-AFABF051B4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86000"/>
            <a:ext cx="9144000" cy="4572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62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473" y="2460026"/>
            <a:ext cx="7808976" cy="4017144"/>
          </a:xfrm>
        </p:spPr>
        <p:txBody>
          <a:bodyPr>
            <a:normAutofit/>
          </a:bodyPr>
          <a:lstStyle/>
          <a:p>
            <a:pPr marL="57150" indent="0">
              <a:spcBef>
                <a:spcPts val="24"/>
              </a:spcBef>
              <a:buNone/>
              <a:tabLst>
                <a:tab pos="720725" algn="l"/>
                <a:tab pos="5019675" algn="l"/>
              </a:tabLst>
            </a:pPr>
            <a:endParaRPr lang="en-US" dirty="0">
              <a:cs typeface="Consolas" panose="020B0609020204030204" pitchFamily="49" charset="0"/>
            </a:endParaRPr>
          </a:p>
          <a:p>
            <a:pPr lvl="0">
              <a:spcBef>
                <a:spcPts val="24"/>
              </a:spcBef>
              <a:tabLst>
                <a:tab pos="720725" algn="l"/>
                <a:tab pos="5019675" algn="l"/>
              </a:tabLst>
            </a:pPr>
            <a:r>
              <a:rPr lang="sr-Latn-RS" dirty="0">
                <a:cs typeface="Consolas" panose="020B0609020204030204" pitchFamily="49" charset="0"/>
              </a:rPr>
              <a:t>Postoje još neke zgodne funkcije:</a:t>
            </a:r>
          </a:p>
          <a:p>
            <a:pPr lvl="1">
              <a:spcBef>
                <a:spcPts val="24"/>
              </a:spcBef>
              <a:tabLst>
                <a:tab pos="720725" algn="l"/>
                <a:tab pos="5019675" algn="l"/>
              </a:tabLst>
            </a:pPr>
            <a:r>
              <a:rPr lang="en-US" sz="1800" b="1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reversed</a:t>
            </a:r>
            <a:r>
              <a:rPr lang="sr-Latn-RS" sz="1800" b="1" dirty="0">
                <a:solidFill>
                  <a:prstClr val="black"/>
                </a:solidFill>
                <a:cs typeface="Consolas" panose="020B0609020204030204" pitchFamily="49" charset="0"/>
              </a:rPr>
              <a:t> </a:t>
            </a:r>
            <a:r>
              <a:rPr lang="sr-Latn-RS" sz="1800" dirty="0">
                <a:solidFill>
                  <a:prstClr val="black"/>
                </a:solidFill>
                <a:cs typeface="Consolas" panose="020B0609020204030204" pitchFamily="49" charset="0"/>
              </a:rPr>
              <a:t>(vraća sekvencu u obrnutom redosledu)</a:t>
            </a:r>
          </a:p>
          <a:p>
            <a:pPr lvl="1">
              <a:spcBef>
                <a:spcPts val="24"/>
              </a:spcBef>
              <a:tabLst>
                <a:tab pos="720725" algn="l"/>
                <a:tab pos="5019675" algn="l"/>
              </a:tabLst>
            </a:pPr>
            <a:r>
              <a:rPr lang="en-US" sz="1800" b="1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sorted</a:t>
            </a:r>
            <a:r>
              <a:rPr lang="sr-Latn-RS" sz="1800" dirty="0">
                <a:cs typeface="Consolas" panose="020B0609020204030204" pitchFamily="49" charset="0"/>
              </a:rPr>
              <a:t> </a:t>
            </a:r>
            <a:r>
              <a:rPr lang="sr-Latn-RS" sz="1800" dirty="0">
                <a:solidFill>
                  <a:prstClr val="black"/>
                </a:solidFill>
                <a:cs typeface="Consolas" panose="020B0609020204030204" pitchFamily="49" charset="0"/>
              </a:rPr>
              <a:t>(vraća sortiranu sekvencu)</a:t>
            </a:r>
            <a:endParaRPr lang="sr-Latn-RS" sz="1600" dirty="0">
              <a:solidFill>
                <a:prstClr val="black"/>
              </a:solidFill>
              <a:cs typeface="Consolas" panose="020B0609020204030204" pitchFamily="49" charset="0"/>
            </a:endParaRPr>
          </a:p>
          <a:p>
            <a:pPr lvl="1">
              <a:spcBef>
                <a:spcPts val="24"/>
              </a:spcBef>
              <a:tabLst>
                <a:tab pos="720725" algn="l"/>
                <a:tab pos="5019675" algn="l"/>
              </a:tabLst>
            </a:pPr>
            <a:r>
              <a:rPr lang="sr-Latn-RS" sz="1800" b="1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filter</a:t>
            </a:r>
            <a:r>
              <a:rPr lang="sr-Latn-RS" sz="1800" dirty="0">
                <a:solidFill>
                  <a:prstClr val="black"/>
                </a:solidFill>
                <a:cs typeface="Consolas" panose="020B0609020204030204" pitchFamily="49" charset="0"/>
              </a:rPr>
              <a:t> (zadržava one elemente sekvence koje funkcija </a:t>
            </a:r>
            <a:r>
              <a:rPr lang="en-US" sz="1800" dirty="0">
                <a:solidFill>
                  <a:prstClr val="black"/>
                </a:solidFill>
              </a:rPr>
              <a:t>„</a:t>
            </a:r>
            <a:r>
              <a:rPr lang="sr-Latn-RS" sz="1800" dirty="0">
                <a:solidFill>
                  <a:prstClr val="black"/>
                </a:solidFill>
                <a:cs typeface="Consolas" panose="020B0609020204030204" pitchFamily="49" charset="0"/>
              </a:rPr>
              <a:t>propusti</a:t>
            </a:r>
            <a:r>
              <a:rPr lang="en-US" sz="1800" dirty="0">
                <a:solidFill>
                  <a:prstClr val="black"/>
                </a:solidFill>
              </a:rPr>
              <a:t>”</a:t>
            </a:r>
            <a:r>
              <a:rPr lang="sr-Latn-RS" sz="1800" dirty="0">
                <a:solidFill>
                  <a:prstClr val="black"/>
                </a:solidFill>
                <a:cs typeface="Consolas" panose="020B0609020204030204" pitchFamily="49" charset="0"/>
              </a:rPr>
              <a:t>)</a:t>
            </a:r>
          </a:p>
          <a:p>
            <a:pPr lvl="1">
              <a:spcBef>
                <a:spcPts val="24"/>
              </a:spcBef>
              <a:tabLst>
                <a:tab pos="720725" algn="l"/>
                <a:tab pos="5019675" algn="l"/>
              </a:tabLst>
            </a:pPr>
            <a:r>
              <a:rPr lang="en-US" sz="1800" b="1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xrange</a:t>
            </a:r>
            <a:r>
              <a:rPr lang="sr-Latn-RS" sz="1800" dirty="0">
                <a:solidFill>
                  <a:prstClr val="black"/>
                </a:solidFill>
                <a:cs typeface="Consolas" panose="020B0609020204030204" pitchFamily="49" charset="0"/>
              </a:rPr>
              <a:t> (efikasnija iteracija od </a:t>
            </a:r>
            <a:r>
              <a:rPr lang="en-US" sz="1800" b="1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range</a:t>
            </a:r>
            <a:r>
              <a:rPr lang="sr-Latn-RS" sz="1800" dirty="0">
                <a:solidFill>
                  <a:prstClr val="black"/>
                </a:solidFill>
                <a:cs typeface="Consolas" panose="020B0609020204030204" pitchFamily="49" charset="0"/>
              </a:rPr>
              <a:t> u nekim slučajevima)</a:t>
            </a:r>
          </a:p>
        </p:txBody>
      </p:sp>
    </p:spTree>
    <p:extLst>
      <p:ext uri="{BB962C8B-B14F-4D97-AF65-F5344CB8AC3E}">
        <p14:creationId xmlns:p14="http://schemas.microsoft.com/office/powerpoint/2010/main" val="303860002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936</TotalTime>
  <Words>1164</Words>
  <Application>Microsoft Office PowerPoint</Application>
  <PresentationFormat>On-screen Show (4:3)</PresentationFormat>
  <Paragraphs>203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Consolas</vt:lpstr>
      <vt:lpstr>Courier New</vt:lpstr>
      <vt:lpstr>Garamond</vt:lpstr>
      <vt:lpstr>Organic</vt:lpstr>
      <vt:lpstr>Praktikum iz Programiranja 1 Specijalna Grupa</vt:lpstr>
      <vt:lpstr>Sadržaj</vt:lpstr>
      <vt:lpstr>List comprehension (1)</vt:lpstr>
      <vt:lpstr>List comprehension (2)</vt:lpstr>
      <vt:lpstr>List comprehension – primeri</vt:lpstr>
      <vt:lpstr>Matrice – uvod, metode i funkcije </vt:lpstr>
      <vt:lpstr>Matrice – primer</vt:lpstr>
      <vt:lpstr>Matrice – demo zadaci</vt:lpstr>
      <vt:lpstr>Biblioteka numpy</vt:lpstr>
      <vt:lpstr>Biblioteka numpy – matrice</vt:lpstr>
      <vt:lpstr>Biblioteka numpy – matrice</vt:lpstr>
      <vt:lpstr>Generatori</vt:lpstr>
      <vt:lpstr>Neke korisne funkcije (1)</vt:lpstr>
      <vt:lpstr>Neke korisne funkcije (2)</vt:lpstr>
      <vt:lpstr>Neke korisne funkcije (3)</vt:lpstr>
      <vt:lpstr>Neke korisne funkcije (4)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Praktikum iz Programiranja 1 Specijalna Grupa</dc:title>
  <dc:creator>Sanja Delcev</dc:creator>
  <cp:lastModifiedBy>Sanja Delcev</cp:lastModifiedBy>
  <cp:revision>8</cp:revision>
  <dcterms:created xsi:type="dcterms:W3CDTF">2018-12-10T12:41:59Z</dcterms:created>
  <dcterms:modified xsi:type="dcterms:W3CDTF">2018-12-12T13:41:18Z</dcterms:modified>
</cp:coreProperties>
</file>