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90" r:id="rId11"/>
    <p:sldId id="307" r:id="rId12"/>
    <p:sldId id="293" r:id="rId13"/>
    <p:sldId id="295" r:id="rId14"/>
    <p:sldId id="298" r:id="rId15"/>
    <p:sldId id="297" r:id="rId16"/>
    <p:sldId id="299" r:id="rId17"/>
    <p:sldId id="300" r:id="rId18"/>
    <p:sldId id="302" r:id="rId19"/>
    <p:sldId id="303" r:id="rId20"/>
    <p:sldId id="304" r:id="rId21"/>
    <p:sldId id="30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1094512-AF03-43F3-B52F-6C2A48608102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5"/>
            <p14:sldId id="290"/>
            <p14:sldId id="307"/>
            <p14:sldId id="293"/>
            <p14:sldId id="295"/>
            <p14:sldId id="298"/>
            <p14:sldId id="297"/>
            <p14:sldId id="299"/>
            <p14:sldId id="300"/>
            <p14:sldId id="302"/>
            <p14:sldId id="303"/>
            <p14:sldId id="304"/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9" autoAdjust="0"/>
    <p:restoredTop sz="94659" autoAdjust="0"/>
  </p:normalViewPr>
  <p:slideViewPr>
    <p:cSldViewPr snapToGrid="0">
      <p:cViewPr varScale="1">
        <p:scale>
          <a:sx n="109" d="100"/>
          <a:sy n="109" d="100"/>
        </p:scale>
        <p:origin x="36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4F04C-DCB5-4314-B5B7-41BAF3A5FA85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2B586-F93C-4BB9-97AF-86FD5125F8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411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noProof="0" dirty="0"/>
              <a:t>Ovde bi bilo zgodno napraviti analogiju sa čitanjem knjige i držanjem prsta na slovu koje naredno treba pročitati.</a:t>
            </a:r>
          </a:p>
          <a:p>
            <a:r>
              <a:rPr lang="en-US" b="1" noProof="0" dirty="0"/>
              <a:t>seek</a:t>
            </a:r>
            <a:r>
              <a:rPr lang="sr-Latn-RS" b="1" noProof="0" dirty="0"/>
              <a:t> </a:t>
            </a:r>
            <a:r>
              <a:rPr lang="sr-Latn-RS" noProof="0" dirty="0"/>
              <a:t>pomera taj "prst".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400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990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088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/>
              <a:t>Ovde bi bilo zgodno dodati još jedan slajd</a:t>
            </a:r>
            <a:r>
              <a:rPr lang="sr-Latn-RS" baseline="0" dirty="0"/>
              <a:t> koji im ilustruje šta se dešava kada se ne koristi with.</a:t>
            </a:r>
          </a:p>
          <a:p>
            <a:r>
              <a:rPr lang="sr-Latn-RS" baseline="0" dirty="0"/>
              <a:t>Dakle, dva uporedna koda koji rade isti posao, i neke strelice koje vode od mesta gde nastane greska i pokazuju gde se nastavlja tok programa posle greske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329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B30B-D85C-49A8-BE3A-BD201F1DD4D6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78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17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581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174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925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44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273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195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9110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556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7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53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741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790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309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37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1476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124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A1C51D3-17C1-4443-9BF1-60A08F31846D}" type="datetimeFigureOut">
              <a:rPr lang="en-US" smtClean="0"/>
              <a:t>12-Dec-18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D47E7DA-6470-421E-9DB7-4FA3CF158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3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ython.org/3/tutorial/inputoutput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ython.org/3.0/library/os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944A9A4-6724-4253-94CC-255BC9308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657596"/>
            <a:ext cx="6815669" cy="2515787"/>
          </a:xfrm>
        </p:spPr>
        <p:txBody>
          <a:bodyPr>
            <a:normAutofit/>
          </a:bodyPr>
          <a:lstStyle/>
          <a:p>
            <a:pPr lvl="0">
              <a:buClr>
                <a:srgbClr val="1CADE4"/>
              </a:buClr>
            </a:pPr>
            <a:r>
              <a:rPr lang="sr-Latn-RS" sz="2000" dirty="0">
                <a:solidFill>
                  <a:prstClr val="black"/>
                </a:solidFill>
              </a:rPr>
              <a:t>13S111PP1</a:t>
            </a:r>
          </a:p>
          <a:p>
            <a:pPr lvl="0">
              <a:buClr>
                <a:srgbClr val="1CADE4"/>
              </a:buClr>
            </a:pPr>
            <a:endParaRPr lang="sr-Latn-RS" sz="2000" dirty="0">
              <a:solidFill>
                <a:prstClr val="black"/>
              </a:solidFill>
            </a:endParaRPr>
          </a:p>
          <a:p>
            <a:pPr lvl="0">
              <a:buClr>
                <a:srgbClr val="1CADE4"/>
              </a:buClr>
            </a:pPr>
            <a:r>
              <a:rPr lang="sr-Latn-RS" sz="4000" b="1" dirty="0">
                <a:solidFill>
                  <a:prstClr val="black"/>
                </a:solidFill>
              </a:rPr>
              <a:t>Moduli, datoteke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EA1D215-0B87-4020-910B-75A9714E8E15}"/>
              </a:ext>
            </a:extLst>
          </p:cNvPr>
          <p:cNvSpPr txBox="1">
            <a:spLocks/>
          </p:cNvSpPr>
          <p:nvPr/>
        </p:nvSpPr>
        <p:spPr>
          <a:xfrm>
            <a:off x="1828800" y="1993028"/>
            <a:ext cx="8534400" cy="147002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Latn-RS" b="1" dirty="0"/>
              <a:t>P</a:t>
            </a:r>
            <a:r>
              <a:rPr lang="sr-Latn-RS" dirty="0"/>
              <a:t>raktikum iz </a:t>
            </a:r>
            <a:r>
              <a:rPr lang="sr-Latn-RS" b="1" dirty="0"/>
              <a:t>P</a:t>
            </a:r>
            <a:r>
              <a:rPr lang="sr-Latn-RS" dirty="0"/>
              <a:t>rogramiranja </a:t>
            </a:r>
            <a:r>
              <a:rPr lang="sr-Latn-RS" b="1" dirty="0"/>
              <a:t>1</a:t>
            </a:r>
            <a:r>
              <a:rPr lang="sr-Latn-RS" dirty="0"/>
              <a:t> </a:t>
            </a:r>
            <a:r>
              <a:rPr lang="sr-Latn-RS" b="1" dirty="0"/>
              <a:t>S</a:t>
            </a:r>
            <a:r>
              <a:rPr lang="sr-Latn-RS" dirty="0"/>
              <a:t>pecijalna </a:t>
            </a:r>
            <a:r>
              <a:rPr lang="sr-Latn-RS" b="1" dirty="0"/>
              <a:t>G</a:t>
            </a:r>
            <a:r>
              <a:rPr lang="sr-Latn-RS" dirty="0"/>
              <a:t>rupa</a:t>
            </a:r>
          </a:p>
        </p:txBody>
      </p:sp>
    </p:spTree>
    <p:extLst>
      <p:ext uri="{BB962C8B-B14F-4D97-AF65-F5344CB8AC3E}">
        <p14:creationId xmlns:p14="http://schemas.microsoft.com/office/powerpoint/2010/main" val="139989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59C2C63-D709-4949-9465-29A52CBED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FD2038-15D6-4003-8350-AFEC394E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920" y="1399880"/>
            <a:ext cx="7808159" cy="410396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F519C2-F6BE-41BE-A50E-54B98359C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28332" y="1540931"/>
            <a:ext cx="7543802" cy="3835401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767AD93-AD3E-4C62-97D5-E54E14B2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12231160" cy="659658"/>
            <a:chOff x="-16934" y="3123631"/>
            <a:chExt cx="12231160" cy="659658"/>
          </a:xfrm>
        </p:grpSpPr>
        <p:sp>
          <p:nvSpPr>
            <p:cNvPr id="23" name="Rounded Rectangle 17">
              <a:extLst>
                <a:ext uri="{FF2B5EF4-FFF2-40B4-BE49-F238E27FC236}">
                  <a16:creationId xmlns:a16="http://schemas.microsoft.com/office/drawing/2014/main" id="{AA443E8D-EC07-4B8F-B370-2A1153F35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41F0AA1-D12D-4FDB-BF66-D9398ED93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25" name="Rounded Rectangle 20">
              <a:extLst>
                <a:ext uri="{FF2B5EF4-FFF2-40B4-BE49-F238E27FC236}">
                  <a16:creationId xmlns:a16="http://schemas.microsoft.com/office/drawing/2014/main" id="{E2B949DE-0178-4942-80DE-811C1AA4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84AA86D-EAE1-4E3F-A54C-7F1E390B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5EF776B-EF68-4CA8-A7EE-10470C739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r-Latn-RS" sz="5400" cap="small" dirty="0">
                <a:solidFill>
                  <a:schemeClr val="bg1"/>
                </a:solidFill>
              </a:rPr>
              <a:t>Moduli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772CE55-4C36-44F1-A9BD-379BEB843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299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A4B80-9FC7-4048-A1A4-61B4FD0EF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Moduli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C07DD-C371-48DA-A986-0C6B5592C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3" y="469900"/>
            <a:ext cx="6576403" cy="5918200"/>
          </a:xfrm>
        </p:spPr>
        <p:txBody>
          <a:bodyPr anchor="ctr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dirty="0"/>
              <a:t>Modul = Python fajl (.</a:t>
            </a:r>
            <a:r>
              <a:rPr lang="en-US" dirty="0"/>
              <a:t>py</a:t>
            </a:r>
            <a:r>
              <a:rPr lang="sr-Latn-RS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dirty="0"/>
              <a:t>Modul čini skup funkcija, promenljivih, klasa…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dirty="0"/>
              <a:t>“Slobodan” kod koji se nalazi u .py fajlu zapravo </a:t>
            </a:r>
            <a:r>
              <a:rPr lang="sr-Latn-RS" b="1" i="1" dirty="0"/>
              <a:t>inicijalizuje</a:t>
            </a:r>
            <a:r>
              <a:rPr lang="sr-Latn-RS" dirty="0"/>
              <a:t> modul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dirty="0"/>
              <a:t>Kada se izvršava?</a:t>
            </a:r>
          </a:p>
          <a:p>
            <a:pPr marL="914400" lvl="1" indent="-457200">
              <a:buFont typeface="Agency FB" panose="020B0503020202020204" pitchFamily="34" charset="0"/>
              <a:buChar char="-"/>
            </a:pPr>
            <a:r>
              <a:rPr lang="sr-Latn-RS" dirty="0"/>
              <a:t>Kada se modul pokrene direktno modul</a:t>
            </a:r>
          </a:p>
          <a:p>
            <a:pPr marL="914400" lvl="1" indent="-457200">
              <a:buFont typeface="Agency FB" panose="020B0503020202020204" pitchFamily="34" charset="0"/>
              <a:buChar char="-"/>
            </a:pPr>
            <a:r>
              <a:rPr lang="sr-Latn-RS" dirty="0"/>
              <a:t>Kada se modul uveze u neki drugi: </a:t>
            </a:r>
            <a:r>
              <a:rPr lang="sr-Latn-RS" b="1" dirty="0"/>
              <a:t>import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650073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275289-D99E-4209-B21E-34600BB09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Sadržaj modula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1F71F-A51C-402D-819C-6FFB392CB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4" y="469900"/>
            <a:ext cx="6576404" cy="5918200"/>
          </a:xfrm>
        </p:spPr>
        <p:txBody>
          <a:bodyPr anchor="ctr">
            <a:normAutofit/>
          </a:bodyPr>
          <a:lstStyle/>
          <a:p>
            <a:r>
              <a:rPr lang="sr-Latn-RS" dirty="0"/>
              <a:t>Sav “slobodan” kod unutar modula se izvršava prilikom prvog uvoženja tog modula (čim se naiđe na ključnu reč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sr-Latn-RS" dirty="0"/>
              <a:t>)</a:t>
            </a:r>
          </a:p>
          <a:p>
            <a:r>
              <a:rPr lang="sr-Latn-RS" dirty="0"/>
              <a:t>Korisno, ako bi trebalo da postoje globalne promenljive u njemu, i one moraju da budu inicijalizovane korektnim vrednostima, pre nego što korisnik počne da koristi modul</a:t>
            </a:r>
          </a:p>
          <a:p>
            <a:r>
              <a:rPr lang="sr-Latn-RS" dirty="0"/>
              <a:t>Nije u redu da se izvršava nekakav kod za testiranje ispravnosti rada funkcija svaki put kada se uradi import!</a:t>
            </a:r>
          </a:p>
        </p:txBody>
      </p:sp>
    </p:spTree>
    <p:extLst>
      <p:ext uri="{BB962C8B-B14F-4D97-AF65-F5344CB8AC3E}">
        <p14:creationId xmlns:p14="http://schemas.microsoft.com/office/powerpoint/2010/main" val="3298222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14F7DB2-2747-44B1-8CCD-EA4CF6EAB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B274392-2BAA-4EFD-A7A4-941ABF7B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E9F97B-B428-4C46-8004-BC4A40DEF3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6C42F04-DEA1-45C3-9F84-8B1652F9C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A860151-6D39-4EDD-99B8-908690A0D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02D87C-1E23-4B24-AFE6-A85743C72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618105-76A7-4ECD-A5CB-3933162C8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367" y="796374"/>
            <a:ext cx="11222737" cy="88002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Zaštita od izvršavanja neinicijalizujućeg koda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51302-1042-40BF-B2D9-C25EC6FB4A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0747" y="2546435"/>
            <a:ext cx="4849941" cy="374074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if __name__ == '__main__':</a:t>
            </a:r>
          </a:p>
          <a:p>
            <a:pPr marL="0" indent="0">
              <a:buNone/>
            </a:pP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telo koda za testiranje</a:t>
            </a:r>
          </a:p>
          <a:p>
            <a:r>
              <a:rPr lang="sr-Latn-RS" dirty="0"/>
              <a:t>Kod se izvršava samo ukoliko ugrađena promenljiva 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sr-Latn-RS" b="1" dirty="0"/>
              <a:t> </a:t>
            </a:r>
            <a:r>
              <a:rPr lang="sr-Latn-RS" dirty="0"/>
              <a:t>ima vrednost 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'__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__'</a:t>
            </a:r>
          </a:p>
          <a:p>
            <a:pPr lvl="1"/>
            <a:r>
              <a:rPr lang="sr-Latn-RS" dirty="0"/>
              <a:t>Skripta koja se direktno pokrene ima tu vrednost promenljive 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endParaRPr lang="sr-Latn-R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sr-Latn-RS" dirty="0"/>
              <a:t>Skripta koja se uveze ima naziv koji odgovara imenu datoteke u kojoj je napisana</a:t>
            </a:r>
          </a:p>
        </p:txBody>
      </p:sp>
      <p:sp>
        <p:nvSpPr>
          <p:cNvPr id="17" name="Folded Corner 4">
            <a:extLst>
              <a:ext uri="{FF2B5EF4-FFF2-40B4-BE49-F238E27FC236}">
                <a16:creationId xmlns:a16="http://schemas.microsoft.com/office/drawing/2014/main" id="{8B5E965E-8B4D-4742-BEAB-C674E2160C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725" y="2560638"/>
            <a:ext cx="4718050" cy="3678469"/>
          </a:xfrm>
          <a:prstGeom prst="foldedCorner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# tuples.py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def append_elem(tup, elem):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	tup += (elem,)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def shift(tup):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	return tup[1:]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def test_shift():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	print(shift((1, 2, 3))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	print(shift((1)))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	print(shift(()))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if __name__== '__main__':</a:t>
            </a:r>
          </a:p>
          <a:p>
            <a:pPr marL="0" indent="0">
              <a:buNone/>
            </a:pPr>
            <a:r>
              <a:rPr lang="en-US" sz="1400" b="1" dirty="0">
                <a:latin typeface="Courier New" pitchFamily="49" charset="0"/>
                <a:cs typeface="Courier New" pitchFamily="49" charset="0"/>
              </a:rPr>
              <a:t>	test_shift()</a:t>
            </a:r>
          </a:p>
        </p:txBody>
      </p:sp>
    </p:spTree>
    <p:extLst>
      <p:ext uri="{BB962C8B-B14F-4D97-AF65-F5344CB8AC3E}">
        <p14:creationId xmlns:p14="http://schemas.microsoft.com/office/powerpoint/2010/main" val="303275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D45B61-ED17-42C2-A75D-7FB7F54AE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sr-Latn-RS" sz="4000" cap="small" dirty="0">
                <a:solidFill>
                  <a:srgbClr val="FFFFFF"/>
                </a:solidFill>
              </a:rPr>
              <a:t>Uvezivanje modula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52C89-9DC8-4A07-8359-8F5666A76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4" y="469900"/>
            <a:ext cx="5953630" cy="5405968"/>
          </a:xfrm>
        </p:spPr>
        <p:txBody>
          <a:bodyPr anchor="ctr">
            <a:normAutofit/>
          </a:bodyPr>
          <a:lstStyle/>
          <a:p>
            <a:r>
              <a:rPr lang="sr-Latn-RS" dirty="0"/>
              <a:t>Kako dohvatamo i koristimo vrednosti i funkcije iz nekog modula?</a:t>
            </a:r>
          </a:p>
          <a:p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&lt;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module_name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sr-Latn-RS" dirty="0"/>
              <a:t>Kako Python pronalazi taj modul?</a:t>
            </a:r>
          </a:p>
          <a:p>
            <a:pPr lvl="1"/>
            <a:r>
              <a:rPr lang="sr-Latn-RS" dirty="0"/>
              <a:t>Trenutni direktorijum (odakle pozivamo 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sr-Latn-RS" dirty="0"/>
              <a:t>)</a:t>
            </a:r>
          </a:p>
          <a:p>
            <a:pPr lvl="1"/>
            <a:r>
              <a:rPr lang="sr-Latn-RS" dirty="0"/>
              <a:t>Odgovarajući sistemski direktorijum(i) (PYTHONPATH)</a:t>
            </a:r>
          </a:p>
          <a:p>
            <a:pPr lvl="1"/>
            <a:r>
              <a:rPr lang="sr-Latn-RS" dirty="0"/>
              <a:t>Direktorijum gde je Python instaliran</a:t>
            </a:r>
          </a:p>
          <a:p>
            <a:pPr lvl="1"/>
            <a:r>
              <a:rPr lang="sr-Latn-RS" dirty="0"/>
              <a:t>Predefinisan modul (npr. 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sr-Latn-RS" dirty="0"/>
              <a:t>, 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r>
              <a:rPr lang="sr-Latn-R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sys</a:t>
            </a:r>
            <a:r>
              <a:rPr lang="sr-Latn-RS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553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D45B61-ED17-42C2-A75D-7FB7F54AE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sr-Latn-RS" sz="4000" cap="small" dirty="0">
                <a:solidFill>
                  <a:srgbClr val="FFFFFF"/>
                </a:solidFill>
              </a:rPr>
              <a:t>Uvezivanje modula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52C89-9DC8-4A07-8359-8F5666A76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3" y="469899"/>
            <a:ext cx="6576403" cy="5864155"/>
          </a:xfrm>
        </p:spPr>
        <p:txBody>
          <a:bodyPr anchor="ctr">
            <a:normAutofit/>
          </a:bodyPr>
          <a:lstStyle/>
          <a:p>
            <a:r>
              <a:rPr lang="sr-Latn-RS" dirty="0"/>
              <a:t>Nakon uvezivanja modula, delovima modula pristupamo sa 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&lt;module_name&gt;</a:t>
            </a:r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.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name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r>
              <a:rPr lang="sr-Latn-RS" dirty="0"/>
              <a:t>Šta ako ne želimo da uvezemo ceo modul, već samo deo?</a:t>
            </a:r>
          </a:p>
          <a:p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&lt;module&gt; import &lt;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(s)&gt;</a:t>
            </a:r>
          </a:p>
          <a:p>
            <a:pPr lvl="1"/>
            <a:r>
              <a:rPr lang="sr-Latn-RS" dirty="0"/>
              <a:t>To što uvezemo će pregaziti postojeće vrednosti pod tim imenom</a:t>
            </a:r>
            <a:endParaRPr lang="en-US" dirty="0"/>
          </a:p>
          <a:p>
            <a:pPr lvl="1"/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&lt;module&gt; import *</a:t>
            </a:r>
            <a:r>
              <a:rPr lang="sr-Latn-RS" dirty="0"/>
              <a:t> uvezuje ceo modul</a:t>
            </a:r>
          </a:p>
          <a:p>
            <a:r>
              <a:rPr lang="sr-Latn-RS" dirty="0"/>
              <a:t>Možemo koristiti ključnu reč </a:t>
            </a:r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sr-Latn-RS" dirty="0"/>
              <a:t> za preimenovanje</a:t>
            </a:r>
          </a:p>
          <a:p>
            <a:pPr lvl="1"/>
            <a:r>
              <a:rPr lang="sr-Latn-RS" b="1" dirty="0">
                <a:latin typeface="Courier New" pitchFamily="49" charset="0"/>
                <a:cs typeface="Courier New" pitchFamily="49" charset="0"/>
              </a:rPr>
              <a:t>import string </a:t>
            </a:r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as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 s</a:t>
            </a:r>
          </a:p>
          <a:p>
            <a:pPr lvl="1"/>
            <a:r>
              <a:rPr lang="sr-Latn-RS" b="1" dirty="0">
                <a:latin typeface="Courier New" pitchFamily="49" charset="0"/>
                <a:cs typeface="Courier New" pitchFamily="49" charset="0"/>
              </a:rPr>
              <a:t>from string import ascii_lowercase as mala_slova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118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59C2C63-D709-4949-9465-29A52CBED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FD2038-15D6-4003-8350-AFEC394E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920" y="1399880"/>
            <a:ext cx="7808159" cy="410396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F519C2-F6BE-41BE-A50E-54B98359C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28332" y="1540931"/>
            <a:ext cx="7543802" cy="3835401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767AD93-AD3E-4C62-97D5-E54E14B2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12231160" cy="659658"/>
            <a:chOff x="-16934" y="3123631"/>
            <a:chExt cx="12231160" cy="659658"/>
          </a:xfrm>
        </p:grpSpPr>
        <p:sp>
          <p:nvSpPr>
            <p:cNvPr id="23" name="Rounded Rectangle 17">
              <a:extLst>
                <a:ext uri="{FF2B5EF4-FFF2-40B4-BE49-F238E27FC236}">
                  <a16:creationId xmlns:a16="http://schemas.microsoft.com/office/drawing/2014/main" id="{AA443E8D-EC07-4B8F-B370-2A1153F35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41F0AA1-D12D-4FDB-BF66-D9398ED93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25" name="Rounded Rectangle 20">
              <a:extLst>
                <a:ext uri="{FF2B5EF4-FFF2-40B4-BE49-F238E27FC236}">
                  <a16:creationId xmlns:a16="http://schemas.microsoft.com/office/drawing/2014/main" id="{E2B949DE-0178-4942-80DE-811C1AA4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84AA86D-EAE1-4E3F-A54C-7F1E390B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5EF776B-EF68-4CA8-A7EE-10470C739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r-Latn-RS" sz="5400" cap="small" dirty="0">
                <a:solidFill>
                  <a:schemeClr val="bg1"/>
                </a:solidFill>
              </a:rPr>
              <a:t>Rad sa datotekama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772CE55-4C36-44F1-A9BD-379BEB843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076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Datoteke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–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Uvod</a:t>
            </a:r>
            <a:endParaRPr lang="en-US" cap="small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0933" y="469900"/>
            <a:ext cx="6913128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1800" dirty="0"/>
              <a:t>Apsolutna putanja</a:t>
            </a:r>
          </a:p>
          <a:p>
            <a:pPr lvl="1">
              <a:lnSpc>
                <a:spcPct val="90000"/>
              </a:lnSpc>
            </a:pPr>
            <a:r>
              <a:rPr lang="sr-Latn-RS" sz="1800" b="1" dirty="0">
                <a:latin typeface="Courier New" pitchFamily="49" charset="0"/>
                <a:cs typeface="Courier New" pitchFamily="49" charset="0"/>
              </a:rPr>
              <a:t>C:\Users\User\Documents\tekstovi\hamlet.txt (Win)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/home/user/Docs</a:t>
            </a:r>
            <a:r>
              <a:rPr lang="sr-Latn-RS" sz="1800" b="1" dirty="0">
                <a:latin typeface="Courier New" pitchFamily="49" charset="0"/>
                <a:cs typeface="Courier New" pitchFamily="49" charset="0"/>
              </a:rPr>
              <a:t>/tekstovi/hamlet.txt       (Linux)</a:t>
            </a:r>
          </a:p>
          <a:p>
            <a:pPr>
              <a:lnSpc>
                <a:spcPct val="90000"/>
              </a:lnSpc>
            </a:pPr>
            <a:r>
              <a:rPr lang="sr-Latn-RS" sz="1800" dirty="0"/>
              <a:t>Relativna putanja: 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fajl se traži od direktorijuma u kome se nalazi pokrenuti Python program (tj. interpreter)</a:t>
            </a:r>
          </a:p>
          <a:p>
            <a:pPr lvl="1">
              <a:lnSpc>
                <a:spcPct val="90000"/>
              </a:lnSpc>
            </a:pPr>
            <a:r>
              <a:rPr lang="sr-Latn-RS" sz="1800" dirty="0"/>
              <a:t>Generalno, relativna putanja polazi od “tekućeg” direktorijuma</a:t>
            </a:r>
          </a:p>
          <a:p>
            <a:pPr lvl="2">
              <a:lnSpc>
                <a:spcPct val="90000"/>
              </a:lnSpc>
            </a:pPr>
            <a:r>
              <a:rPr lang="sr-Latn-RS" b="1" dirty="0">
                <a:latin typeface="Courier New" pitchFamily="49" charset="0"/>
                <a:cs typeface="Courier New" pitchFamily="49" charset="0"/>
              </a:rPr>
              <a:t>Hamlet.txt</a:t>
            </a:r>
            <a:r>
              <a:rPr lang="sr-Latn-RS" dirty="0"/>
              <a:t> – u istom direktorijumu</a:t>
            </a:r>
          </a:p>
          <a:p>
            <a:pPr lvl="2">
              <a:lnSpc>
                <a:spcPct val="90000"/>
              </a:lnSpc>
            </a:pPr>
            <a:r>
              <a:rPr lang="sr-Latn-RS" b="1" dirty="0">
                <a:latin typeface="Courier New" pitchFamily="49" charset="0"/>
                <a:cs typeface="Courier New" pitchFamily="49" charset="0"/>
              </a:rPr>
              <a:t>tekstovi\hamlet.txt</a:t>
            </a:r>
            <a:r>
              <a:rPr lang="sr-Latn-RS" dirty="0"/>
              <a:t> – u poddirektorijumu 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tekstovi</a:t>
            </a:r>
            <a:endParaRPr lang="sr-Latn-RS" dirty="0">
              <a:latin typeface="Courier New" pitchFamily="49" charset="0"/>
              <a:cs typeface="Courier New" pitchFamily="49" charset="0"/>
            </a:endParaRPr>
          </a:p>
          <a:p>
            <a:pPr lvl="2">
              <a:lnSpc>
                <a:spcPct val="90000"/>
              </a:lnSpc>
            </a:pPr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..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\tekstovi\hamlet.txt</a:t>
            </a:r>
            <a:r>
              <a:rPr lang="sr-Latn-RS" b="1" dirty="0"/>
              <a:t> </a:t>
            </a:r>
            <a:r>
              <a:rPr lang="sr-Latn-RS" dirty="0"/>
              <a:t>– direktorijum </a:t>
            </a:r>
            <a:r>
              <a:rPr lang="sr-Latn-RS" b="1" dirty="0">
                <a:latin typeface="Courier New" pitchFamily="49" charset="0"/>
                <a:cs typeface="Courier New" pitchFamily="49" charset="0"/>
              </a:rPr>
              <a:t>tekstovi</a:t>
            </a:r>
            <a:r>
              <a:rPr lang="sr-Latn-RS" dirty="0"/>
              <a:t>, koji je u  </a:t>
            </a:r>
            <a:r>
              <a:rPr lang="sr-Latn-RS" b="1" dirty="0"/>
              <a:t>naddirektorijumu</a:t>
            </a:r>
            <a:r>
              <a:rPr lang="sr-Latn-RS" dirty="0"/>
              <a:t> odnosu na tekući</a:t>
            </a:r>
          </a:p>
          <a:p>
            <a:pPr>
              <a:lnSpc>
                <a:spcPct val="90000"/>
              </a:lnSpc>
            </a:pPr>
            <a:r>
              <a:rPr lang="sr-Latn-RS" sz="1900" dirty="0">
                <a:hlinkClick r:id="rId3"/>
              </a:rPr>
              <a:t>https://docs.python.org/3/tutorial/inputoutput.html#reading-and-writing-files</a:t>
            </a:r>
            <a:endParaRPr lang="sr-Latn-R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sr-Latn-RS" sz="4000" cap="small" dirty="0">
                <a:solidFill>
                  <a:srgbClr val="FFFFFF"/>
                </a:solidFill>
              </a:rPr>
              <a:t>Datoteke</a:t>
            </a:r>
            <a:br>
              <a:rPr lang="sr-Latn-RS" sz="4000" cap="small" dirty="0">
                <a:solidFill>
                  <a:srgbClr val="FFFFFF"/>
                </a:solidFill>
              </a:rPr>
            </a:br>
            <a:r>
              <a:rPr lang="sr-Latn-RS" sz="4000" cap="small" dirty="0">
                <a:solidFill>
                  <a:srgbClr val="FFFFFF"/>
                </a:solidFill>
              </a:rPr>
              <a:t>–</a:t>
            </a:r>
            <a:br>
              <a:rPr lang="sr-Latn-RS" sz="4000" cap="small" dirty="0">
                <a:solidFill>
                  <a:srgbClr val="FFFFFF"/>
                </a:solidFill>
              </a:rPr>
            </a:br>
            <a:r>
              <a:rPr lang="sr-Latn-RS" sz="4000" cap="small" dirty="0">
                <a:solidFill>
                  <a:srgbClr val="FFFFFF"/>
                </a:solidFill>
              </a:rPr>
              <a:t>Otvaranje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D9EEC-67E1-401C-A8F2-685A3567E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4" y="469900"/>
            <a:ext cx="6632800" cy="591820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sr-Latn-R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	datoteka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open("hamlet.txt", "r")</a:t>
            </a:r>
          </a:p>
          <a:p>
            <a:pPr>
              <a:lnSpc>
                <a:spcPct val="90000"/>
              </a:lnSpc>
            </a:pPr>
            <a:endParaRPr lang="en-US" sz="2200" dirty="0"/>
          </a:p>
          <a:p>
            <a:pPr>
              <a:lnSpc>
                <a:spcPct val="90000"/>
              </a:lnSpc>
            </a:pPr>
            <a:r>
              <a:rPr lang="sr-Latn-RS" sz="2200" dirty="0"/>
              <a:t>Mod rada sa datotekom: </a:t>
            </a:r>
          </a:p>
          <a:p>
            <a:pPr lvl="1">
              <a:lnSpc>
                <a:spcPct val="90000"/>
              </a:lnSpc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en-US" sz="2400" dirty="0"/>
              <a:t> – </a:t>
            </a:r>
            <a:r>
              <a:rPr lang="sr-Latn-RS" sz="2400" dirty="0"/>
              <a:t>čitanje</a:t>
            </a:r>
            <a:r>
              <a:rPr lang="en-US" sz="2400" dirty="0"/>
              <a:t> – </a:t>
            </a:r>
            <a:r>
              <a:rPr lang="en-US" sz="2400" i="1" dirty="0"/>
              <a:t>read</a:t>
            </a:r>
            <a:endParaRPr lang="sr-Latn-RS" sz="2400" i="1" dirty="0"/>
          </a:p>
          <a:p>
            <a:pPr lvl="1">
              <a:lnSpc>
                <a:spcPct val="90000"/>
              </a:lnSpc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en-US" sz="2400" dirty="0"/>
              <a:t> – </a:t>
            </a:r>
            <a:r>
              <a:rPr lang="sr-Latn-RS" sz="2400" dirty="0"/>
              <a:t>upis (isprazni se postojeći sadržaj)</a:t>
            </a:r>
            <a:r>
              <a:rPr lang="en-US" sz="2400" dirty="0"/>
              <a:t> – </a:t>
            </a:r>
            <a:r>
              <a:rPr lang="en-US" sz="2400" i="1" dirty="0"/>
              <a:t>write</a:t>
            </a:r>
            <a:endParaRPr lang="sr-Latn-RS" sz="2400" i="1" dirty="0"/>
          </a:p>
          <a:p>
            <a:pPr lvl="1">
              <a:lnSpc>
                <a:spcPct val="90000"/>
              </a:lnSpc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400" dirty="0"/>
              <a:t> – </a:t>
            </a:r>
            <a:r>
              <a:rPr lang="sr-Latn-RS" sz="2400" dirty="0"/>
              <a:t>dodavanje na kraj</a:t>
            </a:r>
            <a:r>
              <a:rPr lang="en-US" sz="2400" dirty="0"/>
              <a:t> - </a:t>
            </a:r>
            <a:r>
              <a:rPr lang="en-US" sz="2400" i="1" dirty="0"/>
              <a:t>append</a:t>
            </a:r>
          </a:p>
          <a:p>
            <a:pPr>
              <a:lnSpc>
                <a:spcPct val="90000"/>
              </a:lnSpc>
            </a:pPr>
            <a:endParaRPr lang="en-US" sz="2200" dirty="0"/>
          </a:p>
          <a:p>
            <a:pPr>
              <a:lnSpc>
                <a:spcPct val="90000"/>
              </a:lnSpc>
            </a:pPr>
            <a:r>
              <a:rPr lang="sr-Latn-RS" sz="2200" dirty="0"/>
              <a:t>Moguće je otvoriti fajl za čitanje i pisanje, koristeći mod 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"r+"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Mod </a:t>
            </a:r>
            <a:r>
              <a:rPr lang="sr-Latn-RS" sz="2200" dirty="0"/>
              <a:t>nije obavezan</a:t>
            </a:r>
            <a:r>
              <a:rPr lang="en-US" sz="2200" dirty="0"/>
              <a:t>, 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"r"</a:t>
            </a:r>
            <a:r>
              <a:rPr lang="sr-Latn-RS" sz="2200" dirty="0"/>
              <a:t> se podrazumeva</a:t>
            </a:r>
          </a:p>
          <a:p>
            <a:pPr marL="0" indent="0">
              <a:lnSpc>
                <a:spcPct val="90000"/>
              </a:lnSpc>
              <a:buNone/>
            </a:pPr>
            <a:endParaRPr lang="en-US" sz="2200" dirty="0"/>
          </a:p>
        </p:txBody>
      </p:sp>
      <p:sp>
        <p:nvSpPr>
          <p:cNvPr id="5" name="Rectangle 4"/>
          <p:cNvSpPr/>
          <p:nvPr/>
        </p:nvSpPr>
        <p:spPr>
          <a:xfrm>
            <a:off x="1676400" y="1447800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R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746619-031D-4209-A470-1136E8F21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Datoteke – Otvaranje</a:t>
            </a:r>
            <a:endParaRPr lang="sr-Latn-RS" dirty="0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2" descr="https://i.stack.imgur.com/ExWNT.png">
            <a:extLst>
              <a:ext uri="{FF2B5EF4-FFF2-40B4-BE49-F238E27FC236}">
                <a16:creationId xmlns:a16="http://schemas.microsoft.com/office/drawing/2014/main" id="{1D63292F-A8A4-4C40-BB33-1CD228550F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523" y="2613025"/>
            <a:ext cx="6039804" cy="358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551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sr-Latn-RS" sz="4000" cap="small" dirty="0">
                <a:solidFill>
                  <a:srgbClr val="FFFFFF"/>
                </a:solidFill>
              </a:rPr>
              <a:t>Datoteke</a:t>
            </a:r>
            <a:br>
              <a:rPr lang="sr-Latn-RS" sz="4000" cap="small" dirty="0">
                <a:solidFill>
                  <a:srgbClr val="FFFFFF"/>
                </a:solidFill>
              </a:rPr>
            </a:br>
            <a:r>
              <a:rPr lang="sr-Latn-RS" sz="4000" cap="small" dirty="0">
                <a:solidFill>
                  <a:srgbClr val="FFFFFF"/>
                </a:solidFill>
              </a:rPr>
              <a:t>–</a:t>
            </a:r>
            <a:br>
              <a:rPr lang="sr-Latn-RS" sz="4000" cap="small" dirty="0">
                <a:solidFill>
                  <a:srgbClr val="FFFFFF"/>
                </a:solidFill>
              </a:rPr>
            </a:br>
            <a:r>
              <a:rPr lang="sr-Latn-RS" sz="4000" cap="small" dirty="0">
                <a:solidFill>
                  <a:srgbClr val="FFFFFF"/>
                </a:solidFill>
              </a:rPr>
              <a:t>Otvaranje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643441-7358-4CC0-8A7C-E7BCB4350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3" y="469900"/>
            <a:ext cx="6576403" cy="598429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dirty="0"/>
              <a:t>Binarne datoteke se otvaraju dodavanjem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"b"</a:t>
            </a:r>
            <a:r>
              <a:rPr lang="sr-Latn-RS" b="1" dirty="0"/>
              <a:t> </a:t>
            </a:r>
            <a:r>
              <a:rPr lang="sr-Latn-RS" dirty="0"/>
              <a:t>na kraj moda</a:t>
            </a:r>
            <a:r>
              <a:rPr lang="en-US" dirty="0"/>
              <a:t>:</a:t>
            </a:r>
          </a:p>
          <a:p>
            <a:pPr>
              <a:lnSpc>
                <a:spcPct val="90000"/>
              </a:lnSpc>
            </a:pPr>
            <a:r>
              <a:rPr lang="en-US" dirty="0"/>
              <a:t>	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"rb", "wb", "r+b"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sr-Latn-RS" i="1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dirty="0"/>
              <a:t>Binarne datoteke na Windows platformi se pomalo menjaju pri čitanju i pisanju (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eoln</a:t>
            </a:r>
            <a:r>
              <a:rPr lang="sr-Latn-RS" dirty="0"/>
              <a:t> znak)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2400" i="1" dirty="0"/>
              <a:t>ne smeta kada je pisana ASCII znakovima </a:t>
            </a:r>
            <a:r>
              <a:rPr lang="sr-Latn-RS" sz="2400" dirty="0"/>
              <a:t>(</a:t>
            </a:r>
            <a:r>
              <a:rPr lang="sr-Latn-RS" sz="2400" i="1" dirty="0"/>
              <a:t>tekst datoteka</a:t>
            </a:r>
            <a:r>
              <a:rPr lang="sr-Latn-RS" sz="2400" dirty="0"/>
              <a:t>)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2400" b="1" i="1" dirty="0"/>
              <a:t>problem </a:t>
            </a:r>
            <a:r>
              <a:rPr lang="sr-Latn-RS" sz="2400" i="1" dirty="0"/>
              <a:t>kada su u pitanju binarne datoteke </a:t>
            </a:r>
            <a:r>
              <a:rPr lang="sr-Latn-RS" sz="2400" dirty="0"/>
              <a:t>(jpeg,</a:t>
            </a:r>
            <a:r>
              <a:rPr lang="sr-Latn-RS" sz="2400" i="1" dirty="0"/>
              <a:t> </a:t>
            </a:r>
            <a:r>
              <a:rPr lang="sr-Latn-RS" sz="2400" dirty="0"/>
              <a:t>exe itd.)</a:t>
            </a:r>
            <a:endParaRPr lang="sr-Latn-RS" sz="2400" i="1" dirty="0"/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2400" i="1" dirty="0"/>
              <a:t>Savet: veoma pažljivo rukovanje binarnim fajlovima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2400" i="1" dirty="0"/>
              <a:t>Unix nema takvih problema </a:t>
            </a:r>
            <a:r>
              <a:rPr lang="sr-Latn-RS" sz="2400" dirty="0">
                <a:sym typeface="Wingdings" pitchFamily="2" charset="2"/>
              </a:rPr>
              <a:t></a:t>
            </a:r>
            <a:endParaRPr lang="sr-Latn-RS" sz="2400" dirty="0"/>
          </a:p>
        </p:txBody>
      </p:sp>
    </p:spTree>
    <p:extLst>
      <p:ext uri="{BB962C8B-B14F-4D97-AF65-F5344CB8AC3E}">
        <p14:creationId xmlns:p14="http://schemas.microsoft.com/office/powerpoint/2010/main" val="1643053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Datoteke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–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Čitanje</a:t>
            </a:r>
            <a:endParaRPr lang="en-US" cap="small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565CD-D298-47C4-99E8-0DA864700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3" y="469900"/>
            <a:ext cx="6576403" cy="591820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sr-Latn-R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f.read(</a:t>
            </a:r>
            <a:r>
              <a:rPr lang="en-US" sz="20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size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sr-Latn-R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2000" dirty="0"/>
              <a:t>Čita količinu teksta određenu sa </a:t>
            </a:r>
            <a:r>
              <a:rPr lang="sr-Latn-R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size</a:t>
            </a:r>
            <a:r>
              <a:rPr lang="sr-Latn-RS" sz="2000" i="1" dirty="0"/>
              <a:t> </a:t>
            </a:r>
            <a:r>
              <a:rPr lang="sr-Latn-RS" sz="2000" dirty="0"/>
              <a:t>i vraća </a:t>
            </a:r>
            <a:r>
              <a:rPr lang="sr-Latn-R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endParaRPr lang="sr-Latn-RS" sz="2000" dirty="0"/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size</a:t>
            </a:r>
            <a:r>
              <a:rPr lang="sr-Latn-RS" sz="2000" i="1" dirty="0"/>
              <a:t> </a:t>
            </a:r>
            <a:r>
              <a:rPr lang="sr-Latn-RS" sz="2000" dirty="0"/>
              <a:t>može da se izostavi - u tom slučaju, čita se cela datoteka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2000" dirty="0"/>
              <a:t>Kada se stigne do kraja fajla, vraća prazan string (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sr-Latn-RS" sz="2000" dirty="0"/>
              <a:t>)</a:t>
            </a:r>
            <a:endParaRPr lang="en-US" sz="2000" dirty="0"/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lnSpc>
                <a:spcPct val="90000"/>
              </a:lnSpc>
              <a:buNone/>
            </a:pPr>
            <a:r>
              <a:rPr lang="sr-Latn-R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f.readline()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2000" dirty="0"/>
              <a:t>Čita jednu liniju teksta (zaključno sa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"\n"</a:t>
            </a:r>
            <a:r>
              <a:rPr lang="en-US" sz="2000" dirty="0"/>
              <a:t> </a:t>
            </a:r>
            <a:r>
              <a:rPr lang="sr-Latn-RS" sz="2000" dirty="0"/>
              <a:t>znakom) i vraća </a:t>
            </a:r>
            <a:r>
              <a:rPr lang="sr-Latn-R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2000" dirty="0"/>
              <a:t>Prazan red vraća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"\n"</a:t>
            </a:r>
            <a:endParaRPr lang="sr-Latn-RS" sz="2000" dirty="0"/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2000" dirty="0"/>
              <a:t>Kraj fajla vraća prazan string (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sr-Latn-RS" sz="2000" dirty="0"/>
              <a:t>)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lnSpc>
                <a:spcPct val="90000"/>
              </a:lnSpc>
              <a:buNone/>
            </a:pPr>
            <a:r>
              <a:rPr lang="sr-Latn-R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f.readlines()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r-Latn-RS" sz="2000" dirty="0"/>
              <a:t>Vraća listu stringova, red po red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7510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Datoteke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–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Čitanje</a:t>
            </a:r>
            <a:endParaRPr lang="en-US" cap="small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AEDC6-BC8B-463E-9527-761D598F0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4" y="469900"/>
            <a:ext cx="5953630" cy="5405968"/>
          </a:xfrm>
        </p:spPr>
        <p:txBody>
          <a:bodyPr anchor="ctr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dirty="0"/>
              <a:t>Može i ovako:</a:t>
            </a:r>
            <a:endParaRPr lang="sr-Latn-RS" sz="1600" dirty="0"/>
          </a:p>
          <a:p>
            <a:pPr marL="457200" lvl="1" indent="0">
              <a:buNone/>
            </a:pPr>
            <a:r>
              <a:rPr lang="sr-Latn-RS" sz="2400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 = open ...</a:t>
            </a:r>
          </a:p>
          <a:p>
            <a:pPr marL="457200" lvl="1" indent="0">
              <a:buNone/>
            </a:pPr>
            <a:r>
              <a:rPr lang="sr-Latn-RS" sz="2400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line in f:</a:t>
            </a:r>
          </a:p>
          <a:p>
            <a:pPr marL="457200" lvl="1" indent="0">
              <a:buNone/>
            </a:pPr>
            <a:r>
              <a:rPr lang="sr-Latn-RS" sz="2400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... # obrada linije</a:t>
            </a:r>
          </a:p>
          <a:p>
            <a:endParaRPr lang="en-US" b="1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dirty="0">
                <a:cs typeface="Courier New" panose="02070309020205020404" pitchFamily="49" charset="0"/>
              </a:rPr>
              <a:t>Ako želimo karakter po karakter u pročitanoj liniji, nakon toga:</a:t>
            </a:r>
          </a:p>
          <a:p>
            <a:pPr marL="0" indent="0">
              <a:buNone/>
            </a:pPr>
            <a:r>
              <a:rPr lang="sr-Latn-R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for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slovo</a:t>
            </a:r>
            <a:r>
              <a:rPr lang="sr-Latn-R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line</a:t>
            </a:r>
            <a:r>
              <a:rPr lang="sr-Latn-R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sr-Latn-R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...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455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Datoteke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–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Pisanje</a:t>
            </a:r>
            <a:endParaRPr lang="en-US" cap="small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506EE-EEDA-4A1F-A83E-F0516B817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3" y="469900"/>
            <a:ext cx="6576403" cy="59182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f.write(string)</a:t>
            </a:r>
            <a:endParaRPr lang="sr-Latn-R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dirty="0">
                <a:cs typeface="Courier New" panose="02070309020205020404" pitchFamily="49" charset="0"/>
              </a:rPr>
              <a:t>Sve što nije string, mora prvo da se konvertuje:</a:t>
            </a:r>
            <a:endParaRPr lang="en-US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value = ('the answer', 42)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f.write(str(value)</a:t>
            </a:r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sr-Latn-R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en-US" i="1" dirty="0"/>
              <a:t> </a:t>
            </a:r>
            <a:r>
              <a:rPr lang="sr-Latn-RS" u="sng" dirty="0"/>
              <a:t>ne dodaje</a:t>
            </a:r>
            <a:r>
              <a:rPr lang="sr-Latn-RS" dirty="0"/>
              <a:t> znak za novi red</a:t>
            </a:r>
            <a:endParaRPr lang="sr-Latn-RS" i="1" dirty="0"/>
          </a:p>
        </p:txBody>
      </p:sp>
    </p:spTree>
    <p:extLst>
      <p:ext uri="{BB962C8B-B14F-4D97-AF65-F5344CB8AC3E}">
        <p14:creationId xmlns:p14="http://schemas.microsoft.com/office/powerpoint/2010/main" val="3933054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Datoteke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–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Obrada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E5DD5-EF93-4596-AC3B-AA46C1C1E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4" y="469900"/>
            <a:ext cx="6626126" cy="5918200"/>
          </a:xfrm>
        </p:spPr>
        <p:txBody>
          <a:bodyPr anchor="ctr"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tx1"/>
                </a:solidFill>
              </a:rPr>
              <a:t>Ako želimo da vidimo na kojoj je poziciji čitač u odnosu na početak fajla (u broju bajtova), koristimo: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f.</a:t>
            </a:r>
            <a:r>
              <a:rPr lang="sr-Latn-RS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tell</a:t>
            </a:r>
            <a:r>
              <a:rPr lang="en-US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sr-Latn-RS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# vraća ceo broj</a:t>
            </a:r>
          </a:p>
          <a:p>
            <a:pPr lvl="1"/>
            <a:r>
              <a:rPr lang="sr-Latn-RS" dirty="0">
                <a:solidFill>
                  <a:schemeClr val="tx1"/>
                </a:solidFill>
                <a:cs typeface="Courier New" panose="02070309020205020404" pitchFamily="49" charset="0"/>
              </a:rPr>
              <a:t>Korisno za binarne fajlove, manje za tekstualne</a:t>
            </a:r>
            <a:endParaRPr lang="sr-Latn-RS" sz="2400" dirty="0">
              <a:solidFill>
                <a:schemeClr val="tx1"/>
              </a:solidFill>
            </a:endParaRP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tx1"/>
                </a:solidFill>
              </a:rPr>
              <a:t>Tu poziciju možemo promeniti, sa:</a:t>
            </a:r>
          </a:p>
          <a:p>
            <a:pPr marL="742950" lvl="2"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f.seek(offset, from_what)</a:t>
            </a:r>
            <a:endParaRPr lang="sr-Latn-RS" sz="21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742950" lvl="2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offset</a:t>
            </a:r>
            <a:r>
              <a:rPr lang="sr-Latn-RS" sz="2000" dirty="0">
                <a:solidFill>
                  <a:schemeClr val="tx1"/>
                </a:solidFill>
                <a:cs typeface="Courier New" panose="02070309020205020404" pitchFamily="49" charset="0"/>
              </a:rPr>
              <a:t> – broj  pomeranja u bajtovima,</a:t>
            </a:r>
          </a:p>
          <a:p>
            <a:pPr marL="742950" lvl="2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from_what</a:t>
            </a:r>
            <a:r>
              <a:rPr lang="sr-Latn-RS" sz="2000" dirty="0">
                <a:solidFill>
                  <a:schemeClr val="tx1"/>
                </a:solidFill>
                <a:cs typeface="Courier New" panose="02070309020205020404" pitchFamily="49" charset="0"/>
              </a:rPr>
              <a:t> – mesto od kojeg se broji pomeranje:</a:t>
            </a:r>
            <a:br>
              <a:rPr lang="sr-Latn-RS" sz="2000" dirty="0">
                <a:solidFill>
                  <a:schemeClr val="tx1"/>
                </a:solidFill>
                <a:cs typeface="Courier New" panose="02070309020205020404" pitchFamily="49" charset="0"/>
              </a:rPr>
            </a:br>
            <a:r>
              <a:rPr lang="sr-Latn-RS" sz="2100" dirty="0">
                <a:solidFill>
                  <a:schemeClr val="tx1"/>
                </a:solidFill>
              </a:rPr>
              <a:t>0  ili ništa – početak,  1 – trenutna pozicija, 2 – kraj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tx1"/>
                </a:solidFill>
              </a:rPr>
              <a:t>Za tekstualne fajlove, u Python3 dozvoljeno je koristiti </a:t>
            </a:r>
            <a:r>
              <a:rPr lang="sr-Latn-RS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seek</a:t>
            </a:r>
            <a:r>
              <a:rPr lang="sr-Latn-RS" dirty="0">
                <a:solidFill>
                  <a:schemeClr val="tx1"/>
                </a:solidFill>
              </a:rPr>
              <a:t> samo u odnosu na početak fajla, uz izuzetak </a:t>
            </a:r>
            <a:r>
              <a:rPr lang="sr-Latn-RS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seek(0,2)</a:t>
            </a:r>
            <a:r>
              <a:rPr lang="sr-Latn-RS" dirty="0">
                <a:solidFill>
                  <a:schemeClr val="tx1"/>
                </a:solidFill>
              </a:rPr>
              <a:t>, koje pozicionira na kraj fajla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tx1"/>
                </a:solidFill>
              </a:rPr>
              <a:t>Ako je fajl otvoren u </a:t>
            </a:r>
            <a:r>
              <a:rPr lang="sr-Latn-RS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sr-Latn-RS" dirty="0">
                <a:solidFill>
                  <a:schemeClr val="tx1"/>
                </a:solidFill>
              </a:rPr>
              <a:t> modu, </a:t>
            </a:r>
            <a:r>
              <a:rPr lang="sr-Latn-RS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seek</a:t>
            </a:r>
            <a:r>
              <a:rPr lang="sr-Latn-RS" dirty="0">
                <a:solidFill>
                  <a:schemeClr val="tx1"/>
                </a:solidFill>
              </a:rPr>
              <a:t> se poništava prilikom prvog sledećeg upisa</a:t>
            </a:r>
            <a:endParaRPr lang="sr-Latn-R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919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Datoteke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–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Obrada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51BBAF-9D9F-4015-AD79-85FFAE79B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3" y="469900"/>
            <a:ext cx="6576403" cy="5918200"/>
          </a:xfrm>
        </p:spPr>
        <p:txBody>
          <a:bodyPr anchor="ctr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tx1"/>
                </a:solidFill>
              </a:rPr>
              <a:t>Korisne metode tipa </a:t>
            </a:r>
            <a:r>
              <a:rPr lang="sr-Latn-RS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linija.strip(</a:t>
            </a:r>
            <a:r>
              <a:rPr lang="sr-Latn-RS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ukloni</a:t>
            </a:r>
            <a:r>
              <a:rPr lang="en-US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sr-Latn-RS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tx1"/>
                </a:solidFill>
              </a:rPr>
              <a:t>uklanja svako pojavljivanje stringa </a:t>
            </a:r>
            <a:r>
              <a:rPr lang="sr-Latn-RS" sz="2400" b="1" dirty="0">
                <a:solidFill>
                  <a:schemeClr val="tx1"/>
                </a:solidFill>
                <a:cs typeface="Courier New" pitchFamily="49" charset="0"/>
              </a:rPr>
              <a:t>ukloni</a:t>
            </a:r>
            <a:br>
              <a:rPr lang="sr-Latn-RS" sz="2400" b="1" dirty="0">
                <a:solidFill>
                  <a:schemeClr val="tx1"/>
                </a:solidFill>
                <a:cs typeface="Courier New" pitchFamily="49" charset="0"/>
              </a:rPr>
            </a:br>
            <a:r>
              <a:rPr lang="sr-Latn-RS" sz="2400" dirty="0">
                <a:solidFill>
                  <a:schemeClr val="tx1"/>
                </a:solidFill>
              </a:rPr>
              <a:t>sa početka ili kraja stringa </a:t>
            </a:r>
            <a:r>
              <a:rPr lang="sr-Latn-RS" sz="2400" b="1" dirty="0">
                <a:solidFill>
                  <a:schemeClr val="tx1"/>
                </a:solidFill>
                <a:cs typeface="Courier New" pitchFamily="49" charset="0"/>
              </a:rPr>
              <a:t>linija</a:t>
            </a:r>
            <a:r>
              <a:rPr lang="sr-Latn-RS" sz="2400" dirty="0">
                <a:solidFill>
                  <a:schemeClr val="tx1"/>
                </a:solidFill>
              </a:rPr>
              <a:t> (</a:t>
            </a:r>
            <a:r>
              <a:rPr lang="sr-Latn-RS" sz="2400" u="sng" dirty="0">
                <a:solidFill>
                  <a:schemeClr val="tx1"/>
                </a:solidFill>
              </a:rPr>
              <a:t>ne i iz sredine!</a:t>
            </a:r>
            <a:r>
              <a:rPr lang="sr-Latn-RS" sz="2400" dirty="0">
                <a:solidFill>
                  <a:schemeClr val="tx1"/>
                </a:solidFill>
              </a:rPr>
              <a:t>)</a:t>
            </a:r>
          </a:p>
          <a:p>
            <a:pPr lvl="2"/>
            <a:r>
              <a:rPr lang="sr-Latn-RS" sz="2400" i="1" dirty="0">
                <a:solidFill>
                  <a:schemeClr val="tx1"/>
                </a:solidFill>
                <a:cs typeface="Courier New" panose="02070309020205020404" pitchFamily="49" charset="0"/>
              </a:rPr>
              <a:t>npr:  </a:t>
            </a:r>
            <a:r>
              <a:rPr lang="en-US" sz="2400" i="1" dirty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linija.strip(</a:t>
            </a:r>
            <a:r>
              <a:rPr lang="sr-Latn-R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\n</a:t>
            </a:r>
            <a:r>
              <a:rPr lang="sr-Latn-R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sr-Latn-R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2400" dirty="0">
                <a:solidFill>
                  <a:schemeClr val="tx1"/>
                </a:solidFill>
              </a:rPr>
              <a:t>uklanja svaku pojavu znaka za novi red</a:t>
            </a:r>
            <a:br>
              <a:rPr lang="sr-Latn-RS" sz="2400" dirty="0">
                <a:solidFill>
                  <a:schemeClr val="tx1"/>
                </a:solidFill>
              </a:rPr>
            </a:br>
            <a:r>
              <a:rPr lang="sr-Latn-RS" sz="2400" dirty="0">
                <a:solidFill>
                  <a:schemeClr val="tx1"/>
                </a:solidFill>
              </a:rPr>
              <a:t>na početku ili kraju stringa </a:t>
            </a:r>
            <a:r>
              <a:rPr lang="sr-Latn-R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linija</a:t>
            </a:r>
            <a:endParaRPr lang="sr-Latn-RS" sz="2400" b="1" dirty="0">
              <a:solidFill>
                <a:schemeClr val="tx1"/>
              </a:solidFill>
              <a:cs typeface="Courier New" pitchFamily="49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tx1"/>
                </a:solidFill>
              </a:rPr>
              <a:t>Moguće pozvati bez stvarnog argumenta. </a:t>
            </a:r>
            <a:br>
              <a:rPr lang="sr-Latn-RS" sz="2400" dirty="0">
                <a:solidFill>
                  <a:schemeClr val="tx1"/>
                </a:solidFill>
              </a:rPr>
            </a:br>
            <a:r>
              <a:rPr lang="sr-Latn-RS" sz="2400" dirty="0">
                <a:solidFill>
                  <a:schemeClr val="tx1"/>
                </a:solidFill>
              </a:rPr>
              <a:t>Tada uklanja sve </a:t>
            </a:r>
            <a:r>
              <a:rPr lang="sr-Latn-RS" sz="2400" b="1" dirty="0">
                <a:solidFill>
                  <a:schemeClr val="tx1"/>
                </a:solidFill>
              </a:rPr>
              <a:t>znake razmaka</a:t>
            </a:r>
            <a:r>
              <a:rPr lang="sr-Latn-RS" sz="2400" dirty="0">
                <a:solidFill>
                  <a:schemeClr val="tx1"/>
                </a:solidFill>
              </a:rPr>
              <a:t> na početku i na kraju</a:t>
            </a:r>
            <a:endParaRPr lang="sr-Latn-RS" sz="2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rstrip</a:t>
            </a:r>
            <a:r>
              <a:rPr lang="en-US" sz="2400" b="1" dirty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cs typeface="Courier New" panose="02070309020205020404" pitchFamily="49" charset="0"/>
              </a:rPr>
              <a:t>i</a:t>
            </a:r>
            <a:r>
              <a:rPr lang="en-US" sz="2400" b="1" dirty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lstrip</a:t>
            </a:r>
            <a:r>
              <a:rPr lang="sr-Latn-RS" sz="2400" b="1" dirty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sr-Latn-RS" sz="2400" dirty="0">
                <a:solidFill>
                  <a:schemeClr val="tx1"/>
                </a:solidFill>
                <a:cs typeface="Courier New" panose="02070309020205020404" pitchFamily="49" charset="0"/>
              </a:rPr>
              <a:t>skidaju </a:t>
            </a:r>
            <a:r>
              <a:rPr lang="sr-Latn-R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ukloni</a:t>
            </a:r>
            <a:r>
              <a:rPr lang="sr-Latn-RS" sz="2400" b="1" dirty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sr-Latn-RS" sz="2400" dirty="0">
                <a:solidFill>
                  <a:schemeClr val="tx1"/>
                </a:solidFill>
                <a:cs typeface="Courier New" panose="02070309020205020404" pitchFamily="49" charset="0"/>
              </a:rPr>
              <a:t>samo sa jedne strane</a:t>
            </a:r>
            <a:endParaRPr lang="sr-Latn-RS" sz="2400" b="1" dirty="0">
              <a:solidFill>
                <a:schemeClr val="tx1"/>
              </a:solidFill>
              <a:cs typeface="Courier New" panose="02070309020205020404" pitchFamily="49" charset="0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925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Datoteke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–</a:t>
            </a:r>
            <a:br>
              <a:rPr lang="sr-Latn-R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Pisanje</a:t>
            </a:r>
            <a:endParaRPr lang="en-US" cap="small" dirty="0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2EF876-26BA-4D89-9FF1-F65CE2CC2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4" y="469900"/>
            <a:ext cx="5953630" cy="5405968"/>
          </a:xfrm>
        </p:spPr>
        <p:txBody>
          <a:bodyPr anchor="ctr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dirty="0">
                <a:solidFill>
                  <a:schemeClr val="tx1"/>
                </a:solidFill>
              </a:rPr>
              <a:t>Nakon što smo završili sa datotekom, treba da je zatvorimo: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f.close()</a:t>
            </a:r>
            <a:endParaRPr lang="sr-Latn-RS" sz="2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3"/>
            <a:endParaRPr lang="sr-Latn-RS" sz="2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3" indent="-457200"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tx1"/>
                </a:solidFill>
              </a:rPr>
              <a:t>Možemo i da proverimo:</a:t>
            </a:r>
          </a:p>
          <a:p>
            <a:pPr marL="914400" lvl="4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f.</a:t>
            </a:r>
            <a:r>
              <a:rPr lang="sr-Latn-R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closed</a:t>
            </a:r>
            <a:br>
              <a:rPr lang="sr-Latn-R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sr-Latn-RS" sz="2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ispisuje True ili False</a:t>
            </a:r>
            <a:endParaRPr lang="sr-Latn-RS" sz="2200" i="1" dirty="0">
              <a:solidFill>
                <a:schemeClr val="tx1"/>
              </a:solidFill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23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D7450F-3DD6-4AAD-A552-348EFE05E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3" y="469900"/>
            <a:ext cx="6576403" cy="5918200"/>
          </a:xfrm>
        </p:spPr>
        <p:txBody>
          <a:bodyPr anchor="ctr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2800" b="1" dirty="0">
                <a:solidFill>
                  <a:srgbClr val="00B050"/>
                </a:solidFill>
              </a:rPr>
              <a:t>Preporučuje </a:t>
            </a:r>
            <a:r>
              <a:rPr lang="sr-Latn-RS" sz="2800" dirty="0"/>
              <a:t>se korišćenje </a:t>
            </a:r>
            <a:r>
              <a:rPr lang="en-US" sz="2800" i="1" dirty="0"/>
              <a:t>with</a:t>
            </a:r>
            <a:r>
              <a:rPr lang="sr-Latn-RS" sz="2800" i="1" dirty="0"/>
              <a:t> </a:t>
            </a:r>
            <a:r>
              <a:rPr lang="sr-Latn-RS" sz="2800" dirty="0"/>
              <a:t>kada se radi sa datotekama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r-Latn-RS" sz="2800" dirty="0"/>
              <a:t>pri izlasku iz bloka </a:t>
            </a:r>
            <a:r>
              <a:rPr lang="sr-Latn-RS" sz="2800" dirty="0">
                <a:solidFill>
                  <a:srgbClr val="00B050"/>
                </a:solidFill>
              </a:rPr>
              <a:t>datoteka</a:t>
            </a:r>
            <a:r>
              <a:rPr lang="sr-Latn-RS" sz="2800" dirty="0"/>
              <a:t> se </a:t>
            </a:r>
            <a:r>
              <a:rPr lang="sr-Latn-RS" sz="2800" dirty="0">
                <a:solidFill>
                  <a:srgbClr val="00B050"/>
                </a:solidFill>
              </a:rPr>
              <a:t>automatski</a:t>
            </a:r>
            <a:r>
              <a:rPr lang="sr-Latn-RS" sz="2800" dirty="0"/>
              <a:t> </a:t>
            </a:r>
            <a:r>
              <a:rPr lang="sr-Latn-RS" sz="2800" dirty="0">
                <a:solidFill>
                  <a:srgbClr val="00B050"/>
                </a:solidFill>
              </a:rPr>
              <a:t>zatvara</a:t>
            </a:r>
            <a:r>
              <a:rPr lang="sr-Latn-RS" sz="2800" dirty="0"/>
              <a:t>, </a:t>
            </a:r>
            <a:r>
              <a:rPr lang="sr-Latn-RS" sz="2800" b="1" dirty="0"/>
              <a:t>čak i pri grešci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sr-Latn-RS" sz="2800" b="1" dirty="0"/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sr-Latn-R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t.txt</a:t>
            </a:r>
            <a:r>
              <a:rPr lang="sr-Latn-R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sr-Latn-R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sr-Latn-R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sr-Latn-RS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fajl:</a:t>
            </a:r>
            <a:endParaRPr lang="sr-Latn-RS" sz="2000" b="1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2000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sr-Latn-RS" sz="2400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…obrada…</a:t>
            </a:r>
            <a:endParaRPr lang="sr-Latn-RS" b="1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fajl.closed 	#</a:t>
            </a:r>
            <a:r>
              <a:rPr lang="sr-Latn-RS" sz="2400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vraća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True</a:t>
            </a:r>
            <a:endParaRPr lang="sr-Latn-RS" sz="2400" b="1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25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sr-Latn-RS" cap="small" dirty="0">
                <a:solidFill>
                  <a:srgbClr val="FFFFFF"/>
                </a:solidFill>
              </a:rPr>
              <a:t>Datoteke</a:t>
            </a:r>
            <a:br>
              <a:rPr lang="en-U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–</a:t>
            </a:r>
            <a:br>
              <a:rPr lang="en-US" cap="small" dirty="0">
                <a:solidFill>
                  <a:srgbClr val="FFFFFF"/>
                </a:solidFill>
              </a:rPr>
            </a:br>
            <a:r>
              <a:rPr lang="sr-Latn-RS" cap="small" dirty="0">
                <a:solidFill>
                  <a:srgbClr val="FFFFFF"/>
                </a:solidFill>
              </a:rPr>
              <a:t>Pisanje</a:t>
            </a:r>
            <a:endParaRPr lang="en-US" cap="small" dirty="0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57EC3F-AEE1-471A-9BA1-EA42C88B5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747" y="469900"/>
            <a:ext cx="6791590" cy="5918200"/>
          </a:xfrm>
        </p:spPr>
        <p:txBody>
          <a:bodyPr anchor="ctr">
            <a:normAutofit/>
          </a:bodyPr>
          <a:lstStyle/>
          <a:p>
            <a:r>
              <a:rPr lang="sr-Latn-RS" sz="2800" dirty="0">
                <a:solidFill>
                  <a:schemeClr val="tx1"/>
                </a:solidFill>
              </a:rPr>
              <a:t>Zadatak: Listu realnih brojeva smestiti u izlaznu datoteku 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brojevi.txt</a:t>
            </a:r>
            <a:br>
              <a:rPr lang="sr-Latn-RS" sz="2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</a:br>
            <a:br>
              <a:rPr lang="sr-Latn-RS" sz="2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numbers = [1.22, 123.23, 3E-2]</a:t>
            </a:r>
            <a:br>
              <a:rPr lang="sr-Latn-R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num_out = open('num_out.txt', 'w’)</a:t>
            </a:r>
            <a:br>
              <a:rPr lang="sr-Latn-R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</a:br>
            <a:r>
              <a:rPr lang="pt-BR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for num in numbers:</a:t>
            </a:r>
            <a:br>
              <a:rPr lang="sr-Latn-R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</a:br>
            <a:r>
              <a:rPr lang="sr-Latn-R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n</a:t>
            </a:r>
            <a:r>
              <a:rPr lang="pt-BR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um_out.write("{}\n".format(num))</a:t>
            </a:r>
          </a:p>
          <a:p>
            <a:endParaRPr lang="pt-BR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sr-Latn-RS" dirty="0">
                <a:solidFill>
                  <a:schemeClr val="tx1"/>
                </a:solidFill>
                <a:cs typeface="Courier New" pitchFamily="49" charset="0"/>
              </a:rPr>
              <a:t>Ili korišćenjem </a:t>
            </a:r>
            <a:r>
              <a:rPr lang="en-US" dirty="0">
                <a:solidFill>
                  <a:schemeClr val="tx1"/>
                </a:solidFill>
                <a:cs typeface="Courier New" pitchFamily="49" charset="0"/>
              </a:rPr>
              <a:t>list comprehension</a:t>
            </a:r>
            <a:r>
              <a:rPr lang="sr-Latn-RS" dirty="0">
                <a:solidFill>
                  <a:schemeClr val="tx1"/>
                </a:solidFill>
                <a:cs typeface="Courier New" pitchFamily="49" charset="0"/>
              </a:rPr>
              <a:t>-a:</a:t>
            </a:r>
          </a:p>
          <a:p>
            <a:endParaRPr lang="pt-BR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pt-BR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num_out.writelines(["{}\n".format(num) for num in </a:t>
            </a:r>
            <a:r>
              <a:rPr lang="pt-BR" sz="2000" b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numbers])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107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sr-Latn-RS" sz="4000" cap="small" dirty="0">
                <a:solidFill>
                  <a:srgbClr val="FFFFFF"/>
                </a:solidFill>
              </a:rPr>
              <a:t>modul</a:t>
            </a:r>
            <a:endParaRPr lang="sr-Latn-RS" cap="small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0933" y="469900"/>
            <a:ext cx="6576403" cy="59182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sr-Latn-RS" sz="2000" dirty="0"/>
              <a:t>Omogućava korišćenje usluga operativnog sistema, između i ostalog, i rada sa fajlovima - </a:t>
            </a:r>
            <a:r>
              <a:rPr lang="sr-Latn-RS" sz="2000" dirty="0">
                <a:hlinkClick r:id="rId3"/>
              </a:rPr>
              <a:t>https://docs.python.org/3.0/library/os.html</a:t>
            </a:r>
            <a:r>
              <a:rPr lang="sr-Latn-RS" sz="2000" dirty="0"/>
              <a:t> </a:t>
            </a:r>
          </a:p>
          <a:p>
            <a:pPr>
              <a:lnSpc>
                <a:spcPct val="90000"/>
              </a:lnSpc>
            </a:pPr>
            <a:r>
              <a:rPr lang="sr-Latn-RS" sz="2000" dirty="0"/>
              <a:t>Neke od funkcija: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os.rename(current_file_name, new_file_name)</a:t>
            </a:r>
            <a:endParaRPr lang="sr-Latn-R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os.remove(file_name)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# briše fajl</a:t>
            </a:r>
          </a:p>
          <a:p>
            <a:pPr lvl="1">
              <a:lnSpc>
                <a:spcPct val="90000"/>
              </a:lnSpc>
            </a:pP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os.getcwd() # dohvata trenutni direktorijum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os.mkdir(new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dir)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# pravi novi folder u tekućem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os.chdir(new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dir)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# menja tekući folder; relativna ili apsolutna putanja</a:t>
            </a:r>
          </a:p>
          <a:p>
            <a:pPr lvl="1">
              <a:lnSpc>
                <a:spcPct val="90000"/>
              </a:lnSpc>
            </a:pP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os.rmdir(dir_name) # briše folder, koji pre toga mora biti prazan</a:t>
            </a:r>
          </a:p>
          <a:p>
            <a:pPr lvl="1">
              <a:lnSpc>
                <a:spcPct val="90000"/>
              </a:lnSpc>
            </a:pP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os.listdir(</a:t>
            </a:r>
            <a:r>
              <a:rPr lang="sr-Latn-RS" sz="18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# vraća listu fajlova i foldera u tekućem ili </a:t>
            </a:r>
            <a:r>
              <a:rPr lang="sr-Latn-RS" sz="18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path</a:t>
            </a:r>
            <a:r>
              <a:rPr lang="sr-Latn-R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folderu</a:t>
            </a:r>
          </a:p>
        </p:txBody>
      </p:sp>
    </p:spTree>
    <p:extLst>
      <p:ext uri="{BB962C8B-B14F-4D97-AF65-F5344CB8AC3E}">
        <p14:creationId xmlns:p14="http://schemas.microsoft.com/office/powerpoint/2010/main" val="41446183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807</Words>
  <Application>Microsoft Office PowerPoint</Application>
  <PresentationFormat>Widescreen</PresentationFormat>
  <Paragraphs>167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Agency FB</vt:lpstr>
      <vt:lpstr>Arial</vt:lpstr>
      <vt:lpstr>Calibri</vt:lpstr>
      <vt:lpstr>Courier New</vt:lpstr>
      <vt:lpstr>Garamond</vt:lpstr>
      <vt:lpstr>Organic</vt:lpstr>
      <vt:lpstr>PowerPoint Presentation</vt:lpstr>
      <vt:lpstr>Moduli</vt:lpstr>
      <vt:lpstr>Moduli</vt:lpstr>
      <vt:lpstr>Sadržaj modula</vt:lpstr>
      <vt:lpstr>Zaštita od izvršavanja neinicijalizujućeg koda</vt:lpstr>
      <vt:lpstr>Uvezivanje modula</vt:lpstr>
      <vt:lpstr>Uvezivanje modula</vt:lpstr>
      <vt:lpstr>Rad sa datotekama</vt:lpstr>
      <vt:lpstr>Datoteke – Uvod</vt:lpstr>
      <vt:lpstr>Datoteke – Otvaranje</vt:lpstr>
      <vt:lpstr>Datoteke – Otvaranje</vt:lpstr>
      <vt:lpstr>Datoteke – Otvaranje</vt:lpstr>
      <vt:lpstr>Datoteke – Čitanje</vt:lpstr>
      <vt:lpstr>Datoteke – Čitanje</vt:lpstr>
      <vt:lpstr>Datoteke – Pisanje</vt:lpstr>
      <vt:lpstr>Datoteke – Obrada</vt:lpstr>
      <vt:lpstr>Datoteke – Obrada</vt:lpstr>
      <vt:lpstr>Datoteke – Pisanje</vt:lpstr>
      <vt:lpstr>with</vt:lpstr>
      <vt:lpstr>Datoteke – Pisanje</vt:lpstr>
      <vt:lpstr>os modul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Sanja Delcev</dc:creator>
  <cp:lastModifiedBy>Sanja Delcev</cp:lastModifiedBy>
  <cp:revision>10</cp:revision>
  <dcterms:created xsi:type="dcterms:W3CDTF">2018-11-26T12:27:57Z</dcterms:created>
  <dcterms:modified xsi:type="dcterms:W3CDTF">2018-12-12T22:40:42Z</dcterms:modified>
</cp:coreProperties>
</file>