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6" r:id="rId2"/>
    <p:sldId id="303" r:id="rId3"/>
    <p:sldId id="310" r:id="rId4"/>
    <p:sldId id="259" r:id="rId5"/>
    <p:sldId id="275" r:id="rId6"/>
    <p:sldId id="276" r:id="rId7"/>
    <p:sldId id="277" r:id="rId8"/>
    <p:sldId id="278" r:id="rId9"/>
    <p:sldId id="283" r:id="rId10"/>
    <p:sldId id="289" r:id="rId11"/>
    <p:sldId id="311" r:id="rId12"/>
    <p:sldId id="280" r:id="rId13"/>
    <p:sldId id="290" r:id="rId14"/>
    <p:sldId id="291" r:id="rId15"/>
    <p:sldId id="292" r:id="rId16"/>
    <p:sldId id="293" r:id="rId17"/>
    <p:sldId id="312" r:id="rId18"/>
    <p:sldId id="294" r:id="rId19"/>
    <p:sldId id="295" r:id="rId20"/>
    <p:sldId id="296" r:id="rId21"/>
    <p:sldId id="297" r:id="rId22"/>
    <p:sldId id="313" r:id="rId23"/>
    <p:sldId id="298" r:id="rId24"/>
    <p:sldId id="299" r:id="rId25"/>
    <p:sldId id="300" r:id="rId26"/>
    <p:sldId id="301" r:id="rId27"/>
    <p:sldId id="304" r:id="rId28"/>
    <p:sldId id="302" r:id="rId29"/>
    <p:sldId id="314" r:id="rId30"/>
    <p:sldId id="305" r:id="rId31"/>
    <p:sldId id="306" r:id="rId32"/>
    <p:sldId id="307" r:id="rId33"/>
    <p:sldId id="308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0000"/>
    <a:srgbClr val="00AA00"/>
    <a:srgbClr val="900090"/>
    <a:srgbClr val="FF7700"/>
    <a:srgbClr val="0000FF"/>
    <a:srgbClr val="823A82"/>
    <a:srgbClr val="E1FFED"/>
    <a:srgbClr val="C1FFDA"/>
    <a:srgbClr val="B7E7DA"/>
    <a:srgbClr val="CFE6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 autoAdjust="0"/>
    <p:restoredTop sz="86251" autoAdjust="0"/>
  </p:normalViewPr>
  <p:slideViewPr>
    <p:cSldViewPr>
      <p:cViewPr varScale="1">
        <p:scale>
          <a:sx n="115" d="100"/>
          <a:sy n="115" d="100"/>
        </p:scale>
        <p:origin x="1262" y="5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973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52973E-2D66-47F7-BF20-5CDB0E3394A5}" type="datetimeFigureOut">
              <a:rPr lang="en-US" smtClean="0"/>
              <a:t>11-Dec-18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A2CB4E-2419-4D7A-A67A-D5D504BEC2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996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x-none" noProof="0"/>
              <a:t>Torke su korisne i</a:t>
            </a:r>
            <a:r>
              <a:rPr lang="x-none" baseline="0" noProof="0"/>
              <a:t> za razmenu vrednosti dve promenljive: a, b = b, a</a:t>
            </a:r>
            <a:endParaRPr lang="x-none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2CB4E-2419-4D7A-A67A-D5D504BEC2AB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561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2CB4E-2419-4D7A-A67A-D5D504BEC2AB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165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2CB4E-2419-4D7A-A67A-D5D504BEC2AB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069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2CB4E-2419-4D7A-A67A-D5D504BEC2AB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961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9579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945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7634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18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75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6277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82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0021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898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583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8463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62228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6240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7384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66676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46217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4958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2D2CF9B-3AE1-4C59-938C-822F86273E2D}" type="datetimeFigureOut">
              <a:rPr lang="en-US" smtClean="0"/>
              <a:pPr/>
              <a:t>11-Dec-18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E9B0C1C-015C-4209-9AAC-14937749E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769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python.org/3.6/library/stdtypes.html#string-methods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130425"/>
            <a:ext cx="8534400" cy="1470025"/>
          </a:xfrm>
        </p:spPr>
        <p:txBody>
          <a:bodyPr>
            <a:normAutofit fontScale="90000"/>
          </a:bodyPr>
          <a:lstStyle/>
          <a:p>
            <a:r>
              <a:rPr lang="sr-Latn-RS" b="1" dirty="0"/>
              <a:t>P</a:t>
            </a:r>
            <a:r>
              <a:rPr lang="sr-Latn-RS" dirty="0"/>
              <a:t>raktikum iz </a:t>
            </a:r>
            <a:r>
              <a:rPr lang="sr-Latn-RS" b="1" dirty="0"/>
              <a:t>P</a:t>
            </a:r>
            <a:r>
              <a:rPr lang="sr-Latn-RS" dirty="0"/>
              <a:t>rogramiranja </a:t>
            </a:r>
            <a:r>
              <a:rPr lang="sr-Latn-RS" b="1" dirty="0"/>
              <a:t>1</a:t>
            </a:r>
            <a:r>
              <a:rPr lang="sr-Latn-RS" dirty="0"/>
              <a:t> </a:t>
            </a:r>
            <a:r>
              <a:rPr lang="sr-Latn-RS" b="1" dirty="0"/>
              <a:t>S</a:t>
            </a:r>
            <a:r>
              <a:rPr lang="sr-Latn-RS" dirty="0"/>
              <a:t>pecijalna </a:t>
            </a:r>
            <a:r>
              <a:rPr lang="sr-Latn-RS" b="1" dirty="0"/>
              <a:t>G</a:t>
            </a:r>
            <a:r>
              <a:rPr lang="sr-Latn-RS" dirty="0"/>
              <a:t>rupa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00450"/>
            <a:ext cx="6400800" cy="2362200"/>
          </a:xfrm>
        </p:spPr>
        <p:txBody>
          <a:bodyPr>
            <a:normAutofit/>
          </a:bodyPr>
          <a:lstStyle/>
          <a:p>
            <a:r>
              <a:rPr lang="sr-Latn-RS" dirty="0"/>
              <a:t>13S111PP1</a:t>
            </a:r>
          </a:p>
          <a:p>
            <a:endParaRPr lang="sr-Latn-RS" dirty="0"/>
          </a:p>
          <a:p>
            <a:r>
              <a:rPr lang="sr-Latn-RS" sz="4000" b="1" dirty="0"/>
              <a:t>Složene strukture podataka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cap="small" dirty="0"/>
              <a:t>Uvod – cilj prezentacije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</a:t>
            </a:r>
            <a:r>
              <a:rPr lang="x-none" dirty="0"/>
              <a:t>a</a:t>
            </a:r>
            <a:r>
              <a:rPr lang="en-US" dirty="0"/>
              <a:t> </a:t>
            </a:r>
            <a:r>
              <a:rPr lang="x-none" dirty="0"/>
              <a:t>(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list</a:t>
            </a:r>
            <a:r>
              <a:rPr lang="x-none" dirty="0"/>
              <a:t>)</a:t>
            </a:r>
            <a:endParaRPr lang="en-US" dirty="0"/>
          </a:p>
          <a:p>
            <a:r>
              <a:rPr lang="x-none" dirty="0"/>
              <a:t>Torka (</a:t>
            </a:r>
            <a:r>
              <a:rPr lang="x-none" b="1" dirty="0">
                <a:latin typeface="Courier New" panose="02070309020205020404" pitchFamily="49" charset="0"/>
                <a:cs typeface="Courier New" panose="02070309020205020404" pitchFamily="49" charset="0"/>
              </a:rPr>
              <a:t>tuple</a:t>
            </a:r>
            <a:r>
              <a:rPr lang="x-none" dirty="0"/>
              <a:t>)</a:t>
            </a:r>
          </a:p>
          <a:p>
            <a:r>
              <a:rPr lang="x-none" dirty="0"/>
              <a:t>Skup (</a:t>
            </a:r>
            <a:r>
              <a:rPr lang="x-none" b="1" dirty="0">
                <a:latin typeface="Courier New" panose="02070309020205020404" pitchFamily="49" charset="0"/>
                <a:cs typeface="Courier New" panose="02070309020205020404" pitchFamily="49" charset="0"/>
              </a:rPr>
              <a:t>set</a:t>
            </a:r>
            <a:r>
              <a:rPr lang="x-none" dirty="0"/>
              <a:t>)</a:t>
            </a:r>
            <a:endParaRPr lang="en-US" dirty="0"/>
          </a:p>
          <a:p>
            <a:r>
              <a:rPr lang="x-none" dirty="0"/>
              <a:t>Rečnik (</a:t>
            </a:r>
            <a:r>
              <a:rPr lang="x-none" b="1" dirty="0">
                <a:latin typeface="Courier New" panose="02070309020205020404" pitchFamily="49" charset="0"/>
                <a:cs typeface="Courier New" panose="02070309020205020404" pitchFamily="49" charset="0"/>
              </a:rPr>
              <a:t>dict</a:t>
            </a:r>
            <a:r>
              <a:rPr lang="x-none" dirty="0"/>
              <a:t>)</a:t>
            </a:r>
            <a:endParaRPr lang="en-US" dirty="0"/>
          </a:p>
          <a:p>
            <a:r>
              <a:rPr lang="sr-Latn-RS" dirty="0"/>
              <a:t>Stringovi </a:t>
            </a:r>
            <a:r>
              <a:rPr lang="en-US" dirty="0"/>
              <a:t>(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en-US" dirty="0"/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17843" y="36841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431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575D7A7-3C36-4508-9BC6-70A93BD3C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2700" y="0"/>
            <a:ext cx="9173369" cy="6856214"/>
            <a:chOff x="-16934" y="0"/>
            <a:chExt cx="12231160" cy="6856214"/>
          </a:xfrm>
        </p:grpSpPr>
        <p:pic>
          <p:nvPicPr>
            <p:cNvPr id="5" name="Picture 8">
              <a:extLst>
                <a:ext uri="{FF2B5EF4-FFF2-40B4-BE49-F238E27FC236}">
                  <a16:creationId xmlns:a16="http://schemas.microsoft.com/office/drawing/2014/main" id="{BC964A0D-06B7-4C16-AC9F-20ADDA805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5703F5C-55DF-45CD-BC3F-3BE8F1033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8C7134F-70F9-4826-A97E-9B39AEA08F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9351E73-B6DD-4B56-8EE9-C16B5711C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E446D0E-6531-40B7-A182-FB8602439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019299" y="3522131"/>
            <a:ext cx="51117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59C2C63-D709-4949-9465-29A52CBED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FD2038-15D6-4003-8350-AFEC394EE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3940" y="1399880"/>
            <a:ext cx="5856119" cy="410396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tx2">
                <a:lumMod val="75000"/>
                <a:lumOff val="2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CF519C2-F6BE-41BE-A50E-54B98359C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46249" y="1540931"/>
            <a:ext cx="5657851" cy="3835401"/>
          </a:xfrm>
          <a:prstGeom prst="rect">
            <a:avLst/>
          </a:prstGeom>
          <a:noFill/>
          <a:ln w="15875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6" name="Group 21">
            <a:extLst>
              <a:ext uri="{FF2B5EF4-FFF2-40B4-BE49-F238E27FC236}">
                <a16:creationId xmlns:a16="http://schemas.microsoft.com/office/drawing/2014/main" id="{7767AD93-AD3E-4C62-97D5-E54E14B2EA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3631"/>
            <a:ext cx="9173373" cy="659658"/>
            <a:chOff x="-16934" y="3123631"/>
            <a:chExt cx="12231160" cy="659658"/>
          </a:xfrm>
        </p:grpSpPr>
        <p:sp>
          <p:nvSpPr>
            <p:cNvPr id="23" name="Rounded Rectangle 17">
              <a:extLst>
                <a:ext uri="{FF2B5EF4-FFF2-40B4-BE49-F238E27FC236}">
                  <a16:creationId xmlns:a16="http://schemas.microsoft.com/office/drawing/2014/main" id="{AA443E8D-EC07-4B8F-B370-2A1153F350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30976" y="312363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23">
              <a:extLst>
                <a:ext uri="{FF2B5EF4-FFF2-40B4-BE49-F238E27FC236}">
                  <a16:creationId xmlns:a16="http://schemas.microsoft.com/office/drawing/2014/main" id="{841F0AA1-D12D-4FDB-BF66-D9398ED93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5536"/>
              <a:ext cx="2478024" cy="612648"/>
            </a:xfrm>
            <a:prstGeom prst="rect">
              <a:avLst/>
            </a:prstGeom>
          </p:spPr>
        </p:pic>
        <p:sp>
          <p:nvSpPr>
            <p:cNvPr id="25" name="Rounded Rectangle 20">
              <a:extLst>
                <a:ext uri="{FF2B5EF4-FFF2-40B4-BE49-F238E27FC236}">
                  <a16:creationId xmlns:a16="http://schemas.microsoft.com/office/drawing/2014/main" id="{E2B949DE-0178-4942-80DE-811C1AA4F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17803" y="312492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284AA86D-EAE1-4E3F-A54C-7F1E390B6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5536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64D2BF5-788E-41C1-B17A-5FC988167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9298" y="1871131"/>
            <a:ext cx="5111752" cy="15155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r-Latn-RS" sz="5400" cap="small" dirty="0">
                <a:solidFill>
                  <a:schemeClr val="bg1"/>
                </a:solidFill>
              </a:rPr>
              <a:t>Lista</a:t>
            </a:r>
            <a:endParaRPr lang="en-US" sz="5400" cap="small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E1758D-B461-4D35-9838-2CF90D8A72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19298" y="3657597"/>
            <a:ext cx="5111752" cy="13208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r-Latn-RS" sz="3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list</a:t>
            </a:r>
            <a:endParaRPr lang="en-US" sz="21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772CE55-4C36-44F1-A9BD-379BEB843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019299" y="3522131"/>
            <a:ext cx="511175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9057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3200" cap="small" dirty="0">
                <a:solidFill>
                  <a:schemeClr val="bg1"/>
                </a:solidFill>
              </a:rPr>
              <a:t>Lista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sr-Latn-RS" sz="3200" cap="small" dirty="0">
                <a:solidFill>
                  <a:schemeClr val="bg1"/>
                </a:solidFill>
              </a:rPr>
              <a:t>–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sr-Latn-RS" sz="3200" cap="small" dirty="0">
                <a:solidFill>
                  <a:schemeClr val="bg1"/>
                </a:solidFill>
              </a:rPr>
              <a:t>uvod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932303" cy="59182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sz="1800" dirty="0"/>
              <a:t>U Python-u ne postoje nizovi, kao u većini drugih jezika, ali postoji „zamena” u vidu listi koje su ugrađeni tip (</a:t>
            </a:r>
            <a:r>
              <a:rPr lang="en-US" sz="1800" i="1" dirty="0"/>
              <a:t>built-in type</a:t>
            </a:r>
            <a:r>
              <a:rPr lang="sr-Latn-RS" sz="1800" dirty="0"/>
              <a:t>)</a:t>
            </a:r>
          </a:p>
          <a:p>
            <a:pPr>
              <a:lnSpc>
                <a:spcPct val="90000"/>
              </a:lnSpc>
            </a:pPr>
            <a:r>
              <a:rPr lang="sr-Latn-RS" sz="1800" dirty="0"/>
              <a:t>Prazna lista se definiše kao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emptyList</a:t>
            </a:r>
            <a:r>
              <a:rPr lang="sr-Latn-R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[]</a:t>
            </a:r>
            <a:r>
              <a:rPr lang="sr-Latn-RS" sz="1800" dirty="0">
                <a:cs typeface="Courier New" pitchFamily="49" charset="0"/>
              </a:rPr>
              <a:t> ili pomoću </a:t>
            </a:r>
            <a:r>
              <a:rPr lang="sr-Latn-R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list()</a:t>
            </a:r>
          </a:p>
          <a:p>
            <a:pPr>
              <a:lnSpc>
                <a:spcPct val="90000"/>
              </a:lnSpc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type([])</a:t>
            </a:r>
            <a:r>
              <a:rPr lang="en-US" sz="1800" dirty="0"/>
              <a:t> </a:t>
            </a:r>
            <a:r>
              <a:rPr lang="en-US" sz="1800" dirty="0">
                <a:sym typeface="Wingdings" panose="05000000000000000000" pitchFamily="2" charset="2"/>
              </a:rPr>
              <a:t>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&lt;class 'list'&gt;</a:t>
            </a:r>
          </a:p>
          <a:p>
            <a:pPr>
              <a:lnSpc>
                <a:spcPct val="90000"/>
              </a:lnSpc>
            </a:pPr>
            <a:r>
              <a:rPr lang="sr-Latn-RS" sz="1800" dirty="0">
                <a:sym typeface="Wingdings" panose="05000000000000000000" pitchFamily="2" charset="2"/>
              </a:rPr>
              <a:t>Liste su promenljiv tip objekta (</a:t>
            </a:r>
            <a:r>
              <a:rPr lang="en-US" sz="1800" i="1" dirty="0">
                <a:sym typeface="Wingdings" panose="05000000000000000000" pitchFamily="2" charset="2"/>
              </a:rPr>
              <a:t>mutable object type</a:t>
            </a:r>
            <a:r>
              <a:rPr lang="sr-Latn-RS" sz="1800" dirty="0">
                <a:sym typeface="Wingdings" panose="05000000000000000000" pitchFamily="2" charset="2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sr-Latn-RS" sz="1800" dirty="0">
                <a:sym typeface="Wingdings" panose="05000000000000000000" pitchFamily="2" charset="2"/>
              </a:rPr>
              <a:t>To znači da se sadržaj liste može menjati nakon stvaranja liste</a:t>
            </a:r>
          </a:p>
          <a:p>
            <a:pPr>
              <a:lnSpc>
                <a:spcPct val="90000"/>
              </a:lnSpc>
            </a:pPr>
            <a:r>
              <a:rPr lang="sr-Latn-RS" sz="1800" dirty="0">
                <a:sym typeface="Wingdings" panose="05000000000000000000" pitchFamily="2" charset="2"/>
              </a:rPr>
              <a:t>Takođe, pomoću </a:t>
            </a:r>
            <a:r>
              <a:rPr lang="sr-Latn-R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list()</a:t>
            </a:r>
            <a:r>
              <a:rPr lang="sr-Latn-RS" sz="1800" dirty="0">
                <a:sym typeface="Wingdings" panose="05000000000000000000" pitchFamily="2" charset="2"/>
              </a:rPr>
              <a:t> se može i neka promenljiva pretvoriti u listu (analogno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sr-Latn-R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sr-Latn-RS" sz="1800" dirty="0">
                <a:cs typeface="Courier New" panose="02070309020205020404" pitchFamily="49" charset="0"/>
              </a:rPr>
              <a:t> i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sr-Latn-R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sr-Latn-R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sr-Latn-R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list("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abc</a:t>
            </a:r>
            <a:r>
              <a:rPr lang="sr-Latn-R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  <a:r>
              <a:rPr lang="sr-Latn-RS" sz="1800" dirty="0">
                <a:cs typeface="Courier New" panose="02070309020205020404" pitchFamily="49" charset="0"/>
              </a:rPr>
              <a:t> kao rezultat daje listu </a:t>
            </a:r>
            <a:r>
              <a:rPr lang="sr-Latn-R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['a', 'b', 'c']</a:t>
            </a:r>
            <a:endParaRPr lang="sr-Latn-RS" sz="18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3200" cap="small" dirty="0">
                <a:solidFill>
                  <a:prstClr val="white"/>
                </a:solidFill>
              </a:rPr>
              <a:t>Lista</a:t>
            </a:r>
            <a:br>
              <a:rPr lang="sr-Latn-RS" sz="3200" cap="small" dirty="0">
                <a:solidFill>
                  <a:prstClr val="white"/>
                </a:solidFill>
              </a:rPr>
            </a:br>
            <a:r>
              <a:rPr lang="sr-Latn-RS" sz="3200" cap="small" dirty="0">
                <a:solidFill>
                  <a:prstClr val="white"/>
                </a:solidFill>
              </a:rPr>
              <a:t>–</a:t>
            </a:r>
            <a:br>
              <a:rPr lang="sr-Latn-RS" sz="3200" cap="small" dirty="0">
                <a:solidFill>
                  <a:prstClr val="white"/>
                </a:solidFill>
              </a:rPr>
            </a:br>
            <a:r>
              <a:rPr lang="sr-Latn-RS" sz="3200" cap="small" dirty="0">
                <a:solidFill>
                  <a:prstClr val="white"/>
                </a:solidFill>
              </a:rPr>
              <a:t>metode i funkcije (1)</a:t>
            </a:r>
            <a:endParaRPr lang="sr-Latn-RS" cap="small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3800" y="469900"/>
            <a:ext cx="5054203" cy="5918200"/>
          </a:xfrm>
        </p:spPr>
        <p:txBody>
          <a:bodyPr anchor="ctr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sr-Latn-RS" sz="1800" dirty="0"/>
              <a:t>Stvaranje liste sa početnim vrednostima:</a:t>
            </a:r>
          </a:p>
          <a:p>
            <a:pPr lvl="1">
              <a:lnSpc>
                <a:spcPct val="90000"/>
              </a:lnSpc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languages =</a:t>
            </a:r>
            <a:br>
              <a:rPr lang="en-US" sz="1800" b="1" dirty="0">
                <a:latin typeface="Courier New" pitchFamily="49" charset="0"/>
                <a:cs typeface="Courier New" pitchFamily="49" charset="0"/>
              </a:rPr>
            </a:br>
            <a:r>
              <a:rPr lang="en-US" sz="1800" b="1" dirty="0">
                <a:latin typeface="Courier New" pitchFamily="49" charset="0"/>
                <a:cs typeface="Courier New" pitchFamily="49" charset="0"/>
              </a:rPr>
              <a:t> ['python', 'c++', 42, -1.0]</a:t>
            </a:r>
          </a:p>
          <a:p>
            <a:pPr lvl="1">
              <a:lnSpc>
                <a:spcPct val="90000"/>
              </a:lnSpc>
            </a:pPr>
            <a:r>
              <a:rPr lang="sr-Latn-RS" sz="1800" dirty="0"/>
              <a:t>Dozvoljeno je mešati „babe i žabe” (</a:t>
            </a:r>
            <a:r>
              <a:rPr lang="en-US" sz="1800" i="1" dirty="0"/>
              <a:t>type mixing</a:t>
            </a:r>
            <a:r>
              <a:rPr lang="sr-Latn-RS" sz="1800" dirty="0"/>
              <a:t>)</a:t>
            </a:r>
          </a:p>
          <a:p>
            <a:pPr>
              <a:lnSpc>
                <a:spcPct val="90000"/>
              </a:lnSpc>
            </a:pPr>
            <a:r>
              <a:rPr lang="sr-Latn-RS" sz="1800" dirty="0"/>
              <a:t>Dodavanje elementa na kraj liste:</a:t>
            </a:r>
          </a:p>
          <a:p>
            <a:pPr lvl="1">
              <a:lnSpc>
                <a:spcPct val="90000"/>
              </a:lnSpc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languages.append(['java', 'javascript'])</a:t>
            </a:r>
            <a:br>
              <a:rPr lang="en-US" sz="1800" dirty="0">
                <a:latin typeface="Courier New" pitchFamily="49" charset="0"/>
                <a:cs typeface="Courier New" pitchFamily="49" charset="0"/>
              </a:rPr>
            </a:br>
            <a:r>
              <a:rPr lang="en-US" sz="1800" b="1" dirty="0">
                <a:latin typeface="Courier New" pitchFamily="49" charset="0"/>
                <a:cs typeface="Courier New" pitchFamily="49" charset="0"/>
              </a:rPr>
              <a:t># push_back </a:t>
            </a:r>
            <a:r>
              <a:rPr lang="sr-Latn-RS" sz="1800" b="1" dirty="0">
                <a:latin typeface="Courier New" pitchFamily="49" charset="0"/>
                <a:cs typeface="Courier New" pitchFamily="49" charset="0"/>
              </a:rPr>
              <a:t>u C++</a:t>
            </a:r>
          </a:p>
          <a:p>
            <a:pPr>
              <a:lnSpc>
                <a:spcPct val="90000"/>
              </a:lnSpc>
            </a:pPr>
            <a:r>
              <a:rPr lang="sr-Latn-RS" sz="1800" dirty="0"/>
              <a:t>Veličina liste:</a:t>
            </a:r>
          </a:p>
          <a:p>
            <a:pPr lvl="1">
              <a:lnSpc>
                <a:spcPct val="90000"/>
              </a:lnSpc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len(languages)</a:t>
            </a:r>
            <a:r>
              <a:rPr lang="sr-Latn-RS" sz="1800" dirty="0"/>
              <a:t> </a:t>
            </a:r>
            <a:r>
              <a:rPr lang="sr-Latn-RS" sz="1800" dirty="0">
                <a:sym typeface="Wingdings" panose="05000000000000000000" pitchFamily="2" charset="2"/>
              </a:rPr>
              <a:t> Da li je veličina liste 5 ili 6?</a:t>
            </a:r>
          </a:p>
          <a:p>
            <a:pPr>
              <a:lnSpc>
                <a:spcPct val="90000"/>
              </a:lnSpc>
            </a:pPr>
            <a:r>
              <a:rPr lang="sr-Latn-RS" sz="1800" dirty="0">
                <a:sym typeface="Wingdings" panose="05000000000000000000" pitchFamily="2" charset="2"/>
              </a:rPr>
              <a:t>Brisanje elementa iz liste:</a:t>
            </a:r>
          </a:p>
          <a:p>
            <a:pPr lvl="1">
              <a:lnSpc>
                <a:spcPct val="90000"/>
              </a:lnSpc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del languages[4]</a:t>
            </a:r>
            <a:br>
              <a:rPr lang="en-U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</a:br>
            <a:r>
              <a:rPr lang="sr-Latn-R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# po indeksu, 0-based 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indexing</a:t>
            </a:r>
            <a:br>
              <a:rPr lang="sr-Latn-R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</a:br>
            <a:r>
              <a:rPr lang="sr-Latn-R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# može se obrisati i deo liste – 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languages</a:t>
            </a:r>
            <a:r>
              <a:rPr lang="sr-Latn-R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[2:4]</a:t>
            </a:r>
          </a:p>
          <a:p>
            <a:pPr lvl="1">
              <a:lnSpc>
                <a:spcPct val="90000"/>
              </a:lnSpc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languages.remove(-1.0)</a:t>
            </a:r>
            <a:br>
              <a:rPr lang="en-U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</a:br>
            <a:r>
              <a:rPr lang="sr-Latn-R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# briše po vrednosti, samo prvu nađenu instancu</a:t>
            </a:r>
            <a:endParaRPr lang="sr-Latn-RS" sz="1800" b="1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434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3200" cap="small" dirty="0">
                <a:solidFill>
                  <a:prstClr val="white"/>
                </a:solidFill>
              </a:rPr>
              <a:t>Lista</a:t>
            </a:r>
            <a:br>
              <a:rPr lang="sr-Latn-RS" sz="3200" cap="small" dirty="0">
                <a:solidFill>
                  <a:prstClr val="white"/>
                </a:solidFill>
              </a:rPr>
            </a:br>
            <a:r>
              <a:rPr lang="sr-Latn-RS" sz="3200" cap="small" dirty="0">
                <a:solidFill>
                  <a:prstClr val="white"/>
                </a:solidFill>
              </a:rPr>
              <a:t>–</a:t>
            </a:r>
            <a:br>
              <a:rPr lang="sr-Latn-RS" sz="3200" cap="small" dirty="0">
                <a:solidFill>
                  <a:prstClr val="white"/>
                </a:solidFill>
              </a:rPr>
            </a:br>
            <a:r>
              <a:rPr lang="sr-Latn-RS" sz="3200" cap="small" dirty="0">
                <a:solidFill>
                  <a:prstClr val="white"/>
                </a:solidFill>
              </a:rPr>
              <a:t>metode i funkcije (2)</a:t>
            </a:r>
            <a:endParaRPr lang="sr-Latn-RS" cap="small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932303" cy="59182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x-none" sz="1700" dirty="0"/>
              <a:t>Dohvatanje i-tog č</a:t>
            </a:r>
            <a:r>
              <a:rPr lang="en-US" sz="1700" dirty="0"/>
              <a:t>l</a:t>
            </a:r>
            <a:r>
              <a:rPr lang="x-none" sz="1700" dirty="0"/>
              <a:t>ana liste</a:t>
            </a:r>
            <a:r>
              <a:rPr lang="en-US" sz="1700" dirty="0"/>
              <a:t>:</a:t>
            </a:r>
          </a:p>
          <a:p>
            <a:pPr lvl="1">
              <a:lnSpc>
                <a:spcPct val="90000"/>
              </a:lnSpc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languages[2]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 42</a:t>
            </a:r>
            <a:b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# 0-based indexing, a[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- 1]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je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i-ti član</a:t>
            </a:r>
          </a:p>
          <a:p>
            <a:pPr lvl="1">
              <a:lnSpc>
                <a:spcPct val="90000"/>
              </a:lnSpc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print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(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languages[-1]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)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 42</a:t>
            </a:r>
            <a:b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# 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a[-i] predstavlja i-ti član sa kraja liste</a:t>
            </a:r>
          </a:p>
          <a:p>
            <a:pPr>
              <a:lnSpc>
                <a:spcPct val="90000"/>
              </a:lnSpc>
            </a:pPr>
            <a:r>
              <a:rPr lang="x-none" sz="1700" dirty="0">
                <a:sym typeface="Wingdings" panose="05000000000000000000" pitchFamily="2" charset="2"/>
              </a:rPr>
              <a:t>N</a:t>
            </a:r>
            <a:r>
              <a:rPr lang="en-US" sz="1700" dirty="0">
                <a:sym typeface="Wingdings" panose="05000000000000000000" pitchFamily="2" charset="2"/>
              </a:rPr>
              <a:t>a</a:t>
            </a:r>
            <a:r>
              <a:rPr lang="x-none" sz="1700" dirty="0">
                <a:sym typeface="Wingdings" panose="05000000000000000000" pitchFamily="2" charset="2"/>
              </a:rPr>
              <a:t>jmanji/najveći član liste:</a:t>
            </a:r>
            <a:endParaRPr lang="en-US" sz="1700" dirty="0">
              <a:sym typeface="Wingdings" panose="05000000000000000000" pitchFamily="2" charset="2"/>
            </a:endParaRPr>
          </a:p>
          <a:p>
            <a:pPr lvl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numbers = [3, 2, 1, 5.2, 4, 1.2]</a:t>
            </a:r>
            <a:endParaRPr lang="sr-Latn-RS" sz="1600" b="1" dirty="0">
              <a:latin typeface="Courier New" pitchFamily="49" charset="0"/>
              <a:cs typeface="Courier New" pitchFamily="49" charset="0"/>
            </a:endParaRPr>
          </a:p>
          <a:p>
            <a:pPr lvl="1">
              <a:lnSpc>
                <a:spcPct val="90000"/>
              </a:lnSpc>
            </a:pPr>
            <a:r>
              <a:rPr lang="sr-Latn-RS" sz="1600" b="1" dirty="0">
                <a:latin typeface="Courier New" pitchFamily="49" charset="0"/>
                <a:cs typeface="Courier New" pitchFamily="49" charset="0"/>
              </a:rPr>
              <a:t>print(min(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numbers</a:t>
            </a:r>
            <a:r>
              <a:rPr lang="sr-Latn-RS" sz="1600" b="1" dirty="0">
                <a:latin typeface="Courier New" pitchFamily="49" charset="0"/>
                <a:cs typeface="Courier New" pitchFamily="49" charset="0"/>
              </a:rPr>
              <a:t>)) </a:t>
            </a:r>
            <a:r>
              <a:rPr lang="en-US" sz="1600" b="1" dirty="0">
                <a:sym typeface="Wingdings" panose="05000000000000000000" pitchFamily="2" charset="2"/>
              </a:rPr>
              <a:t></a:t>
            </a:r>
            <a:r>
              <a:rPr lang="sr-Latn-RS" sz="1600" b="1" dirty="0">
                <a:latin typeface="Courier New" pitchFamily="49" charset="0"/>
                <a:cs typeface="Courier New" pitchFamily="49" charset="0"/>
              </a:rPr>
              <a:t> 1</a:t>
            </a:r>
          </a:p>
          <a:p>
            <a:pPr lvl="1">
              <a:lnSpc>
                <a:spcPct val="90000"/>
              </a:lnSpc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print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(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max(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numbers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)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)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 5.2</a:t>
            </a:r>
          </a:p>
          <a:p>
            <a:pPr>
              <a:lnSpc>
                <a:spcPct val="90000"/>
              </a:lnSpc>
            </a:pPr>
            <a:r>
              <a:rPr lang="sr-Latn-RS" sz="1700" dirty="0">
                <a:sym typeface="Wingdings" panose="05000000000000000000" pitchFamily="2" charset="2"/>
              </a:rPr>
              <a:t>Sortiranje liste (Python 2 je mogao da sortira i liste gde postoje  nekompatibilni tipovi podataka, kod u Python-u 3 to nije moguće):</a:t>
            </a:r>
          </a:p>
          <a:p>
            <a:pPr lvl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print</a:t>
            </a:r>
            <a:r>
              <a:rPr lang="x-none" sz="16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(</a:t>
            </a:r>
            <a:r>
              <a:rPr lang="en-US" sz="16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sorted(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numbers</a:t>
            </a:r>
            <a:r>
              <a:rPr lang="en-US" sz="16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)</a:t>
            </a:r>
            <a:r>
              <a:rPr lang="x-none" sz="16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)</a:t>
            </a:r>
            <a:br>
              <a:rPr lang="en-US" sz="1600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</a:br>
            <a:r>
              <a:rPr lang="sr-Latn-RS" sz="1600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# rezultat je ispisana </a:t>
            </a:r>
            <a:r>
              <a:rPr lang="sr-Latn-RS" sz="16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nova</a:t>
            </a:r>
            <a:r>
              <a:rPr lang="sr-Latn-RS" sz="1600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 sortirana lista</a:t>
            </a:r>
            <a:br>
              <a:rPr lang="sr-Latn-RS" sz="1600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</a:br>
            <a:r>
              <a:rPr lang="en-US" sz="16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print</a:t>
            </a:r>
            <a:r>
              <a:rPr lang="x-none" sz="16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(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numbers</a:t>
            </a:r>
            <a:r>
              <a:rPr lang="x-none" sz="16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)</a:t>
            </a:r>
            <a:endParaRPr lang="en-US" sz="1600" dirty="0">
              <a:latin typeface="Courier New" pitchFamily="49" charset="0"/>
              <a:cs typeface="Courier New" pitchFamily="49" charset="0"/>
              <a:sym typeface="Wingdings" panose="05000000000000000000" pitchFamily="2" charset="2"/>
            </a:endParaRPr>
          </a:p>
          <a:p>
            <a:pPr lvl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numbers</a:t>
            </a:r>
            <a:r>
              <a:rPr lang="en-US" sz="16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.sort()</a:t>
            </a:r>
            <a:br>
              <a:rPr lang="sr-Latn-RS" sz="16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</a:br>
            <a:r>
              <a:rPr lang="sr-Latn-RS" sz="1600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# lista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numbers</a:t>
            </a:r>
            <a:r>
              <a:rPr lang="sr-Latn-RS" sz="1600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 je sortirana</a:t>
            </a:r>
            <a:br>
              <a:rPr lang="sr-Latn-RS" sz="1600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</a:br>
            <a:r>
              <a:rPr lang="en-US" sz="16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print</a:t>
            </a:r>
            <a:r>
              <a:rPr lang="x-none" sz="16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(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numbers</a:t>
            </a:r>
            <a:r>
              <a:rPr lang="x-none" sz="16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)</a:t>
            </a:r>
            <a:endParaRPr lang="en-US" sz="1600" b="1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925584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3200" cap="small" dirty="0">
                <a:solidFill>
                  <a:prstClr val="white"/>
                </a:solidFill>
              </a:rPr>
              <a:t>Lista</a:t>
            </a:r>
            <a:br>
              <a:rPr lang="sr-Latn-RS" sz="3200" cap="small" dirty="0">
                <a:solidFill>
                  <a:prstClr val="white"/>
                </a:solidFill>
              </a:rPr>
            </a:br>
            <a:r>
              <a:rPr lang="sr-Latn-RS" sz="3200" cap="small" dirty="0">
                <a:solidFill>
                  <a:prstClr val="white"/>
                </a:solidFill>
              </a:rPr>
              <a:t>–</a:t>
            </a:r>
            <a:br>
              <a:rPr lang="sr-Latn-RS" sz="3200" cap="small" dirty="0">
                <a:solidFill>
                  <a:prstClr val="white"/>
                </a:solidFill>
              </a:rPr>
            </a:br>
            <a:r>
              <a:rPr lang="sr-Latn-RS" sz="3200" cap="small" dirty="0">
                <a:solidFill>
                  <a:prstClr val="white"/>
                </a:solidFill>
              </a:rPr>
              <a:t>metode i funkcije (3)</a:t>
            </a:r>
            <a:endParaRPr lang="sr-Latn-RS" cap="small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5212100" cy="59182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sz="1800" dirty="0">
                <a:sym typeface="Wingdings" panose="05000000000000000000" pitchFamily="2" charset="2"/>
              </a:rPr>
              <a:t>Ispitivanje postojanja člana:</a:t>
            </a:r>
          </a:p>
          <a:p>
            <a:pPr lvl="1">
              <a:lnSpc>
                <a:spcPct val="90000"/>
              </a:lnSpc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if </a:t>
            </a:r>
            <a:r>
              <a:rPr lang="x-none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"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python</a:t>
            </a:r>
            <a:r>
              <a:rPr lang="x-none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"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 [not] in languages:</a:t>
            </a:r>
            <a:endParaRPr lang="x-none" sz="1800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sr-Latn-RS" sz="1800" dirty="0"/>
              <a:t>Suma elemenata liste:</a:t>
            </a:r>
          </a:p>
          <a:p>
            <a:pPr lvl="1">
              <a:lnSpc>
                <a:spcPct val="90000"/>
              </a:lnSpc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numbers = [1, 2, 3, 4, 5.2]</a:t>
            </a:r>
          </a:p>
          <a:p>
            <a:pPr lvl="1">
              <a:lnSpc>
                <a:spcPct val="90000"/>
              </a:lnSpc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print</a:t>
            </a:r>
            <a:r>
              <a:rPr lang="x-none" sz="180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sum(numbers)</a:t>
            </a:r>
            <a:r>
              <a:rPr lang="x-none" sz="1800" b="1" dirty="0">
                <a:latin typeface="Courier New" pitchFamily="49" charset="0"/>
                <a:cs typeface="Courier New" pitchFamily="49" charset="0"/>
              </a:rPr>
              <a:t>)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>
                <a:sym typeface="Wingdings" panose="05000000000000000000" pitchFamily="2" charset="2"/>
              </a:rPr>
              <a:t> 15.2</a:t>
            </a:r>
          </a:p>
          <a:p>
            <a:pPr>
              <a:lnSpc>
                <a:spcPct val="90000"/>
              </a:lnSpc>
            </a:pPr>
            <a:r>
              <a:rPr lang="sr-Latn-RS" sz="1800" dirty="0">
                <a:sym typeface="Wingdings" panose="05000000000000000000" pitchFamily="2" charset="2"/>
              </a:rPr>
              <a:t>Dodavanje liste na kraj liste:</a:t>
            </a:r>
          </a:p>
          <a:p>
            <a:pPr lvl="1">
              <a:lnSpc>
                <a:spcPct val="90000"/>
              </a:lnSpc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numbers.extend([7, 8, 9])</a:t>
            </a:r>
            <a:r>
              <a:rPr lang="x-none" sz="1800" dirty="0">
                <a:cs typeface="Courier New" pitchFamily="49" charset="0"/>
                <a:sym typeface="Wingdings" panose="05000000000000000000" pitchFamily="2" charset="2"/>
              </a:rPr>
              <a:t> ili</a:t>
            </a:r>
            <a:endParaRPr lang="en-US" sz="1800" dirty="0">
              <a:latin typeface="Courier New" pitchFamily="49" charset="0"/>
              <a:cs typeface="Courier New" pitchFamily="49" charset="0"/>
              <a:sym typeface="Wingdings" panose="05000000000000000000" pitchFamily="2" charset="2"/>
            </a:endParaRPr>
          </a:p>
          <a:p>
            <a:pPr lvl="1">
              <a:lnSpc>
                <a:spcPct val="90000"/>
              </a:lnSpc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numbers += [7, 8, 9]</a:t>
            </a:r>
            <a:r>
              <a:rPr lang="x-none" sz="1800" dirty="0">
                <a:cs typeface="Courier New" pitchFamily="49" charset="0"/>
                <a:sym typeface="Wingdings" panose="05000000000000000000" pitchFamily="2" charset="2"/>
              </a:rPr>
              <a:t> ili</a:t>
            </a:r>
            <a:endParaRPr lang="x-none" sz="1800" dirty="0">
              <a:latin typeface="Courier New" pitchFamily="49" charset="0"/>
              <a:cs typeface="Courier New" pitchFamily="49" charset="0"/>
              <a:sym typeface="Wingdings" panose="05000000000000000000" pitchFamily="2" charset="2"/>
            </a:endParaRPr>
          </a:p>
          <a:p>
            <a:pPr lvl="1">
              <a:lnSpc>
                <a:spcPct val="90000"/>
              </a:lnSpc>
            </a:pPr>
            <a:r>
              <a:rPr lang="x-none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numbers 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= numbers</a:t>
            </a:r>
            <a:r>
              <a:rPr lang="sr-Latn-R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 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+</a:t>
            </a:r>
            <a:r>
              <a:rPr lang="sr-Latn-R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 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[7, 8, 9]</a:t>
            </a:r>
            <a:r>
              <a:rPr lang="x-none" sz="1800" dirty="0">
                <a:cs typeface="Courier New" pitchFamily="49" charset="0"/>
                <a:sym typeface="Wingdings" panose="05000000000000000000" pitchFamily="2" charset="2"/>
              </a:rPr>
              <a:t>, ali</a:t>
            </a:r>
            <a:endParaRPr lang="en-US" sz="1800" dirty="0">
              <a:latin typeface="Courier New" pitchFamily="49" charset="0"/>
              <a:cs typeface="Courier New" pitchFamily="49" charset="0"/>
              <a:sym typeface="Wingdings" panose="05000000000000000000" pitchFamily="2" charset="2"/>
            </a:endParaRPr>
          </a:p>
          <a:p>
            <a:pPr lvl="1">
              <a:lnSpc>
                <a:spcPct val="90000"/>
              </a:lnSpc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numbers.append([7, 8, 9])</a:t>
            </a:r>
            <a:br>
              <a:rPr lang="sr-Latn-RS" sz="1800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</a:br>
            <a:r>
              <a:rPr lang="en-U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#</a:t>
            </a:r>
            <a:r>
              <a:rPr lang="x-none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 pogrešno</a:t>
            </a:r>
            <a:br>
              <a:rPr lang="sr-Latn-R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</a:br>
            <a:r>
              <a:rPr lang="x-none" sz="1800" dirty="0">
                <a:cs typeface="Courier New" pitchFamily="49" charset="0"/>
                <a:sym typeface="Wingdings" panose="05000000000000000000" pitchFamily="2" charset="2"/>
              </a:rPr>
              <a:t>(šta će biti rezultat poslednje naredbe?)</a:t>
            </a:r>
            <a:endParaRPr lang="en-US" sz="1800" dirty="0">
              <a:cs typeface="Courier New" pitchFamily="49" charset="0"/>
              <a:sym typeface="Wingdings" panose="05000000000000000000" pitchFamily="2" charset="2"/>
            </a:endParaRPr>
          </a:p>
          <a:p>
            <a:pPr>
              <a:lnSpc>
                <a:spcPct val="90000"/>
              </a:lnSpc>
            </a:pPr>
            <a:r>
              <a:rPr lang="sr-Latn-RS" sz="1800" dirty="0">
                <a:sym typeface="Wingdings" panose="05000000000000000000" pitchFamily="2" charset="2"/>
              </a:rPr>
              <a:t>Umetanje vrednosti na zadatu poziciju:</a:t>
            </a:r>
          </a:p>
          <a:p>
            <a:pPr lvl="1">
              <a:lnSpc>
                <a:spcPct val="90000"/>
              </a:lnSpc>
            </a:pPr>
            <a:r>
              <a:rPr lang="x-none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numbers.insert(0, 42)</a:t>
            </a:r>
            <a:br>
              <a:rPr lang="en-U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</a:br>
            <a:r>
              <a:rPr lang="x-none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# dodajemo 42 na početak liste</a:t>
            </a:r>
          </a:p>
        </p:txBody>
      </p:sp>
    </p:spTree>
    <p:extLst>
      <p:ext uri="{BB962C8B-B14F-4D97-AF65-F5344CB8AC3E}">
        <p14:creationId xmlns:p14="http://schemas.microsoft.com/office/powerpoint/2010/main" val="3923644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3200" cap="small" dirty="0">
                <a:solidFill>
                  <a:prstClr val="white"/>
                </a:solidFill>
              </a:rPr>
              <a:t>Lista</a:t>
            </a:r>
            <a:br>
              <a:rPr lang="sr-Latn-RS" sz="3200" cap="small" dirty="0">
                <a:solidFill>
                  <a:prstClr val="white"/>
                </a:solidFill>
              </a:rPr>
            </a:br>
            <a:r>
              <a:rPr lang="sr-Latn-RS" sz="3200" cap="small" dirty="0">
                <a:solidFill>
                  <a:prstClr val="white"/>
                </a:solidFill>
              </a:rPr>
              <a:t>–</a:t>
            </a:r>
            <a:br>
              <a:rPr lang="sr-Latn-RS" sz="3200" cap="small" dirty="0">
                <a:solidFill>
                  <a:prstClr val="white"/>
                </a:solidFill>
              </a:rPr>
            </a:br>
            <a:r>
              <a:rPr lang="sr-Latn-RS" sz="3200" cap="small" dirty="0">
                <a:solidFill>
                  <a:prstClr val="white"/>
                </a:solidFill>
              </a:rPr>
              <a:t>metode i funkcije (4)</a:t>
            </a:r>
            <a:endParaRPr lang="sr-Latn-RS" cap="small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1311" y="468657"/>
            <a:ext cx="5212100" cy="59182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sz="1800" dirty="0">
                <a:sym typeface="Wingdings" panose="05000000000000000000" pitchFamily="2" charset="2"/>
              </a:rPr>
              <a:t>Izbacivanje člana sa zadate pozicije:</a:t>
            </a:r>
          </a:p>
          <a:p>
            <a:pPr lvl="1">
              <a:lnSpc>
                <a:spcPct val="90000"/>
              </a:lnSpc>
            </a:pPr>
            <a:r>
              <a:rPr lang="x-none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third_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e</a:t>
            </a:r>
            <a:r>
              <a:rPr lang="x-none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lement 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= numbers.pop(2)</a:t>
            </a:r>
            <a:br>
              <a:rPr lang="en-U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</a:br>
            <a:r>
              <a:rPr lang="en-U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#</a:t>
            </a:r>
            <a:r>
              <a:rPr lang="sr-Latn-R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 povratna vrednost je član</a:t>
            </a:r>
          </a:p>
          <a:p>
            <a:pPr lvl="1">
              <a:lnSpc>
                <a:spcPct val="90000"/>
              </a:lnSpc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last</a:t>
            </a:r>
            <a:r>
              <a:rPr lang="x-none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_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element = numbers.pop()</a:t>
            </a:r>
            <a:br>
              <a:rPr lang="en-U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</a:br>
            <a:r>
              <a:rPr lang="en-U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#</a:t>
            </a:r>
            <a:r>
              <a:rPr lang="sr-Latn-R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 podrazumevana vrednost argumenta je 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Wingdings" panose="05000000000000000000" pitchFamily="2" charset="2"/>
              </a:rPr>
              <a:t>len - 1</a:t>
            </a:r>
            <a:endParaRPr lang="x-none" sz="1800" b="1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sr-Latn-RS" sz="1800" dirty="0"/>
              <a:t>Odsecanje podliste </a:t>
            </a:r>
            <a:r>
              <a:rPr lang="en-US" sz="1800" dirty="0"/>
              <a:t>(</a:t>
            </a:r>
            <a:r>
              <a:rPr lang="x-none" sz="1800" dirty="0"/>
              <a:t>e</a:t>
            </a:r>
            <a:r>
              <a:rPr lang="en-US" sz="1800" dirty="0"/>
              <a:t>n</a:t>
            </a:r>
            <a:r>
              <a:rPr lang="x-none" sz="1800" dirty="0"/>
              <a:t>g. </a:t>
            </a:r>
            <a:r>
              <a:rPr lang="en-US" sz="1800" i="1" dirty="0"/>
              <a:t>slicing</a:t>
            </a:r>
            <a:r>
              <a:rPr lang="en-US" sz="1800" dirty="0"/>
              <a:t>):</a:t>
            </a:r>
          </a:p>
          <a:p>
            <a:pPr lvl="1">
              <a:lnSpc>
                <a:spcPct val="90000"/>
              </a:lnSpc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slice = numbers[low:high]</a:t>
            </a:r>
            <a:br>
              <a:rPr lang="en-US" sz="1800" b="1" dirty="0">
                <a:latin typeface="Courier New" pitchFamily="49" charset="0"/>
                <a:cs typeface="Courier New" pitchFamily="49" charset="0"/>
              </a:rPr>
            </a:br>
            <a:r>
              <a:rPr lang="en-US" sz="1800" b="1" dirty="0">
                <a:latin typeface="Courier New" pitchFamily="49" charset="0"/>
                <a:cs typeface="Courier New" pitchFamily="49" charset="0"/>
              </a:rPr>
              <a:t># </a:t>
            </a:r>
            <a:r>
              <a:rPr lang="sr-Latn-RS" sz="1800" b="1" dirty="0">
                <a:latin typeface="Courier New" pitchFamily="49" charset="0"/>
                <a:cs typeface="Courier New" pitchFamily="49" charset="0"/>
              </a:rPr>
              <a:t>članovi iz opsega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 [low, high)</a:t>
            </a:r>
            <a:endParaRPr lang="x-none" sz="1800" b="1" dirty="0">
              <a:latin typeface="Courier New" pitchFamily="49" charset="0"/>
              <a:cs typeface="Courier New" pitchFamily="49" charset="0"/>
            </a:endParaRPr>
          </a:p>
          <a:p>
            <a:pPr lvl="1">
              <a:lnSpc>
                <a:spcPct val="90000"/>
              </a:lnSpc>
            </a:pPr>
            <a:r>
              <a:rPr lang="x-none" sz="1800" b="1" dirty="0">
                <a:latin typeface="Courier New" pitchFamily="49" charset="0"/>
                <a:cs typeface="Courier New" pitchFamily="49" charset="0"/>
              </a:rPr>
              <a:t>slice = numbers[low:high:step]</a:t>
            </a:r>
            <a:br>
              <a:rPr lang="x-none" sz="1800" b="1" dirty="0">
                <a:latin typeface="Courier New" pitchFamily="49" charset="0"/>
                <a:cs typeface="Courier New" pitchFamily="49" charset="0"/>
              </a:rPr>
            </a:br>
            <a:r>
              <a:rPr lang="x-none" sz="1800" b="1" dirty="0">
                <a:latin typeface="Courier New" pitchFamily="49" charset="0"/>
                <a:cs typeface="Courier New" pitchFamily="49" charset="0"/>
              </a:rPr>
              <a:t># svaki step-ti č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l</a:t>
            </a:r>
            <a:r>
              <a:rPr lang="x-none" sz="1800" b="1" dirty="0">
                <a:latin typeface="Courier New" pitchFamily="49" charset="0"/>
                <a:cs typeface="Courier New" pitchFamily="49" charset="0"/>
              </a:rPr>
              <a:t>a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n</a:t>
            </a:r>
            <a:r>
              <a:rPr lang="x-none" sz="1800" b="1" dirty="0">
                <a:latin typeface="Courier New" pitchFamily="49" charset="0"/>
                <a:cs typeface="Courier New" pitchFamily="49" charset="0"/>
              </a:rPr>
              <a:t> iz opsega [low, high)</a:t>
            </a:r>
            <a:endParaRPr lang="en-US" sz="1800" b="1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sr-Latn-RS" sz="1800" dirty="0"/>
              <a:t>Prebrojavanje pojavljivanja određene vrednosti:</a:t>
            </a:r>
          </a:p>
          <a:p>
            <a:pPr lvl="1">
              <a:lnSpc>
                <a:spcPct val="90000"/>
              </a:lnSpc>
            </a:pPr>
            <a:r>
              <a:rPr lang="x-none" sz="1800" b="1" dirty="0">
                <a:latin typeface="Courier New" pitchFamily="49" charset="0"/>
                <a:cs typeface="Courier New" pitchFamily="49" charset="0"/>
              </a:rPr>
              <a:t>number_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o</a:t>
            </a:r>
            <a:r>
              <a:rPr lang="x-none" sz="1800" b="1" dirty="0">
                <a:latin typeface="Courier New" pitchFamily="49" charset="0"/>
                <a:cs typeface="Courier New" pitchFamily="49" charset="0"/>
              </a:rPr>
              <a:t>f_fives 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= numbers.count(5)</a:t>
            </a:r>
          </a:p>
        </p:txBody>
      </p:sp>
    </p:spTree>
    <p:extLst>
      <p:ext uri="{BB962C8B-B14F-4D97-AF65-F5344CB8AC3E}">
        <p14:creationId xmlns:p14="http://schemas.microsoft.com/office/powerpoint/2010/main" val="930429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3200" cap="small" dirty="0">
                <a:solidFill>
                  <a:prstClr val="white"/>
                </a:solidFill>
              </a:rPr>
              <a:t>Lista</a:t>
            </a:r>
            <a:br>
              <a:rPr lang="sr-Latn-RS" sz="3200" cap="small" dirty="0">
                <a:solidFill>
                  <a:prstClr val="white"/>
                </a:solidFill>
              </a:rPr>
            </a:br>
            <a:r>
              <a:rPr lang="sr-Latn-RS" sz="3200" cap="small" dirty="0">
                <a:solidFill>
                  <a:prstClr val="white"/>
                </a:solidFill>
              </a:rPr>
              <a:t>–</a:t>
            </a:r>
            <a:br>
              <a:rPr lang="sr-Latn-RS" sz="3200" cap="small" dirty="0">
                <a:solidFill>
                  <a:prstClr val="white"/>
                </a:solidFill>
              </a:rPr>
            </a:br>
            <a:r>
              <a:rPr lang="sr-Latn-RS" sz="3200" cap="small" dirty="0">
                <a:solidFill>
                  <a:prstClr val="white"/>
                </a:solidFill>
              </a:rPr>
              <a:t>metode i funkcije (5)</a:t>
            </a:r>
            <a:endParaRPr lang="sr-Latn-RS" cap="small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932303" cy="59182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sz="1800" dirty="0"/>
              <a:t>Iteriranje po članovima liste:</a:t>
            </a:r>
          </a:p>
          <a:p>
            <a:pPr lvl="1">
              <a:lnSpc>
                <a:spcPct val="90000"/>
              </a:lnSpc>
            </a:pPr>
            <a:r>
              <a:rPr lang="x-none" sz="1800" b="1" dirty="0">
                <a:latin typeface="Courier New" pitchFamily="49" charset="0"/>
                <a:cs typeface="Courier New" pitchFamily="49" charset="0"/>
              </a:rPr>
              <a:t>for element in list:</a:t>
            </a:r>
            <a:br>
              <a:rPr lang="sr-Latn-RS" sz="1800" b="1" dirty="0">
                <a:latin typeface="Courier New" pitchFamily="49" charset="0"/>
                <a:cs typeface="Courier New" pitchFamily="49" charset="0"/>
              </a:rPr>
            </a:br>
            <a:r>
              <a:rPr lang="sr-Latn-RS" sz="18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x-none" sz="1800" b="1" dirty="0">
                <a:latin typeface="Courier New" pitchFamily="49" charset="0"/>
                <a:cs typeface="Courier New" pitchFamily="49" charset="0"/>
              </a:rPr>
              <a:t># element je immutable</a:t>
            </a:r>
          </a:p>
          <a:p>
            <a:pPr lvl="1">
              <a:lnSpc>
                <a:spcPct val="90000"/>
              </a:lnSpc>
            </a:pPr>
            <a:r>
              <a:rPr lang="x-none" sz="1800" dirty="0"/>
              <a:t>da bi smo menjali članove liste moramo ih dohvatiti po indeksu</a:t>
            </a:r>
          </a:p>
          <a:p>
            <a:pPr lvl="1">
              <a:lnSpc>
                <a:spcPct val="90000"/>
              </a:lnSpc>
            </a:pPr>
            <a:r>
              <a:rPr lang="x-none" sz="1800" dirty="0"/>
              <a:t>možemo koristiti funkciju 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range(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x-none" sz="1800" dirty="0"/>
          </a:p>
          <a:p>
            <a:pPr lvl="1">
              <a:lnSpc>
                <a:spcPct val="90000"/>
              </a:lnSpc>
            </a:pPr>
            <a:r>
              <a:rPr lang="x-none" sz="1800" b="1" dirty="0">
                <a:latin typeface="Courier New" pitchFamily="49" charset="0"/>
                <a:cs typeface="Courier New" pitchFamily="49" charset="0"/>
              </a:rPr>
              <a:t>for i in range(len(numbers)):</a:t>
            </a:r>
            <a:endParaRPr lang="en-US" sz="1800" b="1" dirty="0">
              <a:latin typeface="Courier New" pitchFamily="49" charset="0"/>
              <a:cs typeface="Courier New" pitchFamily="49" charset="0"/>
            </a:endParaRPr>
          </a:p>
          <a:p>
            <a:pPr lvl="1">
              <a:lnSpc>
                <a:spcPct val="90000"/>
              </a:lnSpc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      numbers[</a:t>
            </a:r>
            <a:r>
              <a:rPr lang="sr-Latn-RS" sz="1800" b="1" dirty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] = 42</a:t>
            </a:r>
            <a:endParaRPr lang="x-none" sz="1800" b="1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sr-Latn-RS" sz="1800" dirty="0"/>
              <a:t>Množenje liste brojem:</a:t>
            </a:r>
            <a:endParaRPr lang="sr-Latn-RS" sz="1400" dirty="0"/>
          </a:p>
          <a:p>
            <a:pPr lvl="1">
              <a:lnSpc>
                <a:spcPct val="90000"/>
              </a:lnSpc>
            </a:pPr>
            <a:r>
              <a:rPr lang="sr-Latn-RS" sz="1800" dirty="0"/>
              <a:t>repliciranje elemenata liste određen broj puta</a:t>
            </a:r>
          </a:p>
          <a:p>
            <a:pPr lvl="1">
              <a:lnSpc>
                <a:spcPct val="90000"/>
              </a:lnSpc>
            </a:pPr>
            <a:r>
              <a:rPr lang="sr-Latn-RS" sz="1800" dirty="0"/>
              <a:t>jako korisno za inicijalizaciju kada znamo broj elemenata unapred</a:t>
            </a:r>
          </a:p>
          <a:p>
            <a:pPr lvl="1">
              <a:lnSpc>
                <a:spcPct val="90000"/>
              </a:lnSpc>
            </a:pPr>
            <a:r>
              <a:rPr lang="x-none" sz="1800" b="1" dirty="0">
                <a:latin typeface="Courier New" pitchFamily="49" charset="0"/>
                <a:cs typeface="Courier New" pitchFamily="49" charset="0"/>
              </a:rPr>
              <a:t>all_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o</a:t>
            </a:r>
            <a:r>
              <a:rPr lang="x-none" sz="1800" b="1" dirty="0">
                <a:latin typeface="Courier New" pitchFamily="49" charset="0"/>
                <a:cs typeface="Courier New" pitchFamily="49" charset="0"/>
              </a:rPr>
              <a:t>nes 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= [1] * 100</a:t>
            </a:r>
            <a:br>
              <a:rPr lang="sr-Latn-RS" sz="1800" b="1" dirty="0">
                <a:latin typeface="Courier New" pitchFamily="49" charset="0"/>
                <a:cs typeface="Courier New" pitchFamily="49" charset="0"/>
              </a:rPr>
            </a:br>
            <a:r>
              <a:rPr lang="en-US" sz="1800" b="1" dirty="0">
                <a:latin typeface="Courier New" pitchFamily="49" charset="0"/>
                <a:cs typeface="Courier New" pitchFamily="49" charset="0"/>
              </a:rPr>
              <a:t># [1, 1, 1, …] </a:t>
            </a:r>
            <a:r>
              <a:rPr lang="en-US" sz="1800" dirty="0"/>
              <a:t>– 100 </a:t>
            </a:r>
            <a:r>
              <a:rPr lang="sr-Latn-RS" sz="1800" dirty="0"/>
              <a:t>elemenata</a:t>
            </a:r>
          </a:p>
        </p:txBody>
      </p:sp>
    </p:spTree>
    <p:extLst>
      <p:ext uri="{BB962C8B-B14F-4D97-AF65-F5344CB8AC3E}">
        <p14:creationId xmlns:p14="http://schemas.microsoft.com/office/powerpoint/2010/main" val="2036337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3200" cap="small" dirty="0">
                <a:solidFill>
                  <a:schemeClr val="bg1"/>
                </a:solidFill>
              </a:rPr>
              <a:t>Lista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sr-Latn-RS" sz="3200" cap="small" dirty="0">
                <a:solidFill>
                  <a:schemeClr val="bg1"/>
                </a:solidFill>
              </a:rPr>
              <a:t>–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sr-Latn-RS" sz="3200" cap="small" dirty="0">
                <a:solidFill>
                  <a:schemeClr val="bg1"/>
                </a:solidFill>
              </a:rPr>
              <a:t>metode i funkcije (6)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808549" cy="59182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x-none" sz="2000" dirty="0"/>
              <a:t>Kopiranje liste:</a:t>
            </a:r>
          </a:p>
          <a:p>
            <a:pPr lvl="1">
              <a:lnSpc>
                <a:spcPct val="90000"/>
              </a:lnSpc>
            </a:pPr>
            <a:r>
              <a:rPr lang="x-none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a = ['a', 'b', 'c']</a:t>
            </a:r>
          </a:p>
          <a:p>
            <a:pPr lvl="1">
              <a:lnSpc>
                <a:spcPct val="90000"/>
              </a:lnSpc>
            </a:pPr>
            <a:r>
              <a:rPr lang="x-none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b = a</a:t>
            </a:r>
          </a:p>
          <a:p>
            <a:pPr lvl="1">
              <a:lnSpc>
                <a:spcPct val="90000"/>
              </a:lnSpc>
            </a:pPr>
            <a:r>
              <a:rPr lang="x-none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a[0] = 0</a:t>
            </a:r>
          </a:p>
          <a:p>
            <a:pPr lvl="1">
              <a:lnSpc>
                <a:spcPct val="90000"/>
              </a:lnSpc>
            </a:pPr>
            <a:r>
              <a:rPr lang="x-none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print(b)</a:t>
            </a:r>
            <a:r>
              <a:rPr lang="x-none" dirty="0"/>
              <a:t> daje </a:t>
            </a:r>
            <a:r>
              <a:rPr lang="x-none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[0, 'b', 'c'] !</a:t>
            </a:r>
          </a:p>
          <a:p>
            <a:pPr>
              <a:lnSpc>
                <a:spcPct val="90000"/>
              </a:lnSpc>
            </a:pPr>
            <a:r>
              <a:rPr lang="x-none" sz="2000" dirty="0">
                <a:cs typeface="Courier New" panose="02070309020205020404" pitchFamily="49" charset="0"/>
              </a:rPr>
              <a:t>Kako onda?</a:t>
            </a:r>
          </a:p>
          <a:p>
            <a:pPr lvl="1">
              <a:lnSpc>
                <a:spcPct val="90000"/>
              </a:lnSpc>
            </a:pPr>
            <a:r>
              <a:rPr lang="x-none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b = a.copy()</a:t>
            </a:r>
          </a:p>
          <a:p>
            <a:pPr lvl="1">
              <a:lnSpc>
                <a:spcPct val="90000"/>
              </a:lnSpc>
            </a:pPr>
            <a:r>
              <a:rPr lang="x-none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c = list(a)</a:t>
            </a:r>
          </a:p>
          <a:p>
            <a:pPr lvl="1">
              <a:lnSpc>
                <a:spcPct val="90000"/>
              </a:lnSpc>
            </a:pPr>
            <a:r>
              <a:rPr lang="x-none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d = a[:]</a:t>
            </a:r>
          </a:p>
          <a:p>
            <a:pPr lvl="1">
              <a:lnSpc>
                <a:spcPct val="90000"/>
              </a:lnSpc>
            </a:pPr>
            <a:r>
              <a:rPr lang="x-none" sz="1800" dirty="0">
                <a:cs typeface="Courier New" panose="02070309020205020404" pitchFamily="49" charset="0"/>
              </a:rPr>
              <a:t>sve ove naredbe prave </a:t>
            </a:r>
            <a:r>
              <a:rPr lang="x-none" sz="1800" i="1" dirty="0">
                <a:cs typeface="Courier New" panose="02070309020205020404" pitchFamily="49" charset="0"/>
              </a:rPr>
              <a:t>kopiju</a:t>
            </a:r>
            <a:r>
              <a:rPr lang="x-none" sz="1800" dirty="0">
                <a:cs typeface="Courier New" panose="02070309020205020404" pitchFamily="49" charset="0"/>
              </a:rPr>
              <a:t> liste </a:t>
            </a:r>
            <a:r>
              <a:rPr lang="x-none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x-none" sz="1800" dirty="0">
                <a:cs typeface="Courier New" panose="02070309020205020404" pitchFamily="49" charset="0"/>
              </a:rPr>
              <a:t>, pa ako promenimo </a:t>
            </a:r>
            <a:r>
              <a:rPr lang="x-none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x-none" sz="1800" dirty="0">
                <a:cs typeface="Courier New" panose="02070309020205020404" pitchFamily="49" charset="0"/>
              </a:rPr>
              <a:t>, vrednosti </a:t>
            </a:r>
            <a:r>
              <a:rPr lang="x-none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x-none" sz="1800" dirty="0">
                <a:cs typeface="Courier New" panose="02070309020205020404" pitchFamily="49" charset="0"/>
              </a:rPr>
              <a:t>, </a:t>
            </a:r>
            <a:r>
              <a:rPr lang="x-none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x-none" sz="1800" dirty="0">
                <a:cs typeface="Courier New" panose="02070309020205020404" pitchFamily="49" charset="0"/>
              </a:rPr>
              <a:t> i </a:t>
            </a:r>
            <a:r>
              <a:rPr lang="x-none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x-none" sz="1800" dirty="0">
                <a:cs typeface="Courier New" panose="02070309020205020404" pitchFamily="49" charset="0"/>
              </a:rPr>
              <a:t> će i dalje sadržati originalne č</a:t>
            </a:r>
            <a:r>
              <a:rPr lang="en-US" sz="1800" dirty="0">
                <a:cs typeface="Courier New" panose="02070309020205020404" pitchFamily="49" charset="0"/>
              </a:rPr>
              <a:t>l</a:t>
            </a:r>
            <a:r>
              <a:rPr lang="x-none" sz="1800" dirty="0">
                <a:cs typeface="Courier New" panose="02070309020205020404" pitchFamily="49" charset="0"/>
              </a:rPr>
              <a:t>a</a:t>
            </a:r>
            <a:r>
              <a:rPr lang="en-US" sz="1800" dirty="0">
                <a:cs typeface="Courier New" panose="02070309020205020404" pitchFamily="49" charset="0"/>
              </a:rPr>
              <a:t>n</a:t>
            </a:r>
            <a:r>
              <a:rPr lang="x-none" sz="1800" dirty="0">
                <a:cs typeface="Courier New" panose="02070309020205020404" pitchFamily="49" charset="0"/>
              </a:rPr>
              <a:t>o</a:t>
            </a:r>
            <a:r>
              <a:rPr lang="en-US" sz="1800" dirty="0">
                <a:cs typeface="Courier New" panose="02070309020205020404" pitchFamily="49" charset="0"/>
              </a:rPr>
              <a:t>v</a:t>
            </a:r>
            <a:r>
              <a:rPr lang="x-none" sz="1800" dirty="0">
                <a:cs typeface="Courier New" panose="02070309020205020404" pitchFamily="49" charset="0"/>
              </a:rPr>
              <a:t>e niza</a:t>
            </a:r>
          </a:p>
          <a:p>
            <a:pPr lvl="1">
              <a:lnSpc>
                <a:spcPct val="90000"/>
              </a:lnSpc>
            </a:pPr>
            <a:endParaRPr lang="x-none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120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575D7A7-3C36-4508-9BC6-70A93BD3C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2700" y="0"/>
            <a:ext cx="9173369" cy="6856214"/>
            <a:chOff x="-16934" y="0"/>
            <a:chExt cx="12231160" cy="6856214"/>
          </a:xfrm>
        </p:grpSpPr>
        <p:pic>
          <p:nvPicPr>
            <p:cNvPr id="5" name="Picture 8">
              <a:extLst>
                <a:ext uri="{FF2B5EF4-FFF2-40B4-BE49-F238E27FC236}">
                  <a16:creationId xmlns:a16="http://schemas.microsoft.com/office/drawing/2014/main" id="{BC964A0D-06B7-4C16-AC9F-20ADDA805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5703F5C-55DF-45CD-BC3F-3BE8F1033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8C7134F-70F9-4826-A97E-9B39AEA08F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9351E73-B6DD-4B56-8EE9-C16B5711C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E446D0E-6531-40B7-A182-FB8602439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019299" y="3522131"/>
            <a:ext cx="51117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59C2C63-D709-4949-9465-29A52CBED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FD2038-15D6-4003-8350-AFEC394EE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3940" y="1399880"/>
            <a:ext cx="5856119" cy="410396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tx2">
                <a:lumMod val="75000"/>
                <a:lumOff val="2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CF519C2-F6BE-41BE-A50E-54B98359C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46249" y="1540931"/>
            <a:ext cx="5657851" cy="3835401"/>
          </a:xfrm>
          <a:prstGeom prst="rect">
            <a:avLst/>
          </a:prstGeom>
          <a:noFill/>
          <a:ln w="15875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6" name="Group 21">
            <a:extLst>
              <a:ext uri="{FF2B5EF4-FFF2-40B4-BE49-F238E27FC236}">
                <a16:creationId xmlns:a16="http://schemas.microsoft.com/office/drawing/2014/main" id="{7767AD93-AD3E-4C62-97D5-E54E14B2EA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3631"/>
            <a:ext cx="9173373" cy="659658"/>
            <a:chOff x="-16934" y="3123631"/>
            <a:chExt cx="12231160" cy="659658"/>
          </a:xfrm>
        </p:grpSpPr>
        <p:sp>
          <p:nvSpPr>
            <p:cNvPr id="23" name="Rounded Rectangle 17">
              <a:extLst>
                <a:ext uri="{FF2B5EF4-FFF2-40B4-BE49-F238E27FC236}">
                  <a16:creationId xmlns:a16="http://schemas.microsoft.com/office/drawing/2014/main" id="{AA443E8D-EC07-4B8F-B370-2A1153F350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30976" y="312363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23">
              <a:extLst>
                <a:ext uri="{FF2B5EF4-FFF2-40B4-BE49-F238E27FC236}">
                  <a16:creationId xmlns:a16="http://schemas.microsoft.com/office/drawing/2014/main" id="{841F0AA1-D12D-4FDB-BF66-D9398ED93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5536"/>
              <a:ext cx="2478024" cy="612648"/>
            </a:xfrm>
            <a:prstGeom prst="rect">
              <a:avLst/>
            </a:prstGeom>
          </p:spPr>
        </p:pic>
        <p:sp>
          <p:nvSpPr>
            <p:cNvPr id="25" name="Rounded Rectangle 20">
              <a:extLst>
                <a:ext uri="{FF2B5EF4-FFF2-40B4-BE49-F238E27FC236}">
                  <a16:creationId xmlns:a16="http://schemas.microsoft.com/office/drawing/2014/main" id="{E2B949DE-0178-4942-80DE-811C1AA4F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17803" y="312492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284AA86D-EAE1-4E3F-A54C-7F1E390B6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5536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64D2BF5-788E-41C1-B17A-5FC988167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9298" y="1871131"/>
            <a:ext cx="5111752" cy="15155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cap="small" dirty="0">
                <a:solidFill>
                  <a:schemeClr val="bg1"/>
                </a:solidFill>
              </a:rPr>
              <a:t>Torka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E1758D-B461-4D35-9838-2CF90D8A72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19298" y="3657597"/>
            <a:ext cx="5111752" cy="13208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tuple</a:t>
            </a:r>
            <a:endParaRPr lang="en-US" sz="21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772CE55-4C36-44F1-A9BD-379BEB843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019299" y="3522131"/>
            <a:ext cx="511175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9862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x-none" sz="3200" cap="small" dirty="0">
                <a:solidFill>
                  <a:schemeClr val="bg1"/>
                </a:solidFill>
              </a:rPr>
              <a:t>T</a:t>
            </a:r>
            <a:r>
              <a:rPr lang="en-US" sz="3200" cap="small" dirty="0">
                <a:solidFill>
                  <a:schemeClr val="bg1"/>
                </a:solidFill>
              </a:rPr>
              <a:t>o</a:t>
            </a:r>
            <a:r>
              <a:rPr lang="x-none" sz="3200" cap="small" dirty="0">
                <a:solidFill>
                  <a:schemeClr val="bg1"/>
                </a:solidFill>
              </a:rPr>
              <a:t>r</a:t>
            </a:r>
            <a:r>
              <a:rPr lang="en-US" sz="3200" cap="small" dirty="0">
                <a:solidFill>
                  <a:schemeClr val="bg1"/>
                </a:solidFill>
              </a:rPr>
              <a:t>k</a:t>
            </a:r>
            <a:r>
              <a:rPr lang="x-none" sz="3200" cap="small" dirty="0">
                <a:solidFill>
                  <a:schemeClr val="bg1"/>
                </a:solidFill>
              </a:rPr>
              <a:t>a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x-none" sz="3200" cap="small" dirty="0">
                <a:solidFill>
                  <a:schemeClr val="bg1"/>
                </a:solidFill>
              </a:rPr>
              <a:t>–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x-none" sz="3200" cap="small" dirty="0">
                <a:solidFill>
                  <a:schemeClr val="bg1"/>
                </a:solidFill>
              </a:rPr>
              <a:t>u</a:t>
            </a:r>
            <a:r>
              <a:rPr lang="en-US" sz="3200" cap="small" dirty="0">
                <a:solidFill>
                  <a:schemeClr val="bg1"/>
                </a:solidFill>
              </a:rPr>
              <a:t>v</a:t>
            </a:r>
            <a:r>
              <a:rPr lang="x-none" sz="3200" cap="small" dirty="0">
                <a:solidFill>
                  <a:schemeClr val="bg1"/>
                </a:solidFill>
              </a:rPr>
              <a:t>o</a:t>
            </a:r>
            <a:r>
              <a:rPr lang="en-US" sz="3200" cap="small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932303" cy="59182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x-none" sz="1800" dirty="0"/>
              <a:t>Ponekad</a:t>
            </a:r>
            <a:r>
              <a:rPr lang="en-US" sz="1800" dirty="0"/>
              <a:t> </a:t>
            </a:r>
            <a:r>
              <a:rPr lang="x-none" sz="1800" dirty="0"/>
              <a:t>želimo da naše liste budu</a:t>
            </a:r>
            <a:r>
              <a:rPr lang="sr-Latn-RS" sz="1800" dirty="0"/>
              <a:t> </a:t>
            </a:r>
            <a:r>
              <a:rPr lang="x-none" sz="1800" dirty="0"/>
              <a:t>nepromenljive (</a:t>
            </a:r>
            <a:r>
              <a:rPr lang="x-none" sz="1800" i="1" dirty="0"/>
              <a:t>immutable</a:t>
            </a:r>
            <a:r>
              <a:rPr lang="x-none" sz="1800" dirty="0"/>
              <a:t>)</a:t>
            </a:r>
          </a:p>
          <a:p>
            <a:pPr>
              <a:lnSpc>
                <a:spcPct val="90000"/>
              </a:lnSpc>
            </a:pPr>
            <a:r>
              <a:rPr lang="x-none" sz="1800" dirty="0"/>
              <a:t>U Pythonu upravo postoji takav ugrađen tip koji se naziva </a:t>
            </a:r>
            <a:r>
              <a:rPr lang="x-none" sz="1800" b="1" dirty="0"/>
              <a:t>tuple</a:t>
            </a:r>
            <a:r>
              <a:rPr lang="x-none" sz="1800" dirty="0"/>
              <a:t> (torka)</a:t>
            </a:r>
            <a:endParaRPr lang="x-none" sz="1800" b="1" dirty="0"/>
          </a:p>
          <a:p>
            <a:pPr>
              <a:lnSpc>
                <a:spcPct val="90000"/>
              </a:lnSpc>
            </a:pPr>
            <a:r>
              <a:rPr lang="x-none" sz="1800" dirty="0"/>
              <a:t>Kreiranje to</a:t>
            </a:r>
            <a:r>
              <a:rPr lang="en-US" sz="1800" dirty="0"/>
              <a:t>r</a:t>
            </a:r>
            <a:r>
              <a:rPr lang="x-none" sz="1800" dirty="0"/>
              <a:t>k</a:t>
            </a:r>
            <a:r>
              <a:rPr lang="en-US" sz="1800" dirty="0"/>
              <a:t>e</a:t>
            </a:r>
            <a:r>
              <a:rPr lang="x-none" sz="1800" dirty="0"/>
              <a:t>:</a:t>
            </a:r>
          </a:p>
          <a:p>
            <a:pPr lvl="1">
              <a:lnSpc>
                <a:spcPct val="90000"/>
              </a:lnSpc>
            </a:pPr>
            <a:r>
              <a:rPr lang="x-none" sz="1800" b="1" dirty="0">
                <a:latin typeface="Courier New" pitchFamily="49" charset="0"/>
                <a:cs typeface="Courier New" pitchFamily="49" charset="0"/>
              </a:rPr>
              <a:t>my_tuple 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= (1, 2, 3, 4, 5)</a:t>
            </a:r>
          </a:p>
          <a:p>
            <a:pPr>
              <a:lnSpc>
                <a:spcPct val="90000"/>
              </a:lnSpc>
            </a:pPr>
            <a:r>
              <a:rPr lang="x-none" sz="1800" dirty="0"/>
              <a:t>Metode i funkcije iste kao kod listi (ako su dozvoljene!)</a:t>
            </a:r>
          </a:p>
          <a:p>
            <a:pPr>
              <a:lnSpc>
                <a:spcPct val="90000"/>
              </a:lnSpc>
            </a:pPr>
            <a:r>
              <a:rPr lang="x-none" sz="1800" dirty="0"/>
              <a:t>T</a:t>
            </a:r>
            <a:r>
              <a:rPr lang="en-US" sz="1800" dirty="0"/>
              <a:t>o</a:t>
            </a:r>
            <a:r>
              <a:rPr lang="x-none" sz="1800" dirty="0"/>
              <a:t>r</a:t>
            </a:r>
            <a:r>
              <a:rPr lang="en-US" sz="1800" dirty="0"/>
              <a:t>k</a:t>
            </a:r>
            <a:r>
              <a:rPr lang="x-none" sz="1800" dirty="0"/>
              <a:t>e od jednog č</a:t>
            </a:r>
            <a:r>
              <a:rPr lang="en-US" sz="1800" dirty="0"/>
              <a:t>l</a:t>
            </a:r>
            <a:r>
              <a:rPr lang="x-none" sz="1800" dirty="0"/>
              <a:t>a</a:t>
            </a:r>
            <a:r>
              <a:rPr lang="en-US" sz="1800" dirty="0"/>
              <a:t>n</a:t>
            </a:r>
            <a:r>
              <a:rPr lang="x-none" sz="1800" dirty="0"/>
              <a:t>a se inicijalizuju sa zarezom na kraju, kako</a:t>
            </a:r>
            <a:r>
              <a:rPr lang="en-US" sz="1800" dirty="0"/>
              <a:t> bi se r</a:t>
            </a:r>
            <a:r>
              <a:rPr lang="x-none" sz="1800" dirty="0"/>
              <a:t>azrešila sledeća dvosmislenost</a:t>
            </a:r>
            <a:r>
              <a:rPr lang="en-US" sz="1800" dirty="0"/>
              <a:t>:</a:t>
            </a:r>
            <a:endParaRPr lang="x-none" sz="1800" dirty="0"/>
          </a:p>
          <a:p>
            <a:pPr lvl="1">
              <a:lnSpc>
                <a:spcPct val="90000"/>
              </a:lnSpc>
            </a:pPr>
            <a:r>
              <a:rPr lang="x-none" sz="1800" dirty="0"/>
              <a:t>(</a:t>
            </a:r>
            <a:r>
              <a:rPr lang="en-US" sz="1800" dirty="0"/>
              <a:t>4 + 2) vs. (4 + 2, )</a:t>
            </a:r>
          </a:p>
        </p:txBody>
      </p:sp>
    </p:spTree>
    <p:extLst>
      <p:ext uri="{BB962C8B-B14F-4D97-AF65-F5344CB8AC3E}">
        <p14:creationId xmlns:p14="http://schemas.microsoft.com/office/powerpoint/2010/main" val="1445732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cap="small" dirty="0">
                <a:solidFill>
                  <a:schemeClr val="bg1"/>
                </a:solidFill>
              </a:rPr>
              <a:t>Torka</a:t>
            </a:r>
            <a:r>
              <a:rPr lang="x-none" cap="small" dirty="0">
                <a:solidFill>
                  <a:schemeClr val="bg1"/>
                </a:solidFill>
              </a:rPr>
              <a:t> (</a:t>
            </a:r>
            <a:r>
              <a:rPr lang="x-none" sz="3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tuple</a:t>
            </a:r>
            <a:r>
              <a:rPr lang="x-none" cap="small" dirty="0">
                <a:solidFill>
                  <a:schemeClr val="bg1"/>
                </a:solidFill>
              </a:rPr>
              <a:t>)</a:t>
            </a:r>
            <a:endParaRPr lang="en-US" cap="small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808549" cy="5918200"/>
          </a:xfrm>
        </p:spPr>
        <p:txBody>
          <a:bodyPr anchor="ctr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sr-Latn-RS" sz="1600" dirty="0"/>
              <a:t>Predstavlja uređenu </a:t>
            </a:r>
            <a:r>
              <a:rPr lang="sr-Latn-RS" sz="1600" i="1" dirty="0"/>
              <a:t>n</a:t>
            </a:r>
            <a:r>
              <a:rPr lang="sr-Latn-RS" sz="1600" dirty="0"/>
              <a:t>-torku članova (ne nužno istog tipa), čije se vrednosti zadaju na početku i ne mogu se naknadno menjati</a:t>
            </a:r>
          </a:p>
          <a:p>
            <a:pPr>
              <a:lnSpc>
                <a:spcPct val="90000"/>
              </a:lnSpc>
            </a:pPr>
            <a:r>
              <a:rPr lang="sr-Latn-RS" sz="1600" dirty="0"/>
              <a:t>Funkcioniše kao nepromenljiva (</a:t>
            </a:r>
            <a:r>
              <a:rPr lang="en-US" sz="1600" i="1" dirty="0"/>
              <a:t>immutable</a:t>
            </a:r>
            <a:r>
              <a:rPr lang="sr-Latn-RS" sz="1600" dirty="0"/>
              <a:t>) lista</a:t>
            </a:r>
          </a:p>
          <a:p>
            <a:pPr lvl="1">
              <a:lnSpc>
                <a:spcPct val="90000"/>
              </a:lnSpc>
            </a:pPr>
            <a:r>
              <a:rPr lang="sr-Latn-RS" sz="1600" dirty="0"/>
              <a:t>Sadržani objekti, pak, mogu biti promenljivi</a:t>
            </a:r>
          </a:p>
          <a:p>
            <a:pPr>
              <a:lnSpc>
                <a:spcPct val="90000"/>
              </a:lnSpc>
            </a:pPr>
            <a:r>
              <a:rPr lang="sr-Latn-RS" sz="1600" dirty="0"/>
              <a:t>Nemoguće naknadno promeniti, dodati ili izostaviti član torke</a:t>
            </a:r>
          </a:p>
          <a:p>
            <a:pPr lvl="1">
              <a:lnSpc>
                <a:spcPct val="90000"/>
              </a:lnSpc>
            </a:pPr>
            <a:r>
              <a:rPr lang="sr-Latn-RS" sz="1600" dirty="0"/>
              <a:t>Pri takvim operacijama, rezultat je nova torka</a:t>
            </a:r>
          </a:p>
          <a:p>
            <a:pPr>
              <a:lnSpc>
                <a:spcPct val="90000"/>
              </a:lnSpc>
            </a:pPr>
            <a:r>
              <a:rPr lang="sr-Latn-RS" sz="1600" dirty="0"/>
              <a:t>Stvaranje:</a:t>
            </a:r>
          </a:p>
          <a:p>
            <a:pPr lvl="1">
              <a:lnSpc>
                <a:spcPct val="90000"/>
              </a:lnSpc>
            </a:pPr>
            <a:r>
              <a:rPr lang="sr-Latn-RS" sz="1600" dirty="0"/>
              <a:t>Torka se zadaje kao spisak vrednosti odvojenih zapetom [u zagradama]</a:t>
            </a:r>
          </a:p>
          <a:p>
            <a:pPr lvl="1">
              <a:lnSpc>
                <a:spcPct val="90000"/>
              </a:lnSpc>
            </a:pP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1, 2, 3</a:t>
            </a: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Pravi torku sa članovima 1, 2, 3</a:t>
            </a:r>
          </a:p>
          <a:p>
            <a:pPr lvl="1">
              <a:lnSpc>
                <a:spcPct val="90000"/>
              </a:lnSpc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 = 1, 2, 3</a:t>
            </a:r>
            <a:b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Ekvivalentno izrazu iznad</a:t>
            </a:r>
          </a:p>
          <a:p>
            <a:pPr lvl="1">
              <a:lnSpc>
                <a:spcPct val="90000"/>
              </a:lnSpc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()</a:t>
            </a:r>
            <a:b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Prazna torka</a:t>
            </a:r>
          </a:p>
          <a:p>
            <a:pPr lvl="1">
              <a:lnSpc>
                <a:spcPct val="90000"/>
              </a:lnSpc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('</a:t>
            </a: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’,)</a:t>
            </a:r>
            <a:b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Torka sa samo jednim elementom</a:t>
            </a:r>
          </a:p>
          <a:p>
            <a:pPr lvl="1">
              <a:lnSpc>
                <a:spcPct val="90000"/>
              </a:lnSpc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t, (7, 'a', 4.0)</a:t>
            </a:r>
            <a:b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</a:t>
            </a: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Torka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čiji su članovi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dve</a:t>
            </a: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torke</a:t>
            </a:r>
            <a:endParaRPr lang="sr-Latn-R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lnSpc>
                <a:spcPct val="90000"/>
              </a:lnSpc>
            </a:pP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print(t2)</a:t>
            </a:r>
            <a:b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((1, 2, 3), (7, 'a', 4.0))</a:t>
            </a:r>
          </a:p>
          <a:p>
            <a:pPr lvl="1">
              <a:lnSpc>
                <a:spcPct val="90000"/>
              </a:lnSpc>
            </a:pPr>
            <a:endParaRPr lang="x-none" sz="1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229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3200" cap="small" dirty="0">
                <a:solidFill>
                  <a:schemeClr val="bg1"/>
                </a:solidFill>
              </a:rPr>
              <a:t>Torka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sr-Latn-RS" sz="3200" cap="small" dirty="0">
                <a:solidFill>
                  <a:schemeClr val="bg1"/>
                </a:solidFill>
              </a:rPr>
              <a:t>–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sr-Latn-RS" sz="3200" cap="small" dirty="0">
                <a:solidFill>
                  <a:schemeClr val="bg1"/>
                </a:solidFill>
              </a:rPr>
              <a:t>primeri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469900"/>
            <a:ext cx="5410200" cy="6083300"/>
          </a:xfrm>
        </p:spPr>
        <p:txBody>
          <a:bodyPr anchor="ctr">
            <a:noAutofit/>
          </a:bodyPr>
          <a:lstStyle/>
          <a:p>
            <a:pPr marL="261450" lvl="1" indent="-171450">
              <a:lnSpc>
                <a:spcPct val="90000"/>
              </a:lnSpc>
              <a:tabLst>
                <a:tab pos="3044825" algn="l"/>
              </a:tabLst>
            </a:pP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t2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[0] = (</a:t>
            </a: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42, 0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GREŠKA: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tuple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ne podržava dodelu vrednosti</a:t>
            </a:r>
          </a:p>
          <a:p>
            <a:pPr marL="261450" lvl="1" indent="-171450">
              <a:lnSpc>
                <a:spcPct val="90000"/>
              </a:lnSpc>
              <a:tabLst>
                <a:tab pos="3044825" algn="l"/>
              </a:tabLst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del t</a:t>
            </a: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[1]</a:t>
            </a:r>
            <a:b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GRE</a:t>
            </a: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Š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KA: tuple ne po</a:t>
            </a: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država brisanje</a:t>
            </a:r>
            <a:endParaRPr lang="sr-Latn-R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61450" lvl="1" indent="-171450">
              <a:lnSpc>
                <a:spcPct val="90000"/>
              </a:lnSpc>
              <a:tabLst>
                <a:tab pos="3044825" algn="l"/>
              </a:tabLst>
            </a:pP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t3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= ([1, 2, 3], "stuff")</a:t>
            </a:r>
            <a:endParaRPr lang="sr-Latn-R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61450" lvl="1" indent="-171450">
              <a:lnSpc>
                <a:spcPct val="90000"/>
              </a:lnSpc>
              <a:tabLst>
                <a:tab pos="3044825" algn="l"/>
              </a:tabLst>
            </a:pP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t3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[0].append(4)</a:t>
            </a:r>
            <a:b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OK:</a:t>
            </a: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tuple sadrži promenljive objekte</a:t>
            </a:r>
            <a:endParaRPr lang="sr-Latn-R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61450" lvl="1" indent="-171450">
              <a:lnSpc>
                <a:spcPct val="90000"/>
              </a:lnSpc>
              <a:tabLst>
                <a:tab pos="3044825" algn="l"/>
              </a:tabLst>
            </a:pP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t3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[1].replace("ff", "b")</a:t>
            </a:r>
            <a:b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'stub' </a:t>
            </a:r>
            <a:endParaRPr lang="sr-Latn-R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61450" lvl="1" indent="-171450">
              <a:lnSpc>
                <a:spcPct val="90000"/>
              </a:lnSpc>
              <a:tabLst>
                <a:tab pos="3044825" algn="l"/>
              </a:tabLst>
            </a:pP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t3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</a:t>
            </a: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4 je dodata u listu; str je nepromenljiv</a:t>
            </a:r>
            <a:b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([1, 2, 3, 4], 'stuff</a:t>
            </a:r>
            <a:r>
              <a:rPr lang="en-GB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endParaRPr lang="sr-Latn-R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61450" lvl="1" indent="-171450">
              <a:lnSpc>
                <a:spcPct val="90000"/>
              </a:lnSpc>
              <a:tabLst>
                <a:tab pos="3044825" algn="l"/>
              </a:tabLst>
            </a:pP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4 = (1.40, 3.90, 5.70, 1.03, 2.30, 1.12)</a:t>
            </a:r>
            <a:endParaRPr lang="sr-Latn-R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61450" lvl="1" indent="-171450">
              <a:lnSpc>
                <a:spcPct val="90000"/>
              </a:lnSpc>
              <a:tabLst>
                <a:tab pos="3044825" algn="l"/>
              </a:tabLst>
            </a:pP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4[1:3]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Kao list 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tuple 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podržava </a:t>
            </a: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slicing</a:t>
            </a:r>
            <a:b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(3.9, 5.7)</a:t>
            </a:r>
            <a:endParaRPr lang="sr-Latn-R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61450" lvl="1" indent="-171450">
              <a:lnSpc>
                <a:spcPct val="90000"/>
              </a:lnSpc>
              <a:tabLst>
                <a:tab pos="3044825" algn="l"/>
              </a:tabLst>
            </a:pP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4 * 2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</a:t>
            </a: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Torka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ponovljen</a:t>
            </a: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dva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puta</a:t>
            </a:r>
            <a:b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(1.4, 3.9, 5.7, 1.03, 2.3, 1.12, 1.4, 3.9, 5.7, 1.03, 2.3, 1.12)</a:t>
            </a:r>
          </a:p>
        </p:txBody>
      </p:sp>
    </p:spTree>
    <p:extLst>
      <p:ext uri="{BB962C8B-B14F-4D97-AF65-F5344CB8AC3E}">
        <p14:creationId xmlns:p14="http://schemas.microsoft.com/office/powerpoint/2010/main" val="3325142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x-none" sz="3200" cap="small" noProof="1">
                <a:solidFill>
                  <a:prstClr val="white"/>
                </a:solidFill>
              </a:rPr>
              <a:t>Tork</a:t>
            </a:r>
            <a:r>
              <a:rPr lang="x-none" sz="3200" cap="small" dirty="0">
                <a:solidFill>
                  <a:prstClr val="white"/>
                </a:solidFill>
              </a:rPr>
              <a:t>a</a:t>
            </a:r>
            <a:br>
              <a:rPr lang="sr-Latn-RS" sz="3200" cap="small" dirty="0">
                <a:solidFill>
                  <a:prstClr val="white"/>
                </a:solidFill>
              </a:rPr>
            </a:br>
            <a:r>
              <a:rPr lang="en-US" sz="3200" cap="small" dirty="0">
                <a:solidFill>
                  <a:prstClr val="white"/>
                </a:solidFill>
              </a:rPr>
              <a:t>–</a:t>
            </a:r>
            <a:br>
              <a:rPr lang="sr-Latn-RS" sz="3200" cap="small" dirty="0">
                <a:solidFill>
                  <a:prstClr val="white"/>
                </a:solidFill>
              </a:rPr>
            </a:br>
            <a:r>
              <a:rPr lang="x-none" sz="3200" cap="small" dirty="0">
                <a:solidFill>
                  <a:prstClr val="white"/>
                </a:solidFill>
              </a:rPr>
              <a:t>primena</a:t>
            </a:r>
            <a:r>
              <a:rPr lang="en-US" sz="3200" cap="small" dirty="0">
                <a:solidFill>
                  <a:prstClr val="white"/>
                </a:solidFill>
              </a:rPr>
              <a:t> (</a:t>
            </a:r>
            <a:r>
              <a:rPr lang="sr-Latn-RS" sz="3200" cap="small" dirty="0">
                <a:solidFill>
                  <a:prstClr val="white"/>
                </a:solidFill>
              </a:rPr>
              <a:t>1</a:t>
            </a:r>
            <a:r>
              <a:rPr lang="en-US" sz="3200" cap="small" dirty="0">
                <a:solidFill>
                  <a:prstClr val="white"/>
                </a:solidFill>
              </a:rPr>
              <a:t>)</a:t>
            </a:r>
            <a:endParaRPr lang="en-US" cap="small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228600"/>
            <a:ext cx="5059700" cy="6248400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x-none" sz="1400" dirty="0"/>
              <a:t>Ako torka sadrži promenljive</a:t>
            </a:r>
            <a:r>
              <a:rPr lang="en-US" sz="1400" dirty="0"/>
              <a:t>, </a:t>
            </a:r>
            <a:r>
              <a:rPr lang="sr-Latn-RS" sz="1400" dirty="0"/>
              <a:t>npr.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(i, j)</a:t>
            </a:r>
            <a:r>
              <a:rPr lang="x-none" sz="1400" dirty="0"/>
              <a:t>:</a:t>
            </a:r>
          </a:p>
          <a:p>
            <a:pPr lvl="1">
              <a:lnSpc>
                <a:spcPct val="90000"/>
              </a:lnSpc>
            </a:pPr>
            <a:r>
              <a:rPr lang="x-none" sz="1400" dirty="0"/>
              <a:t>M</a:t>
            </a:r>
            <a:r>
              <a:rPr lang="en-US" sz="1400" dirty="0"/>
              <a:t>o</a:t>
            </a:r>
            <a:r>
              <a:rPr lang="x-none" sz="1400" dirty="0"/>
              <a:t>ž</a:t>
            </a:r>
            <a:r>
              <a:rPr lang="en-US" sz="1400" dirty="0"/>
              <a:t>e</a:t>
            </a:r>
            <a:r>
              <a:rPr lang="x-none" sz="1400" dirty="0"/>
              <a:t> </a:t>
            </a:r>
            <a:r>
              <a:rPr lang="en-US" sz="1400" dirty="0"/>
              <a:t>s</a:t>
            </a:r>
            <a:r>
              <a:rPr lang="x-none" sz="1400" dirty="0"/>
              <a:t>e raditi </a:t>
            </a:r>
            <a:r>
              <a:rPr lang="x-none" sz="1400" b="1" dirty="0"/>
              <a:t>u</a:t>
            </a:r>
            <a:r>
              <a:rPr lang="en-US" sz="1400" b="1" dirty="0"/>
              <a:t>p</a:t>
            </a:r>
            <a:r>
              <a:rPr lang="x-none" sz="1400" b="1" dirty="0"/>
              <a:t>o</a:t>
            </a:r>
            <a:r>
              <a:rPr lang="en-US" sz="1400" b="1" dirty="0"/>
              <a:t>r</a:t>
            </a:r>
            <a:r>
              <a:rPr lang="x-none" sz="1400" b="1" dirty="0"/>
              <a:t>e</a:t>
            </a:r>
            <a:r>
              <a:rPr lang="en-US" sz="1400" b="1" dirty="0"/>
              <a:t>d</a:t>
            </a:r>
            <a:r>
              <a:rPr lang="x-none" sz="1400" b="1" dirty="0"/>
              <a:t>n</a:t>
            </a:r>
            <a:r>
              <a:rPr lang="en-US" sz="1400" b="1" dirty="0"/>
              <a:t>a</a:t>
            </a:r>
            <a:r>
              <a:rPr lang="x-none" sz="1400" b="1" dirty="0"/>
              <a:t> dodela</a:t>
            </a:r>
            <a:r>
              <a:rPr lang="x-none" sz="1400" dirty="0"/>
              <a:t> vrednosti tim promenljivama</a:t>
            </a:r>
            <a:endParaRPr lang="en-US" sz="1400" dirty="0"/>
          </a:p>
          <a:p>
            <a:pPr lvl="1">
              <a:lnSpc>
                <a:spcPct val="90000"/>
              </a:lnSpc>
            </a:pPr>
            <a:r>
              <a:rPr lang="x-none" sz="1400" dirty="0"/>
              <a:t>Korisno kada iz funkcije treba</a:t>
            </a:r>
            <a:r>
              <a:rPr lang="x-none" sz="1400" b="1" dirty="0"/>
              <a:t> vratiti više od jedne vrednosti</a:t>
            </a:r>
            <a:endParaRPr lang="en-US" sz="1400" dirty="0"/>
          </a:p>
          <a:p>
            <a:pPr marL="457200" lvl="1" indent="0">
              <a:lnSpc>
                <a:spcPct val="90000"/>
              </a:lnSpc>
              <a:spcBef>
                <a:spcPts val="1200"/>
              </a:spcBef>
              <a:buNone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def find_slice(s):</a:t>
            </a:r>
          </a:p>
          <a:p>
            <a:pPr marL="457200" lvl="1" indent="0">
              <a:lnSpc>
                <a:spcPct val="90000"/>
              </a:lnSpc>
              <a:spcBef>
                <a:spcPts val="432"/>
              </a:spcBef>
              <a:buNone/>
            </a:pPr>
            <a:r>
              <a:rPr lang="x-none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x-none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return start, stop</a:t>
            </a:r>
          </a:p>
          <a:p>
            <a:pPr marL="457200" lvl="1" indent="0">
              <a:lnSpc>
                <a:spcPct val="90000"/>
              </a:lnSpc>
              <a:buNone/>
              <a:tabLst>
                <a:tab pos="5022850" algn="l"/>
              </a:tabLst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i, j = find_slice("</a:t>
            </a:r>
            <a:r>
              <a:rPr lang="x-none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uzorak </a:t>
            </a:r>
            <a:r>
              <a:rPr lang="sr-Latn-R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stringa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  <a:r>
              <a:rPr lang="x-none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br>
              <a:rPr lang="sr-Latn-R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i = start; j = stop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lnSpc>
                <a:spcPct val="90000"/>
              </a:lnSpc>
              <a:spcBef>
                <a:spcPts val="1200"/>
              </a:spcBef>
              <a:tabLst>
                <a:tab pos="5022850" algn="l"/>
              </a:tabLst>
            </a:pPr>
            <a:r>
              <a:rPr lang="sr-Latn-RS" sz="1400" dirty="0"/>
              <a:t>U stvari se dešava </a:t>
            </a:r>
            <a:r>
              <a:rPr lang="sr-Latn-R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(i, j) = (7, 13)</a:t>
            </a:r>
            <a:r>
              <a:rPr lang="sr-Latn-RS" sz="14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sr-Latn-RS" sz="1400" dirty="0"/>
              <a:t>(vrednosti su primer)</a:t>
            </a:r>
          </a:p>
          <a:p>
            <a:pPr lvl="1">
              <a:lnSpc>
                <a:spcPct val="90000"/>
              </a:lnSpc>
            </a:pPr>
            <a:r>
              <a:rPr lang="sr-Latn-RS" sz="1400" dirty="0"/>
              <a:t>Svakoj promenljivoj se dodeljuje vrednost na odgovarajućem mestu</a:t>
            </a:r>
          </a:p>
          <a:p>
            <a:pPr lvl="1">
              <a:lnSpc>
                <a:spcPct val="90000"/>
              </a:lnSpc>
            </a:pPr>
            <a:r>
              <a:rPr lang="sr-Latn-RS" sz="1400" dirty="0"/>
              <a:t>S desne strane mora biti tačno onoliko vrednosti koliko ima promenljivih</a:t>
            </a:r>
          </a:p>
          <a:p>
            <a:pPr marL="457200" lvl="1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type(find_slice(s))  </a:t>
            </a:r>
            <a:r>
              <a:rPr lang="x-none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Povratn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x-none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vrednost f-je 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j</a:t>
            </a:r>
            <a:r>
              <a:rPr lang="x-none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 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x-none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  <a:r>
              <a:rPr lang="x-none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br>
              <a:rPr lang="sr-Latn-R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x-none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'tuple'&gt;</a:t>
            </a:r>
            <a:endParaRPr lang="en-US" sz="115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lnSpc>
                <a:spcPct val="90000"/>
              </a:lnSpc>
              <a:spcBef>
                <a:spcPts val="1200"/>
              </a:spcBef>
            </a:pPr>
            <a:r>
              <a:rPr lang="x-none" sz="1400" dirty="0"/>
              <a:t>Često se koristi za petlje:</a:t>
            </a:r>
            <a:br>
              <a:rPr lang="sr-Latn-RS" sz="1400" dirty="0"/>
            </a:br>
            <a:r>
              <a:rPr lang="x-none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i, elem in enumerate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(iter):</a:t>
            </a:r>
            <a:endParaRPr lang="sr-Latn-R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x-none" sz="1400" dirty="0"/>
              <a:t>Koji je </a:t>
            </a:r>
            <a:r>
              <a:rPr lang="x-none" sz="1400" i="1" dirty="0"/>
              <a:t>najpajtonskiji</a:t>
            </a:r>
            <a:r>
              <a:rPr lang="x-none" sz="1400" dirty="0"/>
              <a:t> način za zamenu vrednosti dve promenljive?</a:t>
            </a:r>
            <a:endParaRPr lang="en-US" sz="1400" dirty="0"/>
          </a:p>
          <a:p>
            <a:pPr lvl="1">
              <a:tabLst>
                <a:tab pos="3857625" algn="l"/>
              </a:tabLst>
            </a:pPr>
            <a:r>
              <a:rPr lang="sr-Latn-RS" sz="1400" dirty="0"/>
              <a:t>Odgovor</a:t>
            </a:r>
            <a:r>
              <a:rPr lang="en-US" sz="1400" dirty="0"/>
              <a:t>:</a:t>
            </a:r>
            <a:r>
              <a:rPr lang="x-none" sz="1050" dirty="0">
                <a:solidFill>
                  <a:prstClr val="black"/>
                </a:solidFill>
              </a:rPr>
              <a:t> </a:t>
            </a:r>
            <a:r>
              <a:rPr lang="x-none" sz="14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a, b = b, a</a:t>
            </a:r>
            <a:r>
              <a:rPr lang="sr-Latn-RS" sz="14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 </a:t>
            </a:r>
            <a:r>
              <a:rPr lang="sr-Latn-RS" sz="1200" dirty="0"/>
              <a:t> </a:t>
            </a:r>
            <a:r>
              <a:rPr lang="x-none" sz="1400" dirty="0"/>
              <a:t>bez </a:t>
            </a: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tmp</a:t>
            </a:r>
            <a:r>
              <a:rPr lang="x-none" sz="1400" dirty="0"/>
              <a:t>!</a:t>
            </a:r>
            <a:endParaRPr lang="x-none" sz="32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6FFEE5-69FC-4292-B735-32131185B9D5}"/>
              </a:ext>
            </a:extLst>
          </p:cNvPr>
          <p:cNvSpPr txBox="1"/>
          <p:nvPr/>
        </p:nvSpPr>
        <p:spPr>
          <a:xfrm>
            <a:off x="6069251" y="1517290"/>
            <a:ext cx="304800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RS" sz="1600" dirty="0"/>
              <a:t>Funkcija koja u svakoj iteraciji petlje</a:t>
            </a:r>
          </a:p>
          <a:p>
            <a:r>
              <a:rPr lang="sr-Latn-RS" sz="1600" dirty="0"/>
              <a:t>daje torku 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(indeks, vrednost)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2E0C3CB-9015-4F15-B55D-D7C85E267DC7}"/>
              </a:ext>
            </a:extLst>
          </p:cNvPr>
          <p:cNvCxnSpPr>
            <a:cxnSpLocks/>
          </p:cNvCxnSpPr>
          <p:nvPr/>
        </p:nvCxnSpPr>
        <p:spPr>
          <a:xfrm flipH="1">
            <a:off x="5120322" y="1600200"/>
            <a:ext cx="948929" cy="13327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B40D073-D773-48D1-BDB1-42F1E8BDF33D}"/>
              </a:ext>
            </a:extLst>
          </p:cNvPr>
          <p:cNvGrpSpPr/>
          <p:nvPr/>
        </p:nvGrpSpPr>
        <p:grpSpPr>
          <a:xfrm>
            <a:off x="6317361" y="2133600"/>
            <a:ext cx="2743085" cy="534961"/>
            <a:chOff x="1899270" y="5181600"/>
            <a:chExt cx="2743085" cy="52322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1B64AFC-D4AB-480C-8D1A-9CCDE9C6FD72}"/>
                </a:ext>
              </a:extLst>
            </p:cNvPr>
            <p:cNvSpPr txBox="1"/>
            <p:nvPr/>
          </p:nvSpPr>
          <p:spPr>
            <a:xfrm>
              <a:off x="2605259" y="5181600"/>
              <a:ext cx="2037096" cy="52322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sr-Latn-RS" sz="1400" dirty="0"/>
                <a:t>Torka promenljivih kojima</a:t>
              </a:r>
            </a:p>
            <a:p>
              <a:r>
                <a:rPr lang="sr-Latn-RS" sz="1400" dirty="0"/>
                <a:t>se dodeljuju vrednosti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0E97DD5E-2610-49DA-9D55-F9E183014A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99270" y="5431760"/>
              <a:ext cx="704758" cy="3709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1043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x-none" sz="3200" cap="small" noProof="1">
                <a:solidFill>
                  <a:schemeClr val="bg1"/>
                </a:solidFill>
              </a:rPr>
              <a:t>Tork</a:t>
            </a:r>
            <a:r>
              <a:rPr lang="x-none" sz="3200" cap="small" dirty="0">
                <a:solidFill>
                  <a:schemeClr val="bg1"/>
                </a:solidFill>
              </a:rPr>
              <a:t>a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en-US" sz="3200" cap="small" dirty="0">
                <a:solidFill>
                  <a:schemeClr val="bg1"/>
                </a:solidFill>
              </a:rPr>
              <a:t>–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x-none" sz="3200" cap="small" dirty="0">
                <a:solidFill>
                  <a:schemeClr val="bg1"/>
                </a:solidFill>
              </a:rPr>
              <a:t>primena</a:t>
            </a:r>
            <a:r>
              <a:rPr lang="en-US" sz="3200" cap="small" dirty="0">
                <a:solidFill>
                  <a:schemeClr val="bg1"/>
                </a:solidFill>
              </a:rPr>
              <a:t> (</a:t>
            </a:r>
            <a:r>
              <a:rPr lang="x-none" sz="3200" cap="small" dirty="0">
                <a:solidFill>
                  <a:schemeClr val="bg1"/>
                </a:solidFill>
              </a:rPr>
              <a:t>2</a:t>
            </a:r>
            <a:r>
              <a:rPr lang="en-US" sz="3200" cap="small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932303" cy="5918200"/>
          </a:xfrm>
        </p:spPr>
        <p:txBody>
          <a:bodyPr anchor="ctr">
            <a:normAutofit/>
          </a:bodyPr>
          <a:lstStyle/>
          <a:p>
            <a:pPr lvl="0">
              <a:lnSpc>
                <a:spcPct val="90000"/>
              </a:lnSpc>
            </a:pPr>
            <a:r>
              <a:rPr lang="x-none" sz="1600" dirty="0"/>
              <a:t>Šta ako hoćemo da uradimo obrnuto: da funkciji </a:t>
            </a:r>
            <a:r>
              <a:rPr lang="x-none" sz="1600" b="1" dirty="0"/>
              <a:t>prosledimo</a:t>
            </a:r>
            <a:r>
              <a:rPr lang="x-none" sz="1600" dirty="0"/>
              <a:t> argumente koji su spakovani u listi/torki?</a:t>
            </a:r>
          </a:p>
          <a:p>
            <a:pPr lvl="1">
              <a:lnSpc>
                <a:spcPct val="90000"/>
              </a:lnSpc>
            </a:pPr>
            <a:r>
              <a:rPr lang="x-none" sz="1600" dirty="0"/>
              <a:t>Listu/torku u pozivu funkcije moramo </a:t>
            </a:r>
            <a:r>
              <a:rPr lang="x-none" sz="1600" b="1" dirty="0"/>
              <a:t>raspakovati</a:t>
            </a:r>
          </a:p>
          <a:p>
            <a:pPr lvl="1">
              <a:lnSpc>
                <a:spcPct val="90000"/>
              </a:lnSpc>
            </a:pPr>
            <a:r>
              <a:rPr lang="x-none" sz="1600" dirty="0"/>
              <a:t>Koristimo unarni operator 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x-none" sz="1600" dirty="0"/>
              <a:t> </a:t>
            </a:r>
            <a:r>
              <a:rPr lang="sr-Latn-RS" sz="1600" dirty="0">
                <a:cs typeface="Consolas" panose="020B0609020204030204" pitchFamily="49" charset="0"/>
              </a:rPr>
              <a:t>ispred imena sekvence koja se raspakuje</a:t>
            </a:r>
          </a:p>
          <a:p>
            <a:pPr lvl="1">
              <a:lnSpc>
                <a:spcPct val="90000"/>
              </a:lnSpc>
            </a:pPr>
            <a:r>
              <a:rPr lang="x-none" sz="1600" dirty="0">
                <a:cs typeface="Consolas" panose="020B0609020204030204" pitchFamily="49" charset="0"/>
              </a:rPr>
              <a:t>Sekvenca mora imati tačno onoliko</a:t>
            </a:r>
            <a:r>
              <a:rPr lang="en-US" sz="1600" dirty="0">
                <a:cs typeface="Consolas" panose="020B0609020204030204" pitchFamily="49" charset="0"/>
              </a:rPr>
              <a:t> </a:t>
            </a:r>
            <a:r>
              <a:rPr lang="x-none" sz="1600" dirty="0">
                <a:cs typeface="Consolas" panose="020B0609020204030204" pitchFamily="49" charset="0"/>
              </a:rPr>
              <a:t>članova koliko f</a:t>
            </a:r>
            <a:r>
              <a:rPr lang="en-US" sz="1600" dirty="0">
                <a:cs typeface="Consolas" panose="020B0609020204030204" pitchFamily="49" charset="0"/>
              </a:rPr>
              <a:t>-ja prima</a:t>
            </a:r>
            <a:r>
              <a:rPr lang="x-none" sz="1600" dirty="0">
                <a:cs typeface="Consolas" panose="020B0609020204030204" pitchFamily="49" charset="0"/>
              </a:rPr>
              <a:t> parametara</a:t>
            </a:r>
            <a:endParaRPr lang="en-US" sz="1600" dirty="0">
              <a:cs typeface="Consolas" panose="020B0609020204030204" pitchFamily="49" charset="0"/>
            </a:endParaRPr>
          </a:p>
          <a:p>
            <a:pPr marL="457200" lvl="1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def process_student(</a:t>
            </a:r>
            <a:r>
              <a:rPr lang="x-none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avg, name, surname):</a:t>
            </a:r>
          </a:p>
          <a:p>
            <a:pPr marL="457200" lvl="1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x-none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args = (12, 9.4, "Mika", "</a:t>
            </a:r>
            <a:r>
              <a:rPr lang="x-none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Mikić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process_student(*args)</a:t>
            </a:r>
            <a:br>
              <a:rPr lang="sr-Latn-R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x-none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id = 12, avg = 9.4 itd.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args1 = args + ("aaa",)</a:t>
            </a:r>
            <a:br>
              <a:rPr lang="sr-Latn-R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</a:t>
            </a:r>
            <a:r>
              <a:rPr lang="sr-Latn-R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Nadovezivanje torki, pravi se nova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process_student(*args1)</a:t>
            </a:r>
            <a:br>
              <a:rPr lang="sr-Latn-R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</a:t>
            </a:r>
            <a:r>
              <a:rPr lang="x-none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GREŠKA: višak argumenata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args2 = args[:-1]</a:t>
            </a:r>
            <a:br>
              <a:rPr lang="sr-Latn-R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</a:t>
            </a:r>
            <a:r>
              <a:rPr lang="sr-Latn-R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Izostavlja se poslednji član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process_student(*args2)</a:t>
            </a:r>
            <a:br>
              <a:rPr lang="sr-Latn-R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GRE</a:t>
            </a:r>
            <a:r>
              <a:rPr lang="x-none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ŠKA: nema dovoljno argumenata</a:t>
            </a:r>
          </a:p>
          <a:p>
            <a:pPr lvl="1">
              <a:lnSpc>
                <a:spcPct val="90000"/>
              </a:lnSpc>
              <a:spcBef>
                <a:spcPts val="800"/>
              </a:spcBef>
            </a:pPr>
            <a:r>
              <a:rPr lang="x-none" sz="1400" dirty="0">
                <a:cs typeface="Consolas" panose="020B0609020204030204" pitchFamily="49" charset="0"/>
              </a:rPr>
              <a:t>Operator</a:t>
            </a:r>
            <a:r>
              <a:rPr lang="x-none" sz="1400" dirty="0"/>
              <a:t> </a:t>
            </a:r>
            <a:r>
              <a:rPr lang="en-US" sz="1400" b="1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x-none" sz="1400" dirty="0"/>
              <a:t> </a:t>
            </a:r>
            <a:r>
              <a:rPr lang="x-none" sz="1400" dirty="0">
                <a:cs typeface="Consolas" panose="020B0609020204030204" pitchFamily="49" charset="0"/>
              </a:rPr>
              <a:t>neki zovu </a:t>
            </a:r>
            <a:r>
              <a:rPr lang="x-none" sz="1400" i="1" dirty="0">
                <a:cs typeface="Consolas" panose="020B0609020204030204" pitchFamily="49" charset="0"/>
              </a:rPr>
              <a:t>unpack </a:t>
            </a:r>
            <a:r>
              <a:rPr lang="x-none" sz="1400" dirty="0">
                <a:cs typeface="Consolas" panose="020B0609020204030204" pitchFamily="49" charset="0"/>
              </a:rPr>
              <a:t>ili </a:t>
            </a:r>
            <a:r>
              <a:rPr lang="en-US" sz="1400" i="1" dirty="0">
                <a:cs typeface="Consolas" panose="020B0609020204030204" pitchFamily="49" charset="0"/>
              </a:rPr>
              <a:t>splat</a:t>
            </a:r>
            <a:r>
              <a:rPr lang="en-US" sz="1400" dirty="0">
                <a:cs typeface="Consolas" panose="020B0609020204030204" pitchFamily="49" charset="0"/>
              </a:rPr>
              <a:t> </a:t>
            </a:r>
            <a:r>
              <a:rPr lang="sr-Latn-RS" sz="1400" dirty="0">
                <a:cs typeface="Consolas" panose="020B0609020204030204" pitchFamily="49" charset="0"/>
              </a:rPr>
              <a:t>operatorom</a:t>
            </a:r>
            <a:r>
              <a:rPr lang="en-US" sz="1400" dirty="0">
                <a:cs typeface="Consolas" panose="020B0609020204030204" pitchFamily="49" charset="0"/>
              </a:rPr>
              <a:t> (</a:t>
            </a:r>
            <a:r>
              <a:rPr lang="x-none" sz="1400" dirty="0">
                <a:cs typeface="Consolas" panose="020B0609020204030204" pitchFamily="49" charset="0"/>
              </a:rPr>
              <a:t>naziv iz Ruby/Perl-a)</a:t>
            </a:r>
            <a:endParaRPr lang="en-US" sz="1400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29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575D7A7-3C36-4508-9BC6-70A93BD3C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2700" y="0"/>
            <a:ext cx="9173369" cy="6856214"/>
            <a:chOff x="-16934" y="0"/>
            <a:chExt cx="12231160" cy="6856214"/>
          </a:xfrm>
        </p:grpSpPr>
        <p:pic>
          <p:nvPicPr>
            <p:cNvPr id="5" name="Picture 8">
              <a:extLst>
                <a:ext uri="{FF2B5EF4-FFF2-40B4-BE49-F238E27FC236}">
                  <a16:creationId xmlns:a16="http://schemas.microsoft.com/office/drawing/2014/main" id="{BC964A0D-06B7-4C16-AC9F-20ADDA805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5703F5C-55DF-45CD-BC3F-3BE8F1033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8C7134F-70F9-4826-A97E-9B39AEA08F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9351E73-B6DD-4B56-8EE9-C16B5711C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E446D0E-6531-40B7-A182-FB8602439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019299" y="3522131"/>
            <a:ext cx="51117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59C2C63-D709-4949-9465-29A52CBED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FD2038-15D6-4003-8350-AFEC394EE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3940" y="1399880"/>
            <a:ext cx="5856119" cy="410396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tx2">
                <a:lumMod val="75000"/>
                <a:lumOff val="2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CF519C2-F6BE-41BE-A50E-54B98359C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46249" y="1540931"/>
            <a:ext cx="5657851" cy="3835401"/>
          </a:xfrm>
          <a:prstGeom prst="rect">
            <a:avLst/>
          </a:prstGeom>
          <a:noFill/>
          <a:ln w="15875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6" name="Group 21">
            <a:extLst>
              <a:ext uri="{FF2B5EF4-FFF2-40B4-BE49-F238E27FC236}">
                <a16:creationId xmlns:a16="http://schemas.microsoft.com/office/drawing/2014/main" id="{7767AD93-AD3E-4C62-97D5-E54E14B2EA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3631"/>
            <a:ext cx="9173373" cy="659658"/>
            <a:chOff x="-16934" y="3123631"/>
            <a:chExt cx="12231160" cy="659658"/>
          </a:xfrm>
        </p:grpSpPr>
        <p:sp>
          <p:nvSpPr>
            <p:cNvPr id="23" name="Rounded Rectangle 17">
              <a:extLst>
                <a:ext uri="{FF2B5EF4-FFF2-40B4-BE49-F238E27FC236}">
                  <a16:creationId xmlns:a16="http://schemas.microsoft.com/office/drawing/2014/main" id="{AA443E8D-EC07-4B8F-B370-2A1153F350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30976" y="312363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23">
              <a:extLst>
                <a:ext uri="{FF2B5EF4-FFF2-40B4-BE49-F238E27FC236}">
                  <a16:creationId xmlns:a16="http://schemas.microsoft.com/office/drawing/2014/main" id="{841F0AA1-D12D-4FDB-BF66-D9398ED93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5536"/>
              <a:ext cx="2478024" cy="612648"/>
            </a:xfrm>
            <a:prstGeom prst="rect">
              <a:avLst/>
            </a:prstGeom>
          </p:spPr>
        </p:pic>
        <p:sp>
          <p:nvSpPr>
            <p:cNvPr id="25" name="Rounded Rectangle 20">
              <a:extLst>
                <a:ext uri="{FF2B5EF4-FFF2-40B4-BE49-F238E27FC236}">
                  <a16:creationId xmlns:a16="http://schemas.microsoft.com/office/drawing/2014/main" id="{E2B949DE-0178-4942-80DE-811C1AA4F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17803" y="312492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284AA86D-EAE1-4E3F-A54C-7F1E390B6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5536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64D2BF5-788E-41C1-B17A-5FC988167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9298" y="1871131"/>
            <a:ext cx="5111752" cy="15155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r-Latn-RS" sz="5400" cap="small" dirty="0">
                <a:solidFill>
                  <a:schemeClr val="bg1"/>
                </a:solidFill>
              </a:rPr>
              <a:t>Skup</a:t>
            </a:r>
            <a:endParaRPr lang="en-US" sz="5400" cap="small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E1758D-B461-4D35-9838-2CF90D8A72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19298" y="3657597"/>
            <a:ext cx="5111752" cy="13208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r-Latn-RS" sz="3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set</a:t>
            </a:r>
            <a:endParaRPr lang="en-US" sz="21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772CE55-4C36-44F1-A9BD-379BEB843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019299" y="3522131"/>
            <a:ext cx="511175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86323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x-none" cap="small" dirty="0">
                <a:solidFill>
                  <a:schemeClr val="bg1"/>
                </a:solidFill>
              </a:rPr>
              <a:t>Skup (</a:t>
            </a:r>
            <a:r>
              <a:rPr lang="x-none" sz="3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set</a:t>
            </a:r>
            <a:r>
              <a:rPr lang="x-none" cap="small" dirty="0">
                <a:solidFill>
                  <a:schemeClr val="bg1"/>
                </a:solidFill>
              </a:rPr>
              <a:t>)</a:t>
            </a:r>
            <a:endParaRPr lang="en-US" cap="small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932303" cy="5918200"/>
          </a:xfrm>
        </p:spPr>
        <p:txBody>
          <a:bodyPr anchor="ctr">
            <a:normAutofit/>
          </a:bodyPr>
          <a:lstStyle/>
          <a:p>
            <a:pPr lvl="0">
              <a:lnSpc>
                <a:spcPct val="90000"/>
              </a:lnSpc>
            </a:pPr>
            <a:r>
              <a:rPr lang="sr-Latn-RS" sz="1600" dirty="0"/>
              <a:t>Kao u matematici, skup je neuređena zbirka objekata u kojoj nema ponavljanja</a:t>
            </a:r>
          </a:p>
          <a:p>
            <a:pPr lvl="0">
              <a:lnSpc>
                <a:spcPct val="90000"/>
              </a:lnSpc>
            </a:pPr>
            <a:r>
              <a:rPr lang="sr-Latn-RS" sz="1600" dirty="0"/>
              <a:t>Najčešće služi za </a:t>
            </a:r>
            <a:r>
              <a:rPr lang="sr-Latn-RS" sz="1600" b="1" dirty="0"/>
              <a:t>ispitivanje pripadnosti </a:t>
            </a:r>
            <a:r>
              <a:rPr lang="sr-Latn-RS" sz="1600" dirty="0"/>
              <a:t>(npr. da li se neki podatak već pojavljivao tokom rada) i za </a:t>
            </a:r>
            <a:r>
              <a:rPr lang="sr-Latn-RS" sz="1600" b="1" dirty="0"/>
              <a:t>izbacivanje duplikata</a:t>
            </a:r>
          </a:p>
          <a:p>
            <a:pPr lvl="0">
              <a:lnSpc>
                <a:spcPct val="90000"/>
              </a:lnSpc>
            </a:pPr>
            <a:r>
              <a:rPr lang="sr-Latn-RS" sz="1600" dirty="0"/>
              <a:t>Stvaranje:</a:t>
            </a:r>
          </a:p>
          <a:p>
            <a:pPr lvl="1">
              <a:lnSpc>
                <a:spcPct val="90000"/>
              </a:lnSpc>
            </a:pPr>
            <a:r>
              <a:rPr lang="sr-Latn-RS" sz="1600" dirty="0">
                <a:cs typeface="Consolas" panose="020B0609020204030204" pitchFamily="49" charset="0"/>
              </a:rPr>
              <a:t>Pomoću funkcije</a:t>
            </a:r>
            <a:r>
              <a:rPr lang="x-none" sz="1600" dirty="0">
                <a:cs typeface="Consolas" panose="020B0609020204030204" pitchFamily="49" charset="0"/>
              </a:rPr>
              <a:t> 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set()</a:t>
            </a:r>
            <a:r>
              <a:rPr lang="x-none" sz="1600" dirty="0">
                <a:cs typeface="Consolas" panose="020B0609020204030204" pitchFamily="49" charset="0"/>
              </a:rPr>
              <a:t>: </a:t>
            </a:r>
            <a:r>
              <a:rPr lang="sr-Latn-RS" sz="1600" dirty="0">
                <a:cs typeface="Consolas" panose="020B0609020204030204" pitchFamily="49" charset="0"/>
              </a:rPr>
              <a:t>prosledi se neka već postojeća sekvenca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basket = ['apple', 'orange', 'apple', 'pear', 'banana']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fruit = </a:t>
            </a: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set(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basket</a:t>
            </a: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Nema ponavljanja, nije uređeno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'orange', 'pear', 'apple', 'banana</a:t>
            </a: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'}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lnSpc>
                <a:spcPct val="90000"/>
              </a:lnSpc>
              <a:spcBef>
                <a:spcPts val="1000"/>
              </a:spcBef>
            </a:pPr>
            <a:r>
              <a:rPr lang="x-none" sz="1600" dirty="0">
                <a:cs typeface="Consolas" panose="020B0609020204030204" pitchFamily="49" charset="0"/>
              </a:rPr>
              <a:t>Članovi</a:t>
            </a:r>
            <a:r>
              <a:rPr lang="sr-Latn-RS" sz="1600" dirty="0">
                <a:cs typeface="Consolas" panose="020B0609020204030204" pitchFamily="49" charset="0"/>
              </a:rPr>
              <a:t> skupa se neposredno navedu unutar 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{}</a:t>
            </a:r>
          </a:p>
          <a:p>
            <a:pPr marL="457200" lvl="1" indent="0">
              <a:lnSpc>
                <a:spcPct val="90000"/>
              </a:lnSpc>
              <a:buNone/>
              <a:tabLst>
                <a:tab pos="4040188" algn="l"/>
              </a:tabLst>
            </a:pP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odd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{1, 3, 5, 7, 9}</a:t>
            </a:r>
          </a:p>
          <a:p>
            <a:pPr marL="457200" lvl="1" indent="0">
              <a:lnSpc>
                <a:spcPct val="90000"/>
              </a:lnSpc>
              <a:buNone/>
              <a:tabLst>
                <a:tab pos="4664075" algn="l"/>
              </a:tabLst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fib = {</a:t>
            </a:r>
            <a:r>
              <a:rPr lang="x-none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0,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1, 1, 2, 3, 5, 8}</a:t>
            </a:r>
            <a:b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Duplikati se zanemaruju</a:t>
            </a:r>
          </a:p>
          <a:p>
            <a:pPr lvl="1">
              <a:lnSpc>
                <a:spcPct val="90000"/>
              </a:lnSpc>
              <a:spcBef>
                <a:spcPts val="1000"/>
              </a:spcBef>
              <a:tabLst>
                <a:tab pos="4040188" algn="l"/>
              </a:tabLst>
            </a:pPr>
            <a:r>
              <a:rPr lang="sr-Latn-RS" sz="1600" dirty="0">
                <a:cs typeface="Consolas" panose="020B0609020204030204" pitchFamily="49" charset="0"/>
              </a:rPr>
              <a:t>Prazan skup se pravi kao 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set()</a:t>
            </a:r>
            <a:r>
              <a:rPr lang="x-none" sz="1600" dirty="0">
                <a:cs typeface="Consolas" panose="020B0609020204030204" pitchFamily="49" charset="0"/>
              </a:rPr>
              <a:t>, ne može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{}</a:t>
            </a:r>
            <a:br>
              <a:rPr lang="sr-Latn-RS" sz="1600" dirty="0">
                <a:cs typeface="Consolas" panose="020B0609020204030204" pitchFamily="49" charset="0"/>
              </a:rPr>
            </a:br>
            <a:r>
              <a:rPr lang="en-US" sz="1600" dirty="0">
                <a:cs typeface="Consolas" panose="020B0609020204030204" pitchFamily="49" charset="0"/>
              </a:rPr>
              <a:t>(</a:t>
            </a:r>
            <a:r>
              <a:rPr lang="sr-Latn-RS" sz="1600" dirty="0">
                <a:cs typeface="Consolas" panose="020B0609020204030204" pitchFamily="49" charset="0"/>
              </a:rPr>
              <a:t>to je prazan rečnik)</a:t>
            </a:r>
          </a:p>
        </p:txBody>
      </p:sp>
    </p:spTree>
    <p:extLst>
      <p:ext uri="{BB962C8B-B14F-4D97-AF65-F5344CB8AC3E}">
        <p14:creationId xmlns:p14="http://schemas.microsoft.com/office/powerpoint/2010/main" val="3926567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3200" cap="small" dirty="0">
                <a:solidFill>
                  <a:schemeClr val="bg1"/>
                </a:solidFill>
              </a:rPr>
              <a:t>Skup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sr-Latn-RS" sz="3200" cap="small" dirty="0">
                <a:solidFill>
                  <a:schemeClr val="bg1"/>
                </a:solidFill>
              </a:rPr>
              <a:t>–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sr-Latn-RS" sz="3200" cap="small" dirty="0">
                <a:solidFill>
                  <a:schemeClr val="bg1"/>
                </a:solidFill>
              </a:rPr>
              <a:t>operacije (1)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5059700" cy="60833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sz="1600" dirty="0">
                <a:cs typeface="Consolas" panose="020B0609020204030204" pitchFamily="49" charset="0"/>
              </a:rPr>
              <a:t>Provera pripadnosti skupu sa</a:t>
            </a:r>
            <a:r>
              <a:rPr lang="sr-Latn-RS" sz="1600" dirty="0"/>
              <a:t> 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sz="1600" dirty="0"/>
              <a:t> </a:t>
            </a:r>
            <a:r>
              <a:rPr lang="x-none" sz="1600" dirty="0">
                <a:cs typeface="Consolas" panose="020B0609020204030204" pitchFamily="49" charset="0"/>
              </a:rPr>
              <a:t>i</a:t>
            </a:r>
            <a:r>
              <a:rPr lang="en-US" sz="1600" dirty="0"/>
              <a:t> 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not in</a:t>
            </a:r>
            <a:r>
              <a:rPr lang="en-US" sz="1600" dirty="0"/>
              <a:t> </a:t>
            </a:r>
            <a:r>
              <a:rPr lang="sr-Latn-RS" sz="1600" dirty="0">
                <a:cs typeface="Consolas" panose="020B0609020204030204" pitchFamily="49" charset="0"/>
              </a:rPr>
              <a:t>(rezultat tipa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en-US" sz="1600" dirty="0">
                <a:cs typeface="Consolas" panose="020B0609020204030204" pitchFamily="49" charset="0"/>
              </a:rPr>
              <a:t>)</a:t>
            </a:r>
            <a:endParaRPr lang="sr-Latn-R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'apple' in fruit</a:t>
            </a:r>
            <a:br>
              <a:rPr lang="sr-Latn-R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endParaRPr lang="sr-Latn-R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'banana' not in fruit</a:t>
            </a:r>
            <a:br>
              <a:rPr lang="sr-Latn-R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sr-Latn-RS" sz="1600" dirty="0">
                <a:cs typeface="Consolas" panose="020B0609020204030204" pitchFamily="49" charset="0"/>
              </a:rPr>
              <a:t>Unija (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|</a:t>
            </a:r>
            <a:r>
              <a:rPr lang="sr-Latn-RS" sz="1600" dirty="0">
                <a:cs typeface="Consolas" panose="020B0609020204030204" pitchFamily="49" charset="0"/>
              </a:rPr>
              <a:t>), presek (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sr-Latn-RS" sz="1600" dirty="0">
                <a:cs typeface="Consolas" panose="020B0609020204030204" pitchFamily="49" charset="0"/>
              </a:rPr>
              <a:t>), razlika (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sr-Latn-RS" sz="1600" dirty="0">
                <a:cs typeface="Consolas" panose="020B0609020204030204" pitchFamily="49" charset="0"/>
              </a:rPr>
              <a:t>), simetrična razlika (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^</a:t>
            </a:r>
            <a:r>
              <a:rPr lang="sr-Latn-RS" sz="1600" dirty="0">
                <a:cs typeface="Consolas" panose="020B0609020204030204" pitchFamily="49" charset="0"/>
              </a:rPr>
              <a:t>)</a:t>
            </a:r>
          </a:p>
          <a:p>
            <a:pPr lvl="1">
              <a:lnSpc>
                <a:spcPct val="90000"/>
              </a:lnSpc>
              <a:spcBef>
                <a:spcPts val="480"/>
              </a:spcBef>
              <a:tabLst>
                <a:tab pos="2419350" algn="l"/>
              </a:tabLst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odd | fib</a:t>
            </a:r>
            <a:br>
              <a:rPr lang="sr-Latn-R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</a:t>
            </a:r>
            <a:r>
              <a:rPr lang="sr-Latn-R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Elementi koji su u prvom ili drugom skupu</a:t>
            </a:r>
            <a:br>
              <a:rPr lang="sr-Latn-R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x-none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da-DK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0, 1, 2, 3, 5, 7, 8, 9</a:t>
            </a:r>
            <a:r>
              <a:rPr lang="x-none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sr-Latn-R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lnSpc>
                <a:spcPct val="90000"/>
              </a:lnSpc>
              <a:spcBef>
                <a:spcPts val="480"/>
              </a:spcBef>
              <a:tabLst>
                <a:tab pos="2419350" algn="l"/>
              </a:tabLst>
            </a:pPr>
            <a:r>
              <a:rPr lang="sr-Latn-R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o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dd &amp; fib</a:t>
            </a:r>
            <a:br>
              <a:rPr lang="sr-Latn-R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sr-Latn-R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Elementi koji su u oba skupa</a:t>
            </a:r>
            <a:br>
              <a:rPr lang="sr-Latn-R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x-none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da-DK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1, 3, 5</a:t>
            </a:r>
            <a:r>
              <a:rPr lang="x-none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sr-Latn-R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lnSpc>
                <a:spcPct val="90000"/>
              </a:lnSpc>
              <a:spcBef>
                <a:spcPts val="480"/>
              </a:spcBef>
              <a:tabLst>
                <a:tab pos="2419350" algn="l"/>
              </a:tabLst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odd – fib</a:t>
            </a:r>
            <a:br>
              <a:rPr lang="sr-Latn-R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</a:t>
            </a:r>
            <a:r>
              <a:rPr lang="sr-Latn-R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Elementi koji su u prvom, ali ne i drugom</a:t>
            </a:r>
            <a:br>
              <a:rPr lang="sr-Latn-R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x-none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da-DK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9, 7</a:t>
            </a:r>
            <a:r>
              <a:rPr lang="x-none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sr-Latn-R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lnSpc>
                <a:spcPct val="90000"/>
              </a:lnSpc>
              <a:spcBef>
                <a:spcPts val="480"/>
              </a:spcBef>
              <a:tabLst>
                <a:tab pos="2419350" algn="l"/>
              </a:tabLst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odd ^ fib</a:t>
            </a:r>
            <a:br>
              <a:rPr lang="sr-Latn-R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</a:t>
            </a:r>
            <a:r>
              <a:rPr lang="sr-Latn-R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Elementi koji su u prvom ili drugom, ali ne oba</a:t>
            </a:r>
            <a:br>
              <a:rPr lang="sr-Latn-R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sr-Latn-R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{0, 2, 7, 8, 9}</a:t>
            </a:r>
          </a:p>
          <a:p>
            <a:r>
              <a:rPr lang="sr-Latn-RS" sz="1600" dirty="0"/>
              <a:t>Dodavanje elemenata u skup</a:t>
            </a:r>
          </a:p>
          <a:p>
            <a:pPr lvl="1"/>
            <a:r>
              <a:rPr lang="en-US" sz="14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|=</a:t>
            </a:r>
            <a:r>
              <a:rPr lang="en-US" sz="1400" dirty="0"/>
              <a:t>, </a:t>
            </a:r>
            <a:r>
              <a:rPr lang="x-none" sz="14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update</a:t>
            </a:r>
            <a:r>
              <a:rPr lang="en-US" sz="14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400" dirty="0"/>
              <a:t>, </a:t>
            </a:r>
            <a:r>
              <a:rPr lang="x-none" sz="14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</a:t>
            </a:r>
            <a:r>
              <a:rPr lang="en-US" sz="14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2317089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3200" cap="small" dirty="0">
                <a:solidFill>
                  <a:schemeClr val="bg1"/>
                </a:solidFill>
              </a:rPr>
              <a:t>Skup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sr-Latn-RS" sz="3200" cap="small" dirty="0">
                <a:solidFill>
                  <a:schemeClr val="bg1"/>
                </a:solidFill>
              </a:rPr>
              <a:t>–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sr-Latn-RS" sz="3200" cap="small" dirty="0">
                <a:solidFill>
                  <a:schemeClr val="bg1"/>
                </a:solidFill>
              </a:rPr>
              <a:t>operacije (2)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932303" cy="59182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sr-Latn-RS" sz="1600" dirty="0">
                <a:cs typeface="Consolas" panose="020B0609020204030204" pitchFamily="49" charset="0"/>
              </a:rPr>
              <a:t>Poređenje na jednakost (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sr-Latn-RS" sz="1600" dirty="0">
                <a:cs typeface="Consolas" panose="020B0609020204030204" pitchFamily="49" charset="0"/>
              </a:rPr>
              <a:t>, 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!=</a:t>
            </a:r>
            <a:r>
              <a:rPr lang="sr-Latn-RS" sz="1600" dirty="0">
                <a:cs typeface="Consolas" panose="020B0609020204030204" pitchFamily="49" charset="0"/>
              </a:rPr>
              <a:t>)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sr-Latn-RS" sz="1600" dirty="0">
                <a:cs typeface="Consolas" panose="020B0609020204030204" pitchFamily="49" charset="0"/>
              </a:rPr>
              <a:t>Podskup i nadskup, nepravi i pravi (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&lt;=</a:t>
            </a:r>
            <a:r>
              <a:rPr lang="sr-Latn-RS" sz="1600" dirty="0">
                <a:cs typeface="Consolas" panose="020B0609020204030204" pitchFamily="49" charset="0"/>
              </a:rPr>
              <a:t>, 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sr-Latn-RS" sz="1600" dirty="0">
                <a:cs typeface="Consolas" panose="020B0609020204030204" pitchFamily="49" charset="0"/>
              </a:rPr>
              <a:t>, 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&gt;=</a:t>
            </a:r>
            <a:r>
              <a:rPr lang="sr-Latn-RS" sz="1600" dirty="0">
                <a:cs typeface="Consolas" panose="020B0609020204030204" pitchFamily="49" charset="0"/>
              </a:rPr>
              <a:t>, 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sr-Latn-RS" sz="1600" dirty="0">
                <a:cs typeface="Consolas" panose="020B0609020204030204" pitchFamily="49" charset="0"/>
              </a:rPr>
              <a:t>)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sr-Latn-RS" sz="1600" dirty="0">
                <a:cs typeface="Consolas" panose="020B0609020204030204" pitchFamily="49" charset="0"/>
              </a:rPr>
              <a:t>Postoje i odgovarajuće </a:t>
            </a:r>
            <a:r>
              <a:rPr lang="sr-Latn-RS" sz="1600" i="1" dirty="0">
                <a:cs typeface="Consolas" panose="020B0609020204030204" pitchFamily="49" charset="0"/>
              </a:rPr>
              <a:t>metode</a:t>
            </a:r>
            <a:r>
              <a:rPr lang="sr-Latn-RS" sz="1600" dirty="0">
                <a:cs typeface="Consolas" panose="020B0609020204030204" pitchFamily="49" charset="0"/>
              </a:rPr>
              <a:t> skupa:</a:t>
            </a:r>
          </a:p>
          <a:p>
            <a:pPr lvl="1">
              <a:lnSpc>
                <a:spcPct val="90000"/>
              </a:lnSpc>
              <a:spcBef>
                <a:spcPts val="576"/>
              </a:spcBef>
              <a:buClr>
                <a:schemeClr val="tx1"/>
              </a:buClr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s1.union(s2)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s1.intersection(s2)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s1.difference(s2)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s1.symmetric_difference(s2)</a:t>
            </a:r>
            <a:endParaRPr lang="en-US" sz="1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lnSpc>
                <a:spcPct val="90000"/>
              </a:lnSpc>
              <a:buClr>
                <a:schemeClr val="tx1"/>
              </a:buClr>
              <a:tabLst>
                <a:tab pos="5200650" algn="l"/>
              </a:tabLst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s1.issubset(s2)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s1.issuperset(s2)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s1.isdisjoint(s2)</a:t>
            </a:r>
            <a:endParaRPr lang="en-US" sz="1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lnSpc>
                <a:spcPct val="90000"/>
              </a:lnSpc>
              <a:spcBef>
                <a:spcPts val="576"/>
              </a:spcBef>
              <a:buClr>
                <a:schemeClr val="tx1"/>
              </a:buClr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s1.update(s2)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s1.add(elem)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s1.remove(elem)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s1.discard(elem)</a:t>
            </a:r>
          </a:p>
          <a:p>
            <a:pPr lvl="1">
              <a:lnSpc>
                <a:spcPct val="90000"/>
              </a:lnSpc>
              <a:spcBef>
                <a:spcPts val="576"/>
              </a:spcBef>
              <a:buClr>
                <a:schemeClr val="tx1"/>
              </a:buClr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add()</a:t>
            </a:r>
            <a:r>
              <a:rPr lang="sr-Latn-RS" sz="1300" dirty="0">
                <a:cs typeface="Consolas" panose="020B0609020204030204" pitchFamily="49" charset="0"/>
              </a:rPr>
              <a:t> </a:t>
            </a:r>
            <a:r>
              <a:rPr lang="sr-Latn-RS" sz="1400" dirty="0">
                <a:cs typeface="Consolas" panose="020B0609020204030204" pitchFamily="49" charset="0"/>
              </a:rPr>
              <a:t>dodaje jedan član u skup, dok ga 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update()</a:t>
            </a:r>
            <a:r>
              <a:rPr lang="en-US" sz="1400" dirty="0">
                <a:cs typeface="Consolas" panose="020B0609020204030204" pitchFamily="49" charset="0"/>
              </a:rPr>
              <a:t> </a:t>
            </a:r>
            <a:r>
              <a:rPr lang="sr-Latn-RS" sz="1400" dirty="0">
                <a:cs typeface="Consolas" panose="020B0609020204030204" pitchFamily="49" charset="0"/>
              </a:rPr>
              <a:t>proširuje članovima skupa koji se prosledi</a:t>
            </a:r>
          </a:p>
          <a:p>
            <a:pPr marL="457200" lvl="1" indent="0">
              <a:lnSpc>
                <a:spcPct val="90000"/>
              </a:lnSpc>
              <a:spcBef>
                <a:spcPts val="576"/>
              </a:spcBef>
              <a:buNone/>
              <a:tabLst>
                <a:tab pos="2874963" algn="l"/>
              </a:tabLst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odd</a:t>
            </a:r>
            <a:r>
              <a:rPr lang="x-none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.remove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(6)</a:t>
            </a:r>
            <a:r>
              <a:rPr lang="x-none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GRE</a:t>
            </a:r>
            <a:r>
              <a:rPr lang="x-none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ŠKA: 6 ne postoji u skupu</a:t>
            </a:r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lnSpc>
                <a:spcPct val="90000"/>
              </a:lnSpc>
              <a:buNone/>
              <a:tabLst>
                <a:tab pos="2874963" algn="l"/>
              </a:tabLst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odd</a:t>
            </a:r>
            <a:r>
              <a:rPr lang="x-none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discard(6)</a:t>
            </a:r>
            <a:r>
              <a:rPr lang="x-none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</a:t>
            </a:r>
            <a:r>
              <a:rPr lang="x-none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Nema greške</a:t>
            </a:r>
            <a:endParaRPr lang="da-DK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90000"/>
              </a:lnSpc>
              <a:spcBef>
                <a:spcPts val="800"/>
              </a:spcBef>
            </a:pPr>
            <a:r>
              <a:rPr lang="sr-Latn-RS" sz="1600" dirty="0">
                <a:cs typeface="Consolas" panose="020B0609020204030204" pitchFamily="49" charset="0"/>
              </a:rPr>
              <a:t>Pošto članovi nemaju poredak, indeksiranje, </a:t>
            </a:r>
            <a:r>
              <a:rPr lang="x-none" sz="1600" i="1" dirty="0">
                <a:cs typeface="Consolas" panose="020B0609020204030204" pitchFamily="49" charset="0"/>
              </a:rPr>
              <a:t>slicing</a:t>
            </a:r>
            <a:r>
              <a:rPr lang="sr-Latn-RS" sz="1600" dirty="0">
                <a:cs typeface="Consolas" panose="020B0609020204030204" pitchFamily="49" charset="0"/>
              </a:rPr>
              <a:t> i slične operacije nemaju smisla</a:t>
            </a:r>
          </a:p>
        </p:txBody>
      </p:sp>
    </p:spTree>
    <p:extLst>
      <p:ext uri="{BB962C8B-B14F-4D97-AF65-F5344CB8AC3E}">
        <p14:creationId xmlns:p14="http://schemas.microsoft.com/office/powerpoint/2010/main" val="144229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3200" cap="small" dirty="0">
                <a:solidFill>
                  <a:schemeClr val="bg1"/>
                </a:solidFill>
              </a:rPr>
              <a:t>Skup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sr-Latn-RS" sz="3200" cap="small" dirty="0">
                <a:solidFill>
                  <a:schemeClr val="bg1"/>
                </a:solidFill>
              </a:rPr>
              <a:t>–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sr-Latn-RS" sz="3200" cap="small" dirty="0">
                <a:solidFill>
                  <a:schemeClr val="bg1"/>
                </a:solidFill>
              </a:rPr>
              <a:t>primer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932303" cy="59182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sz="2000" dirty="0">
                <a:cs typeface="Consolas" panose="020B0609020204030204" pitchFamily="49" charset="0"/>
              </a:rPr>
              <a:t>Napisati program na jeziku Python koji učitava niz stringova, a potom nađe i ispiše sva slova alfabeta koja se u stringovima nijednom nisu pojavila. Učitavanje treba da se vrši sve dok korisnik za string ne unese </a:t>
            </a:r>
            <a:r>
              <a:rPr lang="sr-Latn-RS" sz="2000" dirty="0"/>
              <a:t>„</a:t>
            </a:r>
            <a:r>
              <a:rPr lang="sr-Latn-RS" sz="2000" dirty="0">
                <a:cs typeface="Consolas" panose="020B0609020204030204" pitchFamily="49" charset="0"/>
              </a:rPr>
              <a:t>Dosta, Brus Li!</a:t>
            </a:r>
            <a:r>
              <a:rPr lang="sr-Latn-RS" sz="2000" dirty="0"/>
              <a:t>”.</a:t>
            </a:r>
            <a:endParaRPr lang="sr-Latn-RS" sz="20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sr-Latn-RS" sz="2000" dirty="0">
                <a:cs typeface="Consolas" panose="020B0609020204030204" pitchFamily="49" charset="0"/>
              </a:rPr>
              <a:t>Skup se nameće kao idealna struktura za ovaj problem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sr-Latn-RS" sz="2000" dirty="0">
                <a:cs typeface="Consolas" panose="020B0609020204030204" pitchFamily="49" charset="0"/>
              </a:rPr>
              <a:t>Rešenje:</a:t>
            </a:r>
            <a:r>
              <a:rPr lang="sr-Latn-RS" sz="2000" dirty="0"/>
              <a:t> </a:t>
            </a:r>
            <a:r>
              <a:rPr lang="sr-Latn-RS" sz="2000" i="1" dirty="0">
                <a:cs typeface="Consolas" panose="020B0609020204030204" pitchFamily="49" charset="0"/>
              </a:rPr>
              <a:t>4.1-letter-set.py</a:t>
            </a:r>
            <a:endParaRPr lang="sr-Latn-RS" sz="20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sr-Latn-RS" sz="2000" dirty="0">
                <a:cs typeface="Consolas" panose="020B0609020204030204" pitchFamily="49" charset="0"/>
              </a:rPr>
              <a:t>Mala pomoć: i stringovi su sekvence, pa se mogu direktno proslediti </a:t>
            </a:r>
            <a:r>
              <a:rPr lang="sr-Latn-RS" sz="2000" i="1" dirty="0">
                <a:cs typeface="Consolas" panose="020B0609020204030204" pitchFamily="49" charset="0"/>
              </a:rPr>
              <a:t>konstruktoru</a:t>
            </a:r>
            <a:r>
              <a:rPr lang="sr-Latn-RS" sz="2000" dirty="0">
                <a:cs typeface="Consolas" panose="020B0609020204030204" pitchFamily="49" charset="0"/>
              </a:rPr>
              <a:t> </a:t>
            </a:r>
            <a:r>
              <a:rPr lang="sr-Latn-R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set()</a:t>
            </a:r>
          </a:p>
        </p:txBody>
      </p:sp>
    </p:spTree>
    <p:extLst>
      <p:ext uri="{BB962C8B-B14F-4D97-AF65-F5344CB8AC3E}">
        <p14:creationId xmlns:p14="http://schemas.microsoft.com/office/powerpoint/2010/main" val="4045716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575D7A7-3C36-4508-9BC6-70A93BD3C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2700" y="0"/>
            <a:ext cx="9173369" cy="6856214"/>
            <a:chOff x="-16934" y="0"/>
            <a:chExt cx="12231160" cy="6856214"/>
          </a:xfrm>
        </p:grpSpPr>
        <p:pic>
          <p:nvPicPr>
            <p:cNvPr id="5" name="Picture 8">
              <a:extLst>
                <a:ext uri="{FF2B5EF4-FFF2-40B4-BE49-F238E27FC236}">
                  <a16:creationId xmlns:a16="http://schemas.microsoft.com/office/drawing/2014/main" id="{BC964A0D-06B7-4C16-AC9F-20ADDA805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5703F5C-55DF-45CD-BC3F-3BE8F1033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8C7134F-70F9-4826-A97E-9B39AEA08F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9351E73-B6DD-4B56-8EE9-C16B5711C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E446D0E-6531-40B7-A182-FB8602439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019299" y="3522131"/>
            <a:ext cx="51117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59C2C63-D709-4949-9465-29A52CBED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FD2038-15D6-4003-8350-AFEC394EE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3940" y="1399880"/>
            <a:ext cx="5856119" cy="410396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tx2">
                <a:lumMod val="75000"/>
                <a:lumOff val="2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CF519C2-F6BE-41BE-A50E-54B98359C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46249" y="1540931"/>
            <a:ext cx="5657851" cy="3835401"/>
          </a:xfrm>
          <a:prstGeom prst="rect">
            <a:avLst/>
          </a:prstGeom>
          <a:noFill/>
          <a:ln w="15875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6" name="Group 21">
            <a:extLst>
              <a:ext uri="{FF2B5EF4-FFF2-40B4-BE49-F238E27FC236}">
                <a16:creationId xmlns:a16="http://schemas.microsoft.com/office/drawing/2014/main" id="{7767AD93-AD3E-4C62-97D5-E54E14B2EA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3631"/>
            <a:ext cx="9173373" cy="659658"/>
            <a:chOff x="-16934" y="3123631"/>
            <a:chExt cx="12231160" cy="659658"/>
          </a:xfrm>
        </p:grpSpPr>
        <p:sp>
          <p:nvSpPr>
            <p:cNvPr id="23" name="Rounded Rectangle 17">
              <a:extLst>
                <a:ext uri="{FF2B5EF4-FFF2-40B4-BE49-F238E27FC236}">
                  <a16:creationId xmlns:a16="http://schemas.microsoft.com/office/drawing/2014/main" id="{AA443E8D-EC07-4B8F-B370-2A1153F350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30976" y="312363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23">
              <a:extLst>
                <a:ext uri="{FF2B5EF4-FFF2-40B4-BE49-F238E27FC236}">
                  <a16:creationId xmlns:a16="http://schemas.microsoft.com/office/drawing/2014/main" id="{841F0AA1-D12D-4FDB-BF66-D9398ED93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5536"/>
              <a:ext cx="2478024" cy="612648"/>
            </a:xfrm>
            <a:prstGeom prst="rect">
              <a:avLst/>
            </a:prstGeom>
          </p:spPr>
        </p:pic>
        <p:sp>
          <p:nvSpPr>
            <p:cNvPr id="25" name="Rounded Rectangle 20">
              <a:extLst>
                <a:ext uri="{FF2B5EF4-FFF2-40B4-BE49-F238E27FC236}">
                  <a16:creationId xmlns:a16="http://schemas.microsoft.com/office/drawing/2014/main" id="{E2B949DE-0178-4942-80DE-811C1AA4F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17803" y="312492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284AA86D-EAE1-4E3F-A54C-7F1E390B6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5536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64D2BF5-788E-41C1-B17A-5FC988167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9298" y="1871131"/>
            <a:ext cx="5111752" cy="15155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r-Latn-RS" sz="5400" cap="small" dirty="0">
                <a:solidFill>
                  <a:schemeClr val="bg1"/>
                </a:solidFill>
              </a:rPr>
              <a:t>Rečnik</a:t>
            </a:r>
            <a:endParaRPr lang="en-US" sz="5400" cap="small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E1758D-B461-4D35-9838-2CF90D8A72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19298" y="3657597"/>
            <a:ext cx="5111752" cy="13208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dict</a:t>
            </a:r>
            <a:endParaRPr lang="en-US" sz="21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772CE55-4C36-44F1-A9BD-379BEB843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019299" y="3522131"/>
            <a:ext cx="511175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83311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x-none" cap="small" dirty="0">
                <a:solidFill>
                  <a:schemeClr val="bg1"/>
                </a:solidFill>
              </a:rPr>
              <a:t>Rečnik (</a:t>
            </a:r>
            <a:r>
              <a:rPr lang="x-none" sz="3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dict</a:t>
            </a:r>
            <a:r>
              <a:rPr lang="x-none" cap="small" dirty="0">
                <a:solidFill>
                  <a:schemeClr val="bg1"/>
                </a:solidFill>
              </a:rPr>
              <a:t>)</a:t>
            </a:r>
            <a:endParaRPr lang="en-US" cap="small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932303" cy="59182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sz="1800" dirty="0"/>
              <a:t>Python nudi i složenu strukturu koja se zove rečnik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sr-Latn-RS" sz="1800" dirty="0"/>
              <a:t>Služi da se predstavi preslikavanje (mapiranje) </a:t>
            </a:r>
            <a:r>
              <a:rPr lang="sr-Latn-RS" sz="1800" b="1" dirty="0"/>
              <a:t>ključa</a:t>
            </a:r>
            <a:r>
              <a:rPr lang="sr-Latn-RS" sz="1800" dirty="0"/>
              <a:t> (eng.</a:t>
            </a:r>
            <a:r>
              <a:rPr lang="en-US" sz="1800" dirty="0"/>
              <a:t> </a:t>
            </a:r>
            <a:r>
              <a:rPr lang="en-US" sz="1800" i="1" dirty="0"/>
              <a:t>key</a:t>
            </a:r>
            <a:r>
              <a:rPr lang="sr-Latn-RS" sz="1800" dirty="0"/>
              <a:t>) u neku </a:t>
            </a:r>
            <a:r>
              <a:rPr lang="sr-Latn-RS" sz="1800" b="1" dirty="0"/>
              <a:t>vrednost</a:t>
            </a:r>
            <a:r>
              <a:rPr lang="sr-Latn-RS" sz="1800" i="1" dirty="0"/>
              <a:t> </a:t>
            </a:r>
            <a:r>
              <a:rPr lang="sr-Latn-RS" sz="1800" dirty="0"/>
              <a:t>(eng</a:t>
            </a:r>
            <a:r>
              <a:rPr lang="sr-Latn-RS" sz="1800" i="1" dirty="0"/>
              <a:t>. </a:t>
            </a:r>
            <a:r>
              <a:rPr lang="en-US" sz="1800" i="1" dirty="0"/>
              <a:t>value</a:t>
            </a:r>
            <a:r>
              <a:rPr lang="sr-Latn-RS" sz="1800" dirty="0"/>
              <a:t>)</a:t>
            </a:r>
            <a:endParaRPr lang="sr-Latn-RS" sz="1800" i="1" dirty="0"/>
          </a:p>
          <a:p>
            <a:pPr lvl="1">
              <a:lnSpc>
                <a:spcPct val="90000"/>
              </a:lnSpc>
            </a:pPr>
            <a:r>
              <a:rPr lang="en-US" sz="1800" i="1" dirty="0"/>
              <a:t>dictionary</a:t>
            </a:r>
            <a:r>
              <a:rPr lang="en-US" sz="1800" dirty="0"/>
              <a:t>, </a:t>
            </a:r>
            <a:r>
              <a:rPr lang="en-US" sz="1800" i="1" dirty="0"/>
              <a:t>associative array</a:t>
            </a:r>
            <a:r>
              <a:rPr lang="en-US" sz="1800" dirty="0"/>
              <a:t>, </a:t>
            </a:r>
            <a:r>
              <a:rPr lang="en-US" sz="1800" i="1" dirty="0"/>
              <a:t>hash table</a:t>
            </a:r>
            <a:r>
              <a:rPr lang="en-US" sz="1800" dirty="0"/>
              <a:t>, </a:t>
            </a:r>
            <a:r>
              <a:rPr lang="en-US" sz="1800" i="1" dirty="0"/>
              <a:t>hash map</a:t>
            </a:r>
            <a:endParaRPr lang="en-US" sz="1800" dirty="0"/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sr-Latn-RS" sz="1800" dirty="0"/>
              <a:t>Može se posmatrati kao niz kod koga indeksi nisu brojevi, već mogu biti skoro proizvoljni podaci</a:t>
            </a:r>
          </a:p>
          <a:p>
            <a:pPr lvl="1">
              <a:lnSpc>
                <a:spcPct val="90000"/>
              </a:lnSpc>
            </a:pPr>
            <a:r>
              <a:rPr lang="sr-Latn-RS" sz="1800" dirty="0"/>
              <a:t>Na primer (i najčešće), stringovi</a:t>
            </a:r>
          </a:p>
          <a:p>
            <a:pPr lvl="1">
              <a:lnSpc>
                <a:spcPct val="90000"/>
              </a:lnSpc>
            </a:pPr>
            <a:r>
              <a:rPr lang="sr-Latn-RS" sz="1800" dirty="0"/>
              <a:t>Asocijativan pristup podacima, heširanje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sr-Latn-RS" sz="1800" dirty="0"/>
              <a:t>Primeri upotrebe:</a:t>
            </a:r>
          </a:p>
          <a:p>
            <a:pPr lvl="1">
              <a:lnSpc>
                <a:spcPct val="90000"/>
              </a:lnSpc>
            </a:pPr>
            <a:r>
              <a:rPr lang="sr-Latn-RS" sz="1800" dirty="0"/>
              <a:t>Rečnik i prevođenje rečenice</a:t>
            </a:r>
          </a:p>
          <a:p>
            <a:pPr lvl="1">
              <a:lnSpc>
                <a:spcPct val="90000"/>
              </a:lnSpc>
            </a:pPr>
            <a:r>
              <a:rPr lang="sr-Latn-RS" sz="1800" dirty="0"/>
              <a:t>Traženje poglavlja u sadržaju knjige po imenu</a:t>
            </a:r>
          </a:p>
          <a:p>
            <a:pPr lvl="1">
              <a:lnSpc>
                <a:spcPct val="90000"/>
              </a:lnSpc>
            </a:pPr>
            <a:r>
              <a:rPr lang="sr-Latn-RS" sz="1800" dirty="0"/>
              <a:t>Bilo kakve tabele, </a:t>
            </a:r>
            <a:r>
              <a:rPr lang="en-US" sz="1800" i="1" dirty="0"/>
              <a:t>spreadsheet</a:t>
            </a:r>
            <a:r>
              <a:rPr lang="sr-Latn-RS" sz="1800" dirty="0"/>
              <a:t>-ovi itd.</a:t>
            </a:r>
          </a:p>
        </p:txBody>
      </p:sp>
    </p:spTree>
    <p:extLst>
      <p:ext uri="{BB962C8B-B14F-4D97-AF65-F5344CB8AC3E}">
        <p14:creationId xmlns:p14="http://schemas.microsoft.com/office/powerpoint/2010/main" val="344682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r-Latn-RS" sz="3200" cap="small" dirty="0">
                <a:solidFill>
                  <a:schemeClr val="bg1"/>
                </a:solidFill>
              </a:rPr>
              <a:t>Rečnik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sr-Latn-RS" sz="3200" cap="small" dirty="0">
                <a:solidFill>
                  <a:schemeClr val="bg1"/>
                </a:solidFill>
              </a:rPr>
              <a:t>–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sr-Latn-RS" sz="3200" cap="small" dirty="0">
                <a:solidFill>
                  <a:schemeClr val="bg1"/>
                </a:solidFill>
              </a:rPr>
              <a:t>primer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855700" y="469900"/>
            <a:ext cx="4983500" cy="60833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58775" indent="-358775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sr-Latn-R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Napraviti jednostavan englesko–francuski rečnik:</a:t>
            </a:r>
          </a:p>
          <a:p>
            <a:pPr marL="358775" indent="-358775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endParaRPr lang="sr-Latn-R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58775" indent="-358775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endParaRPr lang="sr-Latn-R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58775" indent="-358775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endParaRPr lang="sr-Latn-R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58775" indent="-358775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endParaRPr lang="sr-Latn-R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58775" indent="-358775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endParaRPr lang="sr-Latn-R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58775" indent="-358775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endParaRPr lang="sr-Latn-R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58775" indent="-358775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sr-Latn-R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Pretraga se vrši na ključeve (reči na engleskom jeziku)</a:t>
            </a:r>
          </a:p>
          <a:p>
            <a:pPr marL="358775" indent="-358775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sr-Latn-R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Uspešna pretraga kao rezultat daje vrednost koju ključ „čuva” (reči na francuskom jeziku)</a:t>
            </a:r>
          </a:p>
          <a:p>
            <a:pPr marL="358775" indent="-358775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sr-Latn-R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Ključevi su jedinstveni, ali vrednosti mogu imati „sinonime”</a:t>
            </a:r>
          </a:p>
          <a:p>
            <a:pPr marL="815975" lvl="1" indent="-358775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sr-Latn-R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 gornjem primeru, sinonimi su </a:t>
            </a:r>
            <a:r>
              <a:rPr lang="fr-FR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fermer</a:t>
            </a:r>
            <a:r>
              <a:rPr lang="sr-Latn-R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i </a:t>
            </a:r>
            <a:r>
              <a:rPr lang="fr-FR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clore</a:t>
            </a:r>
            <a:endParaRPr lang="fr-F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D629DAA2-A88E-48F5-8EEA-6EBF249F26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014224"/>
              </p:ext>
            </p:extLst>
          </p:nvPr>
        </p:nvGraphicFramePr>
        <p:xfrm>
          <a:off x="4055817" y="1885245"/>
          <a:ext cx="4876800" cy="100584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6636">
                <a:tc>
                  <a:txBody>
                    <a:bodyPr/>
                    <a:lstStyle/>
                    <a:p>
                      <a:pPr algn="ctr"/>
                      <a:r>
                        <a:rPr lang="x-none" sz="1600" dirty="0"/>
                        <a:t>r</a:t>
                      </a:r>
                      <a:r>
                        <a:rPr lang="en-US" sz="1600" dirty="0"/>
                        <a:t>ed</a:t>
                      </a:r>
                      <a:endParaRPr lang="x-non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blue</a:t>
                      </a:r>
                      <a:endParaRPr lang="en-US" sz="1600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day</a:t>
                      </a:r>
                      <a:endParaRPr lang="en-US" sz="1600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good</a:t>
                      </a:r>
                      <a:endParaRPr lang="en-US" sz="1600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noProof="0" dirty="0"/>
                        <a:t>open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noProof="0" dirty="0"/>
                        <a:t>close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636">
                <a:tc>
                  <a:txBody>
                    <a:bodyPr/>
                    <a:lstStyle/>
                    <a:p>
                      <a:pPr algn="ctr"/>
                      <a:r>
                        <a:rPr lang="fr-FR" sz="1600" noProof="0" dirty="0"/>
                        <a:t>rouge</a:t>
                      </a:r>
                      <a:endParaRPr lang="fr-FR" sz="1600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600"/>
                        <a:t>b</a:t>
                      </a:r>
                      <a:r>
                        <a:rPr lang="en-US" sz="1600" dirty="0"/>
                        <a:t>leu</a:t>
                      </a:r>
                      <a:endParaRPr lang="x-none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600"/>
                        <a:t>j</a:t>
                      </a:r>
                      <a:r>
                        <a:rPr lang="en-US" sz="1600" dirty="0"/>
                        <a:t>our</a:t>
                      </a:r>
                      <a:endParaRPr lang="x-none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600"/>
                        <a:t>b</a:t>
                      </a:r>
                      <a:r>
                        <a:rPr lang="en-US" sz="1600" dirty="0"/>
                        <a:t>on</a:t>
                      </a:r>
                      <a:endParaRPr lang="x-none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600" b="0"/>
                        <a:t>ouvrir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600" b="0"/>
                        <a:t>fermer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6636">
                <a:tc gridSpan="5">
                  <a:txBody>
                    <a:bodyPr/>
                    <a:lstStyle/>
                    <a:p>
                      <a:pPr algn="ctr"/>
                      <a:endParaRPr lang="x-none" sz="1600" b="1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B w="9525" cap="flat" cmpd="sng" algn="ctr">
                      <a:noFill/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x-none" sz="2400" b="1" dirty="0"/>
                    </a:p>
                  </a:txBody>
                  <a:tcPr>
                    <a:lnB w="9525" cap="flat" cmpd="sng" algn="ctr">
                      <a:noFill/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x-none" sz="2400" b="1" dirty="0"/>
                    </a:p>
                  </a:txBody>
                  <a:tcPr>
                    <a:lnB w="9525" cap="flat" cmpd="sng" algn="ctr">
                      <a:noFill/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x-none" sz="2400" b="1" dirty="0"/>
                    </a:p>
                  </a:txBody>
                  <a:tcPr>
                    <a:lnB w="9525" cap="flat" cmpd="sng" algn="ctr">
                      <a:noFill/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x-none" sz="2400" b="0" dirty="0"/>
                    </a:p>
                  </a:txBody>
                  <a:tcPr>
                    <a:lnB w="9525" cap="flat" cmpd="sng" algn="ctr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600" b="0" dirty="0"/>
                        <a:t>clore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27" name="Group 26">
            <a:extLst>
              <a:ext uri="{FF2B5EF4-FFF2-40B4-BE49-F238E27FC236}">
                <a16:creationId xmlns:a16="http://schemas.microsoft.com/office/drawing/2014/main" id="{56203AA5-105D-4C6B-8844-8D72F97FFE26}"/>
              </a:ext>
            </a:extLst>
          </p:cNvPr>
          <p:cNvGrpSpPr/>
          <p:nvPr/>
        </p:nvGrpSpPr>
        <p:grpSpPr>
          <a:xfrm>
            <a:off x="6317359" y="1364828"/>
            <a:ext cx="930878" cy="520417"/>
            <a:chOff x="7757826" y="2602903"/>
            <a:chExt cx="1141801" cy="244091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0530E04-D5AB-4AF1-A25A-EDD54132E2D3}"/>
                </a:ext>
              </a:extLst>
            </p:cNvPr>
            <p:cNvSpPr txBox="1"/>
            <p:nvPr/>
          </p:nvSpPr>
          <p:spPr>
            <a:xfrm>
              <a:off x="7941543" y="2602903"/>
              <a:ext cx="958084" cy="18766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keys</a:t>
              </a:r>
              <a:endParaRPr lang="en-US" sz="2800" dirty="0"/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DA3E5D69-374E-4737-BA8F-E9B9FBDEE8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57826" y="3614207"/>
              <a:ext cx="216928" cy="1429607"/>
            </a:xfrm>
            <a:prstGeom prst="straightConnector1">
              <a:avLst/>
            </a:prstGeom>
            <a:ln>
              <a:headEnd type="none" w="med" len="med"/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39218E1-D2C0-49C8-B679-3095F8F876DA}"/>
              </a:ext>
            </a:extLst>
          </p:cNvPr>
          <p:cNvGrpSpPr/>
          <p:nvPr/>
        </p:nvGrpSpPr>
        <p:grpSpPr>
          <a:xfrm>
            <a:off x="7696200" y="2667000"/>
            <a:ext cx="865134" cy="762060"/>
            <a:chOff x="7696200" y="3204210"/>
            <a:chExt cx="865134" cy="762060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10AC08B-1AEF-426B-9951-44E03BAAA997}"/>
                </a:ext>
              </a:extLst>
            </p:cNvPr>
            <p:cNvSpPr txBox="1"/>
            <p:nvPr/>
          </p:nvSpPr>
          <p:spPr>
            <a:xfrm>
              <a:off x="7772400" y="3566160"/>
              <a:ext cx="7889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values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A03C7283-6174-4B6E-B950-168F6E2C4C5B}"/>
                </a:ext>
              </a:extLst>
            </p:cNvPr>
            <p:cNvCxnSpPr>
              <a:cxnSpLocks/>
              <a:stCxn id="34" idx="1"/>
            </p:cNvCxnSpPr>
            <p:nvPr/>
          </p:nvCxnSpPr>
          <p:spPr>
            <a:xfrm flipH="1" flipV="1">
              <a:off x="7696200" y="3204210"/>
              <a:ext cx="76200" cy="562005"/>
            </a:xfrm>
            <a:prstGeom prst="straightConnector1">
              <a:avLst/>
            </a:prstGeom>
            <a:ln>
              <a:headEnd type="none" w="med" len="med"/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4745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uiExpand="1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x-none" sz="3200" cap="small" dirty="0">
                <a:solidFill>
                  <a:schemeClr val="bg1"/>
                </a:solidFill>
              </a:rPr>
              <a:t>Rečnik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en-US" sz="3200" cap="small" dirty="0">
                <a:solidFill>
                  <a:schemeClr val="bg1"/>
                </a:solidFill>
              </a:rPr>
              <a:t>–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x-none" sz="3200" cap="small" dirty="0">
                <a:solidFill>
                  <a:schemeClr val="bg1"/>
                </a:solidFill>
              </a:rPr>
              <a:t>sintaksa</a:t>
            </a:r>
            <a:endParaRPr lang="en-US" sz="3200" cap="small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932303" cy="59182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sz="1600" dirty="0">
                <a:cs typeface="Consolas" panose="020B0609020204030204" pitchFamily="49" charset="0"/>
              </a:rPr>
              <a:t>Članovi (unosi) u rečniku se navode unutar 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{}</a:t>
            </a:r>
            <a:endParaRPr lang="sr-Latn-R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lnSpc>
                <a:spcPct val="90000"/>
              </a:lnSpc>
            </a:pPr>
            <a:r>
              <a:rPr lang="sr-Latn-RS" sz="1600" dirty="0">
                <a:cs typeface="Consolas" panose="020B0609020204030204" pitchFamily="49" charset="0"/>
              </a:rPr>
              <a:t>Od skupa se razlikuje po tome što je svaki član par</a:t>
            </a:r>
            <a:r>
              <a:rPr lang="sr-Latn-RS" sz="1600" dirty="0"/>
              <a:t> 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ključ: vrednost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mydict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{'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': "Mika", '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favnum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': 3435, 6: [1, 2, 3]}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sr-Latn-RS" sz="1600" dirty="0">
                <a:cs typeface="Consolas" panose="020B0609020204030204" pitchFamily="49" charset="0"/>
              </a:rPr>
              <a:t>Vrednosti mogu biti proizvoljnog tipa, dok ključevi moraju biti nepromenljivi (zbog heširanja) — ne može lista i skup, ali može torka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sr-Latn-RS" sz="1600" dirty="0">
                <a:cs typeface="Consolas" panose="020B0609020204030204" pitchFamily="49" charset="0"/>
              </a:rPr>
              <a:t>Moguće je ugnezditi rečnike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JMBG = {'0101995012345': {'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': "Mara",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'surname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': "Marić"},</a:t>
            </a:r>
          </a:p>
          <a:p>
            <a:pPr marL="457200" lvl="1" indent="0">
              <a:lnSpc>
                <a:spcPct val="90000"/>
              </a:lnSpc>
              <a:buNone/>
              <a:tabLst>
                <a:tab pos="1431925" algn="l"/>
              </a:tabLst>
            </a:pP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'0202965777888': {'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': "Pera", '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surname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': "Perić"}}</a:t>
            </a:r>
            <a:endParaRPr lang="sr-Latn-R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90000"/>
              </a:lnSpc>
              <a:spcBef>
                <a:spcPts val="800"/>
              </a:spcBef>
            </a:pPr>
            <a:r>
              <a:rPr lang="sr-Latn-RS" sz="1600" dirty="0">
                <a:cs typeface="Consolas" panose="020B0609020204030204" pitchFamily="49" charset="0"/>
              </a:rPr>
              <a:t>Dohvatanje vrednosti za ključ se radi indeksiranjem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mydict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['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name'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b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Ključ mora postojati, inače KeyError</a:t>
            </a:r>
          </a:p>
          <a:p>
            <a:pPr>
              <a:lnSpc>
                <a:spcPct val="90000"/>
              </a:lnSpc>
              <a:spcBef>
                <a:spcPts val="800"/>
              </a:spcBef>
            </a:pPr>
            <a:r>
              <a:rPr lang="sr-Latn-RS" sz="1600" dirty="0">
                <a:cs typeface="Consolas" panose="020B0609020204030204" pitchFamily="49" charset="0"/>
              </a:rPr>
              <a:t>Dodavanje unosa ili menjanje postojećeg za taj ključ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mydict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['tau'] = 6.28</a:t>
            </a:r>
          </a:p>
          <a:p>
            <a:pPr lvl="0">
              <a:lnSpc>
                <a:spcPct val="90000"/>
              </a:lnSpc>
              <a:spcBef>
                <a:spcPts val="800"/>
              </a:spcBef>
            </a:pPr>
            <a:r>
              <a:rPr lang="sr-Latn-RS" sz="1600" i="1" dirty="0">
                <a:cs typeface="Consolas" panose="020B0609020204030204" pitchFamily="49" charset="0"/>
              </a:rPr>
              <a:t>4.2-en-fr-dict.py</a:t>
            </a:r>
            <a:r>
              <a:rPr lang="sr-Latn-RS" sz="1600" dirty="0">
                <a:cs typeface="Consolas" panose="020B0609020204030204" pitchFamily="49" charset="0"/>
              </a:rPr>
              <a:t>,</a:t>
            </a:r>
            <a:r>
              <a:rPr lang="sr-Latn-RS" sz="1600" dirty="0"/>
              <a:t> </a:t>
            </a:r>
            <a:r>
              <a:rPr lang="sr-Latn-RS" sz="1600" i="1" dirty="0">
                <a:cs typeface="Consolas" panose="020B0609020204030204" pitchFamily="49" charset="0"/>
              </a:rPr>
              <a:t>4.3-jmbg-dict.py</a:t>
            </a:r>
            <a:r>
              <a:rPr lang="sr-Latn-RS" sz="1600" dirty="0">
                <a:cs typeface="Consolas" panose="020B0609020204030204" pitchFamily="49" charset="0"/>
              </a:rPr>
              <a:t>,</a:t>
            </a:r>
            <a:r>
              <a:rPr lang="sr-Latn-RS" sz="1600" dirty="0"/>
              <a:t> </a:t>
            </a:r>
            <a:r>
              <a:rPr lang="sr-Latn-RS" sz="1600" i="1" dirty="0"/>
              <a:t>4.4-menu-dict.py</a:t>
            </a:r>
            <a:endParaRPr lang="sr-Latn-RS" sz="1600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739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3200" cap="small" dirty="0">
                <a:solidFill>
                  <a:schemeClr val="bg1"/>
                </a:solidFill>
              </a:rPr>
              <a:t>Rečnik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sr-Latn-RS" sz="3200" cap="small" dirty="0">
                <a:solidFill>
                  <a:schemeClr val="bg1"/>
                </a:solidFill>
              </a:rPr>
              <a:t>– 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sr-Latn-RS" sz="3200" cap="small" dirty="0">
                <a:solidFill>
                  <a:schemeClr val="bg1"/>
                </a:solidFill>
              </a:rPr>
              <a:t>operacije (1)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932303" cy="5918200"/>
          </a:xfrm>
        </p:spPr>
        <p:txBody>
          <a:bodyPr anchor="ctr">
            <a:normAutofit/>
          </a:bodyPr>
          <a:lstStyle/>
          <a:p>
            <a:pPr lvl="0">
              <a:lnSpc>
                <a:spcPct val="90000"/>
              </a:lnSpc>
              <a:buClr>
                <a:schemeClr val="tx1"/>
              </a:buClr>
              <a:buSzPct val="120000"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dict.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get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k, de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f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u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t=None)</a:t>
            </a:r>
            <a:r>
              <a:rPr lang="en-US" sz="1600" dirty="0">
                <a:cs typeface="Consolas" panose="020B0609020204030204" pitchFamily="49" charset="0"/>
              </a:rPr>
              <a:t> </a:t>
            </a:r>
            <a:r>
              <a:rPr lang="x-none" sz="1600" dirty="0">
                <a:cs typeface="Consolas" panose="020B0609020204030204" pitchFamily="49" charset="0"/>
              </a:rPr>
              <a:t>i</a:t>
            </a:r>
            <a:r>
              <a:rPr lang="en-US" sz="1600" dirty="0">
                <a:cs typeface="Consolas" panose="020B0609020204030204" pitchFamily="49" charset="0"/>
              </a:rPr>
              <a:t>s</a:t>
            </a:r>
            <a:r>
              <a:rPr lang="x-none" sz="1600" dirty="0">
                <a:cs typeface="Consolas" panose="020B0609020204030204" pitchFamily="49" charset="0"/>
              </a:rPr>
              <a:t>t</a:t>
            </a:r>
            <a:r>
              <a:rPr lang="en-US" sz="1600" dirty="0">
                <a:cs typeface="Consolas" panose="020B0609020204030204" pitchFamily="49" charset="0"/>
              </a:rPr>
              <a:t>o</a:t>
            </a:r>
            <a:r>
              <a:rPr lang="x-none" sz="1600" dirty="0">
                <a:cs typeface="Consolas" panose="020B0609020204030204" pitchFamily="49" charset="0"/>
              </a:rPr>
              <a:t> dohvata vrednost za 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k</a:t>
            </a:r>
            <a:r>
              <a:rPr lang="x-none" sz="1600" dirty="0">
                <a:cs typeface="Consolas" panose="020B0609020204030204" pitchFamily="49" charset="0"/>
              </a:rPr>
              <a:t>, </a:t>
            </a:r>
            <a:r>
              <a:rPr lang="sr-Latn-RS" sz="1600" dirty="0">
                <a:cs typeface="Consolas" panose="020B0609020204030204" pitchFamily="49" charset="0"/>
              </a:rPr>
              <a:t>ali:</a:t>
            </a:r>
          </a:p>
          <a:p>
            <a:pPr lvl="1">
              <a:lnSpc>
                <a:spcPct val="90000"/>
              </a:lnSpc>
            </a:pPr>
            <a:r>
              <a:rPr lang="x-none" sz="1600" dirty="0">
                <a:cs typeface="Consolas" panose="020B0609020204030204" pitchFamily="49" charset="0"/>
              </a:rPr>
              <a:t>Ako ključ ne postoji, m</a:t>
            </a:r>
            <a:r>
              <a:rPr lang="en-US" sz="1600" dirty="0">
                <a:cs typeface="Consolas" panose="020B0609020204030204" pitchFamily="49" charset="0"/>
              </a:rPr>
              <a:t>e</a:t>
            </a:r>
            <a:r>
              <a:rPr lang="x-none" sz="1600" dirty="0">
                <a:cs typeface="Consolas" panose="020B0609020204030204" pitchFamily="49" charset="0"/>
              </a:rPr>
              <a:t>t</a:t>
            </a:r>
            <a:r>
              <a:rPr lang="en-US" sz="1600" dirty="0">
                <a:cs typeface="Consolas" panose="020B0609020204030204" pitchFamily="49" charset="0"/>
              </a:rPr>
              <a:t>o</a:t>
            </a:r>
            <a:r>
              <a:rPr lang="x-none" sz="1600" dirty="0">
                <a:cs typeface="Consolas" panose="020B0609020204030204" pitchFamily="49" charset="0"/>
              </a:rPr>
              <a:t>d</a:t>
            </a:r>
            <a:r>
              <a:rPr lang="en-US" sz="1600" dirty="0">
                <a:cs typeface="Consolas" panose="020B0609020204030204" pitchFamily="49" charset="0"/>
              </a:rPr>
              <a:t>a</a:t>
            </a:r>
            <a:r>
              <a:rPr lang="x-none" sz="1600" dirty="0">
                <a:cs typeface="Consolas" panose="020B0609020204030204" pitchFamily="49" charset="0"/>
              </a:rPr>
              <a:t> vraća 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de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f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u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x-none" sz="1600" dirty="0">
                <a:cs typeface="Consolas" panose="020B0609020204030204" pitchFamily="49" charset="0"/>
              </a:rPr>
              <a:t> </a:t>
            </a:r>
            <a:r>
              <a:rPr lang="sr-Latn-RS" sz="1600" dirty="0">
                <a:cs typeface="Consolas" panose="020B0609020204030204" pitchFamily="49" charset="0"/>
              </a:rPr>
              <a:t>umesto podizanja greške</a:t>
            </a:r>
          </a:p>
          <a:p>
            <a:pPr lvl="1">
              <a:lnSpc>
                <a:spcPct val="90000"/>
              </a:lnSpc>
            </a:pPr>
            <a:r>
              <a:rPr lang="sr-Latn-RS" sz="1600" dirty="0"/>
              <a:t>Korisno kada je potrebno imati podrazumevanu vrednost i za nedostajuće unose</a:t>
            </a:r>
            <a:endParaRPr lang="sr-Latn-R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lnSpc>
                <a:spcPct val="90000"/>
              </a:lnSpc>
              <a:buNone/>
              <a:tabLst>
                <a:tab pos="4040188" algn="l"/>
              </a:tabLst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c in string.ascii_letters:</a:t>
            </a:r>
          </a:p>
          <a:p>
            <a:pPr marL="457200" lvl="1" indent="0">
              <a:lnSpc>
                <a:spcPct val="90000"/>
              </a:lnSpc>
              <a:buNone/>
              <a:tabLst>
                <a:tab pos="4040188" algn="l"/>
              </a:tabLst>
            </a:pP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o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l +=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t_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.get(c, 0)</a:t>
            </a:r>
            <a:endParaRPr lang="x-none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x-none" sz="1600" dirty="0">
                <a:cs typeface="Consolas" panose="020B0609020204030204" pitchFamily="49" charset="0"/>
              </a:rPr>
              <a:t>B</a:t>
            </a:r>
            <a:r>
              <a:rPr lang="en-US" sz="1600" dirty="0">
                <a:cs typeface="Consolas" panose="020B0609020204030204" pitchFamily="49" charset="0"/>
              </a:rPr>
              <a:t>r</a:t>
            </a:r>
            <a:r>
              <a:rPr lang="x-none" sz="1600" dirty="0">
                <a:cs typeface="Consolas" panose="020B0609020204030204" pitchFamily="49" charset="0"/>
              </a:rPr>
              <a:t>o</a:t>
            </a:r>
            <a:r>
              <a:rPr lang="en-US" sz="1600" dirty="0">
                <a:cs typeface="Consolas" panose="020B0609020204030204" pitchFamily="49" charset="0"/>
              </a:rPr>
              <a:t>j</a:t>
            </a:r>
            <a:r>
              <a:rPr lang="x-none" sz="1600" dirty="0">
                <a:cs typeface="Consolas" panose="020B0609020204030204" pitchFamily="49" charset="0"/>
              </a:rPr>
              <a:t> </a:t>
            </a:r>
            <a:r>
              <a:rPr lang="en-US" sz="1600" dirty="0">
                <a:cs typeface="Consolas" panose="020B0609020204030204" pitchFamily="49" charset="0"/>
              </a:rPr>
              <a:t>u</a:t>
            </a:r>
            <a:r>
              <a:rPr lang="x-none" sz="1600" dirty="0">
                <a:cs typeface="Consolas" panose="020B0609020204030204" pitchFamily="49" charset="0"/>
              </a:rPr>
              <a:t>n</a:t>
            </a:r>
            <a:r>
              <a:rPr lang="en-US" sz="1600" dirty="0">
                <a:cs typeface="Consolas" panose="020B0609020204030204" pitchFamily="49" charset="0"/>
              </a:rPr>
              <a:t>o</a:t>
            </a:r>
            <a:r>
              <a:rPr lang="x-none" sz="1600" dirty="0">
                <a:cs typeface="Consolas" panose="020B0609020204030204" pitchFamily="49" charset="0"/>
              </a:rPr>
              <a:t>sa/</a:t>
            </a:r>
            <a:r>
              <a:rPr lang="en-US" sz="1600" dirty="0">
                <a:cs typeface="Consolas" panose="020B0609020204030204" pitchFamily="49" charset="0"/>
              </a:rPr>
              <a:t>k</a:t>
            </a:r>
            <a:r>
              <a:rPr lang="x-none" sz="1600" dirty="0">
                <a:cs typeface="Consolas" panose="020B0609020204030204" pitchFamily="49" charset="0"/>
              </a:rPr>
              <a:t>l</a:t>
            </a:r>
            <a:r>
              <a:rPr lang="en-US" sz="1600" dirty="0">
                <a:cs typeface="Consolas" panose="020B0609020204030204" pitchFamily="49" charset="0"/>
              </a:rPr>
              <a:t>j</a:t>
            </a:r>
            <a:r>
              <a:rPr lang="x-none" sz="1600" dirty="0">
                <a:cs typeface="Consolas" panose="020B0609020204030204" pitchFamily="49" charset="0"/>
              </a:rPr>
              <a:t>u</a:t>
            </a:r>
            <a:r>
              <a:rPr lang="en-US" sz="1600" dirty="0">
                <a:cs typeface="Consolas" panose="020B0609020204030204" pitchFamily="49" charset="0"/>
              </a:rPr>
              <a:t>č</a:t>
            </a:r>
            <a:r>
              <a:rPr lang="x-none" sz="1600" dirty="0">
                <a:cs typeface="Consolas" panose="020B0609020204030204" pitchFamily="49" charset="0"/>
              </a:rPr>
              <a:t>e</a:t>
            </a:r>
            <a:r>
              <a:rPr lang="en-US" sz="1600" dirty="0">
                <a:cs typeface="Consolas" panose="020B0609020204030204" pitchFamily="49" charset="0"/>
              </a:rPr>
              <a:t>v</a:t>
            </a:r>
            <a:r>
              <a:rPr lang="x-none" sz="1600" dirty="0">
                <a:cs typeface="Consolas" panose="020B0609020204030204" pitchFamily="49" charset="0"/>
              </a:rPr>
              <a:t>a, </a:t>
            </a:r>
            <a:r>
              <a:rPr lang="en-US" sz="1600" dirty="0">
                <a:cs typeface="Consolas" panose="020B0609020204030204" pitchFamily="49" charset="0"/>
              </a:rPr>
              <a:t>t</a:t>
            </a:r>
            <a:r>
              <a:rPr lang="x-none" sz="1600" dirty="0">
                <a:cs typeface="Consolas" panose="020B0609020204030204" pitchFamily="49" charset="0"/>
              </a:rPr>
              <a:t>j. veličina rečnika</a:t>
            </a:r>
            <a:endParaRPr lang="en-US" sz="1600" dirty="0">
              <a:cs typeface="Consolas" panose="020B0609020204030204" pitchFamily="49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n(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ict)</a:t>
            </a:r>
            <a:endParaRPr lang="x-none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x-none" sz="1600" dirty="0">
                <a:cs typeface="Consolas" panose="020B0609020204030204" pitchFamily="49" charset="0"/>
              </a:rPr>
              <a:t>B</a:t>
            </a:r>
            <a:r>
              <a:rPr lang="en-US" sz="1600" dirty="0">
                <a:cs typeface="Consolas" panose="020B0609020204030204" pitchFamily="49" charset="0"/>
              </a:rPr>
              <a:t>r</a:t>
            </a:r>
            <a:r>
              <a:rPr lang="x-none" sz="1600" dirty="0">
                <a:cs typeface="Consolas" panose="020B0609020204030204" pitchFamily="49" charset="0"/>
              </a:rPr>
              <a:t>i</a:t>
            </a:r>
            <a:r>
              <a:rPr lang="en-US" sz="1600" dirty="0">
                <a:cs typeface="Consolas" panose="020B0609020204030204" pitchFamily="49" charset="0"/>
              </a:rPr>
              <a:t>s</a:t>
            </a:r>
            <a:r>
              <a:rPr lang="x-none" sz="1600" dirty="0">
                <a:cs typeface="Consolas" panose="020B0609020204030204" pitchFamily="49" charset="0"/>
              </a:rPr>
              <a:t>a</a:t>
            </a:r>
            <a:r>
              <a:rPr lang="en-US" sz="1600" dirty="0">
                <a:cs typeface="Consolas" panose="020B0609020204030204" pitchFamily="49" charset="0"/>
              </a:rPr>
              <a:t>n</a:t>
            </a:r>
            <a:r>
              <a:rPr lang="x-none" sz="1600" dirty="0">
                <a:cs typeface="Consolas" panose="020B0609020204030204" pitchFamily="49" charset="0"/>
              </a:rPr>
              <a:t>j</a:t>
            </a:r>
            <a:r>
              <a:rPr lang="en-US" sz="1600" dirty="0">
                <a:cs typeface="Consolas" panose="020B0609020204030204" pitchFamily="49" charset="0"/>
              </a:rPr>
              <a:t>e</a:t>
            </a:r>
            <a:r>
              <a:rPr lang="x-none" sz="1600" dirty="0">
                <a:cs typeface="Consolas" panose="020B0609020204030204" pitchFamily="49" charset="0"/>
              </a:rPr>
              <a:t> unosa iz rečnika</a:t>
            </a:r>
            <a:endParaRPr lang="en-US" sz="1600" dirty="0">
              <a:cs typeface="Consolas" panose="020B0609020204030204" pitchFamily="49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del 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mydict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['pi']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Ključ mora postojati</a:t>
            </a: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dict.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clear(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x-none" sz="1600" dirty="0">
                <a:cs typeface="Consolas" panose="020B0609020204030204" pitchFamily="49" charset="0"/>
              </a:rPr>
              <a:t> potpuno </a:t>
            </a:r>
            <a:r>
              <a:rPr lang="en-US" sz="1600" dirty="0">
                <a:cs typeface="Consolas" panose="020B0609020204030204" pitchFamily="49" charset="0"/>
              </a:rPr>
              <a:t>is</a:t>
            </a:r>
            <a:r>
              <a:rPr lang="x-none" sz="1600" dirty="0">
                <a:cs typeface="Consolas" panose="020B0609020204030204" pitchFamily="49" charset="0"/>
              </a:rPr>
              <a:t>prazni rečnik</a:t>
            </a:r>
            <a:endParaRPr lang="en-US" sz="1600" dirty="0">
              <a:cs typeface="Consolas" panose="020B0609020204030204" pitchFamily="49" charset="0"/>
            </a:endParaRPr>
          </a:p>
          <a:p>
            <a:pPr>
              <a:lnSpc>
                <a:spcPct val="90000"/>
              </a:lnSpc>
            </a:pPr>
            <a:r>
              <a:rPr lang="x-none" sz="1600" dirty="0">
                <a:cs typeface="Consolas" panose="020B0609020204030204" pitchFamily="49" charset="0"/>
              </a:rPr>
              <a:t>Podržava</a:t>
            </a:r>
            <a:r>
              <a:rPr lang="en-US" sz="1600" dirty="0"/>
              <a:t> 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sz="1600" dirty="0"/>
              <a:t> </a:t>
            </a:r>
            <a:r>
              <a:rPr lang="x-none" sz="1600" dirty="0">
                <a:cs typeface="Consolas" panose="020B0609020204030204" pitchFamily="49" charset="0"/>
              </a:rPr>
              <a:t>i</a:t>
            </a:r>
            <a:r>
              <a:rPr lang="en-US" sz="1600" dirty="0"/>
              <a:t> </a:t>
            </a:r>
            <a:r>
              <a:rPr lang="x-none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not in</a:t>
            </a:r>
            <a:r>
              <a:rPr lang="en-US" sz="1600" dirty="0"/>
              <a:t> </a:t>
            </a:r>
            <a:r>
              <a:rPr lang="x-none" sz="1600" b="1" u="sng" dirty="0"/>
              <a:t>za ključeve</a:t>
            </a:r>
            <a:endParaRPr lang="en-US" sz="1600" b="1" u="sng" dirty="0"/>
          </a:p>
          <a:p>
            <a:pPr>
              <a:lnSpc>
                <a:spcPct val="90000"/>
              </a:lnSpc>
            </a:pPr>
            <a:r>
              <a:rPr lang="x-none" sz="1600" dirty="0">
                <a:cs typeface="Consolas" panose="020B0609020204030204" pitchFamily="49" charset="0"/>
              </a:rPr>
              <a:t>Rečnici su jednaki ako su im svi parovi ključ–vrednost jednaki</a:t>
            </a:r>
            <a:endParaRPr lang="en-US" sz="1600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32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3200" cap="small" dirty="0">
                <a:solidFill>
                  <a:schemeClr val="bg1"/>
                </a:solidFill>
              </a:rPr>
              <a:t>Rečnik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sr-Latn-RS" sz="3200" cap="small" dirty="0">
                <a:solidFill>
                  <a:schemeClr val="bg1"/>
                </a:solidFill>
              </a:rPr>
              <a:t>–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sr-Latn-RS" sz="3200" cap="small" dirty="0">
                <a:solidFill>
                  <a:schemeClr val="bg1"/>
                </a:solidFill>
              </a:rPr>
              <a:t>operacije (2)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932303" cy="59182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sz="1400" dirty="0">
                <a:cs typeface="Consolas" panose="020B0609020204030204" pitchFamily="49" charset="0"/>
              </a:rPr>
              <a:t>Samo ključevi, odnosno samo vrednosti se mogu dobiti pozivom metoda 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dict.keys()</a:t>
            </a:r>
            <a:r>
              <a:rPr lang="sr-Latn-RS" sz="1400" dirty="0">
                <a:cs typeface="Consolas" panose="020B0609020204030204" pitchFamily="49" charset="0"/>
              </a:rPr>
              <a:t> i 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dict.values()</a:t>
            </a:r>
            <a:endParaRPr lang="sr-Latn-R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lnSpc>
                <a:spcPct val="90000"/>
              </a:lnSpc>
            </a:pPr>
            <a:r>
              <a:rPr lang="sr-Latn-RS" sz="1400" dirty="0">
                <a:cs typeface="Consolas" panose="020B0609020204030204" pitchFamily="49" charset="0"/>
              </a:rPr>
              <a:t>U Python 2.7 su rezultati tipa 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list</a:t>
            </a:r>
            <a:r>
              <a:rPr lang="sr-Latn-RS" sz="1400" dirty="0">
                <a:cs typeface="Consolas" panose="020B0609020204030204" pitchFamily="49" charset="0"/>
              </a:rPr>
              <a:t>, u Python 3 malo drugačije</a:t>
            </a:r>
          </a:p>
          <a:p>
            <a:pPr lvl="1">
              <a:lnSpc>
                <a:spcPct val="90000"/>
              </a:lnSpc>
            </a:pPr>
            <a:r>
              <a:rPr lang="sr-Latn-RS" sz="1400" dirty="0">
                <a:cs typeface="Consolas" panose="020B0609020204030204" pitchFamily="49" charset="0"/>
              </a:rPr>
              <a:t>U 3 se lista može dobiti sa 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list(mydict.keys())</a:t>
            </a:r>
            <a:r>
              <a:rPr lang="sr-Latn-RS" sz="1400" dirty="0">
                <a:cs typeface="Consolas" panose="020B0609020204030204" pitchFamily="49" charset="0"/>
              </a:rPr>
              <a:t> ali to često nije nužno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sr-Latn-RS" sz="1400" dirty="0">
                <a:cs typeface="Consolas" panose="020B0609020204030204" pitchFamily="49" charset="0"/>
              </a:rPr>
              <a:t>Iteracija po rečniku: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k, v in mydict.items():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  # Uradi nešto sa k i v</a:t>
            </a:r>
          </a:p>
          <a:p>
            <a:pPr lvl="1">
              <a:lnSpc>
                <a:spcPct val="90000"/>
              </a:lnSpc>
            </a:pPr>
            <a:r>
              <a:rPr lang="sr-Latn-RS" sz="1400" dirty="0">
                <a:cs typeface="Consolas" panose="020B0609020204030204" pitchFamily="49" charset="0"/>
              </a:rPr>
              <a:t>U Python 2.7 je 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dict.items()</a:t>
            </a:r>
            <a:r>
              <a:rPr lang="sr-Latn-RS" sz="1400" dirty="0"/>
              <a:t> lista torki od po dva člana, dok je u Python 3 generator (vrednosti se dobijaju po potrebi, ne sve odjednom)</a:t>
            </a:r>
          </a:p>
          <a:p>
            <a:pPr lvl="1">
              <a:lnSpc>
                <a:spcPct val="90000"/>
              </a:lnSpc>
            </a:pPr>
            <a:r>
              <a:rPr lang="sr-Latn-RS" sz="1400" dirty="0"/>
              <a:t>Ovaj oblik, efikasniji za iteraciju, je u 2 dostupan kao 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dict.iteritems()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sr-Latn-RS" sz="1400" dirty="0"/>
              <a:t>Proširivanje rečnika drugim rečnikom</a:t>
            </a:r>
          </a:p>
          <a:p>
            <a:pPr lvl="1">
              <a:lnSpc>
                <a:spcPct val="90000"/>
              </a:lnSpc>
            </a:pP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d1.update(d2)  # Dodaje unose iz d2, ažurirajući postojeće</a:t>
            </a:r>
          </a:p>
          <a:p>
            <a:pPr lvl="1">
              <a:lnSpc>
                <a:spcPct val="90000"/>
              </a:lnSpc>
            </a:pP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d3 = {**d1, '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extra</a:t>
            </a:r>
            <a:r>
              <a:rPr lang="sr-Latn-R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': 5}  # Svi unosi iz d1 + dodatni (py3)</a:t>
            </a:r>
          </a:p>
        </p:txBody>
      </p:sp>
    </p:spTree>
    <p:extLst>
      <p:ext uri="{BB962C8B-B14F-4D97-AF65-F5344CB8AC3E}">
        <p14:creationId xmlns:p14="http://schemas.microsoft.com/office/powerpoint/2010/main" val="2909573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x-none" sz="3200" cap="small" dirty="0">
                <a:solidFill>
                  <a:schemeClr val="bg1"/>
                </a:solidFill>
              </a:rPr>
              <a:t>Rečnik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en-US" sz="3200" cap="small" dirty="0">
                <a:solidFill>
                  <a:schemeClr val="bg1"/>
                </a:solidFill>
              </a:rPr>
              <a:t>–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x-none" sz="3200" cap="small" dirty="0">
                <a:solidFill>
                  <a:schemeClr val="bg1"/>
                </a:solidFill>
              </a:rPr>
              <a:t>primena</a:t>
            </a:r>
            <a:endParaRPr lang="en-US" sz="3200" cap="small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932303" cy="5918200"/>
          </a:xfrm>
        </p:spPr>
        <p:txBody>
          <a:bodyPr anchor="ctr">
            <a:normAutofit/>
          </a:bodyPr>
          <a:lstStyle/>
          <a:p>
            <a:pPr lvl="0">
              <a:lnSpc>
                <a:spcPct val="90000"/>
              </a:lnSpc>
            </a:pPr>
            <a:r>
              <a:rPr lang="x-none" sz="1600" dirty="0">
                <a:cs typeface="Consolas" panose="020B0609020204030204" pitchFamily="49" charset="0"/>
              </a:rPr>
              <a:t>Najfleksibilnija struktura ugrađena u jezik</a:t>
            </a:r>
          </a:p>
          <a:p>
            <a:pPr lvl="0">
              <a:lnSpc>
                <a:spcPct val="90000"/>
              </a:lnSpc>
              <a:spcBef>
                <a:spcPts val="1200"/>
              </a:spcBef>
            </a:pPr>
            <a:r>
              <a:rPr lang="x-none" sz="1600" dirty="0">
                <a:cs typeface="Consolas" panose="020B0609020204030204" pitchFamily="49" charset="0"/>
              </a:rPr>
              <a:t>Idealna za pamćenje statistika, memoizaciju kod DP...</a:t>
            </a:r>
          </a:p>
          <a:p>
            <a:pPr lvl="0">
              <a:lnSpc>
                <a:spcPct val="90000"/>
              </a:lnSpc>
              <a:spcBef>
                <a:spcPts val="1200"/>
              </a:spcBef>
            </a:pPr>
            <a:r>
              <a:rPr lang="x-none" sz="1600" dirty="0">
                <a:cs typeface="Consolas" panose="020B0609020204030204" pitchFamily="49" charset="0"/>
              </a:rPr>
              <a:t>Složeniji programski problemi obično zahtevaju upotrebu neke strukture podataka</a:t>
            </a:r>
          </a:p>
          <a:p>
            <a:pPr lvl="1">
              <a:lnSpc>
                <a:spcPct val="90000"/>
              </a:lnSpc>
            </a:pPr>
            <a:r>
              <a:rPr lang="x-none" sz="1600" dirty="0">
                <a:cs typeface="Consolas" panose="020B0609020204030204" pitchFamily="49" charset="0"/>
              </a:rPr>
              <a:t>Razmisliti kako se problem može modelovati strukturama</a:t>
            </a:r>
          </a:p>
          <a:p>
            <a:pPr lvl="1">
              <a:lnSpc>
                <a:spcPct val="90000"/>
              </a:lnSpc>
            </a:pPr>
            <a:r>
              <a:rPr lang="x-none" sz="1600" dirty="0">
                <a:cs typeface="Consolas" panose="020B0609020204030204" pitchFamily="49" charset="0"/>
              </a:rPr>
              <a:t>Odlučiti koje podatke treba pamtiti (</a:t>
            </a:r>
            <a:r>
              <a:rPr lang="x-none" sz="1600" i="1" dirty="0">
                <a:cs typeface="Consolas" panose="020B0609020204030204" pitchFamily="49" charset="0"/>
              </a:rPr>
              <a:t>space–time tradeoff</a:t>
            </a:r>
            <a:r>
              <a:rPr lang="x-none" sz="1600" dirty="0">
                <a:cs typeface="Consolas" panose="020B0609020204030204" pitchFamily="49" charset="0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x-none" sz="1600" dirty="0">
                <a:cs typeface="Consolas" panose="020B0609020204030204" pitchFamily="49" charset="0"/>
              </a:rPr>
              <a:t>Napraviti optimalan odabir strukture (ili kombinacije struktura) za dati problem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x-none" sz="1600" dirty="0">
                <a:cs typeface="Consolas" panose="020B0609020204030204" pitchFamily="49" charset="0"/>
              </a:rPr>
              <a:t>Više primera upotrebe rečnika na sledećem času</a:t>
            </a:r>
          </a:p>
        </p:txBody>
      </p:sp>
    </p:spTree>
    <p:extLst>
      <p:ext uri="{BB962C8B-B14F-4D97-AF65-F5344CB8AC3E}">
        <p14:creationId xmlns:p14="http://schemas.microsoft.com/office/powerpoint/2010/main" val="40905832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575D7A7-3C36-4508-9BC6-70A93BD3C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2700" y="0"/>
            <a:ext cx="9173369" cy="6856214"/>
            <a:chOff x="-16934" y="0"/>
            <a:chExt cx="12231160" cy="685621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C964A0D-06B7-4C16-AC9F-20ADDA805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5703F5C-55DF-45CD-BC3F-3BE8F1033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8C7134F-70F9-4826-A97E-9B39AEA08F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9351E73-B6DD-4B56-8EE9-C16B5711C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E446D0E-6531-40B7-A182-FB8602439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019299" y="3522131"/>
            <a:ext cx="51117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59C2C63-D709-4949-9465-29A52CBED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FD2038-15D6-4003-8350-AFEC394EE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3940" y="1399880"/>
            <a:ext cx="5856119" cy="410396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tx2">
                <a:lumMod val="75000"/>
                <a:lumOff val="2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CF519C2-F6BE-41BE-A50E-54B98359C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46249" y="1540931"/>
            <a:ext cx="5657851" cy="3835401"/>
          </a:xfrm>
          <a:prstGeom prst="rect">
            <a:avLst/>
          </a:prstGeom>
          <a:noFill/>
          <a:ln w="15875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767AD93-AD3E-4C62-97D5-E54E14B2EA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3631"/>
            <a:ext cx="9173373" cy="659658"/>
            <a:chOff x="-16934" y="3123631"/>
            <a:chExt cx="12231160" cy="659658"/>
          </a:xfrm>
        </p:grpSpPr>
        <p:sp>
          <p:nvSpPr>
            <p:cNvPr id="23" name="Rounded Rectangle 17">
              <a:extLst>
                <a:ext uri="{FF2B5EF4-FFF2-40B4-BE49-F238E27FC236}">
                  <a16:creationId xmlns:a16="http://schemas.microsoft.com/office/drawing/2014/main" id="{AA443E8D-EC07-4B8F-B370-2A1153F350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30976" y="312363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841F0AA1-D12D-4FDB-BF66-D9398ED93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5536"/>
              <a:ext cx="2478024" cy="612648"/>
            </a:xfrm>
            <a:prstGeom prst="rect">
              <a:avLst/>
            </a:prstGeom>
          </p:spPr>
        </p:pic>
        <p:sp>
          <p:nvSpPr>
            <p:cNvPr id="25" name="Rounded Rectangle 20">
              <a:extLst>
                <a:ext uri="{FF2B5EF4-FFF2-40B4-BE49-F238E27FC236}">
                  <a16:creationId xmlns:a16="http://schemas.microsoft.com/office/drawing/2014/main" id="{E2B949DE-0178-4942-80DE-811C1AA4F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17803" y="312492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284AA86D-EAE1-4E3F-A54C-7F1E390B6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5536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64D2BF5-788E-41C1-B17A-5FC988167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9298" y="1871131"/>
            <a:ext cx="5111752" cy="15155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r-Latn-RS" sz="5400" cap="small" dirty="0">
                <a:solidFill>
                  <a:schemeClr val="bg1"/>
                </a:solidFill>
              </a:rPr>
              <a:t>Stringovi</a:t>
            </a:r>
            <a:endParaRPr lang="sr-Latn-RS" sz="5400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E1758D-B461-4D35-9838-2CF90D8A72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19298" y="3657597"/>
            <a:ext cx="5111752" cy="13208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endParaRPr lang="en-US" sz="16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772CE55-4C36-44F1-A9BD-379BEB843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019299" y="3522131"/>
            <a:ext cx="511175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60966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3200" cap="small" dirty="0">
                <a:solidFill>
                  <a:schemeClr val="bg1"/>
                </a:solidFill>
              </a:rPr>
              <a:t>Stringovi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sr-Latn-RS" sz="3200" cap="small" dirty="0">
                <a:solidFill>
                  <a:schemeClr val="bg1"/>
                </a:solidFill>
              </a:rPr>
              <a:t>–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sr-Latn-RS" sz="3200" cap="small" dirty="0">
                <a:solidFill>
                  <a:schemeClr val="bg1"/>
                </a:solidFill>
              </a:rPr>
              <a:t>uvod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sr-Latn-RS" sz="3200" cap="small" dirty="0">
                <a:solidFill>
                  <a:schemeClr val="bg1"/>
                </a:solidFill>
              </a:rPr>
              <a:t>(1)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932303" cy="59182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sz="1600" dirty="0"/>
              <a:t>Stringovi predstavljaju sekvencu karaktera (simbola)</a:t>
            </a:r>
          </a:p>
          <a:p>
            <a:pPr>
              <a:lnSpc>
                <a:spcPct val="90000"/>
              </a:lnSpc>
            </a:pPr>
            <a:r>
              <a:rPr lang="sr-Latn-RS" sz="1600" dirty="0"/>
              <a:t>Stringovi su nepromenljivi (</a:t>
            </a:r>
            <a:r>
              <a:rPr lang="en-US" sz="1600" i="1" dirty="0"/>
              <a:t>immutable</a:t>
            </a:r>
            <a:r>
              <a:rPr lang="sr-Latn-RS" sz="1600" dirty="0"/>
              <a:t>), tako da ih možemo posmatrati kao </a:t>
            </a:r>
            <a:r>
              <a:rPr lang="en-US" sz="1600" i="1" dirty="0"/>
              <a:t>tuple</a:t>
            </a:r>
            <a:r>
              <a:rPr lang="sr-Latn-RS" sz="1600" dirty="0"/>
              <a:t> karaktera</a:t>
            </a:r>
          </a:p>
          <a:p>
            <a:pPr>
              <a:lnSpc>
                <a:spcPct val="90000"/>
              </a:lnSpc>
            </a:pPr>
            <a:r>
              <a:rPr lang="sr-Latn-RS" sz="1600" dirty="0"/>
              <a:t>U Python-u 2.7 postoje dve vrste stringova:</a:t>
            </a:r>
          </a:p>
          <a:p>
            <a:pPr lvl="1">
              <a:lnSpc>
                <a:spcPct val="90000"/>
              </a:lnSpc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&lt;type 'str'&gt;</a:t>
            </a:r>
            <a:r>
              <a:rPr lang="en-US" sz="1600" dirty="0"/>
              <a:t> - ASCII</a:t>
            </a:r>
          </a:p>
          <a:p>
            <a:pPr lvl="1">
              <a:lnSpc>
                <a:spcPct val="90000"/>
              </a:lnSpc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&lt;type 'un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code'&gt;</a:t>
            </a:r>
            <a:r>
              <a:rPr lang="en-US" sz="1600" dirty="0"/>
              <a:t> - Unicode</a:t>
            </a:r>
          </a:p>
          <a:p>
            <a:pPr>
              <a:lnSpc>
                <a:spcPct val="90000"/>
              </a:lnSpc>
            </a:pPr>
            <a:r>
              <a:rPr lang="sr-Latn-RS" sz="1600" dirty="0"/>
              <a:t>U Python-u 3 postoje samo jedna vrsta stringova:</a:t>
            </a:r>
          </a:p>
          <a:p>
            <a:pPr lvl="1">
              <a:lnSpc>
                <a:spcPct val="90000"/>
              </a:lnSpc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&lt;type 'str'&gt;</a:t>
            </a:r>
            <a:r>
              <a:rPr lang="en-US" sz="1600" dirty="0"/>
              <a:t> - Unicode</a:t>
            </a:r>
          </a:p>
          <a:p>
            <a:pPr>
              <a:lnSpc>
                <a:spcPct val="90000"/>
              </a:lnSpc>
            </a:pPr>
            <a:r>
              <a:rPr lang="sr-Latn-RS" sz="1600" dirty="0"/>
              <a:t>Stringove moramo ograditi sa 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sr-Latn-RS" sz="1600" dirty="0"/>
              <a:t> ili 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sr-Latn-RS" sz="1600" dirty="0"/>
              <a:t>, ali tip navodnika mora biti isti</a:t>
            </a:r>
          </a:p>
          <a:p>
            <a:pPr lvl="1">
              <a:lnSpc>
                <a:spcPct val="90000"/>
              </a:lnSpc>
            </a:pPr>
            <a:r>
              <a:rPr lang="sr-Latn-RS" sz="1600" b="1" dirty="0">
                <a:latin typeface="Courier New" pitchFamily="49" charset="0"/>
                <a:cs typeface="Courier New" pitchFamily="49" charset="0"/>
              </a:rPr>
              <a:t>'ovo je string'</a:t>
            </a:r>
          </a:p>
          <a:p>
            <a:pPr lvl="1">
              <a:lnSpc>
                <a:spcPct val="90000"/>
              </a:lnSpc>
            </a:pPr>
            <a:r>
              <a:rPr lang="sr-Latn-RS" sz="1600" b="1" dirty="0">
                <a:latin typeface="Courier New" pitchFamily="49" charset="0"/>
                <a:cs typeface="Courier New" pitchFamily="49" charset="0"/>
              </a:rPr>
              <a:t>"kao i ovo"</a:t>
            </a:r>
          </a:p>
        </p:txBody>
      </p:sp>
    </p:spTree>
    <p:extLst>
      <p:ext uri="{BB962C8B-B14F-4D97-AF65-F5344CB8AC3E}">
        <p14:creationId xmlns:p14="http://schemas.microsoft.com/office/powerpoint/2010/main" val="14105143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3200" cap="small" dirty="0">
                <a:solidFill>
                  <a:schemeClr val="bg1"/>
                </a:solidFill>
              </a:rPr>
              <a:t>Stringovi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sr-Latn-RS" sz="3200" cap="small" dirty="0">
                <a:solidFill>
                  <a:schemeClr val="bg1"/>
                </a:solidFill>
              </a:rPr>
              <a:t>–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sr-Latn-RS" sz="3200" cap="small" dirty="0">
                <a:solidFill>
                  <a:schemeClr val="bg1"/>
                </a:solidFill>
              </a:rPr>
              <a:t>uvod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sr-Latn-RS" sz="3200" cap="small" dirty="0">
                <a:solidFill>
                  <a:schemeClr val="bg1"/>
                </a:solidFill>
              </a:rPr>
              <a:t>(2)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465223" cy="5405968"/>
          </a:xfrm>
        </p:spPr>
        <p:txBody>
          <a:bodyPr anchor="ctr">
            <a:normAutofit/>
          </a:bodyPr>
          <a:lstStyle/>
          <a:p>
            <a:r>
              <a:rPr lang="en-US" i="1" dirty="0"/>
              <a:t>Escape</a:t>
            </a:r>
            <a:r>
              <a:rPr lang="sr-Latn-RS" dirty="0"/>
              <a:t> karakteri (specijalni karakteri):</a:t>
            </a:r>
          </a:p>
          <a:p>
            <a:pPr lvl="1"/>
            <a:r>
              <a:rPr lang="sr-Latn-RS" dirty="0"/>
              <a:t>moraju se naznačiti kosom crtom </a:t>
            </a:r>
            <a:r>
              <a:rPr lang="sr-Latn-R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sr-Latn-RS" dirty="0"/>
              <a:t> (</a:t>
            </a:r>
            <a:r>
              <a:rPr lang="en-US" dirty="0"/>
              <a:t>backslash</a:t>
            </a:r>
            <a:r>
              <a:rPr lang="sr-Latn-RS" dirty="0"/>
              <a:t>)</a:t>
            </a:r>
          </a:p>
          <a:p>
            <a:pPr lvl="2"/>
            <a:r>
              <a:rPr lang="sr-Latn-RS" b="1" dirty="0">
                <a:latin typeface="Courier New" panose="02070309020205020404" pitchFamily="49" charset="0"/>
                <a:cs typeface="Courier New" panose="02070309020205020404" pitchFamily="49" charset="0"/>
              </a:rPr>
              <a:t>\n </a:t>
            </a:r>
            <a:r>
              <a:rPr lang="sr-Latn-RS" dirty="0"/>
              <a:t>– nova linija</a:t>
            </a:r>
          </a:p>
          <a:p>
            <a:pPr lvl="2"/>
            <a:r>
              <a:rPr lang="sr-Latn-RS" b="1" dirty="0">
                <a:latin typeface="Courier New" panose="02070309020205020404" pitchFamily="49" charset="0"/>
                <a:cs typeface="Courier New" panose="02070309020205020404" pitchFamily="49" charset="0"/>
              </a:rPr>
              <a:t>\' </a:t>
            </a:r>
            <a:r>
              <a:rPr lang="sr-Latn-RS" dirty="0"/>
              <a:t>– apostrof (single </a:t>
            </a:r>
            <a:r>
              <a:rPr lang="en-US" dirty="0"/>
              <a:t>quote</a:t>
            </a:r>
            <a:r>
              <a:rPr lang="sr-Latn-RS" dirty="0"/>
              <a:t>)</a:t>
            </a:r>
            <a:endParaRPr lang="en-US" dirty="0"/>
          </a:p>
          <a:p>
            <a:pPr lvl="2"/>
            <a:r>
              <a:rPr lang="sr-Latn-RS" b="1" dirty="0">
                <a:latin typeface="Courier New" panose="02070309020205020404" pitchFamily="49" charset="0"/>
                <a:cs typeface="Courier New" panose="02070309020205020404" pitchFamily="49" charset="0"/>
              </a:rPr>
              <a:t>\" </a:t>
            </a:r>
            <a:r>
              <a:rPr lang="sr-Latn-RS" dirty="0"/>
              <a:t>– navodnici (</a:t>
            </a:r>
            <a:r>
              <a:rPr lang="en-US" dirty="0"/>
              <a:t>double quote</a:t>
            </a:r>
            <a:r>
              <a:rPr lang="sr-Latn-RS" dirty="0"/>
              <a:t>)</a:t>
            </a:r>
          </a:p>
          <a:p>
            <a:pPr lvl="2"/>
            <a:r>
              <a:rPr lang="sr-Latn-RS" b="1" dirty="0">
                <a:latin typeface="Courier New" panose="02070309020205020404" pitchFamily="49" charset="0"/>
                <a:cs typeface="Courier New" panose="02070309020205020404" pitchFamily="49" charset="0"/>
              </a:rPr>
              <a:t>\\ </a:t>
            </a:r>
            <a:r>
              <a:rPr lang="sr-Latn-RS" dirty="0"/>
              <a:t>– kosa crta (</a:t>
            </a:r>
            <a:r>
              <a:rPr lang="en-US" dirty="0"/>
              <a:t>backslash</a:t>
            </a:r>
            <a:r>
              <a:rPr lang="sr-Latn-RS" dirty="0"/>
              <a:t>)</a:t>
            </a:r>
          </a:p>
          <a:p>
            <a:pPr lvl="2"/>
            <a:r>
              <a:rPr lang="sr-Latn-RS" b="1" dirty="0">
                <a:latin typeface="Courier New" panose="02070309020205020404" pitchFamily="49" charset="0"/>
                <a:cs typeface="Courier New" panose="02070309020205020404" pitchFamily="49" charset="0"/>
              </a:rPr>
              <a:t>\t </a:t>
            </a:r>
            <a:r>
              <a:rPr lang="sr-Latn-RS" dirty="0"/>
              <a:t>– tabulacija (tab)</a:t>
            </a:r>
          </a:p>
        </p:txBody>
      </p:sp>
    </p:spTree>
    <p:extLst>
      <p:ext uri="{BB962C8B-B14F-4D97-AF65-F5344CB8AC3E}">
        <p14:creationId xmlns:p14="http://schemas.microsoft.com/office/powerpoint/2010/main" val="4432222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3200" cap="small" dirty="0">
                <a:solidFill>
                  <a:schemeClr val="bg1"/>
                </a:solidFill>
              </a:rPr>
              <a:t>Stringovi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sr-Latn-RS" sz="3200" cap="small" dirty="0">
                <a:solidFill>
                  <a:schemeClr val="bg1"/>
                </a:solidFill>
              </a:rPr>
              <a:t>– </a:t>
            </a:r>
            <a:br>
              <a:rPr lang="sr-Latn-RS" sz="3200" cap="small" dirty="0">
                <a:solidFill>
                  <a:schemeClr val="bg1"/>
                </a:solidFill>
              </a:rPr>
            </a:br>
            <a:r>
              <a:rPr lang="sr-Latn-RS" sz="3200" cap="small" dirty="0">
                <a:solidFill>
                  <a:schemeClr val="bg1"/>
                </a:solidFill>
              </a:rPr>
              <a:t>metode i funkcije (1)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932303" cy="59182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sz="1600" dirty="0"/>
              <a:t>Konverzija proizvoljnog tipa u </a:t>
            </a:r>
            <a:r>
              <a:rPr lang="en-US" sz="1600" dirty="0"/>
              <a:t>string:</a:t>
            </a:r>
          </a:p>
          <a:p>
            <a:pPr lvl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fiveAsString = str(5)</a:t>
            </a:r>
          </a:p>
          <a:p>
            <a:pPr>
              <a:lnSpc>
                <a:spcPct val="90000"/>
              </a:lnSpc>
            </a:pPr>
            <a:r>
              <a:rPr lang="sr-Latn-RS" sz="1600" dirty="0"/>
              <a:t>Formatiranje ( detaljnije </a:t>
            </a:r>
            <a:r>
              <a:rPr lang="en-US" sz="1600" dirty="0"/>
              <a:t>https://pyformat.info/):</a:t>
            </a:r>
          </a:p>
          <a:p>
            <a:pPr lvl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print("I have %d apples and their price is %.2f dollars" % (countApples, priceInDollars))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 lvl="2">
              <a:lnSpc>
                <a:spcPct val="90000"/>
              </a:lnSpc>
            </a:pPr>
            <a:r>
              <a:rPr lang="sr-Latn-RS" sz="1600" dirty="0"/>
              <a:t>Zastareo način</a:t>
            </a:r>
          </a:p>
          <a:p>
            <a:pPr lvl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print("I have {:d} apples and their price is {:.2f} dollars".format(countApples, countApples))</a:t>
            </a:r>
          </a:p>
          <a:p>
            <a:pPr>
              <a:lnSpc>
                <a:spcPct val="90000"/>
              </a:lnSpc>
            </a:pPr>
            <a:r>
              <a:rPr lang="sr-Latn-RS" sz="1600" dirty="0"/>
              <a:t>Pronalaženje</a:t>
            </a:r>
            <a:r>
              <a:rPr lang="x-none" sz="1600" dirty="0"/>
              <a:t> podstringa:</a:t>
            </a:r>
          </a:p>
          <a:p>
            <a:pPr lvl="1">
              <a:lnSpc>
                <a:spcPct val="90000"/>
              </a:lnSpc>
            </a:pPr>
            <a:r>
              <a:rPr lang="x-none" sz="1600" b="1" dirty="0">
                <a:latin typeface="Courier New" pitchFamily="49" charset="0"/>
                <a:cs typeface="Courier New" pitchFamily="49" charset="0"/>
              </a:rPr>
              <a:t>startingIndex 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=</a:t>
            </a:r>
            <a:r>
              <a:rPr lang="x-none" sz="16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myString.find(mySubString,[i,j])</a:t>
            </a:r>
          </a:p>
          <a:p>
            <a:pPr lvl="1">
              <a:lnSpc>
                <a:spcPct val="90000"/>
              </a:lnSpc>
            </a:pPr>
            <a:r>
              <a:rPr lang="x-none" sz="1600" dirty="0"/>
              <a:t>slično funkciji Pos u programskom jeziku Pascal</a:t>
            </a:r>
          </a:p>
          <a:p>
            <a:pPr>
              <a:lnSpc>
                <a:spcPct val="90000"/>
              </a:lnSpc>
            </a:pPr>
            <a:r>
              <a:rPr lang="x-none" sz="1600" dirty="0"/>
              <a:t>Množenje brojem</a:t>
            </a:r>
            <a:r>
              <a:rPr lang="en-US" sz="1600" dirty="0"/>
              <a:t> </a:t>
            </a:r>
            <a:r>
              <a:rPr lang="x-none" sz="1600" dirty="0"/>
              <a:t>(konkatenacija identičnih kopija)</a:t>
            </a:r>
          </a:p>
          <a:p>
            <a:pPr lvl="1">
              <a:lnSpc>
                <a:spcPct val="90000"/>
              </a:lnSpc>
            </a:pPr>
            <a:r>
              <a:rPr lang="x-none" sz="1600" b="1" dirty="0">
                <a:latin typeface="Courier New" pitchFamily="49" charset="0"/>
                <a:cs typeface="Courier New" pitchFamily="49" charset="0"/>
              </a:rPr>
              <a:t>fiveCopies 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= myString * 5</a:t>
            </a:r>
          </a:p>
        </p:txBody>
      </p:sp>
    </p:spTree>
    <p:extLst>
      <p:ext uri="{BB962C8B-B14F-4D97-AF65-F5344CB8AC3E}">
        <p14:creationId xmlns:p14="http://schemas.microsoft.com/office/powerpoint/2010/main" val="17627990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sr-Latn-RS" sz="3200" cap="small" dirty="0">
                <a:solidFill>
                  <a:prstClr val="white"/>
                </a:solidFill>
              </a:rPr>
              <a:t>Stringovi – </a:t>
            </a:r>
            <a:br>
              <a:rPr lang="sr-Latn-RS" sz="3200" cap="small" dirty="0">
                <a:solidFill>
                  <a:prstClr val="white"/>
                </a:solidFill>
              </a:rPr>
            </a:br>
            <a:r>
              <a:rPr lang="sr-Latn-RS" sz="3200" cap="small" dirty="0">
                <a:solidFill>
                  <a:prstClr val="white"/>
                </a:solidFill>
              </a:rPr>
              <a:t>metode i funkcije (2)</a:t>
            </a:r>
            <a:endParaRPr lang="sr-Latn-RS" cap="small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932303" cy="59182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sz="1600" dirty="0"/>
              <a:t>Stringovi, iako su iza scene implementirani kao </a:t>
            </a:r>
            <a:r>
              <a:rPr lang="en-US" sz="1600" dirty="0"/>
              <a:t>tuple</a:t>
            </a:r>
            <a:r>
              <a:rPr lang="sr-Latn-RS" sz="1600" dirty="0"/>
              <a:t>, </a:t>
            </a:r>
            <a:r>
              <a:rPr lang="sr-Latn-RS" sz="1600" b="1" dirty="0"/>
              <a:t>nisu heterogeni</a:t>
            </a:r>
          </a:p>
          <a:p>
            <a:pPr lvl="1">
              <a:lnSpc>
                <a:spcPct val="90000"/>
              </a:lnSpc>
            </a:pPr>
            <a:r>
              <a:rPr lang="sr-Latn-RS" sz="1600" dirty="0"/>
              <a:t>mogu sadržati samo karaktere</a:t>
            </a:r>
          </a:p>
          <a:p>
            <a:pPr>
              <a:lnSpc>
                <a:spcPct val="90000"/>
              </a:lnSpc>
            </a:pP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min()</a:t>
            </a:r>
            <a:r>
              <a:rPr lang="sr-Latn-RS" sz="1600" dirty="0"/>
              <a:t> i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max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sr-Latn-RS" sz="1600" dirty="0"/>
              <a:t> funkcije su definisane nad stringovima, ali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sr-Latn-RS" sz="1600" dirty="0"/>
              <a:t> nije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join</a:t>
            </a:r>
            <a:r>
              <a:rPr lang="sr-Latn-R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sr-Latn-RS" sz="1600" dirty="0"/>
              <a:t> funkcija pravi novi string spajanjem dva stringa</a:t>
            </a:r>
          </a:p>
          <a:p>
            <a:pPr>
              <a:lnSpc>
                <a:spcPct val="90000"/>
              </a:lnSpc>
            </a:pPr>
            <a:r>
              <a:rPr lang="sr-Latn-RS" sz="1600" dirty="0"/>
              <a:t>Možemo izdvajati podstringove "</a:t>
            </a:r>
            <a:r>
              <a:rPr lang="en-US" sz="1600" dirty="0"/>
              <a:t>slicing</a:t>
            </a:r>
            <a:r>
              <a:rPr lang="sr-Latn-RS" sz="1600" dirty="0"/>
              <a:t>"-om</a:t>
            </a:r>
          </a:p>
          <a:p>
            <a:pPr lvl="1">
              <a:lnSpc>
                <a:spcPct val="90000"/>
              </a:lnSpc>
            </a:pPr>
            <a:r>
              <a:rPr lang="sr-Latn-RS" sz="1600" b="1" dirty="0">
                <a:latin typeface="Courier New" pitchFamily="49" charset="0"/>
                <a:cs typeface="Courier New" pitchFamily="49" charset="0"/>
              </a:rPr>
              <a:t>mySubString = myString[low:high] # [low, high)</a:t>
            </a:r>
          </a:p>
          <a:p>
            <a:pPr>
              <a:lnSpc>
                <a:spcPct val="90000"/>
              </a:lnSpc>
            </a:pPr>
            <a:r>
              <a:rPr lang="sr-Latn-RS" sz="1600" dirty="0">
                <a:cs typeface="Courier New" pitchFamily="49" charset="0"/>
                <a:hlinkClick r:id="rId3"/>
              </a:rPr>
              <a:t>https://docs.python.org/3.6/library/stdtypes.html#string-methods</a:t>
            </a:r>
            <a:r>
              <a:rPr lang="sr-Latn-RS" sz="1600" dirty="0">
                <a:cs typeface="Courier New" pitchFamily="49" charset="0"/>
              </a:rPr>
              <a:t> - za još više funkcija</a:t>
            </a:r>
          </a:p>
        </p:txBody>
      </p:sp>
    </p:spTree>
    <p:extLst>
      <p:ext uri="{BB962C8B-B14F-4D97-AF65-F5344CB8AC3E}">
        <p14:creationId xmlns:p14="http://schemas.microsoft.com/office/powerpoint/2010/main" val="6791048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1863</Words>
  <Application>Microsoft Office PowerPoint</Application>
  <PresentationFormat>On-screen Show (4:3)</PresentationFormat>
  <Paragraphs>326</Paragraphs>
  <Slides>33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Consolas</vt:lpstr>
      <vt:lpstr>Courier New</vt:lpstr>
      <vt:lpstr>Garamond</vt:lpstr>
      <vt:lpstr>Organic</vt:lpstr>
      <vt:lpstr>Praktikum iz Programiranja 1 Specijalna Grupa</vt:lpstr>
      <vt:lpstr>Uvod – cilj prezentacije</vt:lpstr>
      <vt:lpstr>Lista</vt:lpstr>
      <vt:lpstr>Lista – uvod</vt:lpstr>
      <vt:lpstr>Lista – metode i funkcije (1)</vt:lpstr>
      <vt:lpstr>Lista – metode i funkcije (2)</vt:lpstr>
      <vt:lpstr>Lista – metode i funkcije (3)</vt:lpstr>
      <vt:lpstr>Lista – metode i funkcije (4)</vt:lpstr>
      <vt:lpstr>Lista – metode i funkcije (5)</vt:lpstr>
      <vt:lpstr>Lista – metode i funkcije (6)</vt:lpstr>
      <vt:lpstr>Torka</vt:lpstr>
      <vt:lpstr>Torka – uvod</vt:lpstr>
      <vt:lpstr>Torka (tuple)</vt:lpstr>
      <vt:lpstr>Torka – primeri</vt:lpstr>
      <vt:lpstr>Torka – primena (1)</vt:lpstr>
      <vt:lpstr>Torka – primena (2)</vt:lpstr>
      <vt:lpstr>Skup</vt:lpstr>
      <vt:lpstr>Skup (set)</vt:lpstr>
      <vt:lpstr>Skup – operacije (1)</vt:lpstr>
      <vt:lpstr>Skup – operacije (2)</vt:lpstr>
      <vt:lpstr>Skup – primer</vt:lpstr>
      <vt:lpstr>Rečnik</vt:lpstr>
      <vt:lpstr>Rečnik (dict)</vt:lpstr>
      <vt:lpstr>Rečnik – primer</vt:lpstr>
      <vt:lpstr>Rečnik – sintaksa</vt:lpstr>
      <vt:lpstr>Rečnik –  operacije (1)</vt:lpstr>
      <vt:lpstr>Rečnik – operacije (2)</vt:lpstr>
      <vt:lpstr>Rečnik – primena</vt:lpstr>
      <vt:lpstr>Stringovi</vt:lpstr>
      <vt:lpstr>Stringovi – uvod (1)</vt:lpstr>
      <vt:lpstr>Stringovi – uvod (2)</vt:lpstr>
      <vt:lpstr>Stringovi –  metode i funkcije (1)</vt:lpstr>
      <vt:lpstr>Stringovi –  metode i funkcije (2)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Praktikum iz Programiranja 1 Specijalna Grupa</dc:title>
  <dc:creator>Sanja Delcev</dc:creator>
  <cp:lastModifiedBy>Sanja Delcev</cp:lastModifiedBy>
  <cp:revision>12</cp:revision>
  <dcterms:created xsi:type="dcterms:W3CDTF">2018-11-21T14:14:25Z</dcterms:created>
  <dcterms:modified xsi:type="dcterms:W3CDTF">2018-12-11T21:52:20Z</dcterms:modified>
</cp:coreProperties>
</file>