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77" r:id="rId14"/>
    <p:sldId id="273" r:id="rId15"/>
    <p:sldId id="279" r:id="rId16"/>
    <p:sldId id="280" r:id="rId17"/>
    <p:sldId id="281" r:id="rId18"/>
    <p:sldId id="274" r:id="rId19"/>
    <p:sldId id="275" r:id="rId20"/>
    <p:sldId id="278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1FFDA"/>
    <a:srgbClr val="A3D1FF"/>
    <a:srgbClr val="E1FFED"/>
    <a:srgbClr val="B7E7DA"/>
    <a:srgbClr val="CFE6F1"/>
    <a:srgbClr val="B3C7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99" autoAdjust="0"/>
    <p:restoredTop sz="86275" autoAdjust="0"/>
  </p:normalViewPr>
  <p:slideViewPr>
    <p:cSldViewPr>
      <p:cViewPr varScale="1">
        <p:scale>
          <a:sx n="99" d="100"/>
          <a:sy n="99" d="100"/>
        </p:scale>
        <p:origin x="1704" y="5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7176FE8-D2A4-41F5-86EE-9192F74D54F4}" type="doc">
      <dgm:prSet loTypeId="urn:microsoft.com/office/officeart/2005/8/layout/gear1" loCatId="process" qsTypeId="urn:microsoft.com/office/officeart/2005/8/quickstyle/simple5" qsCatId="simple" csTypeId="urn:microsoft.com/office/officeart/2005/8/colors/accent1_2" csCatId="accent1" phldr="1"/>
      <dgm:spPr/>
    </dgm:pt>
    <dgm:pt modelId="{11FCE971-58C6-4E9C-9B89-F51ECD4D1D82}">
      <dgm:prSet phldrT="[Text]"/>
      <dgm:spPr/>
      <dgm:t>
        <a:bodyPr/>
        <a:lstStyle/>
        <a:p>
          <a:r>
            <a:rPr lang="sr-Latn-RS" noProof="0" dirty="0"/>
            <a:t>Izračunavanje</a:t>
          </a:r>
          <a:r>
            <a:rPr lang="en-US" dirty="0"/>
            <a:t> D</a:t>
          </a:r>
          <a:endParaRPr lang="sr-Latn-RS" dirty="0"/>
        </a:p>
      </dgm:t>
    </dgm:pt>
    <dgm:pt modelId="{29874B8D-7849-4126-A9FD-1403A22082C8}" type="parTrans" cxnId="{41EDA80C-50E6-4ADA-8D05-47F401C2D428}">
      <dgm:prSet/>
      <dgm:spPr/>
      <dgm:t>
        <a:bodyPr/>
        <a:lstStyle/>
        <a:p>
          <a:endParaRPr lang="sr-Latn-RS"/>
        </a:p>
      </dgm:t>
    </dgm:pt>
    <dgm:pt modelId="{4CFC3D45-C0B8-4617-8B1B-2D6783B2962E}" type="sibTrans" cxnId="{41EDA80C-50E6-4ADA-8D05-47F401C2D428}">
      <dgm:prSet/>
      <dgm:spPr/>
      <dgm:t>
        <a:bodyPr/>
        <a:lstStyle/>
        <a:p>
          <a:endParaRPr lang="sr-Latn-RS"/>
        </a:p>
      </dgm:t>
    </dgm:pt>
    <dgm:pt modelId="{08AAE158-775F-43B6-A7CD-B733EFB33B6C}">
      <dgm:prSet phldrT="[Text]"/>
      <dgm:spPr/>
      <dgm:t>
        <a:bodyPr/>
        <a:lstStyle/>
        <a:p>
          <a:r>
            <a:rPr lang="sr-Latn-RS" noProof="0" dirty="0"/>
            <a:t>Ako</a:t>
          </a:r>
          <a:r>
            <a:rPr lang="en-US" dirty="0"/>
            <a:t> D&gt;0, </a:t>
          </a:r>
          <a:r>
            <a:rPr lang="sr-Latn-RS" noProof="0" dirty="0"/>
            <a:t>koreni</a:t>
          </a:r>
          <a:r>
            <a:rPr lang="en-US" dirty="0"/>
            <a:t>?</a:t>
          </a:r>
          <a:endParaRPr lang="sr-Latn-RS" dirty="0"/>
        </a:p>
      </dgm:t>
    </dgm:pt>
    <dgm:pt modelId="{A23FCDB3-3123-477F-9610-EC78313177BD}" type="parTrans" cxnId="{45D574FA-8695-4AD0-B075-194588CEA6DF}">
      <dgm:prSet/>
      <dgm:spPr/>
      <dgm:t>
        <a:bodyPr/>
        <a:lstStyle/>
        <a:p>
          <a:endParaRPr lang="sr-Latn-RS"/>
        </a:p>
      </dgm:t>
    </dgm:pt>
    <dgm:pt modelId="{6D215F4A-5C55-4A63-B698-A12DFC897B83}" type="sibTrans" cxnId="{45D574FA-8695-4AD0-B075-194588CEA6DF}">
      <dgm:prSet/>
      <dgm:spPr/>
      <dgm:t>
        <a:bodyPr/>
        <a:lstStyle/>
        <a:p>
          <a:endParaRPr lang="sr-Latn-RS"/>
        </a:p>
      </dgm:t>
    </dgm:pt>
    <dgm:pt modelId="{62A09A17-2D15-47A8-8586-00FC21E7027C}">
      <dgm:prSet phldrT="[Text]"/>
      <dgm:spPr/>
      <dgm:t>
        <a:bodyPr/>
        <a:lstStyle/>
        <a:p>
          <a:r>
            <a:rPr lang="sr-Latn-RS" noProof="0" dirty="0"/>
            <a:t>Ako D&lt;0, kompleksni koreni</a:t>
          </a:r>
        </a:p>
      </dgm:t>
    </dgm:pt>
    <dgm:pt modelId="{D03B059F-E669-42F3-A944-091849D5FD87}" type="parTrans" cxnId="{58B78859-80E9-4F8F-8E06-CE3EB7381C71}">
      <dgm:prSet/>
      <dgm:spPr/>
      <dgm:t>
        <a:bodyPr/>
        <a:lstStyle/>
        <a:p>
          <a:endParaRPr lang="sr-Latn-RS"/>
        </a:p>
      </dgm:t>
    </dgm:pt>
    <dgm:pt modelId="{614B23BF-8A77-4219-B727-CC8043B735E1}" type="sibTrans" cxnId="{58B78859-80E9-4F8F-8E06-CE3EB7381C71}">
      <dgm:prSet/>
      <dgm:spPr/>
      <dgm:t>
        <a:bodyPr/>
        <a:lstStyle/>
        <a:p>
          <a:endParaRPr lang="sr-Latn-RS"/>
        </a:p>
      </dgm:t>
    </dgm:pt>
    <dgm:pt modelId="{F1EFA591-E185-4FE6-9888-E35E6A2D9CFC}" type="pres">
      <dgm:prSet presAssocID="{B7176FE8-D2A4-41F5-86EE-9192F74D54F4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732E575C-9683-4692-82C3-D655A001993B}" type="pres">
      <dgm:prSet presAssocID="{11FCE971-58C6-4E9C-9B89-F51ECD4D1D82}" presName="gear1" presStyleLbl="node1" presStyleIdx="0" presStyleCnt="3" custLinFactNeighborX="-1136" custLinFactNeighborY="2273">
        <dgm:presLayoutVars>
          <dgm:chMax val="1"/>
          <dgm:bulletEnabled val="1"/>
        </dgm:presLayoutVars>
      </dgm:prSet>
      <dgm:spPr/>
    </dgm:pt>
    <dgm:pt modelId="{C26D552C-928F-449B-BCE1-2AA85CD701D7}" type="pres">
      <dgm:prSet presAssocID="{11FCE971-58C6-4E9C-9B89-F51ECD4D1D82}" presName="gear1srcNode" presStyleLbl="node1" presStyleIdx="0" presStyleCnt="3"/>
      <dgm:spPr/>
    </dgm:pt>
    <dgm:pt modelId="{B748ACC0-941C-4B6F-8C67-504BE9D9FC7D}" type="pres">
      <dgm:prSet presAssocID="{11FCE971-58C6-4E9C-9B89-F51ECD4D1D82}" presName="gear1dstNode" presStyleLbl="node1" presStyleIdx="0" presStyleCnt="3"/>
      <dgm:spPr/>
    </dgm:pt>
    <dgm:pt modelId="{97EE59E7-3B1D-4478-93B1-A1D5997A9A2C}" type="pres">
      <dgm:prSet presAssocID="{08AAE158-775F-43B6-A7CD-B733EFB33B6C}" presName="gear2" presStyleLbl="node1" presStyleIdx="1" presStyleCnt="3">
        <dgm:presLayoutVars>
          <dgm:chMax val="1"/>
          <dgm:bulletEnabled val="1"/>
        </dgm:presLayoutVars>
      </dgm:prSet>
      <dgm:spPr/>
    </dgm:pt>
    <dgm:pt modelId="{D00B3F40-CF59-40C1-A3E2-3A5DAB0D8B8D}" type="pres">
      <dgm:prSet presAssocID="{08AAE158-775F-43B6-A7CD-B733EFB33B6C}" presName="gear2srcNode" presStyleLbl="node1" presStyleIdx="1" presStyleCnt="3"/>
      <dgm:spPr/>
    </dgm:pt>
    <dgm:pt modelId="{63847AC6-DC16-4D90-A702-E765D7CCD3BF}" type="pres">
      <dgm:prSet presAssocID="{08AAE158-775F-43B6-A7CD-B733EFB33B6C}" presName="gear2dstNode" presStyleLbl="node1" presStyleIdx="1" presStyleCnt="3"/>
      <dgm:spPr/>
    </dgm:pt>
    <dgm:pt modelId="{CF79F999-5A74-4C7C-9F5F-BB801E7E4F78}" type="pres">
      <dgm:prSet presAssocID="{62A09A17-2D15-47A8-8586-00FC21E7027C}" presName="gear3" presStyleLbl="node1" presStyleIdx="2" presStyleCnt="3"/>
      <dgm:spPr/>
    </dgm:pt>
    <dgm:pt modelId="{2AFDD521-2ED7-4FA4-9D5C-3F0B64FA858E}" type="pres">
      <dgm:prSet presAssocID="{62A09A17-2D15-47A8-8586-00FC21E7027C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0C19A94B-DC8A-4513-BE70-71A5EDB20FF9}" type="pres">
      <dgm:prSet presAssocID="{62A09A17-2D15-47A8-8586-00FC21E7027C}" presName="gear3srcNode" presStyleLbl="node1" presStyleIdx="2" presStyleCnt="3"/>
      <dgm:spPr/>
    </dgm:pt>
    <dgm:pt modelId="{F70375F7-A800-4693-9657-6C2081F0832C}" type="pres">
      <dgm:prSet presAssocID="{62A09A17-2D15-47A8-8586-00FC21E7027C}" presName="gear3dstNode" presStyleLbl="node1" presStyleIdx="2" presStyleCnt="3"/>
      <dgm:spPr/>
    </dgm:pt>
    <dgm:pt modelId="{C1994C43-23C5-4175-BAD3-39BAEC36482B}" type="pres">
      <dgm:prSet presAssocID="{4CFC3D45-C0B8-4617-8B1B-2D6783B2962E}" presName="connector1" presStyleLbl="sibTrans2D1" presStyleIdx="0" presStyleCnt="3"/>
      <dgm:spPr/>
    </dgm:pt>
    <dgm:pt modelId="{A949925F-ED5D-4337-B077-27365C5F0A19}" type="pres">
      <dgm:prSet presAssocID="{6D215F4A-5C55-4A63-B698-A12DFC897B83}" presName="connector2" presStyleLbl="sibTrans2D1" presStyleIdx="1" presStyleCnt="3"/>
      <dgm:spPr/>
    </dgm:pt>
    <dgm:pt modelId="{EA3DCCA1-AC49-4C7A-A9FF-ED601E7C3DFA}" type="pres">
      <dgm:prSet presAssocID="{614B23BF-8A77-4219-B727-CC8043B735E1}" presName="connector3" presStyleLbl="sibTrans2D1" presStyleIdx="2" presStyleCnt="3"/>
      <dgm:spPr/>
    </dgm:pt>
  </dgm:ptLst>
  <dgm:cxnLst>
    <dgm:cxn modelId="{EF523103-02BD-4353-8039-2A182F7F252F}" type="presOf" srcId="{62A09A17-2D15-47A8-8586-00FC21E7027C}" destId="{F70375F7-A800-4693-9657-6C2081F0832C}" srcOrd="3" destOrd="0" presId="urn:microsoft.com/office/officeart/2005/8/layout/gear1"/>
    <dgm:cxn modelId="{41EDA80C-50E6-4ADA-8D05-47F401C2D428}" srcId="{B7176FE8-D2A4-41F5-86EE-9192F74D54F4}" destId="{11FCE971-58C6-4E9C-9B89-F51ECD4D1D82}" srcOrd="0" destOrd="0" parTransId="{29874B8D-7849-4126-A9FD-1403A22082C8}" sibTransId="{4CFC3D45-C0B8-4617-8B1B-2D6783B2962E}"/>
    <dgm:cxn modelId="{F744351C-8A47-42FA-9A07-B2CF7BB40FAB}" type="presOf" srcId="{62A09A17-2D15-47A8-8586-00FC21E7027C}" destId="{2AFDD521-2ED7-4FA4-9D5C-3F0B64FA858E}" srcOrd="1" destOrd="0" presId="urn:microsoft.com/office/officeart/2005/8/layout/gear1"/>
    <dgm:cxn modelId="{EA3CA71C-CE22-4EE5-ADE4-5A70F8DCD740}" type="presOf" srcId="{08AAE158-775F-43B6-A7CD-B733EFB33B6C}" destId="{97EE59E7-3B1D-4478-93B1-A1D5997A9A2C}" srcOrd="0" destOrd="0" presId="urn:microsoft.com/office/officeart/2005/8/layout/gear1"/>
    <dgm:cxn modelId="{766CD96B-A46C-49A5-B4EC-CB91A8E1D701}" type="presOf" srcId="{08AAE158-775F-43B6-A7CD-B733EFB33B6C}" destId="{D00B3F40-CF59-40C1-A3E2-3A5DAB0D8B8D}" srcOrd="1" destOrd="0" presId="urn:microsoft.com/office/officeart/2005/8/layout/gear1"/>
    <dgm:cxn modelId="{5B9B8574-AB20-4EA4-80F5-4DA82D6B5973}" type="presOf" srcId="{6D215F4A-5C55-4A63-B698-A12DFC897B83}" destId="{A949925F-ED5D-4337-B077-27365C5F0A19}" srcOrd="0" destOrd="0" presId="urn:microsoft.com/office/officeart/2005/8/layout/gear1"/>
    <dgm:cxn modelId="{58B78859-80E9-4F8F-8E06-CE3EB7381C71}" srcId="{B7176FE8-D2A4-41F5-86EE-9192F74D54F4}" destId="{62A09A17-2D15-47A8-8586-00FC21E7027C}" srcOrd="2" destOrd="0" parTransId="{D03B059F-E669-42F3-A944-091849D5FD87}" sibTransId="{614B23BF-8A77-4219-B727-CC8043B735E1}"/>
    <dgm:cxn modelId="{465B4684-665D-4560-A12F-6EFE15791761}" type="presOf" srcId="{08AAE158-775F-43B6-A7CD-B733EFB33B6C}" destId="{63847AC6-DC16-4D90-A702-E765D7CCD3BF}" srcOrd="2" destOrd="0" presId="urn:microsoft.com/office/officeart/2005/8/layout/gear1"/>
    <dgm:cxn modelId="{5148C487-5B3F-4350-AB85-FC79F8DC1EA9}" type="presOf" srcId="{62A09A17-2D15-47A8-8586-00FC21E7027C}" destId="{CF79F999-5A74-4C7C-9F5F-BB801E7E4F78}" srcOrd="0" destOrd="0" presId="urn:microsoft.com/office/officeart/2005/8/layout/gear1"/>
    <dgm:cxn modelId="{69AF9797-5C22-4600-8B96-9B8286F00E59}" type="presOf" srcId="{11FCE971-58C6-4E9C-9B89-F51ECD4D1D82}" destId="{732E575C-9683-4692-82C3-D655A001993B}" srcOrd="0" destOrd="0" presId="urn:microsoft.com/office/officeart/2005/8/layout/gear1"/>
    <dgm:cxn modelId="{6D7B3CAC-819B-49CD-A12E-5C1BC11B7607}" type="presOf" srcId="{B7176FE8-D2A4-41F5-86EE-9192F74D54F4}" destId="{F1EFA591-E185-4FE6-9888-E35E6A2D9CFC}" srcOrd="0" destOrd="0" presId="urn:microsoft.com/office/officeart/2005/8/layout/gear1"/>
    <dgm:cxn modelId="{DCD3E6B1-6D0C-400F-92CB-798EE42CC86F}" type="presOf" srcId="{4CFC3D45-C0B8-4617-8B1B-2D6783B2962E}" destId="{C1994C43-23C5-4175-BAD3-39BAEC36482B}" srcOrd="0" destOrd="0" presId="urn:microsoft.com/office/officeart/2005/8/layout/gear1"/>
    <dgm:cxn modelId="{934195C6-356A-4ADA-A36D-2AB0C8C8D4D5}" type="presOf" srcId="{11FCE971-58C6-4E9C-9B89-F51ECD4D1D82}" destId="{C26D552C-928F-449B-BCE1-2AA85CD701D7}" srcOrd="1" destOrd="0" presId="urn:microsoft.com/office/officeart/2005/8/layout/gear1"/>
    <dgm:cxn modelId="{DA9B22C8-E23E-418A-BDD1-222FEE341B07}" type="presOf" srcId="{614B23BF-8A77-4219-B727-CC8043B735E1}" destId="{EA3DCCA1-AC49-4C7A-A9FF-ED601E7C3DFA}" srcOrd="0" destOrd="0" presId="urn:microsoft.com/office/officeart/2005/8/layout/gear1"/>
    <dgm:cxn modelId="{C12DBDE3-FCBD-4724-B64D-640CEA9D044B}" type="presOf" srcId="{11FCE971-58C6-4E9C-9B89-F51ECD4D1D82}" destId="{B748ACC0-941C-4B6F-8C67-504BE9D9FC7D}" srcOrd="2" destOrd="0" presId="urn:microsoft.com/office/officeart/2005/8/layout/gear1"/>
    <dgm:cxn modelId="{75CD29E8-28B5-432F-922D-CA1E64199264}" type="presOf" srcId="{62A09A17-2D15-47A8-8586-00FC21E7027C}" destId="{0C19A94B-DC8A-4513-BE70-71A5EDB20FF9}" srcOrd="2" destOrd="0" presId="urn:microsoft.com/office/officeart/2005/8/layout/gear1"/>
    <dgm:cxn modelId="{45D574FA-8695-4AD0-B075-194588CEA6DF}" srcId="{B7176FE8-D2A4-41F5-86EE-9192F74D54F4}" destId="{08AAE158-775F-43B6-A7CD-B733EFB33B6C}" srcOrd="1" destOrd="0" parTransId="{A23FCDB3-3123-477F-9610-EC78313177BD}" sibTransId="{6D215F4A-5C55-4A63-B698-A12DFC897B83}"/>
    <dgm:cxn modelId="{262C8A15-A62E-44BB-B315-E047E17B0DFF}" type="presParOf" srcId="{F1EFA591-E185-4FE6-9888-E35E6A2D9CFC}" destId="{732E575C-9683-4692-82C3-D655A001993B}" srcOrd="0" destOrd="0" presId="urn:microsoft.com/office/officeart/2005/8/layout/gear1"/>
    <dgm:cxn modelId="{58A6BCC6-60BA-4F98-B569-B195C35D5E89}" type="presParOf" srcId="{F1EFA591-E185-4FE6-9888-E35E6A2D9CFC}" destId="{C26D552C-928F-449B-BCE1-2AA85CD701D7}" srcOrd="1" destOrd="0" presId="urn:microsoft.com/office/officeart/2005/8/layout/gear1"/>
    <dgm:cxn modelId="{57F65D96-F3D3-4D6F-8F96-F6EB7D7FA9FE}" type="presParOf" srcId="{F1EFA591-E185-4FE6-9888-E35E6A2D9CFC}" destId="{B748ACC0-941C-4B6F-8C67-504BE9D9FC7D}" srcOrd="2" destOrd="0" presId="urn:microsoft.com/office/officeart/2005/8/layout/gear1"/>
    <dgm:cxn modelId="{6753BE4B-063D-400B-94F1-9CA09E3CFD41}" type="presParOf" srcId="{F1EFA591-E185-4FE6-9888-E35E6A2D9CFC}" destId="{97EE59E7-3B1D-4478-93B1-A1D5997A9A2C}" srcOrd="3" destOrd="0" presId="urn:microsoft.com/office/officeart/2005/8/layout/gear1"/>
    <dgm:cxn modelId="{FFF68123-67C3-4B6C-8DE7-D86C017F27D6}" type="presParOf" srcId="{F1EFA591-E185-4FE6-9888-E35E6A2D9CFC}" destId="{D00B3F40-CF59-40C1-A3E2-3A5DAB0D8B8D}" srcOrd="4" destOrd="0" presId="urn:microsoft.com/office/officeart/2005/8/layout/gear1"/>
    <dgm:cxn modelId="{A76871A7-404C-47E7-A64F-E69019080F74}" type="presParOf" srcId="{F1EFA591-E185-4FE6-9888-E35E6A2D9CFC}" destId="{63847AC6-DC16-4D90-A702-E765D7CCD3BF}" srcOrd="5" destOrd="0" presId="urn:microsoft.com/office/officeart/2005/8/layout/gear1"/>
    <dgm:cxn modelId="{F67601AB-AF68-4BDC-B22A-1B8813590E43}" type="presParOf" srcId="{F1EFA591-E185-4FE6-9888-E35E6A2D9CFC}" destId="{CF79F999-5A74-4C7C-9F5F-BB801E7E4F78}" srcOrd="6" destOrd="0" presId="urn:microsoft.com/office/officeart/2005/8/layout/gear1"/>
    <dgm:cxn modelId="{38C0A879-6056-4289-8D1D-52C2FF0D23DC}" type="presParOf" srcId="{F1EFA591-E185-4FE6-9888-E35E6A2D9CFC}" destId="{2AFDD521-2ED7-4FA4-9D5C-3F0B64FA858E}" srcOrd="7" destOrd="0" presId="urn:microsoft.com/office/officeart/2005/8/layout/gear1"/>
    <dgm:cxn modelId="{8ED7BA73-AF43-4F7C-95D9-F97D565ACDEB}" type="presParOf" srcId="{F1EFA591-E185-4FE6-9888-E35E6A2D9CFC}" destId="{0C19A94B-DC8A-4513-BE70-71A5EDB20FF9}" srcOrd="8" destOrd="0" presId="urn:microsoft.com/office/officeart/2005/8/layout/gear1"/>
    <dgm:cxn modelId="{C1862D4A-12F5-4216-AFA2-3280DD4DDB14}" type="presParOf" srcId="{F1EFA591-E185-4FE6-9888-E35E6A2D9CFC}" destId="{F70375F7-A800-4693-9657-6C2081F0832C}" srcOrd="9" destOrd="0" presId="urn:microsoft.com/office/officeart/2005/8/layout/gear1"/>
    <dgm:cxn modelId="{984F5A39-CAD0-4A93-86CB-413BCA1478F5}" type="presParOf" srcId="{F1EFA591-E185-4FE6-9888-E35E6A2D9CFC}" destId="{C1994C43-23C5-4175-BAD3-39BAEC36482B}" srcOrd="10" destOrd="0" presId="urn:microsoft.com/office/officeart/2005/8/layout/gear1"/>
    <dgm:cxn modelId="{54DB8A0C-EDAC-4EBF-8524-72FEFCA31E4B}" type="presParOf" srcId="{F1EFA591-E185-4FE6-9888-E35E6A2D9CFC}" destId="{A949925F-ED5D-4337-B077-27365C5F0A19}" srcOrd="11" destOrd="0" presId="urn:microsoft.com/office/officeart/2005/8/layout/gear1"/>
    <dgm:cxn modelId="{7FFEA50F-1FE0-4D1A-B005-7215947BAA98}" type="presParOf" srcId="{F1EFA591-E185-4FE6-9888-E35E6A2D9CFC}" destId="{EA3DCCA1-AC49-4C7A-A9FF-ED601E7C3DFA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7176FE8-D2A4-41F5-86EE-9192F74D54F4}" type="doc">
      <dgm:prSet loTypeId="urn:microsoft.com/office/officeart/2005/8/layout/gear1" loCatId="process" qsTypeId="urn:microsoft.com/office/officeart/2005/8/quickstyle/simple5" qsCatId="simple" csTypeId="urn:microsoft.com/office/officeart/2005/8/colors/accent1_2" csCatId="accent1" phldr="1"/>
      <dgm:spPr/>
    </dgm:pt>
    <dgm:pt modelId="{11FCE971-58C6-4E9C-9B89-F51ECD4D1D82}">
      <dgm:prSet phldrT="[Text]"/>
      <dgm:spPr/>
      <dgm:t>
        <a:bodyPr/>
        <a:lstStyle/>
        <a:p>
          <a:r>
            <a:rPr lang="sr-Latn-RS" noProof="0" dirty="0"/>
            <a:t>Izračunavanje D</a:t>
          </a:r>
        </a:p>
      </dgm:t>
    </dgm:pt>
    <dgm:pt modelId="{29874B8D-7849-4126-A9FD-1403A22082C8}" type="parTrans" cxnId="{41EDA80C-50E6-4ADA-8D05-47F401C2D428}">
      <dgm:prSet/>
      <dgm:spPr/>
      <dgm:t>
        <a:bodyPr/>
        <a:lstStyle/>
        <a:p>
          <a:endParaRPr lang="sr-Latn-RS"/>
        </a:p>
      </dgm:t>
    </dgm:pt>
    <dgm:pt modelId="{4CFC3D45-C0B8-4617-8B1B-2D6783B2962E}" type="sibTrans" cxnId="{41EDA80C-50E6-4ADA-8D05-47F401C2D428}">
      <dgm:prSet/>
      <dgm:spPr/>
      <dgm:t>
        <a:bodyPr/>
        <a:lstStyle/>
        <a:p>
          <a:endParaRPr lang="sr-Latn-RS"/>
        </a:p>
      </dgm:t>
    </dgm:pt>
    <dgm:pt modelId="{08AAE158-775F-43B6-A7CD-B733EFB33B6C}">
      <dgm:prSet phldrT="[Text]"/>
      <dgm:spPr/>
      <dgm:t>
        <a:bodyPr/>
        <a:lstStyle/>
        <a:p>
          <a:r>
            <a:rPr lang="sr-Latn-RS" noProof="0" dirty="0"/>
            <a:t>Ako D&gt;0, koreni?</a:t>
          </a:r>
        </a:p>
      </dgm:t>
    </dgm:pt>
    <dgm:pt modelId="{A23FCDB3-3123-477F-9610-EC78313177BD}" type="parTrans" cxnId="{45D574FA-8695-4AD0-B075-194588CEA6DF}">
      <dgm:prSet/>
      <dgm:spPr/>
      <dgm:t>
        <a:bodyPr/>
        <a:lstStyle/>
        <a:p>
          <a:endParaRPr lang="sr-Latn-RS"/>
        </a:p>
      </dgm:t>
    </dgm:pt>
    <dgm:pt modelId="{6D215F4A-5C55-4A63-B698-A12DFC897B83}" type="sibTrans" cxnId="{45D574FA-8695-4AD0-B075-194588CEA6DF}">
      <dgm:prSet/>
      <dgm:spPr/>
      <dgm:t>
        <a:bodyPr/>
        <a:lstStyle/>
        <a:p>
          <a:endParaRPr lang="sr-Latn-RS"/>
        </a:p>
      </dgm:t>
    </dgm:pt>
    <dgm:pt modelId="{62A09A17-2D15-47A8-8586-00FC21E7027C}">
      <dgm:prSet phldrT="[Text]"/>
      <dgm:spPr/>
      <dgm:t>
        <a:bodyPr/>
        <a:lstStyle/>
        <a:p>
          <a:r>
            <a:rPr lang="sr-Latn-RS" noProof="0" dirty="0"/>
            <a:t>Ako D&lt;0, kompleksni koreni</a:t>
          </a:r>
        </a:p>
      </dgm:t>
    </dgm:pt>
    <dgm:pt modelId="{D03B059F-E669-42F3-A944-091849D5FD87}" type="parTrans" cxnId="{58B78859-80E9-4F8F-8E06-CE3EB7381C71}">
      <dgm:prSet/>
      <dgm:spPr/>
      <dgm:t>
        <a:bodyPr/>
        <a:lstStyle/>
        <a:p>
          <a:endParaRPr lang="sr-Latn-RS"/>
        </a:p>
      </dgm:t>
    </dgm:pt>
    <dgm:pt modelId="{614B23BF-8A77-4219-B727-CC8043B735E1}" type="sibTrans" cxnId="{58B78859-80E9-4F8F-8E06-CE3EB7381C71}">
      <dgm:prSet/>
      <dgm:spPr/>
      <dgm:t>
        <a:bodyPr/>
        <a:lstStyle/>
        <a:p>
          <a:endParaRPr lang="sr-Latn-RS"/>
        </a:p>
      </dgm:t>
    </dgm:pt>
    <dgm:pt modelId="{F1EFA591-E185-4FE6-9888-E35E6A2D9CFC}" type="pres">
      <dgm:prSet presAssocID="{B7176FE8-D2A4-41F5-86EE-9192F74D54F4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732E575C-9683-4692-82C3-D655A001993B}" type="pres">
      <dgm:prSet presAssocID="{11FCE971-58C6-4E9C-9B89-F51ECD4D1D82}" presName="gear1" presStyleLbl="node1" presStyleIdx="0" presStyleCnt="3" custLinFactNeighborX="6501" custLinFactNeighborY="4938">
        <dgm:presLayoutVars>
          <dgm:chMax val="1"/>
          <dgm:bulletEnabled val="1"/>
        </dgm:presLayoutVars>
      </dgm:prSet>
      <dgm:spPr/>
    </dgm:pt>
    <dgm:pt modelId="{C26D552C-928F-449B-BCE1-2AA85CD701D7}" type="pres">
      <dgm:prSet presAssocID="{11FCE971-58C6-4E9C-9B89-F51ECD4D1D82}" presName="gear1srcNode" presStyleLbl="node1" presStyleIdx="0" presStyleCnt="3"/>
      <dgm:spPr/>
    </dgm:pt>
    <dgm:pt modelId="{B748ACC0-941C-4B6F-8C67-504BE9D9FC7D}" type="pres">
      <dgm:prSet presAssocID="{11FCE971-58C6-4E9C-9B89-F51ECD4D1D82}" presName="gear1dstNode" presStyleLbl="node1" presStyleIdx="0" presStyleCnt="3"/>
      <dgm:spPr/>
    </dgm:pt>
    <dgm:pt modelId="{97EE59E7-3B1D-4478-93B1-A1D5997A9A2C}" type="pres">
      <dgm:prSet presAssocID="{08AAE158-775F-43B6-A7CD-B733EFB33B6C}" presName="gear2" presStyleLbl="node1" presStyleIdx="1" presStyleCnt="3">
        <dgm:presLayoutVars>
          <dgm:chMax val="1"/>
          <dgm:bulletEnabled val="1"/>
        </dgm:presLayoutVars>
      </dgm:prSet>
      <dgm:spPr/>
    </dgm:pt>
    <dgm:pt modelId="{D00B3F40-CF59-40C1-A3E2-3A5DAB0D8B8D}" type="pres">
      <dgm:prSet presAssocID="{08AAE158-775F-43B6-A7CD-B733EFB33B6C}" presName="gear2srcNode" presStyleLbl="node1" presStyleIdx="1" presStyleCnt="3"/>
      <dgm:spPr/>
    </dgm:pt>
    <dgm:pt modelId="{63847AC6-DC16-4D90-A702-E765D7CCD3BF}" type="pres">
      <dgm:prSet presAssocID="{08AAE158-775F-43B6-A7CD-B733EFB33B6C}" presName="gear2dstNode" presStyleLbl="node1" presStyleIdx="1" presStyleCnt="3"/>
      <dgm:spPr/>
    </dgm:pt>
    <dgm:pt modelId="{CF79F999-5A74-4C7C-9F5F-BB801E7E4F78}" type="pres">
      <dgm:prSet presAssocID="{62A09A17-2D15-47A8-8586-00FC21E7027C}" presName="gear3" presStyleLbl="node1" presStyleIdx="2" presStyleCnt="3"/>
      <dgm:spPr/>
    </dgm:pt>
    <dgm:pt modelId="{2AFDD521-2ED7-4FA4-9D5C-3F0B64FA858E}" type="pres">
      <dgm:prSet presAssocID="{62A09A17-2D15-47A8-8586-00FC21E7027C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0C19A94B-DC8A-4513-BE70-71A5EDB20FF9}" type="pres">
      <dgm:prSet presAssocID="{62A09A17-2D15-47A8-8586-00FC21E7027C}" presName="gear3srcNode" presStyleLbl="node1" presStyleIdx="2" presStyleCnt="3"/>
      <dgm:spPr/>
    </dgm:pt>
    <dgm:pt modelId="{F70375F7-A800-4693-9657-6C2081F0832C}" type="pres">
      <dgm:prSet presAssocID="{62A09A17-2D15-47A8-8586-00FC21E7027C}" presName="gear3dstNode" presStyleLbl="node1" presStyleIdx="2" presStyleCnt="3"/>
      <dgm:spPr/>
    </dgm:pt>
    <dgm:pt modelId="{C1994C43-23C5-4175-BAD3-39BAEC36482B}" type="pres">
      <dgm:prSet presAssocID="{4CFC3D45-C0B8-4617-8B1B-2D6783B2962E}" presName="connector1" presStyleLbl="sibTrans2D1" presStyleIdx="0" presStyleCnt="3"/>
      <dgm:spPr/>
    </dgm:pt>
    <dgm:pt modelId="{A949925F-ED5D-4337-B077-27365C5F0A19}" type="pres">
      <dgm:prSet presAssocID="{6D215F4A-5C55-4A63-B698-A12DFC897B83}" presName="connector2" presStyleLbl="sibTrans2D1" presStyleIdx="1" presStyleCnt="3"/>
      <dgm:spPr/>
    </dgm:pt>
    <dgm:pt modelId="{EA3DCCA1-AC49-4C7A-A9FF-ED601E7C3DFA}" type="pres">
      <dgm:prSet presAssocID="{614B23BF-8A77-4219-B727-CC8043B735E1}" presName="connector3" presStyleLbl="sibTrans2D1" presStyleIdx="2" presStyleCnt="3"/>
      <dgm:spPr/>
    </dgm:pt>
  </dgm:ptLst>
  <dgm:cxnLst>
    <dgm:cxn modelId="{92B35107-24DE-4367-A4C5-D444885298B8}" type="presOf" srcId="{62A09A17-2D15-47A8-8586-00FC21E7027C}" destId="{2AFDD521-2ED7-4FA4-9D5C-3F0B64FA858E}" srcOrd="1" destOrd="0" presId="urn:microsoft.com/office/officeart/2005/8/layout/gear1"/>
    <dgm:cxn modelId="{41EDA80C-50E6-4ADA-8D05-47F401C2D428}" srcId="{B7176FE8-D2A4-41F5-86EE-9192F74D54F4}" destId="{11FCE971-58C6-4E9C-9B89-F51ECD4D1D82}" srcOrd="0" destOrd="0" parTransId="{29874B8D-7849-4126-A9FD-1403A22082C8}" sibTransId="{4CFC3D45-C0B8-4617-8B1B-2D6783B2962E}"/>
    <dgm:cxn modelId="{9E51B90F-BD78-48F4-9CB0-07EFDEC40C55}" type="presOf" srcId="{62A09A17-2D15-47A8-8586-00FC21E7027C}" destId="{F70375F7-A800-4693-9657-6C2081F0832C}" srcOrd="3" destOrd="0" presId="urn:microsoft.com/office/officeart/2005/8/layout/gear1"/>
    <dgm:cxn modelId="{16142D19-979B-4332-BABC-6F0682F1AB87}" type="presOf" srcId="{614B23BF-8A77-4219-B727-CC8043B735E1}" destId="{EA3DCCA1-AC49-4C7A-A9FF-ED601E7C3DFA}" srcOrd="0" destOrd="0" presId="urn:microsoft.com/office/officeart/2005/8/layout/gear1"/>
    <dgm:cxn modelId="{20354921-89E7-49F5-B4DF-5F82DA4B9247}" type="presOf" srcId="{B7176FE8-D2A4-41F5-86EE-9192F74D54F4}" destId="{F1EFA591-E185-4FE6-9888-E35E6A2D9CFC}" srcOrd="0" destOrd="0" presId="urn:microsoft.com/office/officeart/2005/8/layout/gear1"/>
    <dgm:cxn modelId="{76010623-B410-4DD1-A976-6B86B8089765}" type="presOf" srcId="{4CFC3D45-C0B8-4617-8B1B-2D6783B2962E}" destId="{C1994C43-23C5-4175-BAD3-39BAEC36482B}" srcOrd="0" destOrd="0" presId="urn:microsoft.com/office/officeart/2005/8/layout/gear1"/>
    <dgm:cxn modelId="{49E07326-9EF4-4BE2-A490-DB32292A7708}" type="presOf" srcId="{11FCE971-58C6-4E9C-9B89-F51ECD4D1D82}" destId="{C26D552C-928F-449B-BCE1-2AA85CD701D7}" srcOrd="1" destOrd="0" presId="urn:microsoft.com/office/officeart/2005/8/layout/gear1"/>
    <dgm:cxn modelId="{58B78859-80E9-4F8F-8E06-CE3EB7381C71}" srcId="{B7176FE8-D2A4-41F5-86EE-9192F74D54F4}" destId="{62A09A17-2D15-47A8-8586-00FC21E7027C}" srcOrd="2" destOrd="0" parTransId="{D03B059F-E669-42F3-A944-091849D5FD87}" sibTransId="{614B23BF-8A77-4219-B727-CC8043B735E1}"/>
    <dgm:cxn modelId="{0D7EF47B-B358-442C-BE24-A54246F4E1CF}" type="presOf" srcId="{62A09A17-2D15-47A8-8586-00FC21E7027C}" destId="{CF79F999-5A74-4C7C-9F5F-BB801E7E4F78}" srcOrd="0" destOrd="0" presId="urn:microsoft.com/office/officeart/2005/8/layout/gear1"/>
    <dgm:cxn modelId="{E9BE9692-0660-4D6D-A7FA-1EBAA1928EB5}" type="presOf" srcId="{6D215F4A-5C55-4A63-B698-A12DFC897B83}" destId="{A949925F-ED5D-4337-B077-27365C5F0A19}" srcOrd="0" destOrd="0" presId="urn:microsoft.com/office/officeart/2005/8/layout/gear1"/>
    <dgm:cxn modelId="{598883A0-D42A-4AA9-88AF-3370BBED19E7}" type="presOf" srcId="{11FCE971-58C6-4E9C-9B89-F51ECD4D1D82}" destId="{732E575C-9683-4692-82C3-D655A001993B}" srcOrd="0" destOrd="0" presId="urn:microsoft.com/office/officeart/2005/8/layout/gear1"/>
    <dgm:cxn modelId="{321817A3-B45C-4C2F-8D62-59FA46E6E57C}" type="presOf" srcId="{11FCE971-58C6-4E9C-9B89-F51ECD4D1D82}" destId="{B748ACC0-941C-4B6F-8C67-504BE9D9FC7D}" srcOrd="2" destOrd="0" presId="urn:microsoft.com/office/officeart/2005/8/layout/gear1"/>
    <dgm:cxn modelId="{45FAB6A6-382E-4458-9B66-4914EF1EBBCC}" type="presOf" srcId="{08AAE158-775F-43B6-A7CD-B733EFB33B6C}" destId="{63847AC6-DC16-4D90-A702-E765D7CCD3BF}" srcOrd="2" destOrd="0" presId="urn:microsoft.com/office/officeart/2005/8/layout/gear1"/>
    <dgm:cxn modelId="{5F1114C8-78CC-4D6A-95B3-5CDEAAB9EE58}" type="presOf" srcId="{62A09A17-2D15-47A8-8586-00FC21E7027C}" destId="{0C19A94B-DC8A-4513-BE70-71A5EDB20FF9}" srcOrd="2" destOrd="0" presId="urn:microsoft.com/office/officeart/2005/8/layout/gear1"/>
    <dgm:cxn modelId="{591370D4-B9DE-48FB-A133-7207ED795D93}" type="presOf" srcId="{08AAE158-775F-43B6-A7CD-B733EFB33B6C}" destId="{D00B3F40-CF59-40C1-A3E2-3A5DAB0D8B8D}" srcOrd="1" destOrd="0" presId="urn:microsoft.com/office/officeart/2005/8/layout/gear1"/>
    <dgm:cxn modelId="{9CE35BF5-C81D-4D8C-AABE-BC7454F28197}" type="presOf" srcId="{08AAE158-775F-43B6-A7CD-B733EFB33B6C}" destId="{97EE59E7-3B1D-4478-93B1-A1D5997A9A2C}" srcOrd="0" destOrd="0" presId="urn:microsoft.com/office/officeart/2005/8/layout/gear1"/>
    <dgm:cxn modelId="{45D574FA-8695-4AD0-B075-194588CEA6DF}" srcId="{B7176FE8-D2A4-41F5-86EE-9192F74D54F4}" destId="{08AAE158-775F-43B6-A7CD-B733EFB33B6C}" srcOrd="1" destOrd="0" parTransId="{A23FCDB3-3123-477F-9610-EC78313177BD}" sibTransId="{6D215F4A-5C55-4A63-B698-A12DFC897B83}"/>
    <dgm:cxn modelId="{E4012517-C973-48E5-A9D2-F9DFE4CFC9AA}" type="presParOf" srcId="{F1EFA591-E185-4FE6-9888-E35E6A2D9CFC}" destId="{732E575C-9683-4692-82C3-D655A001993B}" srcOrd="0" destOrd="0" presId="urn:microsoft.com/office/officeart/2005/8/layout/gear1"/>
    <dgm:cxn modelId="{5E9304FA-6478-4CD5-8671-787832B0F45B}" type="presParOf" srcId="{F1EFA591-E185-4FE6-9888-E35E6A2D9CFC}" destId="{C26D552C-928F-449B-BCE1-2AA85CD701D7}" srcOrd="1" destOrd="0" presId="urn:microsoft.com/office/officeart/2005/8/layout/gear1"/>
    <dgm:cxn modelId="{23B74076-F88F-4200-92F1-279A863BDCDC}" type="presParOf" srcId="{F1EFA591-E185-4FE6-9888-E35E6A2D9CFC}" destId="{B748ACC0-941C-4B6F-8C67-504BE9D9FC7D}" srcOrd="2" destOrd="0" presId="urn:microsoft.com/office/officeart/2005/8/layout/gear1"/>
    <dgm:cxn modelId="{77B5F615-09FD-4B3B-AA91-31023A22115C}" type="presParOf" srcId="{F1EFA591-E185-4FE6-9888-E35E6A2D9CFC}" destId="{97EE59E7-3B1D-4478-93B1-A1D5997A9A2C}" srcOrd="3" destOrd="0" presId="urn:microsoft.com/office/officeart/2005/8/layout/gear1"/>
    <dgm:cxn modelId="{EAC5C727-1FB6-4155-AF21-C8861623D639}" type="presParOf" srcId="{F1EFA591-E185-4FE6-9888-E35E6A2D9CFC}" destId="{D00B3F40-CF59-40C1-A3E2-3A5DAB0D8B8D}" srcOrd="4" destOrd="0" presId="urn:microsoft.com/office/officeart/2005/8/layout/gear1"/>
    <dgm:cxn modelId="{0AAA62CB-B86A-4668-A3D4-1A8550CF3033}" type="presParOf" srcId="{F1EFA591-E185-4FE6-9888-E35E6A2D9CFC}" destId="{63847AC6-DC16-4D90-A702-E765D7CCD3BF}" srcOrd="5" destOrd="0" presId="urn:microsoft.com/office/officeart/2005/8/layout/gear1"/>
    <dgm:cxn modelId="{A59B40E0-D576-4A52-A8F9-3DC4769C1A27}" type="presParOf" srcId="{F1EFA591-E185-4FE6-9888-E35E6A2D9CFC}" destId="{CF79F999-5A74-4C7C-9F5F-BB801E7E4F78}" srcOrd="6" destOrd="0" presId="urn:microsoft.com/office/officeart/2005/8/layout/gear1"/>
    <dgm:cxn modelId="{43B86C11-BE91-475D-95A2-3D47A9BC582D}" type="presParOf" srcId="{F1EFA591-E185-4FE6-9888-E35E6A2D9CFC}" destId="{2AFDD521-2ED7-4FA4-9D5C-3F0B64FA858E}" srcOrd="7" destOrd="0" presId="urn:microsoft.com/office/officeart/2005/8/layout/gear1"/>
    <dgm:cxn modelId="{7E3D0AE1-041B-4CC1-B6F0-BBB2620FE667}" type="presParOf" srcId="{F1EFA591-E185-4FE6-9888-E35E6A2D9CFC}" destId="{0C19A94B-DC8A-4513-BE70-71A5EDB20FF9}" srcOrd="8" destOrd="0" presId="urn:microsoft.com/office/officeart/2005/8/layout/gear1"/>
    <dgm:cxn modelId="{A212BA49-1B61-4348-B376-42A635709985}" type="presParOf" srcId="{F1EFA591-E185-4FE6-9888-E35E6A2D9CFC}" destId="{F70375F7-A800-4693-9657-6C2081F0832C}" srcOrd="9" destOrd="0" presId="urn:microsoft.com/office/officeart/2005/8/layout/gear1"/>
    <dgm:cxn modelId="{7DDC16A2-56F4-47BD-8E37-4E8F7DC37648}" type="presParOf" srcId="{F1EFA591-E185-4FE6-9888-E35E6A2D9CFC}" destId="{C1994C43-23C5-4175-BAD3-39BAEC36482B}" srcOrd="10" destOrd="0" presId="urn:microsoft.com/office/officeart/2005/8/layout/gear1"/>
    <dgm:cxn modelId="{5238850C-83B9-4B63-8D20-CBC6DBEF8FEB}" type="presParOf" srcId="{F1EFA591-E185-4FE6-9888-E35E6A2D9CFC}" destId="{A949925F-ED5D-4337-B077-27365C5F0A19}" srcOrd="11" destOrd="0" presId="urn:microsoft.com/office/officeart/2005/8/layout/gear1"/>
    <dgm:cxn modelId="{88B2872D-19E2-4A41-B010-970CFA34E409}" type="presParOf" srcId="{F1EFA591-E185-4FE6-9888-E35E6A2D9CFC}" destId="{EA3DCCA1-AC49-4C7A-A9FF-ED601E7C3DFA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FD118D5-C5EF-4578-B7F3-CFB5BDAC4CA7}" type="doc">
      <dgm:prSet loTypeId="urn:microsoft.com/office/officeart/2005/8/layout/list1" loCatId="list" qsTypeId="urn:microsoft.com/office/officeart/2005/8/quickstyle/simple2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405CCCCA-F97A-4C27-BDAE-032C2769D966}">
      <dgm:prSet/>
      <dgm:spPr/>
      <dgm:t>
        <a:bodyPr/>
        <a:lstStyle/>
        <a:p>
          <a:r>
            <a:rPr lang="sr-Latn-RS" dirty="0"/>
            <a:t>Formalni argumenti (parametri)</a:t>
          </a:r>
          <a:endParaRPr lang="en-US" dirty="0"/>
        </a:p>
      </dgm:t>
    </dgm:pt>
    <dgm:pt modelId="{4F675E1D-050D-443A-B36B-F5C29F12DEFC}" type="parTrans" cxnId="{8C814958-BEA8-40B1-9129-EF1DED227D04}">
      <dgm:prSet/>
      <dgm:spPr/>
      <dgm:t>
        <a:bodyPr/>
        <a:lstStyle/>
        <a:p>
          <a:endParaRPr lang="en-US"/>
        </a:p>
      </dgm:t>
    </dgm:pt>
    <dgm:pt modelId="{1FCF227C-6BF9-49DB-8D60-8BD3EE758A44}" type="sibTrans" cxnId="{8C814958-BEA8-40B1-9129-EF1DED227D04}">
      <dgm:prSet/>
      <dgm:spPr/>
      <dgm:t>
        <a:bodyPr/>
        <a:lstStyle/>
        <a:p>
          <a:endParaRPr lang="en-US"/>
        </a:p>
      </dgm:t>
    </dgm:pt>
    <dgm:pt modelId="{578A85B2-3E3A-49F4-9CC2-DDA343BFC8E6}">
      <dgm:prSet/>
      <dgm:spPr/>
      <dgm:t>
        <a:bodyPr/>
        <a:lstStyle/>
        <a:p>
          <a:r>
            <a:rPr lang="sr-Latn-RS" dirty="0"/>
            <a:t>dostupni samo u datoj funkciji</a:t>
          </a:r>
          <a:endParaRPr lang="en-US" dirty="0"/>
        </a:p>
      </dgm:t>
    </dgm:pt>
    <dgm:pt modelId="{D62C71DE-1B78-40F0-9D72-45E848858008}" type="parTrans" cxnId="{BB221E99-87F7-435E-98DA-7D9EE9C9BD0C}">
      <dgm:prSet/>
      <dgm:spPr/>
      <dgm:t>
        <a:bodyPr/>
        <a:lstStyle/>
        <a:p>
          <a:endParaRPr lang="en-US"/>
        </a:p>
      </dgm:t>
    </dgm:pt>
    <dgm:pt modelId="{9D335294-F9E5-4452-A3A0-9DC4D83C7405}" type="sibTrans" cxnId="{BB221E99-87F7-435E-98DA-7D9EE9C9BD0C}">
      <dgm:prSet/>
      <dgm:spPr/>
      <dgm:t>
        <a:bodyPr/>
        <a:lstStyle/>
        <a:p>
          <a:endParaRPr lang="en-US"/>
        </a:p>
      </dgm:t>
    </dgm:pt>
    <dgm:pt modelId="{C99BD227-100B-4B4D-9BB5-339B6AEF2938}">
      <dgm:prSet/>
      <dgm:spPr/>
      <dgm:t>
        <a:bodyPr/>
        <a:lstStyle/>
        <a:p>
          <a:r>
            <a:rPr lang="sr-Latn-RS" dirty="0"/>
            <a:t>sakrivaju eventualna globalna imena</a:t>
          </a:r>
          <a:endParaRPr lang="en-US" dirty="0"/>
        </a:p>
      </dgm:t>
    </dgm:pt>
    <dgm:pt modelId="{A0E3A959-9D22-4CCE-9668-86BA895CAACE}" type="parTrans" cxnId="{A4B1EDCF-F728-425F-BB36-C095605B8BD6}">
      <dgm:prSet/>
      <dgm:spPr/>
      <dgm:t>
        <a:bodyPr/>
        <a:lstStyle/>
        <a:p>
          <a:endParaRPr lang="en-US"/>
        </a:p>
      </dgm:t>
    </dgm:pt>
    <dgm:pt modelId="{504D9C85-0FE9-448A-B919-51E643EF58D9}" type="sibTrans" cxnId="{A4B1EDCF-F728-425F-BB36-C095605B8BD6}">
      <dgm:prSet/>
      <dgm:spPr/>
      <dgm:t>
        <a:bodyPr/>
        <a:lstStyle/>
        <a:p>
          <a:endParaRPr lang="en-US"/>
        </a:p>
      </dgm:t>
    </dgm:pt>
    <dgm:pt modelId="{D7F6C3CD-4EBE-4724-9605-B6FD0B79AE14}">
      <dgm:prSet/>
      <dgm:spPr/>
      <dgm:t>
        <a:bodyPr/>
        <a:lstStyle/>
        <a:p>
          <a:r>
            <a:rPr lang="sr-Latn-RS" dirty="0"/>
            <a:t>predstavljaju alternativno ime za stvarne argumente</a:t>
          </a:r>
          <a:endParaRPr lang="en-US" dirty="0"/>
        </a:p>
      </dgm:t>
    </dgm:pt>
    <dgm:pt modelId="{469FEB4B-924D-40F4-969C-C5E65D9364AD}" type="parTrans" cxnId="{3B56AE07-06F1-4985-AF1D-D1AF63E8E2F8}">
      <dgm:prSet/>
      <dgm:spPr/>
      <dgm:t>
        <a:bodyPr/>
        <a:lstStyle/>
        <a:p>
          <a:endParaRPr lang="en-US"/>
        </a:p>
      </dgm:t>
    </dgm:pt>
    <dgm:pt modelId="{92DBE1CA-7E55-4826-8F14-4A8ED8F4DBDD}" type="sibTrans" cxnId="{3B56AE07-06F1-4985-AF1D-D1AF63E8E2F8}">
      <dgm:prSet/>
      <dgm:spPr/>
      <dgm:t>
        <a:bodyPr/>
        <a:lstStyle/>
        <a:p>
          <a:endParaRPr lang="en-US"/>
        </a:p>
      </dgm:t>
    </dgm:pt>
    <dgm:pt modelId="{BDF851BB-BB15-4D07-A7BE-C2991CF88FFE}">
      <dgm:prSet/>
      <dgm:spPr/>
      <dgm:t>
        <a:bodyPr/>
        <a:lstStyle/>
        <a:p>
          <a:r>
            <a:rPr lang="sr-Latn-RS" dirty="0"/>
            <a:t>mogu da imaju podrazumevanu vrednost</a:t>
          </a:r>
          <a:endParaRPr lang="en-US" dirty="0"/>
        </a:p>
      </dgm:t>
    </dgm:pt>
    <dgm:pt modelId="{499867DB-4033-4BCD-B4F1-D7191F745578}" type="parTrans" cxnId="{C8E30A81-EB09-4CAB-80DB-B9DB40925484}">
      <dgm:prSet/>
      <dgm:spPr/>
      <dgm:t>
        <a:bodyPr/>
        <a:lstStyle/>
        <a:p>
          <a:endParaRPr lang="en-US"/>
        </a:p>
      </dgm:t>
    </dgm:pt>
    <dgm:pt modelId="{DCD7CE6E-8668-4045-AD3E-F1F560C27171}" type="sibTrans" cxnId="{C8E30A81-EB09-4CAB-80DB-B9DB40925484}">
      <dgm:prSet/>
      <dgm:spPr/>
      <dgm:t>
        <a:bodyPr/>
        <a:lstStyle/>
        <a:p>
          <a:endParaRPr lang="en-US"/>
        </a:p>
      </dgm:t>
    </dgm:pt>
    <dgm:pt modelId="{A3CB61FF-932D-43F2-A126-6C2B2E521378}">
      <dgm:prSet/>
      <dgm:spPr/>
      <dgm:t>
        <a:bodyPr/>
        <a:lstStyle/>
        <a:p>
          <a:r>
            <a:rPr lang="sr-Latn-RS" dirty="0"/>
            <a:t>ne specificiraju se tipovi (Python sam određuje stvarni tip)</a:t>
          </a:r>
          <a:endParaRPr lang="en-US" dirty="0"/>
        </a:p>
      </dgm:t>
    </dgm:pt>
    <dgm:pt modelId="{B44F01CC-16D1-4D99-80B3-D1EB3E531C1E}" type="parTrans" cxnId="{0D091724-B402-4DEA-9C81-EEE512577449}">
      <dgm:prSet/>
      <dgm:spPr/>
      <dgm:t>
        <a:bodyPr/>
        <a:lstStyle/>
        <a:p>
          <a:endParaRPr lang="en-US"/>
        </a:p>
      </dgm:t>
    </dgm:pt>
    <dgm:pt modelId="{CC83C38D-0754-4619-B3B5-5EECC8F59F44}" type="sibTrans" cxnId="{0D091724-B402-4DEA-9C81-EEE512577449}">
      <dgm:prSet/>
      <dgm:spPr/>
      <dgm:t>
        <a:bodyPr/>
        <a:lstStyle/>
        <a:p>
          <a:endParaRPr lang="en-US"/>
        </a:p>
      </dgm:t>
    </dgm:pt>
    <dgm:pt modelId="{1294AC80-C51D-4C70-9813-81BC13955F17}">
      <dgm:prSet/>
      <dgm:spPr/>
      <dgm:t>
        <a:bodyPr/>
        <a:lstStyle/>
        <a:p>
          <a:r>
            <a:rPr lang="sr-Latn-RS" dirty="0"/>
            <a:t>Stvarni argumenti</a:t>
          </a:r>
          <a:endParaRPr lang="en-US" dirty="0"/>
        </a:p>
      </dgm:t>
    </dgm:pt>
    <dgm:pt modelId="{30210849-9AE8-49D0-B2FD-ACD4BB5678B4}" type="parTrans" cxnId="{14C8C4C7-5A9D-47F8-B175-A1AACC96BA7C}">
      <dgm:prSet/>
      <dgm:spPr/>
      <dgm:t>
        <a:bodyPr/>
        <a:lstStyle/>
        <a:p>
          <a:endParaRPr lang="en-US"/>
        </a:p>
      </dgm:t>
    </dgm:pt>
    <dgm:pt modelId="{700FD6CB-61FD-45F6-9923-19B803AA0F16}" type="sibTrans" cxnId="{14C8C4C7-5A9D-47F8-B175-A1AACC96BA7C}">
      <dgm:prSet/>
      <dgm:spPr/>
      <dgm:t>
        <a:bodyPr/>
        <a:lstStyle/>
        <a:p>
          <a:endParaRPr lang="en-US"/>
        </a:p>
      </dgm:t>
    </dgm:pt>
    <dgm:pt modelId="{8F033AAA-1F75-47FE-8A42-14445B0BC9F1}">
      <dgm:prSet/>
      <dgm:spPr/>
      <dgm:t>
        <a:bodyPr/>
        <a:lstStyle/>
        <a:p>
          <a:r>
            <a:rPr lang="sr-Latn-RS" dirty="0"/>
            <a:t>podaci za koje se funkcija poziva</a:t>
          </a:r>
          <a:endParaRPr lang="en-US" dirty="0"/>
        </a:p>
      </dgm:t>
    </dgm:pt>
    <dgm:pt modelId="{A72A32B2-C85B-4C26-AC6F-897373DF9B07}" type="parTrans" cxnId="{F6DC27F5-0C6F-4212-AF64-AAE1288CA5F8}">
      <dgm:prSet/>
      <dgm:spPr/>
      <dgm:t>
        <a:bodyPr/>
        <a:lstStyle/>
        <a:p>
          <a:endParaRPr lang="en-US"/>
        </a:p>
      </dgm:t>
    </dgm:pt>
    <dgm:pt modelId="{197770A5-446D-4362-A75F-0B6C3697F24C}" type="sibTrans" cxnId="{F6DC27F5-0C6F-4212-AF64-AAE1288CA5F8}">
      <dgm:prSet/>
      <dgm:spPr/>
      <dgm:t>
        <a:bodyPr/>
        <a:lstStyle/>
        <a:p>
          <a:endParaRPr lang="en-US"/>
        </a:p>
      </dgm:t>
    </dgm:pt>
    <dgm:pt modelId="{F6753C55-FDB0-42EF-9FF7-110334FA606B}">
      <dgm:prSet/>
      <dgm:spPr/>
      <dgm:t>
        <a:bodyPr/>
        <a:lstStyle/>
        <a:p>
          <a:r>
            <a:rPr lang="sr-Latn-RS" dirty="0"/>
            <a:t>promenljive (lokalne ili globalne)</a:t>
          </a:r>
          <a:endParaRPr lang="en-US" dirty="0"/>
        </a:p>
      </dgm:t>
    </dgm:pt>
    <dgm:pt modelId="{39D0582B-6237-4125-A68B-91D11BB3FE83}" type="parTrans" cxnId="{9E062758-4B7A-47D6-A11B-89D12A7A6D8C}">
      <dgm:prSet/>
      <dgm:spPr/>
      <dgm:t>
        <a:bodyPr/>
        <a:lstStyle/>
        <a:p>
          <a:endParaRPr lang="en-US"/>
        </a:p>
      </dgm:t>
    </dgm:pt>
    <dgm:pt modelId="{58947492-ECB0-43C0-B1B7-65A63D75D243}" type="sibTrans" cxnId="{9E062758-4B7A-47D6-A11B-89D12A7A6D8C}">
      <dgm:prSet/>
      <dgm:spPr/>
      <dgm:t>
        <a:bodyPr/>
        <a:lstStyle/>
        <a:p>
          <a:endParaRPr lang="en-US"/>
        </a:p>
      </dgm:t>
    </dgm:pt>
    <dgm:pt modelId="{19039F14-BDDA-427E-AC93-F2A4EBD259D8}">
      <dgm:prSet/>
      <dgm:spPr/>
      <dgm:t>
        <a:bodyPr/>
        <a:lstStyle/>
        <a:p>
          <a:r>
            <a:rPr lang="sr-Latn-RS" dirty="0"/>
            <a:t>rezultati drugih funkcija</a:t>
          </a:r>
          <a:endParaRPr lang="en-US" dirty="0"/>
        </a:p>
      </dgm:t>
    </dgm:pt>
    <dgm:pt modelId="{2D741EE8-F5C8-4B31-AD5C-F3F4E2DD1D70}" type="parTrans" cxnId="{DA1CABF0-D216-4BF0-8BDF-FE2CD7AB04E6}">
      <dgm:prSet/>
      <dgm:spPr/>
      <dgm:t>
        <a:bodyPr/>
        <a:lstStyle/>
        <a:p>
          <a:endParaRPr lang="en-US"/>
        </a:p>
      </dgm:t>
    </dgm:pt>
    <dgm:pt modelId="{C4BD06F0-A55D-431B-8F86-7E4FCE040B0D}" type="sibTrans" cxnId="{DA1CABF0-D216-4BF0-8BDF-FE2CD7AB04E6}">
      <dgm:prSet/>
      <dgm:spPr/>
      <dgm:t>
        <a:bodyPr/>
        <a:lstStyle/>
        <a:p>
          <a:endParaRPr lang="en-US"/>
        </a:p>
      </dgm:t>
    </dgm:pt>
    <dgm:pt modelId="{88DE9EE6-39AA-4B44-83E2-08E9995118AC}">
      <dgm:prSet/>
      <dgm:spPr/>
      <dgm:t>
        <a:bodyPr/>
        <a:lstStyle/>
        <a:p>
          <a:r>
            <a:rPr lang="sr-Latn-RS" dirty="0"/>
            <a:t>pre pozivanja </a:t>
          </a:r>
          <a:r>
            <a:rPr lang="sr-Latn-RS" b="1" dirty="0"/>
            <a:t>izračunavaju</a:t>
          </a:r>
          <a:r>
            <a:rPr lang="sr-Latn-RS" dirty="0"/>
            <a:t> se svi stvarni argumenti</a:t>
          </a:r>
          <a:endParaRPr lang="en-US" dirty="0"/>
        </a:p>
      </dgm:t>
    </dgm:pt>
    <dgm:pt modelId="{D815F181-DE2F-4A40-A606-278120778321}" type="parTrans" cxnId="{76CE202E-E9B7-49D5-9BAB-94236F95B0ED}">
      <dgm:prSet/>
      <dgm:spPr/>
      <dgm:t>
        <a:bodyPr/>
        <a:lstStyle/>
        <a:p>
          <a:endParaRPr lang="en-US"/>
        </a:p>
      </dgm:t>
    </dgm:pt>
    <dgm:pt modelId="{7FD839E0-A2E9-4E0E-A05F-692B100257C5}" type="sibTrans" cxnId="{76CE202E-E9B7-49D5-9BAB-94236F95B0ED}">
      <dgm:prSet/>
      <dgm:spPr/>
      <dgm:t>
        <a:bodyPr/>
        <a:lstStyle/>
        <a:p>
          <a:endParaRPr lang="en-US"/>
        </a:p>
      </dgm:t>
    </dgm:pt>
    <dgm:pt modelId="{CBB07ECC-C6E1-4F96-8A98-BBF666F79C14}">
      <dgm:prSet/>
      <dgm:spPr/>
      <dgm:t>
        <a:bodyPr/>
        <a:lstStyle/>
        <a:p>
          <a:r>
            <a:rPr lang="sr-Latn-RS" dirty="0"/>
            <a:t>nema provere saglasnosti tipa formalnog i stvarnog argumenta</a:t>
          </a:r>
          <a:endParaRPr lang="en-US" dirty="0"/>
        </a:p>
      </dgm:t>
    </dgm:pt>
    <dgm:pt modelId="{32836EE4-A5A0-4E21-A0EB-4270D605CF3F}" type="parTrans" cxnId="{B847B1DA-D1CE-4A38-B7BB-EF85CB3A048F}">
      <dgm:prSet/>
      <dgm:spPr/>
      <dgm:t>
        <a:bodyPr/>
        <a:lstStyle/>
        <a:p>
          <a:endParaRPr lang="en-US"/>
        </a:p>
      </dgm:t>
    </dgm:pt>
    <dgm:pt modelId="{4EF4B351-D47E-4C44-B383-F52E6E052B64}" type="sibTrans" cxnId="{B847B1DA-D1CE-4A38-B7BB-EF85CB3A048F}">
      <dgm:prSet/>
      <dgm:spPr/>
      <dgm:t>
        <a:bodyPr/>
        <a:lstStyle/>
        <a:p>
          <a:endParaRPr lang="en-US"/>
        </a:p>
      </dgm:t>
    </dgm:pt>
    <dgm:pt modelId="{48781A86-C1D7-4AB8-B3F2-60F20CAF3542}" type="pres">
      <dgm:prSet presAssocID="{1FD118D5-C5EF-4578-B7F3-CFB5BDAC4CA7}" presName="linear" presStyleCnt="0">
        <dgm:presLayoutVars>
          <dgm:dir/>
          <dgm:animLvl val="lvl"/>
          <dgm:resizeHandles val="exact"/>
        </dgm:presLayoutVars>
      </dgm:prSet>
      <dgm:spPr/>
    </dgm:pt>
    <dgm:pt modelId="{331E06CA-9B5C-48C5-987E-64D1731981DA}" type="pres">
      <dgm:prSet presAssocID="{405CCCCA-F97A-4C27-BDAE-032C2769D966}" presName="parentLin" presStyleCnt="0"/>
      <dgm:spPr/>
    </dgm:pt>
    <dgm:pt modelId="{D2076670-F894-4451-BDE1-64202F97BF00}" type="pres">
      <dgm:prSet presAssocID="{405CCCCA-F97A-4C27-BDAE-032C2769D966}" presName="parentLeftMargin" presStyleLbl="node1" presStyleIdx="0" presStyleCnt="2"/>
      <dgm:spPr/>
    </dgm:pt>
    <dgm:pt modelId="{87FD8B3E-8945-4321-B1A0-630C7448C7B2}" type="pres">
      <dgm:prSet presAssocID="{405CCCCA-F97A-4C27-BDAE-032C2769D966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582BE7BB-F474-49F4-AF78-79993934F5BA}" type="pres">
      <dgm:prSet presAssocID="{405CCCCA-F97A-4C27-BDAE-032C2769D966}" presName="negativeSpace" presStyleCnt="0"/>
      <dgm:spPr/>
    </dgm:pt>
    <dgm:pt modelId="{1F857871-A922-444C-8DDE-A6116357D292}" type="pres">
      <dgm:prSet presAssocID="{405CCCCA-F97A-4C27-BDAE-032C2769D966}" presName="childText" presStyleLbl="conFgAcc1" presStyleIdx="0" presStyleCnt="2">
        <dgm:presLayoutVars>
          <dgm:bulletEnabled val="1"/>
        </dgm:presLayoutVars>
      </dgm:prSet>
      <dgm:spPr/>
    </dgm:pt>
    <dgm:pt modelId="{3E4EDD10-D12D-4FA9-86C7-066D8223B74A}" type="pres">
      <dgm:prSet presAssocID="{1FCF227C-6BF9-49DB-8D60-8BD3EE758A44}" presName="spaceBetweenRectangles" presStyleCnt="0"/>
      <dgm:spPr/>
    </dgm:pt>
    <dgm:pt modelId="{B2F0AC57-EC8E-475C-BAE2-B0B2ABD3FB82}" type="pres">
      <dgm:prSet presAssocID="{1294AC80-C51D-4C70-9813-81BC13955F17}" presName="parentLin" presStyleCnt="0"/>
      <dgm:spPr/>
    </dgm:pt>
    <dgm:pt modelId="{97EA72F8-2B31-44A6-AE86-8BCDF9D76660}" type="pres">
      <dgm:prSet presAssocID="{1294AC80-C51D-4C70-9813-81BC13955F17}" presName="parentLeftMargin" presStyleLbl="node1" presStyleIdx="0" presStyleCnt="2"/>
      <dgm:spPr/>
    </dgm:pt>
    <dgm:pt modelId="{82C97CC0-1CFC-4B3E-9AA4-C21E0F1ECF26}" type="pres">
      <dgm:prSet presAssocID="{1294AC80-C51D-4C70-9813-81BC13955F17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E1CB6CF5-A28C-4E5B-8FC9-B73A9BD4789A}" type="pres">
      <dgm:prSet presAssocID="{1294AC80-C51D-4C70-9813-81BC13955F17}" presName="negativeSpace" presStyleCnt="0"/>
      <dgm:spPr/>
    </dgm:pt>
    <dgm:pt modelId="{5B9978E5-323D-4302-83BF-92DB3B11DAF9}" type="pres">
      <dgm:prSet presAssocID="{1294AC80-C51D-4C70-9813-81BC13955F17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3B56AE07-06F1-4985-AF1D-D1AF63E8E2F8}" srcId="{405CCCCA-F97A-4C27-BDAE-032C2769D966}" destId="{D7F6C3CD-4EBE-4724-9605-B6FD0B79AE14}" srcOrd="2" destOrd="0" parTransId="{469FEB4B-924D-40F4-969C-C5E65D9364AD}" sibTransId="{92DBE1CA-7E55-4826-8F14-4A8ED8F4DBDD}"/>
    <dgm:cxn modelId="{257CE609-BF7A-4EE6-9B17-A7E381E9851F}" type="presOf" srcId="{8F033AAA-1F75-47FE-8A42-14445B0BC9F1}" destId="{5B9978E5-323D-4302-83BF-92DB3B11DAF9}" srcOrd="0" destOrd="0" presId="urn:microsoft.com/office/officeart/2005/8/layout/list1"/>
    <dgm:cxn modelId="{8219AA0F-D05E-47F1-9F5C-6D45ACA7E75D}" type="presOf" srcId="{C99BD227-100B-4B4D-9BB5-339B6AEF2938}" destId="{1F857871-A922-444C-8DDE-A6116357D292}" srcOrd="0" destOrd="1" presId="urn:microsoft.com/office/officeart/2005/8/layout/list1"/>
    <dgm:cxn modelId="{2DDA3112-F4F9-41F2-96A5-844F06859F81}" type="presOf" srcId="{BDF851BB-BB15-4D07-A7BE-C2991CF88FFE}" destId="{1F857871-A922-444C-8DDE-A6116357D292}" srcOrd="0" destOrd="3" presId="urn:microsoft.com/office/officeart/2005/8/layout/list1"/>
    <dgm:cxn modelId="{B0E1DB1A-50F0-442B-822A-30728FF67BE0}" type="presOf" srcId="{88DE9EE6-39AA-4B44-83E2-08E9995118AC}" destId="{5B9978E5-323D-4302-83BF-92DB3B11DAF9}" srcOrd="0" destOrd="3" presId="urn:microsoft.com/office/officeart/2005/8/layout/list1"/>
    <dgm:cxn modelId="{374EEC1B-F3FB-4030-9AE2-25B94DE4334F}" type="presOf" srcId="{578A85B2-3E3A-49F4-9CC2-DDA343BFC8E6}" destId="{1F857871-A922-444C-8DDE-A6116357D292}" srcOrd="0" destOrd="0" presId="urn:microsoft.com/office/officeart/2005/8/layout/list1"/>
    <dgm:cxn modelId="{D3C7321C-215A-4001-B55A-EC01CE27FF82}" type="presOf" srcId="{19039F14-BDDA-427E-AC93-F2A4EBD259D8}" destId="{5B9978E5-323D-4302-83BF-92DB3B11DAF9}" srcOrd="0" destOrd="2" presId="urn:microsoft.com/office/officeart/2005/8/layout/list1"/>
    <dgm:cxn modelId="{0D091724-B402-4DEA-9C81-EEE512577449}" srcId="{405CCCCA-F97A-4C27-BDAE-032C2769D966}" destId="{A3CB61FF-932D-43F2-A126-6C2B2E521378}" srcOrd="4" destOrd="0" parTransId="{B44F01CC-16D1-4D99-80B3-D1EB3E531C1E}" sibTransId="{CC83C38D-0754-4619-B3B5-5EECC8F59F44}"/>
    <dgm:cxn modelId="{76CE202E-E9B7-49D5-9BAB-94236F95B0ED}" srcId="{1294AC80-C51D-4C70-9813-81BC13955F17}" destId="{88DE9EE6-39AA-4B44-83E2-08E9995118AC}" srcOrd="1" destOrd="0" parTransId="{D815F181-DE2F-4A40-A606-278120778321}" sibTransId="{7FD839E0-A2E9-4E0E-A05F-692B100257C5}"/>
    <dgm:cxn modelId="{6FE5593A-63D4-4603-BB2C-F77F4AC1E0CD}" type="presOf" srcId="{A3CB61FF-932D-43F2-A126-6C2B2E521378}" destId="{1F857871-A922-444C-8DDE-A6116357D292}" srcOrd="0" destOrd="4" presId="urn:microsoft.com/office/officeart/2005/8/layout/list1"/>
    <dgm:cxn modelId="{B92D4749-49C1-49A9-9173-DCE25CDBBB90}" type="presOf" srcId="{1294AC80-C51D-4C70-9813-81BC13955F17}" destId="{82C97CC0-1CFC-4B3E-9AA4-C21E0F1ECF26}" srcOrd="1" destOrd="0" presId="urn:microsoft.com/office/officeart/2005/8/layout/list1"/>
    <dgm:cxn modelId="{7030A677-7C48-499A-8C2A-D626FB7E0BA1}" type="presOf" srcId="{1294AC80-C51D-4C70-9813-81BC13955F17}" destId="{97EA72F8-2B31-44A6-AE86-8BCDF9D76660}" srcOrd="0" destOrd="0" presId="urn:microsoft.com/office/officeart/2005/8/layout/list1"/>
    <dgm:cxn modelId="{9E062758-4B7A-47D6-A11B-89D12A7A6D8C}" srcId="{8F033AAA-1F75-47FE-8A42-14445B0BC9F1}" destId="{F6753C55-FDB0-42EF-9FF7-110334FA606B}" srcOrd="0" destOrd="0" parTransId="{39D0582B-6237-4125-A68B-91D11BB3FE83}" sibTransId="{58947492-ECB0-43C0-B1B7-65A63D75D243}"/>
    <dgm:cxn modelId="{8C814958-BEA8-40B1-9129-EF1DED227D04}" srcId="{1FD118D5-C5EF-4578-B7F3-CFB5BDAC4CA7}" destId="{405CCCCA-F97A-4C27-BDAE-032C2769D966}" srcOrd="0" destOrd="0" parTransId="{4F675E1D-050D-443A-B36B-F5C29F12DEFC}" sibTransId="{1FCF227C-6BF9-49DB-8D60-8BD3EE758A44}"/>
    <dgm:cxn modelId="{C8E30A81-EB09-4CAB-80DB-B9DB40925484}" srcId="{405CCCCA-F97A-4C27-BDAE-032C2769D966}" destId="{BDF851BB-BB15-4D07-A7BE-C2991CF88FFE}" srcOrd="3" destOrd="0" parTransId="{499867DB-4033-4BCD-B4F1-D7191F745578}" sibTransId="{DCD7CE6E-8668-4045-AD3E-F1F560C27171}"/>
    <dgm:cxn modelId="{13F36F97-2074-44F5-B427-C30A360CA837}" type="presOf" srcId="{CBB07ECC-C6E1-4F96-8A98-BBF666F79C14}" destId="{5B9978E5-323D-4302-83BF-92DB3B11DAF9}" srcOrd="0" destOrd="4" presId="urn:microsoft.com/office/officeart/2005/8/layout/list1"/>
    <dgm:cxn modelId="{BB221E99-87F7-435E-98DA-7D9EE9C9BD0C}" srcId="{405CCCCA-F97A-4C27-BDAE-032C2769D966}" destId="{578A85B2-3E3A-49F4-9CC2-DDA343BFC8E6}" srcOrd="0" destOrd="0" parTransId="{D62C71DE-1B78-40F0-9D72-45E848858008}" sibTransId="{9D335294-F9E5-4452-A3A0-9DC4D83C7405}"/>
    <dgm:cxn modelId="{9EC4F1B7-46E6-4790-9111-D066D39AE656}" type="presOf" srcId="{405CCCCA-F97A-4C27-BDAE-032C2769D966}" destId="{87FD8B3E-8945-4321-B1A0-630C7448C7B2}" srcOrd="1" destOrd="0" presId="urn:microsoft.com/office/officeart/2005/8/layout/list1"/>
    <dgm:cxn modelId="{14C8C4C7-5A9D-47F8-B175-A1AACC96BA7C}" srcId="{1FD118D5-C5EF-4578-B7F3-CFB5BDAC4CA7}" destId="{1294AC80-C51D-4C70-9813-81BC13955F17}" srcOrd="1" destOrd="0" parTransId="{30210849-9AE8-49D0-B2FD-ACD4BB5678B4}" sibTransId="{700FD6CB-61FD-45F6-9923-19B803AA0F16}"/>
    <dgm:cxn modelId="{901829CB-91A7-4829-849B-57E77D0D7BA3}" type="presOf" srcId="{D7F6C3CD-4EBE-4724-9605-B6FD0B79AE14}" destId="{1F857871-A922-444C-8DDE-A6116357D292}" srcOrd="0" destOrd="2" presId="urn:microsoft.com/office/officeart/2005/8/layout/list1"/>
    <dgm:cxn modelId="{A4B1EDCF-F728-425F-BB36-C095605B8BD6}" srcId="{405CCCCA-F97A-4C27-BDAE-032C2769D966}" destId="{C99BD227-100B-4B4D-9BB5-339B6AEF2938}" srcOrd="1" destOrd="0" parTransId="{A0E3A959-9D22-4CCE-9668-86BA895CAACE}" sibTransId="{504D9C85-0FE9-448A-B919-51E643EF58D9}"/>
    <dgm:cxn modelId="{EBB299D8-8C46-49EA-9E21-492927CEE115}" type="presOf" srcId="{F6753C55-FDB0-42EF-9FF7-110334FA606B}" destId="{5B9978E5-323D-4302-83BF-92DB3B11DAF9}" srcOrd="0" destOrd="1" presId="urn:microsoft.com/office/officeart/2005/8/layout/list1"/>
    <dgm:cxn modelId="{B847B1DA-D1CE-4A38-B7BB-EF85CB3A048F}" srcId="{1294AC80-C51D-4C70-9813-81BC13955F17}" destId="{CBB07ECC-C6E1-4F96-8A98-BBF666F79C14}" srcOrd="2" destOrd="0" parTransId="{32836EE4-A5A0-4E21-A0EB-4270D605CF3F}" sibTransId="{4EF4B351-D47E-4C44-B383-F52E6E052B64}"/>
    <dgm:cxn modelId="{C14A9FE8-8767-401D-999A-9FECB1829544}" type="presOf" srcId="{1FD118D5-C5EF-4578-B7F3-CFB5BDAC4CA7}" destId="{48781A86-C1D7-4AB8-B3F2-60F20CAF3542}" srcOrd="0" destOrd="0" presId="urn:microsoft.com/office/officeart/2005/8/layout/list1"/>
    <dgm:cxn modelId="{73E135EC-ED67-4AFF-A7EC-1AB18E5FA5AF}" type="presOf" srcId="{405CCCCA-F97A-4C27-BDAE-032C2769D966}" destId="{D2076670-F894-4451-BDE1-64202F97BF00}" srcOrd="0" destOrd="0" presId="urn:microsoft.com/office/officeart/2005/8/layout/list1"/>
    <dgm:cxn modelId="{DA1CABF0-D216-4BF0-8BDF-FE2CD7AB04E6}" srcId="{8F033AAA-1F75-47FE-8A42-14445B0BC9F1}" destId="{19039F14-BDDA-427E-AC93-F2A4EBD259D8}" srcOrd="1" destOrd="0" parTransId="{2D741EE8-F5C8-4B31-AD5C-F3F4E2DD1D70}" sibTransId="{C4BD06F0-A55D-431B-8F86-7E4FCE040B0D}"/>
    <dgm:cxn modelId="{F6DC27F5-0C6F-4212-AF64-AAE1288CA5F8}" srcId="{1294AC80-C51D-4C70-9813-81BC13955F17}" destId="{8F033AAA-1F75-47FE-8A42-14445B0BC9F1}" srcOrd="0" destOrd="0" parTransId="{A72A32B2-C85B-4C26-AC6F-897373DF9B07}" sibTransId="{197770A5-446D-4362-A75F-0B6C3697F24C}"/>
    <dgm:cxn modelId="{5E520700-BD0B-40C5-9100-2B194585D223}" type="presParOf" srcId="{48781A86-C1D7-4AB8-B3F2-60F20CAF3542}" destId="{331E06CA-9B5C-48C5-987E-64D1731981DA}" srcOrd="0" destOrd="0" presId="urn:microsoft.com/office/officeart/2005/8/layout/list1"/>
    <dgm:cxn modelId="{B66CC550-509D-4249-8F8E-41F61A336B0B}" type="presParOf" srcId="{331E06CA-9B5C-48C5-987E-64D1731981DA}" destId="{D2076670-F894-4451-BDE1-64202F97BF00}" srcOrd="0" destOrd="0" presId="urn:microsoft.com/office/officeart/2005/8/layout/list1"/>
    <dgm:cxn modelId="{D246D1E3-71C1-42FF-A436-C261E073B6F1}" type="presParOf" srcId="{331E06CA-9B5C-48C5-987E-64D1731981DA}" destId="{87FD8B3E-8945-4321-B1A0-630C7448C7B2}" srcOrd="1" destOrd="0" presId="urn:microsoft.com/office/officeart/2005/8/layout/list1"/>
    <dgm:cxn modelId="{64763134-10F0-498F-988C-68512A1EFAF2}" type="presParOf" srcId="{48781A86-C1D7-4AB8-B3F2-60F20CAF3542}" destId="{582BE7BB-F474-49F4-AF78-79993934F5BA}" srcOrd="1" destOrd="0" presId="urn:microsoft.com/office/officeart/2005/8/layout/list1"/>
    <dgm:cxn modelId="{D53E32BA-02AA-4FB9-A8C9-040FC983745A}" type="presParOf" srcId="{48781A86-C1D7-4AB8-B3F2-60F20CAF3542}" destId="{1F857871-A922-444C-8DDE-A6116357D292}" srcOrd="2" destOrd="0" presId="urn:microsoft.com/office/officeart/2005/8/layout/list1"/>
    <dgm:cxn modelId="{890C5FD8-B517-433B-8E01-B8F56887B4ED}" type="presParOf" srcId="{48781A86-C1D7-4AB8-B3F2-60F20CAF3542}" destId="{3E4EDD10-D12D-4FA9-86C7-066D8223B74A}" srcOrd="3" destOrd="0" presId="urn:microsoft.com/office/officeart/2005/8/layout/list1"/>
    <dgm:cxn modelId="{4848FD8C-D73B-4829-ADA2-E9CFE7378CE7}" type="presParOf" srcId="{48781A86-C1D7-4AB8-B3F2-60F20CAF3542}" destId="{B2F0AC57-EC8E-475C-BAE2-B0B2ABD3FB82}" srcOrd="4" destOrd="0" presId="urn:microsoft.com/office/officeart/2005/8/layout/list1"/>
    <dgm:cxn modelId="{F4A90A92-E1DD-47E3-9608-93676B50DBE1}" type="presParOf" srcId="{B2F0AC57-EC8E-475C-BAE2-B0B2ABD3FB82}" destId="{97EA72F8-2B31-44A6-AE86-8BCDF9D76660}" srcOrd="0" destOrd="0" presId="urn:microsoft.com/office/officeart/2005/8/layout/list1"/>
    <dgm:cxn modelId="{DB3583F5-4ADB-4B5D-9D4F-BC4804349C69}" type="presParOf" srcId="{B2F0AC57-EC8E-475C-BAE2-B0B2ABD3FB82}" destId="{82C97CC0-1CFC-4B3E-9AA4-C21E0F1ECF26}" srcOrd="1" destOrd="0" presId="urn:microsoft.com/office/officeart/2005/8/layout/list1"/>
    <dgm:cxn modelId="{9F8217EE-E423-4165-964A-6BE780FC442B}" type="presParOf" srcId="{48781A86-C1D7-4AB8-B3F2-60F20CAF3542}" destId="{E1CB6CF5-A28C-4E5B-8FC9-B73A9BD4789A}" srcOrd="5" destOrd="0" presId="urn:microsoft.com/office/officeart/2005/8/layout/list1"/>
    <dgm:cxn modelId="{0BA284E4-2D29-4340-B454-8FA93E4434DB}" type="presParOf" srcId="{48781A86-C1D7-4AB8-B3F2-60F20CAF3542}" destId="{5B9978E5-323D-4302-83BF-92DB3B11DAF9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2697955-6152-4A1B-B68E-513C54F9258C}" type="doc">
      <dgm:prSet loTypeId="urn:microsoft.com/office/officeart/2005/8/layout/list1" loCatId="list" qsTypeId="urn:microsoft.com/office/officeart/2005/8/quickstyle/simple2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3DE7489D-0C35-43BC-916A-CAD0BA30EDB3}">
      <dgm:prSet/>
      <dgm:spPr/>
      <dgm:t>
        <a:bodyPr/>
        <a:lstStyle/>
        <a:p>
          <a:r>
            <a:rPr lang="sr-Latn-RS" noProof="0" dirty="0"/>
            <a:t>Rekurzivni poziv</a:t>
          </a:r>
        </a:p>
      </dgm:t>
    </dgm:pt>
    <dgm:pt modelId="{077ECD61-F07D-4E89-A2B5-8EED72352DD7}" type="parTrans" cxnId="{23822AF3-0354-4CE4-B9B7-363CA3EE29DE}">
      <dgm:prSet/>
      <dgm:spPr/>
      <dgm:t>
        <a:bodyPr/>
        <a:lstStyle/>
        <a:p>
          <a:endParaRPr lang="en-US"/>
        </a:p>
      </dgm:t>
    </dgm:pt>
    <dgm:pt modelId="{C45986CE-0F06-4AD7-A1F2-8A40136C6820}" type="sibTrans" cxnId="{23822AF3-0354-4CE4-B9B7-363CA3EE29DE}">
      <dgm:prSet/>
      <dgm:spPr/>
      <dgm:t>
        <a:bodyPr/>
        <a:lstStyle/>
        <a:p>
          <a:endParaRPr lang="en-US"/>
        </a:p>
      </dgm:t>
    </dgm:pt>
    <dgm:pt modelId="{15973D5F-3DA8-4469-A4F8-CA9D3F7D34E9}">
      <dgm:prSet/>
      <dgm:spPr/>
      <dgm:t>
        <a:bodyPr/>
        <a:lstStyle/>
        <a:p>
          <a:r>
            <a:rPr lang="sr-Latn-RS" noProof="0" dirty="0"/>
            <a:t>Referisanje samog postupka kao deo postupka rešavanja</a:t>
          </a:r>
        </a:p>
      </dgm:t>
    </dgm:pt>
    <dgm:pt modelId="{B1C22941-8B63-4706-AD3B-6741D02D6226}" type="parTrans" cxnId="{F6317695-D1BB-4BB6-BDE0-05DBC99A04F1}">
      <dgm:prSet/>
      <dgm:spPr/>
      <dgm:t>
        <a:bodyPr/>
        <a:lstStyle/>
        <a:p>
          <a:endParaRPr lang="en-US"/>
        </a:p>
      </dgm:t>
    </dgm:pt>
    <dgm:pt modelId="{F5DF294E-3AF4-4071-A67B-A549D0ED52C2}" type="sibTrans" cxnId="{F6317695-D1BB-4BB6-BDE0-05DBC99A04F1}">
      <dgm:prSet/>
      <dgm:spPr/>
      <dgm:t>
        <a:bodyPr/>
        <a:lstStyle/>
        <a:p>
          <a:endParaRPr lang="en-US"/>
        </a:p>
      </dgm:t>
    </dgm:pt>
    <dgm:pt modelId="{6DD5C621-5E6B-41F5-A689-38F266705948}">
      <dgm:prSet/>
      <dgm:spPr/>
      <dgm:t>
        <a:bodyPr/>
        <a:lstStyle/>
        <a:p>
          <a:r>
            <a:rPr lang="en-US" dirty="0"/>
            <a:t>Terminacija</a:t>
          </a:r>
        </a:p>
      </dgm:t>
    </dgm:pt>
    <dgm:pt modelId="{A76333B1-AC33-479E-9180-1EAB49531AA3}" type="parTrans" cxnId="{65CDFDB5-11A6-4E5D-873A-916EA2AFA903}">
      <dgm:prSet/>
      <dgm:spPr/>
      <dgm:t>
        <a:bodyPr/>
        <a:lstStyle/>
        <a:p>
          <a:endParaRPr lang="en-US"/>
        </a:p>
      </dgm:t>
    </dgm:pt>
    <dgm:pt modelId="{79563BBC-D448-48F8-AA39-9C441F6C5339}" type="sibTrans" cxnId="{65CDFDB5-11A6-4E5D-873A-916EA2AFA903}">
      <dgm:prSet/>
      <dgm:spPr/>
      <dgm:t>
        <a:bodyPr/>
        <a:lstStyle/>
        <a:p>
          <a:endParaRPr lang="en-US"/>
        </a:p>
      </dgm:t>
    </dgm:pt>
    <dgm:pt modelId="{6A0D286A-9E1A-46B3-A25A-13E3FC206C74}">
      <dgm:prSet/>
      <dgm:spPr/>
      <dgm:t>
        <a:bodyPr/>
        <a:lstStyle/>
        <a:p>
          <a:r>
            <a:rPr lang="sr-Latn-RS" b="1" i="1" noProof="0" dirty="0"/>
            <a:t>Kada prekinuti </a:t>
          </a:r>
          <a:r>
            <a:rPr lang="sr-Latn-RS" noProof="0" dirty="0"/>
            <a:t>sa rekurzivnim pozivima – uslov terminacije</a:t>
          </a:r>
        </a:p>
      </dgm:t>
    </dgm:pt>
    <dgm:pt modelId="{20703869-0746-4D40-83E8-C08E9182C0B7}" type="parTrans" cxnId="{86084C52-238E-4F50-A6AA-229E6AC84679}">
      <dgm:prSet/>
      <dgm:spPr/>
      <dgm:t>
        <a:bodyPr/>
        <a:lstStyle/>
        <a:p>
          <a:endParaRPr lang="en-US"/>
        </a:p>
      </dgm:t>
    </dgm:pt>
    <dgm:pt modelId="{E2F9EB36-B80B-43B6-AC8B-4175F35B6F57}" type="sibTrans" cxnId="{86084C52-238E-4F50-A6AA-229E6AC84679}">
      <dgm:prSet/>
      <dgm:spPr/>
      <dgm:t>
        <a:bodyPr/>
        <a:lstStyle/>
        <a:p>
          <a:endParaRPr lang="en-US"/>
        </a:p>
      </dgm:t>
    </dgm:pt>
    <dgm:pt modelId="{C0DBF5DA-1F21-42BE-A8FB-84B5900FB933}">
      <dgm:prSet/>
      <dgm:spPr/>
      <dgm:t>
        <a:bodyPr/>
        <a:lstStyle/>
        <a:p>
          <a:r>
            <a:rPr lang="sr-Latn-RS" noProof="0" dirty="0"/>
            <a:t>Specijalne vrednosti (primeri: faktorijel, Fibonačijevi brojevi)</a:t>
          </a:r>
        </a:p>
      </dgm:t>
    </dgm:pt>
    <dgm:pt modelId="{4D7E68B5-A777-4BAF-925B-04FC9E3802A1}" type="parTrans" cxnId="{52F114C9-D3A7-4E2F-B77A-96DA2B3AE65A}">
      <dgm:prSet/>
      <dgm:spPr/>
      <dgm:t>
        <a:bodyPr/>
        <a:lstStyle/>
        <a:p>
          <a:endParaRPr lang="en-US"/>
        </a:p>
      </dgm:t>
    </dgm:pt>
    <dgm:pt modelId="{0758EF3D-122F-4FA4-8FDA-A0C79F59E4DB}" type="sibTrans" cxnId="{52F114C9-D3A7-4E2F-B77A-96DA2B3AE65A}">
      <dgm:prSet/>
      <dgm:spPr/>
      <dgm:t>
        <a:bodyPr/>
        <a:lstStyle/>
        <a:p>
          <a:endParaRPr lang="en-US"/>
        </a:p>
      </dgm:t>
    </dgm:pt>
    <dgm:pt modelId="{D9C413E4-C5D5-4A28-AA08-86AE3605410A}">
      <dgm:prSet/>
      <dgm:spPr/>
      <dgm:t>
        <a:bodyPr/>
        <a:lstStyle/>
        <a:p>
          <a:r>
            <a:rPr lang="sr-Latn-RS" noProof="0" dirty="0"/>
            <a:t>Nekada je očigledno, zbog prirode problema</a:t>
          </a:r>
        </a:p>
      </dgm:t>
    </dgm:pt>
    <dgm:pt modelId="{8AB3F5F6-768E-4EF0-949A-1068AC0EC47F}" type="parTrans" cxnId="{D958240E-1A43-48FB-A1C9-F3931F14C455}">
      <dgm:prSet/>
      <dgm:spPr/>
      <dgm:t>
        <a:bodyPr/>
        <a:lstStyle/>
        <a:p>
          <a:endParaRPr lang="en-US"/>
        </a:p>
      </dgm:t>
    </dgm:pt>
    <dgm:pt modelId="{144FFD1F-2126-429E-B3B3-8326CF48FDFD}" type="sibTrans" cxnId="{D958240E-1A43-48FB-A1C9-F3931F14C455}">
      <dgm:prSet/>
      <dgm:spPr/>
      <dgm:t>
        <a:bodyPr/>
        <a:lstStyle/>
        <a:p>
          <a:endParaRPr lang="en-US"/>
        </a:p>
      </dgm:t>
    </dgm:pt>
    <dgm:pt modelId="{F1A203C3-BE70-4769-893E-1F7942C38871}">
      <dgm:prSet/>
      <dgm:spPr/>
      <dgm:t>
        <a:bodyPr/>
        <a:lstStyle/>
        <a:p>
          <a:r>
            <a:rPr lang="sr-Latn-RS" noProof="0" dirty="0"/>
            <a:t>Nekada se mora zadati putem parametra</a:t>
          </a:r>
        </a:p>
      </dgm:t>
    </dgm:pt>
    <dgm:pt modelId="{B2567ED0-D317-494D-AC6A-95E830BC0856}" type="parTrans" cxnId="{E160D381-8B3E-43D2-8C47-B9C185154FE4}">
      <dgm:prSet/>
      <dgm:spPr/>
      <dgm:t>
        <a:bodyPr/>
        <a:lstStyle/>
        <a:p>
          <a:endParaRPr lang="en-US"/>
        </a:p>
      </dgm:t>
    </dgm:pt>
    <dgm:pt modelId="{19726F35-5478-4970-885F-91B0800D64A0}" type="sibTrans" cxnId="{E160D381-8B3E-43D2-8C47-B9C185154FE4}">
      <dgm:prSet/>
      <dgm:spPr/>
      <dgm:t>
        <a:bodyPr/>
        <a:lstStyle/>
        <a:p>
          <a:endParaRPr lang="en-US"/>
        </a:p>
      </dgm:t>
    </dgm:pt>
    <dgm:pt modelId="{D74E29A0-2D69-4D43-A155-318ACDA5780A}">
      <dgm:prSet/>
      <dgm:spPr/>
      <dgm:t>
        <a:bodyPr/>
        <a:lstStyle/>
        <a:p>
          <a:r>
            <a:rPr lang="sr-Latn-RS" noProof="0" dirty="0"/>
            <a:t>Svakako, neophodno je znati </a:t>
          </a:r>
          <a:br>
            <a:rPr lang="sr-Latn-RS" noProof="0" dirty="0"/>
          </a:br>
          <a:r>
            <a:rPr lang="sr-Latn-RS" b="1" noProof="0" dirty="0"/>
            <a:t>kad treba prekinuti rekurzivne pozive</a:t>
          </a:r>
          <a:r>
            <a:rPr lang="sr-Latn-RS" noProof="0" dirty="0"/>
            <a:t>!</a:t>
          </a:r>
        </a:p>
      </dgm:t>
    </dgm:pt>
    <dgm:pt modelId="{74E410EF-BB22-4350-BB61-FD65E5030F5C}" type="parTrans" cxnId="{A663F572-967E-4D44-843A-C53FFFAC72C2}">
      <dgm:prSet/>
      <dgm:spPr/>
      <dgm:t>
        <a:bodyPr/>
        <a:lstStyle/>
        <a:p>
          <a:endParaRPr lang="en-US"/>
        </a:p>
      </dgm:t>
    </dgm:pt>
    <dgm:pt modelId="{71F50199-A939-4402-928C-1F2CD7BF3182}" type="sibTrans" cxnId="{A663F572-967E-4D44-843A-C53FFFAC72C2}">
      <dgm:prSet/>
      <dgm:spPr/>
      <dgm:t>
        <a:bodyPr/>
        <a:lstStyle/>
        <a:p>
          <a:endParaRPr lang="en-US"/>
        </a:p>
      </dgm:t>
    </dgm:pt>
    <dgm:pt modelId="{7675434B-6931-4738-9A84-4CD7AA31C257}" type="pres">
      <dgm:prSet presAssocID="{D2697955-6152-4A1B-B68E-513C54F9258C}" presName="linear" presStyleCnt="0">
        <dgm:presLayoutVars>
          <dgm:dir/>
          <dgm:animLvl val="lvl"/>
          <dgm:resizeHandles val="exact"/>
        </dgm:presLayoutVars>
      </dgm:prSet>
      <dgm:spPr/>
    </dgm:pt>
    <dgm:pt modelId="{83CC435A-4020-4406-8991-427ED1117093}" type="pres">
      <dgm:prSet presAssocID="{3DE7489D-0C35-43BC-916A-CAD0BA30EDB3}" presName="parentLin" presStyleCnt="0"/>
      <dgm:spPr/>
    </dgm:pt>
    <dgm:pt modelId="{8224BA68-AF62-4D05-8160-760EC604F89A}" type="pres">
      <dgm:prSet presAssocID="{3DE7489D-0C35-43BC-916A-CAD0BA30EDB3}" presName="parentLeftMargin" presStyleLbl="node1" presStyleIdx="0" presStyleCnt="2"/>
      <dgm:spPr/>
    </dgm:pt>
    <dgm:pt modelId="{E7762996-BFA6-4BF3-9E25-31236FFDF5EA}" type="pres">
      <dgm:prSet presAssocID="{3DE7489D-0C35-43BC-916A-CAD0BA30EDB3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53B71B80-BCA1-4AEE-A829-BD6C0D16DAA6}" type="pres">
      <dgm:prSet presAssocID="{3DE7489D-0C35-43BC-916A-CAD0BA30EDB3}" presName="negativeSpace" presStyleCnt="0"/>
      <dgm:spPr/>
    </dgm:pt>
    <dgm:pt modelId="{7202119E-19C3-4B2E-B0CE-2E27C613E776}" type="pres">
      <dgm:prSet presAssocID="{3DE7489D-0C35-43BC-916A-CAD0BA30EDB3}" presName="childText" presStyleLbl="conFgAcc1" presStyleIdx="0" presStyleCnt="2">
        <dgm:presLayoutVars>
          <dgm:bulletEnabled val="1"/>
        </dgm:presLayoutVars>
      </dgm:prSet>
      <dgm:spPr/>
    </dgm:pt>
    <dgm:pt modelId="{A9AFB94A-4A96-43BD-ADB0-D46D71DC88CC}" type="pres">
      <dgm:prSet presAssocID="{C45986CE-0F06-4AD7-A1F2-8A40136C6820}" presName="spaceBetweenRectangles" presStyleCnt="0"/>
      <dgm:spPr/>
    </dgm:pt>
    <dgm:pt modelId="{5E5EBA66-9AD9-45D4-92CF-1BCB1FACAD70}" type="pres">
      <dgm:prSet presAssocID="{6DD5C621-5E6B-41F5-A689-38F266705948}" presName="parentLin" presStyleCnt="0"/>
      <dgm:spPr/>
    </dgm:pt>
    <dgm:pt modelId="{79DAB5C8-B195-41B0-809A-0A60006AB7A5}" type="pres">
      <dgm:prSet presAssocID="{6DD5C621-5E6B-41F5-A689-38F266705948}" presName="parentLeftMargin" presStyleLbl="node1" presStyleIdx="0" presStyleCnt="2"/>
      <dgm:spPr/>
    </dgm:pt>
    <dgm:pt modelId="{CD94F632-FB9F-43D0-86B7-EF53E42308BA}" type="pres">
      <dgm:prSet presAssocID="{6DD5C621-5E6B-41F5-A689-38F266705948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4EC52A36-1491-46D7-BB9E-70F98E15A52B}" type="pres">
      <dgm:prSet presAssocID="{6DD5C621-5E6B-41F5-A689-38F266705948}" presName="negativeSpace" presStyleCnt="0"/>
      <dgm:spPr/>
    </dgm:pt>
    <dgm:pt modelId="{E875B2A0-FFB7-42B2-958B-0A34B926E63C}" type="pres">
      <dgm:prSet presAssocID="{6DD5C621-5E6B-41F5-A689-38F266705948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D958240E-1A43-48FB-A1C9-F3931F14C455}" srcId="{6A0D286A-9E1A-46B3-A25A-13E3FC206C74}" destId="{D9C413E4-C5D5-4A28-AA08-86AE3605410A}" srcOrd="1" destOrd="0" parTransId="{8AB3F5F6-768E-4EF0-949A-1068AC0EC47F}" sibTransId="{144FFD1F-2126-429E-B3B3-8326CF48FDFD}"/>
    <dgm:cxn modelId="{3DA77126-0934-4EA2-8D62-3326792A3D91}" type="presOf" srcId="{D9C413E4-C5D5-4A28-AA08-86AE3605410A}" destId="{E875B2A0-FFB7-42B2-958B-0A34B926E63C}" srcOrd="0" destOrd="2" presId="urn:microsoft.com/office/officeart/2005/8/layout/list1"/>
    <dgm:cxn modelId="{E12A8634-685A-447F-A857-9530E3309F43}" type="presOf" srcId="{C0DBF5DA-1F21-42BE-A8FB-84B5900FB933}" destId="{E875B2A0-FFB7-42B2-958B-0A34B926E63C}" srcOrd="0" destOrd="1" presId="urn:microsoft.com/office/officeart/2005/8/layout/list1"/>
    <dgm:cxn modelId="{F6033066-9A0A-4AB8-8B88-005BFCEF013D}" type="presOf" srcId="{6DD5C621-5E6B-41F5-A689-38F266705948}" destId="{79DAB5C8-B195-41B0-809A-0A60006AB7A5}" srcOrd="0" destOrd="0" presId="urn:microsoft.com/office/officeart/2005/8/layout/list1"/>
    <dgm:cxn modelId="{3376D14F-410D-4899-A6D3-4828CF7ECAD2}" type="presOf" srcId="{D74E29A0-2D69-4D43-A155-318ACDA5780A}" destId="{E875B2A0-FFB7-42B2-958B-0A34B926E63C}" srcOrd="0" destOrd="4" presId="urn:microsoft.com/office/officeart/2005/8/layout/list1"/>
    <dgm:cxn modelId="{86084C52-238E-4F50-A6AA-229E6AC84679}" srcId="{6DD5C621-5E6B-41F5-A689-38F266705948}" destId="{6A0D286A-9E1A-46B3-A25A-13E3FC206C74}" srcOrd="0" destOrd="0" parTransId="{20703869-0746-4D40-83E8-C08E9182C0B7}" sibTransId="{E2F9EB36-B80B-43B6-AC8B-4175F35B6F57}"/>
    <dgm:cxn modelId="{A5795772-C7EB-4E26-8A64-7FE3724628CA}" type="presOf" srcId="{6A0D286A-9E1A-46B3-A25A-13E3FC206C74}" destId="{E875B2A0-FFB7-42B2-958B-0A34B926E63C}" srcOrd="0" destOrd="0" presId="urn:microsoft.com/office/officeart/2005/8/layout/list1"/>
    <dgm:cxn modelId="{A663F572-967E-4D44-843A-C53FFFAC72C2}" srcId="{6DD5C621-5E6B-41F5-A689-38F266705948}" destId="{D74E29A0-2D69-4D43-A155-318ACDA5780A}" srcOrd="1" destOrd="0" parTransId="{74E410EF-BB22-4350-BB61-FD65E5030F5C}" sibTransId="{71F50199-A939-4402-928C-1F2CD7BF3182}"/>
    <dgm:cxn modelId="{E160D381-8B3E-43D2-8C47-B9C185154FE4}" srcId="{6A0D286A-9E1A-46B3-A25A-13E3FC206C74}" destId="{F1A203C3-BE70-4769-893E-1F7942C38871}" srcOrd="2" destOrd="0" parTransId="{B2567ED0-D317-494D-AC6A-95E830BC0856}" sibTransId="{19726F35-5478-4970-885F-91B0800D64A0}"/>
    <dgm:cxn modelId="{AF6F6F87-6483-44A0-8F31-7728478AF996}" type="presOf" srcId="{3DE7489D-0C35-43BC-916A-CAD0BA30EDB3}" destId="{E7762996-BFA6-4BF3-9E25-31236FFDF5EA}" srcOrd="1" destOrd="0" presId="urn:microsoft.com/office/officeart/2005/8/layout/list1"/>
    <dgm:cxn modelId="{F6317695-D1BB-4BB6-BDE0-05DBC99A04F1}" srcId="{3DE7489D-0C35-43BC-916A-CAD0BA30EDB3}" destId="{15973D5F-3DA8-4469-A4F8-CA9D3F7D34E9}" srcOrd="0" destOrd="0" parTransId="{B1C22941-8B63-4706-AD3B-6741D02D6226}" sibTransId="{F5DF294E-3AF4-4071-A67B-A549D0ED52C2}"/>
    <dgm:cxn modelId="{65CDFDB5-11A6-4E5D-873A-916EA2AFA903}" srcId="{D2697955-6152-4A1B-B68E-513C54F9258C}" destId="{6DD5C621-5E6B-41F5-A689-38F266705948}" srcOrd="1" destOrd="0" parTransId="{A76333B1-AC33-479E-9180-1EAB49531AA3}" sibTransId="{79563BBC-D448-48F8-AA39-9C441F6C5339}"/>
    <dgm:cxn modelId="{9649A8BF-A4C0-4901-BB8D-D9CF768309DC}" type="presOf" srcId="{15973D5F-3DA8-4469-A4F8-CA9D3F7D34E9}" destId="{7202119E-19C3-4B2E-B0CE-2E27C613E776}" srcOrd="0" destOrd="0" presId="urn:microsoft.com/office/officeart/2005/8/layout/list1"/>
    <dgm:cxn modelId="{C5A811C3-08D2-4478-BF4D-9F12EEA8D989}" type="presOf" srcId="{6DD5C621-5E6B-41F5-A689-38F266705948}" destId="{CD94F632-FB9F-43D0-86B7-EF53E42308BA}" srcOrd="1" destOrd="0" presId="urn:microsoft.com/office/officeart/2005/8/layout/list1"/>
    <dgm:cxn modelId="{52F114C9-D3A7-4E2F-B77A-96DA2B3AE65A}" srcId="{6A0D286A-9E1A-46B3-A25A-13E3FC206C74}" destId="{C0DBF5DA-1F21-42BE-A8FB-84B5900FB933}" srcOrd="0" destOrd="0" parTransId="{4D7E68B5-A777-4BAF-925B-04FC9E3802A1}" sibTransId="{0758EF3D-122F-4FA4-8FDA-A0C79F59E4DB}"/>
    <dgm:cxn modelId="{6B74CDD9-058D-435D-B2A2-4365BCD3F6C8}" type="presOf" srcId="{F1A203C3-BE70-4769-893E-1F7942C38871}" destId="{E875B2A0-FFB7-42B2-958B-0A34B926E63C}" srcOrd="0" destOrd="3" presId="urn:microsoft.com/office/officeart/2005/8/layout/list1"/>
    <dgm:cxn modelId="{23822AF3-0354-4CE4-B9B7-363CA3EE29DE}" srcId="{D2697955-6152-4A1B-B68E-513C54F9258C}" destId="{3DE7489D-0C35-43BC-916A-CAD0BA30EDB3}" srcOrd="0" destOrd="0" parTransId="{077ECD61-F07D-4E89-A2B5-8EED72352DD7}" sibTransId="{C45986CE-0F06-4AD7-A1F2-8A40136C6820}"/>
    <dgm:cxn modelId="{F32361F6-BE4F-45E8-8A78-811A009BFDDD}" type="presOf" srcId="{3DE7489D-0C35-43BC-916A-CAD0BA30EDB3}" destId="{8224BA68-AF62-4D05-8160-760EC604F89A}" srcOrd="0" destOrd="0" presId="urn:microsoft.com/office/officeart/2005/8/layout/list1"/>
    <dgm:cxn modelId="{A2CE73FF-7CBE-44F7-A3F6-85F256AAD93D}" type="presOf" srcId="{D2697955-6152-4A1B-B68E-513C54F9258C}" destId="{7675434B-6931-4738-9A84-4CD7AA31C257}" srcOrd="0" destOrd="0" presId="urn:microsoft.com/office/officeart/2005/8/layout/list1"/>
    <dgm:cxn modelId="{9AA9FD4F-F7EB-4FEE-A598-8A81D36B2CF0}" type="presParOf" srcId="{7675434B-6931-4738-9A84-4CD7AA31C257}" destId="{83CC435A-4020-4406-8991-427ED1117093}" srcOrd="0" destOrd="0" presId="urn:microsoft.com/office/officeart/2005/8/layout/list1"/>
    <dgm:cxn modelId="{326EBD81-F9B3-4D8A-9731-D12554893C44}" type="presParOf" srcId="{83CC435A-4020-4406-8991-427ED1117093}" destId="{8224BA68-AF62-4D05-8160-760EC604F89A}" srcOrd="0" destOrd="0" presId="urn:microsoft.com/office/officeart/2005/8/layout/list1"/>
    <dgm:cxn modelId="{EF02F8DC-6544-4EA2-836C-233655AA04FF}" type="presParOf" srcId="{83CC435A-4020-4406-8991-427ED1117093}" destId="{E7762996-BFA6-4BF3-9E25-31236FFDF5EA}" srcOrd="1" destOrd="0" presId="urn:microsoft.com/office/officeart/2005/8/layout/list1"/>
    <dgm:cxn modelId="{A712AE09-273B-4C81-9D4C-BD3BB42EAB42}" type="presParOf" srcId="{7675434B-6931-4738-9A84-4CD7AA31C257}" destId="{53B71B80-BCA1-4AEE-A829-BD6C0D16DAA6}" srcOrd="1" destOrd="0" presId="urn:microsoft.com/office/officeart/2005/8/layout/list1"/>
    <dgm:cxn modelId="{E2F2A5AF-4213-42A2-8D0E-79CE44BE6AFC}" type="presParOf" srcId="{7675434B-6931-4738-9A84-4CD7AA31C257}" destId="{7202119E-19C3-4B2E-B0CE-2E27C613E776}" srcOrd="2" destOrd="0" presId="urn:microsoft.com/office/officeart/2005/8/layout/list1"/>
    <dgm:cxn modelId="{CDC28CE4-4E0C-4FE5-BC8C-2A30C8E404BD}" type="presParOf" srcId="{7675434B-6931-4738-9A84-4CD7AA31C257}" destId="{A9AFB94A-4A96-43BD-ADB0-D46D71DC88CC}" srcOrd="3" destOrd="0" presId="urn:microsoft.com/office/officeart/2005/8/layout/list1"/>
    <dgm:cxn modelId="{0248B0B8-2C2E-4FFE-9415-BCB68F02885F}" type="presParOf" srcId="{7675434B-6931-4738-9A84-4CD7AA31C257}" destId="{5E5EBA66-9AD9-45D4-92CF-1BCB1FACAD70}" srcOrd="4" destOrd="0" presId="urn:microsoft.com/office/officeart/2005/8/layout/list1"/>
    <dgm:cxn modelId="{1ECC46D4-2DF7-4058-8A03-8C41B92802C2}" type="presParOf" srcId="{5E5EBA66-9AD9-45D4-92CF-1BCB1FACAD70}" destId="{79DAB5C8-B195-41B0-809A-0A60006AB7A5}" srcOrd="0" destOrd="0" presId="urn:microsoft.com/office/officeart/2005/8/layout/list1"/>
    <dgm:cxn modelId="{6204CD2C-D929-47C6-A318-D98E0A3853F5}" type="presParOf" srcId="{5E5EBA66-9AD9-45D4-92CF-1BCB1FACAD70}" destId="{CD94F632-FB9F-43D0-86B7-EF53E42308BA}" srcOrd="1" destOrd="0" presId="urn:microsoft.com/office/officeart/2005/8/layout/list1"/>
    <dgm:cxn modelId="{331EE7B4-AE53-4332-92C0-04BDAB1D8732}" type="presParOf" srcId="{7675434B-6931-4738-9A84-4CD7AA31C257}" destId="{4EC52A36-1491-46D7-BB9E-70F98E15A52B}" srcOrd="5" destOrd="0" presId="urn:microsoft.com/office/officeart/2005/8/layout/list1"/>
    <dgm:cxn modelId="{6DE384B6-3FFB-4886-8D52-F0705DC54D48}" type="presParOf" srcId="{7675434B-6931-4738-9A84-4CD7AA31C257}" destId="{E875B2A0-FFB7-42B2-958B-0A34B926E63C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2E575C-9683-4692-82C3-D655A001993B}">
      <dsp:nvSpPr>
        <dsp:cNvPr id="0" name=""/>
        <dsp:cNvSpPr/>
      </dsp:nvSpPr>
      <dsp:spPr>
        <a:xfrm>
          <a:off x="1656881" y="1955488"/>
          <a:ext cx="2053590" cy="2053590"/>
        </a:xfrm>
        <a:prstGeom prst="gear9">
          <a:avLst/>
        </a:prstGeom>
        <a:blipFill rotWithShape="1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1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1300" kern="1200" noProof="0" dirty="0"/>
            <a:t>Izračunavanje</a:t>
          </a:r>
          <a:r>
            <a:rPr lang="en-US" sz="1300" kern="1200" dirty="0"/>
            <a:t> D</a:t>
          </a:r>
          <a:endParaRPr lang="sr-Latn-RS" sz="1300" kern="1200" dirty="0"/>
        </a:p>
      </dsp:txBody>
      <dsp:txXfrm>
        <a:off x="2069744" y="2436532"/>
        <a:ext cx="1227864" cy="1055587"/>
      </dsp:txXfrm>
    </dsp:sp>
    <dsp:sp modelId="{97EE59E7-3B1D-4478-93B1-A1D5997A9A2C}">
      <dsp:nvSpPr>
        <dsp:cNvPr id="0" name=""/>
        <dsp:cNvSpPr/>
      </dsp:nvSpPr>
      <dsp:spPr>
        <a:xfrm>
          <a:off x="485394" y="1423416"/>
          <a:ext cx="1493520" cy="1493520"/>
        </a:xfrm>
        <a:prstGeom prst="gear6">
          <a:avLst/>
        </a:prstGeom>
        <a:blipFill rotWithShape="1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1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1300" kern="1200" noProof="0" dirty="0"/>
            <a:t>Ako</a:t>
          </a:r>
          <a:r>
            <a:rPr lang="en-US" sz="1300" kern="1200" dirty="0"/>
            <a:t> D&gt;0, </a:t>
          </a:r>
          <a:r>
            <a:rPr lang="sr-Latn-RS" sz="1300" kern="1200" noProof="0" dirty="0"/>
            <a:t>koreni</a:t>
          </a:r>
          <a:r>
            <a:rPr lang="en-US" sz="1300" kern="1200" dirty="0"/>
            <a:t>?</a:t>
          </a:r>
          <a:endParaRPr lang="sr-Latn-RS" sz="1300" kern="1200" dirty="0"/>
        </a:p>
      </dsp:txBody>
      <dsp:txXfrm>
        <a:off x="861392" y="1801687"/>
        <a:ext cx="741524" cy="736978"/>
      </dsp:txXfrm>
    </dsp:sp>
    <dsp:sp modelId="{CF79F999-5A74-4C7C-9F5F-BB801E7E4F78}">
      <dsp:nvSpPr>
        <dsp:cNvPr id="0" name=""/>
        <dsp:cNvSpPr/>
      </dsp:nvSpPr>
      <dsp:spPr>
        <a:xfrm rot="20700000">
          <a:off x="1321917" y="393039"/>
          <a:ext cx="1463344" cy="1463344"/>
        </a:xfrm>
        <a:prstGeom prst="gear6">
          <a:avLst/>
        </a:prstGeom>
        <a:blipFill rotWithShape="1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1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1300" kern="1200" noProof="0" dirty="0"/>
            <a:t>Ako D&lt;0, kompleksni koreni</a:t>
          </a:r>
        </a:p>
      </dsp:txBody>
      <dsp:txXfrm rot="-20700000">
        <a:off x="1642872" y="713994"/>
        <a:ext cx="821436" cy="821436"/>
      </dsp:txXfrm>
    </dsp:sp>
    <dsp:sp modelId="{C1994C43-23C5-4175-BAD3-39BAEC36482B}">
      <dsp:nvSpPr>
        <dsp:cNvPr id="0" name=""/>
        <dsp:cNvSpPr/>
      </dsp:nvSpPr>
      <dsp:spPr>
        <a:xfrm>
          <a:off x="1517314" y="1601753"/>
          <a:ext cx="2628595" cy="2628595"/>
        </a:xfrm>
        <a:prstGeom prst="circularArrow">
          <a:avLst>
            <a:gd name="adj1" fmla="val 4687"/>
            <a:gd name="adj2" fmla="val 299029"/>
            <a:gd name="adj3" fmla="val 2504221"/>
            <a:gd name="adj4" fmla="val 15887251"/>
            <a:gd name="adj5" fmla="val 5469"/>
          </a:avLst>
        </a:prstGeom>
        <a:blipFill rotWithShape="1">
          <a:blip xmlns:r="http://schemas.openxmlformats.org/officeDocument/2006/relationships" r:embed="rId1">
            <a:duotone>
              <a:schemeClr val="accent1">
                <a:tint val="60000"/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1">
                <a:tint val="60000"/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949925F-ED5D-4337-B077-27365C5F0A19}">
      <dsp:nvSpPr>
        <dsp:cNvPr id="0" name=""/>
        <dsp:cNvSpPr/>
      </dsp:nvSpPr>
      <dsp:spPr>
        <a:xfrm>
          <a:off x="220894" y="1094932"/>
          <a:ext cx="1909838" cy="1909838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blipFill rotWithShape="1">
          <a:blip xmlns:r="http://schemas.openxmlformats.org/officeDocument/2006/relationships" r:embed="rId1">
            <a:duotone>
              <a:schemeClr val="accent1">
                <a:tint val="60000"/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1">
                <a:tint val="60000"/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A3DCCA1-AC49-4C7A-A9FF-ED601E7C3DFA}">
      <dsp:nvSpPr>
        <dsp:cNvPr id="0" name=""/>
        <dsp:cNvSpPr/>
      </dsp:nvSpPr>
      <dsp:spPr>
        <a:xfrm>
          <a:off x="983430" y="74488"/>
          <a:ext cx="2059190" cy="2059190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blipFill rotWithShape="1">
          <a:blip xmlns:r="http://schemas.openxmlformats.org/officeDocument/2006/relationships" r:embed="rId1">
            <a:duotone>
              <a:schemeClr val="accent1">
                <a:tint val="60000"/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1">
                <a:tint val="60000"/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2E575C-9683-4692-82C3-D655A001993B}">
      <dsp:nvSpPr>
        <dsp:cNvPr id="0" name=""/>
        <dsp:cNvSpPr/>
      </dsp:nvSpPr>
      <dsp:spPr>
        <a:xfrm>
          <a:off x="591504" y="415173"/>
          <a:ext cx="507434" cy="507434"/>
        </a:xfrm>
        <a:prstGeom prst="gear9">
          <a:avLst/>
        </a:prstGeom>
        <a:blipFill rotWithShape="1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1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500" kern="1200" noProof="0" dirty="0"/>
            <a:t>Izračunavanje D</a:t>
          </a:r>
        </a:p>
      </dsp:txBody>
      <dsp:txXfrm>
        <a:off x="693521" y="534037"/>
        <a:ext cx="303400" cy="260832"/>
      </dsp:txXfrm>
    </dsp:sp>
    <dsp:sp modelId="{97EE59E7-3B1D-4478-93B1-A1D5997A9A2C}">
      <dsp:nvSpPr>
        <dsp:cNvPr id="0" name=""/>
        <dsp:cNvSpPr/>
      </dsp:nvSpPr>
      <dsp:spPr>
        <a:xfrm>
          <a:off x="263281" y="295234"/>
          <a:ext cx="369043" cy="369043"/>
        </a:xfrm>
        <a:prstGeom prst="gear6">
          <a:avLst/>
        </a:prstGeom>
        <a:blipFill rotWithShape="1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1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500" kern="1200" noProof="0" dirty="0"/>
            <a:t>Ako D&gt;0, koreni?</a:t>
          </a:r>
        </a:p>
      </dsp:txBody>
      <dsp:txXfrm>
        <a:off x="356189" y="388703"/>
        <a:ext cx="183227" cy="182105"/>
      </dsp:txXfrm>
    </dsp:sp>
    <dsp:sp modelId="{CF79F999-5A74-4C7C-9F5F-BB801E7E4F78}">
      <dsp:nvSpPr>
        <dsp:cNvPr id="0" name=""/>
        <dsp:cNvSpPr/>
      </dsp:nvSpPr>
      <dsp:spPr>
        <a:xfrm rot="20700000">
          <a:off x="469983" y="40632"/>
          <a:ext cx="361587" cy="361587"/>
        </a:xfrm>
        <a:prstGeom prst="gear6">
          <a:avLst/>
        </a:prstGeom>
        <a:blipFill rotWithShape="1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1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500" kern="1200" noProof="0" dirty="0"/>
            <a:t>Ako D&lt;0, kompleksni koreni</a:t>
          </a:r>
        </a:p>
      </dsp:txBody>
      <dsp:txXfrm rot="-20700000">
        <a:off x="549290" y="119939"/>
        <a:ext cx="202973" cy="202973"/>
      </dsp:txXfrm>
    </dsp:sp>
    <dsp:sp modelId="{C1994C43-23C5-4175-BAD3-39BAEC36482B}">
      <dsp:nvSpPr>
        <dsp:cNvPr id="0" name=""/>
        <dsp:cNvSpPr/>
      </dsp:nvSpPr>
      <dsp:spPr>
        <a:xfrm>
          <a:off x="491323" y="352757"/>
          <a:ext cx="649516" cy="649516"/>
        </a:xfrm>
        <a:prstGeom prst="circularArrow">
          <a:avLst>
            <a:gd name="adj1" fmla="val 4688"/>
            <a:gd name="adj2" fmla="val 299029"/>
            <a:gd name="adj3" fmla="val 2280523"/>
            <a:gd name="adj4" fmla="val 16524947"/>
            <a:gd name="adj5" fmla="val 5469"/>
          </a:avLst>
        </a:prstGeom>
        <a:blipFill rotWithShape="1">
          <a:blip xmlns:r="http://schemas.openxmlformats.org/officeDocument/2006/relationships" r:embed="rId1">
            <a:duotone>
              <a:schemeClr val="accent1">
                <a:tint val="60000"/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1">
                <a:tint val="60000"/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949925F-ED5D-4337-B077-27365C5F0A19}">
      <dsp:nvSpPr>
        <dsp:cNvPr id="0" name=""/>
        <dsp:cNvSpPr/>
      </dsp:nvSpPr>
      <dsp:spPr>
        <a:xfrm>
          <a:off x="197924" y="227619"/>
          <a:ext cx="471913" cy="471913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blipFill rotWithShape="1">
          <a:blip xmlns:r="http://schemas.openxmlformats.org/officeDocument/2006/relationships" r:embed="rId1">
            <a:duotone>
              <a:schemeClr val="accent1">
                <a:tint val="60000"/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1">
                <a:tint val="60000"/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A3DCCA1-AC49-4C7A-A9FF-ED601E7C3DFA}">
      <dsp:nvSpPr>
        <dsp:cNvPr id="0" name=""/>
        <dsp:cNvSpPr/>
      </dsp:nvSpPr>
      <dsp:spPr>
        <a:xfrm>
          <a:off x="386344" y="-24528"/>
          <a:ext cx="508818" cy="508818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blipFill rotWithShape="1">
          <a:blip xmlns:r="http://schemas.openxmlformats.org/officeDocument/2006/relationships" r:embed="rId1">
            <a:duotone>
              <a:schemeClr val="accent1">
                <a:tint val="60000"/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1">
                <a:tint val="60000"/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857871-A922-444C-8DDE-A6116357D292}">
      <dsp:nvSpPr>
        <dsp:cNvPr id="0" name=""/>
        <dsp:cNvSpPr/>
      </dsp:nvSpPr>
      <dsp:spPr>
        <a:xfrm>
          <a:off x="0" y="382878"/>
          <a:ext cx="4435656" cy="21955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4256" tIns="354076" rIns="344256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Latn-RS" sz="1700" kern="1200" dirty="0"/>
            <a:t>dostupni samo u datoj funkciji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Latn-RS" sz="1700" kern="1200" dirty="0"/>
            <a:t>sakrivaju eventualna globalna imena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Latn-RS" sz="1700" kern="1200" dirty="0"/>
            <a:t>predstavljaju alternativno ime za stvarne argumente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Latn-RS" sz="1700" kern="1200" dirty="0"/>
            <a:t>mogu da imaju podrazumevanu vrednost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Latn-RS" sz="1700" kern="1200" dirty="0"/>
            <a:t>ne specificiraju se tipovi (Python sam određuje stvarni tip)</a:t>
          </a:r>
          <a:endParaRPr lang="en-US" sz="1700" kern="1200" dirty="0"/>
        </a:p>
      </dsp:txBody>
      <dsp:txXfrm>
        <a:off x="0" y="382878"/>
        <a:ext cx="4435656" cy="2195550"/>
      </dsp:txXfrm>
    </dsp:sp>
    <dsp:sp modelId="{87FD8B3E-8945-4321-B1A0-630C7448C7B2}">
      <dsp:nvSpPr>
        <dsp:cNvPr id="0" name=""/>
        <dsp:cNvSpPr/>
      </dsp:nvSpPr>
      <dsp:spPr>
        <a:xfrm>
          <a:off x="221782" y="131958"/>
          <a:ext cx="3104959" cy="50184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7360" tIns="0" rIns="117360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1700" kern="1200" dirty="0"/>
            <a:t>Formalni argumenti (parametri)</a:t>
          </a:r>
          <a:endParaRPr lang="en-US" sz="1700" kern="1200" dirty="0"/>
        </a:p>
      </dsp:txBody>
      <dsp:txXfrm>
        <a:off x="246280" y="156456"/>
        <a:ext cx="3055963" cy="452844"/>
      </dsp:txXfrm>
    </dsp:sp>
    <dsp:sp modelId="{5B9978E5-323D-4302-83BF-92DB3B11DAF9}">
      <dsp:nvSpPr>
        <dsp:cNvPr id="0" name=""/>
        <dsp:cNvSpPr/>
      </dsp:nvSpPr>
      <dsp:spPr>
        <a:xfrm>
          <a:off x="0" y="2921148"/>
          <a:ext cx="4435656" cy="21955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5">
              <a:hueOff val="2356783"/>
              <a:satOff val="-11270"/>
              <a:lumOff val="1235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4256" tIns="354076" rIns="344256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Latn-RS" sz="1700" kern="1200" dirty="0"/>
            <a:t>podaci za koje se funkcija poziva</a:t>
          </a:r>
          <a:endParaRPr lang="en-US" sz="1700" kern="1200" dirty="0"/>
        </a:p>
        <a:p>
          <a:pPr marL="342900" lvl="2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Latn-RS" sz="1700" kern="1200" dirty="0"/>
            <a:t>promenljive (lokalne ili globalne)</a:t>
          </a:r>
          <a:endParaRPr lang="en-US" sz="1700" kern="1200" dirty="0"/>
        </a:p>
        <a:p>
          <a:pPr marL="342900" lvl="2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Latn-RS" sz="1700" kern="1200" dirty="0"/>
            <a:t>rezultati drugih funkcija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Latn-RS" sz="1700" kern="1200" dirty="0"/>
            <a:t>pre pozivanja </a:t>
          </a:r>
          <a:r>
            <a:rPr lang="sr-Latn-RS" sz="1700" b="1" kern="1200" dirty="0"/>
            <a:t>izračunavaju</a:t>
          </a:r>
          <a:r>
            <a:rPr lang="sr-Latn-RS" sz="1700" kern="1200" dirty="0"/>
            <a:t> se svi stvarni argumenti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Latn-RS" sz="1700" kern="1200" dirty="0"/>
            <a:t>nema provere saglasnosti tipa formalnog i stvarnog argumenta</a:t>
          </a:r>
          <a:endParaRPr lang="en-US" sz="1700" kern="1200" dirty="0"/>
        </a:p>
      </dsp:txBody>
      <dsp:txXfrm>
        <a:off x="0" y="2921148"/>
        <a:ext cx="4435656" cy="2195550"/>
      </dsp:txXfrm>
    </dsp:sp>
    <dsp:sp modelId="{82C97CC0-1CFC-4B3E-9AA4-C21E0F1ECF26}">
      <dsp:nvSpPr>
        <dsp:cNvPr id="0" name=""/>
        <dsp:cNvSpPr/>
      </dsp:nvSpPr>
      <dsp:spPr>
        <a:xfrm>
          <a:off x="221782" y="2670228"/>
          <a:ext cx="3104959" cy="501840"/>
        </a:xfrm>
        <a:prstGeom prst="roundRect">
          <a:avLst/>
        </a:prstGeom>
        <a:solidFill>
          <a:schemeClr val="accent5">
            <a:hueOff val="2356783"/>
            <a:satOff val="-11270"/>
            <a:lumOff val="12353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7360" tIns="0" rIns="117360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1700" kern="1200" dirty="0"/>
            <a:t>Stvarni argumenti</a:t>
          </a:r>
          <a:endParaRPr lang="en-US" sz="1700" kern="1200" dirty="0"/>
        </a:p>
      </dsp:txBody>
      <dsp:txXfrm>
        <a:off x="246280" y="2694726"/>
        <a:ext cx="3055963" cy="45284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02119E-19C3-4B2E-B0CE-2E27C613E776}">
      <dsp:nvSpPr>
        <dsp:cNvPr id="0" name=""/>
        <dsp:cNvSpPr/>
      </dsp:nvSpPr>
      <dsp:spPr>
        <a:xfrm>
          <a:off x="0" y="308160"/>
          <a:ext cx="4736646" cy="11025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7616" tIns="416560" rIns="367616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Latn-RS" sz="2000" kern="1200" noProof="0" dirty="0"/>
            <a:t>Referisanje samog postupka kao deo postupka rešavanja</a:t>
          </a:r>
        </a:p>
      </dsp:txBody>
      <dsp:txXfrm>
        <a:off x="0" y="308160"/>
        <a:ext cx="4736646" cy="1102500"/>
      </dsp:txXfrm>
    </dsp:sp>
    <dsp:sp modelId="{E7762996-BFA6-4BF3-9E25-31236FFDF5EA}">
      <dsp:nvSpPr>
        <dsp:cNvPr id="0" name=""/>
        <dsp:cNvSpPr/>
      </dsp:nvSpPr>
      <dsp:spPr>
        <a:xfrm>
          <a:off x="236832" y="12960"/>
          <a:ext cx="3315652" cy="5904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5324" tIns="0" rIns="125324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000" kern="1200" noProof="0" dirty="0"/>
            <a:t>Rekurzivni poziv</a:t>
          </a:r>
        </a:p>
      </dsp:txBody>
      <dsp:txXfrm>
        <a:off x="265653" y="41781"/>
        <a:ext cx="3258010" cy="532758"/>
      </dsp:txXfrm>
    </dsp:sp>
    <dsp:sp modelId="{E875B2A0-FFB7-42B2-958B-0A34B926E63C}">
      <dsp:nvSpPr>
        <dsp:cNvPr id="0" name=""/>
        <dsp:cNvSpPr/>
      </dsp:nvSpPr>
      <dsp:spPr>
        <a:xfrm>
          <a:off x="0" y="1813860"/>
          <a:ext cx="4736646" cy="35910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7616" tIns="416560" rIns="367616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Latn-RS" sz="2000" b="1" i="1" kern="1200" noProof="0" dirty="0"/>
            <a:t>Kada prekinuti </a:t>
          </a:r>
          <a:r>
            <a:rPr lang="sr-Latn-RS" sz="2000" kern="1200" noProof="0" dirty="0"/>
            <a:t>sa rekurzivnim pozivima – uslov terminacije</a:t>
          </a: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Latn-RS" sz="2000" kern="1200" noProof="0" dirty="0"/>
            <a:t>Specijalne vrednosti (primeri: faktorijel, Fibonačijevi brojevi)</a:t>
          </a: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Latn-RS" sz="2000" kern="1200" noProof="0" dirty="0"/>
            <a:t>Nekada je očigledno, zbog prirode problema</a:t>
          </a: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Latn-RS" sz="2000" kern="1200" noProof="0" dirty="0"/>
            <a:t>Nekada se mora zadati putem parametra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Latn-RS" sz="2000" kern="1200" noProof="0" dirty="0"/>
            <a:t>Svakako, neophodno je znati </a:t>
          </a:r>
          <a:br>
            <a:rPr lang="sr-Latn-RS" sz="2000" kern="1200" noProof="0" dirty="0"/>
          </a:br>
          <a:r>
            <a:rPr lang="sr-Latn-RS" sz="2000" b="1" kern="1200" noProof="0" dirty="0"/>
            <a:t>kad treba prekinuti rekurzivne pozive</a:t>
          </a:r>
          <a:r>
            <a:rPr lang="sr-Latn-RS" sz="2000" kern="1200" noProof="0" dirty="0"/>
            <a:t>!</a:t>
          </a:r>
        </a:p>
      </dsp:txBody>
      <dsp:txXfrm>
        <a:off x="0" y="1813860"/>
        <a:ext cx="4736646" cy="3591000"/>
      </dsp:txXfrm>
    </dsp:sp>
    <dsp:sp modelId="{CD94F632-FB9F-43D0-86B7-EF53E42308BA}">
      <dsp:nvSpPr>
        <dsp:cNvPr id="0" name=""/>
        <dsp:cNvSpPr/>
      </dsp:nvSpPr>
      <dsp:spPr>
        <a:xfrm>
          <a:off x="236832" y="1518660"/>
          <a:ext cx="3315652" cy="5904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5324" tIns="0" rIns="125324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Terminacija</a:t>
          </a:r>
        </a:p>
      </dsp:txBody>
      <dsp:txXfrm>
        <a:off x="265653" y="1547481"/>
        <a:ext cx="3258010" cy="5327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27C5B8-CEBB-4601-B155-9AB9A3848F63}" type="datetimeFigureOut">
              <a:rPr lang="en-US" smtClean="0"/>
              <a:t>11-Dec-18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8EA31C-819F-4F47-8606-9AD502BF73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681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RS" noProof="0" dirty="0"/>
              <a:t>Reč</a:t>
            </a:r>
            <a:r>
              <a:rPr lang="sr-Latn-RS" baseline="0" noProof="0" dirty="0"/>
              <a:t> </a:t>
            </a:r>
            <a:r>
              <a:rPr lang="sr-Latn-RS" i="1" baseline="0" noProof="0" dirty="0"/>
              <a:t>ostatak</a:t>
            </a:r>
            <a:r>
              <a:rPr lang="sr-Latn-RS" i="0" baseline="0" noProof="0" dirty="0"/>
              <a:t> sugeriše da postoji razlika.</a:t>
            </a:r>
            <a:endParaRPr lang="sr-Latn-R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FF104-B732-4A3C-A14A-6014335C9550}" type="slidenum">
              <a:rPr lang="sr-Latn-RS" smtClean="0"/>
              <a:t>15</a:t>
            </a:fld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11978152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52D2CF9B-3AE1-4C59-938C-822F86273E2D}" type="datetimeFigureOut">
              <a:rPr lang="en-US" smtClean="0"/>
              <a:pPr/>
              <a:t>11-Dec-18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23325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11-Dec-18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8095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11-Dec-18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8586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11-Dec-18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505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11-Dec-18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3743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11-Dec-18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5232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11-Dec-18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111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11-Dec-18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7281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11-Dec-18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26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11-Dec-18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615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11-Dec-18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72102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11-Dec-18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65878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11-Dec-18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3620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11-Dec-18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98347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11-Dec-18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09593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11-Dec-18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75202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11-Dec-18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3594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2D2CF9B-3AE1-4C59-938C-822F86273E2D}" type="datetimeFigureOut">
              <a:rPr lang="en-US" smtClean="0"/>
              <a:pPr/>
              <a:t>11-Dec-18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133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2130425"/>
            <a:ext cx="8534400" cy="1470025"/>
          </a:xfrm>
        </p:spPr>
        <p:txBody>
          <a:bodyPr>
            <a:normAutofit fontScale="90000"/>
          </a:bodyPr>
          <a:lstStyle/>
          <a:p>
            <a:r>
              <a:rPr lang="sr-Latn-RS" b="1" dirty="0"/>
              <a:t>P</a:t>
            </a:r>
            <a:r>
              <a:rPr lang="sr-Latn-RS" dirty="0"/>
              <a:t>raktikum iz </a:t>
            </a:r>
            <a:r>
              <a:rPr lang="sr-Latn-RS" b="1" dirty="0"/>
              <a:t>P</a:t>
            </a:r>
            <a:r>
              <a:rPr lang="sr-Latn-RS" dirty="0"/>
              <a:t>rogramiranja </a:t>
            </a:r>
            <a:r>
              <a:rPr lang="sr-Latn-RS" b="1" dirty="0"/>
              <a:t>1</a:t>
            </a:r>
            <a:r>
              <a:rPr lang="sr-Latn-RS" dirty="0"/>
              <a:t> </a:t>
            </a:r>
            <a:r>
              <a:rPr lang="sr-Latn-RS" b="1" dirty="0"/>
              <a:t>S</a:t>
            </a:r>
            <a:r>
              <a:rPr lang="sr-Latn-RS" dirty="0"/>
              <a:t>pecijalna </a:t>
            </a:r>
            <a:r>
              <a:rPr lang="sr-Latn-RS" b="1" dirty="0"/>
              <a:t>G</a:t>
            </a:r>
            <a:r>
              <a:rPr lang="sr-Latn-RS" dirty="0"/>
              <a:t>rupa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>
            <a:normAutofit fontScale="85000" lnSpcReduction="20000"/>
          </a:bodyPr>
          <a:lstStyle/>
          <a:p>
            <a:r>
              <a:rPr lang="sr-Latn-RS" dirty="0"/>
              <a:t>13S111PP1</a:t>
            </a:r>
          </a:p>
          <a:p>
            <a:endParaRPr lang="sr-Latn-RS" dirty="0"/>
          </a:p>
          <a:p>
            <a:r>
              <a:rPr lang="sr-Latn-RS" sz="4300" b="1" dirty="0">
                <a:latin typeface="+mj-lt"/>
              </a:rPr>
              <a:t>Funkcije</a:t>
            </a:r>
            <a:endParaRPr lang="sr-Latn-RS" sz="4000" b="1" dirty="0">
              <a:latin typeface="+mj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cap="small" dirty="0"/>
              <a:t>Uvod – cilj prezentacije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r-Latn-RS" sz="2800" dirty="0"/>
              <a:t>Ciljevi</a:t>
            </a:r>
          </a:p>
          <a:p>
            <a:pPr lvl="1"/>
            <a:r>
              <a:rPr lang="sr-Latn-RS" sz="2400" dirty="0"/>
              <a:t>Upoznavanje sa funkcijama</a:t>
            </a:r>
          </a:p>
          <a:p>
            <a:pPr lvl="1"/>
            <a:r>
              <a:rPr lang="sr-Latn-RS" sz="2400" dirty="0"/>
              <a:t>Prirodnije je za način našeg razmišljanja</a:t>
            </a:r>
          </a:p>
          <a:p>
            <a:pPr lvl="1"/>
            <a:r>
              <a:rPr lang="sr-Latn-RS" sz="2400" dirty="0"/>
              <a:t>Dekomponovanje programa</a:t>
            </a:r>
            <a:br>
              <a:rPr lang="sr-Latn-RS" sz="2400" dirty="0"/>
            </a:br>
            <a:r>
              <a:rPr lang="sr-Latn-RS" sz="2400" dirty="0"/>
              <a:t>na funkcionalne (modularne) celine</a:t>
            </a:r>
          </a:p>
          <a:p>
            <a:pPr lvl="1"/>
            <a:r>
              <a:rPr lang="sr-Latn-RS" sz="2400" dirty="0"/>
              <a:t>Izbegavanje dupliranja koda</a:t>
            </a:r>
          </a:p>
          <a:p>
            <a:pPr lvl="2"/>
            <a:r>
              <a:rPr lang="sr-Latn-RS" sz="2000" dirty="0"/>
              <a:t>kod je lakši za održavanje</a:t>
            </a:r>
          </a:p>
          <a:p>
            <a:pPr lvl="2"/>
            <a:r>
              <a:rPr lang="sr-Latn-RS" sz="2000" dirty="0"/>
              <a:t>kod je lakši za razumevanje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cap="small" dirty="0"/>
              <a:t>Uvod u funkcije</a:t>
            </a:r>
            <a:endParaRPr lang="en-US" cap="small" dirty="0"/>
          </a:p>
        </p:txBody>
      </p:sp>
      <p:sp>
        <p:nvSpPr>
          <p:cNvPr id="4" name="Rounded Rectangular Callout 3"/>
          <p:cNvSpPr/>
          <p:nvPr/>
        </p:nvSpPr>
        <p:spPr>
          <a:xfrm>
            <a:off x="4494673" y="1693147"/>
            <a:ext cx="4156881" cy="4235324"/>
          </a:xfrm>
          <a:prstGeom prst="wedgeRoundRectCallout">
            <a:avLst>
              <a:gd name="adj1" fmla="val -87859"/>
              <a:gd name="adj2" fmla="val 32532"/>
              <a:gd name="adj3" fmla="val 16667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r-Latn-RS" dirty="0"/>
          </a:p>
        </p:txBody>
      </p:sp>
      <p:sp>
        <p:nvSpPr>
          <p:cNvPr id="5" name="Oval 4"/>
          <p:cNvSpPr/>
          <p:nvPr/>
        </p:nvSpPr>
        <p:spPr>
          <a:xfrm>
            <a:off x="838854" y="2262351"/>
            <a:ext cx="3391281" cy="1177747"/>
          </a:xfrm>
          <a:prstGeom prst="ellipse">
            <a:avLst/>
          </a:prstGeom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" name="Down Arrow 5"/>
          <p:cNvSpPr/>
          <p:nvPr/>
        </p:nvSpPr>
        <p:spPr>
          <a:xfrm>
            <a:off x="2205881" y="5599176"/>
            <a:ext cx="657225" cy="420624"/>
          </a:xfrm>
          <a:prstGeom prst="down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Freeform 6"/>
          <p:cNvSpPr/>
          <p:nvPr/>
        </p:nvSpPr>
        <p:spPr>
          <a:xfrm>
            <a:off x="2159829" y="3442373"/>
            <a:ext cx="1183005" cy="1183005"/>
          </a:xfrm>
          <a:custGeom>
            <a:avLst/>
            <a:gdLst>
              <a:gd name="connsiteX0" fmla="*/ 0 w 1183005"/>
              <a:gd name="connsiteY0" fmla="*/ 591503 h 1183005"/>
              <a:gd name="connsiteX1" fmla="*/ 591503 w 1183005"/>
              <a:gd name="connsiteY1" fmla="*/ 0 h 1183005"/>
              <a:gd name="connsiteX2" fmla="*/ 1183006 w 1183005"/>
              <a:gd name="connsiteY2" fmla="*/ 591503 h 1183005"/>
              <a:gd name="connsiteX3" fmla="*/ 591503 w 1183005"/>
              <a:gd name="connsiteY3" fmla="*/ 1183006 h 1183005"/>
              <a:gd name="connsiteX4" fmla="*/ 0 w 1183005"/>
              <a:gd name="connsiteY4" fmla="*/ 591503 h 1183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3005" h="1183005">
                <a:moveTo>
                  <a:pt x="0" y="591503"/>
                </a:moveTo>
                <a:cubicBezTo>
                  <a:pt x="0" y="264825"/>
                  <a:pt x="264825" y="0"/>
                  <a:pt x="591503" y="0"/>
                </a:cubicBezTo>
                <a:cubicBezTo>
                  <a:pt x="918181" y="0"/>
                  <a:pt x="1183006" y="264825"/>
                  <a:pt x="1183006" y="591503"/>
                </a:cubicBezTo>
                <a:cubicBezTo>
                  <a:pt x="1183006" y="918181"/>
                  <a:pt x="918181" y="1183006"/>
                  <a:pt x="591503" y="1183006"/>
                </a:cubicBezTo>
                <a:cubicBezTo>
                  <a:pt x="264825" y="1183006"/>
                  <a:pt x="0" y="918181"/>
                  <a:pt x="0" y="591503"/>
                </a:cubicBez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39287" tIns="239287" rIns="239287" bIns="239287" numCol="1" spcCol="1270" anchor="ctr" anchorCtr="0">
            <a:noAutofit/>
          </a:bodyPr>
          <a:lstStyle/>
          <a:p>
            <a:pPr lvl="0" algn="ctr" defTabSz="2311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5200" kern="1200" dirty="0"/>
              <a:t>c</a:t>
            </a:r>
            <a:endParaRPr lang="sr-Latn-RS" sz="5200" kern="1200" dirty="0"/>
          </a:p>
        </p:txBody>
      </p:sp>
      <p:sp>
        <p:nvSpPr>
          <p:cNvPr id="8" name="Freeform 7"/>
          <p:cNvSpPr/>
          <p:nvPr/>
        </p:nvSpPr>
        <p:spPr>
          <a:xfrm>
            <a:off x="1313324" y="2554856"/>
            <a:ext cx="1183005" cy="1183005"/>
          </a:xfrm>
          <a:custGeom>
            <a:avLst/>
            <a:gdLst>
              <a:gd name="connsiteX0" fmla="*/ 0 w 1183005"/>
              <a:gd name="connsiteY0" fmla="*/ 591503 h 1183005"/>
              <a:gd name="connsiteX1" fmla="*/ 591503 w 1183005"/>
              <a:gd name="connsiteY1" fmla="*/ 0 h 1183005"/>
              <a:gd name="connsiteX2" fmla="*/ 1183006 w 1183005"/>
              <a:gd name="connsiteY2" fmla="*/ 591503 h 1183005"/>
              <a:gd name="connsiteX3" fmla="*/ 591503 w 1183005"/>
              <a:gd name="connsiteY3" fmla="*/ 1183006 h 1183005"/>
              <a:gd name="connsiteX4" fmla="*/ 0 w 1183005"/>
              <a:gd name="connsiteY4" fmla="*/ 591503 h 1183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3005" h="1183005">
                <a:moveTo>
                  <a:pt x="0" y="591503"/>
                </a:moveTo>
                <a:cubicBezTo>
                  <a:pt x="0" y="264825"/>
                  <a:pt x="264825" y="0"/>
                  <a:pt x="591503" y="0"/>
                </a:cubicBezTo>
                <a:cubicBezTo>
                  <a:pt x="918181" y="0"/>
                  <a:pt x="1183006" y="264825"/>
                  <a:pt x="1183006" y="591503"/>
                </a:cubicBezTo>
                <a:cubicBezTo>
                  <a:pt x="1183006" y="918181"/>
                  <a:pt x="918181" y="1183006"/>
                  <a:pt x="591503" y="1183006"/>
                </a:cubicBezTo>
                <a:cubicBezTo>
                  <a:pt x="264825" y="1183006"/>
                  <a:pt x="0" y="918181"/>
                  <a:pt x="0" y="591503"/>
                </a:cubicBez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39287" tIns="239287" rIns="239287" bIns="239287" numCol="1" spcCol="1270" anchor="ctr" anchorCtr="0">
            <a:noAutofit/>
          </a:bodyPr>
          <a:lstStyle/>
          <a:p>
            <a:pPr lvl="0" algn="ctr" defTabSz="2311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5200" kern="1200" dirty="0"/>
              <a:t>b</a:t>
            </a:r>
            <a:endParaRPr lang="sr-Latn-RS" sz="5200" kern="1200" dirty="0"/>
          </a:p>
        </p:txBody>
      </p:sp>
      <p:sp>
        <p:nvSpPr>
          <p:cNvPr id="9" name="Freeform 8"/>
          <p:cNvSpPr/>
          <p:nvPr/>
        </p:nvSpPr>
        <p:spPr>
          <a:xfrm>
            <a:off x="2522618" y="2268832"/>
            <a:ext cx="1183005" cy="1183005"/>
          </a:xfrm>
          <a:custGeom>
            <a:avLst/>
            <a:gdLst>
              <a:gd name="connsiteX0" fmla="*/ 0 w 1183005"/>
              <a:gd name="connsiteY0" fmla="*/ 591503 h 1183005"/>
              <a:gd name="connsiteX1" fmla="*/ 591503 w 1183005"/>
              <a:gd name="connsiteY1" fmla="*/ 0 h 1183005"/>
              <a:gd name="connsiteX2" fmla="*/ 1183006 w 1183005"/>
              <a:gd name="connsiteY2" fmla="*/ 591503 h 1183005"/>
              <a:gd name="connsiteX3" fmla="*/ 591503 w 1183005"/>
              <a:gd name="connsiteY3" fmla="*/ 1183006 h 1183005"/>
              <a:gd name="connsiteX4" fmla="*/ 0 w 1183005"/>
              <a:gd name="connsiteY4" fmla="*/ 591503 h 1183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3005" h="1183005">
                <a:moveTo>
                  <a:pt x="0" y="591503"/>
                </a:moveTo>
                <a:cubicBezTo>
                  <a:pt x="0" y="264825"/>
                  <a:pt x="264825" y="0"/>
                  <a:pt x="591503" y="0"/>
                </a:cubicBezTo>
                <a:cubicBezTo>
                  <a:pt x="918181" y="0"/>
                  <a:pt x="1183006" y="264825"/>
                  <a:pt x="1183006" y="591503"/>
                </a:cubicBezTo>
                <a:cubicBezTo>
                  <a:pt x="1183006" y="918181"/>
                  <a:pt x="918181" y="1183006"/>
                  <a:pt x="591503" y="1183006"/>
                </a:cubicBezTo>
                <a:cubicBezTo>
                  <a:pt x="264825" y="1183006"/>
                  <a:pt x="0" y="918181"/>
                  <a:pt x="0" y="591503"/>
                </a:cubicBez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39287" tIns="239287" rIns="239287" bIns="239287" numCol="1" spcCol="1270" anchor="ctr" anchorCtr="0">
            <a:noAutofit/>
          </a:bodyPr>
          <a:lstStyle/>
          <a:p>
            <a:pPr lvl="0" algn="ctr" defTabSz="2311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5200" kern="1200" dirty="0"/>
              <a:t>a</a:t>
            </a:r>
            <a:endParaRPr lang="sr-Latn-RS" sz="5200" kern="1200" dirty="0"/>
          </a:p>
        </p:txBody>
      </p:sp>
      <p:sp>
        <p:nvSpPr>
          <p:cNvPr id="10" name="Shape 9"/>
          <p:cNvSpPr/>
          <p:nvPr/>
        </p:nvSpPr>
        <p:spPr>
          <a:xfrm>
            <a:off x="685800" y="2113201"/>
            <a:ext cx="3680460" cy="2944368"/>
          </a:xfrm>
          <a:prstGeom prst="funnel">
            <a:avLst/>
          </a:prstGeom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2570395480"/>
              </p:ext>
            </p:extLst>
          </p:nvPr>
        </p:nvGraphicFramePr>
        <p:xfrm>
          <a:off x="4418474" y="1713545"/>
          <a:ext cx="3733800" cy="419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3461362462"/>
              </p:ext>
            </p:extLst>
          </p:nvPr>
        </p:nvGraphicFramePr>
        <p:xfrm>
          <a:off x="1904826" y="4676568"/>
          <a:ext cx="1209293" cy="92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3" name="Freeform 12"/>
          <p:cNvSpPr/>
          <p:nvPr/>
        </p:nvSpPr>
        <p:spPr>
          <a:xfrm>
            <a:off x="1066800" y="5800725"/>
            <a:ext cx="3154680" cy="788670"/>
          </a:xfrm>
          <a:custGeom>
            <a:avLst/>
            <a:gdLst>
              <a:gd name="connsiteX0" fmla="*/ 0 w 3154680"/>
              <a:gd name="connsiteY0" fmla="*/ 0 h 788670"/>
              <a:gd name="connsiteX1" fmla="*/ 3154680 w 3154680"/>
              <a:gd name="connsiteY1" fmla="*/ 0 h 788670"/>
              <a:gd name="connsiteX2" fmla="*/ 3154680 w 3154680"/>
              <a:gd name="connsiteY2" fmla="*/ 788670 h 788670"/>
              <a:gd name="connsiteX3" fmla="*/ 0 w 3154680"/>
              <a:gd name="connsiteY3" fmla="*/ 788670 h 788670"/>
              <a:gd name="connsiteX4" fmla="*/ 0 w 3154680"/>
              <a:gd name="connsiteY4" fmla="*/ 0 h 788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54680" h="788670">
                <a:moveTo>
                  <a:pt x="0" y="0"/>
                </a:moveTo>
                <a:lnTo>
                  <a:pt x="3154680" y="0"/>
                </a:lnTo>
                <a:lnTo>
                  <a:pt x="3154680" y="788670"/>
                </a:lnTo>
                <a:lnTo>
                  <a:pt x="0" y="78867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8016" tIns="128016" rIns="128016" bIns="128016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r-Latn-RS" sz="1800" kern="1200" dirty="0"/>
              <a:t>rešenja_kvadratne_jednačine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26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9" grpId="0" animBg="1"/>
      <p:bldGraphic spid="11" grpId="0">
        <p:bldAsOne/>
      </p:bldGraphic>
      <p:bldGraphic spid="12" grpId="0">
        <p:bldAsOne/>
      </p:bldGraphic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2723366-C73B-4ED6-ADEF-29911C6BC5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47A4152-8E41-4D1C-B88C-57C5C430A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3473" y="484632"/>
            <a:ext cx="8417053" cy="147963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315" y="796374"/>
            <a:ext cx="7937369" cy="88002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sr-Latn-RS" sz="2800" cap="small" dirty="0">
                <a:solidFill>
                  <a:srgbClr val="FFFFFF"/>
                </a:solidFill>
              </a:rPr>
              <a:t>Definicija funkcije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99F76F5-72D4-4814-9169-8F535AEEB8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8060" y="648377"/>
            <a:ext cx="8167878" cy="115214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6202988-4466-42C5-B33A-AFABF051B4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86000"/>
            <a:ext cx="9144000" cy="4572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62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71550" y="3703082"/>
            <a:ext cx="7200897" cy="289621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285750" lvl="1" indent="-28575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</a:pPr>
            <a:endParaRPr lang="sr-Latn-R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lvl="1" indent="-28575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</a:pPr>
            <a:r>
              <a:rPr lang="sr-Latn-R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Funkcija treba da obavi nekakav zadatak ili izvrši nekakva izračunavanja i pruži svom pozivaocu rezultat svog rada</a:t>
            </a:r>
          </a:p>
          <a:p>
            <a:pPr marL="742950" lvl="2" indent="-28575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</a:pPr>
            <a:r>
              <a:rPr lang="sr-Latn-R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Pozivalac može rezultat da „prihvati“ (sačuva), a ne mora</a:t>
            </a:r>
          </a:p>
          <a:p>
            <a:pPr marL="285750" indent="-28575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</a:pPr>
            <a:r>
              <a:rPr lang="sr-Latn-R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Napomene:</a:t>
            </a:r>
          </a:p>
          <a:p>
            <a:pPr marL="742950" lvl="1" indent="-28575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</a:pPr>
            <a:r>
              <a:rPr lang="sr-Latn-R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Mora biti definisana pre “glavnog” programa</a:t>
            </a:r>
          </a:p>
          <a:p>
            <a:pPr marL="742950" lvl="1" indent="-28575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</a:pPr>
            <a:r>
              <a:rPr lang="sr-Latn-R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Redosled definisanja proizvoljan, dok god je sve definisano pre poziva</a:t>
            </a:r>
          </a:p>
          <a:p>
            <a:pPr marL="742950" lvl="1" indent="-28575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</a:pPr>
            <a:r>
              <a:rPr lang="sr-Latn-R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Glavni program: kôd koji ne pripada ni jednoj funkciji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94BE98B-C077-437E-83F6-7F9F46425E58}"/>
              </a:ext>
            </a:extLst>
          </p:cNvPr>
          <p:cNvSpPr/>
          <p:nvPr/>
        </p:nvSpPr>
        <p:spPr>
          <a:xfrm>
            <a:off x="1096139" y="2362200"/>
            <a:ext cx="768438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def</a:t>
            </a:r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 </a:t>
            </a:r>
            <a:r>
              <a:rPr lang="it-IT" sz="20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farenheit_to_celsius</a:t>
            </a:r>
            <a:r>
              <a:rPr lang="it-IT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(</a:t>
            </a:r>
            <a:r>
              <a:rPr lang="it-IT" sz="2000" b="1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temp_f</a:t>
            </a:r>
            <a:r>
              <a:rPr lang="it-IT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):</a:t>
            </a:r>
          </a:p>
          <a:p>
            <a:r>
              <a:rPr lang="it-IT" sz="2000" b="1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it-IT" sz="20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temperatura_c</a:t>
            </a:r>
            <a:r>
              <a:rPr lang="it-IT" sz="2000" b="1" dirty="0">
                <a:latin typeface="Courier New" pitchFamily="49" charset="0"/>
                <a:cs typeface="Courier New" pitchFamily="49" charset="0"/>
              </a:rPr>
              <a:t> = (</a:t>
            </a:r>
            <a:r>
              <a:rPr lang="it-IT" sz="2000" b="1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temp_f </a:t>
            </a:r>
            <a:r>
              <a:rPr lang="it-IT" sz="2000" b="1" dirty="0">
                <a:latin typeface="Courier New" pitchFamily="49" charset="0"/>
                <a:cs typeface="Courier New" pitchFamily="49" charset="0"/>
              </a:rPr>
              <a:t>- 32) / 1.8</a:t>
            </a:r>
          </a:p>
          <a:p>
            <a:r>
              <a:rPr lang="it-IT" sz="2000" b="1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it-IT" sz="2000" b="1" i="1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# proizvoljne naredbe...</a:t>
            </a:r>
          </a:p>
          <a:p>
            <a:r>
              <a:rPr lang="it-IT" sz="2000" b="1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it-IT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return</a:t>
            </a:r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 </a:t>
            </a:r>
            <a:r>
              <a:rPr lang="it-IT" sz="20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temperatura_c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997" y="469900"/>
            <a:ext cx="2771251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751" y="635508"/>
            <a:ext cx="2523744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081" y="954756"/>
            <a:ext cx="2047810" cy="4946003"/>
          </a:xfrm>
        </p:spPr>
        <p:txBody>
          <a:bodyPr>
            <a:normAutofit/>
          </a:bodyPr>
          <a:lstStyle/>
          <a:p>
            <a:r>
              <a:rPr lang="sr-Latn-RS" sz="3600" cap="small" dirty="0">
                <a:solidFill>
                  <a:srgbClr val="FFFFFF"/>
                </a:solidFill>
              </a:rPr>
              <a:t>Sintaksa</a:t>
            </a:r>
            <a:endParaRPr lang="en-US" sz="3600" cap="small" dirty="0">
              <a:solidFill>
                <a:srgbClr val="FFFFFF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0"/>
            <a:ext cx="5653278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55700" y="469900"/>
            <a:ext cx="5059700" cy="6007100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it-IT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def </a:t>
            </a:r>
            <a:r>
              <a:rPr lang="it-IT" sz="1300" b="1" dirty="0">
                <a:latin typeface="Courier New" pitchFamily="49" charset="0"/>
                <a:cs typeface="Courier New" pitchFamily="49" charset="0"/>
              </a:rPr>
              <a:t>farenheit_to_celsius</a:t>
            </a:r>
            <a:r>
              <a:rPr lang="it-IT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(</a:t>
            </a:r>
            <a:r>
              <a:rPr lang="it-IT" sz="1300" b="1" dirty="0">
                <a:latin typeface="Courier New" pitchFamily="49" charset="0"/>
                <a:cs typeface="Courier New" pitchFamily="49" charset="0"/>
              </a:rPr>
              <a:t>temp_f</a:t>
            </a:r>
            <a:r>
              <a:rPr lang="it-IT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):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it-IT" sz="1300" b="1" dirty="0">
                <a:latin typeface="Courier New" pitchFamily="49" charset="0"/>
                <a:cs typeface="Courier New" pitchFamily="49" charset="0"/>
              </a:rPr>
              <a:t>    temperatura_c = (temp_f</a:t>
            </a:r>
            <a:r>
              <a:rPr lang="sr-Latn-RS" sz="13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it-IT" sz="1300" b="1" dirty="0">
                <a:latin typeface="Courier New" pitchFamily="49" charset="0"/>
                <a:cs typeface="Courier New" pitchFamily="49" charset="0"/>
              </a:rPr>
              <a:t>- 32) / 1.8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it-IT" sz="1300" b="1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it-IT" sz="1300" b="1" i="1" dirty="0">
                <a:latin typeface="Courier New" pitchFamily="49" charset="0"/>
                <a:cs typeface="Courier New" pitchFamily="49" charset="0"/>
              </a:rPr>
              <a:t># proizvoljne naredbe...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it-IT" sz="1300" b="1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it-IT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return </a:t>
            </a:r>
            <a:r>
              <a:rPr lang="it-IT" sz="1300" b="1" dirty="0">
                <a:latin typeface="Courier New" pitchFamily="49" charset="0"/>
                <a:cs typeface="Courier New" pitchFamily="49" charset="0"/>
              </a:rPr>
              <a:t>temperatura_c</a:t>
            </a:r>
          </a:p>
          <a:p>
            <a:pPr>
              <a:lnSpc>
                <a:spcPct val="90000"/>
              </a:lnSpc>
            </a:pPr>
            <a:endParaRPr lang="sr-Latn-RS" sz="1800" dirty="0"/>
          </a:p>
          <a:p>
            <a:pPr>
              <a:lnSpc>
                <a:spcPct val="90000"/>
              </a:lnSpc>
            </a:pPr>
            <a:r>
              <a:rPr lang="sr-Latn-RS" sz="1800" dirty="0"/>
              <a:t>Unutar zagrada: spisak imena argumenata koji se predaju funkciji</a:t>
            </a:r>
          </a:p>
          <a:p>
            <a:pPr>
              <a:lnSpc>
                <a:spcPct val="90000"/>
              </a:lnSpc>
            </a:pPr>
            <a:r>
              <a:rPr lang="sr-Latn-RS" sz="1800" dirty="0"/>
              <a:t>Iza dve tačke (</a:t>
            </a:r>
            <a:r>
              <a:rPr lang="sr-Latn-R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:</a:t>
            </a:r>
            <a:r>
              <a:rPr lang="sr-Latn-RS" sz="1800" dirty="0"/>
              <a:t>), u narednom redu započinje blok koda</a:t>
            </a:r>
            <a:br>
              <a:rPr lang="sr-Latn-RS" sz="1800" dirty="0"/>
            </a:br>
            <a:r>
              <a:rPr lang="sr-Latn-RS" sz="1800" dirty="0"/>
              <a:t>	– to je </a:t>
            </a:r>
            <a:r>
              <a:rPr lang="sr-Latn-RS" sz="1800" b="1" i="1" dirty="0"/>
              <a:t>telo</a:t>
            </a:r>
            <a:r>
              <a:rPr lang="sr-Latn-RS" sz="1800" i="1" dirty="0"/>
              <a:t> </a:t>
            </a:r>
            <a:r>
              <a:rPr lang="sr-Latn-RS" sz="1800" dirty="0"/>
              <a:t>funkcije</a:t>
            </a:r>
          </a:p>
          <a:p>
            <a:pPr>
              <a:lnSpc>
                <a:spcPct val="90000"/>
              </a:lnSpc>
            </a:pPr>
            <a:r>
              <a:rPr lang="sr-Latn-RS" sz="1800" dirty="0"/>
              <a:t>Mogu biti proizvoljne naredbe</a:t>
            </a:r>
          </a:p>
          <a:p>
            <a:pPr lvl="1">
              <a:lnSpc>
                <a:spcPct val="90000"/>
              </a:lnSpc>
            </a:pPr>
            <a:r>
              <a:rPr lang="sr-Latn-RS" sz="1800" dirty="0"/>
              <a:t>Telo funkcije sadrži instrukcije kojima se definiše način na koji se obavljaju izračunavanja</a:t>
            </a:r>
          </a:p>
          <a:p>
            <a:pPr>
              <a:lnSpc>
                <a:spcPct val="90000"/>
              </a:lnSpc>
            </a:pPr>
            <a:r>
              <a:rPr lang="sr-Latn-RS" sz="1800" b="1" dirty="0"/>
              <a:t>Indentacija </a:t>
            </a:r>
            <a:r>
              <a:rPr lang="sr-Latn-RS" sz="1800" dirty="0"/>
              <a:t>je od suštinskog značaja !</a:t>
            </a:r>
          </a:p>
          <a:p>
            <a:pPr lvl="1">
              <a:lnSpc>
                <a:spcPct val="90000"/>
              </a:lnSpc>
            </a:pPr>
            <a:r>
              <a:rPr lang="sr-Latn-RS" sz="1800" dirty="0"/>
              <a:t>svaka naredba mora biti uvučena za 4 razmaka</a:t>
            </a:r>
          </a:p>
          <a:p>
            <a:pPr lvl="2">
              <a:lnSpc>
                <a:spcPct val="90000"/>
              </a:lnSpc>
            </a:pPr>
            <a:r>
              <a:rPr lang="sr-Latn-RS" sz="1600" dirty="0"/>
              <a:t>bolje 4 razmaka nego 1 TAB – i treba biti konzistentan!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997" y="469900"/>
            <a:ext cx="2771251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751" y="635508"/>
            <a:ext cx="2523744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081" y="954756"/>
            <a:ext cx="2047810" cy="4946003"/>
          </a:xfrm>
        </p:spPr>
        <p:txBody>
          <a:bodyPr>
            <a:normAutofit/>
          </a:bodyPr>
          <a:lstStyle/>
          <a:p>
            <a:r>
              <a:rPr lang="sr-Latn-RS" sz="3200" cap="small" dirty="0">
                <a:solidFill>
                  <a:srgbClr val="FFFFFF"/>
                </a:solidFill>
              </a:rPr>
              <a:t>Poziv i povratna vrednost</a:t>
            </a:r>
            <a:endParaRPr lang="en-US" sz="3200" cap="small" dirty="0">
              <a:solidFill>
                <a:srgbClr val="FFFFFF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0"/>
            <a:ext cx="5653278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55700" y="469900"/>
            <a:ext cx="5135900" cy="60071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sr-Latn-RS" sz="1800" dirty="0"/>
              <a:t>Funkcija obično ima rezultat</a:t>
            </a:r>
          </a:p>
          <a:p>
            <a:pPr>
              <a:lnSpc>
                <a:spcPct val="90000"/>
              </a:lnSpc>
            </a:pPr>
            <a:r>
              <a:rPr lang="sr-Latn-RS" sz="1800" dirty="0"/>
              <a:t>Ključna reč </a:t>
            </a:r>
            <a:r>
              <a: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return</a:t>
            </a:r>
            <a:r>
              <a:rPr lang="sr-Latn-R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r-Latn-RS" sz="1800" dirty="0"/>
              <a:t>za vraćanje rezultata – to je vrednost funkcije</a:t>
            </a:r>
          </a:p>
          <a:p>
            <a:pPr marL="274320" lvl="1" indent="0">
              <a:lnSpc>
                <a:spcPct val="90000"/>
              </a:lnSpc>
              <a:buNone/>
            </a:pPr>
            <a:r>
              <a:rPr lang="sr-Latn-RS" sz="1800" b="1" dirty="0">
                <a:latin typeface="Courier New" pitchFamily="49" charset="0"/>
                <a:cs typeface="Courier New" pitchFamily="49" charset="0"/>
              </a:rPr>
              <a:t>temperatura </a:t>
            </a:r>
            <a:r>
              <a:rPr lang="en-US" sz="1800" b="1" dirty="0">
                <a:latin typeface="Courier New" pitchFamily="49" charset="0"/>
                <a:cs typeface="Courier New" pitchFamily="49" charset="0"/>
              </a:rPr>
              <a:t>= farenheit_to_celsius(100) </a:t>
            </a:r>
            <a:endParaRPr lang="en-US" sz="1800" dirty="0"/>
          </a:p>
          <a:p>
            <a:pPr>
              <a:lnSpc>
                <a:spcPct val="90000"/>
              </a:lnSpc>
            </a:pPr>
            <a:r>
              <a:rPr lang="sr-Latn-RS" sz="1800" dirty="0"/>
              <a:t>Funkcija ponekad ne mora imati rezultat –</a:t>
            </a:r>
            <a:br>
              <a:rPr lang="sr-Latn-RS" sz="1800" dirty="0"/>
            </a:br>
            <a:r>
              <a:rPr lang="sr-Latn-RS" sz="1800" dirty="0"/>
              <a:t>samo nešto uradi (npr. odštampa nešto, sortira niz…) </a:t>
            </a:r>
          </a:p>
          <a:p>
            <a:pPr>
              <a:lnSpc>
                <a:spcPct val="90000"/>
              </a:lnSpc>
            </a:pPr>
            <a:r>
              <a:rPr lang="sr-Latn-RS" sz="1800" dirty="0"/>
              <a:t>Moguće navesti </a:t>
            </a:r>
            <a:r>
              <a:rPr lang="en-US" sz="1800" b="1" dirty="0">
                <a:latin typeface="Courier New" pitchFamily="49" charset="0"/>
                <a:cs typeface="Courier New" pitchFamily="49" charset="0"/>
              </a:rPr>
              <a:t>return</a:t>
            </a:r>
            <a:r>
              <a:rPr lang="sr-Latn-RS" sz="1800" dirty="0"/>
              <a:t> bez ikakvog izraza iza</a:t>
            </a:r>
          </a:p>
          <a:p>
            <a:pPr lvl="1">
              <a:lnSpc>
                <a:spcPct val="90000"/>
              </a:lnSpc>
            </a:pPr>
            <a:r>
              <a:rPr lang="sr-Latn-RS" sz="1800" dirty="0"/>
              <a:t>Funkcija se prekida</a:t>
            </a:r>
          </a:p>
          <a:p>
            <a:pPr lvl="1">
              <a:lnSpc>
                <a:spcPct val="90000"/>
              </a:lnSpc>
            </a:pPr>
            <a:r>
              <a:rPr lang="sr-Latn-RS" sz="1800" dirty="0"/>
              <a:t>Vraća se specijalna vrednost  </a:t>
            </a:r>
            <a:r>
              <a: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None</a:t>
            </a:r>
          </a:p>
          <a:p>
            <a:pPr>
              <a:lnSpc>
                <a:spcPct val="90000"/>
              </a:lnSpc>
            </a:pPr>
            <a:r>
              <a:rPr lang="sr-Latn-RS" sz="1800" dirty="0"/>
              <a:t>Primeri:</a:t>
            </a:r>
            <a:br>
              <a:rPr lang="en-US" sz="1800" dirty="0"/>
            </a:br>
            <a:r>
              <a:rPr lang="en-US" sz="1800" dirty="0">
                <a:cs typeface="Courier New" pitchFamily="49" charset="0"/>
              </a:rPr>
              <a:t>3.1_temperature_converter.py </a:t>
            </a:r>
            <a:r>
              <a:rPr lang="sr-Latn-RS" sz="1800" dirty="0">
                <a:cs typeface="Courier New" pitchFamily="49" charset="0"/>
              </a:rPr>
              <a:t>i</a:t>
            </a:r>
            <a:r>
              <a:rPr lang="en-US" sz="1800" dirty="0">
                <a:cs typeface="Courier New" pitchFamily="49" charset="0"/>
              </a:rPr>
              <a:t> 3.1a_temperature_conversion_functions.py</a:t>
            </a:r>
            <a:endParaRPr lang="sr-Latn-RS" sz="1800" dirty="0"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52723366-C73B-4ED6-ADEF-29911C6BC5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47A4152-8E41-4D1C-B88C-57C5C430A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3473" y="484632"/>
            <a:ext cx="8417053" cy="147963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315" y="796374"/>
            <a:ext cx="7937369" cy="88002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sr-Latn-RS" sz="2800" cap="small" dirty="0">
                <a:solidFill>
                  <a:srgbClr val="FFFFFF"/>
                </a:solidFill>
              </a:rPr>
              <a:t>Primer: funkcija Z+ → </a:t>
            </a:r>
            <a:r>
              <a:rPr lang="en-US" sz="2800" cap="small" dirty="0">
                <a:solidFill>
                  <a:srgbClr val="FFFFFF"/>
                </a:solidFill>
              </a:rPr>
              <a:t>bin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99F76F5-72D4-4814-9169-8F535AEEB8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8060" y="648377"/>
            <a:ext cx="8167878" cy="115214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6202988-4466-42C5-B33A-AFABF051B4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86000"/>
            <a:ext cx="9144000" cy="4572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62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12256"/>
            <a:ext cx="8382000" cy="3940944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def deka_to_bin(deka):</a:t>
            </a:r>
          </a:p>
          <a:p>
            <a:pPr>
              <a:lnSpc>
                <a:spcPct val="90000"/>
              </a:lnSpc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sr-Latn-RS" sz="1600" b="1" dirty="0">
                <a:latin typeface="Courier New" pitchFamily="49" charset="0"/>
                <a:cs typeface="Courier New" pitchFamily="49" charset="0"/>
              </a:rPr>
              <a:t>binarno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= ""</a:t>
            </a:r>
          </a:p>
          <a:p>
            <a:pPr>
              <a:lnSpc>
                <a:spcPct val="90000"/>
              </a:lnSpc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   if deka &lt; 0:</a:t>
            </a:r>
          </a:p>
          <a:p>
            <a:pPr>
              <a:lnSpc>
                <a:spcPct val="90000"/>
              </a:lnSpc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       exit()</a:t>
            </a:r>
          </a:p>
          <a:p>
            <a:pPr>
              <a:lnSpc>
                <a:spcPct val="90000"/>
              </a:lnSpc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   elif deka == 0:</a:t>
            </a:r>
          </a:p>
          <a:p>
            <a:pPr>
              <a:lnSpc>
                <a:spcPct val="90000"/>
              </a:lnSpc>
              <a:buNone/>
            </a:pPr>
            <a:r>
              <a:rPr lang="sr-Latn-RS" sz="1600" b="1" dirty="0">
                <a:latin typeface="Courier New" pitchFamily="49" charset="0"/>
                <a:cs typeface="Courier New" pitchFamily="49" charset="0"/>
              </a:rPr>
              <a:t>			 binarno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= "0"</a:t>
            </a:r>
          </a:p>
          <a:p>
            <a:pPr>
              <a:lnSpc>
                <a:spcPct val="90000"/>
              </a:lnSpc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   else:</a:t>
            </a:r>
          </a:p>
          <a:p>
            <a:pPr>
              <a:lnSpc>
                <a:spcPct val="90000"/>
              </a:lnSpc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       while deka &gt; 0:</a:t>
            </a:r>
          </a:p>
          <a:p>
            <a:pPr>
              <a:lnSpc>
                <a:spcPct val="90000"/>
              </a:lnSpc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           </a:t>
            </a:r>
            <a:r>
              <a:rPr lang="sr-Latn-RS" sz="1600" b="1" dirty="0">
                <a:latin typeface="Courier New" pitchFamily="49" charset="0"/>
                <a:cs typeface="Courier New" pitchFamily="49" charset="0"/>
              </a:rPr>
              <a:t>cifra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= deka % 2</a:t>
            </a:r>
          </a:p>
          <a:p>
            <a:pPr>
              <a:lnSpc>
                <a:spcPct val="90000"/>
              </a:lnSpc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           deka </a:t>
            </a:r>
            <a:r>
              <a:rPr lang="sr-Latn-RS" sz="1600" b="1" dirty="0">
                <a:latin typeface="Courier New" pitchFamily="49" charset="0"/>
                <a:cs typeface="Courier New" pitchFamily="49" charset="0"/>
              </a:rPr>
              <a:t>/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/= 2 #</a:t>
            </a:r>
            <a:r>
              <a:rPr lang="sr-Latn-RS" sz="1600" b="1" dirty="0">
                <a:latin typeface="Courier New" pitchFamily="49" charset="0"/>
                <a:cs typeface="Courier New" pitchFamily="49" charset="0"/>
              </a:rPr>
              <a:t> celobrojno deljenje!</a:t>
            </a:r>
          </a:p>
          <a:p>
            <a:pPr>
              <a:lnSpc>
                <a:spcPct val="90000"/>
              </a:lnSpc>
              <a:buNone/>
            </a:pPr>
            <a:r>
              <a:rPr lang="sr-Latn-RS" sz="1600" b="1" dirty="0">
                <a:latin typeface="Courier New" pitchFamily="49" charset="0"/>
                <a:cs typeface="Courier New" pitchFamily="49" charset="0"/>
              </a:rPr>
              <a:t>				 binarno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= str(</a:t>
            </a:r>
            <a:r>
              <a:rPr lang="sr-Latn-RS" sz="1600" b="1" dirty="0">
                <a:latin typeface="Courier New" pitchFamily="49" charset="0"/>
                <a:cs typeface="Courier New" pitchFamily="49" charset="0"/>
              </a:rPr>
              <a:t>cifra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) + </a:t>
            </a:r>
            <a:r>
              <a:rPr lang="sr-Latn-RS" sz="1600" b="1" dirty="0">
                <a:latin typeface="Courier New" pitchFamily="49" charset="0"/>
                <a:cs typeface="Courier New" pitchFamily="49" charset="0"/>
              </a:rPr>
              <a:t>binarno</a:t>
            </a:r>
            <a:endParaRPr lang="en-US" sz="1600" b="1" dirty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90000"/>
              </a:lnSpc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   return </a:t>
            </a:r>
            <a:r>
              <a:rPr lang="sr-Latn-RS" sz="1600" b="1" dirty="0">
                <a:latin typeface="Courier New" pitchFamily="49" charset="0"/>
                <a:cs typeface="Courier New" pitchFamily="49" charset="0"/>
              </a:rPr>
              <a:t>binarno</a:t>
            </a:r>
            <a:endParaRPr lang="en-US" sz="1600" b="1" dirty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90000"/>
              </a:lnSpc>
              <a:buNone/>
            </a:pPr>
            <a:endParaRPr lang="en-US" sz="1600" b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997" y="469900"/>
            <a:ext cx="2771251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751" y="635508"/>
            <a:ext cx="2523744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081" y="954756"/>
            <a:ext cx="2047810" cy="4946003"/>
          </a:xfrm>
        </p:spPr>
        <p:txBody>
          <a:bodyPr>
            <a:noAutofit/>
          </a:bodyPr>
          <a:lstStyle/>
          <a:p>
            <a:r>
              <a:rPr lang="sr-Latn-RS" sz="3000" cap="small" dirty="0">
                <a:solidFill>
                  <a:srgbClr val="FFFFFF"/>
                </a:solidFill>
              </a:rPr>
              <a:t>Formalni i stvarni argumenti</a:t>
            </a:r>
            <a:endParaRPr lang="en-US" sz="3000" cap="small" dirty="0">
              <a:solidFill>
                <a:srgbClr val="FFFFFF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0"/>
            <a:ext cx="5653278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28" name="Content Placeholder 2">
            <a:extLst>
              <a:ext uri="{FF2B5EF4-FFF2-40B4-BE49-F238E27FC236}">
                <a16:creationId xmlns:a16="http://schemas.microsoft.com/office/drawing/2014/main" id="{7AD444B8-5729-4599-AFC7-42C54831336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834388"/>
              </p:ext>
            </p:extLst>
          </p:nvPr>
        </p:nvGraphicFramePr>
        <p:xfrm>
          <a:off x="4102554" y="804670"/>
          <a:ext cx="4435656" cy="52486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52723366-C73B-4ED6-ADEF-29911C6BC5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47A4152-8E41-4D1C-B88C-57C5C430A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3473" y="484632"/>
            <a:ext cx="8417053" cy="147963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315" y="796374"/>
            <a:ext cx="7937369" cy="88002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sr-Latn-RS" sz="2800" cap="small" dirty="0">
                <a:solidFill>
                  <a:srgbClr val="FFFFFF"/>
                </a:solidFill>
              </a:rPr>
              <a:t>Podrazumevane vrednosti</a:t>
            </a:r>
            <a:endParaRPr lang="en-US" sz="2800" cap="small" dirty="0">
              <a:solidFill>
                <a:srgbClr val="FFFFFF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99F76F5-72D4-4814-9169-8F535AEEB8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8060" y="648377"/>
            <a:ext cx="8167878" cy="115214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6202988-4466-42C5-B33A-AFABF051B4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86000"/>
            <a:ext cx="9144000" cy="4572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62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550" y="2612256"/>
            <a:ext cx="7791450" cy="409334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sr-Latn-RS" sz="1800" dirty="0"/>
              <a:t>Moguće navesti </a:t>
            </a:r>
            <a:r>
              <a:rPr lang="sr-Latn-RS" sz="1800" i="1" dirty="0"/>
              <a:t>podrazumevanu</a:t>
            </a:r>
            <a:r>
              <a:rPr lang="sr-Latn-RS" sz="1800" dirty="0"/>
              <a:t> vrednost za argument funkcije</a:t>
            </a:r>
          </a:p>
          <a:p>
            <a:pPr>
              <a:lnSpc>
                <a:spcPct val="90000"/>
              </a:lnSpc>
            </a:pPr>
            <a:r>
              <a:rPr lang="sr-Latn-RS" sz="1800" dirty="0"/>
              <a:t>Tada je funkciju moguće pozvati bez navođenja tog argumenta</a:t>
            </a:r>
          </a:p>
          <a:p>
            <a:pPr lvl="1">
              <a:lnSpc>
                <a:spcPct val="90000"/>
              </a:lnSpc>
            </a:pPr>
            <a:r>
              <a:rPr lang="sr-Latn-RS" sz="1800" dirty="0"/>
              <a:t>ograničenje: samo poslednjih nekoliko argumenata</a:t>
            </a:r>
            <a:br>
              <a:rPr lang="sr-Latn-RS" sz="1800" dirty="0"/>
            </a:br>
            <a:r>
              <a:rPr lang="sr-Latn-RS" sz="1800" dirty="0"/>
              <a:t>mogu imati podrazumevanu vrednost</a:t>
            </a:r>
          </a:p>
          <a:p>
            <a:pPr>
              <a:lnSpc>
                <a:spcPct val="90000"/>
              </a:lnSpc>
            </a:pPr>
            <a:r>
              <a:rPr lang="sr-Latn-RS" sz="1800" dirty="0"/>
              <a:t>Pri pozivu, formalni argument dobija navedenu vrednost: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800" b="1" dirty="0">
                <a:latin typeface="Courier New" pitchFamily="49" charset="0"/>
                <a:cs typeface="Courier New" pitchFamily="49" charset="0"/>
              </a:rPr>
              <a:t># squares by default</a:t>
            </a:r>
            <a:endParaRPr lang="sr-Latn-RS" sz="1800" b="1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1800" b="1" dirty="0">
                <a:latin typeface="Courier New" pitchFamily="49" charset="0"/>
                <a:cs typeface="Courier New" pitchFamily="49" charset="0"/>
              </a:rPr>
              <a:t>def power(</a:t>
            </a:r>
            <a:r>
              <a:rPr lang="sr-Latn-RS" sz="1800" b="1" dirty="0">
                <a:latin typeface="Courier New" pitchFamily="49" charset="0"/>
                <a:cs typeface="Courier New" pitchFamily="49" charset="0"/>
              </a:rPr>
              <a:t>x</a:t>
            </a:r>
            <a:r>
              <a:rPr lang="en-US" sz="1800" b="1" dirty="0">
                <a:latin typeface="Courier New" pitchFamily="49" charset="0"/>
                <a:cs typeface="Courier New" pitchFamily="49" charset="0"/>
              </a:rPr>
              <a:t>, exponent=2):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800" b="1" dirty="0">
                <a:latin typeface="Courier New" pitchFamily="49" charset="0"/>
                <a:cs typeface="Courier New" pitchFamily="49" charset="0"/>
              </a:rPr>
              <a:t>    return x**float(exponent)</a:t>
            </a:r>
          </a:p>
          <a:p>
            <a:pPr marL="0" indent="0">
              <a:lnSpc>
                <a:spcPct val="90000"/>
              </a:lnSpc>
              <a:buNone/>
            </a:pPr>
            <a:endParaRPr lang="en-US" sz="1800" b="1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1800" b="1" dirty="0">
                <a:latin typeface="Courier New" pitchFamily="49" charset="0"/>
                <a:cs typeface="Courier New" pitchFamily="49" charset="0"/>
              </a:rPr>
              <a:t>power(2) # 2**2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800" b="1" dirty="0">
                <a:latin typeface="Courier New" pitchFamily="49" charset="0"/>
                <a:cs typeface="Courier New" pitchFamily="49" charset="0"/>
              </a:rPr>
              <a:t>power(2, 3) # 2**3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997" y="469900"/>
            <a:ext cx="2771251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751" y="635508"/>
            <a:ext cx="2523744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081" y="954756"/>
            <a:ext cx="2047810" cy="494600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sr-Latn-RS" sz="2600" cap="small" dirty="0">
                <a:solidFill>
                  <a:srgbClr val="FFFFFF"/>
                </a:solidFill>
              </a:rPr>
              <a:t>Imenovanje formalnih argumenata (1)</a:t>
            </a:r>
            <a:endParaRPr lang="en-US" sz="2600" cap="small" dirty="0">
              <a:solidFill>
                <a:srgbClr val="FFFFFF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0"/>
            <a:ext cx="5653278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5700" y="469900"/>
            <a:ext cx="4932303" cy="60071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sr-Latn-RS" sz="2000" dirty="0"/>
              <a:t>Moguće je eksplicitno navesti naziv i vrednost</a:t>
            </a:r>
            <a:br>
              <a:rPr lang="sr-Latn-RS" sz="2000" dirty="0"/>
            </a:br>
            <a:r>
              <a:rPr lang="sr-Latn-RS" sz="2000" dirty="0"/>
              <a:t>formalnog argumenta pri pozivanju funkcije</a:t>
            </a:r>
          </a:p>
          <a:p>
            <a:pPr>
              <a:lnSpc>
                <a:spcPct val="90000"/>
              </a:lnSpc>
            </a:pPr>
            <a:r>
              <a:rPr lang="sr-Latn-RS" sz="2000" dirty="0"/>
              <a:t>Korisno kada funkcija prima veliki broj parametara</a:t>
            </a:r>
          </a:p>
          <a:p>
            <a:pPr lvl="1">
              <a:lnSpc>
                <a:spcPct val="90000"/>
              </a:lnSpc>
            </a:pPr>
            <a:r>
              <a:rPr lang="sr-Latn-RS" dirty="0"/>
              <a:t>programer ne mora da pamti redosled parametara</a:t>
            </a:r>
          </a:p>
          <a:p>
            <a:pPr lvl="1">
              <a:lnSpc>
                <a:spcPct val="90000"/>
              </a:lnSpc>
            </a:pPr>
            <a:r>
              <a:rPr lang="sr-Latn-RS" dirty="0"/>
              <a:t>razne biblioteke (numerički algoritmi) se oslanjaju na ovu mogućnost</a:t>
            </a:r>
          </a:p>
          <a:p>
            <a:pPr marL="0" indent="0">
              <a:lnSpc>
                <a:spcPct val="90000"/>
              </a:lnSpc>
              <a:buNone/>
            </a:pPr>
            <a:endParaRPr lang="sr-Latn-RS" sz="1600" b="1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# squares by default </a:t>
            </a:r>
            <a:endParaRPr lang="sr-Latn-RS" sz="1600" b="1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def power(n, exponent=2):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   return x**float(exponent)</a:t>
            </a:r>
          </a:p>
          <a:p>
            <a:pPr marL="0" indent="0">
              <a:lnSpc>
                <a:spcPct val="90000"/>
              </a:lnSpc>
              <a:buNone/>
            </a:pPr>
            <a:endParaRPr lang="en-US" sz="1600" b="1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power(</a:t>
            </a:r>
            <a:r>
              <a:rPr lang="sr-Latn-RS" sz="1600" b="1" dirty="0">
                <a:latin typeface="Courier New" pitchFamily="49" charset="0"/>
                <a:cs typeface="Courier New" pitchFamily="49" charset="0"/>
              </a:rPr>
              <a:t>3, 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exponent</a:t>
            </a:r>
            <a:r>
              <a:rPr lang="sr-Latn-RS" sz="1600" b="1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2) # </a:t>
            </a:r>
            <a:r>
              <a:rPr lang="sr-Latn-RS" sz="1600" b="1" dirty="0">
                <a:latin typeface="Courier New" pitchFamily="49" charset="0"/>
                <a:cs typeface="Courier New" pitchFamily="49" charset="0"/>
              </a:rPr>
              <a:t>3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**2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power(exponent</a:t>
            </a:r>
            <a:r>
              <a:rPr lang="sr-Latn-RS" sz="1600" b="1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2, </a:t>
            </a:r>
            <a:r>
              <a:rPr lang="sr-Latn-RS" sz="1600" b="1" dirty="0">
                <a:latin typeface="Courier New" pitchFamily="49" charset="0"/>
                <a:cs typeface="Courier New" pitchFamily="49" charset="0"/>
              </a:rPr>
              <a:t>n = 3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) # </a:t>
            </a:r>
            <a:r>
              <a:rPr lang="sr-Latn-RS" sz="1600" b="1" dirty="0">
                <a:latin typeface="Courier New" pitchFamily="49" charset="0"/>
                <a:cs typeface="Courier New" pitchFamily="49" charset="0"/>
              </a:rPr>
              <a:t>3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**</a:t>
            </a:r>
            <a:r>
              <a:rPr lang="sr-Latn-RS" sz="1600" b="1" dirty="0">
                <a:latin typeface="Courier New" pitchFamily="49" charset="0"/>
                <a:cs typeface="Courier New" pitchFamily="49" charset="0"/>
              </a:rPr>
              <a:t>2</a:t>
            </a:r>
            <a:endParaRPr lang="en-US" sz="1600" b="1" dirty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90000"/>
              </a:lnSpc>
            </a:pP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997" y="469900"/>
            <a:ext cx="2771251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751" y="635508"/>
            <a:ext cx="2523744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081" y="954756"/>
            <a:ext cx="2047810" cy="494600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sr-Latn-RS" sz="2600" cap="small" dirty="0">
                <a:solidFill>
                  <a:srgbClr val="FFFFFF"/>
                </a:solidFill>
              </a:rPr>
              <a:t>Imenovanje formalnih argumenata (2)</a:t>
            </a:r>
            <a:endParaRPr lang="en-US" sz="2600" cap="small" dirty="0">
              <a:solidFill>
                <a:srgbClr val="FFFFFF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0"/>
            <a:ext cx="5653278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39660" y="469900"/>
            <a:ext cx="5780540" cy="6083300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2000" b="1" dirty="0">
                <a:latin typeface="Courier New" pitchFamily="49" charset="0"/>
                <a:cs typeface="Courier New" pitchFamily="49" charset="0"/>
              </a:rPr>
              <a:t>def poly(x, a, </a:t>
            </a:r>
            <a:r>
              <a:rPr lang="en-US" sz="2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b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2000" b="1" dirty="0">
                <a:solidFill>
                  <a:srgbClr val="A3D1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c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, d = 0, e = 0):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000" b="1" dirty="0">
                <a:latin typeface="Courier New" pitchFamily="49" charset="0"/>
                <a:cs typeface="Courier New" pitchFamily="49" charset="0"/>
              </a:rPr>
              <a:t>  return x**4*a+x**3*b+x**2*c+x*d+e</a:t>
            </a:r>
          </a:p>
          <a:p>
            <a:pPr marL="0" indent="0">
              <a:lnSpc>
                <a:spcPct val="90000"/>
              </a:lnSpc>
              <a:buNone/>
            </a:pPr>
            <a:endParaRPr lang="en-US" sz="2000" b="1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2000" b="1" dirty="0">
                <a:latin typeface="Courier New" pitchFamily="49" charset="0"/>
                <a:cs typeface="Courier New" pitchFamily="49" charset="0"/>
              </a:rPr>
              <a:t>print (poly(2, 4, c=</a:t>
            </a:r>
            <a:r>
              <a:rPr lang="en-US" sz="2000" b="1" dirty="0">
                <a:solidFill>
                  <a:srgbClr val="A3D1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0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, b=</a:t>
            </a:r>
            <a:r>
              <a:rPr lang="en-US" sz="2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1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, e=3))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000" b="1" dirty="0">
                <a:latin typeface="Courier New" pitchFamily="49" charset="0"/>
                <a:cs typeface="Courier New" pitchFamily="49" charset="0"/>
              </a:rPr>
              <a:t>print (poly(2, 4, c=</a:t>
            </a:r>
            <a:r>
              <a:rPr lang="en-US" sz="2000" b="1" dirty="0">
                <a:solidFill>
                  <a:srgbClr val="A3D1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0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, b=</a:t>
            </a:r>
            <a:r>
              <a:rPr lang="en-US" sz="2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1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))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000" b="1" dirty="0">
                <a:latin typeface="Courier New" pitchFamily="49" charset="0"/>
                <a:cs typeface="Courier New" pitchFamily="49" charset="0"/>
              </a:rPr>
              <a:t># print (poly(</a:t>
            </a:r>
            <a:r>
              <a:rPr lang="en-US" sz="2000" b="1" u="sng" dirty="0">
                <a:latin typeface="Courier New" pitchFamily="49" charset="0"/>
                <a:cs typeface="Courier New" pitchFamily="49" charset="0"/>
              </a:rPr>
              <a:t>a=4, 0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, c=0, b=0)</a:t>
            </a:r>
            <a:br>
              <a:rPr lang="en-US" sz="2000" b="1" dirty="0">
                <a:latin typeface="Courier New" pitchFamily="49" charset="0"/>
                <a:cs typeface="Courier New" pitchFamily="49" charset="0"/>
              </a:rPr>
            </a:br>
            <a:r>
              <a:rPr lang="en-US" sz="2000" b="1" dirty="0">
                <a:latin typeface="Courier New" pitchFamily="49" charset="0"/>
                <a:cs typeface="Courier New" pitchFamily="49" charset="0"/>
              </a:rPr>
              <a:t>#</a:t>
            </a:r>
            <a:r>
              <a:rPr lang="sr-Latn-RS" sz="2000" b="1" dirty="0">
                <a:latin typeface="Courier New" pitchFamily="49" charset="0"/>
                <a:cs typeface="Courier New" pitchFamily="49" charset="0"/>
              </a:rPr>
              <a:t>greška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000" b="1" dirty="0">
                <a:latin typeface="Courier New" pitchFamily="49" charset="0"/>
                <a:cs typeface="Courier New" pitchFamily="49" charset="0"/>
              </a:rPr>
              <a:t># print (poly(4, </a:t>
            </a:r>
            <a:r>
              <a:rPr lang="en-US" sz="20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0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20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0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, c=0, </a:t>
            </a:r>
            <a:r>
              <a:rPr lang="en-US" sz="20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b=0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))   # </a:t>
            </a:r>
            <a:r>
              <a:rPr lang="sr-Latn-RS" sz="2000" b="1" dirty="0">
                <a:latin typeface="Courier New" pitchFamily="49" charset="0"/>
                <a:cs typeface="Courier New" pitchFamily="49" charset="0"/>
              </a:rPr>
              <a:t>greška</a:t>
            </a:r>
          </a:p>
          <a:p>
            <a:pPr>
              <a:lnSpc>
                <a:spcPct val="90000"/>
              </a:lnSpc>
            </a:pP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2723366-C73B-4ED6-ADEF-29911C6BC5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47A4152-8E41-4D1C-B88C-57C5C430A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3473" y="484632"/>
            <a:ext cx="8417053" cy="147963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315" y="796374"/>
            <a:ext cx="7937369" cy="88002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sr-Latn-RS" sz="2800" cap="small" dirty="0">
                <a:solidFill>
                  <a:srgbClr val="FFFFFF"/>
                </a:solidFill>
              </a:rPr>
              <a:t>Globalne promenljive</a:t>
            </a:r>
            <a:endParaRPr lang="en-US" sz="2800" cap="small" dirty="0">
              <a:solidFill>
                <a:srgbClr val="FFFFFF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99F76F5-72D4-4814-9169-8F535AEEB8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8060" y="648377"/>
            <a:ext cx="8167878" cy="115214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6202988-4466-42C5-B33A-AFABF051B4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86000"/>
            <a:ext cx="9144000" cy="4572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62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63472" y="2453890"/>
            <a:ext cx="4056128" cy="387071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sr-Latn-RS" sz="1600" dirty="0"/>
              <a:t>Posmatramo deo programa: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total</a:t>
            </a:r>
            <a:r>
              <a:rPr lang="sr-Latn-RS" sz="1600" dirty="0"/>
              <a:t> se tretira kao lokalna promenljiva?</a:t>
            </a:r>
          </a:p>
          <a:p>
            <a:pPr>
              <a:lnSpc>
                <a:spcPct val="90000"/>
              </a:lnSpc>
            </a:pPr>
            <a:r>
              <a:rPr lang="sr-Latn-RS" sz="1600" dirty="0"/>
              <a:t>Kako popraviti?</a:t>
            </a:r>
          </a:p>
          <a:p>
            <a:pPr lvl="1">
              <a:lnSpc>
                <a:spcPct val="90000"/>
              </a:lnSpc>
            </a:pPr>
            <a:r>
              <a:rPr lang="sr-Latn-RS" sz="1600" dirty="0"/>
              <a:t>Ključna reč 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global</a:t>
            </a:r>
          </a:p>
          <a:p>
            <a:pPr lvl="1">
              <a:lnSpc>
                <a:spcPct val="90000"/>
              </a:lnSpc>
            </a:pPr>
            <a:r>
              <a:rPr lang="sr-Latn-RS" sz="1600" dirty="0"/>
              <a:t>Govori interpreteru da je promenljiva 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total</a:t>
            </a:r>
            <a:r>
              <a:rPr lang="sr-Latn-RS" sz="1600" dirty="0"/>
              <a:t> već definisana, izvan funkcije</a:t>
            </a:r>
            <a:br>
              <a:rPr lang="sr-Latn-RS" sz="1600" dirty="0"/>
            </a:br>
            <a:r>
              <a:rPr lang="sr-Latn-RS" sz="1600" dirty="0"/>
              <a:t>(u globalnom dosegu)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global</a:t>
            </a:r>
            <a:r>
              <a:rPr lang="sr-Latn-RS" sz="1600" dirty="0"/>
              <a:t> koristimo samo ako </a:t>
            </a:r>
            <a:r>
              <a:rPr lang="sr-Latn-RS" sz="1600" u="sng" dirty="0"/>
              <a:t>menjamo</a:t>
            </a:r>
            <a:r>
              <a:rPr lang="sr-Latn-RS" sz="1600" dirty="0"/>
              <a:t> vrednost globalne promenljive</a:t>
            </a:r>
          </a:p>
          <a:p>
            <a:pPr>
              <a:lnSpc>
                <a:spcPct val="90000"/>
              </a:lnSpc>
            </a:pPr>
            <a:r>
              <a:rPr lang="sr-Latn-RS" sz="1600" dirty="0"/>
              <a:t>Jedno od </a:t>
            </a:r>
            <a:r>
              <a:rPr lang="en-US" sz="1600" dirty="0"/>
              <a:t>Zen of Python</a:t>
            </a:r>
            <a:r>
              <a:rPr lang="sr-Latn-RS" sz="1600" dirty="0"/>
              <a:t> pravila: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sr-Latn-RS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Explicit is better than implicit.</a:t>
            </a:r>
          </a:p>
          <a:p>
            <a:pPr>
              <a:lnSpc>
                <a:spcPct val="90000"/>
              </a:lnSpc>
            </a:pPr>
            <a:r>
              <a:rPr lang="sr-Latn-RS" sz="1600" dirty="0"/>
              <a:t>Njihova upotreba se smatra LOŠOM PRAKSOM</a:t>
            </a: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FA1DEE98-7B1C-419D-916F-397AD631CEB7}"/>
              </a:ext>
            </a:extLst>
          </p:cNvPr>
          <p:cNvSpPr txBox="1">
            <a:spLocks/>
          </p:cNvSpPr>
          <p:nvPr/>
        </p:nvSpPr>
        <p:spPr>
          <a:xfrm>
            <a:off x="4783072" y="2445173"/>
            <a:ext cx="4091182" cy="4101253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total = 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def count_ones(nl):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  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global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total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   for number in nl: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       if number == 1: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          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total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+= 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   return # no return value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count_ones([1, 2, 3, 4, 1])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sr-Latn-R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urier New" pitchFamily="49" charset="0"/>
              <a:ea typeface="+mn-ea"/>
              <a:cs typeface="Courier New" pitchFamily="49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UnboundLocalError: local variable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'total'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referenced before assignment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2746B4D-F1DE-404D-A176-3D713CFB5478}"/>
              </a:ext>
            </a:extLst>
          </p:cNvPr>
          <p:cNvCxnSpPr/>
          <p:nvPr/>
        </p:nvCxnSpPr>
        <p:spPr>
          <a:xfrm>
            <a:off x="4571999" y="2297017"/>
            <a:ext cx="17528" cy="4267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52723366-C73B-4ED6-ADEF-29911C6BC5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47A4152-8E41-4D1C-B88C-57C5C430A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3473" y="484632"/>
            <a:ext cx="8417053" cy="147963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315" y="796374"/>
            <a:ext cx="7937369" cy="88002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sr-Latn-RS" sz="2800" cap="small" dirty="0">
                <a:solidFill>
                  <a:srgbClr val="FFFFFF"/>
                </a:solidFill>
              </a:rPr>
              <a:t>Rekurzija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99F76F5-72D4-4814-9169-8F535AEEB8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8060" y="648377"/>
            <a:ext cx="8167878" cy="115214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6202988-4466-42C5-B33A-AFABF051B4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86000"/>
            <a:ext cx="9144000" cy="4572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62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5">
            <a:extLst>
              <a:ext uri="{FF2B5EF4-FFF2-40B4-BE49-F238E27FC236}">
                <a16:creationId xmlns:a16="http://schemas.microsoft.com/office/drawing/2014/main" id="{45AB782B-8B4C-440F-B9BD-8E118A5A369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31617" y="2490788"/>
            <a:ext cx="5288703" cy="344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4F6D819-925B-48C2-99FA-4FB6AD67B4F2}"/>
              </a:ext>
            </a:extLst>
          </p:cNvPr>
          <p:cNvSpPr/>
          <p:nvPr/>
        </p:nvSpPr>
        <p:spPr>
          <a:xfrm>
            <a:off x="3886200" y="4983540"/>
            <a:ext cx="4572000" cy="156966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sr-Latn-RS" sz="2400" b="1" dirty="0">
                <a:latin typeface="Courier New" pitchFamily="49" charset="0"/>
                <a:cs typeface="Courier New" pitchFamily="49" charset="0"/>
              </a:rPr>
              <a:t>def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fact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(n</a:t>
            </a:r>
            <a:r>
              <a:rPr lang="sr-Latn-RS" sz="2400" b="1" dirty="0">
                <a:latin typeface="Courier New" pitchFamily="49" charset="0"/>
                <a:cs typeface="Courier New" pitchFamily="49" charset="0"/>
              </a:rPr>
              <a:t>):</a:t>
            </a:r>
          </a:p>
          <a:p>
            <a:r>
              <a:rPr lang="en-US" sz="2400" b="1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sr-Latn-RS" sz="2400" b="1" dirty="0">
                <a:latin typeface="Courier New" pitchFamily="49" charset="0"/>
                <a:cs typeface="Courier New" pitchFamily="49" charset="0"/>
              </a:rPr>
              <a:t>if n==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1</a:t>
            </a:r>
            <a:r>
              <a:rPr lang="sr-Latn-RS" sz="2400" b="1" dirty="0">
                <a:latin typeface="Courier New" pitchFamily="49" charset="0"/>
                <a:cs typeface="Courier New" pitchFamily="49" charset="0"/>
              </a:rPr>
              <a:t>:</a:t>
            </a:r>
          </a:p>
          <a:p>
            <a:r>
              <a:rPr lang="sr-Latn-RS" sz="2400" b="1" dirty="0">
                <a:latin typeface="Courier New" pitchFamily="49" charset="0"/>
                <a:cs typeface="Courier New" pitchFamily="49" charset="0"/>
              </a:rPr>
              <a:t>        return 1</a:t>
            </a:r>
          </a:p>
          <a:p>
            <a:r>
              <a:rPr lang="sr-Latn-RS" sz="2400" b="1" dirty="0">
                <a:latin typeface="Courier New" pitchFamily="49" charset="0"/>
                <a:cs typeface="Courier New" pitchFamily="49" charset="0"/>
              </a:rPr>
              <a:t>    return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fact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(n-1</a:t>
            </a:r>
            <a:r>
              <a:rPr lang="sr-Latn-RS" sz="2400" b="1" dirty="0">
                <a:latin typeface="Courier New" pitchFamily="49" charset="0"/>
                <a:cs typeface="Courier New" pitchFamily="49" charset="0"/>
              </a:rPr>
              <a:t>)*n</a:t>
            </a:r>
            <a:endParaRPr lang="en-US" sz="2400" b="1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3314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997" y="469900"/>
            <a:ext cx="2771251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751" y="635508"/>
            <a:ext cx="2523744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081" y="954756"/>
            <a:ext cx="2047810" cy="4946003"/>
          </a:xfrm>
        </p:spPr>
        <p:txBody>
          <a:bodyPr>
            <a:normAutofit/>
          </a:bodyPr>
          <a:lstStyle/>
          <a:p>
            <a:r>
              <a:rPr lang="sr-Latn-RS" sz="2600" cap="small" dirty="0">
                <a:solidFill>
                  <a:srgbClr val="FFFFFF"/>
                </a:solidFill>
              </a:rPr>
              <a:t>Rekurzivna funkcija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0"/>
            <a:ext cx="5653278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5700" y="469900"/>
            <a:ext cx="5059700" cy="5405968"/>
          </a:xfrm>
        </p:spPr>
        <p:txBody>
          <a:bodyPr anchor="ctr">
            <a:normAutofit/>
          </a:bodyPr>
          <a:lstStyle/>
          <a:p>
            <a:r>
              <a:rPr lang="sr-Latn-RS" sz="2000" dirty="0"/>
              <a:t>Funkcija koja poziva samu sebe (sa drugim vrednostima parametara) je </a:t>
            </a:r>
            <a:r>
              <a:rPr lang="sr-Latn-RS" sz="2000" b="1" dirty="0"/>
              <a:t>rekurzivna</a:t>
            </a:r>
          </a:p>
          <a:p>
            <a:r>
              <a:rPr lang="sr-Latn-RS" sz="2000" dirty="0"/>
              <a:t>Rekurzija je postupak rešavanja problema koji među svojim koracima sadrži referisanje samog tog postupka</a:t>
            </a:r>
          </a:p>
          <a:p>
            <a:pPr lvl="1"/>
            <a:r>
              <a:rPr lang="sr-Latn-RS" sz="1800" dirty="0"/>
              <a:t>razlaganje složenog problema na jednostavnije, ali iste prirode</a:t>
            </a:r>
          </a:p>
          <a:p>
            <a:pPr lvl="1"/>
            <a:r>
              <a:rPr lang="sr-Latn-RS" sz="1800" dirty="0"/>
              <a:t>razlaganje se završava kada je problem dovoljno jednostavan da se trivijalno rešava</a:t>
            </a:r>
          </a:p>
          <a:p>
            <a:endParaRPr lang="sr-Latn-RS" sz="2000" dirty="0"/>
          </a:p>
          <a:p>
            <a:endParaRPr lang="sr-Latn-RS" sz="2000" dirty="0"/>
          </a:p>
          <a:p>
            <a:endParaRPr lang="sr-Latn-R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0A7A48-0ED0-4F38-8BFC-DC8E1F796C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200" y="4038600"/>
            <a:ext cx="3376237" cy="27020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997" y="469900"/>
            <a:ext cx="2771251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751" y="635508"/>
            <a:ext cx="2523744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081" y="954756"/>
            <a:ext cx="2047810" cy="4946003"/>
          </a:xfrm>
        </p:spPr>
        <p:txBody>
          <a:bodyPr>
            <a:normAutofit/>
          </a:bodyPr>
          <a:lstStyle/>
          <a:p>
            <a:r>
              <a:rPr lang="sr-Latn-RS" sz="3100" cap="small" dirty="0">
                <a:solidFill>
                  <a:srgbClr val="FFFFFF"/>
                </a:solidFill>
              </a:rPr>
              <a:t>Primeri rekurzije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0"/>
            <a:ext cx="5653278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3">
                <a:extLst>
                  <a:ext uri="{FF2B5EF4-FFF2-40B4-BE49-F238E27FC236}">
                    <a16:creationId xmlns:a16="http://schemas.microsoft.com/office/drawing/2014/main" id="{1B58D894-7AEE-43F7-9F46-693E51DD8CA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56038" y="469900"/>
                <a:ext cx="4983162" cy="6083300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sr-Latn-RS" dirty="0"/>
                  <a:t>Rekurzivne definicije akronima:</a:t>
                </a:r>
              </a:p>
              <a:p>
                <a:pPr lvl="1"/>
                <a:r>
                  <a:rPr lang="en-US" b="1" dirty="0"/>
                  <a:t>PHP</a:t>
                </a:r>
                <a:r>
                  <a:rPr lang="en-US" dirty="0"/>
                  <a:t> – PHP Hypertext Preprocessor, </a:t>
                </a:r>
                <a:r>
                  <a:rPr lang="en-US" b="1" dirty="0"/>
                  <a:t>GNU</a:t>
                </a:r>
                <a:r>
                  <a:rPr lang="en-US" dirty="0"/>
                  <a:t> – GNU is Not Unix, </a:t>
                </a:r>
                <a:r>
                  <a:rPr lang="en-US" b="1" dirty="0"/>
                  <a:t>YAML</a:t>
                </a:r>
                <a:r>
                  <a:rPr lang="en-US" dirty="0"/>
                  <a:t> – YAML Ain't a Markup Language (Yet Another Markup Language)</a:t>
                </a:r>
              </a:p>
              <a:p>
                <a:r>
                  <a:rPr lang="sr-Latn-RS" dirty="0"/>
                  <a:t>Ideje za rešavanje problema: </a:t>
                </a:r>
              </a:p>
              <a:p>
                <a:pPr lvl="1"/>
                <a:r>
                  <a:rPr lang="sr-Latn-RS" b="1" dirty="0"/>
                  <a:t>Sumu elemenata niza </a:t>
                </a:r>
                <a:r>
                  <a:rPr lang="sr-Latn-RS" dirty="0"/>
                  <a:t>nalazimo tako što </a:t>
                </a:r>
                <a:br>
                  <a:rPr lang="sr-Latn-RS" dirty="0"/>
                </a:br>
                <a:r>
                  <a:rPr lang="sr-Latn-RS" dirty="0"/>
                  <a:t>na vrednost prvog elementa dodamo </a:t>
                </a:r>
                <a:r>
                  <a:rPr lang="sr-Latn-RS" b="1" dirty="0"/>
                  <a:t>sumu elemenata </a:t>
                </a:r>
                <a:r>
                  <a:rPr lang="sr-Latn-RS" i="1" dirty="0">
                    <a:solidFill>
                      <a:srgbClr val="FF0000"/>
                    </a:solidFill>
                  </a:rPr>
                  <a:t>ostatka</a:t>
                </a:r>
                <a:r>
                  <a:rPr lang="sr-Latn-RS" dirty="0">
                    <a:solidFill>
                      <a:srgbClr val="FF0000"/>
                    </a:solidFill>
                  </a:rPr>
                  <a:t> </a:t>
                </a:r>
                <a:r>
                  <a:rPr lang="sr-Latn-RS" b="1" dirty="0"/>
                  <a:t>niza</a:t>
                </a:r>
              </a:p>
              <a:p>
                <a:r>
                  <a:rPr lang="sr-Latn-RS" dirty="0"/>
                  <a:t>Matematičke definicije – rekurentne formule, skupovi…:</a:t>
                </a:r>
              </a:p>
              <a:p>
                <a:pPr marL="27432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𝜙</m:t>
                      </m:r>
                      <m:r>
                        <a:rPr lang="en-US" b="0" i="1" smtClean="0">
                          <a:latin typeface="Cambria Math"/>
                        </a:rPr>
                        <m:t>=1+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𝜙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=1+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1+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</a:rPr>
                                <m:t>𝜙</m:t>
                              </m:r>
                            </m:den>
                          </m:f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=1+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1+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latin typeface="Cambria Math"/>
                                </a:rPr>
                                <m:t>1+</m:t>
                              </m:r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/>
                                    </a:rPr>
                                    <m:t>𝜙</m:t>
                                  </m:r>
                                </m:den>
                              </m:f>
                            </m:den>
                          </m:f>
                        </m:den>
                      </m:f>
                    </m:oMath>
                  </m:oMathPara>
                </a14:m>
                <a:endParaRPr lang="en-US" b="0" dirty="0"/>
              </a:p>
              <a:p>
                <a:pPr marL="27432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𝑛</m:t>
                      </m:r>
                      <m:r>
                        <a:rPr lang="en-US" b="0" i="1" smtClean="0">
                          <a:latin typeface="Cambria Math"/>
                        </a:rPr>
                        <m:t>!=</m:t>
                      </m:r>
                      <m:r>
                        <a:rPr lang="en-US" b="0" i="1" smtClean="0">
                          <a:latin typeface="Cambria Math"/>
                        </a:rPr>
                        <m:t>𝑛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−1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!</m:t>
                      </m:r>
                    </m:oMath>
                  </m:oMathPara>
                </a14:m>
                <a:endParaRPr lang="en-US" b="0" dirty="0"/>
              </a:p>
              <a:p>
                <a:pPr marL="27432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−1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−2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pPr marL="27432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𝒮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≡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ℕ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⇔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∀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∈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𝒮</m:t>
                          </m:r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𝑠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=1∨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∃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𝑚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∈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𝑁</m:t>
                              </m:r>
                            </m:e>
                          </m:d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=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𝑚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+1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11" name="Content Placeholder 3">
                <a:extLst>
                  <a:ext uri="{FF2B5EF4-FFF2-40B4-BE49-F238E27FC236}">
                    <a16:creationId xmlns:a16="http://schemas.microsoft.com/office/drawing/2014/main" id="{1B58D894-7AEE-43F7-9F46-693E51DD8CA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56038" y="469900"/>
                <a:ext cx="4983162" cy="6083300"/>
              </a:xfrm>
              <a:blipFill>
                <a:blip r:embed="rId4"/>
                <a:stretch>
                  <a:fillRect l="-1836" t="-23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290001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997" y="469900"/>
            <a:ext cx="2771251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751" y="635508"/>
            <a:ext cx="2523744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081" y="954756"/>
            <a:ext cx="2047810" cy="4946003"/>
          </a:xfrm>
        </p:spPr>
        <p:txBody>
          <a:bodyPr>
            <a:normAutofit/>
          </a:bodyPr>
          <a:lstStyle/>
          <a:p>
            <a:r>
              <a:rPr lang="sr-Latn-RS" sz="3100" cap="small" dirty="0">
                <a:solidFill>
                  <a:srgbClr val="FFFFFF"/>
                </a:solidFill>
              </a:rPr>
              <a:t>Primeri rekurzije</a:t>
            </a:r>
            <a:br>
              <a:rPr lang="sr-Latn-RS" sz="3100" cap="small" dirty="0">
                <a:solidFill>
                  <a:srgbClr val="FFFFFF"/>
                </a:solidFill>
              </a:rPr>
            </a:br>
            <a:r>
              <a:rPr lang="sr-Latn-RS" sz="3100" cap="small" dirty="0">
                <a:solidFill>
                  <a:srgbClr val="FFFFFF"/>
                </a:solidFill>
              </a:rPr>
              <a:t>-</a:t>
            </a:r>
            <a:br>
              <a:rPr lang="sr-Latn-RS" sz="3100" cap="small" dirty="0">
                <a:solidFill>
                  <a:srgbClr val="FFFFFF"/>
                </a:solidFill>
              </a:rPr>
            </a:br>
            <a:r>
              <a:rPr lang="sr-Latn-RS" sz="3100" cap="small" dirty="0">
                <a:solidFill>
                  <a:srgbClr val="FFFFFF"/>
                </a:solidFill>
              </a:rPr>
              <a:t>Sierpinski trougao</a:t>
            </a:r>
            <a:endParaRPr lang="en-US" sz="3100" cap="small" dirty="0">
              <a:solidFill>
                <a:srgbClr val="FFFFFF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0"/>
            <a:ext cx="5653278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D738BA0B-1F9F-4B31-B723-59359CFBCE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6038" y="1064551"/>
            <a:ext cx="5059362" cy="4216135"/>
          </a:xfrm>
        </p:spPr>
      </p:pic>
    </p:spTree>
    <p:extLst>
      <p:ext uri="{BB962C8B-B14F-4D97-AF65-F5344CB8AC3E}">
        <p14:creationId xmlns:p14="http://schemas.microsoft.com/office/powerpoint/2010/main" val="90852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997" y="469900"/>
            <a:ext cx="2771251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751" y="635508"/>
            <a:ext cx="2523744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081" y="954756"/>
            <a:ext cx="2047810" cy="4946003"/>
          </a:xfrm>
        </p:spPr>
        <p:txBody>
          <a:bodyPr>
            <a:normAutofit/>
          </a:bodyPr>
          <a:lstStyle/>
          <a:p>
            <a:r>
              <a:rPr lang="sr-Latn-RS" sz="3100" cap="small" dirty="0">
                <a:solidFill>
                  <a:srgbClr val="FFFFFF"/>
                </a:solidFill>
              </a:rPr>
              <a:t>Primeri rekurzije</a:t>
            </a:r>
            <a:br>
              <a:rPr lang="sr-Latn-RS" sz="3100" cap="small" dirty="0">
                <a:solidFill>
                  <a:srgbClr val="FFFFFF"/>
                </a:solidFill>
              </a:rPr>
            </a:br>
            <a:r>
              <a:rPr lang="sr-Latn-RS" sz="3100" cap="small" dirty="0">
                <a:solidFill>
                  <a:srgbClr val="FFFFFF"/>
                </a:solidFill>
              </a:rPr>
              <a:t>-</a:t>
            </a:r>
            <a:br>
              <a:rPr lang="en-US" sz="3100" cap="small" dirty="0">
                <a:solidFill>
                  <a:srgbClr val="FFFFFF"/>
                </a:solidFill>
              </a:rPr>
            </a:br>
            <a:r>
              <a:rPr lang="sr-Latn-RS" sz="3100" cap="small" dirty="0">
                <a:solidFill>
                  <a:srgbClr val="FFFFFF"/>
                </a:solidFill>
              </a:rPr>
              <a:t>fraktali</a:t>
            </a:r>
            <a:endParaRPr lang="en-US" sz="3100" cap="small" dirty="0">
              <a:solidFill>
                <a:srgbClr val="FFFFFF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0"/>
            <a:ext cx="5653278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Content Placeholder 4">
            <a:extLst>
              <a:ext uri="{FF2B5EF4-FFF2-40B4-BE49-F238E27FC236}">
                <a16:creationId xmlns:a16="http://schemas.microsoft.com/office/drawing/2014/main" id="{2E3C6886-C3BA-429D-9CEE-D314DAC9D9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854" y="3155046"/>
            <a:ext cx="3226406" cy="344499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A506DA9-D1E1-4320-9860-209A459550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95397"/>
            <a:ext cx="2426721" cy="3486004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56C3176-E9F8-4DDB-B8D4-8BD1B5A94D27}"/>
              </a:ext>
            </a:extLst>
          </p:cNvPr>
          <p:cNvCxnSpPr>
            <a:cxnSpLocks/>
          </p:cNvCxnSpPr>
          <p:nvPr/>
        </p:nvCxnSpPr>
        <p:spPr>
          <a:xfrm flipV="1">
            <a:off x="6713736" y="4916424"/>
            <a:ext cx="352716" cy="6461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4E3842E-1B48-43B9-AF89-5A81EFFAD801}"/>
              </a:ext>
            </a:extLst>
          </p:cNvPr>
          <p:cNvCxnSpPr>
            <a:cxnSpLocks/>
          </p:cNvCxnSpPr>
          <p:nvPr/>
        </p:nvCxnSpPr>
        <p:spPr>
          <a:xfrm>
            <a:off x="6705600" y="4230624"/>
            <a:ext cx="360852" cy="6096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9E5693E0-0CDE-4948-8815-C6DF6A9B99F4}"/>
              </a:ext>
            </a:extLst>
          </p:cNvPr>
          <p:cNvCxnSpPr>
            <a:cxnSpLocks/>
          </p:cNvCxnSpPr>
          <p:nvPr/>
        </p:nvCxnSpPr>
        <p:spPr>
          <a:xfrm flipH="1">
            <a:off x="7066452" y="4876800"/>
            <a:ext cx="782148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3" name="Flowchart: Connector 22">
            <a:extLst>
              <a:ext uri="{FF2B5EF4-FFF2-40B4-BE49-F238E27FC236}">
                <a16:creationId xmlns:a16="http://schemas.microsoft.com/office/drawing/2014/main" id="{11EC7055-C7E4-47A8-938C-8EAEEE1A7594}"/>
              </a:ext>
            </a:extLst>
          </p:cNvPr>
          <p:cNvSpPr/>
          <p:nvPr/>
        </p:nvSpPr>
        <p:spPr>
          <a:xfrm>
            <a:off x="6599436" y="4116324"/>
            <a:ext cx="228600" cy="228600"/>
          </a:xfrm>
          <a:prstGeom prst="flowChartConnector">
            <a:avLst/>
          </a:prstGeom>
          <a:solidFill>
            <a:srgbClr val="FFFF00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Flowchart: Connector 23">
            <a:extLst>
              <a:ext uri="{FF2B5EF4-FFF2-40B4-BE49-F238E27FC236}">
                <a16:creationId xmlns:a16="http://schemas.microsoft.com/office/drawing/2014/main" id="{D3468F2F-C9ED-447B-B811-B3A57CD23327}"/>
              </a:ext>
            </a:extLst>
          </p:cNvPr>
          <p:cNvSpPr/>
          <p:nvPr/>
        </p:nvSpPr>
        <p:spPr>
          <a:xfrm>
            <a:off x="7754677" y="4762500"/>
            <a:ext cx="228600" cy="228600"/>
          </a:xfrm>
          <a:prstGeom prst="flowChartConnector">
            <a:avLst/>
          </a:prstGeom>
          <a:solidFill>
            <a:srgbClr val="FFFF00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Flowchart: Connector 24">
            <a:extLst>
              <a:ext uri="{FF2B5EF4-FFF2-40B4-BE49-F238E27FC236}">
                <a16:creationId xmlns:a16="http://schemas.microsoft.com/office/drawing/2014/main" id="{F2E7D7BE-DDBA-4105-B6AA-5893F22E0859}"/>
              </a:ext>
            </a:extLst>
          </p:cNvPr>
          <p:cNvSpPr/>
          <p:nvPr/>
        </p:nvSpPr>
        <p:spPr>
          <a:xfrm>
            <a:off x="6952152" y="4725924"/>
            <a:ext cx="228600" cy="228600"/>
          </a:xfrm>
          <a:prstGeom prst="flowChartConnector">
            <a:avLst/>
          </a:prstGeom>
          <a:solidFill>
            <a:srgbClr val="C00000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Flowchart: Connector 14">
            <a:extLst>
              <a:ext uri="{FF2B5EF4-FFF2-40B4-BE49-F238E27FC236}">
                <a16:creationId xmlns:a16="http://schemas.microsoft.com/office/drawing/2014/main" id="{B07DCBB6-5C6C-4E55-A030-27C6B78DACD5}"/>
              </a:ext>
            </a:extLst>
          </p:cNvPr>
          <p:cNvSpPr/>
          <p:nvPr/>
        </p:nvSpPr>
        <p:spPr>
          <a:xfrm>
            <a:off x="6614018" y="5462978"/>
            <a:ext cx="228600" cy="228600"/>
          </a:xfrm>
          <a:prstGeom prst="flowChartConnector">
            <a:avLst/>
          </a:prstGeom>
          <a:solidFill>
            <a:srgbClr val="FFFF00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760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52723366-C73B-4ED6-ADEF-29911C6BC5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47A4152-8E41-4D1C-B88C-57C5C430A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3473" y="484632"/>
            <a:ext cx="8417053" cy="147963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315" y="796374"/>
            <a:ext cx="7937369" cy="88002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sr-Latn-RS" sz="3200" cap="small" dirty="0">
                <a:solidFill>
                  <a:srgbClr val="FFFFFF"/>
                </a:solidFill>
              </a:rPr>
              <a:t>Rekurzivna funkcija - primer</a:t>
            </a:r>
            <a:endParaRPr lang="en-US" sz="3200" cap="small" dirty="0">
              <a:solidFill>
                <a:srgbClr val="FFFFFF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99F76F5-72D4-4814-9169-8F535AEEB8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8060" y="648377"/>
            <a:ext cx="8167878" cy="115214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6202988-4466-42C5-B33A-AFABF051B4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86000"/>
            <a:ext cx="9144000" cy="4572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62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5F01B5A-F1BC-451E-86A2-D430A8DF1E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1551" y="2612256"/>
            <a:ext cx="2686050" cy="3263612"/>
          </a:xfrm>
        </p:spPr>
        <p:txBody>
          <a:bodyPr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300" b="1" i="0" u="none" strike="noStrike" kern="1200" cap="none" spc="0" normalizeH="0" baseline="0" dirty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def fact(n):</a:t>
            </a: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300" b="1" i="0" u="none" strike="noStrike" kern="1200" cap="none" spc="0" normalizeH="0" baseline="0" dirty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   if n==1:</a:t>
            </a: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300" b="1" i="0" u="none" strike="noStrike" kern="1200" cap="none" spc="0" normalizeH="0" baseline="0" dirty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       return 1</a:t>
            </a: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300" b="1" i="0" u="none" strike="noStrike" kern="1200" cap="none" spc="0" normalizeH="0" baseline="0" dirty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   return fact(n-1)*n</a:t>
            </a: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1300" b="1" i="0" u="none" strike="noStrike" kern="1200" cap="none" spc="0" normalizeH="0" baseline="0" dirty="0">
              <a:ln>
                <a:noFill/>
              </a:ln>
              <a:effectLst/>
              <a:uLnTx/>
              <a:uFillTx/>
              <a:latin typeface="Courier New" pitchFamily="49" charset="0"/>
              <a:ea typeface="+mn-ea"/>
              <a:cs typeface="Courier New" pitchFamily="49" charset="0"/>
            </a:endParaRP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300" b="1" i="0" u="none" strike="noStrike" kern="1200" cap="none" spc="0" normalizeH="0" baseline="0" dirty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. . . . . 5</a:t>
            </a: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300" b="1" i="0" u="none" strike="noStrike" kern="1200" cap="none" spc="0" normalizeH="0" baseline="0" dirty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. . . . 4</a:t>
            </a: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300" b="1" i="0" u="none" strike="noStrike" kern="1200" cap="none" spc="0" normalizeH="0" baseline="0" dirty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. . . 3</a:t>
            </a: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300" b="1" i="0" u="none" strike="noStrike" kern="1200" cap="none" spc="0" normalizeH="0" baseline="0" dirty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. . 2</a:t>
            </a: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300" b="1" i="0" u="none" strike="noStrike" kern="1200" cap="none" spc="0" normalizeH="0" baseline="0" dirty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1</a:t>
            </a: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300" b="1" i="0" u="none" strike="noStrike" kern="1200" cap="none" spc="0" normalizeH="0" baseline="0" dirty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. . 2</a:t>
            </a: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300" b="1" i="0" u="none" strike="noStrike" kern="1200" cap="none" spc="0" normalizeH="0" baseline="0" dirty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. . . 3</a:t>
            </a: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300" b="1" i="0" u="none" strike="noStrike" kern="1200" cap="none" spc="0" normalizeH="0" baseline="0" dirty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. . . . 4</a:t>
            </a: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300" b="1" i="0" u="none" strike="noStrike" kern="1200" cap="none" spc="0" normalizeH="0" baseline="0" dirty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. . . . . 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EEBFC1FA-FD8A-496C-AEA3-13E8DABD2AF5}"/>
                  </a:ext>
                </a:extLst>
              </p:cNvPr>
              <p:cNvSpPr/>
              <p:nvPr/>
            </p:nvSpPr>
            <p:spPr>
              <a:xfrm>
                <a:off x="4343400" y="2413338"/>
                <a:ext cx="4495800" cy="23083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</a:rPr>
                        <m:t>𝑛</m:t>
                      </m:r>
                      <m:r>
                        <a:rPr lang="en-US" i="1" smtClean="0">
                          <a:latin typeface="Cambria Math"/>
                        </a:rPr>
                        <m:t>!=</m:t>
                      </m:r>
                      <m:r>
                        <a:rPr lang="en-US" i="1" smtClean="0">
                          <a:latin typeface="Cambria Math"/>
                        </a:rPr>
                        <m:t>𝑛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𝑛</m:t>
                          </m:r>
                          <m:r>
                            <a:rPr lang="en-US" i="1">
                              <a:latin typeface="Cambria Math"/>
                            </a:rPr>
                            <m:t>−1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!</m:t>
                      </m:r>
                    </m:oMath>
                  </m:oMathPara>
                </a14:m>
                <a:endParaRPr lang="en-US" i="1" dirty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𝐹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𝑛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𝑛𝐹</m:t>
                      </m:r>
                      <m:r>
                        <a:rPr lang="en-US" i="1">
                          <a:latin typeface="Cambria Math"/>
                        </a:rPr>
                        <m:t>(</m:t>
                      </m:r>
                      <m:r>
                        <a:rPr lang="en-US" i="1">
                          <a:latin typeface="Cambria Math"/>
                        </a:rPr>
                        <m:t>𝑛</m:t>
                      </m:r>
                      <m:r>
                        <a:rPr lang="en-US" i="1">
                          <a:latin typeface="Cambria Math"/>
                        </a:rPr>
                        <m:t>−1)</m:t>
                      </m:r>
                    </m:oMath>
                  </m:oMathPara>
                </a14:m>
                <a:endParaRPr lang="sr-Latn-RS" i="1" dirty="0">
                  <a:latin typeface="Cambria Math"/>
                </a:endParaRPr>
              </a:p>
              <a:p>
                <a:endParaRPr lang="en-US" i="1" dirty="0">
                  <a:latin typeface="Cambria Math"/>
                </a:endParaRPr>
              </a:p>
              <a:p>
                <a:r>
                  <a:rPr lang="sr-Latn-RS" dirty="0"/>
                  <a:t>Rešavanje: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sr-Latn-RS" dirty="0"/>
                  <a:t>Po definiciji, </a:t>
                </a:r>
                <a14:m>
                  <m:oMath xmlns:m="http://schemas.openxmlformats.org/officeDocument/2006/math">
                    <m:r>
                      <a:rPr lang="sr-Latn-RS" i="1" smtClean="0">
                        <a:latin typeface="Cambria Math"/>
                      </a:rPr>
                      <m:t>𝐹</m:t>
                    </m:r>
                    <m:d>
                      <m:dPr>
                        <m:ctrlPr>
                          <a:rPr lang="sr-Latn-R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r-Latn-RS" i="1" smtClean="0">
                            <a:latin typeface="Cambria Math"/>
                          </a:rPr>
                          <m:t>1</m:t>
                        </m:r>
                      </m:e>
                    </m:d>
                    <m:r>
                      <a:rPr lang="sr-Latn-RS" i="1" smtClean="0">
                        <a:latin typeface="Cambria Math"/>
                      </a:rPr>
                      <m:t>=1</m:t>
                    </m:r>
                  </m:oMath>
                </a14:m>
                <a:endParaRPr lang="sr-Latn-RS" dirty="0"/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sr-Latn-RS" dirty="0"/>
                  <a:t>Ako je </a:t>
                </a:r>
                <a:r>
                  <a:rPr lang="sr-Latn-RS" b="1" dirty="0">
                    <a:latin typeface="Courier New" pitchFamily="49" charset="0"/>
                    <a:cs typeface="Courier New" pitchFamily="49" charset="0"/>
                  </a:rPr>
                  <a:t>n!=1</a:t>
                </a:r>
                <a:r>
                  <a:rPr lang="sr-Latn-RS" dirty="0"/>
                  <a:t>, rezultat je </a:t>
                </a:r>
                <a:r>
                  <a:rPr lang="sr-Latn-RS" b="1" dirty="0">
                    <a:latin typeface="Courier New" pitchFamily="49" charset="0"/>
                    <a:cs typeface="Courier New" pitchFamily="49" charset="0"/>
                  </a:rPr>
                  <a:t>n*F(n-1)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sr-Latn-RS" dirty="0"/>
                  <a:t>U suprotnom, rezultat je </a:t>
                </a:r>
                <a:r>
                  <a:rPr lang="sr-Latn-RS" b="1" dirty="0">
                    <a:latin typeface="Courier New" pitchFamily="49" charset="0"/>
                    <a:cs typeface="Courier New" pitchFamily="49" charset="0"/>
                  </a:rPr>
                  <a:t>1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sr-Latn-RS" dirty="0"/>
                  <a:t>Terminacija: računanje </a:t>
                </a:r>
                <a:r>
                  <a:rPr lang="sr-Latn-RS" b="1" dirty="0">
                    <a:latin typeface="Courier New" pitchFamily="49" charset="0"/>
                    <a:cs typeface="Courier New" pitchFamily="49" charset="0"/>
                  </a:rPr>
                  <a:t>F(1)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EEBFC1FA-FD8A-496C-AEA3-13E8DABD2AF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3400" y="2413338"/>
                <a:ext cx="4495800" cy="2308324"/>
              </a:xfrm>
              <a:prstGeom prst="rect">
                <a:avLst/>
              </a:prstGeom>
              <a:blipFill>
                <a:blip r:embed="rId3"/>
                <a:stretch>
                  <a:fillRect l="-1221" b="-31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997" y="469900"/>
            <a:ext cx="2771251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751" y="635508"/>
            <a:ext cx="2523744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081" y="954756"/>
            <a:ext cx="2047810" cy="4946003"/>
          </a:xfrm>
        </p:spPr>
        <p:txBody>
          <a:bodyPr>
            <a:normAutofit/>
          </a:bodyPr>
          <a:lstStyle/>
          <a:p>
            <a:r>
              <a:rPr lang="sr-Latn-RS" sz="2900" cap="small" dirty="0">
                <a:solidFill>
                  <a:srgbClr val="FFFFFF"/>
                </a:solidFill>
              </a:rPr>
              <a:t>Rekurzivni poziv</a:t>
            </a:r>
            <a:endParaRPr lang="en-US" sz="2900" cap="small" dirty="0">
              <a:solidFill>
                <a:srgbClr val="FFFFFF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0"/>
            <a:ext cx="5653278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19" name="Content Placeholder 3">
            <a:extLst>
              <a:ext uri="{FF2B5EF4-FFF2-40B4-BE49-F238E27FC236}">
                <a16:creationId xmlns:a16="http://schemas.microsoft.com/office/drawing/2014/main" id="{DA0D38BF-F6BC-49C2-93E5-A561F853424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0307911"/>
              </p:ext>
            </p:extLst>
          </p:nvPr>
        </p:nvGraphicFramePr>
        <p:xfrm>
          <a:off x="4102554" y="804670"/>
          <a:ext cx="4736646" cy="54178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3" name="Rectangle 22">
            <a:extLst>
              <a:ext uri="{FF2B5EF4-FFF2-40B4-BE49-F238E27FC236}">
                <a16:creationId xmlns:a16="http://schemas.microsoft.com/office/drawing/2014/main" id="{1385B546-605F-4501-B221-14AD91C69456}"/>
              </a:ext>
            </a:extLst>
          </p:cNvPr>
          <p:cNvSpPr/>
          <p:nvPr/>
        </p:nvSpPr>
        <p:spPr>
          <a:xfrm>
            <a:off x="40897" y="1859340"/>
            <a:ext cx="4302503" cy="156966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sr-Latn-RS" sz="2400" b="1" dirty="0">
                <a:latin typeface="Courier New" pitchFamily="49" charset="0"/>
                <a:cs typeface="Courier New" pitchFamily="49" charset="0"/>
              </a:rPr>
              <a:t>def </a:t>
            </a:r>
            <a:r>
              <a:rPr lang="en-US" sz="2400" b="1" dirty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fact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(n</a:t>
            </a:r>
            <a:r>
              <a:rPr lang="sr-Latn-RS" sz="2400" b="1" dirty="0">
                <a:latin typeface="Courier New" pitchFamily="49" charset="0"/>
                <a:cs typeface="Courier New" pitchFamily="49" charset="0"/>
              </a:rPr>
              <a:t>):</a:t>
            </a:r>
          </a:p>
          <a:p>
            <a:r>
              <a:rPr lang="en-US" sz="2400" b="1" dirty="0">
                <a:latin typeface="Courier New" pitchFamily="49" charset="0"/>
                <a:cs typeface="Courier New" pitchFamily="49" charset="0"/>
              </a:rPr>
              <a:t>    if</a:t>
            </a:r>
            <a:r>
              <a:rPr lang="sr-Latn-RS" sz="2400" b="1" dirty="0">
                <a:latin typeface="Courier New" pitchFamily="49" charset="0"/>
                <a:cs typeface="Courier New" pitchFamily="49" charset="0"/>
              </a:rPr>
              <a:t> n == 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1</a:t>
            </a:r>
            <a:r>
              <a:rPr lang="sr-Latn-RS" sz="2400" b="1" dirty="0">
                <a:latin typeface="Courier New" pitchFamily="49" charset="0"/>
                <a:cs typeface="Courier New" pitchFamily="49" charset="0"/>
              </a:rPr>
              <a:t>:</a:t>
            </a:r>
          </a:p>
          <a:p>
            <a:r>
              <a:rPr lang="sr-Latn-RS" sz="2400" b="1" dirty="0">
                <a:latin typeface="Courier New" pitchFamily="49" charset="0"/>
                <a:cs typeface="Courier New" pitchFamily="49" charset="0"/>
              </a:rPr>
              <a:t>        return 1</a:t>
            </a:r>
          </a:p>
          <a:p>
            <a:r>
              <a:rPr lang="sr-Latn-RS" sz="2400" b="1" dirty="0">
                <a:latin typeface="Courier New" pitchFamily="49" charset="0"/>
                <a:cs typeface="Courier New" pitchFamily="49" charset="0"/>
              </a:rPr>
              <a:t>    return </a:t>
            </a:r>
            <a:r>
              <a:rPr lang="en-US" sz="2400" b="1" dirty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fact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(n-1</a:t>
            </a:r>
            <a:r>
              <a:rPr lang="sr-Latn-RS" sz="2400" b="1" dirty="0">
                <a:latin typeface="Courier New" pitchFamily="49" charset="0"/>
                <a:cs typeface="Courier New" pitchFamily="49" charset="0"/>
              </a:rPr>
              <a:t>)*n</a:t>
            </a:r>
            <a:endParaRPr lang="en-US" sz="24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5" name="Rounded Rectangle 5">
            <a:extLst>
              <a:ext uri="{FF2B5EF4-FFF2-40B4-BE49-F238E27FC236}">
                <a16:creationId xmlns:a16="http://schemas.microsoft.com/office/drawing/2014/main" id="{516B651C-EBB1-436E-9699-B2ACC67516BD}"/>
              </a:ext>
            </a:extLst>
          </p:cNvPr>
          <p:cNvSpPr/>
          <p:nvPr/>
        </p:nvSpPr>
        <p:spPr>
          <a:xfrm>
            <a:off x="726697" y="2240340"/>
            <a:ext cx="2438085" cy="725008"/>
          </a:xfrm>
          <a:prstGeom prst="roundRect">
            <a:avLst/>
          </a:prstGeom>
          <a:noFill/>
          <a:ln w="57150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6FAFFF61-77C8-4A05-9158-F03984B84878}"/>
              </a:ext>
            </a:extLst>
          </p:cNvPr>
          <p:cNvCxnSpPr>
            <a:cxnSpLocks/>
          </p:cNvCxnSpPr>
          <p:nvPr/>
        </p:nvCxnSpPr>
        <p:spPr>
          <a:xfrm flipH="1">
            <a:off x="2436471" y="1295400"/>
            <a:ext cx="1830729" cy="1752600"/>
          </a:xfrm>
          <a:prstGeom prst="straightConnector1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headEnd type="non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F5DF95DB-9BCD-46AD-887D-A0EA1DA53EC7}"/>
              </a:ext>
            </a:extLst>
          </p:cNvPr>
          <p:cNvCxnSpPr>
            <a:cxnSpLocks/>
            <a:endCxn id="25" idx="3"/>
          </p:cNvCxnSpPr>
          <p:nvPr/>
        </p:nvCxnSpPr>
        <p:spPr>
          <a:xfrm flipH="1" flipV="1">
            <a:off x="3164782" y="2602844"/>
            <a:ext cx="1171462" cy="24948"/>
          </a:xfrm>
          <a:prstGeom prst="straightConnector1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headEnd type="non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705A8D02-36FD-4A96-AA77-5708F4689041}"/>
              </a:ext>
            </a:extLst>
          </p:cNvPr>
          <p:cNvSpPr txBox="1"/>
          <p:nvPr/>
        </p:nvSpPr>
        <p:spPr>
          <a:xfrm>
            <a:off x="7531892" y="0"/>
            <a:ext cx="161210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dirty="0"/>
              <a:t>3.3_fact.py</a:t>
            </a:r>
          </a:p>
          <a:p>
            <a:pPr algn="r"/>
            <a:r>
              <a:rPr lang="en-US" sz="1600" dirty="0"/>
              <a:t>3.3a_factIter.py</a:t>
            </a:r>
          </a:p>
          <a:p>
            <a:pPr algn="r"/>
            <a:r>
              <a:rPr lang="en-US" sz="1600" dirty="0"/>
              <a:t>3.3b_pingpong.py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997" y="469900"/>
            <a:ext cx="2771251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751" y="635508"/>
            <a:ext cx="2523744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9" name="Title 68">
            <a:extLst>
              <a:ext uri="{FF2B5EF4-FFF2-40B4-BE49-F238E27FC236}">
                <a16:creationId xmlns:a16="http://schemas.microsoft.com/office/drawing/2014/main" id="{C5803C19-A4C4-4E04-B09A-22B18E1FA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081" y="954756"/>
            <a:ext cx="2047810" cy="4946003"/>
          </a:xfrm>
        </p:spPr>
        <p:txBody>
          <a:bodyPr>
            <a:normAutofit/>
          </a:bodyPr>
          <a:lstStyle/>
          <a:p>
            <a:r>
              <a:rPr lang="sr-Latn-RS" sz="2900" cap="small" dirty="0">
                <a:solidFill>
                  <a:srgbClr val="FFFFFF"/>
                </a:solidFill>
              </a:rPr>
              <a:t>Rekurzivni poziv</a:t>
            </a:r>
            <a:br>
              <a:rPr lang="sr-Latn-RS" sz="2900" cap="small" dirty="0">
                <a:solidFill>
                  <a:srgbClr val="FFFFFF"/>
                </a:solidFill>
              </a:rPr>
            </a:br>
            <a:r>
              <a:rPr lang="sr-Latn-RS" sz="2900" cap="small" dirty="0">
                <a:solidFill>
                  <a:srgbClr val="FFFFFF"/>
                </a:solidFill>
              </a:rPr>
              <a:t>-</a:t>
            </a:r>
            <a:br>
              <a:rPr lang="sr-Latn-RS" sz="2900" cap="small" dirty="0">
                <a:solidFill>
                  <a:srgbClr val="FFFFFF"/>
                </a:solidFill>
              </a:rPr>
            </a:br>
            <a:r>
              <a:rPr lang="sr-Latn-RS" sz="2900" cap="small" dirty="0">
                <a:solidFill>
                  <a:srgbClr val="FFFFFF"/>
                </a:solidFill>
              </a:rPr>
              <a:t>detalji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0"/>
            <a:ext cx="5653278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D28F216F-8D42-487B-8EE4-91A98508C82A}"/>
              </a:ext>
            </a:extLst>
          </p:cNvPr>
          <p:cNvGrpSpPr/>
          <p:nvPr/>
        </p:nvGrpSpPr>
        <p:grpSpPr>
          <a:xfrm>
            <a:off x="6250323" y="1797147"/>
            <a:ext cx="1121923" cy="695081"/>
            <a:chOff x="838200" y="2133600"/>
            <a:chExt cx="2590800" cy="1600200"/>
          </a:xfrm>
        </p:grpSpPr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73EEF49B-42B0-4712-80E1-682C6C1661C2}"/>
                </a:ext>
              </a:extLst>
            </p:cNvPr>
            <p:cNvSpPr/>
            <p:nvPr/>
          </p:nvSpPr>
          <p:spPr>
            <a:xfrm>
              <a:off x="838200" y="2133600"/>
              <a:ext cx="2590800" cy="1600200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Latn-RS" b="1" dirty="0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4C91DFD6-BC8A-4B3B-ACCF-5E8C4441FF38}"/>
                </a:ext>
              </a:extLst>
            </p:cNvPr>
            <p:cNvSpPr/>
            <p:nvPr/>
          </p:nvSpPr>
          <p:spPr>
            <a:xfrm>
              <a:off x="838200" y="2133600"/>
              <a:ext cx="2590800" cy="457200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fact</a:t>
              </a:r>
              <a:endParaRPr lang="sr-Latn-RS" b="1" dirty="0"/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ECE47126-3432-4EA8-82A2-8C252795B2C5}"/>
                </a:ext>
              </a:extLst>
            </p:cNvPr>
            <p:cNvSpPr/>
            <p:nvPr/>
          </p:nvSpPr>
          <p:spPr>
            <a:xfrm>
              <a:off x="990600" y="2743200"/>
              <a:ext cx="609600" cy="457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n</a:t>
              </a:r>
              <a:endParaRPr lang="sr-Latn-RS" b="1" dirty="0"/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E0AE95B2-48B0-4AD6-9909-D8B5E1D7F6E7}"/>
                </a:ext>
              </a:extLst>
            </p:cNvPr>
            <p:cNvSpPr/>
            <p:nvPr/>
          </p:nvSpPr>
          <p:spPr>
            <a:xfrm>
              <a:off x="2667000" y="2743200"/>
              <a:ext cx="609600" cy="457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4</a:t>
              </a:r>
              <a:endParaRPr lang="sr-Latn-RS" b="1" dirty="0"/>
            </a:p>
          </p:txBody>
        </p: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28039225-3E3F-4E22-B5E8-602275AD532D}"/>
                </a:ext>
              </a:extLst>
            </p:cNvPr>
            <p:cNvCxnSpPr>
              <a:stCxn id="82" idx="3"/>
            </p:cNvCxnSpPr>
            <p:nvPr/>
          </p:nvCxnSpPr>
          <p:spPr>
            <a:xfrm>
              <a:off x="1600200" y="2971800"/>
              <a:ext cx="10668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D93DF4EC-F106-4D2C-86C8-E34091AE0FA9}"/>
              </a:ext>
            </a:extLst>
          </p:cNvPr>
          <p:cNvGrpSpPr/>
          <p:nvPr/>
        </p:nvGrpSpPr>
        <p:grpSpPr>
          <a:xfrm>
            <a:off x="6250323" y="3183944"/>
            <a:ext cx="1121923" cy="695081"/>
            <a:chOff x="838200" y="2133600"/>
            <a:chExt cx="2590800" cy="1600200"/>
          </a:xfrm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116A0A9F-41CD-4D66-92B4-3DCAEA556DA4}"/>
                </a:ext>
              </a:extLst>
            </p:cNvPr>
            <p:cNvSpPr/>
            <p:nvPr/>
          </p:nvSpPr>
          <p:spPr>
            <a:xfrm>
              <a:off x="838200" y="2133600"/>
              <a:ext cx="2590800" cy="1600200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Latn-RS" b="1" dirty="0"/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41717DB1-8E1F-457B-ADDF-B0B53A9E8CC1}"/>
                </a:ext>
              </a:extLst>
            </p:cNvPr>
            <p:cNvSpPr/>
            <p:nvPr/>
          </p:nvSpPr>
          <p:spPr>
            <a:xfrm>
              <a:off x="838200" y="2133600"/>
              <a:ext cx="2590800" cy="457200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fact</a:t>
              </a:r>
              <a:endParaRPr lang="sr-Latn-RS" b="1" dirty="0"/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7E76981E-F21A-448F-BF13-4EABF7FF6930}"/>
                </a:ext>
              </a:extLst>
            </p:cNvPr>
            <p:cNvSpPr/>
            <p:nvPr/>
          </p:nvSpPr>
          <p:spPr>
            <a:xfrm>
              <a:off x="990600" y="2743200"/>
              <a:ext cx="609600" cy="457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n</a:t>
              </a:r>
              <a:endParaRPr lang="sr-Latn-RS" b="1" dirty="0"/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5D6B6359-31BD-46DC-BCCA-7ADF1F315A08}"/>
                </a:ext>
              </a:extLst>
            </p:cNvPr>
            <p:cNvSpPr/>
            <p:nvPr/>
          </p:nvSpPr>
          <p:spPr>
            <a:xfrm>
              <a:off x="2667000" y="2743200"/>
              <a:ext cx="609600" cy="457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3</a:t>
              </a:r>
              <a:endParaRPr lang="sr-Latn-RS" b="1" dirty="0"/>
            </a:p>
          </p:txBody>
        </p:sp>
        <p:cxnSp>
          <p:nvCxnSpPr>
            <p:cNvPr id="90" name="Straight Arrow Connector 89">
              <a:extLst>
                <a:ext uri="{FF2B5EF4-FFF2-40B4-BE49-F238E27FC236}">
                  <a16:creationId xmlns:a16="http://schemas.microsoft.com/office/drawing/2014/main" id="{2153C10C-4D81-402C-8AFB-A33B2768FFE5}"/>
                </a:ext>
              </a:extLst>
            </p:cNvPr>
            <p:cNvCxnSpPr>
              <a:stCxn id="88" idx="3"/>
            </p:cNvCxnSpPr>
            <p:nvPr/>
          </p:nvCxnSpPr>
          <p:spPr>
            <a:xfrm>
              <a:off x="1600200" y="2971800"/>
              <a:ext cx="10668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D4C29FE8-0A80-435C-A0E8-4599F03EF8DA}"/>
              </a:ext>
            </a:extLst>
          </p:cNvPr>
          <p:cNvGrpSpPr/>
          <p:nvPr/>
        </p:nvGrpSpPr>
        <p:grpSpPr>
          <a:xfrm>
            <a:off x="6324600" y="4555706"/>
            <a:ext cx="1121923" cy="695081"/>
            <a:chOff x="838200" y="2133600"/>
            <a:chExt cx="2590800" cy="1600200"/>
          </a:xfrm>
        </p:grpSpPr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173AF544-F24B-4456-9703-D282175F78FA}"/>
                </a:ext>
              </a:extLst>
            </p:cNvPr>
            <p:cNvSpPr/>
            <p:nvPr/>
          </p:nvSpPr>
          <p:spPr>
            <a:xfrm>
              <a:off x="838200" y="2133600"/>
              <a:ext cx="2590800" cy="1600200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Latn-RS" b="1" dirty="0"/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FE56DF69-60BE-414D-B320-94920232B487}"/>
                </a:ext>
              </a:extLst>
            </p:cNvPr>
            <p:cNvSpPr/>
            <p:nvPr/>
          </p:nvSpPr>
          <p:spPr>
            <a:xfrm>
              <a:off x="838200" y="2133600"/>
              <a:ext cx="2590800" cy="457200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fact</a:t>
              </a:r>
              <a:endParaRPr lang="sr-Latn-RS" b="1" dirty="0"/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7B9A2BE9-313E-474D-B6F9-155E1829D3C2}"/>
                </a:ext>
              </a:extLst>
            </p:cNvPr>
            <p:cNvSpPr/>
            <p:nvPr/>
          </p:nvSpPr>
          <p:spPr>
            <a:xfrm>
              <a:off x="990600" y="2743200"/>
              <a:ext cx="609600" cy="457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n</a:t>
              </a:r>
              <a:endParaRPr lang="sr-Latn-RS" b="1" dirty="0"/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47A705F4-484F-42CC-9289-2FEFB513DFA0}"/>
                </a:ext>
              </a:extLst>
            </p:cNvPr>
            <p:cNvSpPr/>
            <p:nvPr/>
          </p:nvSpPr>
          <p:spPr>
            <a:xfrm>
              <a:off x="2667000" y="2743200"/>
              <a:ext cx="609600" cy="457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2</a:t>
              </a:r>
              <a:endParaRPr lang="sr-Latn-RS" b="1" dirty="0"/>
            </a:p>
          </p:txBody>
        </p:sp>
        <p:cxnSp>
          <p:nvCxnSpPr>
            <p:cNvPr id="96" name="Straight Arrow Connector 95">
              <a:extLst>
                <a:ext uri="{FF2B5EF4-FFF2-40B4-BE49-F238E27FC236}">
                  <a16:creationId xmlns:a16="http://schemas.microsoft.com/office/drawing/2014/main" id="{EB316295-1059-4702-B5BD-13C3EAE51ABD}"/>
                </a:ext>
              </a:extLst>
            </p:cNvPr>
            <p:cNvCxnSpPr>
              <a:stCxn id="94" idx="3"/>
            </p:cNvCxnSpPr>
            <p:nvPr/>
          </p:nvCxnSpPr>
          <p:spPr>
            <a:xfrm>
              <a:off x="1600200" y="2971800"/>
              <a:ext cx="10668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AD94C415-85F6-40D8-AEBB-515D9E6F02C3}"/>
              </a:ext>
            </a:extLst>
          </p:cNvPr>
          <p:cNvGrpSpPr/>
          <p:nvPr/>
        </p:nvGrpSpPr>
        <p:grpSpPr>
          <a:xfrm>
            <a:off x="6352390" y="5796548"/>
            <a:ext cx="1121923" cy="695081"/>
            <a:chOff x="838200" y="2133600"/>
            <a:chExt cx="2590800" cy="1600200"/>
          </a:xfrm>
        </p:grpSpPr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223B3407-FE99-46D5-B57B-0410C5728F8F}"/>
                </a:ext>
              </a:extLst>
            </p:cNvPr>
            <p:cNvSpPr/>
            <p:nvPr/>
          </p:nvSpPr>
          <p:spPr>
            <a:xfrm>
              <a:off x="838200" y="2133600"/>
              <a:ext cx="2590800" cy="1600200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Latn-RS" b="1" dirty="0"/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E9E97C37-B82A-4253-9C30-64CAA556D8AD}"/>
                </a:ext>
              </a:extLst>
            </p:cNvPr>
            <p:cNvSpPr/>
            <p:nvPr/>
          </p:nvSpPr>
          <p:spPr>
            <a:xfrm>
              <a:off x="838200" y="2133600"/>
              <a:ext cx="2590800" cy="457200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fact</a:t>
              </a:r>
              <a:endParaRPr lang="sr-Latn-RS" b="1" dirty="0"/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E258D6B1-1A55-4991-8D38-C379F2E70923}"/>
                </a:ext>
              </a:extLst>
            </p:cNvPr>
            <p:cNvSpPr/>
            <p:nvPr/>
          </p:nvSpPr>
          <p:spPr>
            <a:xfrm>
              <a:off x="990600" y="2743200"/>
              <a:ext cx="609600" cy="457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n</a:t>
              </a:r>
              <a:endParaRPr lang="sr-Latn-RS" b="1" dirty="0"/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F3391FC2-5226-4D21-A89D-53E5ED18C573}"/>
                </a:ext>
              </a:extLst>
            </p:cNvPr>
            <p:cNvSpPr/>
            <p:nvPr/>
          </p:nvSpPr>
          <p:spPr>
            <a:xfrm>
              <a:off x="2667000" y="2743200"/>
              <a:ext cx="609600" cy="457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1</a:t>
              </a:r>
              <a:endParaRPr lang="sr-Latn-RS" b="1" dirty="0"/>
            </a:p>
          </p:txBody>
        </p:sp>
        <p:cxnSp>
          <p:nvCxnSpPr>
            <p:cNvPr id="102" name="Straight Arrow Connector 101">
              <a:extLst>
                <a:ext uri="{FF2B5EF4-FFF2-40B4-BE49-F238E27FC236}">
                  <a16:creationId xmlns:a16="http://schemas.microsoft.com/office/drawing/2014/main" id="{F7B701FB-00F4-493C-8F81-D08A003F4608}"/>
                </a:ext>
              </a:extLst>
            </p:cNvPr>
            <p:cNvCxnSpPr>
              <a:stCxn id="100" idx="3"/>
            </p:cNvCxnSpPr>
            <p:nvPr/>
          </p:nvCxnSpPr>
          <p:spPr>
            <a:xfrm>
              <a:off x="1600200" y="2971800"/>
              <a:ext cx="10668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D130F65F-644B-47F8-9796-2AC27BC11414}"/>
              </a:ext>
            </a:extLst>
          </p:cNvPr>
          <p:cNvGrpSpPr/>
          <p:nvPr/>
        </p:nvGrpSpPr>
        <p:grpSpPr>
          <a:xfrm rot="5400000">
            <a:off x="5319053" y="5154517"/>
            <a:ext cx="830980" cy="761998"/>
            <a:chOff x="5675786" y="4295858"/>
            <a:chExt cx="1751300" cy="1178487"/>
          </a:xfrm>
        </p:grpSpPr>
        <p:sp>
          <p:nvSpPr>
            <p:cNvPr id="104" name="Curved Up Arrow 29">
              <a:extLst>
                <a:ext uri="{FF2B5EF4-FFF2-40B4-BE49-F238E27FC236}">
                  <a16:creationId xmlns:a16="http://schemas.microsoft.com/office/drawing/2014/main" id="{1D9F4E90-15B9-4CE1-B548-600DC30B4C58}"/>
                </a:ext>
              </a:extLst>
            </p:cNvPr>
            <p:cNvSpPr/>
            <p:nvPr/>
          </p:nvSpPr>
          <p:spPr>
            <a:xfrm flipH="1">
              <a:off x="5675786" y="4295858"/>
              <a:ext cx="1751300" cy="555932"/>
            </a:xfrm>
            <a:prstGeom prst="curvedUpArrow">
              <a:avLst>
                <a:gd name="adj1" fmla="val 14554"/>
                <a:gd name="adj2" fmla="val 50000"/>
                <a:gd name="adj3" fmla="val 25000"/>
              </a:avLst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RS" dirty="0">
                <a:solidFill>
                  <a:schemeClr val="tx1"/>
                </a:solidFill>
              </a:endParaRP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B1670510-61B9-42F7-996E-8CF7F52E9F46}"/>
                </a:ext>
              </a:extLst>
            </p:cNvPr>
            <p:cNvSpPr txBox="1"/>
            <p:nvPr/>
          </p:nvSpPr>
          <p:spPr>
            <a:xfrm rot="16200000">
              <a:off x="6476329" y="5104360"/>
              <a:ext cx="236681" cy="5032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Courier New" pitchFamily="49" charset="0"/>
                  <a:cs typeface="Courier New" pitchFamily="49" charset="0"/>
                </a:rPr>
                <a:t>1</a:t>
              </a:r>
              <a:endParaRPr lang="sr-Latn-RS" b="1" dirty="0">
                <a:latin typeface="Courier New" pitchFamily="49" charset="0"/>
                <a:cs typeface="Courier New" pitchFamily="49" charset="0"/>
              </a:endParaRP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4B24E12B-902B-4CC7-BAEA-D5C5A3999426}"/>
              </a:ext>
            </a:extLst>
          </p:cNvPr>
          <p:cNvGrpSpPr/>
          <p:nvPr/>
        </p:nvGrpSpPr>
        <p:grpSpPr>
          <a:xfrm rot="5400000">
            <a:off x="4642049" y="3088323"/>
            <a:ext cx="830980" cy="1998793"/>
            <a:chOff x="5675786" y="4295858"/>
            <a:chExt cx="1751300" cy="3091282"/>
          </a:xfrm>
        </p:grpSpPr>
        <p:sp>
          <p:nvSpPr>
            <p:cNvPr id="107" name="Curved Up Arrow 32">
              <a:extLst>
                <a:ext uri="{FF2B5EF4-FFF2-40B4-BE49-F238E27FC236}">
                  <a16:creationId xmlns:a16="http://schemas.microsoft.com/office/drawing/2014/main" id="{097A0867-674C-49AB-9C69-59720C8026F7}"/>
                </a:ext>
              </a:extLst>
            </p:cNvPr>
            <p:cNvSpPr/>
            <p:nvPr/>
          </p:nvSpPr>
          <p:spPr>
            <a:xfrm flipH="1">
              <a:off x="5675786" y="4295858"/>
              <a:ext cx="1751300" cy="555932"/>
            </a:xfrm>
            <a:prstGeom prst="curvedUpArrow">
              <a:avLst>
                <a:gd name="adj1" fmla="val 14554"/>
                <a:gd name="adj2" fmla="val 50000"/>
                <a:gd name="adj3" fmla="val 25000"/>
              </a:avLst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RS" dirty="0">
                <a:solidFill>
                  <a:schemeClr val="tx1"/>
                </a:solidFill>
              </a:endParaRP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C13F188B-306A-4FA1-AFC5-2378A58DD655}"/>
                </a:ext>
              </a:extLst>
            </p:cNvPr>
            <p:cNvSpPr txBox="1"/>
            <p:nvPr/>
          </p:nvSpPr>
          <p:spPr>
            <a:xfrm rot="16200000">
              <a:off x="5927259" y="6511326"/>
              <a:ext cx="1248339" cy="5032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Courier New" pitchFamily="49" charset="0"/>
                  <a:cs typeface="Courier New" pitchFamily="49" charset="0"/>
                </a:rPr>
                <a:t>2*fact(2-1)</a:t>
              </a:r>
              <a:endParaRPr lang="sr-Latn-RS" b="1" dirty="0">
                <a:latin typeface="Courier New" pitchFamily="49" charset="0"/>
                <a:cs typeface="Courier New" pitchFamily="49" charset="0"/>
              </a:endParaRP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07214C2F-7E47-472C-BEB5-F35B5D6C9279}"/>
              </a:ext>
            </a:extLst>
          </p:cNvPr>
          <p:cNvGrpSpPr/>
          <p:nvPr/>
        </p:nvGrpSpPr>
        <p:grpSpPr>
          <a:xfrm rot="5400000">
            <a:off x="4642049" y="1798671"/>
            <a:ext cx="830981" cy="1998793"/>
            <a:chOff x="5675786" y="4295858"/>
            <a:chExt cx="1751300" cy="3091281"/>
          </a:xfrm>
        </p:grpSpPr>
        <p:sp>
          <p:nvSpPr>
            <p:cNvPr id="110" name="Curved Up Arrow 35">
              <a:extLst>
                <a:ext uri="{FF2B5EF4-FFF2-40B4-BE49-F238E27FC236}">
                  <a16:creationId xmlns:a16="http://schemas.microsoft.com/office/drawing/2014/main" id="{CFBB793D-4D47-487C-B3AD-30A459E43343}"/>
                </a:ext>
              </a:extLst>
            </p:cNvPr>
            <p:cNvSpPr/>
            <p:nvPr/>
          </p:nvSpPr>
          <p:spPr>
            <a:xfrm flipH="1">
              <a:off x="5675786" y="4295858"/>
              <a:ext cx="1751300" cy="555932"/>
            </a:xfrm>
            <a:prstGeom prst="curvedUpArrow">
              <a:avLst>
                <a:gd name="adj1" fmla="val 14554"/>
                <a:gd name="adj2" fmla="val 50000"/>
                <a:gd name="adj3" fmla="val 25000"/>
              </a:avLst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RS" dirty="0">
                <a:solidFill>
                  <a:schemeClr val="tx1"/>
                </a:solidFill>
              </a:endParaRP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620E02BD-E040-4413-93D2-6FC894F6528A}"/>
                </a:ext>
              </a:extLst>
            </p:cNvPr>
            <p:cNvSpPr txBox="1"/>
            <p:nvPr/>
          </p:nvSpPr>
          <p:spPr>
            <a:xfrm rot="5400000" flipV="1">
              <a:off x="5927259" y="6511326"/>
              <a:ext cx="1248338" cy="503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Courier New" pitchFamily="49" charset="0"/>
                  <a:cs typeface="Courier New" pitchFamily="49" charset="0"/>
                </a:rPr>
                <a:t>3*fact(3-1)</a:t>
              </a:r>
              <a:endParaRPr lang="sr-Latn-RS" b="1" dirty="0">
                <a:latin typeface="Courier New" pitchFamily="49" charset="0"/>
                <a:cs typeface="Courier New" pitchFamily="49" charset="0"/>
              </a:endParaRP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FD092FF6-BDAB-4569-879F-540E5C9EE9E5}"/>
              </a:ext>
            </a:extLst>
          </p:cNvPr>
          <p:cNvGrpSpPr/>
          <p:nvPr/>
        </p:nvGrpSpPr>
        <p:grpSpPr>
          <a:xfrm rot="5400000">
            <a:off x="4665914" y="370400"/>
            <a:ext cx="894262" cy="1957408"/>
            <a:chOff x="5675786" y="4295858"/>
            <a:chExt cx="1751300" cy="3027276"/>
          </a:xfrm>
        </p:grpSpPr>
        <p:sp>
          <p:nvSpPr>
            <p:cNvPr id="113" name="Curved Up Arrow 38">
              <a:extLst>
                <a:ext uri="{FF2B5EF4-FFF2-40B4-BE49-F238E27FC236}">
                  <a16:creationId xmlns:a16="http://schemas.microsoft.com/office/drawing/2014/main" id="{61F4A299-223D-4174-9D63-68F9A3E42144}"/>
                </a:ext>
              </a:extLst>
            </p:cNvPr>
            <p:cNvSpPr/>
            <p:nvPr/>
          </p:nvSpPr>
          <p:spPr>
            <a:xfrm flipH="1">
              <a:off x="5675786" y="4295858"/>
              <a:ext cx="1751300" cy="555932"/>
            </a:xfrm>
            <a:prstGeom prst="curvedUpArrow">
              <a:avLst>
                <a:gd name="adj1" fmla="val 14554"/>
                <a:gd name="adj2" fmla="val 50000"/>
                <a:gd name="adj3" fmla="val 25000"/>
              </a:avLst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RS" dirty="0">
                <a:solidFill>
                  <a:schemeClr val="tx1"/>
                </a:solidFill>
              </a:endParaRP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778550AB-5B0E-4ED6-86C3-266B55118D55}"/>
                </a:ext>
              </a:extLst>
            </p:cNvPr>
            <p:cNvSpPr txBox="1"/>
            <p:nvPr/>
          </p:nvSpPr>
          <p:spPr>
            <a:xfrm rot="16200000">
              <a:off x="5720364" y="6417596"/>
              <a:ext cx="1343402" cy="4676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Courier New" pitchFamily="49" charset="0"/>
                  <a:cs typeface="Courier New" pitchFamily="49" charset="0"/>
                </a:rPr>
                <a:t>4*fact(4-1)</a:t>
              </a:r>
              <a:endParaRPr lang="sr-Latn-RS" b="1" dirty="0">
                <a:latin typeface="Courier New" pitchFamily="49" charset="0"/>
                <a:cs typeface="Courier New" pitchFamily="49" charset="0"/>
              </a:endParaRP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97085935-C4A1-44AA-AD20-D7E94BDC5BF0}"/>
              </a:ext>
            </a:extLst>
          </p:cNvPr>
          <p:cNvGrpSpPr/>
          <p:nvPr/>
        </p:nvGrpSpPr>
        <p:grpSpPr>
          <a:xfrm flipH="1">
            <a:off x="7769728" y="966832"/>
            <a:ext cx="708014" cy="900095"/>
            <a:chOff x="250023" y="1828800"/>
            <a:chExt cx="1094996" cy="1392064"/>
          </a:xfrm>
        </p:grpSpPr>
        <p:sp>
          <p:nvSpPr>
            <p:cNvPr id="116" name="Curved Right Arrow 41">
              <a:extLst>
                <a:ext uri="{FF2B5EF4-FFF2-40B4-BE49-F238E27FC236}">
                  <a16:creationId xmlns:a16="http://schemas.microsoft.com/office/drawing/2014/main" id="{0B6444D0-47D4-4464-B25B-EE0BB2F75BC3}"/>
                </a:ext>
              </a:extLst>
            </p:cNvPr>
            <p:cNvSpPr/>
            <p:nvPr/>
          </p:nvSpPr>
          <p:spPr>
            <a:xfrm>
              <a:off x="685801" y="1828800"/>
              <a:ext cx="659218" cy="1392064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Latn-RS" dirty="0">
                <a:solidFill>
                  <a:schemeClr val="tx1"/>
                </a:solidFill>
              </a:endParaRP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A78DF193-746F-470C-ACCC-96C754162F62}"/>
                </a:ext>
              </a:extLst>
            </p:cNvPr>
            <p:cNvSpPr txBox="1"/>
            <p:nvPr/>
          </p:nvSpPr>
          <p:spPr>
            <a:xfrm>
              <a:off x="250023" y="2183384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Courier New" pitchFamily="49" charset="0"/>
                  <a:cs typeface="Courier New" pitchFamily="49" charset="0"/>
                </a:rPr>
                <a:t>4</a:t>
              </a:r>
              <a:endParaRPr lang="sr-Latn-RS" b="1" dirty="0">
                <a:latin typeface="Courier New" pitchFamily="49" charset="0"/>
                <a:cs typeface="Courier New" pitchFamily="49" charset="0"/>
              </a:endParaRPr>
            </a:p>
          </p:txBody>
        </p:sp>
      </p:grpSp>
      <p:sp>
        <p:nvSpPr>
          <p:cNvPr id="118" name="Curved Up Arrow 43">
            <a:extLst>
              <a:ext uri="{FF2B5EF4-FFF2-40B4-BE49-F238E27FC236}">
                <a16:creationId xmlns:a16="http://schemas.microsoft.com/office/drawing/2014/main" id="{DB5389A3-E85B-4B67-BF3B-B211A1B90AB5}"/>
              </a:ext>
            </a:extLst>
          </p:cNvPr>
          <p:cNvSpPr/>
          <p:nvPr/>
        </p:nvSpPr>
        <p:spPr>
          <a:xfrm rot="5400000" flipV="1">
            <a:off x="7440981" y="2605874"/>
            <a:ext cx="819070" cy="359460"/>
          </a:xfrm>
          <a:prstGeom prst="curvedUpArrow">
            <a:avLst>
              <a:gd name="adj1" fmla="val 14554"/>
              <a:gd name="adj2" fmla="val 50000"/>
              <a:gd name="adj3" fmla="val 25000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r-Latn-RS" dirty="0">
              <a:solidFill>
                <a:schemeClr val="tx1"/>
              </a:solidFill>
            </a:endParaRPr>
          </a:p>
        </p:txBody>
      </p:sp>
      <p:sp>
        <p:nvSpPr>
          <p:cNvPr id="119" name="Curved Up Arrow 44">
            <a:extLst>
              <a:ext uri="{FF2B5EF4-FFF2-40B4-BE49-F238E27FC236}">
                <a16:creationId xmlns:a16="http://schemas.microsoft.com/office/drawing/2014/main" id="{4FD8033A-A247-4944-ADFD-B77C6D3B9B73}"/>
              </a:ext>
            </a:extLst>
          </p:cNvPr>
          <p:cNvSpPr/>
          <p:nvPr/>
        </p:nvSpPr>
        <p:spPr>
          <a:xfrm rot="5400000" flipV="1">
            <a:off x="7410592" y="3965663"/>
            <a:ext cx="879847" cy="359460"/>
          </a:xfrm>
          <a:prstGeom prst="curvedUpArrow">
            <a:avLst>
              <a:gd name="adj1" fmla="val 14554"/>
              <a:gd name="adj2" fmla="val 50000"/>
              <a:gd name="adj3" fmla="val 25000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r-Latn-RS" dirty="0">
              <a:solidFill>
                <a:schemeClr val="tx1"/>
              </a:solidFill>
            </a:endParaRPr>
          </a:p>
        </p:txBody>
      </p:sp>
      <p:sp>
        <p:nvSpPr>
          <p:cNvPr id="120" name="Curved Up Arrow 45">
            <a:extLst>
              <a:ext uri="{FF2B5EF4-FFF2-40B4-BE49-F238E27FC236}">
                <a16:creationId xmlns:a16="http://schemas.microsoft.com/office/drawing/2014/main" id="{93ECCD47-A96C-4767-9FDC-B93555C9C5C7}"/>
              </a:ext>
            </a:extLst>
          </p:cNvPr>
          <p:cNvSpPr/>
          <p:nvPr/>
        </p:nvSpPr>
        <p:spPr>
          <a:xfrm rot="5400000" flipV="1">
            <a:off x="7432685" y="5331876"/>
            <a:ext cx="885058" cy="359458"/>
          </a:xfrm>
          <a:prstGeom prst="curvedUpArrow">
            <a:avLst>
              <a:gd name="adj1" fmla="val 14554"/>
              <a:gd name="adj2" fmla="val 50000"/>
              <a:gd name="adj3" fmla="val 25000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r-Latn-RS" dirty="0">
              <a:solidFill>
                <a:schemeClr val="tx1"/>
              </a:solidFill>
            </a:endParaRP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0EEBC33E-75CF-4A02-91E2-54F70126BB4B}"/>
              </a:ext>
            </a:extLst>
          </p:cNvPr>
          <p:cNvSpPr/>
          <p:nvPr/>
        </p:nvSpPr>
        <p:spPr>
          <a:xfrm>
            <a:off x="6250324" y="533400"/>
            <a:ext cx="1196200" cy="5480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__main__</a:t>
            </a:r>
            <a:endParaRPr lang="sr-Latn-RS" b="1" dirty="0"/>
          </a:p>
        </p:txBody>
      </p:sp>
    </p:spTree>
    <p:extLst>
      <p:ext uri="{BB962C8B-B14F-4D97-AF65-F5344CB8AC3E}">
        <p14:creationId xmlns:p14="http://schemas.microsoft.com/office/powerpoint/2010/main" val="3950334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 animBg="1"/>
      <p:bldP spid="119" grpId="0" animBg="1"/>
      <p:bldP spid="120" grpId="0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1295</TotalTime>
  <Words>954</Words>
  <Application>Microsoft Office PowerPoint</Application>
  <PresentationFormat>On-screen Show (4:3)</PresentationFormat>
  <Paragraphs>217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Cambria Math</vt:lpstr>
      <vt:lpstr>Courier New</vt:lpstr>
      <vt:lpstr>Garamond</vt:lpstr>
      <vt:lpstr>Organic</vt:lpstr>
      <vt:lpstr>Praktikum iz Programiranja 1 Specijalna Grupa</vt:lpstr>
      <vt:lpstr>Uvod – cilj prezentacije</vt:lpstr>
      <vt:lpstr>Uvod u funkcije</vt:lpstr>
      <vt:lpstr>Definicija funkcije</vt:lpstr>
      <vt:lpstr>Sintaksa</vt:lpstr>
      <vt:lpstr>Poziv i povratna vrednost</vt:lpstr>
      <vt:lpstr>Primer: funkcija Z+ → bin</vt:lpstr>
      <vt:lpstr>Formalni i stvarni argumenti</vt:lpstr>
      <vt:lpstr>Podrazumevane vrednosti</vt:lpstr>
      <vt:lpstr>Imenovanje formalnih argumenata (1)</vt:lpstr>
      <vt:lpstr>Imenovanje formalnih argumenata (2)</vt:lpstr>
      <vt:lpstr>Globalne promenljive</vt:lpstr>
      <vt:lpstr>Rekurzija</vt:lpstr>
      <vt:lpstr>Rekurzivna funkcija</vt:lpstr>
      <vt:lpstr>Primeri rekurzije</vt:lpstr>
      <vt:lpstr>Primeri rekurzije - Sierpinski trougao</vt:lpstr>
      <vt:lpstr>Primeri rekurzije - fraktali</vt:lpstr>
      <vt:lpstr>Rekurzivna funkcija - primer</vt:lpstr>
      <vt:lpstr>Rekurzivni poziv</vt:lpstr>
      <vt:lpstr>Rekurzivni poziv - detalji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Praktikum iz Programiranja 1 Specijalna Grupa</dc:title>
  <dc:creator>Sanja Delcev</dc:creator>
  <cp:lastModifiedBy>Sanja Delcev</cp:lastModifiedBy>
  <cp:revision>12</cp:revision>
  <dcterms:created xsi:type="dcterms:W3CDTF">2018-11-18T13:05:13Z</dcterms:created>
  <dcterms:modified xsi:type="dcterms:W3CDTF">2018-12-11T21:21:29Z</dcterms:modified>
</cp:coreProperties>
</file>