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3"/>
  </p:notesMasterIdLst>
  <p:sldIdLst>
    <p:sldId id="256" r:id="rId2"/>
    <p:sldId id="257" r:id="rId3"/>
    <p:sldId id="258" r:id="rId4"/>
    <p:sldId id="259" r:id="rId5"/>
    <p:sldId id="279" r:id="rId6"/>
    <p:sldId id="286" r:id="rId7"/>
    <p:sldId id="274" r:id="rId8"/>
    <p:sldId id="261" r:id="rId9"/>
    <p:sldId id="262" r:id="rId10"/>
    <p:sldId id="287" r:id="rId11"/>
    <p:sldId id="264" r:id="rId12"/>
    <p:sldId id="280" r:id="rId13"/>
    <p:sldId id="265" r:id="rId14"/>
    <p:sldId id="266" r:id="rId15"/>
    <p:sldId id="282" r:id="rId16"/>
    <p:sldId id="281" r:id="rId17"/>
    <p:sldId id="284" r:id="rId18"/>
    <p:sldId id="283" r:id="rId19"/>
    <p:sldId id="278" r:id="rId20"/>
    <p:sldId id="277" r:id="rId21"/>
    <p:sldId id="285" r:id="rId2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RGLAB" initials="R" lastIdx="3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CC"/>
    <a:srgbClr val="336699"/>
    <a:srgbClr val="E3DBED"/>
    <a:srgbClr val="D8CDE5"/>
    <a:srgbClr val="B29CCC"/>
    <a:srgbClr val="E1FFED"/>
    <a:srgbClr val="C1FFDA"/>
    <a:srgbClr val="B7E7DA"/>
    <a:srgbClr val="CFE6F1"/>
    <a:srgbClr val="A3D1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5298" autoAdjust="0"/>
    <p:restoredTop sz="86283" autoAdjust="0"/>
  </p:normalViewPr>
  <p:slideViewPr>
    <p:cSldViewPr>
      <p:cViewPr varScale="1">
        <p:scale>
          <a:sx n="99" d="100"/>
          <a:sy n="99" d="100"/>
        </p:scale>
        <p:origin x="1279" y="55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9.wmf"/><Relationship Id="rId1" Type="http://schemas.openxmlformats.org/officeDocument/2006/relationships/image" Target="../media/image8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261CD1-489B-4BCD-946D-C7F240A976C3}" type="datetimeFigureOut">
              <a:rPr lang="en-US" smtClean="0"/>
              <a:t>11-Dec-18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E0CD5B-95DC-4489-9B20-CA37E9B6E89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20732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E0CD5B-95DC-4489-9B20-CA37E9B6E894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26947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0"/>
            <a:ext cx="9144677" cy="6858000"/>
            <a:chOff x="0" y="0"/>
            <a:chExt cx="9144677" cy="6858000"/>
          </a:xfrm>
        </p:grpSpPr>
        <p:pic>
          <p:nvPicPr>
            <p:cNvPr id="8" name="Picture 7" descr="SD-PanelTitle-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11" name="Rectangle 10"/>
            <p:cNvSpPr/>
            <p:nvPr/>
          </p:nvSpPr>
          <p:spPr>
            <a:xfrm>
              <a:off x="1515532" y="1520422"/>
              <a:ext cx="6112935" cy="3818468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2" name="Picture 11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" r="47959"/>
            <a:stretch/>
          </p:blipFill>
          <p:spPr>
            <a:xfrm>
              <a:off x="0" y="3128434"/>
              <a:ext cx="1664208" cy="612648"/>
            </a:xfrm>
            <a:prstGeom prst="rect">
              <a:avLst/>
            </a:prstGeom>
          </p:spPr>
        </p:pic>
        <p:pic>
          <p:nvPicPr>
            <p:cNvPr id="13" name="Picture 12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" r="47959"/>
            <a:stretch/>
          </p:blipFill>
          <p:spPr>
            <a:xfrm>
              <a:off x="7480469" y="3128434"/>
              <a:ext cx="1664208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21934" y="1811863"/>
            <a:ext cx="5308866" cy="1515533"/>
          </a:xfrm>
        </p:spPr>
        <p:txBody>
          <a:bodyPr anchor="b">
            <a:noAutofit/>
          </a:bodyPr>
          <a:lstStyle>
            <a:lvl1pPr algn="ctr">
              <a:defRPr sz="48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21934" y="3598327"/>
            <a:ext cx="5308866" cy="1377651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65417" y="5054602"/>
            <a:ext cx="673276" cy="279400"/>
          </a:xfrm>
        </p:spPr>
        <p:txBody>
          <a:bodyPr/>
          <a:lstStyle/>
          <a:p>
            <a:fld id="{52D2CF9B-3AE1-4C59-938C-822F86273E2D}" type="datetimeFigureOut">
              <a:rPr lang="en-US" smtClean="0"/>
              <a:pPr/>
              <a:t>11-Dec-18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21934" y="5054602"/>
            <a:ext cx="4064860" cy="279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17317" y="5054602"/>
            <a:ext cx="413483" cy="279400"/>
          </a:xfrm>
        </p:spPr>
        <p:txBody>
          <a:bodyPr/>
          <a:lstStyle/>
          <a:p>
            <a:fld id="{FE9B0C1C-015C-4209-9AAC-14937749ED94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019825" y="3471329"/>
            <a:ext cx="5113083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902679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278465" y="235626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2CF9B-3AE1-4C59-938C-822F86273E2D}" type="datetimeFigureOut">
              <a:rPr lang="en-US" smtClean="0"/>
              <a:pPr/>
              <a:t>11-Dec-18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9B0C1C-015C-4209-9AAC-14937749ED9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51291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8465" y="1641413"/>
            <a:ext cx="6595534" cy="1822514"/>
          </a:xfrm>
        </p:spPr>
        <p:txBody>
          <a:bodyPr anchor="b">
            <a:normAutofit/>
          </a:bodyPr>
          <a:lstStyle>
            <a:lvl1pPr algn="ctr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78465" y="3734859"/>
            <a:ext cx="6595534" cy="1090015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2CF9B-3AE1-4C59-938C-822F86273E2D}" type="datetimeFigureOut">
              <a:rPr lang="en-US" smtClean="0"/>
              <a:pPr/>
              <a:t>11-Dec-18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9B0C1C-015C-4209-9AAC-14937749ED94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31" name="Straight Connector 30"/>
          <p:cNvCxnSpPr/>
          <p:nvPr/>
        </p:nvCxnSpPr>
        <p:spPr>
          <a:xfrm>
            <a:off x="1278466" y="3599392"/>
            <a:ext cx="6595533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105379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278465" y="235626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915337"/>
            <a:ext cx="6798734" cy="130386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76866" y="2487168"/>
            <a:ext cx="3337560" cy="3447288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5152" y="2487168"/>
            <a:ext cx="3337560" cy="3447288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2CF9B-3AE1-4C59-938C-822F86273E2D}" type="datetimeFigureOut">
              <a:rPr lang="en-US" smtClean="0"/>
              <a:pPr/>
              <a:t>11-Dec-18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9B0C1C-015C-4209-9AAC-14937749ED9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96456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8" y="2658533"/>
            <a:ext cx="3337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76868" y="3243263"/>
            <a:ext cx="3337560" cy="2706624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1832" y="2658533"/>
            <a:ext cx="3337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1832" y="3243263"/>
            <a:ext cx="3337560" cy="2706624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2CF9B-3AE1-4C59-938C-822F86273E2D}" type="datetimeFigureOut">
              <a:rPr lang="en-US" smtClean="0"/>
              <a:pPr/>
              <a:t>11-Dec-18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9B0C1C-015C-4209-9AAC-14937749ED94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41" name="Straight Connector 40"/>
          <p:cNvCxnSpPr/>
          <p:nvPr/>
        </p:nvCxnSpPr>
        <p:spPr>
          <a:xfrm>
            <a:off x="1278466" y="235467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646500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915337"/>
            <a:ext cx="6798735" cy="130386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2CF9B-3AE1-4C59-938C-822F86273E2D}" type="datetimeFigureOut">
              <a:rPr lang="en-US" smtClean="0"/>
              <a:pPr/>
              <a:t>11-Dec-18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9B0C1C-015C-4209-9AAC-14937749ED94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278466" y="235467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671399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2CF9B-3AE1-4C59-938C-822F86273E2D}" type="datetimeFigureOut">
              <a:rPr lang="en-US" smtClean="0"/>
              <a:pPr/>
              <a:t>11-Dec-18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9B0C1C-015C-4209-9AAC-14937749ED9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37562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1388534"/>
            <a:ext cx="2536798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20062" y="982132"/>
            <a:ext cx="3855539" cy="4893735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5" y="3031065"/>
            <a:ext cx="2536798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2CF9B-3AE1-4C59-938C-822F86273E2D}" type="datetimeFigureOut">
              <a:rPr lang="en-US" smtClean="0"/>
              <a:pPr/>
              <a:t>11-Dec-18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9B0C1C-015C-4209-9AAC-14937749ED94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278466" y="2912533"/>
            <a:ext cx="233359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840921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1883832"/>
            <a:ext cx="3632202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069" y="1032933"/>
            <a:ext cx="2929463" cy="4792136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5" y="3255432"/>
            <a:ext cx="3632201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2CF9B-3AE1-4C59-938C-822F86273E2D}" type="datetimeFigureOut">
              <a:rPr lang="en-US" smtClean="0"/>
              <a:pPr/>
              <a:t>11-Dec-18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9B0C1C-015C-4209-9AAC-14937749ED9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3754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4815415"/>
            <a:ext cx="6798734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26260" y="1032933"/>
            <a:ext cx="7091482" cy="33612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6" y="5382153"/>
            <a:ext cx="6798734" cy="49371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2CF9B-3AE1-4C59-938C-822F86273E2D}" type="datetimeFigureOut">
              <a:rPr lang="en-US" smtClean="0"/>
              <a:pPr/>
              <a:t>11-Dec-18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9B0C1C-015C-4209-9AAC-14937749ED9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47601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906873"/>
            <a:ext cx="6798734" cy="309786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4275666"/>
            <a:ext cx="6798736" cy="1600202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2CF9B-3AE1-4C59-938C-822F86273E2D}" type="datetimeFigureOut">
              <a:rPr lang="en-US" smtClean="0"/>
              <a:pPr/>
              <a:t>11-Dec-18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9B0C1C-015C-4209-9AAC-14937749ED94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278465" y="4140199"/>
            <a:ext cx="6606425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8573136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4333" y="982132"/>
            <a:ext cx="6400250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00200" y="3352799"/>
            <a:ext cx="5892798" cy="651933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3" y="4343400"/>
            <a:ext cx="6798738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2CF9B-3AE1-4C59-938C-822F86273E2D}" type="datetimeFigureOut">
              <a:rPr lang="en-US" smtClean="0"/>
              <a:pPr/>
              <a:t>11-Dec-18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9B0C1C-015C-4209-9AAC-14937749ED9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49969" y="905362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33503" y="2827870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278466" y="4140199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7080610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9" y="3308581"/>
            <a:ext cx="679872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8" y="4777381"/>
            <a:ext cx="679873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2CF9B-3AE1-4C59-938C-822F86273E2D}" type="datetimeFigureOut">
              <a:rPr lang="en-US" smtClean="0"/>
              <a:pPr/>
              <a:t>11-Dec-18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9B0C1C-015C-4209-9AAC-14937749ED9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26513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09416" y="982132"/>
            <a:ext cx="632516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8" name="Text Placeholder 2"/>
          <p:cNvSpPr>
            <a:spLocks noGrp="1"/>
          </p:cNvSpPr>
          <p:nvPr>
            <p:ph type="body" idx="13"/>
          </p:nvPr>
        </p:nvSpPr>
        <p:spPr>
          <a:xfrm>
            <a:off x="1176868" y="3639312"/>
            <a:ext cx="6798730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4529667"/>
            <a:ext cx="6798736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2CF9B-3AE1-4C59-938C-822F86273E2D}" type="datetimeFigureOut">
              <a:rPr lang="en-US" smtClean="0"/>
              <a:pPr/>
              <a:t>11-Dec-18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9B0C1C-015C-4209-9AAC-14937749ED9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78060" y="89689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649796" y="260772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278466" y="342900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8915751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982131"/>
            <a:ext cx="6798734" cy="2294467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3200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176868" y="3566160"/>
            <a:ext cx="6798730" cy="905256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6" y="4470400"/>
            <a:ext cx="6798734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2CF9B-3AE1-4C59-938C-822F86273E2D}" type="datetimeFigureOut">
              <a:rPr lang="en-US" smtClean="0"/>
              <a:pPr/>
              <a:t>11-Dec-18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9B0C1C-015C-4209-9AAC-14937749ED94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278469" y="3429000"/>
            <a:ext cx="6606421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4431258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6865" y="2490135"/>
            <a:ext cx="6798736" cy="3385733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2CF9B-3AE1-4C59-938C-822F86273E2D}" type="datetimeFigureOut">
              <a:rPr lang="en-US" smtClean="0"/>
              <a:pPr/>
              <a:t>11-Dec-18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9B0C1C-015C-4209-9AAC-14937749ED94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278466" y="2354670"/>
            <a:ext cx="660642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936023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356667" y="906873"/>
            <a:ext cx="1618930" cy="496899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6867" y="906873"/>
            <a:ext cx="4915509" cy="4968993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2CF9B-3AE1-4C59-938C-822F86273E2D}" type="datetimeFigureOut">
              <a:rPr lang="en-US" smtClean="0"/>
              <a:pPr/>
              <a:t>11-Dec-18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9B0C1C-015C-4209-9AAC-14937749ED94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6245512" y="906873"/>
            <a:ext cx="0" cy="4968993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364054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9152467" cy="6858000"/>
            <a:chOff x="0" y="0"/>
            <a:chExt cx="9152467" cy="6858000"/>
          </a:xfrm>
        </p:grpSpPr>
        <p:pic>
          <p:nvPicPr>
            <p:cNvPr id="8" name="Picture 7" descr="S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553888" y="542807"/>
              <a:ext cx="8039776" cy="5756392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r="14240"/>
            <a:stretch/>
          </p:blipFill>
          <p:spPr>
            <a:xfrm>
              <a:off x="0" y="3128434"/>
              <a:ext cx="68580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r="14240"/>
            <a:stretch/>
          </p:blipFill>
          <p:spPr>
            <a:xfrm>
              <a:off x="8466667" y="3128434"/>
              <a:ext cx="68580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76866" y="915337"/>
            <a:ext cx="6798734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2490135"/>
            <a:ext cx="6798736" cy="344499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56670" y="5960533"/>
            <a:ext cx="1148283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52D2CF9B-3AE1-4C59-938C-822F86273E2D}" type="datetimeFigureOut">
              <a:rPr lang="en-US" smtClean="0"/>
              <a:pPr/>
              <a:t>11-Dec-18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76865" y="5960533"/>
            <a:ext cx="510466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80091" y="5960533"/>
            <a:ext cx="39551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FE9B0C1C-015C-4209-9AAC-14937749ED9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80214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9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8.wmf"/><Relationship Id="rId4" Type="http://schemas.openxmlformats.org/officeDocument/2006/relationships/oleObject" Target="../embeddings/oleObject1.bin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800" y="2130425"/>
            <a:ext cx="8534400" cy="1470025"/>
          </a:xfrm>
        </p:spPr>
        <p:txBody>
          <a:bodyPr>
            <a:normAutofit fontScale="90000"/>
          </a:bodyPr>
          <a:lstStyle/>
          <a:p>
            <a:r>
              <a:rPr lang="sr-Latn-RS" b="1" dirty="0"/>
              <a:t>P</a:t>
            </a:r>
            <a:r>
              <a:rPr lang="sr-Latn-RS" dirty="0"/>
              <a:t>raktikum iz </a:t>
            </a:r>
            <a:r>
              <a:rPr lang="sr-Latn-RS" b="1" dirty="0"/>
              <a:t>P</a:t>
            </a:r>
            <a:r>
              <a:rPr lang="sr-Latn-RS" dirty="0"/>
              <a:t>rogramiranja </a:t>
            </a:r>
            <a:r>
              <a:rPr lang="sr-Latn-RS" b="1" dirty="0"/>
              <a:t>1</a:t>
            </a:r>
            <a:r>
              <a:rPr lang="sr-Latn-RS" dirty="0"/>
              <a:t> </a:t>
            </a:r>
            <a:r>
              <a:rPr lang="sr-Latn-RS" b="1" dirty="0"/>
              <a:t>S</a:t>
            </a:r>
            <a:r>
              <a:rPr lang="sr-Latn-RS" dirty="0"/>
              <a:t>pecijalna </a:t>
            </a:r>
            <a:r>
              <a:rPr lang="sr-Latn-RS" b="1" dirty="0"/>
              <a:t>G</a:t>
            </a:r>
            <a:r>
              <a:rPr lang="sr-Latn-RS" dirty="0"/>
              <a:t>rupa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sr-Latn-RS" dirty="0"/>
              <a:t>13S111PP1</a:t>
            </a:r>
          </a:p>
          <a:p>
            <a:endParaRPr lang="sr-Latn-RS" dirty="0"/>
          </a:p>
          <a:p>
            <a:r>
              <a:rPr lang="sr-Latn-RS" sz="4700" b="1" dirty="0">
                <a:latin typeface="+mj-lt"/>
              </a:rPr>
              <a:t>Kontrolne strukture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52723366-C73B-4ED6-ADEF-29911C6BC5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47A4152-8E41-4D1C-B88C-57C5C430A6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63473" y="484632"/>
            <a:ext cx="8417053" cy="1479635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balanced" dir="t"/>
          </a:scene3d>
          <a:sp3d>
            <a:bevelT w="635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3315" y="796374"/>
            <a:ext cx="7937369" cy="880027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sr-Latn-RS" cap="small" dirty="0">
                <a:solidFill>
                  <a:srgbClr val="FFFFFF"/>
                </a:solidFill>
              </a:rPr>
              <a:t>Uvod – namena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99F76F5-72D4-4814-9169-8F535AEEB8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8060" y="648377"/>
            <a:ext cx="8167878" cy="1152144"/>
          </a:xfrm>
          <a:prstGeom prst="rect">
            <a:avLst/>
          </a:prstGeom>
          <a:noFill/>
          <a:ln w="15875" cap="flat">
            <a:solidFill>
              <a:schemeClr val="accent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6202988-4466-42C5-B33A-AFABF051B4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86000"/>
            <a:ext cx="9144000" cy="4572000"/>
          </a:xfrm>
          <a:prstGeom prst="rect">
            <a:avLst/>
          </a:prstGeom>
          <a:gradFill>
            <a:gsLst>
              <a:gs pos="0">
                <a:schemeClr val="bg1"/>
              </a:gs>
              <a:gs pos="30000">
                <a:schemeClr val="bg1"/>
              </a:gs>
              <a:gs pos="61000">
                <a:schemeClr val="bg2">
                  <a:lumMod val="20000"/>
                  <a:lumOff val="80000"/>
                </a:schemeClr>
              </a:gs>
              <a:gs pos="97000">
                <a:schemeClr val="bg2">
                  <a:lumMod val="70000"/>
                  <a:lumOff val="3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innerShdw blurRad="63500" dist="50800" dir="16200000">
              <a:prstClr val="black">
                <a:alpha val="35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8060" y="2618460"/>
            <a:ext cx="8274940" cy="3858539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sr-Latn-RS" sz="2000" dirty="0"/>
              <a:t>Čemu služe kontrolne strukture?</a:t>
            </a:r>
          </a:p>
          <a:p>
            <a:pPr lvl="1">
              <a:lnSpc>
                <a:spcPct val="90000"/>
              </a:lnSpc>
            </a:pPr>
            <a:r>
              <a:rPr lang="sr-Latn-RS" dirty="0"/>
              <a:t>Kontrolišu tok programa</a:t>
            </a:r>
          </a:p>
          <a:p>
            <a:pPr lvl="1">
              <a:lnSpc>
                <a:spcPct val="90000"/>
              </a:lnSpc>
            </a:pPr>
            <a:r>
              <a:rPr lang="sr-Latn-RS" dirty="0"/>
              <a:t>Obezbeđuju da se određeni delovi programa budu izvršeni</a:t>
            </a:r>
            <a:br>
              <a:rPr lang="sr-Latn-RS" dirty="0"/>
            </a:br>
            <a:r>
              <a:rPr lang="sr-Latn-RS" dirty="0"/>
              <a:t>ako su ispunjeni određeni uslovi</a:t>
            </a:r>
          </a:p>
          <a:p>
            <a:pPr lvl="1">
              <a:lnSpc>
                <a:spcPct val="90000"/>
              </a:lnSpc>
            </a:pPr>
            <a:r>
              <a:rPr lang="sr-Latn-RS" dirty="0"/>
              <a:t>Selekcija (izbor jednog od većeg broja ishoda)</a:t>
            </a:r>
          </a:p>
          <a:p>
            <a:pPr lvl="1">
              <a:lnSpc>
                <a:spcPct val="90000"/>
              </a:lnSpc>
            </a:pPr>
            <a:r>
              <a:rPr lang="sr-Latn-RS" dirty="0"/>
              <a:t>Ciklusi</a:t>
            </a:r>
          </a:p>
          <a:p>
            <a:pPr lvl="2">
              <a:lnSpc>
                <a:spcPct val="90000"/>
              </a:lnSpc>
            </a:pPr>
            <a:r>
              <a:rPr lang="sr-Latn-RS" sz="2000" dirty="0"/>
              <a:t>ponavljanje nekih instrukcija</a:t>
            </a:r>
          </a:p>
          <a:p>
            <a:pPr lvl="3">
              <a:lnSpc>
                <a:spcPct val="90000"/>
              </a:lnSpc>
            </a:pPr>
            <a:r>
              <a:rPr lang="sr-Latn-RS" sz="2000" dirty="0"/>
              <a:t>određen broj puta</a:t>
            </a:r>
          </a:p>
          <a:p>
            <a:pPr lvl="3">
              <a:lnSpc>
                <a:spcPct val="90000"/>
              </a:lnSpc>
            </a:pPr>
            <a:r>
              <a:rPr lang="sr-Latn-RS" sz="2000" dirty="0"/>
              <a:t>dok je određen uslov ispunjen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DC878D9A-77BE-4701-AE3D-EEFC53CD50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643BE08-0ED1-4B73-AC6D-B7E26A59CD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5997" y="469900"/>
            <a:ext cx="2771251" cy="59182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balanced" dir="t"/>
          </a:scene3d>
          <a:sp3d>
            <a:bevelT w="635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56B2094-7FC0-45FC-BFED-3CB88CEE63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9751" y="635508"/>
            <a:ext cx="2523744" cy="5586984"/>
          </a:xfrm>
          <a:prstGeom prst="rect">
            <a:avLst/>
          </a:prstGeom>
          <a:noFill/>
          <a:ln w="15875" cap="flat">
            <a:solidFill>
              <a:schemeClr val="accent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4081" y="954756"/>
            <a:ext cx="2047810" cy="4946003"/>
          </a:xfrm>
        </p:spPr>
        <p:txBody>
          <a:bodyPr>
            <a:normAutofit/>
          </a:bodyPr>
          <a:lstStyle/>
          <a:p>
            <a:r>
              <a:rPr lang="sr-Latn-RS" sz="3400" cap="small" dirty="0">
                <a:solidFill>
                  <a:srgbClr val="FFFFFF"/>
                </a:solidFill>
              </a:rPr>
              <a:t>Uslovna grananja</a:t>
            </a:r>
            <a:r>
              <a:rPr lang="en-US" dirty="0">
                <a:solidFill>
                  <a:srgbClr val="FFFFFF"/>
                </a:solidFill>
              </a:rPr>
              <a:t> (</a:t>
            </a:r>
            <a:r>
              <a:rPr lang="en-US" sz="2800" b="1" dirty="0">
                <a:solidFill>
                  <a:srgbClr val="FFFF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if</a:t>
            </a:r>
            <a:r>
              <a:rPr lang="sr-Latn-RS" sz="2800" b="1" dirty="0">
                <a:solidFill>
                  <a:srgbClr val="FFFF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-</a:t>
            </a:r>
            <a:r>
              <a:rPr lang="en-US" sz="2800" b="1" dirty="0">
                <a:solidFill>
                  <a:srgbClr val="FFFF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else</a:t>
            </a:r>
            <a:r>
              <a:rPr lang="en-US" dirty="0">
                <a:solidFill>
                  <a:srgbClr val="FFFFFF"/>
                </a:solidFill>
              </a:rPr>
              <a:t>)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7A4B640-BB7F-4272-A710-068DBA9F9A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90722" y="0"/>
            <a:ext cx="5653278" cy="6858000"/>
          </a:xfrm>
          <a:prstGeom prst="rect">
            <a:avLst/>
          </a:prstGeom>
          <a:gradFill>
            <a:gsLst>
              <a:gs pos="0">
                <a:schemeClr val="bg1"/>
              </a:gs>
              <a:gs pos="30000">
                <a:schemeClr val="bg1"/>
              </a:gs>
              <a:gs pos="61000">
                <a:schemeClr val="bg2">
                  <a:lumMod val="20000"/>
                  <a:lumOff val="80000"/>
                </a:schemeClr>
              </a:gs>
              <a:gs pos="97000">
                <a:schemeClr val="bg2">
                  <a:lumMod val="70000"/>
                  <a:lumOff val="3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innerShdw blurRad="63500" dist="50800" dir="10800000">
              <a:prstClr val="black">
                <a:alpha val="35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55700" y="469900"/>
            <a:ext cx="4983500" cy="6083300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sr-Latn-RS" sz="1600" dirty="0"/>
              <a:t>Izvršavanje dela koda pod uslovom da je neki uslov zadovoljen:</a:t>
            </a:r>
          </a:p>
          <a:p>
            <a:pPr marL="114300" indent="0">
              <a:lnSpc>
                <a:spcPct val="90000"/>
              </a:lnSpc>
              <a:buNone/>
            </a:pPr>
            <a:r>
              <a:rPr lang="en-US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if</a:t>
            </a:r>
            <a:r>
              <a:rPr lang="sr-Latn-RS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 </a:t>
            </a:r>
            <a:r>
              <a:rPr lang="sr-Latn-RS" sz="1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uslov</a:t>
            </a:r>
            <a:r>
              <a:rPr lang="sr-Latn-RS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:</a:t>
            </a:r>
          </a:p>
          <a:p>
            <a:pPr marL="114300" indent="0">
              <a:lnSpc>
                <a:spcPct val="90000"/>
              </a:lnSpc>
              <a:buNone/>
            </a:pPr>
            <a:r>
              <a:rPr lang="sr-Latn-RS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	</a:t>
            </a:r>
            <a:r>
              <a:rPr lang="sr-Latn-RS" sz="1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telo_then_grane</a:t>
            </a:r>
            <a:r>
              <a:rPr lang="sr-Latn-RS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 # blok koda</a:t>
            </a:r>
          </a:p>
          <a:p>
            <a:pPr marL="114300" indent="0">
              <a:lnSpc>
                <a:spcPct val="90000"/>
              </a:lnSpc>
              <a:buNone/>
            </a:pPr>
            <a:r>
              <a:rPr lang="en-US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else</a:t>
            </a:r>
            <a:r>
              <a:rPr lang="sr-Latn-RS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:</a:t>
            </a:r>
          </a:p>
          <a:p>
            <a:pPr marL="114300" indent="0">
              <a:lnSpc>
                <a:spcPct val="90000"/>
              </a:lnSpc>
              <a:buNone/>
            </a:pPr>
            <a:r>
              <a:rPr lang="sr-Latn-RS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	</a:t>
            </a:r>
            <a:r>
              <a:rPr lang="sr-Latn-RS" sz="1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telo_else_grane</a:t>
            </a:r>
            <a:r>
              <a:rPr lang="sr-Latn-RS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 # blok koda</a:t>
            </a:r>
          </a:p>
          <a:p>
            <a:pPr>
              <a:lnSpc>
                <a:spcPct val="90000"/>
              </a:lnSpc>
            </a:pPr>
            <a:r>
              <a:rPr lang="sr-Latn-RS" sz="1600" dirty="0"/>
              <a:t>Objašnjenje:</a:t>
            </a:r>
          </a:p>
          <a:p>
            <a:pPr lvl="1">
              <a:lnSpc>
                <a:spcPct val="90000"/>
              </a:lnSpc>
            </a:pPr>
            <a:r>
              <a:rPr lang="sr-Latn-RS" sz="1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uslov</a:t>
            </a:r>
            <a:r>
              <a:rPr lang="sr-Latn-RS" sz="1600" dirty="0"/>
              <a:t> je izraz </a:t>
            </a:r>
            <a:r>
              <a:rPr lang="en-US" sz="1400" b="1" dirty="0">
                <a:latin typeface="Courier New" pitchFamily="49" charset="0"/>
                <a:cs typeface="Courier New" pitchFamily="49" charset="0"/>
              </a:rPr>
              <a:t>bool</a:t>
            </a:r>
            <a:r>
              <a:rPr lang="sr-Latn-RS" sz="1600" dirty="0"/>
              <a:t> tipa</a:t>
            </a:r>
          </a:p>
          <a:p>
            <a:pPr lvl="1">
              <a:lnSpc>
                <a:spcPct val="90000"/>
              </a:lnSpc>
            </a:pPr>
            <a:r>
              <a:rPr lang="sr-Latn-RS" sz="1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telo_then_grane</a:t>
            </a:r>
            <a:r>
              <a:rPr lang="sr-Latn-RS" sz="1600" dirty="0"/>
              <a:t>, </a:t>
            </a:r>
            <a:r>
              <a:rPr lang="sr-Latn-RS" sz="1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telo_else_grane</a:t>
            </a:r>
            <a:r>
              <a:rPr lang="sr-Latn-RS" sz="1600" dirty="0"/>
              <a:t> su sekvence naredbi (tzv. </a:t>
            </a:r>
            <a:r>
              <a:rPr lang="sr-Latn-RS" sz="1600" i="1" dirty="0"/>
              <a:t>blokovi</a:t>
            </a:r>
            <a:r>
              <a:rPr lang="sr-Latn-RS" sz="1600" dirty="0"/>
              <a:t>) </a:t>
            </a:r>
          </a:p>
          <a:p>
            <a:pPr lvl="2">
              <a:lnSpc>
                <a:spcPct val="90000"/>
              </a:lnSpc>
            </a:pPr>
            <a:r>
              <a:rPr lang="sr-Latn-RS" sz="1600" dirty="0"/>
              <a:t>Proizvoljan broj, najmanje 1 naredba</a:t>
            </a:r>
          </a:p>
          <a:p>
            <a:pPr lvl="2">
              <a:lnSpc>
                <a:spcPct val="90000"/>
              </a:lnSpc>
            </a:pPr>
            <a:r>
              <a:rPr lang="sr-Latn-RS" sz="1600" dirty="0"/>
              <a:t>Ako je samo 1 naredba, ona se može navesti u produžetku (iza “</a:t>
            </a:r>
            <a:r>
              <a:rPr lang="sr-Latn-RS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:</a:t>
            </a:r>
            <a:r>
              <a:rPr lang="sr-Latn-RS" sz="1600" dirty="0"/>
              <a:t>”)</a:t>
            </a:r>
          </a:p>
          <a:p>
            <a:pPr lvl="2">
              <a:lnSpc>
                <a:spcPct val="90000"/>
              </a:lnSpc>
            </a:pPr>
            <a:r>
              <a:rPr lang="sr-Latn-RS" sz="1600" dirty="0"/>
              <a:t>Ako ima više naredbi, svaka mora biti u novom redu, podjednako uvučena u odnosu na </a:t>
            </a:r>
            <a:r>
              <a:rPr lang="en-US" sz="1600" dirty="0"/>
              <a:t>if</a:t>
            </a:r>
            <a:r>
              <a:rPr lang="sr-Latn-RS" sz="1600" dirty="0"/>
              <a:t>/</a:t>
            </a:r>
            <a:r>
              <a:rPr lang="en-US" sz="1600" dirty="0"/>
              <a:t>else</a:t>
            </a:r>
            <a:r>
              <a:rPr lang="sr-Latn-RS" sz="1600" dirty="0"/>
              <a:t>!!!</a:t>
            </a:r>
          </a:p>
          <a:p>
            <a:pPr lvl="1">
              <a:lnSpc>
                <a:spcPct val="90000"/>
              </a:lnSpc>
            </a:pPr>
            <a:r>
              <a:rPr lang="sr-Latn-RS" sz="1600" dirty="0"/>
              <a:t>Dvotačke su obavezne!</a:t>
            </a:r>
          </a:p>
          <a:p>
            <a:pPr lvl="1">
              <a:lnSpc>
                <a:spcPct val="90000"/>
              </a:lnSpc>
            </a:pPr>
            <a:r>
              <a:rPr lang="en-US" sz="1600" b="1" dirty="0">
                <a:latin typeface="Courier New" pitchFamily="49" charset="0"/>
                <a:cs typeface="Courier New" pitchFamily="49" charset="0"/>
              </a:rPr>
              <a:t>else</a:t>
            </a:r>
            <a:r>
              <a:rPr lang="sr-Latn-RS" sz="1600" b="1" dirty="0">
                <a:cs typeface="Courier New" pitchFamily="49" charset="0"/>
              </a:rPr>
              <a:t> </a:t>
            </a:r>
            <a:r>
              <a:rPr lang="sr-Latn-RS" sz="1600" dirty="0"/>
              <a:t>se može izostaviti – nije obavezno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DC878D9A-77BE-4701-AE3D-EEFC53CD50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643BE08-0ED1-4B73-AC6D-B7E26A59CD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5997" y="469900"/>
            <a:ext cx="2771251" cy="59182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balanced" dir="t"/>
          </a:scene3d>
          <a:sp3d>
            <a:bevelT w="635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56B2094-7FC0-45FC-BFED-3CB88CEE63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9751" y="635508"/>
            <a:ext cx="2523744" cy="5586984"/>
          </a:xfrm>
          <a:prstGeom prst="rect">
            <a:avLst/>
          </a:prstGeom>
          <a:noFill/>
          <a:ln w="15875" cap="flat">
            <a:solidFill>
              <a:schemeClr val="accent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4081" y="954756"/>
            <a:ext cx="2047810" cy="4946003"/>
          </a:xfrm>
        </p:spPr>
        <p:txBody>
          <a:bodyPr>
            <a:normAutofit/>
          </a:bodyPr>
          <a:lstStyle/>
          <a:p>
            <a:r>
              <a:rPr lang="sr-Latn-RS" sz="3400" cap="small" dirty="0">
                <a:solidFill>
                  <a:srgbClr val="FFFFFF"/>
                </a:solidFill>
              </a:rPr>
              <a:t>Uslovna grananja</a:t>
            </a:r>
            <a:br>
              <a:rPr lang="en-US" sz="3400" cap="small" dirty="0">
                <a:solidFill>
                  <a:srgbClr val="FFFFFF"/>
                </a:solidFill>
              </a:rPr>
            </a:br>
            <a:r>
              <a:rPr lang="en-US" sz="3400" cap="small" dirty="0">
                <a:solidFill>
                  <a:srgbClr val="FFFFFF"/>
                </a:solidFill>
              </a:rPr>
              <a:t>–</a:t>
            </a:r>
            <a:br>
              <a:rPr lang="en-US" sz="3400" cap="small" dirty="0">
                <a:solidFill>
                  <a:srgbClr val="FFFFFF"/>
                </a:solidFill>
              </a:rPr>
            </a:br>
            <a:r>
              <a:rPr lang="sr-Latn-RS" sz="3400" cap="small" dirty="0">
                <a:solidFill>
                  <a:srgbClr val="FFFFFF"/>
                </a:solidFill>
              </a:rPr>
              <a:t>uslovi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7A4B640-BB7F-4272-A710-068DBA9F9A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90722" y="0"/>
            <a:ext cx="5653278" cy="6858000"/>
          </a:xfrm>
          <a:prstGeom prst="rect">
            <a:avLst/>
          </a:prstGeom>
          <a:gradFill>
            <a:gsLst>
              <a:gs pos="0">
                <a:schemeClr val="bg1"/>
              </a:gs>
              <a:gs pos="30000">
                <a:schemeClr val="bg1"/>
              </a:gs>
              <a:gs pos="61000">
                <a:schemeClr val="bg2">
                  <a:lumMod val="20000"/>
                  <a:lumOff val="80000"/>
                </a:schemeClr>
              </a:gs>
              <a:gs pos="97000">
                <a:schemeClr val="bg2">
                  <a:lumMod val="70000"/>
                  <a:lumOff val="3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innerShdw blurRad="63500" dist="50800" dir="10800000">
              <a:prstClr val="black">
                <a:alpha val="35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55700" y="469900"/>
            <a:ext cx="4932303" cy="5918200"/>
          </a:xfrm>
        </p:spPr>
        <p:txBody>
          <a:bodyPr anchor="ctr">
            <a:normAutofit fontScale="92500" lnSpcReduction="10000"/>
          </a:bodyPr>
          <a:lstStyle/>
          <a:p>
            <a:pPr>
              <a:lnSpc>
                <a:spcPct val="90000"/>
              </a:lnSpc>
            </a:pPr>
            <a:r>
              <a:rPr lang="sr-Latn-RS" sz="1600" dirty="0"/>
              <a:t>Uslov je neki logički izraz</a:t>
            </a:r>
          </a:p>
          <a:p>
            <a:pPr>
              <a:lnSpc>
                <a:spcPct val="90000"/>
              </a:lnSpc>
            </a:pPr>
            <a:r>
              <a:rPr lang="sr-Latn-RS" sz="1600" dirty="0"/>
              <a:t>Mora imati vrednost </a:t>
            </a:r>
            <a:r>
              <a:rPr lang="en-US" sz="1400" b="1" dirty="0">
                <a:latin typeface="Courier New" pitchFamily="49" charset="0"/>
                <a:cs typeface="Courier New" pitchFamily="49" charset="0"/>
              </a:rPr>
              <a:t>True</a:t>
            </a:r>
            <a:r>
              <a:rPr lang="sr-Latn-RS" sz="1600" dirty="0"/>
              <a:t> ili </a:t>
            </a:r>
            <a:r>
              <a:rPr lang="en-US" sz="1400" b="1" dirty="0">
                <a:latin typeface="Courier New" pitchFamily="49" charset="0"/>
                <a:cs typeface="Courier New" pitchFamily="49" charset="0"/>
              </a:rPr>
              <a:t>False</a:t>
            </a:r>
          </a:p>
          <a:p>
            <a:pPr>
              <a:lnSpc>
                <a:spcPct val="90000"/>
              </a:lnSpc>
            </a:pPr>
            <a:r>
              <a:rPr lang="sr-Latn-RS" sz="1600" dirty="0"/>
              <a:t>Kako poredimo vrednosti? – Operatori za poređenje (relacioni)</a:t>
            </a:r>
          </a:p>
          <a:p>
            <a:pPr>
              <a:lnSpc>
                <a:spcPct val="90000"/>
              </a:lnSpc>
            </a:pPr>
            <a:r>
              <a:rPr lang="sr-Latn-R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==  !=  &gt;  &lt;  &gt;=  &lt;=</a:t>
            </a:r>
          </a:p>
          <a:p>
            <a:pPr lvl="1">
              <a:lnSpc>
                <a:spcPct val="90000"/>
              </a:lnSpc>
            </a:pPr>
            <a:r>
              <a:rPr lang="sr-Latn-RS" sz="1600" dirty="0"/>
              <a:t>Sa leve i desne strane ovih operatora može se naći</a:t>
            </a:r>
            <a:br>
              <a:rPr lang="sr-Latn-RS" sz="1600" dirty="0"/>
            </a:br>
            <a:r>
              <a:rPr lang="sr-Latn-RS" sz="1600" dirty="0"/>
              <a:t>bilo kakav izraz koji rezultuje numeričkim tipom, listom, stringom</a:t>
            </a:r>
          </a:p>
          <a:p>
            <a:pPr>
              <a:lnSpc>
                <a:spcPct val="90000"/>
              </a:lnSpc>
            </a:pPr>
            <a:r>
              <a:rPr lang="en-US" sz="1400" b="1" dirty="0">
                <a:latin typeface="Courier New" pitchFamily="49" charset="0"/>
                <a:cs typeface="Courier New" pitchFamily="49" charset="0"/>
              </a:rPr>
              <a:t>and  or  not</a:t>
            </a:r>
          </a:p>
          <a:p>
            <a:pPr lvl="1">
              <a:lnSpc>
                <a:spcPct val="90000"/>
              </a:lnSpc>
            </a:pPr>
            <a:r>
              <a:rPr lang="sr-Latn-RS" sz="1600" dirty="0"/>
              <a:t>za operande logičkog tipa</a:t>
            </a:r>
          </a:p>
          <a:p>
            <a:pPr>
              <a:lnSpc>
                <a:spcPct val="90000"/>
              </a:lnSpc>
            </a:pPr>
            <a:r>
              <a:rPr lang="sr-Latn-RS" sz="1600" dirty="0"/>
              <a:t>Primeri uslova: 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sr-Latn-RS" sz="1600" b="1" dirty="0">
                <a:latin typeface="Courier New" pitchFamily="49" charset="0"/>
                <a:cs typeface="Courier New" pitchFamily="49" charset="0"/>
              </a:rPr>
              <a:t>	</a:t>
            </a:r>
            <a:r>
              <a:rPr lang="sr-Latn-RS" sz="1400" b="1" dirty="0">
                <a:latin typeface="Courier New" pitchFamily="49" charset="0"/>
                <a:cs typeface="Courier New" pitchFamily="49" charset="0"/>
              </a:rPr>
              <a:t>a &gt; 2  </a:t>
            </a:r>
            <a:r>
              <a:rPr lang="sr-Latn-RS" sz="1400" b="1" i="1" dirty="0">
                <a:latin typeface="Courier New" pitchFamily="49" charset="0"/>
                <a:cs typeface="Courier New" pitchFamily="49" charset="0"/>
              </a:rPr>
              <a:t># a veće od 2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sr-Latn-RS" sz="1400" b="1" dirty="0">
                <a:latin typeface="Courier New" pitchFamily="49" charset="0"/>
                <a:cs typeface="Courier New" pitchFamily="49" charset="0"/>
              </a:rPr>
              <a:t>	b &lt;= 3 </a:t>
            </a:r>
            <a:r>
              <a:rPr lang="sr-Latn-RS" sz="1400" b="1" i="1" dirty="0">
                <a:latin typeface="Courier New" pitchFamily="49" charset="0"/>
                <a:cs typeface="Courier New" pitchFamily="49" charset="0"/>
              </a:rPr>
              <a:t># b manje ili jednako 3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sr-Latn-RS" sz="1400" b="1" dirty="0">
                <a:latin typeface="Courier New" pitchFamily="49" charset="0"/>
                <a:cs typeface="Courier New" pitchFamily="49" charset="0"/>
              </a:rPr>
              <a:t>	a != 0 </a:t>
            </a:r>
            <a:r>
              <a:rPr lang="sr-Latn-RS" sz="1400" b="1" i="1" dirty="0">
                <a:latin typeface="Courier New" pitchFamily="49" charset="0"/>
                <a:cs typeface="Courier New" pitchFamily="49" charset="0"/>
              </a:rPr>
              <a:t># a nije 0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sr-Latn-RS" sz="1400" b="1" dirty="0">
                <a:latin typeface="Courier New" pitchFamily="49" charset="0"/>
                <a:cs typeface="Courier New" pitchFamily="49" charset="0"/>
              </a:rPr>
              <a:t>	a == 0 </a:t>
            </a:r>
            <a:r>
              <a:rPr lang="sr-Latn-RS" sz="1400" b="1" i="1" dirty="0">
                <a:latin typeface="Courier New" pitchFamily="49" charset="0"/>
                <a:cs typeface="Courier New" pitchFamily="49" charset="0"/>
              </a:rPr>
              <a:t># a je 0</a:t>
            </a:r>
          </a:p>
          <a:p>
            <a:pPr>
              <a:lnSpc>
                <a:spcPct val="90000"/>
              </a:lnSpc>
              <a:buFont typeface="Wingdings 3"/>
              <a:buChar char="}"/>
            </a:pPr>
            <a:r>
              <a:rPr lang="sr-Latn-RS" sz="1600" dirty="0"/>
              <a:t>Rezultat: </a:t>
            </a:r>
            <a:r>
              <a:rPr lang="en-US" sz="1400" b="1" dirty="0">
                <a:latin typeface="Courier New" pitchFamily="49" charset="0"/>
                <a:cs typeface="Courier New" pitchFamily="49" charset="0"/>
              </a:rPr>
              <a:t>True</a:t>
            </a:r>
            <a:r>
              <a:rPr lang="en-US" sz="1400" dirty="0"/>
              <a:t>,  </a:t>
            </a:r>
            <a:r>
              <a:rPr lang="en-US" sz="1400" b="1" dirty="0">
                <a:latin typeface="Courier New" pitchFamily="49" charset="0"/>
                <a:cs typeface="Courier New" pitchFamily="49" charset="0"/>
              </a:rPr>
              <a:t>False (bool)</a:t>
            </a:r>
          </a:p>
          <a:p>
            <a:pPr>
              <a:lnSpc>
                <a:spcPct val="90000"/>
              </a:lnSpc>
              <a:buFont typeface="Wingdings 3"/>
              <a:buChar char="}"/>
            </a:pPr>
            <a:r>
              <a:rPr lang="sr-Latn-RS" sz="1600" dirty="0"/>
              <a:t>Moguće čak ulančati ih: </a:t>
            </a:r>
            <a:r>
              <a:rPr lang="sr-Latn-RS" sz="1400" b="1" dirty="0">
                <a:latin typeface="Courier New" pitchFamily="49" charset="0"/>
                <a:cs typeface="Courier New" pitchFamily="49" charset="0"/>
              </a:rPr>
              <a:t>a &lt; b &gt; c</a:t>
            </a:r>
            <a:r>
              <a:rPr lang="sr-Latn-RS" sz="1600" dirty="0"/>
              <a:t> je ekvivalentno</a:t>
            </a:r>
            <a:br>
              <a:rPr lang="sr-Latn-RS" sz="1600" dirty="0"/>
            </a:br>
            <a:r>
              <a:rPr lang="sr-Latn-RS" sz="1600" dirty="0"/>
              <a:t> sa </a:t>
            </a:r>
            <a:r>
              <a:rPr lang="sr-Latn-RS" sz="1400" b="1" dirty="0">
                <a:latin typeface="Courier New" pitchFamily="49" charset="0"/>
                <a:cs typeface="Courier New" pitchFamily="49" charset="0"/>
              </a:rPr>
              <a:t>a &lt; b </a:t>
            </a:r>
            <a:r>
              <a:rPr lang="en-US" sz="1400" b="1" dirty="0">
                <a:latin typeface="Courier New" pitchFamily="49" charset="0"/>
                <a:cs typeface="Courier New" pitchFamily="49" charset="0"/>
              </a:rPr>
              <a:t>and</a:t>
            </a:r>
            <a:r>
              <a:rPr lang="sr-Latn-RS" sz="1400" b="1" dirty="0">
                <a:latin typeface="Courier New" pitchFamily="49" charset="0"/>
                <a:cs typeface="Courier New" pitchFamily="49" charset="0"/>
              </a:rPr>
              <a:t> b &gt; c</a:t>
            </a:r>
          </a:p>
          <a:p>
            <a:pPr lvl="1">
              <a:lnSpc>
                <a:spcPct val="90000"/>
              </a:lnSpc>
              <a:buFont typeface="Wingdings 3"/>
              <a:buChar char="}"/>
            </a:pPr>
            <a:r>
              <a:rPr lang="sr-Latn-RS" sz="1600" dirty="0">
                <a:cs typeface="Courier New" pitchFamily="49" charset="0"/>
              </a:rPr>
              <a:t>Jako specifično za Python. Nije kao u većini jezika (a&lt;b)&gt;c, već se izraz posmatra kao matematički zapisan odnos između više numeričkih vrednosti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DC878D9A-77BE-4701-AE3D-EEFC53CD50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643BE08-0ED1-4B73-AC6D-B7E26A59CD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5997" y="469900"/>
            <a:ext cx="2771251" cy="59182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balanced" dir="t"/>
          </a:scene3d>
          <a:sp3d>
            <a:bevelT w="635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56B2094-7FC0-45FC-BFED-3CB88CEE63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9751" y="635508"/>
            <a:ext cx="2523744" cy="5586984"/>
          </a:xfrm>
          <a:prstGeom prst="rect">
            <a:avLst/>
          </a:prstGeom>
          <a:noFill/>
          <a:ln w="15875" cap="flat">
            <a:solidFill>
              <a:schemeClr val="accent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4081" y="954756"/>
            <a:ext cx="2047810" cy="4946003"/>
          </a:xfrm>
        </p:spPr>
        <p:txBody>
          <a:bodyPr>
            <a:normAutofit/>
          </a:bodyPr>
          <a:lstStyle/>
          <a:p>
            <a:r>
              <a:rPr lang="sr-Latn-RS" sz="3200" cap="small" dirty="0">
                <a:solidFill>
                  <a:srgbClr val="FFFFFF"/>
                </a:solidFill>
              </a:rPr>
              <a:t>Primer: rešavanje linearne jednačine</a:t>
            </a:r>
            <a:endParaRPr lang="en-US" sz="3200" cap="small" dirty="0">
              <a:solidFill>
                <a:srgbClr val="FFFFFF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7A4B640-BB7F-4272-A710-068DBA9F9A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90722" y="0"/>
            <a:ext cx="5653278" cy="6858000"/>
          </a:xfrm>
          <a:prstGeom prst="rect">
            <a:avLst/>
          </a:prstGeom>
          <a:gradFill>
            <a:gsLst>
              <a:gs pos="0">
                <a:schemeClr val="bg1"/>
              </a:gs>
              <a:gs pos="30000">
                <a:schemeClr val="bg1"/>
              </a:gs>
              <a:gs pos="61000">
                <a:schemeClr val="bg2">
                  <a:lumMod val="20000"/>
                  <a:lumOff val="80000"/>
                </a:schemeClr>
              </a:gs>
              <a:gs pos="97000">
                <a:schemeClr val="bg2">
                  <a:lumMod val="70000"/>
                  <a:lumOff val="3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innerShdw blurRad="63500" dist="50800" dir="10800000">
              <a:prstClr val="black">
                <a:alpha val="35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55700" y="469900"/>
            <a:ext cx="4932303" cy="5918200"/>
          </a:xfrm>
        </p:spPr>
        <p:txBody>
          <a:bodyPr anchor="ctr">
            <a:normAutofit/>
          </a:bodyPr>
          <a:lstStyle/>
          <a:p>
            <a:r>
              <a:rPr lang="sr-Latn-RS" dirty="0"/>
              <a:t>Treba rešiti linearnu jednačinu: </a:t>
            </a:r>
          </a:p>
          <a:p>
            <a:endParaRPr lang="sr-Latn-RS" dirty="0"/>
          </a:p>
          <a:p>
            <a:r>
              <a:rPr lang="sr-Latn-RS" dirty="0"/>
              <a:t>Rešenje je:</a:t>
            </a:r>
          </a:p>
          <a:p>
            <a:endParaRPr lang="sr-Latn-RS" dirty="0"/>
          </a:p>
          <a:p>
            <a:endParaRPr lang="sr-Latn-RS" dirty="0"/>
          </a:p>
          <a:p>
            <a:endParaRPr lang="sr-Latn-RS" dirty="0"/>
          </a:p>
          <a:p>
            <a:endParaRPr lang="sr-Latn-RS" dirty="0"/>
          </a:p>
          <a:p>
            <a:r>
              <a:rPr lang="sr-Latn-RS" dirty="0"/>
              <a:t>Naš zadatak:</a:t>
            </a:r>
          </a:p>
          <a:p>
            <a:pPr lvl="1"/>
            <a:r>
              <a:rPr lang="sr-Latn-RS" dirty="0">
                <a:solidFill>
                  <a:schemeClr val="tx1"/>
                </a:solidFill>
              </a:rPr>
              <a:t>učitati koeficijente </a:t>
            </a:r>
            <a:r>
              <a:rPr lang="sr-Latn-RS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sr-Latn-RS" dirty="0">
                <a:solidFill>
                  <a:schemeClr val="tx1"/>
                </a:solidFill>
              </a:rPr>
              <a:t> i </a:t>
            </a:r>
            <a:r>
              <a:rPr lang="sr-Latn-RS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b</a:t>
            </a:r>
          </a:p>
          <a:p>
            <a:pPr lvl="1"/>
            <a:r>
              <a:rPr lang="sr-Latn-RS" dirty="0">
                <a:solidFill>
                  <a:schemeClr val="tx1"/>
                </a:solidFill>
              </a:rPr>
              <a:t>proveriti da li je </a:t>
            </a:r>
            <a:r>
              <a:rPr lang="sr-Latn-RS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sr-Latn-RS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≠ 0</a:t>
            </a:r>
          </a:p>
          <a:p>
            <a:pPr lvl="1"/>
            <a:r>
              <a:rPr lang="sr-Latn-RS" dirty="0">
                <a:solidFill>
                  <a:schemeClr val="tx1"/>
                </a:solidFill>
              </a:rPr>
              <a:t>ako jeste izračunati rešenje</a:t>
            </a:r>
          </a:p>
          <a:p>
            <a:pPr lvl="1"/>
            <a:r>
              <a:rPr lang="sr-Latn-RS" dirty="0">
                <a:solidFill>
                  <a:schemeClr val="tx1"/>
                </a:solidFill>
              </a:rPr>
              <a:t>ako nije, ispisati odgovarajuću poruku</a:t>
            </a:r>
          </a:p>
        </p:txBody>
      </p:sp>
      <p:graphicFrame>
        <p:nvGraphicFramePr>
          <p:cNvPr id="9" name="Object 8">
            <a:extLst>
              <a:ext uri="{FF2B5EF4-FFF2-40B4-BE49-F238E27FC236}">
                <a16:creationId xmlns:a16="http://schemas.microsoft.com/office/drawing/2014/main" id="{F5C747D2-796C-42DD-9A99-498C6AF9174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47873772"/>
              </p:ext>
            </p:extLst>
          </p:nvPr>
        </p:nvGraphicFramePr>
        <p:xfrm>
          <a:off x="5602986" y="954756"/>
          <a:ext cx="1428750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84" name="Equation" r:id="rId4" imgW="761760" imgH="203040" progId="Equation.3">
                  <p:embed/>
                </p:oleObj>
              </mc:Choice>
              <mc:Fallback>
                <p:oleObj name="Equation" r:id="rId4" imgW="761760" imgH="203040" progId="Equation.3">
                  <p:embed/>
                  <p:pic>
                    <p:nvPicPr>
                      <p:cNvPr id="4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02986" y="954756"/>
                        <a:ext cx="1428750" cy="381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0">
            <a:extLst>
              <a:ext uri="{FF2B5EF4-FFF2-40B4-BE49-F238E27FC236}">
                <a16:creationId xmlns:a16="http://schemas.microsoft.com/office/drawing/2014/main" id="{5F971BA6-3545-4C1C-AF7D-4AD8745C26A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16748249"/>
              </p:ext>
            </p:extLst>
          </p:nvPr>
        </p:nvGraphicFramePr>
        <p:xfrm>
          <a:off x="4880673" y="2133600"/>
          <a:ext cx="2873375" cy="1835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85" name="Equation" r:id="rId6" imgW="1511280" imgH="965160" progId="Equation.3">
                  <p:embed/>
                </p:oleObj>
              </mc:Choice>
              <mc:Fallback>
                <p:oleObj name="Equation" r:id="rId6" imgW="1511280" imgH="965160" progId="Equation.3">
                  <p:embed/>
                  <p:pic>
                    <p:nvPicPr>
                      <p:cNvPr id="5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80673" y="2133600"/>
                        <a:ext cx="2873375" cy="18351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332994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52723366-C73B-4ED6-ADEF-29911C6BC5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47A4152-8E41-4D1C-B88C-57C5C430A6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63473" y="484632"/>
            <a:ext cx="8417053" cy="1479635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balanced" dir="t"/>
          </a:scene3d>
          <a:sp3d>
            <a:bevelT w="635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3315" y="796374"/>
            <a:ext cx="7937369" cy="880027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sr-Latn-RS" cap="small" dirty="0">
                <a:solidFill>
                  <a:schemeClr val="bg1"/>
                </a:solidFill>
              </a:rPr>
              <a:t>Skica rešenja linearne jednačine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99F76F5-72D4-4814-9169-8F535AEEB8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8060" y="648377"/>
            <a:ext cx="8167878" cy="1152144"/>
          </a:xfrm>
          <a:prstGeom prst="rect">
            <a:avLst/>
          </a:prstGeom>
          <a:noFill/>
          <a:ln w="15875" cap="flat">
            <a:solidFill>
              <a:schemeClr val="accent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6202988-4466-42C5-B33A-AFABF051B4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86000"/>
            <a:ext cx="9144000" cy="4572000"/>
          </a:xfrm>
          <a:prstGeom prst="rect">
            <a:avLst/>
          </a:prstGeom>
          <a:gradFill>
            <a:gsLst>
              <a:gs pos="0">
                <a:schemeClr val="bg1"/>
              </a:gs>
              <a:gs pos="30000">
                <a:schemeClr val="bg1"/>
              </a:gs>
              <a:gs pos="61000">
                <a:schemeClr val="bg2">
                  <a:lumMod val="20000"/>
                  <a:lumOff val="80000"/>
                </a:schemeClr>
              </a:gs>
              <a:gs pos="97000">
                <a:schemeClr val="bg2">
                  <a:lumMod val="70000"/>
                  <a:lumOff val="3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innerShdw blurRad="63500" dist="50800" dir="16200000">
              <a:prstClr val="black">
                <a:alpha val="35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aphicFrame>
        <p:nvGraphicFramePr>
          <p:cNvPr id="9" name="Content Placeholder 3">
            <a:extLst>
              <a:ext uri="{FF2B5EF4-FFF2-40B4-BE49-F238E27FC236}">
                <a16:creationId xmlns:a16="http://schemas.microsoft.com/office/drawing/2014/main" id="{321181E4-1356-442D-A51B-DB573F8CC9E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03516395"/>
              </p:ext>
            </p:extLst>
          </p:nvPr>
        </p:nvGraphicFramePr>
        <p:xfrm>
          <a:off x="457194" y="2887641"/>
          <a:ext cx="8229610" cy="2397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148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sr-Latn-RS" noProof="0" dirty="0"/>
                        <a:t>Šta uraditi?</a:t>
                      </a:r>
                    </a:p>
                  </a:txBody>
                  <a:tcPr marL="98759" marR="9875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noProof="0" dirty="0"/>
                        <a:t>Šta</a:t>
                      </a:r>
                      <a:r>
                        <a:rPr lang="sr-Latn-RS" baseline="0" noProof="0" dirty="0"/>
                        <a:t> koristiti</a:t>
                      </a:r>
                      <a:r>
                        <a:rPr lang="sr-Latn-RS" noProof="0" dirty="0"/>
                        <a:t>?*</a:t>
                      </a:r>
                    </a:p>
                  </a:txBody>
                  <a:tcPr marL="98759" marR="98759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vl="0"/>
                      <a:r>
                        <a:rPr lang="sr-Latn-RS" noProof="0" dirty="0"/>
                        <a:t>Dobaviti koeficijente </a:t>
                      </a:r>
                      <a:r>
                        <a:rPr lang="sr-Latn-RS" i="1" noProof="0" dirty="0"/>
                        <a:t>a, b</a:t>
                      </a:r>
                      <a:endParaRPr lang="sr-Latn-RS" noProof="0" dirty="0"/>
                    </a:p>
                  </a:txBody>
                  <a:tcPr marL="98759" marR="9875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Courier New" pitchFamily="49" charset="0"/>
                          <a:cs typeface="Courier New" pitchFamily="49" charset="0"/>
                        </a:rPr>
                        <a:t>input()</a:t>
                      </a:r>
                      <a:endParaRPr lang="sr-Latn-RS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98759" marR="98759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vl="0"/>
                      <a:r>
                        <a:rPr lang="sr-Latn-RS" noProof="0" dirty="0"/>
                        <a:t>Proveriti</a:t>
                      </a:r>
                      <a:r>
                        <a:rPr lang="sr-Latn-RS" baseline="0" noProof="0" dirty="0"/>
                        <a:t> da li je a !=0</a:t>
                      </a:r>
                      <a:endParaRPr lang="sr-Latn-RS" noProof="0" dirty="0"/>
                    </a:p>
                  </a:txBody>
                  <a:tcPr marL="98759" marR="9875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Courier New" pitchFamily="49" charset="0"/>
                          <a:cs typeface="Courier New" pitchFamily="49" charset="0"/>
                        </a:rPr>
                        <a:t>if </a:t>
                      </a:r>
                      <a:r>
                        <a:rPr lang="en-US" b="1" baseline="0" dirty="0">
                          <a:latin typeface="Courier New" pitchFamily="49" charset="0"/>
                          <a:cs typeface="Courier New" pitchFamily="49" charset="0"/>
                        </a:rPr>
                        <a:t>a != 0</a:t>
                      </a:r>
                      <a:endParaRPr lang="sr-Latn-RS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98759" marR="98759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lvl="0" indent="0">
                        <a:buFont typeface="Arial" pitchFamily="34" charset="0"/>
                        <a:buNone/>
                      </a:pPr>
                      <a:r>
                        <a:rPr lang="sr-Latn-RS" noProof="0" dirty="0"/>
                        <a:t>Ako jeste,</a:t>
                      </a:r>
                      <a:r>
                        <a:rPr lang="sr-Latn-RS" baseline="0" noProof="0" dirty="0"/>
                        <a:t> odrediti i ispisati rešenje</a:t>
                      </a:r>
                      <a:endParaRPr lang="sr-Latn-RS" noProof="0" dirty="0"/>
                    </a:p>
                  </a:txBody>
                  <a:tcPr marL="98759" marR="9875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Courier New" pitchFamily="49" charset="0"/>
                          <a:cs typeface="Courier New" pitchFamily="49" charset="0"/>
                        </a:rPr>
                        <a:t>-b/a,</a:t>
                      </a:r>
                      <a:r>
                        <a:rPr lang="en-US" b="1" baseline="0" dirty="0">
                          <a:latin typeface="Courier New" pitchFamily="49" charset="0"/>
                          <a:cs typeface="Courier New" pitchFamily="49" charset="0"/>
                        </a:rPr>
                        <a:t> print()</a:t>
                      </a:r>
                      <a:endParaRPr lang="sr-Latn-RS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98759" marR="98759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r-Latn-RS" noProof="0" dirty="0"/>
                        <a:t>Ako nije, proveriti</a:t>
                      </a:r>
                      <a:r>
                        <a:rPr lang="sr-Latn-RS" baseline="0" noProof="0" dirty="0"/>
                        <a:t> da li je b=0, ili ne</a:t>
                      </a:r>
                      <a:endParaRPr lang="sr-Latn-RS" noProof="0" dirty="0"/>
                    </a:p>
                  </a:txBody>
                  <a:tcPr marL="98759" marR="9875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Courier New" pitchFamily="49" charset="0"/>
                          <a:cs typeface="Courier New" pitchFamily="49" charset="0"/>
                        </a:rPr>
                        <a:t>if</a:t>
                      </a:r>
                      <a:r>
                        <a:rPr lang="en-US" b="1" baseline="0" dirty="0">
                          <a:latin typeface="Courier New" pitchFamily="49" charset="0"/>
                          <a:cs typeface="Courier New" pitchFamily="49" charset="0"/>
                        </a:rPr>
                        <a:t> b!=0</a:t>
                      </a:r>
                      <a:r>
                        <a:rPr lang="sr-Latn-RS" b="1" baseline="0" dirty="0">
                          <a:latin typeface="Courier New" pitchFamily="49" charset="0"/>
                          <a:cs typeface="Courier New" pitchFamily="49" charset="0"/>
                        </a:rPr>
                        <a:t>:</a:t>
                      </a:r>
                      <a:r>
                        <a:rPr lang="en-US" b="1" baseline="0" dirty="0">
                          <a:latin typeface="Courier New" pitchFamily="49" charset="0"/>
                          <a:cs typeface="Courier New" pitchFamily="49" charset="0"/>
                        </a:rPr>
                        <a:t> print(</a:t>
                      </a:r>
                      <a:r>
                        <a:rPr lang="sr-Latn-RS" b="1" baseline="0" dirty="0">
                          <a:latin typeface="Courier New" pitchFamily="49" charset="0"/>
                          <a:cs typeface="Courier New" pitchFamily="49" charset="0"/>
                        </a:rPr>
                        <a:t>"</a:t>
                      </a:r>
                      <a:r>
                        <a:rPr lang="sr-Latn-RS" b="1" baseline="0" noProof="0" dirty="0">
                          <a:latin typeface="Courier New" pitchFamily="49" charset="0"/>
                          <a:cs typeface="Courier New" pitchFamily="49" charset="0"/>
                        </a:rPr>
                        <a:t>nema rešenje"</a:t>
                      </a:r>
                      <a:r>
                        <a:rPr lang="en-US" b="1" baseline="0" dirty="0">
                          <a:latin typeface="Courier New" pitchFamily="49" charset="0"/>
                          <a:cs typeface="Courier New" pitchFamily="49" charset="0"/>
                        </a:rPr>
                        <a:t>) else: print(</a:t>
                      </a:r>
                      <a:r>
                        <a:rPr lang="sr-Latn-RS" b="1" baseline="0" dirty="0">
                          <a:latin typeface="Courier New" pitchFamily="49" charset="0"/>
                          <a:cs typeface="Courier New" pitchFamily="49" charset="0"/>
                        </a:rPr>
                        <a:t>"</a:t>
                      </a:r>
                      <a:r>
                        <a:rPr lang="sr-Latn-RS" b="1" baseline="0" noProof="0" dirty="0">
                          <a:latin typeface="Courier New" pitchFamily="49" charset="0"/>
                          <a:cs typeface="Courier New" pitchFamily="49" charset="0"/>
                        </a:rPr>
                        <a:t>svi realni brojevi su rešenje"</a:t>
                      </a:r>
                      <a:r>
                        <a:rPr lang="en-US" b="1" baseline="0" dirty="0">
                          <a:latin typeface="Courier New" pitchFamily="49" charset="0"/>
                          <a:cs typeface="Courier New" pitchFamily="49" charset="0"/>
                        </a:rPr>
                        <a:t>)</a:t>
                      </a:r>
                      <a:endParaRPr lang="sr-Latn-RS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98759" marR="98759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1" name="Rectangle 10">
            <a:extLst>
              <a:ext uri="{FF2B5EF4-FFF2-40B4-BE49-F238E27FC236}">
                <a16:creationId xmlns:a16="http://schemas.microsoft.com/office/drawing/2014/main" id="{C60E9BBD-6FD3-4E51-9AE3-D364917BF71A}"/>
              </a:ext>
            </a:extLst>
          </p:cNvPr>
          <p:cNvSpPr/>
          <p:nvPr/>
        </p:nvSpPr>
        <p:spPr>
          <a:xfrm>
            <a:off x="7074872" y="2398143"/>
            <a:ext cx="206511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2.1_comparisons.py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DC8DC53-439E-462B-AD5A-DBE14E3FFAFB}"/>
              </a:ext>
            </a:extLst>
          </p:cNvPr>
          <p:cNvSpPr/>
          <p:nvPr/>
        </p:nvSpPr>
        <p:spPr>
          <a:xfrm>
            <a:off x="488060" y="5517702"/>
            <a:ext cx="21375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r-Latn-RS" dirty="0"/>
              <a:t>Šta ne valja u rešenju?</a:t>
            </a:r>
          </a:p>
        </p:txBody>
      </p:sp>
    </p:spTree>
    <p:extLst>
      <p:ext uri="{BB962C8B-B14F-4D97-AF65-F5344CB8AC3E}">
        <p14:creationId xmlns:p14="http://schemas.microsoft.com/office/powerpoint/2010/main" val="17164297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Latn-RS" cap="small" dirty="0"/>
              <a:t>Rešenje </a:t>
            </a:r>
            <a:endParaRPr lang="en-US" cap="small" dirty="0"/>
          </a:p>
        </p:txBody>
      </p:sp>
      <p:sp>
        <p:nvSpPr>
          <p:cNvPr id="8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688849" y="6356350"/>
            <a:ext cx="1981200" cy="365760"/>
          </a:xfrm>
        </p:spPr>
        <p:txBody>
          <a:bodyPr/>
          <a:lstStyle/>
          <a:p>
            <a:fld id="{2CC514DE-09DB-48E2-A87F-84362F2C590A}" type="slidenum">
              <a:rPr lang="sr-Latn-RS" smtClean="0"/>
              <a:pPr/>
              <a:t>7</a:t>
            </a:fld>
            <a:endParaRPr lang="sr-Latn-RS" dirty="0"/>
          </a:p>
        </p:txBody>
      </p:sp>
      <p:grpSp>
        <p:nvGrpSpPr>
          <p:cNvPr id="5" name="Group 4"/>
          <p:cNvGrpSpPr/>
          <p:nvPr/>
        </p:nvGrpSpPr>
        <p:grpSpPr>
          <a:xfrm>
            <a:off x="-235549" y="2286000"/>
            <a:ext cx="9303349" cy="4346448"/>
            <a:chOff x="-311750" y="2286000"/>
            <a:chExt cx="9303349" cy="4346448"/>
          </a:xfrm>
        </p:grpSpPr>
        <p:sp>
          <p:nvSpPr>
            <p:cNvPr id="6" name="Rectangle 5"/>
            <p:cNvSpPr/>
            <p:nvPr/>
          </p:nvSpPr>
          <p:spPr>
            <a:xfrm>
              <a:off x="2647542" y="2286000"/>
              <a:ext cx="6344057" cy="4191000"/>
            </a:xfrm>
            <a:prstGeom prst="rect">
              <a:avLst/>
            </a:prstGeom>
            <a:noFill/>
            <a:ln w="57150"/>
            <a:effectLst>
              <a:outerShdw blurRad="50800" dist="38100" dir="13500000" algn="b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sr-Latn-RS" dirty="0"/>
            </a:p>
          </p:txBody>
        </p:sp>
        <p:sp>
          <p:nvSpPr>
            <p:cNvPr id="7" name="Cloud Callout 6"/>
            <p:cNvSpPr/>
            <p:nvPr/>
          </p:nvSpPr>
          <p:spPr>
            <a:xfrm>
              <a:off x="-311750" y="5562600"/>
              <a:ext cx="2971800" cy="1069848"/>
            </a:xfrm>
            <a:prstGeom prst="cloudCallout">
              <a:avLst>
                <a:gd name="adj1" fmla="val 47824"/>
                <a:gd name="adj2" fmla="val -65561"/>
              </a:avLst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sr-Latn-RS" dirty="0"/>
                <a:t>Sve se smatra jednim blokom </a:t>
              </a:r>
              <a:r>
                <a:rPr lang="en-US" dirty="0"/>
                <a:t>(else </a:t>
              </a:r>
              <a:r>
                <a:rPr lang="sr-Latn-RS" dirty="0"/>
                <a:t>grana</a:t>
              </a:r>
              <a:r>
                <a:rPr lang="en-US" dirty="0"/>
                <a:t>)</a:t>
              </a:r>
              <a:endParaRPr lang="sr-Latn-RS" dirty="0"/>
            </a:p>
          </p:txBody>
        </p:sp>
      </p:grpSp>
      <p:sp>
        <p:nvSpPr>
          <p:cNvPr id="10" name="Rounded Rectangle 9"/>
          <p:cNvSpPr/>
          <p:nvPr/>
        </p:nvSpPr>
        <p:spPr>
          <a:xfrm>
            <a:off x="537088" y="2476500"/>
            <a:ext cx="1905000" cy="914400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>
                <a:latin typeface="Courier New" pitchFamily="49" charset="0"/>
                <a:cs typeface="Courier New" pitchFamily="49" charset="0"/>
              </a:rPr>
              <a:t>x=–b/a</a:t>
            </a:r>
          </a:p>
          <a:p>
            <a:r>
              <a:rPr lang="en-US" b="1" dirty="0">
                <a:latin typeface="Courier New" pitchFamily="49" charset="0"/>
                <a:cs typeface="Courier New" pitchFamily="49" charset="0"/>
              </a:rPr>
              <a:t>print("…")</a:t>
            </a:r>
            <a:endParaRPr lang="sr-Latn-RS" b="1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11" name="Diamond 10"/>
          <p:cNvSpPr/>
          <p:nvPr/>
        </p:nvSpPr>
        <p:spPr>
          <a:xfrm>
            <a:off x="2952136" y="1219200"/>
            <a:ext cx="1676400" cy="914400"/>
          </a:xfrm>
          <a:prstGeom prst="diamond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Courier New" pitchFamily="49" charset="0"/>
                <a:cs typeface="Courier New" pitchFamily="49" charset="0"/>
              </a:rPr>
              <a:t>a!=0</a:t>
            </a:r>
            <a:endParaRPr lang="sr-Latn-RS" b="1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5032888" y="2476500"/>
            <a:ext cx="3716594" cy="685800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Courier New" pitchFamily="49" charset="0"/>
                <a:cs typeface="Courier New" pitchFamily="49" charset="0"/>
              </a:rPr>
              <a:t>print("</a:t>
            </a:r>
            <a:r>
              <a:rPr lang="sr-Latn-RS" b="1" dirty="0">
                <a:latin typeface="Courier New" pitchFamily="49" charset="0"/>
                <a:cs typeface="Courier New" pitchFamily="49" charset="0"/>
              </a:rPr>
              <a:t>Jednačina nema jednoznačno rešenje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")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3276600" y="5307053"/>
            <a:ext cx="2895600" cy="914400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b="1" dirty="0">
                <a:latin typeface="Courier New" pitchFamily="49" charset="0"/>
                <a:cs typeface="Courier New" pitchFamily="49" charset="0"/>
              </a:rPr>
              <a:t>print("</a:t>
            </a:r>
            <a:r>
              <a:rPr lang="sr-Latn-RS" sz="1600" b="1" dirty="0">
                <a:latin typeface="Courier New" pitchFamily="49" charset="0"/>
                <a:cs typeface="Courier New" pitchFamily="49" charset="0"/>
              </a:rPr>
              <a:t>nema rešenja</a:t>
            </a:r>
            <a:r>
              <a:rPr lang="en-US" sz="1600" b="1" dirty="0">
                <a:latin typeface="Courier New" pitchFamily="49" charset="0"/>
                <a:cs typeface="Courier New" pitchFamily="49" charset="0"/>
              </a:rPr>
              <a:t>")</a:t>
            </a:r>
            <a:endParaRPr lang="sr-Latn-RS" sz="1600" b="1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14" name="Diamond 13"/>
          <p:cNvSpPr/>
          <p:nvPr/>
        </p:nvSpPr>
        <p:spPr>
          <a:xfrm>
            <a:off x="6088936" y="3782969"/>
            <a:ext cx="1524000" cy="914400"/>
          </a:xfrm>
          <a:prstGeom prst="diamond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Courier New" pitchFamily="49" charset="0"/>
                <a:cs typeface="Courier New" pitchFamily="49" charset="0"/>
              </a:rPr>
              <a:t>b!=0</a:t>
            </a:r>
            <a:endParaRPr lang="sr-Latn-RS" b="1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6299715" y="5331808"/>
            <a:ext cx="2719848" cy="914400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b="1" dirty="0">
                <a:latin typeface="Courier New" pitchFamily="49" charset="0"/>
                <a:cs typeface="Courier New" pitchFamily="49" charset="0"/>
              </a:rPr>
              <a:t>print("</a:t>
            </a:r>
            <a:r>
              <a:rPr lang="sr-Latn-RS" sz="1600" b="1" dirty="0">
                <a:latin typeface="Courier New" pitchFamily="49" charset="0"/>
                <a:cs typeface="Courier New" pitchFamily="49" charset="0"/>
              </a:rPr>
              <a:t>ima beskonačno</a:t>
            </a:r>
            <a:r>
              <a:rPr lang="en-US" sz="1600" b="1" dirty="0">
                <a:latin typeface="Courier New" pitchFamily="49" charset="0"/>
                <a:cs typeface="Courier New" pitchFamily="49" charset="0"/>
              </a:rPr>
              <a:t>…")</a:t>
            </a:r>
            <a:endParaRPr lang="sr-Latn-RS" sz="1600" b="1" dirty="0">
              <a:latin typeface="Courier New" pitchFamily="49" charset="0"/>
              <a:cs typeface="Courier New" pitchFamily="49" charset="0"/>
            </a:endParaRPr>
          </a:p>
        </p:txBody>
      </p:sp>
      <p:cxnSp>
        <p:nvCxnSpPr>
          <p:cNvPr id="16" name="Curved Connector 15"/>
          <p:cNvCxnSpPr>
            <a:stCxn id="12" idx="2"/>
            <a:endCxn id="14" idx="0"/>
          </p:cNvCxnSpPr>
          <p:nvPr/>
        </p:nvCxnSpPr>
        <p:spPr>
          <a:xfrm rot="5400000">
            <a:off x="6560727" y="3452510"/>
            <a:ext cx="620669" cy="40249"/>
          </a:xfrm>
          <a:prstGeom prst="curvedConnector3">
            <a:avLst>
              <a:gd name="adj1" fmla="val 50000"/>
            </a:avLst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17" name="Cloud Callout 16"/>
          <p:cNvSpPr/>
          <p:nvPr/>
        </p:nvSpPr>
        <p:spPr>
          <a:xfrm>
            <a:off x="4629765" y="182773"/>
            <a:ext cx="4172564" cy="993648"/>
          </a:xfrm>
          <a:prstGeom prst="cloudCallout">
            <a:avLst>
              <a:gd name="adj1" fmla="val -64077"/>
              <a:gd name="adj2" fmla="val 75948"/>
            </a:avLst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/>
              <a:t>IF</a:t>
            </a:r>
          </a:p>
          <a:p>
            <a:r>
              <a:rPr lang="en-US" dirty="0"/>
              <a:t>Pod </a:t>
            </a:r>
            <a:r>
              <a:rPr lang="sr-Latn-RS" dirty="0"/>
              <a:t>uslovom</a:t>
            </a:r>
            <a:r>
              <a:rPr lang="en-US" dirty="0"/>
              <a:t> da je a!=0</a:t>
            </a:r>
            <a:endParaRPr lang="sr-Latn-RS" dirty="0"/>
          </a:p>
        </p:txBody>
      </p:sp>
      <p:grpSp>
        <p:nvGrpSpPr>
          <p:cNvPr id="18" name="Group 17"/>
          <p:cNvGrpSpPr/>
          <p:nvPr/>
        </p:nvGrpSpPr>
        <p:grpSpPr>
          <a:xfrm>
            <a:off x="1565789" y="1676400"/>
            <a:ext cx="1462548" cy="800100"/>
            <a:chOff x="1489588" y="1676400"/>
            <a:chExt cx="1462548" cy="800100"/>
          </a:xfrm>
        </p:grpSpPr>
        <p:cxnSp>
          <p:nvCxnSpPr>
            <p:cNvPr id="19" name="Curved Connector 20"/>
            <p:cNvCxnSpPr>
              <a:stCxn id="11" idx="1"/>
              <a:endCxn id="10" idx="0"/>
            </p:cNvCxnSpPr>
            <p:nvPr/>
          </p:nvCxnSpPr>
          <p:spPr>
            <a:xfrm rot="10800000" flipV="1">
              <a:off x="1489588" y="1676400"/>
              <a:ext cx="1462548" cy="800100"/>
            </a:xfrm>
            <a:prstGeom prst="curvedConnector2">
              <a:avLst/>
            </a:prstGeom>
            <a:ln>
              <a:headEnd type="none" w="med" len="med"/>
              <a:tailEnd type="triangle" w="med" len="med"/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sp>
          <p:nvSpPr>
            <p:cNvPr id="20" name="TextBox 19"/>
            <p:cNvSpPr txBox="1"/>
            <p:nvPr/>
          </p:nvSpPr>
          <p:spPr>
            <a:xfrm>
              <a:off x="1837590" y="1676400"/>
              <a:ext cx="35137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T</a:t>
              </a:r>
              <a:endParaRPr lang="sr-Latn-RS" b="1" dirty="0"/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4704737" y="1676400"/>
            <a:ext cx="2262649" cy="800100"/>
            <a:chOff x="4628536" y="1676400"/>
            <a:chExt cx="2262649" cy="800100"/>
          </a:xfrm>
        </p:grpSpPr>
        <p:cxnSp>
          <p:nvCxnSpPr>
            <p:cNvPr id="22" name="Curved Connector 24"/>
            <p:cNvCxnSpPr>
              <a:stCxn id="11" idx="3"/>
              <a:endCxn id="12" idx="0"/>
            </p:cNvCxnSpPr>
            <p:nvPr/>
          </p:nvCxnSpPr>
          <p:spPr>
            <a:xfrm>
              <a:off x="4628536" y="1676400"/>
              <a:ext cx="2262649" cy="800100"/>
            </a:xfrm>
            <a:prstGeom prst="curvedConnector2">
              <a:avLst/>
            </a:prstGeom>
            <a:ln>
              <a:headEnd type="none" w="med" len="med"/>
              <a:tailEnd type="triangle" w="med" len="med"/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sp>
          <p:nvSpPr>
            <p:cNvPr id="23" name="TextBox 22"/>
            <p:cNvSpPr txBox="1"/>
            <p:nvPr/>
          </p:nvSpPr>
          <p:spPr>
            <a:xfrm>
              <a:off x="5671189" y="1676400"/>
              <a:ext cx="3241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F</a:t>
              </a:r>
              <a:endParaRPr lang="sr-Latn-RS" b="1" dirty="0"/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4724400" y="4240169"/>
            <a:ext cx="1364536" cy="1066884"/>
            <a:chOff x="4610892" y="4240169"/>
            <a:chExt cx="1364536" cy="1066884"/>
          </a:xfrm>
        </p:grpSpPr>
        <p:cxnSp>
          <p:nvCxnSpPr>
            <p:cNvPr id="25" name="Curved Connector 35"/>
            <p:cNvCxnSpPr>
              <a:stCxn id="14" idx="1"/>
              <a:endCxn id="13" idx="0"/>
            </p:cNvCxnSpPr>
            <p:nvPr/>
          </p:nvCxnSpPr>
          <p:spPr>
            <a:xfrm rot="10800000" flipV="1">
              <a:off x="4610892" y="4240169"/>
              <a:ext cx="1364536" cy="1066884"/>
            </a:xfrm>
            <a:prstGeom prst="curvedConnector2">
              <a:avLst/>
            </a:prstGeom>
            <a:ln>
              <a:headEnd type="none" w="med" len="med"/>
              <a:tailEnd type="triangle" w="med" len="med"/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sp>
          <p:nvSpPr>
            <p:cNvPr id="26" name="TextBox 25"/>
            <p:cNvSpPr txBox="1"/>
            <p:nvPr/>
          </p:nvSpPr>
          <p:spPr>
            <a:xfrm>
              <a:off x="4769135" y="4515779"/>
              <a:ext cx="35137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T</a:t>
              </a:r>
              <a:endParaRPr lang="sr-Latn-RS" b="1" dirty="0"/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7659639" y="4240169"/>
            <a:ext cx="324128" cy="1115829"/>
            <a:chOff x="7583438" y="4240169"/>
            <a:chExt cx="324128" cy="1115829"/>
          </a:xfrm>
        </p:grpSpPr>
        <p:cxnSp>
          <p:nvCxnSpPr>
            <p:cNvPr id="28" name="Curved Connector 39"/>
            <p:cNvCxnSpPr>
              <a:stCxn id="14" idx="3"/>
            </p:cNvCxnSpPr>
            <p:nvPr/>
          </p:nvCxnSpPr>
          <p:spPr>
            <a:xfrm>
              <a:off x="7612936" y="4240169"/>
              <a:ext cx="255470" cy="1115829"/>
            </a:xfrm>
            <a:prstGeom prst="curvedConnector2">
              <a:avLst/>
            </a:prstGeom>
            <a:ln>
              <a:headEnd type="none" w="med" len="med"/>
              <a:tailEnd type="triangle" w="med" len="med"/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sp>
          <p:nvSpPr>
            <p:cNvPr id="29" name="TextBox 28"/>
            <p:cNvSpPr txBox="1"/>
            <p:nvPr/>
          </p:nvSpPr>
          <p:spPr>
            <a:xfrm>
              <a:off x="7583438" y="4517004"/>
              <a:ext cx="3241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F</a:t>
              </a:r>
              <a:endParaRPr lang="sr-Latn-RS" b="1" dirty="0"/>
            </a:p>
          </p:txBody>
        </p:sp>
      </p:grpSp>
      <p:sp>
        <p:nvSpPr>
          <p:cNvPr id="30" name="TextBox 29"/>
          <p:cNvSpPr txBox="1"/>
          <p:nvPr/>
        </p:nvSpPr>
        <p:spPr>
          <a:xfrm>
            <a:off x="818395" y="3599129"/>
            <a:ext cx="4373313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RS" sz="1400" b="1" dirty="0">
                <a:latin typeface="Courier New" pitchFamily="49" charset="0"/>
                <a:cs typeface="Courier New" pitchFamily="49" charset="0"/>
              </a:rPr>
              <a:t>if a != 0:</a:t>
            </a:r>
          </a:p>
          <a:p>
            <a:r>
              <a:rPr lang="sr-Latn-RS" sz="1400" b="1" dirty="0">
                <a:latin typeface="Courier New" pitchFamily="49" charset="0"/>
                <a:cs typeface="Courier New" pitchFamily="49" charset="0"/>
              </a:rPr>
              <a:t>    x = -b / a</a:t>
            </a:r>
          </a:p>
          <a:p>
            <a:r>
              <a:rPr lang="sr-Latn-RS" sz="1400" b="1" dirty="0">
                <a:latin typeface="Courier New" pitchFamily="49" charset="0"/>
                <a:cs typeface="Courier New" pitchFamily="49" charset="0"/>
              </a:rPr>
              <a:t>    print("Resenje: ", x)</a:t>
            </a:r>
          </a:p>
          <a:p>
            <a:r>
              <a:rPr lang="sr-Latn-RS" sz="1400" b="1" dirty="0">
                <a:latin typeface="Courier New" pitchFamily="49" charset="0"/>
                <a:cs typeface="Courier New" pitchFamily="49" charset="0"/>
              </a:rPr>
              <a:t>else:</a:t>
            </a:r>
          </a:p>
          <a:p>
            <a:r>
              <a:rPr lang="sr-Latn-RS" sz="1400" b="1" dirty="0">
                <a:latin typeface="Courier New" pitchFamily="49" charset="0"/>
                <a:cs typeface="Courier New" pitchFamily="49" charset="0"/>
              </a:rPr>
              <a:t>    if b != 0:</a:t>
            </a:r>
          </a:p>
          <a:p>
            <a:r>
              <a:rPr lang="sr-Latn-RS" sz="1400" b="1" dirty="0">
                <a:latin typeface="Courier New" pitchFamily="49" charset="0"/>
                <a:cs typeface="Courier New" pitchFamily="49" charset="0"/>
              </a:rPr>
              <a:t>        print("Jednacina nema resenja")</a:t>
            </a:r>
          </a:p>
          <a:p>
            <a:r>
              <a:rPr lang="sr-Latn-RS" sz="1400" b="1" dirty="0">
                <a:latin typeface="Courier New" pitchFamily="49" charset="0"/>
                <a:cs typeface="Courier New" pitchFamily="49" charset="0"/>
              </a:rPr>
              <a:t>    else:</a:t>
            </a:r>
          </a:p>
          <a:p>
            <a:r>
              <a:rPr lang="sr-Latn-RS" sz="1400" b="1" dirty="0">
                <a:latin typeface="Courier New" pitchFamily="49" charset="0"/>
                <a:cs typeface="Courier New" pitchFamily="49" charset="0"/>
              </a:rPr>
              <a:t>        print(</a:t>
            </a:r>
            <a:r>
              <a:rPr lang="en-US" sz="1400" b="1" dirty="0">
                <a:latin typeface="Courier New" pitchFamily="49" charset="0"/>
                <a:cs typeface="Courier New" pitchFamily="49" charset="0"/>
              </a:rPr>
              <a:t>"Ima </a:t>
            </a:r>
            <a:r>
              <a:rPr lang="sr-Latn-RS" sz="1400" b="1" dirty="0">
                <a:latin typeface="Courier New" pitchFamily="49" charset="0"/>
                <a:cs typeface="Courier New" pitchFamily="49" charset="0"/>
              </a:rPr>
              <a:t>beskonačno</a:t>
            </a:r>
            <a:r>
              <a:rPr lang="en-US" sz="1400" b="1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sr-Latn-RS" sz="1400" b="1" dirty="0">
                <a:latin typeface="Courier New" pitchFamily="49" charset="0"/>
                <a:cs typeface="Courier New" pitchFamily="49" charset="0"/>
              </a:rPr>
              <a:t>mnogo</a:t>
            </a:r>
            <a:r>
              <a:rPr lang="en-US" sz="1400" b="1" dirty="0">
                <a:latin typeface="Courier New" pitchFamily="49" charset="0"/>
                <a:cs typeface="Courier New" pitchFamily="49" charset="0"/>
              </a:rPr>
              <a:t>!</a:t>
            </a:r>
            <a:r>
              <a:rPr lang="sr-Latn-RS" sz="1400" b="1" dirty="0">
                <a:latin typeface="Courier New" pitchFamily="49" charset="0"/>
                <a:cs typeface="Courier New" pitchFamily="49" charset="0"/>
              </a:rPr>
              <a:t>")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"/>
                            </p:stCondLst>
                            <p:childTnLst>
                              <p:par>
                                <p:cTn id="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DC878D9A-77BE-4701-AE3D-EEFC53CD50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643BE08-0ED1-4B73-AC6D-B7E26A59CD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5997" y="469900"/>
            <a:ext cx="2771251" cy="59182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balanced" dir="t"/>
          </a:scene3d>
          <a:sp3d>
            <a:bevelT w="635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56B2094-7FC0-45FC-BFED-3CB88CEE63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9751" y="635508"/>
            <a:ext cx="2523744" cy="5586984"/>
          </a:xfrm>
          <a:prstGeom prst="rect">
            <a:avLst/>
          </a:prstGeom>
          <a:noFill/>
          <a:ln w="15875" cap="flat">
            <a:solidFill>
              <a:schemeClr val="accent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4081" y="954756"/>
            <a:ext cx="2047810" cy="4946003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FFFF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if</a:t>
            </a:r>
            <a:br>
              <a:rPr lang="en-US" b="1" dirty="0">
                <a:solidFill>
                  <a:srgbClr val="FFFF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b="1" dirty="0">
                <a:solidFill>
                  <a:srgbClr val="FFFF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elif</a:t>
            </a:r>
            <a:br>
              <a:rPr lang="en-US" b="1" dirty="0">
                <a:solidFill>
                  <a:srgbClr val="FFFF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b="1" dirty="0">
                <a:solidFill>
                  <a:srgbClr val="FFFF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else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7A4B640-BB7F-4272-A710-068DBA9F9A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90722" y="0"/>
            <a:ext cx="5653278" cy="6858000"/>
          </a:xfrm>
          <a:prstGeom prst="rect">
            <a:avLst/>
          </a:prstGeom>
          <a:gradFill>
            <a:gsLst>
              <a:gs pos="0">
                <a:schemeClr val="bg1"/>
              </a:gs>
              <a:gs pos="30000">
                <a:schemeClr val="bg1"/>
              </a:gs>
              <a:gs pos="61000">
                <a:schemeClr val="bg2">
                  <a:lumMod val="20000"/>
                  <a:lumOff val="80000"/>
                </a:schemeClr>
              </a:gs>
              <a:gs pos="97000">
                <a:schemeClr val="bg2">
                  <a:lumMod val="70000"/>
                  <a:lumOff val="3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innerShdw blurRad="63500" dist="50800" dir="10800000">
              <a:prstClr val="black">
                <a:alpha val="35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55700" y="469900"/>
            <a:ext cx="5059700" cy="6007100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000" b="1" dirty="0">
                <a:latin typeface="Courier New" pitchFamily="49" charset="0"/>
                <a:cs typeface="Courier New" pitchFamily="49" charset="0"/>
              </a:rPr>
              <a:t>if-else</a:t>
            </a:r>
            <a:r>
              <a:rPr lang="sr-Latn-RS" sz="2000" dirty="0"/>
              <a:t> omogućuje međusobno isključivanje blokova koda</a:t>
            </a:r>
          </a:p>
          <a:p>
            <a:pPr lvl="1">
              <a:lnSpc>
                <a:spcPct val="90000"/>
              </a:lnSpc>
            </a:pPr>
            <a:r>
              <a:rPr lang="en-US" b="1" dirty="0"/>
              <a:t>then</a:t>
            </a:r>
            <a:r>
              <a:rPr lang="sr-Latn-RS" dirty="0"/>
              <a:t> blok u slučaju da je uslov ispunjen</a:t>
            </a:r>
          </a:p>
          <a:p>
            <a:pPr lvl="1">
              <a:lnSpc>
                <a:spcPct val="90000"/>
              </a:lnSpc>
            </a:pPr>
            <a:r>
              <a:rPr lang="en-US" b="1" dirty="0"/>
              <a:t>else</a:t>
            </a:r>
            <a:r>
              <a:rPr lang="sr-Latn-RS" dirty="0"/>
              <a:t> blok u slučaju da nije</a:t>
            </a:r>
          </a:p>
          <a:p>
            <a:pPr>
              <a:lnSpc>
                <a:spcPct val="90000"/>
              </a:lnSpc>
            </a:pPr>
            <a:r>
              <a:rPr lang="sr-Latn-RS" sz="2000" dirty="0"/>
              <a:t>Ako uslov </a:t>
            </a:r>
            <a:r>
              <a:rPr lang="en-US" sz="2000" b="1" dirty="0">
                <a:latin typeface="Courier New" pitchFamily="49" charset="0"/>
                <a:cs typeface="Courier New" pitchFamily="49" charset="0"/>
              </a:rPr>
              <a:t>if</a:t>
            </a:r>
            <a:r>
              <a:rPr lang="en-US" sz="2000" dirty="0"/>
              <a:t>-a</a:t>
            </a:r>
            <a:r>
              <a:rPr lang="sr-Latn-RS" sz="2000" dirty="0"/>
              <a:t> nije ispunjen, kako postaviti novi uslov?</a:t>
            </a:r>
          </a:p>
          <a:p>
            <a:pPr>
              <a:lnSpc>
                <a:spcPct val="90000"/>
              </a:lnSpc>
            </a:pPr>
            <a:r>
              <a:rPr lang="sr-Latn-RS" sz="2000" dirty="0"/>
              <a:t>Ostvaruje se pomoću ključne reči </a:t>
            </a:r>
            <a:r>
              <a:rPr lang="en-US" sz="2000" b="1" dirty="0">
                <a:latin typeface="Courier New" pitchFamily="49" charset="0"/>
                <a:cs typeface="Courier New" pitchFamily="49" charset="0"/>
              </a:rPr>
              <a:t>elif</a:t>
            </a:r>
            <a:r>
              <a:rPr lang="en-US" sz="2000" dirty="0"/>
              <a:t>:</a:t>
            </a:r>
            <a:endParaRPr lang="sr-Latn-RS" sz="2000" dirty="0"/>
          </a:p>
          <a:p>
            <a:pPr lvl="1">
              <a:lnSpc>
                <a:spcPct val="90000"/>
              </a:lnSpc>
            </a:pPr>
            <a:r>
              <a:rPr lang="sr-Latn-RS" dirty="0"/>
              <a:t>omogućuje da se proveri istinitost više izraza i da se izvrši blok koda za </a:t>
            </a:r>
            <a:r>
              <a:rPr lang="sr-Latn-RS" b="1" dirty="0"/>
              <a:t>prvi izraz </a:t>
            </a:r>
            <a:r>
              <a:rPr lang="sr-Latn-RS" dirty="0"/>
              <a:t>(u nizu)</a:t>
            </a:r>
            <a:r>
              <a:rPr lang="sr-Latn-RS" b="1" dirty="0"/>
              <a:t> </a:t>
            </a:r>
            <a:r>
              <a:rPr lang="sr-Latn-RS" dirty="0"/>
              <a:t>koji je istinit</a:t>
            </a:r>
          </a:p>
          <a:p>
            <a:pPr lvl="1">
              <a:lnSpc>
                <a:spcPct val="90000"/>
              </a:lnSpc>
            </a:pPr>
            <a:r>
              <a:rPr lang="sr-Latn-RS" dirty="0"/>
              <a:t>samo jedan blok se izvrši</a:t>
            </a:r>
            <a:br>
              <a:rPr lang="sr-Latn-RS" dirty="0"/>
            </a:br>
            <a:r>
              <a:rPr lang="sr-Latn-RS" dirty="0"/>
              <a:t>čak iako se desi da bude više istinitih</a:t>
            </a:r>
          </a:p>
          <a:p>
            <a:pPr lvl="1">
              <a:lnSpc>
                <a:spcPct val="90000"/>
              </a:lnSpc>
            </a:pPr>
            <a:r>
              <a:rPr lang="sr-Latn-RS" dirty="0"/>
              <a:t>omogućava nešto slično </a:t>
            </a:r>
            <a:r>
              <a:rPr lang="en-US" dirty="0"/>
              <a:t>switch-case</a:t>
            </a:r>
            <a:r>
              <a:rPr lang="sr-Latn-RS" dirty="0"/>
              <a:t> u drugim jezicima</a:t>
            </a:r>
          </a:p>
        </p:txBody>
      </p:sp>
      <p:sp>
        <p:nvSpPr>
          <p:cNvPr id="5" name="Rectangle 4"/>
          <p:cNvSpPr/>
          <p:nvPr/>
        </p:nvSpPr>
        <p:spPr>
          <a:xfrm>
            <a:off x="7442444" y="0"/>
            <a:ext cx="16043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600"/>
              </a:spcAft>
            </a:pPr>
            <a:r>
              <a:rPr lang="en-US" dirty="0"/>
              <a:t>2.2_elif_days.py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if – else – elif</a:t>
            </a:r>
          </a:p>
        </p:txBody>
      </p:sp>
      <p:sp>
        <p:nvSpPr>
          <p:cNvPr id="5" name="Content Placeholder 3"/>
          <p:cNvSpPr>
            <a:spLocks noGrp="1"/>
          </p:cNvSpPr>
          <p:nvPr>
            <p:ph idx="1"/>
          </p:nvPr>
        </p:nvSpPr>
        <p:spPr>
          <a:xfrm>
            <a:off x="457200" y="4358640"/>
            <a:ext cx="4041648" cy="204216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b="1" dirty="0">
                <a:latin typeface="Courier New" pitchFamily="49" charset="0"/>
              </a:rPr>
              <a:t>if a==0:</a:t>
            </a:r>
          </a:p>
          <a:p>
            <a:pPr marL="0" indent="0">
              <a:buNone/>
            </a:pPr>
            <a:r>
              <a:rPr lang="en-US" sz="1800" b="1" dirty="0">
                <a:latin typeface="Courier New" pitchFamily="49" charset="0"/>
              </a:rPr>
              <a:t>    # </a:t>
            </a:r>
            <a:r>
              <a:rPr lang="sr-Latn-RS" sz="1800" b="1" dirty="0">
                <a:latin typeface="Courier New" pitchFamily="49" charset="0"/>
              </a:rPr>
              <a:t>nema rešenje</a:t>
            </a:r>
          </a:p>
          <a:p>
            <a:pPr marL="0" indent="0">
              <a:buNone/>
            </a:pPr>
            <a:r>
              <a:rPr lang="en-US" sz="1800" b="1" dirty="0">
                <a:latin typeface="Courier New" pitchFamily="49" charset="0"/>
              </a:rPr>
              <a:t>else:</a:t>
            </a:r>
          </a:p>
          <a:p>
            <a:pPr marL="0" indent="0">
              <a:buNone/>
            </a:pPr>
            <a:r>
              <a:rPr lang="en-US" sz="1800" b="1" dirty="0">
                <a:latin typeface="Courier New" pitchFamily="49" charset="0"/>
              </a:rPr>
              <a:t>    # </a:t>
            </a:r>
            <a:r>
              <a:rPr lang="sr-Latn-RS" sz="1800" b="1" dirty="0">
                <a:latin typeface="Courier New" pitchFamily="49" charset="0"/>
              </a:rPr>
              <a:t>ima rešenje</a:t>
            </a:r>
          </a:p>
        </p:txBody>
      </p:sp>
      <p:sp>
        <p:nvSpPr>
          <p:cNvPr id="6" name="Content Placeholder 4"/>
          <p:cNvSpPr txBox="1">
            <a:spLocks/>
          </p:cNvSpPr>
          <p:nvPr/>
        </p:nvSpPr>
        <p:spPr>
          <a:xfrm>
            <a:off x="4632198" y="4358082"/>
            <a:ext cx="4041648" cy="2039670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+mn-ea"/>
                <a:cs typeface="+mn-cs"/>
              </a:rPr>
              <a:t>if D!=0: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+mn-ea"/>
                <a:cs typeface="+mn-cs"/>
              </a:rPr>
              <a:t>    # x=…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+mn-ea"/>
                <a:cs typeface="+mn-cs"/>
              </a:rPr>
              <a:t>elif Dx==0 and Dy==0: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+mn-ea"/>
                <a:cs typeface="+mn-cs"/>
              </a:rPr>
              <a:t>    # </a:t>
            </a:r>
            <a:r>
              <a:rPr kumimoji="0" lang="sr-Latn-RS" sz="1800" b="1" i="0" u="none" strike="noStrike" kern="1200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+mn-ea"/>
                <a:cs typeface="+mn-cs"/>
              </a:rPr>
              <a:t>beskonačno mnogo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+mn-ea"/>
                <a:cs typeface="+mn-cs"/>
              </a:rPr>
              <a:t>res.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+mn-ea"/>
                <a:cs typeface="+mn-cs"/>
              </a:rPr>
              <a:t>else: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+mn-ea"/>
                <a:cs typeface="+mn-cs"/>
              </a:rPr>
              <a:t>    # </a:t>
            </a:r>
            <a:r>
              <a:rPr kumimoji="0" lang="sr-Latn-RS" sz="1800" b="1" i="0" u="none" strike="noStrike" kern="1200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+mn-ea"/>
                <a:cs typeface="+mn-cs"/>
              </a:rPr>
              <a:t>nema rešenja</a:t>
            </a:r>
          </a:p>
        </p:txBody>
      </p:sp>
      <p:pic>
        <p:nvPicPr>
          <p:cNvPr id="7" name="Content Placeholder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06" t="4123" r="52437" b="73542"/>
          <a:stretch/>
        </p:blipFill>
        <p:spPr>
          <a:xfrm>
            <a:off x="100097" y="1524001"/>
            <a:ext cx="4243303" cy="2895600"/>
          </a:xfrm>
          <a:prstGeom prst="rect">
            <a:avLst/>
          </a:prstGeom>
          <a:ln>
            <a:noFill/>
          </a:ln>
        </p:spPr>
      </p:pic>
      <p:pic>
        <p:nvPicPr>
          <p:cNvPr id="8" name="Content Placeholder 8"/>
          <p:cNvPicPr>
            <a:picLocks noChangeAspect="1"/>
          </p:cNvPicPr>
          <p:nvPr/>
        </p:nvPicPr>
        <p:blipFill rotWithShape="1"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083" t="3810" r="3987" b="64868"/>
          <a:stretch/>
        </p:blipFill>
        <p:spPr>
          <a:xfrm>
            <a:off x="4724400" y="849587"/>
            <a:ext cx="4419600" cy="373765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52723366-C73B-4ED6-ADEF-29911C6BC5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47A4152-8E41-4D1C-B88C-57C5C430A6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63473" y="484632"/>
            <a:ext cx="8417053" cy="1479635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balanced" dir="t"/>
          </a:scene3d>
          <a:sp3d>
            <a:bevelT w="635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3315" y="796374"/>
            <a:ext cx="7937369" cy="880027"/>
          </a:xfrm>
        </p:spPr>
        <p:txBody>
          <a:bodyPr>
            <a:normAutofit fontScale="90000"/>
          </a:bodyPr>
          <a:lstStyle/>
          <a:p>
            <a:pPr>
              <a:lnSpc>
                <a:spcPct val="90000"/>
              </a:lnSpc>
            </a:pPr>
            <a:r>
              <a:rPr lang="sr-Latn-RS" cap="small" dirty="0">
                <a:solidFill>
                  <a:srgbClr val="FFFFFF"/>
                </a:solidFill>
              </a:rPr>
              <a:t>DZ: rešavanje kvadratne jednačine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99F76F5-72D4-4814-9169-8F535AEEB8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8060" y="648377"/>
            <a:ext cx="8167878" cy="1152144"/>
          </a:xfrm>
          <a:prstGeom prst="rect">
            <a:avLst/>
          </a:prstGeom>
          <a:noFill/>
          <a:ln w="15875" cap="flat">
            <a:solidFill>
              <a:schemeClr val="accent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6202988-4466-42C5-B33A-AFABF051B4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86000"/>
            <a:ext cx="9144000" cy="4572000"/>
          </a:xfrm>
          <a:prstGeom prst="rect">
            <a:avLst/>
          </a:prstGeom>
          <a:gradFill>
            <a:gsLst>
              <a:gs pos="0">
                <a:schemeClr val="bg1"/>
              </a:gs>
              <a:gs pos="30000">
                <a:schemeClr val="bg1"/>
              </a:gs>
              <a:gs pos="61000">
                <a:schemeClr val="bg2">
                  <a:lumMod val="20000"/>
                  <a:lumOff val="80000"/>
                </a:schemeClr>
              </a:gs>
              <a:gs pos="97000">
                <a:schemeClr val="bg2">
                  <a:lumMod val="70000"/>
                  <a:lumOff val="3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innerShdw blurRad="63500" dist="50800" dir="16200000">
              <a:prstClr val="black">
                <a:alpha val="35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88060" y="2618460"/>
                <a:ext cx="8274940" cy="3858539"/>
              </a:xfrm>
            </p:spPr>
            <p:txBody>
              <a:bodyPr>
                <a:normAutofit fontScale="47500" lnSpcReduction="20000"/>
              </a:bodyPr>
              <a:lstStyle/>
              <a:p>
                <a:r>
                  <a:rPr lang="en-US" sz="3300" dirty="0"/>
                  <a:t>Re</a:t>
                </a:r>
                <a:r>
                  <a:rPr lang="sr-Latn-RS" sz="3300" dirty="0"/>
                  <a:t>šiti kvadratnu jednačinu</a:t>
                </a:r>
                <a:r>
                  <a:rPr lang="sr-Latn-RS" sz="2800" dirty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sr-Latn-RS" sz="28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sr-Latn-RS" sz="2800" i="1">
                            <a:latin typeface="Cambria Math" panose="02040503050406030204" pitchFamily="18" charset="0"/>
                          </a:rPr>
                          <m:t>𝑎𝑥</m:t>
                        </m:r>
                      </m:e>
                      <m:sup>
                        <m:r>
                          <a:rPr lang="sr-Latn-RS" sz="28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sr-Latn-RS" sz="2800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sr-Latn-RS" sz="2800" i="1">
                        <a:latin typeface="Cambria Math" panose="02040503050406030204" pitchFamily="18" charset="0"/>
                      </a:rPr>
                      <m:t>𝑏𝑥</m:t>
                    </m:r>
                    <m:r>
                      <a:rPr lang="sr-Latn-RS" sz="2800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sr-Latn-RS" sz="2800" i="1">
                        <a:latin typeface="Cambria Math" panose="02040503050406030204" pitchFamily="18" charset="0"/>
                      </a:rPr>
                      <m:t>𝑐</m:t>
                    </m:r>
                    <m:r>
                      <a:rPr lang="sr-Latn-RS" sz="2800" i="1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endParaRPr lang="sr-Latn-RS" sz="2800" dirty="0"/>
              </a:p>
              <a:p>
                <a:r>
                  <a:rPr lang="sr-Latn-RS" sz="3300" dirty="0"/>
                  <a:t>Rešenje je dato formulom: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RS" sz="28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sr-Latn-RS" sz="2800" i="1">
                              <a:latin typeface="Cambria Math" panose="02040503050406030204" pitchFamily="18" charset="0"/>
                            </a:rPr>
                            <m:t>1,2</m:t>
                          </m:r>
                        </m:sub>
                      </m:sSub>
                      <m:r>
                        <a:rPr lang="sr-Latn-RS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sr-Latn-R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sr-Latn-R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sr-Latn-R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𝑏</m:t>
                          </m:r>
                          <m:r>
                            <a:rPr lang="sr-Latn-R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±</m:t>
                          </m:r>
                          <m:rad>
                            <m:radPr>
                              <m:degHide m:val="on"/>
                              <m:ctrlPr>
                                <a:rPr lang="sr-Latn-RS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sr-Latn-RS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𝐷</m:t>
                              </m:r>
                            </m:e>
                          </m:rad>
                        </m:num>
                        <m:den>
                          <m:r>
                            <a:rPr lang="sr-Latn-R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  <m:r>
                            <a:rPr lang="sr-Latn-R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  <m:r>
                        <a:rPr lang="sr-Latn-RS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  <m:r>
                        <a:rPr lang="sr-Latn-RS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𝐷</m:t>
                      </m:r>
                      <m:r>
                        <a:rPr lang="en-US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sr-Latn-R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sr-Latn-R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𝑏</m:t>
                          </m:r>
                        </m:e>
                        <m:sup>
                          <m:r>
                            <a:rPr lang="sr-Latn-R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sr-Latn-RS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−4</m:t>
                      </m:r>
                      <m:r>
                        <a:rPr lang="sr-Latn-RS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𝑎𝑐</m:t>
                      </m:r>
                    </m:oMath>
                  </m:oMathPara>
                </a14:m>
                <a:endParaRPr lang="sr-Latn-RS" sz="2800" dirty="0"/>
              </a:p>
              <a:p>
                <a:r>
                  <a:rPr lang="sr-Latn-RS" sz="3300" dirty="0"/>
                  <a:t>Imamo tri mogućnosti u zavisnosti od </a:t>
                </a:r>
                <a:r>
                  <a:rPr lang="sr-Latn-RS" sz="3300" i="1" dirty="0"/>
                  <a:t>D</a:t>
                </a:r>
                <a:r>
                  <a:rPr lang="sr-Latn-RS" sz="3300" dirty="0"/>
                  <a:t>: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sr-Latn-RS" sz="2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𝐷</m:t>
                    </m:r>
                    <m:r>
                      <a:rPr lang="sr-Latn-RS" sz="2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&gt;0</m:t>
                    </m:r>
                  </m:oMath>
                </a14:m>
                <a:r>
                  <a:rPr lang="sr-Latn-RS" sz="3300" dirty="0"/>
                  <a:t> i tada jednačina ima 2 različita realna rešenja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sr-Latn-RS" sz="2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𝐷</m:t>
                    </m:r>
                    <m:r>
                      <a:rPr lang="en-US" sz="2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&lt;</m:t>
                    </m:r>
                    <m:r>
                      <a:rPr lang="sr-Latn-RS" sz="2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sr-Latn-RS" sz="2600" dirty="0"/>
                  <a:t> </a:t>
                </a:r>
                <a:r>
                  <a:rPr lang="sr-Latn-RS" sz="3400" dirty="0"/>
                  <a:t>i tada jednačina ima konjugovano-kompleksna rešenja:</a:t>
                </a:r>
              </a:p>
              <a:p>
                <a:pPr marL="457200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RS" sz="26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sr-Latn-RS" sz="2600" i="1">
                              <a:latin typeface="Cambria Math" panose="02040503050406030204" pitchFamily="18" charset="0"/>
                            </a:rPr>
                            <m:t>1,2</m:t>
                          </m:r>
                        </m:sub>
                      </m:sSub>
                      <m:r>
                        <a:rPr lang="sr-Latn-RS" sz="2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sr-Latn-RS" sz="2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sr-Latn-RS" sz="2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sr-Latn-RS" sz="2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𝑏</m:t>
                          </m:r>
                          <m:r>
                            <a:rPr lang="sr-Latn-RS" sz="2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±</m:t>
                          </m:r>
                          <m:r>
                            <a:rPr lang="sr-Latn-RS" sz="2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  <m:rad>
                            <m:radPr>
                              <m:degHide m:val="on"/>
                              <m:ctrlPr>
                                <a:rPr lang="sr-Latn-RS" sz="2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sr-Latn-RS" sz="26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sr-Latn-RS" sz="26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𝐷</m:t>
                                  </m:r>
                                </m:e>
                              </m:d>
                            </m:e>
                          </m:rad>
                        </m:num>
                        <m:den>
                          <m:r>
                            <a:rPr lang="sr-Latn-RS" sz="2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  <m:r>
                            <a:rPr lang="sr-Latn-RS" sz="2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</m:oMath>
                  </m:oMathPara>
                </a14:m>
                <a:endParaRPr lang="sr-Latn-RS" sz="2600" dirty="0"/>
              </a:p>
              <a:p>
                <a:pPr lvl="1"/>
                <a14:m>
                  <m:oMath xmlns:m="http://schemas.openxmlformats.org/officeDocument/2006/math">
                    <m:r>
                      <a:rPr lang="sr-Latn-RS" sz="2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𝐷</m:t>
                    </m:r>
                    <m:r>
                      <a:rPr lang="en-US" sz="2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sr-Latn-RS" sz="2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sr-Latn-RS" sz="3400" dirty="0"/>
                  <a:t> i tada jednačina ima jedno dvostruko rešenje: </a:t>
                </a:r>
              </a:p>
              <a:p>
                <a:pPr marL="457200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RS" sz="26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sr-Latn-RS" sz="2600" i="1">
                              <a:latin typeface="Cambria Math" panose="02040503050406030204" pitchFamily="18" charset="0"/>
                            </a:rPr>
                            <m:t>1,2</m:t>
                          </m:r>
                        </m:sub>
                      </m:sSub>
                      <m:r>
                        <a:rPr lang="sr-Latn-RS" sz="2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sr-Latn-RS" sz="2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sr-Latn-RS" sz="2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sr-Latn-RS" sz="2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𝑏</m:t>
                          </m:r>
                        </m:num>
                        <m:den>
                          <m:r>
                            <a:rPr lang="sr-Latn-RS" sz="2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  <m:r>
                            <a:rPr lang="sr-Latn-RS" sz="2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</m:oMath>
                  </m:oMathPara>
                </a14:m>
                <a:endParaRPr lang="sr-Latn-RS" sz="2600" dirty="0">
                  <a:ea typeface="Cambria Math" panose="02040503050406030204" pitchFamily="18" charset="0"/>
                </a:endParaRPr>
              </a:p>
              <a:p>
                <a:pPr marL="342900" lvl="1" indent="-342900">
                  <a:buFont typeface="Arial" pitchFamily="34" charset="0"/>
                  <a:buChar char="•"/>
                </a:pPr>
                <a:r>
                  <a:rPr lang="sr-Latn-RS" sz="3400" dirty="0"/>
                  <a:t>Imamo poseban slučaj kada je </a:t>
                </a:r>
                <a14:m>
                  <m:oMath xmlns:m="http://schemas.openxmlformats.org/officeDocument/2006/math">
                    <m:r>
                      <a:rPr lang="sr-Latn-RS" sz="2700">
                        <a:latin typeface="Cambria Math" panose="02040503050406030204" pitchFamily="18" charset="0"/>
                      </a:rPr>
                      <m:t>𝑎</m:t>
                    </m:r>
                    <m:r>
                      <a:rPr lang="sr-Latn-RS" sz="270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sr-Latn-RS" sz="2700" dirty="0"/>
                  <a:t>.</a:t>
                </a:r>
                <a:r>
                  <a:rPr lang="sr-Latn-RS" sz="3400" dirty="0"/>
                  <a:t> Tada zapravo rešavamo linearnu jednačinu.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88060" y="2618460"/>
                <a:ext cx="8274940" cy="3858539"/>
              </a:xfrm>
              <a:blipFill>
                <a:blip r:embed="rId3"/>
                <a:stretch>
                  <a:fillRect l="-442" t="-22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871262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DC878D9A-77BE-4701-AE3D-EEFC53CD50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643BE08-0ED1-4B73-AC6D-B7E26A59CD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5997" y="469900"/>
            <a:ext cx="2771251" cy="59182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balanced" dir="t"/>
          </a:scene3d>
          <a:sp3d>
            <a:bevelT w="635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56B2094-7FC0-45FC-BFED-3CB88CEE63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9751" y="635508"/>
            <a:ext cx="2523744" cy="5586984"/>
          </a:xfrm>
          <a:prstGeom prst="rect">
            <a:avLst/>
          </a:prstGeom>
          <a:noFill/>
          <a:ln w="15875" cap="flat">
            <a:solidFill>
              <a:schemeClr val="accent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4081" y="954756"/>
            <a:ext cx="2047810" cy="4946003"/>
          </a:xfrm>
        </p:spPr>
        <p:txBody>
          <a:bodyPr>
            <a:normAutofit/>
          </a:bodyPr>
          <a:lstStyle/>
          <a:p>
            <a:r>
              <a:rPr lang="sr-Latn-RS" cap="small" dirty="0">
                <a:solidFill>
                  <a:srgbClr val="FFFFFF"/>
                </a:solidFill>
              </a:rPr>
              <a:t>Ciklusi</a:t>
            </a:r>
            <a:endParaRPr lang="en-US" cap="small" dirty="0">
              <a:solidFill>
                <a:srgbClr val="FFFFFF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7A4B640-BB7F-4272-A710-068DBA9F9A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90722" y="0"/>
            <a:ext cx="5653278" cy="6858000"/>
          </a:xfrm>
          <a:prstGeom prst="rect">
            <a:avLst/>
          </a:prstGeom>
          <a:gradFill>
            <a:gsLst>
              <a:gs pos="0">
                <a:schemeClr val="bg1"/>
              </a:gs>
              <a:gs pos="30000">
                <a:schemeClr val="bg1"/>
              </a:gs>
              <a:gs pos="61000">
                <a:schemeClr val="bg2">
                  <a:lumMod val="20000"/>
                  <a:lumOff val="80000"/>
                </a:schemeClr>
              </a:gs>
              <a:gs pos="97000">
                <a:schemeClr val="bg2">
                  <a:lumMod val="70000"/>
                  <a:lumOff val="3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innerShdw blurRad="63500" dist="50800" dir="10800000">
              <a:prstClr val="black">
                <a:alpha val="35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55700" y="469900"/>
            <a:ext cx="4932303" cy="5854700"/>
          </a:xfrm>
        </p:spPr>
        <p:txBody>
          <a:bodyPr anchor="ctr">
            <a:normAutofit/>
          </a:bodyPr>
          <a:lstStyle/>
          <a:p>
            <a:r>
              <a:rPr lang="sr-Latn-RS" dirty="0"/>
              <a:t>Neke obrade je potrebno učiniti veći broj puta</a:t>
            </a:r>
          </a:p>
          <a:p>
            <a:pPr lvl="1"/>
            <a:r>
              <a:rPr lang="sr-Latn-RS" dirty="0"/>
              <a:t>Za svaki karakter (slovo) u reči (rečenici)</a:t>
            </a:r>
          </a:p>
          <a:p>
            <a:pPr lvl="1"/>
            <a:r>
              <a:rPr lang="sr-Latn-RS" dirty="0"/>
              <a:t>Svaki element niza</a:t>
            </a:r>
          </a:p>
          <a:p>
            <a:pPr lvl="1"/>
            <a:r>
              <a:rPr lang="sr-Latn-RS" dirty="0"/>
              <a:t>Određeni broj puta: na primer (5, n)</a:t>
            </a:r>
          </a:p>
          <a:p>
            <a:pPr lvl="1"/>
            <a:r>
              <a:rPr lang="sr-Latn-RS" dirty="0"/>
              <a:t>Do zadovoljenja nekog uslova</a:t>
            </a:r>
          </a:p>
          <a:p>
            <a:r>
              <a:rPr lang="sr-Latn-RS" dirty="0"/>
              <a:t>Ciklusi (petlje)</a:t>
            </a:r>
          </a:p>
          <a:p>
            <a:pPr lvl="1"/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for</a:t>
            </a:r>
          </a:p>
          <a:p>
            <a:pPr lvl="1"/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while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DC878D9A-77BE-4701-AE3D-EEFC53CD50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643BE08-0ED1-4B73-AC6D-B7E26A59CD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5997" y="469900"/>
            <a:ext cx="2771251" cy="59182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balanced" dir="t"/>
          </a:scene3d>
          <a:sp3d>
            <a:bevelT w="635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56B2094-7FC0-45FC-BFED-3CB88CEE63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9751" y="635508"/>
            <a:ext cx="2523744" cy="5586984"/>
          </a:xfrm>
          <a:prstGeom prst="rect">
            <a:avLst/>
          </a:prstGeom>
          <a:noFill/>
          <a:ln w="15875" cap="flat">
            <a:solidFill>
              <a:schemeClr val="accent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4081" y="954756"/>
            <a:ext cx="2047810" cy="4946003"/>
          </a:xfrm>
        </p:spPr>
        <p:txBody>
          <a:bodyPr>
            <a:normAutofit/>
          </a:bodyPr>
          <a:lstStyle/>
          <a:p>
            <a:r>
              <a:rPr lang="sr-Latn-RS" cap="small" dirty="0">
                <a:solidFill>
                  <a:srgbClr val="FFFFFF"/>
                </a:solidFill>
              </a:rPr>
              <a:t>Ciklusi</a:t>
            </a:r>
            <a:br>
              <a:rPr lang="sr-Latn-RS" cap="small" dirty="0">
                <a:solidFill>
                  <a:srgbClr val="FFFFFF"/>
                </a:solidFill>
              </a:rPr>
            </a:br>
            <a:r>
              <a:rPr lang="sr-Latn-RS" dirty="0">
                <a:solidFill>
                  <a:srgbClr val="FFFFFF"/>
                </a:solidFill>
              </a:rPr>
              <a:t>–</a:t>
            </a:r>
            <a:br>
              <a:rPr lang="sr-Latn-RS" dirty="0">
                <a:solidFill>
                  <a:srgbClr val="FFFFFF"/>
                </a:solidFill>
              </a:rPr>
            </a:br>
            <a:r>
              <a:rPr lang="en-US" b="1" dirty="0">
                <a:solidFill>
                  <a:srgbClr val="FFFF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while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7A4B640-BB7F-4272-A710-068DBA9F9A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90722" y="0"/>
            <a:ext cx="5653278" cy="6858000"/>
          </a:xfrm>
          <a:prstGeom prst="rect">
            <a:avLst/>
          </a:prstGeom>
          <a:gradFill>
            <a:gsLst>
              <a:gs pos="0">
                <a:schemeClr val="bg1"/>
              </a:gs>
              <a:gs pos="30000">
                <a:schemeClr val="bg1"/>
              </a:gs>
              <a:gs pos="61000">
                <a:schemeClr val="bg2">
                  <a:lumMod val="20000"/>
                  <a:lumOff val="80000"/>
                </a:schemeClr>
              </a:gs>
              <a:gs pos="97000">
                <a:schemeClr val="bg2">
                  <a:lumMod val="70000"/>
                  <a:lumOff val="3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innerShdw blurRad="63500" dist="50800" dir="10800000">
              <a:prstClr val="black">
                <a:alpha val="35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55700" y="469900"/>
            <a:ext cx="4932303" cy="5854700"/>
          </a:xfrm>
        </p:spPr>
        <p:txBody>
          <a:bodyPr anchor="ctr">
            <a:normAutofit/>
          </a:bodyPr>
          <a:lstStyle/>
          <a:p>
            <a:r>
              <a:rPr lang="sr-Latn-RS" dirty="0"/>
              <a:t>Izvršavaj sve dok je (logički) uslov zadovoljen:</a:t>
            </a:r>
          </a:p>
          <a:p>
            <a:pPr marL="0" indent="0">
              <a:buNone/>
            </a:pPr>
            <a:r>
              <a:rPr lang="en-US" b="1" dirty="0">
                <a:latin typeface="Courier New" pitchFamily="49" charset="0"/>
                <a:cs typeface="Courier New" pitchFamily="49" charset="0"/>
              </a:rPr>
              <a:t>while </a:t>
            </a:r>
            <a:r>
              <a:rPr lang="sr-Latn-RS" b="1" i="1" dirty="0">
                <a:latin typeface="Times New Roman" pitchFamily="18" charset="0"/>
                <a:cs typeface="Times New Roman" pitchFamily="18" charset="0"/>
              </a:rPr>
              <a:t>uslov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:</a:t>
            </a:r>
          </a:p>
          <a:p>
            <a:pPr marL="0" indent="0">
              <a:buNone/>
            </a:pPr>
            <a:r>
              <a:rPr lang="en-US" b="1" dirty="0">
                <a:latin typeface="Courier New" pitchFamily="49" charset="0"/>
                <a:cs typeface="Courier New" pitchFamily="49" charset="0"/>
              </a:rPr>
              <a:t>    </a:t>
            </a:r>
            <a:r>
              <a:rPr lang="sr-Latn-RS" b="1" dirty="0">
                <a:latin typeface="Courier New" pitchFamily="49" charset="0"/>
                <a:cs typeface="Courier New" pitchFamily="49" charset="0"/>
              </a:rPr>
              <a:t>naredba_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1</a:t>
            </a:r>
          </a:p>
          <a:p>
            <a:pPr marL="0" indent="0">
              <a:buNone/>
            </a:pPr>
            <a:r>
              <a:rPr lang="en-US" b="1" dirty="0">
                <a:latin typeface="Courier New" pitchFamily="49" charset="0"/>
                <a:cs typeface="Courier New" pitchFamily="49" charset="0"/>
              </a:rPr>
              <a:t>    </a:t>
            </a:r>
            <a:r>
              <a:rPr lang="sr-Latn-RS" b="1" dirty="0">
                <a:latin typeface="Courier New" pitchFamily="49" charset="0"/>
                <a:cs typeface="Courier New" pitchFamily="49" charset="0"/>
              </a:rPr>
              <a:t>naredba_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2</a:t>
            </a:r>
          </a:p>
          <a:p>
            <a:pPr marL="0" indent="0">
              <a:buNone/>
            </a:pPr>
            <a:r>
              <a:rPr lang="en-US" b="1" dirty="0">
                <a:latin typeface="Courier New" pitchFamily="49" charset="0"/>
                <a:cs typeface="Courier New" pitchFamily="49" charset="0"/>
              </a:rPr>
              <a:t>    #...</a:t>
            </a:r>
          </a:p>
          <a:p>
            <a:pPr marL="0" indent="0">
              <a:buNone/>
            </a:pPr>
            <a:r>
              <a:rPr lang="en-US" b="1" dirty="0">
                <a:latin typeface="Courier New" pitchFamily="49" charset="0"/>
                <a:cs typeface="Courier New" pitchFamily="49" charset="0"/>
              </a:rPr>
              <a:t>    </a:t>
            </a:r>
            <a:r>
              <a:rPr lang="sr-Latn-RS" b="1" dirty="0">
                <a:latin typeface="Courier New" pitchFamily="49" charset="0"/>
                <a:cs typeface="Courier New" pitchFamily="49" charset="0"/>
              </a:rPr>
              <a:t>naredba_N</a:t>
            </a:r>
            <a:endParaRPr lang="en-US" b="1" dirty="0">
              <a:latin typeface="Courier New" pitchFamily="49" charset="0"/>
              <a:cs typeface="Courier New" pitchFamily="49" charset="0"/>
            </a:endParaRPr>
          </a:p>
          <a:p>
            <a:pPr marL="0" indent="0">
              <a:buNone/>
            </a:pPr>
            <a:r>
              <a:rPr lang="en-US" b="1" dirty="0">
                <a:latin typeface="Courier New" pitchFamily="49" charset="0"/>
                <a:cs typeface="Courier New" pitchFamily="49" charset="0"/>
              </a:rPr>
              <a:t># van </a:t>
            </a:r>
            <a:r>
              <a:rPr lang="sr-Latn-RS" b="1" dirty="0">
                <a:latin typeface="Courier New" pitchFamily="49" charset="0"/>
                <a:cs typeface="Courier New" pitchFamily="49" charset="0"/>
              </a:rPr>
              <a:t>ciklusa</a:t>
            </a:r>
            <a:endParaRPr lang="en-US" b="1" dirty="0">
              <a:latin typeface="Courier New" pitchFamily="49" charset="0"/>
              <a:cs typeface="Courier New" pitchFamily="49" charset="0"/>
            </a:endParaRPr>
          </a:p>
          <a:p>
            <a:endParaRPr lang="sr-Latn-RS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618CA20-3331-4B73-8066-E78CC8EF362F}"/>
              </a:ext>
            </a:extLst>
          </p:cNvPr>
          <p:cNvSpPr/>
          <p:nvPr/>
        </p:nvSpPr>
        <p:spPr>
          <a:xfrm>
            <a:off x="4876800" y="2133600"/>
            <a:ext cx="1143000" cy="381000"/>
          </a:xfrm>
          <a:prstGeom prst="rect">
            <a:avLst/>
          </a:prstGeom>
          <a:solidFill>
            <a:srgbClr val="336699">
              <a:alpha val="50196"/>
            </a:srgbClr>
          </a:solidFill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 dirty="0"/>
          </a:p>
        </p:txBody>
      </p:sp>
      <p:sp>
        <p:nvSpPr>
          <p:cNvPr id="13" name="Line Callout 1 (Border and Accent Bar) 11">
            <a:extLst>
              <a:ext uri="{FF2B5EF4-FFF2-40B4-BE49-F238E27FC236}">
                <a16:creationId xmlns:a16="http://schemas.microsoft.com/office/drawing/2014/main" id="{B45B679A-EF86-40B1-9423-E70E31BE5057}"/>
              </a:ext>
            </a:extLst>
          </p:cNvPr>
          <p:cNvSpPr/>
          <p:nvPr/>
        </p:nvSpPr>
        <p:spPr>
          <a:xfrm>
            <a:off x="7137202" y="2038350"/>
            <a:ext cx="1828800" cy="952500"/>
          </a:xfrm>
          <a:prstGeom prst="accentBorderCallout1">
            <a:avLst>
              <a:gd name="adj1" fmla="val 18750"/>
              <a:gd name="adj2" fmla="val -8333"/>
              <a:gd name="adj3" fmla="val 17675"/>
              <a:gd name="adj4" fmla="val -59870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r-Latn-RS" b="1" dirty="0"/>
              <a:t>Uslov ostanka</a:t>
            </a:r>
            <a:br>
              <a:rPr lang="sr-Latn-RS" b="1" dirty="0"/>
            </a:br>
            <a:r>
              <a:rPr lang="sr-Latn-RS" b="1" dirty="0"/>
              <a:t>u ciklusu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30A1FF9-1CDD-41DF-8DF8-4F195CB34BF9}"/>
              </a:ext>
            </a:extLst>
          </p:cNvPr>
          <p:cNvSpPr/>
          <p:nvPr/>
        </p:nvSpPr>
        <p:spPr>
          <a:xfrm>
            <a:off x="4587607" y="2590800"/>
            <a:ext cx="1828800" cy="2057400"/>
          </a:xfrm>
          <a:prstGeom prst="rect">
            <a:avLst/>
          </a:prstGeom>
          <a:solidFill>
            <a:srgbClr val="0099CC">
              <a:alpha val="50196"/>
            </a:srgbClr>
          </a:solidFill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 dirty="0"/>
          </a:p>
        </p:txBody>
      </p:sp>
      <p:sp>
        <p:nvSpPr>
          <p:cNvPr id="16" name="Line Callout 1 (Border and Accent Bar) 12">
            <a:extLst>
              <a:ext uri="{FF2B5EF4-FFF2-40B4-BE49-F238E27FC236}">
                <a16:creationId xmlns:a16="http://schemas.microsoft.com/office/drawing/2014/main" id="{7E56FFCD-4B93-4F50-97CD-2566E0F0A6F4}"/>
              </a:ext>
            </a:extLst>
          </p:cNvPr>
          <p:cNvSpPr/>
          <p:nvPr/>
        </p:nvSpPr>
        <p:spPr>
          <a:xfrm>
            <a:off x="7324435" y="3669994"/>
            <a:ext cx="1447800" cy="952500"/>
          </a:xfrm>
          <a:prstGeom prst="accentBorderCallout1">
            <a:avLst>
              <a:gd name="adj1" fmla="val 80685"/>
              <a:gd name="adj2" fmla="val -10370"/>
              <a:gd name="adj3" fmla="val 80115"/>
              <a:gd name="adj4" fmla="val -57663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r-Latn-RS" b="1" dirty="0"/>
              <a:t>Telo ciklusa</a:t>
            </a:r>
          </a:p>
        </p:txBody>
      </p:sp>
    </p:spTree>
    <p:extLst>
      <p:ext uri="{BB962C8B-B14F-4D97-AF65-F5344CB8AC3E}">
        <p14:creationId xmlns:p14="http://schemas.microsoft.com/office/powerpoint/2010/main" val="13698063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3" grpId="0" animBg="1"/>
      <p:bldP spid="15" grpId="0" animBg="1"/>
      <p:bldP spid="1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Latn-RS" sz="3600" cap="small" dirty="0"/>
              <a:t>Ciklusi </a:t>
            </a:r>
            <a:r>
              <a:rPr lang="sr-Latn-RS" sz="3600" dirty="0"/>
              <a:t>– 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while</a:t>
            </a:r>
          </a:p>
        </p:txBody>
      </p:sp>
      <p:sp>
        <p:nvSpPr>
          <p:cNvPr id="19" name="Content Placeholder 3"/>
          <p:cNvSpPr>
            <a:spLocks noGrp="1"/>
          </p:cNvSpPr>
          <p:nvPr>
            <p:ph idx="1"/>
          </p:nvPr>
        </p:nvSpPr>
        <p:spPr>
          <a:xfrm>
            <a:off x="717722" y="2796838"/>
            <a:ext cx="3781126" cy="3360121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chemeClr val="accent6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while </a:t>
            </a:r>
            <a:r>
              <a:rPr lang="sr-Latn-RS" sz="2400" b="1" i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uslov</a:t>
            </a:r>
            <a:r>
              <a:rPr lang="en-US" sz="2400" b="1" dirty="0">
                <a:solidFill>
                  <a:schemeClr val="accent6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:</a:t>
            </a:r>
          </a:p>
          <a:p>
            <a:pPr marL="0" indent="0">
              <a:buNone/>
            </a:pPr>
            <a:r>
              <a:rPr lang="sr-Latn-RS" sz="2400" b="1" dirty="0">
                <a:latin typeface="Courier New" pitchFamily="49" charset="0"/>
                <a:cs typeface="Courier New" pitchFamily="49" charset="0"/>
              </a:rPr>
              <a:t>    </a:t>
            </a:r>
            <a:r>
              <a:rPr lang="sr-Latn-RS" sz="2400" b="1" dirty="0">
                <a:solidFill>
                  <a:srgbClr val="7030A0"/>
                </a:solidFill>
                <a:latin typeface="Courier New" pitchFamily="49" charset="0"/>
                <a:cs typeface="Courier New" pitchFamily="49" charset="0"/>
              </a:rPr>
              <a:t>naredba_1</a:t>
            </a:r>
          </a:p>
          <a:p>
            <a:pPr marL="0" indent="0">
              <a:buNone/>
            </a:pPr>
            <a:r>
              <a:rPr lang="sr-Latn-RS" sz="2400" b="1" dirty="0">
                <a:solidFill>
                  <a:srgbClr val="7030A0"/>
                </a:solidFill>
                <a:latin typeface="Courier New" pitchFamily="49" charset="0"/>
                <a:cs typeface="Courier New" pitchFamily="49" charset="0"/>
              </a:rPr>
              <a:t>    naredba_2</a:t>
            </a:r>
          </a:p>
          <a:p>
            <a:pPr marL="0" indent="0">
              <a:buNone/>
            </a:pPr>
            <a:r>
              <a:rPr lang="sr-Latn-RS" sz="2400" b="1" dirty="0">
                <a:solidFill>
                  <a:srgbClr val="7030A0"/>
                </a:solidFill>
                <a:latin typeface="Courier New" pitchFamily="49" charset="0"/>
                <a:cs typeface="Courier New" pitchFamily="49" charset="0"/>
              </a:rPr>
              <a:t>    #...</a:t>
            </a:r>
          </a:p>
          <a:p>
            <a:pPr marL="0" indent="0">
              <a:buNone/>
            </a:pPr>
            <a:r>
              <a:rPr lang="sr-Latn-RS" sz="2400" b="1" dirty="0">
                <a:solidFill>
                  <a:srgbClr val="7030A0"/>
                </a:solidFill>
                <a:latin typeface="Courier New" pitchFamily="49" charset="0"/>
                <a:cs typeface="Courier New" pitchFamily="49" charset="0"/>
              </a:rPr>
              <a:t>    naredba_N</a:t>
            </a:r>
          </a:p>
          <a:p>
            <a:pPr marL="0" indent="0">
              <a:buNone/>
            </a:pPr>
            <a:r>
              <a:rPr lang="sr-Latn-RS" sz="2400" b="1" dirty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# </a:t>
            </a:r>
            <a:r>
              <a:rPr lang="sr-Latn-RS" sz="2400" b="1" i="1" dirty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van petlje</a:t>
            </a:r>
          </a:p>
          <a:p>
            <a:pPr marL="0" indent="0">
              <a:buNone/>
            </a:pPr>
            <a:r>
              <a:rPr lang="en-US" sz="2400" b="1" dirty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print(</a:t>
            </a:r>
            <a:r>
              <a:rPr lang="sr-Latn-RS" sz="2400" b="1" dirty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"Napolju</a:t>
            </a:r>
            <a:r>
              <a:rPr lang="en-US" sz="2400" b="1" dirty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!</a:t>
            </a:r>
            <a:r>
              <a:rPr lang="sr-Latn-RS" sz="2400" b="1" dirty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"</a:t>
            </a:r>
            <a:r>
              <a:rPr lang="en-US" sz="2400" b="1" dirty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)</a:t>
            </a:r>
          </a:p>
          <a:p>
            <a:endParaRPr lang="sr-Latn-RS" sz="2400" dirty="0"/>
          </a:p>
        </p:txBody>
      </p:sp>
      <p:grpSp>
        <p:nvGrpSpPr>
          <p:cNvPr id="35" name="Group 34"/>
          <p:cNvGrpSpPr/>
          <p:nvPr/>
        </p:nvGrpSpPr>
        <p:grpSpPr>
          <a:xfrm>
            <a:off x="5181600" y="1524000"/>
            <a:ext cx="3244678" cy="4953000"/>
            <a:chOff x="5606878" y="791497"/>
            <a:chExt cx="3460922" cy="5685503"/>
          </a:xfrm>
        </p:grpSpPr>
        <p:cxnSp>
          <p:nvCxnSpPr>
            <p:cNvPr id="27" name="Elbow Connector 30"/>
            <p:cNvCxnSpPr>
              <a:stCxn id="22" idx="2"/>
            </p:cNvCxnSpPr>
            <p:nvPr/>
          </p:nvCxnSpPr>
          <p:spPr>
            <a:xfrm rot="5400000" flipH="1">
              <a:off x="4654378" y="2963197"/>
              <a:ext cx="3352800" cy="1447800"/>
            </a:xfrm>
            <a:prstGeom prst="bentConnector4">
              <a:avLst>
                <a:gd name="adj1" fmla="val -6818"/>
                <a:gd name="adj2" fmla="val 115789"/>
              </a:avLst>
            </a:prstGeom>
            <a:ln>
              <a:tailEnd type="arrow"/>
            </a:ln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</p:cxnSp>
        <p:sp>
          <p:nvSpPr>
            <p:cNvPr id="20" name="Rounded Rectangle 19"/>
            <p:cNvSpPr/>
            <p:nvPr/>
          </p:nvSpPr>
          <p:spPr>
            <a:xfrm>
              <a:off x="6292678" y="2848897"/>
              <a:ext cx="1524000" cy="457200"/>
            </a:xfrm>
            <a:prstGeom prst="roundRect">
              <a:avLst/>
            </a:prstGeom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latin typeface="Courier New" pitchFamily="49" charset="0"/>
                  <a:cs typeface="Courier New" pitchFamily="49" charset="0"/>
                </a:rPr>
                <a:t>naredba1</a:t>
              </a:r>
              <a:endParaRPr lang="sr-Latn-RS" b="1" dirty="0">
                <a:latin typeface="Courier New" pitchFamily="49" charset="0"/>
                <a:cs typeface="Courier New" pitchFamily="49" charset="0"/>
              </a:endParaRPr>
            </a:p>
          </p:txBody>
        </p:sp>
        <p:sp>
          <p:nvSpPr>
            <p:cNvPr id="21" name="Rounded Rectangle 20"/>
            <p:cNvSpPr/>
            <p:nvPr/>
          </p:nvSpPr>
          <p:spPr>
            <a:xfrm>
              <a:off x="6292678" y="3687097"/>
              <a:ext cx="1524000" cy="457200"/>
            </a:xfrm>
            <a:prstGeom prst="roundRect">
              <a:avLst/>
            </a:prstGeom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latin typeface="Courier New" pitchFamily="49" charset="0"/>
                  <a:cs typeface="Courier New" pitchFamily="49" charset="0"/>
                </a:rPr>
                <a:t>naredba2</a:t>
              </a:r>
              <a:endParaRPr lang="sr-Latn-RS" b="1" dirty="0">
                <a:latin typeface="Courier New" pitchFamily="49" charset="0"/>
                <a:cs typeface="Courier New" pitchFamily="49" charset="0"/>
              </a:endParaRPr>
            </a:p>
          </p:txBody>
        </p:sp>
        <p:sp>
          <p:nvSpPr>
            <p:cNvPr id="22" name="Rounded Rectangle 21"/>
            <p:cNvSpPr/>
            <p:nvPr/>
          </p:nvSpPr>
          <p:spPr>
            <a:xfrm>
              <a:off x="6292678" y="4906297"/>
              <a:ext cx="1524000" cy="457200"/>
            </a:xfrm>
            <a:prstGeom prst="roundRect">
              <a:avLst/>
            </a:prstGeom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latin typeface="Courier New" pitchFamily="49" charset="0"/>
                  <a:cs typeface="Courier New" pitchFamily="49" charset="0"/>
                </a:rPr>
                <a:t>naredbaN</a:t>
              </a:r>
              <a:endParaRPr lang="sr-Latn-RS" b="1" dirty="0">
                <a:latin typeface="Courier New" pitchFamily="49" charset="0"/>
                <a:cs typeface="Courier New" pitchFamily="49" charset="0"/>
              </a:endParaRPr>
            </a:p>
          </p:txBody>
        </p:sp>
        <p:sp>
          <p:nvSpPr>
            <p:cNvPr id="23" name="Rounded Rectangle 22"/>
            <p:cNvSpPr/>
            <p:nvPr/>
          </p:nvSpPr>
          <p:spPr>
            <a:xfrm>
              <a:off x="5606878" y="6019800"/>
              <a:ext cx="2819400" cy="457200"/>
            </a:xfrm>
            <a:prstGeom prst="roundRect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latin typeface="Courier New" pitchFamily="49" charset="0"/>
                  <a:cs typeface="Courier New" pitchFamily="49" charset="0"/>
                </a:rPr>
                <a:t>print(</a:t>
              </a:r>
              <a:r>
                <a:rPr lang="sr-Latn-RS" b="1" dirty="0">
                  <a:latin typeface="Courier New" pitchFamily="49" charset="0"/>
                  <a:cs typeface="Courier New" pitchFamily="49" charset="0"/>
                </a:rPr>
                <a:t>"Napolju</a:t>
              </a:r>
              <a:r>
                <a:rPr lang="en-US" b="1" dirty="0">
                  <a:latin typeface="Courier New" pitchFamily="49" charset="0"/>
                  <a:cs typeface="Courier New" pitchFamily="49" charset="0"/>
                </a:rPr>
                <a:t>!</a:t>
              </a:r>
              <a:r>
                <a:rPr lang="sr-Latn-RS" b="1" dirty="0">
                  <a:latin typeface="Courier New" pitchFamily="49" charset="0"/>
                  <a:cs typeface="Courier New" pitchFamily="49" charset="0"/>
                </a:rPr>
                <a:t>"</a:t>
              </a:r>
              <a:r>
                <a:rPr lang="en-US" b="1" dirty="0">
                  <a:latin typeface="Courier New" pitchFamily="49" charset="0"/>
                  <a:cs typeface="Courier New" pitchFamily="49" charset="0"/>
                </a:rPr>
                <a:t>)</a:t>
              </a:r>
            </a:p>
          </p:txBody>
        </p:sp>
        <p:cxnSp>
          <p:nvCxnSpPr>
            <p:cNvPr id="24" name="Straight Arrow Connector 23"/>
            <p:cNvCxnSpPr>
              <a:endCxn id="20" idx="0"/>
            </p:cNvCxnSpPr>
            <p:nvPr/>
          </p:nvCxnSpPr>
          <p:spPr>
            <a:xfrm>
              <a:off x="7054678" y="2467897"/>
              <a:ext cx="0" cy="38100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25" name="Straight Arrow Connector 24"/>
            <p:cNvCxnSpPr>
              <a:stCxn id="20" idx="2"/>
              <a:endCxn id="21" idx="0"/>
            </p:cNvCxnSpPr>
            <p:nvPr/>
          </p:nvCxnSpPr>
          <p:spPr>
            <a:xfrm>
              <a:off x="7054678" y="3306097"/>
              <a:ext cx="0" cy="38100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26" name="Straight Arrow Connector 25"/>
            <p:cNvCxnSpPr>
              <a:stCxn id="21" idx="2"/>
              <a:endCxn id="22" idx="0"/>
            </p:cNvCxnSpPr>
            <p:nvPr/>
          </p:nvCxnSpPr>
          <p:spPr>
            <a:xfrm>
              <a:off x="7054678" y="4144297"/>
              <a:ext cx="0" cy="76200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28" name="Elbow Connector 33"/>
            <p:cNvCxnSpPr>
              <a:endCxn id="23" idx="0"/>
            </p:cNvCxnSpPr>
            <p:nvPr/>
          </p:nvCxnSpPr>
          <p:spPr>
            <a:xfrm flipH="1">
              <a:off x="7016578" y="2010697"/>
              <a:ext cx="1485900" cy="4009103"/>
            </a:xfrm>
            <a:prstGeom prst="bentConnector4">
              <a:avLst>
                <a:gd name="adj1" fmla="val -28288"/>
                <a:gd name="adj2" fmla="val 94328"/>
              </a:avLst>
            </a:prstGeom>
            <a:ln>
              <a:tailEnd type="arrow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sp>
          <p:nvSpPr>
            <p:cNvPr id="29" name="TextBox 28"/>
            <p:cNvSpPr txBox="1"/>
            <p:nvPr/>
          </p:nvSpPr>
          <p:spPr>
            <a:xfrm>
              <a:off x="7061028" y="2467897"/>
              <a:ext cx="61254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True</a:t>
              </a:r>
              <a:endParaRPr lang="sr-Latn-RS" dirty="0"/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8426278" y="1559847"/>
              <a:ext cx="64152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False</a:t>
              </a:r>
              <a:endParaRPr lang="sr-Latn-RS" dirty="0"/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6673678" y="3991897"/>
              <a:ext cx="748923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…</a:t>
              </a:r>
              <a:endParaRPr lang="sr-Latn-R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cxnSp>
          <p:nvCxnSpPr>
            <p:cNvPr id="32" name="Straight Arrow Connector 31"/>
            <p:cNvCxnSpPr/>
            <p:nvPr/>
          </p:nvCxnSpPr>
          <p:spPr>
            <a:xfrm flipH="1">
              <a:off x="7054678" y="791497"/>
              <a:ext cx="6350" cy="76200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Diamond 32"/>
            <p:cNvSpPr/>
            <p:nvPr/>
          </p:nvSpPr>
          <p:spPr>
            <a:xfrm>
              <a:off x="5606878" y="1553497"/>
              <a:ext cx="2895600" cy="914400"/>
            </a:xfrm>
            <a:prstGeom prst="diamond">
              <a:avLst/>
            </a:prstGeom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1500"/>
                </a:lnSpc>
              </a:pPr>
              <a:r>
                <a:rPr lang="sr-Latn-RS" sz="2000" b="1" i="1" dirty="0">
                  <a:latin typeface="Times New Roman" pitchFamily="18" charset="0"/>
                  <a:cs typeface="Times New Roman" pitchFamily="18" charset="0"/>
                </a:rPr>
                <a:t>uslov</a:t>
              </a:r>
              <a:br>
                <a:rPr lang="sr-Latn-RS" sz="2000" b="1" i="1" dirty="0">
                  <a:latin typeface="Times New Roman" pitchFamily="18" charset="0"/>
                  <a:cs typeface="Times New Roman" pitchFamily="18" charset="0"/>
                </a:rPr>
              </a:br>
              <a:r>
                <a:rPr lang="sr-Latn-RS" sz="2000" b="1" dirty="0">
                  <a:latin typeface="Courier New" pitchFamily="49" charset="0"/>
                  <a:cs typeface="Courier New" pitchFamily="49" charset="0"/>
                </a:rPr>
                <a:t>=</a:t>
              </a:r>
              <a:br>
                <a:rPr lang="sr-Latn-RS" sz="2000" b="1" dirty="0">
                  <a:latin typeface="Courier New" pitchFamily="49" charset="0"/>
                  <a:cs typeface="Courier New" pitchFamily="49" charset="0"/>
                </a:rPr>
              </a:br>
              <a:r>
                <a:rPr lang="sr-Latn-RS" sz="2000" b="1" dirty="0">
                  <a:latin typeface="Courier New" pitchFamily="49" charset="0"/>
                  <a:cs typeface="Courier New" pitchFamily="49" charset="0"/>
                </a:rPr>
                <a:t> T</a:t>
              </a:r>
              <a:r>
                <a:rPr lang="en-US" b="1" dirty="0">
                  <a:latin typeface="Courier New" pitchFamily="49" charset="0"/>
                  <a:cs typeface="Courier New" pitchFamily="49" charset="0"/>
                </a:rPr>
                <a:t>rue?</a:t>
              </a:r>
              <a:endParaRPr lang="sr-Latn-RS" b="1" dirty="0">
                <a:latin typeface="Courier New" pitchFamily="49" charset="0"/>
                <a:cs typeface="Courier New" pitchFamily="49" charset="0"/>
              </a:endParaRPr>
            </a:p>
          </p:txBody>
        </p:sp>
      </p:grpSp>
      <p:sp>
        <p:nvSpPr>
          <p:cNvPr id="34" name="Rectangle 33"/>
          <p:cNvSpPr/>
          <p:nvPr/>
        </p:nvSpPr>
        <p:spPr>
          <a:xfrm>
            <a:off x="6029777" y="-31630"/>
            <a:ext cx="31452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2.3_counting_down_from_n.py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DC878D9A-77BE-4701-AE3D-EEFC53CD50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643BE08-0ED1-4B73-AC6D-B7E26A59CD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5997" y="469900"/>
            <a:ext cx="2771251" cy="59182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balanced" dir="t"/>
          </a:scene3d>
          <a:sp3d>
            <a:bevelT w="635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56B2094-7FC0-45FC-BFED-3CB88CEE63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9751" y="635508"/>
            <a:ext cx="2523744" cy="5586984"/>
          </a:xfrm>
          <a:prstGeom prst="rect">
            <a:avLst/>
          </a:prstGeom>
          <a:noFill/>
          <a:ln w="15875" cap="flat">
            <a:solidFill>
              <a:schemeClr val="accent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4081" y="954756"/>
            <a:ext cx="2047810" cy="4946003"/>
          </a:xfrm>
        </p:spPr>
        <p:txBody>
          <a:bodyPr>
            <a:normAutofit/>
          </a:bodyPr>
          <a:lstStyle/>
          <a:p>
            <a:r>
              <a:rPr lang="sr-Latn-RS" cap="small" dirty="0">
                <a:solidFill>
                  <a:srgbClr val="FFFFFF"/>
                </a:solidFill>
              </a:rPr>
              <a:t>Ciklusi</a:t>
            </a:r>
            <a:br>
              <a:rPr lang="sr-Latn-RS" dirty="0">
                <a:solidFill>
                  <a:srgbClr val="FFFFFF"/>
                </a:solidFill>
              </a:rPr>
            </a:br>
            <a:r>
              <a:rPr lang="sr-Latn-RS" dirty="0">
                <a:solidFill>
                  <a:srgbClr val="FFFFFF"/>
                </a:solidFill>
              </a:rPr>
              <a:t>–</a:t>
            </a:r>
            <a:br>
              <a:rPr lang="sr-Latn-RS" dirty="0">
                <a:solidFill>
                  <a:srgbClr val="FFFFFF"/>
                </a:solidFill>
              </a:rPr>
            </a:br>
            <a:r>
              <a:rPr lang="en-US" b="1" dirty="0">
                <a:solidFill>
                  <a:srgbClr val="FFFF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for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7A4B640-BB7F-4272-A710-068DBA9F9A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90722" y="0"/>
            <a:ext cx="5653278" cy="6858000"/>
          </a:xfrm>
          <a:prstGeom prst="rect">
            <a:avLst/>
          </a:prstGeom>
          <a:gradFill>
            <a:gsLst>
              <a:gs pos="0">
                <a:schemeClr val="bg1"/>
              </a:gs>
              <a:gs pos="30000">
                <a:schemeClr val="bg1"/>
              </a:gs>
              <a:gs pos="61000">
                <a:schemeClr val="bg2">
                  <a:lumMod val="20000"/>
                  <a:lumOff val="80000"/>
                </a:schemeClr>
              </a:gs>
              <a:gs pos="97000">
                <a:schemeClr val="bg2">
                  <a:lumMod val="70000"/>
                  <a:lumOff val="3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innerShdw blurRad="63500" dist="50800" dir="10800000">
              <a:prstClr val="black">
                <a:alpha val="35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55700" y="469900"/>
            <a:ext cx="4932303" cy="5918200"/>
          </a:xfrm>
        </p:spPr>
        <p:txBody>
          <a:bodyPr anchor="ctr"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sr-Latn-RS" dirty="0"/>
              <a:t>Služi da se izvrši</a:t>
            </a:r>
          </a:p>
          <a:p>
            <a:pPr lvl="1">
              <a:lnSpc>
                <a:spcPct val="90000"/>
              </a:lnSpc>
            </a:pPr>
            <a:r>
              <a:rPr lang="sr-Latn-RS" dirty="0"/>
              <a:t>unapred određeni broj puta (u određenom opsegu)</a:t>
            </a:r>
          </a:p>
          <a:p>
            <a:pPr lvl="1">
              <a:lnSpc>
                <a:spcPct val="90000"/>
              </a:lnSpc>
            </a:pPr>
            <a:r>
              <a:rPr lang="sr-Latn-RS" dirty="0"/>
              <a:t>za svaki element neke kolekcije</a:t>
            </a:r>
          </a:p>
          <a:p>
            <a:pPr>
              <a:lnSpc>
                <a:spcPct val="90000"/>
              </a:lnSpc>
            </a:pPr>
            <a:r>
              <a:rPr lang="sr-Latn-RS" dirty="0"/>
              <a:t>Ne zavisi od logičkog uslova</a:t>
            </a:r>
          </a:p>
          <a:p>
            <a:pPr>
              <a:lnSpc>
                <a:spcPct val="90000"/>
              </a:lnSpc>
            </a:pPr>
            <a:r>
              <a:rPr lang="sr-Latn-RS" dirty="0"/>
              <a:t>Sintaksno: mora joj se zadati neka kolekcija (lista, torka, string… - ili neki drugi „</a:t>
            </a:r>
            <a:r>
              <a:rPr lang="en-US" dirty="0"/>
              <a:t>iterable object</a:t>
            </a:r>
            <a:r>
              <a:rPr lang="sr-Latn-RS" dirty="0"/>
              <a:t>“)</a:t>
            </a:r>
          </a:p>
          <a:p>
            <a:pPr lvl="1">
              <a:lnSpc>
                <a:spcPct val="90000"/>
              </a:lnSpc>
            </a:pPr>
            <a:r>
              <a:rPr lang="sr-Latn-RS" dirty="0"/>
              <a:t>O tome uskoro</a:t>
            </a:r>
          </a:p>
          <a:p>
            <a:pPr>
              <a:lnSpc>
                <a:spcPct val="90000"/>
              </a:lnSpc>
            </a:pPr>
            <a:r>
              <a:rPr lang="sr-Latn-RS" dirty="0"/>
              <a:t>Promenljiva 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for</a:t>
            </a:r>
            <a:r>
              <a:rPr lang="sr-Latn-RS" dirty="0"/>
              <a:t> petlje – iterator</a:t>
            </a:r>
          </a:p>
          <a:p>
            <a:pPr lvl="1">
              <a:lnSpc>
                <a:spcPct val="90000"/>
              </a:lnSpc>
            </a:pPr>
            <a:r>
              <a:rPr lang="sr-Latn-RS" dirty="0"/>
              <a:t>Redom uzima vrednosti niza, jednu po jednu</a:t>
            </a:r>
          </a:p>
          <a:p>
            <a:pPr lvl="1">
              <a:lnSpc>
                <a:spcPct val="90000"/>
              </a:lnSpc>
            </a:pPr>
            <a:r>
              <a:rPr lang="sr-Latn-RS" dirty="0"/>
              <a:t>Za svaki element niza – po jedna iteracija</a:t>
            </a:r>
          </a:p>
          <a:p>
            <a:pPr lvl="1">
              <a:lnSpc>
                <a:spcPct val="90000"/>
              </a:lnSpc>
            </a:pPr>
            <a:r>
              <a:rPr lang="sr-Latn-RS" dirty="0"/>
              <a:t>Ukoliko se unutar petlje menja kolekcija koja se iterira, dobra je praksa da se iterira nad </a:t>
            </a:r>
            <a:r>
              <a:rPr lang="sr-Latn-RS" b="1" dirty="0"/>
              <a:t>kopijom</a:t>
            </a:r>
            <a:r>
              <a:rPr lang="sr-Latn-RS" dirty="0"/>
              <a:t> te kolekcije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DC878D9A-77BE-4701-AE3D-EEFC53CD50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643BE08-0ED1-4B73-AC6D-B7E26A59CD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5997" y="469900"/>
            <a:ext cx="2771251" cy="59182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balanced" dir="t"/>
          </a:scene3d>
          <a:sp3d>
            <a:bevelT w="635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56B2094-7FC0-45FC-BFED-3CB88CEE63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9751" y="635508"/>
            <a:ext cx="2523744" cy="5586984"/>
          </a:xfrm>
          <a:prstGeom prst="rect">
            <a:avLst/>
          </a:prstGeom>
          <a:noFill/>
          <a:ln w="15875" cap="flat">
            <a:solidFill>
              <a:schemeClr val="accent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4081" y="954756"/>
            <a:ext cx="2047810" cy="4946003"/>
          </a:xfrm>
        </p:spPr>
        <p:txBody>
          <a:bodyPr>
            <a:normAutofit/>
          </a:bodyPr>
          <a:lstStyle/>
          <a:p>
            <a:r>
              <a:rPr lang="sr-Latn-RS" sz="3600" cap="small" dirty="0">
                <a:solidFill>
                  <a:srgbClr val="FFFFFF"/>
                </a:solidFill>
                <a:latin typeface="+mn-lt"/>
                <a:cs typeface="Courier New" panose="02070309020205020404" pitchFamily="49" charset="0"/>
              </a:rPr>
              <a:t>Funkcija </a:t>
            </a:r>
            <a:r>
              <a:rPr lang="en-US" b="1" dirty="0">
                <a:solidFill>
                  <a:srgbClr val="FFFF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range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7A4B640-BB7F-4272-A710-068DBA9F9A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90722" y="0"/>
            <a:ext cx="5653278" cy="6858000"/>
          </a:xfrm>
          <a:prstGeom prst="rect">
            <a:avLst/>
          </a:prstGeom>
          <a:gradFill>
            <a:gsLst>
              <a:gs pos="0">
                <a:schemeClr val="bg1"/>
              </a:gs>
              <a:gs pos="30000">
                <a:schemeClr val="bg1"/>
              </a:gs>
              <a:gs pos="61000">
                <a:schemeClr val="bg2">
                  <a:lumMod val="20000"/>
                  <a:lumOff val="80000"/>
                </a:schemeClr>
              </a:gs>
              <a:gs pos="97000">
                <a:schemeClr val="bg2">
                  <a:lumMod val="70000"/>
                  <a:lumOff val="3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innerShdw blurRad="63500" dist="50800" dir="10800000">
              <a:prstClr val="black">
                <a:alpha val="35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55700" y="469900"/>
            <a:ext cx="5059700" cy="5918200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b="1" dirty="0">
                <a:latin typeface="Courier New" pitchFamily="49" charset="0"/>
                <a:cs typeface="Courier New" pitchFamily="49" charset="0"/>
              </a:rPr>
              <a:t>for</a:t>
            </a:r>
            <a:r>
              <a:rPr lang="sr-Latn-RS" b="1" dirty="0">
                <a:latin typeface="Courier New" pitchFamily="49" charset="0"/>
                <a:cs typeface="Courier New" pitchFamily="49" charset="0"/>
              </a:rPr>
              <a:t> broj in 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range</a:t>
            </a:r>
            <a:r>
              <a:rPr lang="sr-Latn-RS" b="1" dirty="0">
                <a:latin typeface="Courier New" pitchFamily="49" charset="0"/>
                <a:cs typeface="Courier New" pitchFamily="49" charset="0"/>
              </a:rPr>
              <a:t>(2, 7):</a:t>
            </a:r>
            <a:r>
              <a:rPr lang="en-US" sz="1800" dirty="0">
                <a:solidFill>
                  <a:srgbClr val="00B0F0"/>
                </a:solidFill>
                <a:sym typeface="Webdings"/>
              </a:rPr>
              <a:t> </a:t>
            </a:r>
            <a:endParaRPr lang="sr-Latn-RS" b="1" dirty="0">
              <a:latin typeface="Courier New" pitchFamily="49" charset="0"/>
              <a:cs typeface="Courier New" pitchFamily="49" charset="0"/>
            </a:endParaRPr>
          </a:p>
          <a:p>
            <a:pPr marL="0" indent="0">
              <a:buNone/>
            </a:pPr>
            <a:r>
              <a:rPr lang="sr-Latn-RS" sz="1800" b="1" dirty="0">
                <a:latin typeface="Courier New" pitchFamily="49" charset="0"/>
                <a:cs typeface="Courier New" pitchFamily="49" charset="0"/>
              </a:rPr>
              <a:t>    print ("Broj: {}".format(broj))</a:t>
            </a:r>
            <a:endParaRPr lang="en-US" sz="1800" b="1" dirty="0">
              <a:latin typeface="Courier New" pitchFamily="49" charset="0"/>
              <a:cs typeface="Courier New" pitchFamily="49" charset="0"/>
            </a:endParaRPr>
          </a:p>
          <a:p>
            <a:r>
              <a:rPr lang="en-US" b="1" dirty="0">
                <a:latin typeface="Courier New" pitchFamily="49" charset="0"/>
                <a:cs typeface="Courier New" pitchFamily="49" charset="0"/>
              </a:rPr>
              <a:t>range</a:t>
            </a:r>
            <a:r>
              <a:rPr lang="en-US" dirty="0"/>
              <a:t> </a:t>
            </a:r>
            <a:r>
              <a:rPr lang="sr-Latn-RS" dirty="0"/>
              <a:t>vraća sekvencu brojeva između 2 i 7</a:t>
            </a:r>
          </a:p>
          <a:p>
            <a:pPr lvl="1"/>
            <a:r>
              <a:rPr lang="sr-Latn-RS" dirty="0">
                <a:solidFill>
                  <a:srgbClr val="00B050"/>
                </a:solidFill>
              </a:rPr>
              <a:t>Donja granica </a:t>
            </a:r>
            <a:r>
              <a:rPr lang="sr-Latn-RS" dirty="0"/>
              <a:t>je </a:t>
            </a:r>
            <a:r>
              <a:rPr lang="sr-Latn-RS" dirty="0">
                <a:solidFill>
                  <a:srgbClr val="00B050"/>
                </a:solidFill>
              </a:rPr>
              <a:t>uključena</a:t>
            </a:r>
          </a:p>
          <a:p>
            <a:pPr lvl="1"/>
            <a:r>
              <a:rPr lang="sr-Latn-RS" dirty="0">
                <a:solidFill>
                  <a:srgbClr val="FF0000"/>
                </a:solidFill>
              </a:rPr>
              <a:t>Gornja nije</a:t>
            </a:r>
          </a:p>
          <a:p>
            <a:r>
              <a:rPr lang="sr-Latn-RS" dirty="0"/>
              <a:t>Iterator – </a:t>
            </a:r>
            <a:r>
              <a:rPr lang="sr-Latn-RS" b="1" dirty="0">
                <a:latin typeface="Courier New" pitchFamily="49" charset="0"/>
                <a:cs typeface="Courier New" pitchFamily="49" charset="0"/>
              </a:rPr>
              <a:t>broj</a:t>
            </a:r>
            <a:r>
              <a:rPr lang="sr-Latn-RS" dirty="0"/>
              <a:t> – uzima redom vrednosti iz generisane sekvence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48644DA-A9C5-44B6-9C52-B3C1C3E38234}"/>
              </a:ext>
            </a:extLst>
          </p:cNvPr>
          <p:cNvSpPr/>
          <p:nvPr/>
        </p:nvSpPr>
        <p:spPr>
          <a:xfrm>
            <a:off x="7192312" y="32270"/>
            <a:ext cx="195168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dirty="0"/>
              <a:t>2.4_For.py</a:t>
            </a:r>
          </a:p>
          <a:p>
            <a:pPr algn="r"/>
            <a:r>
              <a:rPr lang="en-US" dirty="0"/>
              <a:t>2.4a_For_String.py</a:t>
            </a:r>
          </a:p>
        </p:txBody>
      </p: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6017124C-BE36-42C6-95D8-7B5234C1D3D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9943674"/>
              </p:ext>
            </p:extLst>
          </p:nvPr>
        </p:nvGraphicFramePr>
        <p:xfrm>
          <a:off x="3145563" y="5967730"/>
          <a:ext cx="5880325" cy="730042"/>
        </p:xfrm>
        <a:graphic>
          <a:graphicData uri="http://schemas.openxmlformats.org/drawingml/2006/table">
            <a:tbl>
              <a:tblPr firstRow="1" bandRow="1">
                <a:effectLst>
                  <a:reflection blurRad="6350" stA="52000" endA="300" endPos="35000" dir="5400000" sy="-100000" algn="bl" rotWithShape="0"/>
                </a:effectLst>
                <a:tableStyleId>{8A107856-5554-42FB-B03E-39F5DBC370BA}</a:tableStyleId>
              </a:tblPr>
              <a:tblGrid>
                <a:gridCol w="11760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760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7606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7606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7606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730042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/>
                        <a:t>2</a:t>
                      </a:r>
                      <a:endParaRPr lang="sr-Latn-R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/>
                        <a:t>3</a:t>
                      </a:r>
                      <a:endParaRPr lang="sr-Latn-R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/>
                        <a:t>4</a:t>
                      </a:r>
                      <a:endParaRPr lang="sr-Latn-R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/>
                        <a:t>5</a:t>
                      </a:r>
                      <a:endParaRPr lang="sr-Latn-R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/>
                        <a:t>6</a:t>
                      </a:r>
                      <a:endParaRPr lang="sr-Latn-RS" sz="4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3" name="Right Arrow 6">
            <a:extLst>
              <a:ext uri="{FF2B5EF4-FFF2-40B4-BE49-F238E27FC236}">
                <a16:creationId xmlns:a16="http://schemas.microsoft.com/office/drawing/2014/main" id="{821A0A1F-C526-447D-9EEB-70B749955511}"/>
              </a:ext>
            </a:extLst>
          </p:cNvPr>
          <p:cNvSpPr/>
          <p:nvPr/>
        </p:nvSpPr>
        <p:spPr>
          <a:xfrm rot="5400000">
            <a:off x="3506236" y="5378455"/>
            <a:ext cx="542631" cy="501979"/>
          </a:xfrm>
          <a:prstGeom prst="rightArrow">
            <a:avLst/>
          </a:prstGeom>
          <a:solidFill>
            <a:schemeClr val="accent2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 sz="1400" dirty="0"/>
          </a:p>
        </p:txBody>
      </p:sp>
    </p:spTree>
    <p:extLst>
      <p:ext uri="{BB962C8B-B14F-4D97-AF65-F5344CB8AC3E}">
        <p14:creationId xmlns:p14="http://schemas.microsoft.com/office/powerpoint/2010/main" val="38140301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3.33333E-6 L 0.125 -3.33333E-6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25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3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25 -3.33333E-6 L 0.2625 0.00278 " pathEditMode="relative" rAng="0" ptsTypes="AA">
                                      <p:cBhvr>
                                        <p:cTn id="1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875" y="13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625 0.00278 L 0.40416 0.00278 " pathEditMode="relative" rAng="0" ptsTypes="AA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083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3" presetClass="path" presetSubtype="0" accel="50000" decel="5000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0417 0.00278 L 0.50886 0.00417 " pathEditMode="relative" rAng="0" ptsTypes="AA">
                                      <p:cBhvr>
                                        <p:cTn id="1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26" y="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3" grpId="1" animBg="1"/>
      <p:bldP spid="13" grpId="2" animBg="1"/>
      <p:bldP spid="13" grpId="3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DC878D9A-77BE-4701-AE3D-EEFC53CD50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643BE08-0ED1-4B73-AC6D-B7E26A59CD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5997" y="469900"/>
            <a:ext cx="2771251" cy="59182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balanced" dir="t"/>
          </a:scene3d>
          <a:sp3d>
            <a:bevelT w="635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56B2094-7FC0-45FC-BFED-3CB88CEE63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9751" y="635508"/>
            <a:ext cx="2523744" cy="5586984"/>
          </a:xfrm>
          <a:prstGeom prst="rect">
            <a:avLst/>
          </a:prstGeom>
          <a:noFill/>
          <a:ln w="15875" cap="flat">
            <a:solidFill>
              <a:schemeClr val="accent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4081" y="954756"/>
            <a:ext cx="2047810" cy="4946003"/>
          </a:xfrm>
        </p:spPr>
        <p:txBody>
          <a:bodyPr>
            <a:normAutofit/>
          </a:bodyPr>
          <a:lstStyle/>
          <a:p>
            <a:r>
              <a:rPr lang="sr-Latn-RS" sz="3600" cap="small" dirty="0">
                <a:solidFill>
                  <a:srgbClr val="FFFFFF"/>
                </a:solidFill>
                <a:cs typeface="Courier New" panose="02070309020205020404" pitchFamily="49" charset="0"/>
              </a:rPr>
              <a:t>Funkcija </a:t>
            </a:r>
            <a:r>
              <a:rPr lang="en-US" b="1" dirty="0">
                <a:solidFill>
                  <a:srgbClr val="FFFF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range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7A4B640-BB7F-4272-A710-068DBA9F9A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90722" y="0"/>
            <a:ext cx="5653278" cy="6858000"/>
          </a:xfrm>
          <a:prstGeom prst="rect">
            <a:avLst/>
          </a:prstGeom>
          <a:gradFill>
            <a:gsLst>
              <a:gs pos="0">
                <a:schemeClr val="bg1"/>
              </a:gs>
              <a:gs pos="30000">
                <a:schemeClr val="bg1"/>
              </a:gs>
              <a:gs pos="61000">
                <a:schemeClr val="bg2">
                  <a:lumMod val="20000"/>
                  <a:lumOff val="80000"/>
                </a:schemeClr>
              </a:gs>
              <a:gs pos="97000">
                <a:schemeClr val="bg2">
                  <a:lumMod val="70000"/>
                  <a:lumOff val="3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innerShdw blurRad="63500" dist="50800" dir="10800000">
              <a:prstClr val="black">
                <a:alpha val="35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9F6F3447-6650-460C-86EA-3A827F2C7C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33800" y="469900"/>
            <a:ext cx="5257800" cy="5918200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range(stop)</a:t>
            </a:r>
          </a:p>
          <a:p>
            <a:pPr>
              <a:lnSpc>
                <a:spcPct val="90000"/>
              </a:lnSpc>
            </a:pP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range(start, stop[, step])</a:t>
            </a:r>
          </a:p>
          <a:p>
            <a:pPr>
              <a:lnSpc>
                <a:spcPct val="90000"/>
              </a:lnSpc>
            </a:pPr>
            <a:r>
              <a:rPr lang="sr-Latn-R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start</a:t>
            </a:r>
            <a:r>
              <a:rPr lang="sr-Latn-RS" dirty="0"/>
              <a:t> je podrazumevano 0 – ne mora se definisati</a:t>
            </a:r>
          </a:p>
          <a:p>
            <a:pPr>
              <a:lnSpc>
                <a:spcPct val="90000"/>
              </a:lnSpc>
            </a:pP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step</a:t>
            </a:r>
            <a:r>
              <a:rPr lang="sr-Latn-RS" dirty="0"/>
              <a:t> je podrazumevano 1 – ne mora se definisati</a:t>
            </a:r>
          </a:p>
          <a:p>
            <a:pPr lvl="1">
              <a:lnSpc>
                <a:spcPct val="90000"/>
              </a:lnSpc>
            </a:pPr>
            <a:r>
              <a:rPr lang="sr-Latn-RS" dirty="0"/>
              <a:t>nemoguće je definisati samo </a:t>
            </a:r>
            <a:r>
              <a:rPr lang="sr-Latn-R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stop</a:t>
            </a:r>
            <a:r>
              <a:rPr lang="sr-Latn-RS" dirty="0"/>
              <a:t> i 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step</a:t>
            </a:r>
            <a:r>
              <a:rPr lang="sr-Latn-RS" dirty="0"/>
              <a:t> – biće protumačeno kao </a:t>
            </a:r>
            <a:r>
              <a:rPr lang="sr-Latn-R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start</a:t>
            </a:r>
            <a:r>
              <a:rPr lang="sr-Latn-RS" dirty="0"/>
              <a:t> i </a:t>
            </a:r>
            <a:r>
              <a:rPr lang="sr-Latn-R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stop</a:t>
            </a:r>
          </a:p>
          <a:p>
            <a:pPr>
              <a:lnSpc>
                <a:spcPct val="90000"/>
              </a:lnSpc>
            </a:pP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step</a:t>
            </a:r>
            <a:r>
              <a:rPr lang="sr-Latn-RS" dirty="0"/>
              <a:t> vrednost 0 izaziva grešku</a:t>
            </a:r>
          </a:p>
          <a:p>
            <a:pPr>
              <a:lnSpc>
                <a:spcPct val="90000"/>
              </a:lnSpc>
            </a:pPr>
            <a:r>
              <a:rPr lang="sr-Latn-RS" dirty="0"/>
              <a:t>Moguće je da 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step</a:t>
            </a:r>
            <a:r>
              <a:rPr lang="sr-Latn-RS" dirty="0"/>
              <a:t> ima negativnu vrednost – slično </a:t>
            </a:r>
            <a:r>
              <a:rPr lang="en-US" b="1" dirty="0"/>
              <a:t>downto</a:t>
            </a:r>
            <a:r>
              <a:rPr lang="sr-Latn-RS" dirty="0"/>
              <a:t> u </a:t>
            </a:r>
            <a:r>
              <a:rPr lang="en-US" dirty="0"/>
              <a:t>Pascal</a:t>
            </a:r>
            <a:r>
              <a:rPr lang="sr-Latn-RS" dirty="0"/>
              <a:t>-u</a:t>
            </a:r>
          </a:p>
        </p:txBody>
      </p:sp>
    </p:spTree>
    <p:extLst>
      <p:ext uri="{BB962C8B-B14F-4D97-AF65-F5344CB8AC3E}">
        <p14:creationId xmlns:p14="http://schemas.microsoft.com/office/powerpoint/2010/main" val="229716683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DC878D9A-77BE-4701-AE3D-EEFC53CD50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643BE08-0ED1-4B73-AC6D-B7E26A59CD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5997" y="469900"/>
            <a:ext cx="2771251" cy="59182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balanced" dir="t"/>
          </a:scene3d>
          <a:sp3d>
            <a:bevelT w="635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56B2094-7FC0-45FC-BFED-3CB88CEE63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9751" y="635508"/>
            <a:ext cx="2523744" cy="5586984"/>
          </a:xfrm>
          <a:prstGeom prst="rect">
            <a:avLst/>
          </a:prstGeom>
          <a:noFill/>
          <a:ln w="15875" cap="flat">
            <a:solidFill>
              <a:schemeClr val="accent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4081" y="954756"/>
            <a:ext cx="2047810" cy="4946003"/>
          </a:xfrm>
        </p:spPr>
        <p:txBody>
          <a:bodyPr>
            <a:normAutofit/>
          </a:bodyPr>
          <a:lstStyle/>
          <a:p>
            <a:r>
              <a:rPr lang="sr-Latn-RS" sz="3000" cap="small" dirty="0">
                <a:solidFill>
                  <a:srgbClr val="FFFFFF"/>
                </a:solidFill>
                <a:cs typeface="Courier New" panose="02070309020205020404" pitchFamily="49" charset="0"/>
              </a:rPr>
              <a:t>Naredbe </a:t>
            </a:r>
            <a:r>
              <a:rPr lang="en-US" sz="3000" b="1" dirty="0">
                <a:solidFill>
                  <a:srgbClr val="FFFF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break</a:t>
            </a:r>
            <a:r>
              <a:rPr lang="sr-Latn-RS" sz="3600" cap="small" dirty="0">
                <a:solidFill>
                  <a:srgbClr val="FFFFFF"/>
                </a:solidFill>
                <a:latin typeface="+mn-lt"/>
                <a:cs typeface="Courier New" panose="02070309020205020404" pitchFamily="49" charset="0"/>
              </a:rPr>
              <a:t> i </a:t>
            </a:r>
            <a:r>
              <a:rPr lang="en-US" sz="3000" b="1" dirty="0">
                <a:solidFill>
                  <a:srgbClr val="FFFF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continue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7A4B640-BB7F-4272-A710-068DBA9F9A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90722" y="0"/>
            <a:ext cx="5653278" cy="6858000"/>
          </a:xfrm>
          <a:prstGeom prst="rect">
            <a:avLst/>
          </a:prstGeom>
          <a:gradFill>
            <a:gsLst>
              <a:gs pos="0">
                <a:schemeClr val="bg1"/>
              </a:gs>
              <a:gs pos="30000">
                <a:schemeClr val="bg1"/>
              </a:gs>
              <a:gs pos="61000">
                <a:schemeClr val="bg2">
                  <a:lumMod val="20000"/>
                  <a:lumOff val="80000"/>
                </a:schemeClr>
              </a:gs>
              <a:gs pos="97000">
                <a:schemeClr val="bg2">
                  <a:lumMod val="70000"/>
                  <a:lumOff val="3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innerShdw blurRad="63500" dist="50800" dir="10800000">
              <a:prstClr val="black">
                <a:alpha val="35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9F6F3447-6650-460C-86EA-3A827F2C7C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55700" y="469900"/>
            <a:ext cx="5059700" cy="5918200"/>
          </a:xfrm>
        </p:spPr>
        <p:txBody>
          <a:bodyPr anchor="ctr"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break</a:t>
            </a:r>
            <a:r>
              <a:rPr lang="sr-Latn-RS" dirty="0">
                <a:cs typeface="Courier New" panose="02070309020205020404" pitchFamily="49" charset="0"/>
              </a:rPr>
              <a:t> služi za „nasilni“ izlazak iz petlje</a:t>
            </a:r>
          </a:p>
          <a:p>
            <a:pPr lvl="1">
              <a:lnSpc>
                <a:spcPct val="90000"/>
              </a:lnSpc>
            </a:pPr>
            <a:r>
              <a:rPr lang="sr-Latn-RS" dirty="0">
                <a:cs typeface="Courier New" panose="02070309020205020404" pitchFamily="49" charset="0"/>
              </a:rPr>
              <a:t>Ukoliko imamo petlje unutar petlji, izlazi se iz one „najunutrašnjije“</a:t>
            </a:r>
          </a:p>
          <a:p>
            <a:pPr>
              <a:lnSpc>
                <a:spcPct val="90000"/>
              </a:lnSpc>
            </a:pPr>
            <a:r>
              <a:rPr lang="sr-Latn-RS" dirty="0">
                <a:cs typeface="Courier New" panose="02070309020205020404" pitchFamily="49" charset="0"/>
              </a:rPr>
              <a:t>Koristi se ukoliko se tokom izvršavanja petlje postigne neki (ne)zadovoljavajući uslov i nije potrebno dalje izvršavanje petlje</a:t>
            </a:r>
          </a:p>
          <a:p>
            <a:pPr>
              <a:lnSpc>
                <a:spcPct val="90000"/>
              </a:lnSpc>
            </a:pP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continue</a:t>
            </a:r>
            <a:r>
              <a:rPr lang="sr-Latn-RS" dirty="0">
                <a:cs typeface="Courier New" panose="02070309020205020404" pitchFamily="49" charset="0"/>
              </a:rPr>
              <a:t> služi da se prekine </a:t>
            </a:r>
            <a:r>
              <a:rPr lang="sr-Latn-RS" b="1" dirty="0">
                <a:cs typeface="Courier New" panose="02070309020205020404" pitchFamily="49" charset="0"/>
              </a:rPr>
              <a:t>trenutna</a:t>
            </a:r>
            <a:r>
              <a:rPr lang="sr-Latn-RS" dirty="0">
                <a:cs typeface="Courier New" panose="02070309020205020404" pitchFamily="49" charset="0"/>
              </a:rPr>
              <a:t> iteracija petlje</a:t>
            </a:r>
          </a:p>
          <a:p>
            <a:pPr lvl="1">
              <a:lnSpc>
                <a:spcPct val="90000"/>
              </a:lnSpc>
            </a:pPr>
            <a:r>
              <a:rPr lang="sr-Latn-RS" dirty="0">
                <a:cs typeface="Courier New" panose="02070309020205020404" pitchFamily="49" charset="0"/>
              </a:rPr>
              <a:t>Preskaču se sve naredbe to kraja bloka i vraća se na uslov izvršavanja petlje (uz pomeranje po kolekciji, u slučaju </a:t>
            </a:r>
            <a:r>
              <a:rPr lang="en-US" dirty="0">
                <a:cs typeface="Courier New" panose="02070309020205020404" pitchFamily="49" charset="0"/>
              </a:rPr>
              <a:t>for</a:t>
            </a:r>
            <a:r>
              <a:rPr lang="sr-Latn-RS" dirty="0">
                <a:cs typeface="Courier New" panose="02070309020205020404" pitchFamily="49" charset="0"/>
              </a:rPr>
              <a:t>-a)</a:t>
            </a:r>
          </a:p>
          <a:p>
            <a:pPr>
              <a:lnSpc>
                <a:spcPct val="90000"/>
              </a:lnSpc>
            </a:pPr>
            <a:r>
              <a:rPr lang="sr-Latn-RS" dirty="0">
                <a:cs typeface="Courier New" panose="02070309020205020404" pitchFamily="49" charset="0"/>
              </a:rPr>
              <a:t>Koristi se u slučajevima kada u pojedinim iteracijama nije potrebno izvršiti sve naredbe (npr. za parne/neparne brojeve, elemente liste koji nisu odgovarajućeg tipa i sl.)</a:t>
            </a:r>
            <a:endParaRPr lang="sr-Latn-RS" dirty="0"/>
          </a:p>
        </p:txBody>
      </p:sp>
    </p:spTree>
    <p:extLst>
      <p:ext uri="{BB962C8B-B14F-4D97-AF65-F5344CB8AC3E}">
        <p14:creationId xmlns:p14="http://schemas.microsoft.com/office/powerpoint/2010/main" val="3518362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52723366-C73B-4ED6-ADEF-29911C6BC5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47A4152-8E41-4D1C-B88C-57C5C430A6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63473" y="484632"/>
            <a:ext cx="8417053" cy="1479635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balanced" dir="t"/>
          </a:scene3d>
          <a:sp3d>
            <a:bevelT w="635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3315" y="796374"/>
            <a:ext cx="7937369" cy="880027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sr-Latn-RS" sz="2800" b="1" cap="small" dirty="0">
                <a:solidFill>
                  <a:srgbClr val="FFFFFF"/>
                </a:solidFill>
                <a:latin typeface="+mn-lt"/>
                <a:cs typeface="Courier New" panose="02070309020205020404" pitchFamily="49" charset="0"/>
              </a:rPr>
              <a:t>Naredbe</a:t>
            </a:r>
            <a:r>
              <a:rPr lang="sr-Latn-RS" sz="2800" b="1" dirty="0">
                <a:solidFill>
                  <a:srgbClr val="FFFFFF"/>
                </a:solidFill>
                <a:latin typeface="+mn-lt"/>
                <a:cs typeface="Courier New" panose="02070309020205020404" pitchFamily="49" charset="0"/>
              </a:rPr>
              <a:t> </a:t>
            </a:r>
            <a:r>
              <a:rPr lang="en-US" sz="2800" b="1" dirty="0">
                <a:solidFill>
                  <a:srgbClr val="FFFF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break</a:t>
            </a:r>
            <a:r>
              <a:rPr lang="sr-Latn-RS" sz="2800" b="1" cap="small" dirty="0">
                <a:solidFill>
                  <a:srgbClr val="FFFFFF"/>
                </a:solidFill>
                <a:latin typeface="+mn-lt"/>
                <a:cs typeface="Courier New" panose="02070309020205020404" pitchFamily="49" charset="0"/>
              </a:rPr>
              <a:t> i </a:t>
            </a:r>
            <a:r>
              <a:rPr lang="en-US" sz="2800" b="1" dirty="0">
                <a:solidFill>
                  <a:srgbClr val="FFFF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continue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99F76F5-72D4-4814-9169-8F535AEEB8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8060" y="648377"/>
            <a:ext cx="8167878" cy="1152144"/>
          </a:xfrm>
          <a:prstGeom prst="rect">
            <a:avLst/>
          </a:prstGeom>
          <a:noFill/>
          <a:ln w="15875" cap="flat">
            <a:solidFill>
              <a:schemeClr val="accent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C6202988-4466-42C5-B33A-AFABF051B4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86000"/>
            <a:ext cx="9144000" cy="4572000"/>
          </a:xfrm>
          <a:prstGeom prst="rect">
            <a:avLst/>
          </a:prstGeom>
          <a:gradFill>
            <a:gsLst>
              <a:gs pos="0">
                <a:schemeClr val="bg1"/>
              </a:gs>
              <a:gs pos="30000">
                <a:schemeClr val="bg1"/>
              </a:gs>
              <a:gs pos="61000">
                <a:schemeClr val="bg2">
                  <a:lumMod val="20000"/>
                  <a:lumOff val="80000"/>
                </a:schemeClr>
              </a:gs>
              <a:gs pos="97000">
                <a:schemeClr val="bg2">
                  <a:lumMod val="70000"/>
                  <a:lumOff val="3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innerShdw blurRad="63500" dist="50800" dir="16200000">
              <a:prstClr val="black">
                <a:alpha val="35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8DD417F-1D07-41A2-85CB-23CF2F93C7BD}"/>
              </a:ext>
            </a:extLst>
          </p:cNvPr>
          <p:cNvSpPr/>
          <p:nvPr/>
        </p:nvSpPr>
        <p:spPr>
          <a:xfrm>
            <a:off x="4571999" y="5942481"/>
            <a:ext cx="4459333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600" dirty="0"/>
              <a:t>2.5_while_break.py</a:t>
            </a:r>
          </a:p>
          <a:p>
            <a:pPr algn="r"/>
            <a:r>
              <a:rPr lang="en-US" sz="1600" dirty="0"/>
              <a:t>2.5a_while_continue_bad.py</a:t>
            </a:r>
          </a:p>
          <a:p>
            <a:pPr algn="r"/>
            <a:r>
              <a:rPr lang="en-US" sz="1600" dirty="0"/>
              <a:t>2.5b_while_continue_summodd.py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99AF4F3C-8842-424D-86F1-7EEDABD0D4C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315" y="2514600"/>
            <a:ext cx="2175136" cy="4084812"/>
          </a:xfrm>
          <a:prstGeom prst="rect">
            <a:avLst/>
          </a:prstGeom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167CDE7D-CE77-48C1-9E11-6EF40B82A8EF}"/>
              </a:ext>
            </a:extLst>
          </p:cNvPr>
          <p:cNvGrpSpPr/>
          <p:nvPr/>
        </p:nvGrpSpPr>
        <p:grpSpPr>
          <a:xfrm>
            <a:off x="1600201" y="5166611"/>
            <a:ext cx="809006" cy="1206757"/>
            <a:chOff x="1905000" y="4800600"/>
            <a:chExt cx="1066800" cy="1564192"/>
          </a:xfrm>
        </p:grpSpPr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77596D3D-E47A-4FB6-A41F-BED3172F9540}"/>
                </a:ext>
              </a:extLst>
            </p:cNvPr>
            <p:cNvCxnSpPr/>
            <p:nvPr/>
          </p:nvCxnSpPr>
          <p:spPr>
            <a:xfrm>
              <a:off x="2667000" y="4800600"/>
              <a:ext cx="304800" cy="0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85E8828F-5CEB-423E-A270-7056732C751F}"/>
                </a:ext>
              </a:extLst>
            </p:cNvPr>
            <p:cNvCxnSpPr/>
            <p:nvPr/>
          </p:nvCxnSpPr>
          <p:spPr>
            <a:xfrm>
              <a:off x="2971800" y="4800600"/>
              <a:ext cx="0" cy="1371600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E1DCA495-E4C5-4AE2-8093-BF2E20573622}"/>
                </a:ext>
              </a:extLst>
            </p:cNvPr>
            <p:cNvCxnSpPr/>
            <p:nvPr/>
          </p:nvCxnSpPr>
          <p:spPr>
            <a:xfrm flipH="1">
              <a:off x="1905000" y="6172200"/>
              <a:ext cx="1066800" cy="0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515A27D1-F130-4C54-99C2-908084C52122}"/>
                </a:ext>
              </a:extLst>
            </p:cNvPr>
            <p:cNvCxnSpPr/>
            <p:nvPr/>
          </p:nvCxnSpPr>
          <p:spPr>
            <a:xfrm>
              <a:off x="1905000" y="6172200"/>
              <a:ext cx="0" cy="192592"/>
            </a:xfrm>
            <a:prstGeom prst="line">
              <a:avLst/>
            </a:prstGeom>
            <a:ln w="25400">
              <a:solidFill>
                <a:srgbClr val="FF0000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4" name="Picture 23">
            <a:extLst>
              <a:ext uri="{FF2B5EF4-FFF2-40B4-BE49-F238E27FC236}">
                <a16:creationId xmlns:a16="http://schemas.microsoft.com/office/drawing/2014/main" id="{4D9BB5BB-7642-472B-AB15-C38976BDBB5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3438" y="2514600"/>
            <a:ext cx="2187787" cy="4003964"/>
          </a:xfrm>
          <a:prstGeom prst="rect">
            <a:avLst/>
          </a:prstGeom>
        </p:spPr>
      </p:pic>
      <p:grpSp>
        <p:nvGrpSpPr>
          <p:cNvPr id="26" name="Group 25">
            <a:extLst>
              <a:ext uri="{FF2B5EF4-FFF2-40B4-BE49-F238E27FC236}">
                <a16:creationId xmlns:a16="http://schemas.microsoft.com/office/drawing/2014/main" id="{F5698A3D-71D6-468A-822B-3EA3033CB5D3}"/>
              </a:ext>
            </a:extLst>
          </p:cNvPr>
          <p:cNvGrpSpPr/>
          <p:nvPr/>
        </p:nvGrpSpPr>
        <p:grpSpPr>
          <a:xfrm>
            <a:off x="4203497" y="3198786"/>
            <a:ext cx="381000" cy="1963134"/>
            <a:chOff x="5943600" y="2286000"/>
            <a:chExt cx="457200" cy="2590800"/>
          </a:xfrm>
        </p:grpSpPr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85B9FF29-2987-401F-A459-F2CF41D76798}"/>
                </a:ext>
              </a:extLst>
            </p:cNvPr>
            <p:cNvCxnSpPr/>
            <p:nvPr/>
          </p:nvCxnSpPr>
          <p:spPr>
            <a:xfrm flipH="1">
              <a:off x="5943600" y="4876800"/>
              <a:ext cx="457200" cy="0"/>
            </a:xfrm>
            <a:prstGeom prst="line">
              <a:avLst/>
            </a:prstGeom>
            <a:ln w="25400">
              <a:solidFill>
                <a:schemeClr val="accent3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E55B004F-E6FE-4225-B13C-DE4EF5BA681E}"/>
                </a:ext>
              </a:extLst>
            </p:cNvPr>
            <p:cNvCxnSpPr/>
            <p:nvPr/>
          </p:nvCxnSpPr>
          <p:spPr>
            <a:xfrm flipV="1">
              <a:off x="5943600" y="2286000"/>
              <a:ext cx="0" cy="2590800"/>
            </a:xfrm>
            <a:prstGeom prst="line">
              <a:avLst/>
            </a:prstGeom>
            <a:ln w="25400">
              <a:solidFill>
                <a:schemeClr val="accent3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5A2B690F-0B7D-4E5C-921E-05B9FFEDABC4}"/>
                </a:ext>
              </a:extLst>
            </p:cNvPr>
            <p:cNvCxnSpPr/>
            <p:nvPr/>
          </p:nvCxnSpPr>
          <p:spPr>
            <a:xfrm>
              <a:off x="5943600" y="2286000"/>
              <a:ext cx="304800" cy="0"/>
            </a:xfrm>
            <a:prstGeom prst="line">
              <a:avLst/>
            </a:prstGeom>
            <a:ln w="25400">
              <a:solidFill>
                <a:schemeClr val="accent3">
                  <a:lumMod val="7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2595523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DC878D9A-77BE-4701-AE3D-EEFC53CD50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643BE08-0ED1-4B73-AC6D-B7E26A59CD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5997" y="469900"/>
            <a:ext cx="2771251" cy="59182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balanced" dir="t"/>
          </a:scene3d>
          <a:sp3d>
            <a:bevelT w="635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56B2094-7FC0-45FC-BFED-3CB88CEE63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9751" y="635508"/>
            <a:ext cx="2523744" cy="5586984"/>
          </a:xfrm>
          <a:prstGeom prst="rect">
            <a:avLst/>
          </a:prstGeom>
          <a:noFill/>
          <a:ln w="15875" cap="flat">
            <a:solidFill>
              <a:schemeClr val="accent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4081" y="954756"/>
            <a:ext cx="2047810" cy="4946003"/>
          </a:xfrm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rgbClr val="FFFF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else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cap="small" dirty="0">
                <a:solidFill>
                  <a:srgbClr val="FFFFFF"/>
                </a:solidFill>
              </a:rPr>
              <a:t>grana</a:t>
            </a:r>
            <a:r>
              <a:rPr lang="sr-Latn-RS" cap="small" dirty="0">
                <a:solidFill>
                  <a:srgbClr val="FFFFFF"/>
                </a:solidFill>
              </a:rPr>
              <a:t> petlji</a:t>
            </a:r>
            <a:endParaRPr lang="en-US" cap="small" dirty="0">
              <a:solidFill>
                <a:srgbClr val="FFFFFF"/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7A4B640-BB7F-4272-A710-068DBA9F9A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90722" y="0"/>
            <a:ext cx="5653278" cy="6858000"/>
          </a:xfrm>
          <a:prstGeom prst="rect">
            <a:avLst/>
          </a:prstGeom>
          <a:gradFill>
            <a:gsLst>
              <a:gs pos="0">
                <a:schemeClr val="bg1"/>
              </a:gs>
              <a:gs pos="30000">
                <a:schemeClr val="bg1"/>
              </a:gs>
              <a:gs pos="61000">
                <a:schemeClr val="bg2">
                  <a:lumMod val="20000"/>
                  <a:lumOff val="80000"/>
                </a:schemeClr>
              </a:gs>
              <a:gs pos="97000">
                <a:schemeClr val="bg2">
                  <a:lumMod val="70000"/>
                  <a:lumOff val="3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innerShdw blurRad="63500" dist="50800" dir="10800000">
              <a:prstClr val="black">
                <a:alpha val="35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855700" y="469900"/>
            <a:ext cx="4932303" cy="5930900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sr-Latn-RS" dirty="0"/>
              <a:t>Za 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while</a:t>
            </a:r>
            <a:r>
              <a:rPr lang="sr-Latn-RS" dirty="0"/>
              <a:t> i</a:t>
            </a:r>
            <a:r>
              <a:rPr lang="en-US" dirty="0"/>
              <a:t> 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for</a:t>
            </a:r>
            <a:r>
              <a:rPr lang="en-US" dirty="0"/>
              <a:t> </a:t>
            </a:r>
            <a:r>
              <a:rPr lang="sr-Latn-RS" dirty="0"/>
              <a:t>petlju postoji opciona 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else</a:t>
            </a:r>
            <a:r>
              <a:rPr lang="sr-Latn-RS" dirty="0"/>
              <a:t> grana</a:t>
            </a:r>
          </a:p>
          <a:p>
            <a:pPr>
              <a:lnSpc>
                <a:spcPct val="90000"/>
              </a:lnSpc>
            </a:pPr>
            <a:r>
              <a:rPr lang="sr-Latn-RS" dirty="0"/>
              <a:t>Ukoliko je</a:t>
            </a:r>
            <a:r>
              <a:rPr lang="en-US" dirty="0"/>
              <a:t> </a:t>
            </a:r>
            <a:r>
              <a:rPr lang="sr-Latn-RS" dirty="0"/>
              <a:t>petlja regularno završena, onda se izvršava blok naredbi koji se nalazi u 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else</a:t>
            </a:r>
            <a:r>
              <a:rPr lang="sr-Latn-RS" dirty="0"/>
              <a:t> grani</a:t>
            </a:r>
          </a:p>
          <a:p>
            <a:pPr>
              <a:lnSpc>
                <a:spcPct val="90000"/>
              </a:lnSpc>
            </a:pPr>
            <a:r>
              <a:rPr lang="sr-Latn-RS" dirty="0"/>
              <a:t>Primena: ukoliko 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while</a:t>
            </a:r>
            <a:r>
              <a:rPr lang="en-US" dirty="0">
                <a:cs typeface="Courier New" panose="02070309020205020404" pitchFamily="49" charset="0"/>
              </a:rPr>
              <a:t> </a:t>
            </a:r>
            <a:r>
              <a:rPr lang="sr-Latn-RS" dirty="0">
                <a:cs typeface="Courier New" panose="02070309020205020404" pitchFamily="49" charset="0"/>
              </a:rPr>
              <a:t>ili</a:t>
            </a:r>
            <a:r>
              <a:rPr lang="en-US" dirty="0">
                <a:cs typeface="Courier New" panose="02070309020205020404" pitchFamily="49" charset="0"/>
              </a:rPr>
              <a:t> 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for</a:t>
            </a:r>
            <a:r>
              <a:rPr lang="sr-Latn-RS" dirty="0"/>
              <a:t> petlja treba da proveri ili pronađe nešto i želimo da prekinemo izvršavanje čim se ispuni taj uslov, prekidamo petlju korišćenjem 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break</a:t>
            </a:r>
            <a:r>
              <a:rPr lang="sr-Latn-RS" dirty="0"/>
              <a:t>; tada bi u 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else</a:t>
            </a:r>
            <a:r>
              <a:rPr lang="sr-Latn-RS" dirty="0"/>
              <a:t> bio kod koji se izvršava u slučaju da se objekat ne nađe (ili uslov nije ispunjen)</a:t>
            </a:r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D8ED64E-63B1-468D-9526-8A878ED107CD}"/>
              </a:ext>
            </a:extLst>
          </p:cNvPr>
          <p:cNvSpPr/>
          <p:nvPr/>
        </p:nvSpPr>
        <p:spPr>
          <a:xfrm>
            <a:off x="4588790" y="0"/>
            <a:ext cx="4572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en-US" sz="1600" dirty="0"/>
              <a:t>2.6a_while_break_else.py</a:t>
            </a:r>
          </a:p>
          <a:p>
            <a:pPr algn="r"/>
            <a:r>
              <a:rPr lang="en-US" sz="1600" dirty="0"/>
              <a:t>2.6b_for_break_else.py</a:t>
            </a:r>
          </a:p>
        </p:txBody>
      </p:sp>
    </p:spTree>
    <p:extLst>
      <p:ext uri="{BB962C8B-B14F-4D97-AF65-F5344CB8AC3E}">
        <p14:creationId xmlns:p14="http://schemas.microsoft.com/office/powerpoint/2010/main" val="150373286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DC878D9A-77BE-4701-AE3D-EEFC53CD50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643BE08-0ED1-4B73-AC6D-B7E26A59CD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5997" y="469900"/>
            <a:ext cx="2771251" cy="59182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balanced" dir="t"/>
          </a:scene3d>
          <a:sp3d>
            <a:bevelT w="635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56B2094-7FC0-45FC-BFED-3CB88CEE63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9751" y="635508"/>
            <a:ext cx="2523744" cy="5586984"/>
          </a:xfrm>
          <a:prstGeom prst="rect">
            <a:avLst/>
          </a:prstGeom>
          <a:noFill/>
          <a:ln w="15875" cap="flat">
            <a:solidFill>
              <a:schemeClr val="accent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4081" y="954756"/>
            <a:ext cx="2047810" cy="4946003"/>
          </a:xfrm>
        </p:spPr>
        <p:txBody>
          <a:bodyPr>
            <a:normAutofit/>
          </a:bodyPr>
          <a:lstStyle/>
          <a:p>
            <a:r>
              <a:rPr lang="sr-Latn-RS" sz="3500" cap="small" dirty="0">
                <a:solidFill>
                  <a:srgbClr val="FFFFFF"/>
                </a:solidFill>
              </a:rPr>
              <a:t>Hvatanje</a:t>
            </a:r>
            <a:br>
              <a:rPr lang="sr-Latn-RS" sz="3500" cap="small" dirty="0">
                <a:solidFill>
                  <a:srgbClr val="FFFFFF"/>
                </a:solidFill>
              </a:rPr>
            </a:br>
            <a:r>
              <a:rPr lang="sr-Latn-RS" sz="3500" cap="small" dirty="0">
                <a:solidFill>
                  <a:srgbClr val="FFFFFF"/>
                </a:solidFill>
              </a:rPr>
              <a:t>greške</a:t>
            </a:r>
            <a:br>
              <a:rPr lang="sr-Latn-RS" sz="3500" cap="small" dirty="0">
                <a:solidFill>
                  <a:srgbClr val="FFFFFF"/>
                </a:solidFill>
              </a:rPr>
            </a:br>
            <a:r>
              <a:rPr lang="sr-Latn-RS" dirty="0">
                <a:solidFill>
                  <a:srgbClr val="FFFFFF"/>
                </a:solidFill>
              </a:rPr>
              <a:t>–</a:t>
            </a:r>
            <a:br>
              <a:rPr lang="en-US" dirty="0">
                <a:solidFill>
                  <a:srgbClr val="FFFFFF"/>
                </a:solidFill>
              </a:rPr>
            </a:br>
            <a:r>
              <a:rPr lang="en-US" sz="3200" b="1" dirty="0">
                <a:solidFill>
                  <a:srgbClr val="FFFF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try – except</a:t>
            </a:r>
            <a:br>
              <a:rPr lang="en-US" sz="3200" b="1" dirty="0">
                <a:solidFill>
                  <a:srgbClr val="FFFF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3200" cap="small" dirty="0">
                <a:solidFill>
                  <a:srgbClr val="FFFFFF"/>
                </a:solidFill>
                <a:latin typeface="+mn-lt"/>
                <a:cs typeface="Courier New" panose="02070309020205020404" pitchFamily="49" charset="0"/>
              </a:rPr>
              <a:t>(1)</a:t>
            </a:r>
            <a:endParaRPr lang="en-US" cap="small" dirty="0">
              <a:solidFill>
                <a:srgbClr val="FFFFFF"/>
              </a:solidFill>
              <a:latin typeface="+mn-lt"/>
              <a:cs typeface="Courier New" panose="02070309020205020404" pitchFamily="49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7A4B640-BB7F-4272-A710-068DBA9F9A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90722" y="0"/>
            <a:ext cx="5653278" cy="6858000"/>
          </a:xfrm>
          <a:prstGeom prst="rect">
            <a:avLst/>
          </a:prstGeom>
          <a:gradFill>
            <a:gsLst>
              <a:gs pos="0">
                <a:schemeClr val="bg1"/>
              </a:gs>
              <a:gs pos="30000">
                <a:schemeClr val="bg1"/>
              </a:gs>
              <a:gs pos="61000">
                <a:schemeClr val="bg2">
                  <a:lumMod val="20000"/>
                  <a:lumOff val="80000"/>
                </a:schemeClr>
              </a:gs>
              <a:gs pos="97000">
                <a:schemeClr val="bg2">
                  <a:lumMod val="70000"/>
                  <a:lumOff val="3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innerShdw blurRad="63500" dist="50800" dir="10800000">
              <a:prstClr val="black">
                <a:alpha val="35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55700" y="338554"/>
            <a:ext cx="4983500" cy="6290846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sr-Latn-RS" sz="1800" dirty="0"/>
              <a:t>Ukoliko dođe do greške pri izvršavanju programa, on se prekida i ispisuje se poruka o grešci koja je nastala</a:t>
            </a:r>
          </a:p>
          <a:p>
            <a:pPr>
              <a:lnSpc>
                <a:spcPct val="90000"/>
              </a:lnSpc>
            </a:pPr>
            <a:r>
              <a:rPr lang="sr-Latn-RS" sz="1800" dirty="0"/>
              <a:t>Moguće je „zaobići“ prekidanje programa koristeći </a:t>
            </a:r>
            <a:br>
              <a:rPr lang="sr-Latn-RS" sz="1800" dirty="0"/>
            </a:b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try-except</a:t>
            </a:r>
            <a:r>
              <a:rPr lang="sr-Latn-RS" sz="1800" dirty="0"/>
              <a:t> blokove</a:t>
            </a:r>
          </a:p>
          <a:p>
            <a:pPr>
              <a:lnSpc>
                <a:spcPct val="90000"/>
              </a:lnSpc>
            </a:pPr>
            <a:r>
              <a:rPr lang="sr-Latn-RS" sz="1800" dirty="0"/>
              <a:t>Deo koda za koji smatramo da može proizvesti grešku smestimo u 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try</a:t>
            </a:r>
            <a:r>
              <a:rPr lang="sr-Latn-RS" sz="1800" dirty="0"/>
              <a:t> blok, a kod koji treba izvršiti ukoliko do greške zaista dođe smeštamo u 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except</a:t>
            </a:r>
            <a:r>
              <a:rPr lang="sr-Latn-RS" sz="1800" dirty="0"/>
              <a:t> blok</a:t>
            </a:r>
          </a:p>
          <a:p>
            <a:pPr marL="400050" lvl="1" inden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 dirty="0">
                <a:latin typeface="Courier New" pitchFamily="49" charset="0"/>
                <a:cs typeface="Courier New" pitchFamily="49" charset="0"/>
              </a:rPr>
              <a:t>try:</a:t>
            </a:r>
          </a:p>
          <a:p>
            <a:pPr marL="400050" lvl="1" inden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 dirty="0">
                <a:latin typeface="Courier New" pitchFamily="49" charset="0"/>
                <a:cs typeface="Courier New" pitchFamily="49" charset="0"/>
              </a:rPr>
              <a:t>    print(9 / 0)</a:t>
            </a:r>
          </a:p>
          <a:p>
            <a:pPr marL="400050" lvl="1" inden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 dirty="0">
                <a:latin typeface="Courier New" pitchFamily="49" charset="0"/>
                <a:cs typeface="Courier New" pitchFamily="49" charset="0"/>
              </a:rPr>
              <a:t>except:</a:t>
            </a:r>
          </a:p>
          <a:p>
            <a:pPr marL="400050" lvl="1" indent="0">
              <a:lnSpc>
                <a:spcPct val="90000"/>
              </a:lnSpc>
              <a:buNone/>
            </a:pPr>
            <a:r>
              <a:rPr lang="sr-Latn-RS" sz="1400" b="1" dirty="0">
                <a:latin typeface="Courier New" pitchFamily="49" charset="0"/>
                <a:cs typeface="Courier New" pitchFamily="49" charset="0"/>
              </a:rPr>
              <a:t>    print("Ne sme se deliti nulom!")</a:t>
            </a:r>
          </a:p>
          <a:p>
            <a:pPr marL="2286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r>
              <a:rPr lang="sr-Latn-RS" sz="1800" dirty="0"/>
              <a:t>Moguće je navesti konkretan tip greške koju „hvatamo“, u datom primeru:</a:t>
            </a:r>
            <a:br>
              <a:rPr lang="sr-Latn-RS" sz="1800" dirty="0"/>
            </a:br>
            <a:r>
              <a:rPr lang="en-US" sz="1600" b="1" dirty="0">
                <a:latin typeface="Courier New" pitchFamily="49" charset="0"/>
                <a:cs typeface="Courier New" pitchFamily="49" charset="0"/>
              </a:rPr>
              <a:t>try:</a:t>
            </a:r>
          </a:p>
          <a:p>
            <a:pPr marL="400050" lvl="1" inden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 dirty="0">
                <a:latin typeface="Courier New" pitchFamily="49" charset="0"/>
                <a:cs typeface="Courier New" pitchFamily="49" charset="0"/>
              </a:rPr>
              <a:t>    print(9 / 0)</a:t>
            </a:r>
          </a:p>
          <a:p>
            <a:pPr marL="400050" lvl="1" inden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 dirty="0">
                <a:latin typeface="Courier New" pitchFamily="49" charset="0"/>
                <a:cs typeface="Courier New" pitchFamily="49" charset="0"/>
              </a:rPr>
              <a:t>except ZeroDivisionError:</a:t>
            </a:r>
          </a:p>
          <a:p>
            <a:pPr marL="400050" lvl="1" indent="0">
              <a:lnSpc>
                <a:spcPct val="90000"/>
              </a:lnSpc>
              <a:buNone/>
            </a:pPr>
            <a:r>
              <a:rPr lang="sr-Latn-RS" sz="1400" b="1" dirty="0">
                <a:latin typeface="Courier New" pitchFamily="49" charset="0"/>
                <a:cs typeface="Courier New" pitchFamily="49" charset="0"/>
              </a:rPr>
              <a:t>    print("Ne sme se deliti nulom!")</a:t>
            </a:r>
          </a:p>
          <a:p>
            <a:pPr>
              <a:lnSpc>
                <a:spcPct val="90000"/>
              </a:lnSpc>
            </a:pPr>
            <a:r>
              <a:rPr lang="sr-Latn-RS" sz="1800" dirty="0"/>
              <a:t>Može se navesti više 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except</a:t>
            </a:r>
            <a:r>
              <a:rPr lang="sr-Latn-RS" sz="1800" dirty="0"/>
              <a:t> blokova, za različite oporavke od različitih greški</a:t>
            </a:r>
          </a:p>
          <a:p>
            <a:pPr>
              <a:lnSpc>
                <a:spcPct val="90000"/>
              </a:lnSpc>
            </a:pPr>
            <a:r>
              <a:rPr lang="sr-Latn-RS" sz="1800" dirty="0"/>
              <a:t>U tom slučaju, 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except</a:t>
            </a:r>
            <a:r>
              <a:rPr lang="sr-Latn-RS" sz="1800" dirty="0"/>
              <a:t> bez konkretnog tipa greške (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except</a:t>
            </a:r>
            <a:r>
              <a:rPr lang="sr-Latn-R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: </a:t>
            </a:r>
            <a:r>
              <a:rPr lang="sr-Latn-RS" sz="1800" dirty="0"/>
              <a:t>) MORA biti poslednji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501E79E-A0A2-4D76-902B-F869853455FA}"/>
              </a:ext>
            </a:extLst>
          </p:cNvPr>
          <p:cNvSpPr/>
          <p:nvPr/>
        </p:nvSpPr>
        <p:spPr>
          <a:xfrm>
            <a:off x="4588790" y="0"/>
            <a:ext cx="4572000" cy="338554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en-US" sz="1600" dirty="0"/>
              <a:t>2.</a:t>
            </a:r>
            <a:r>
              <a:rPr lang="sr-Latn-RS" sz="1600" dirty="0"/>
              <a:t>7</a:t>
            </a:r>
            <a:r>
              <a:rPr lang="en-US" sz="1600" dirty="0"/>
              <a:t>_</a:t>
            </a:r>
            <a:r>
              <a:rPr lang="sr-Latn-RS" sz="1600" dirty="0"/>
              <a:t>try_except</a:t>
            </a:r>
            <a:r>
              <a:rPr lang="en-US" sz="1600" dirty="0"/>
              <a:t>.py</a:t>
            </a:r>
          </a:p>
        </p:txBody>
      </p:sp>
    </p:spTree>
    <p:extLst>
      <p:ext uri="{BB962C8B-B14F-4D97-AF65-F5344CB8AC3E}">
        <p14:creationId xmlns:p14="http://schemas.microsoft.com/office/powerpoint/2010/main" val="388674414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DC878D9A-77BE-4701-AE3D-EEFC53CD50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643BE08-0ED1-4B73-AC6D-B7E26A59CD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5997" y="469900"/>
            <a:ext cx="2771251" cy="59182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balanced" dir="t"/>
          </a:scene3d>
          <a:sp3d>
            <a:bevelT w="635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56B2094-7FC0-45FC-BFED-3CB88CEE63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9751" y="635508"/>
            <a:ext cx="2523744" cy="5586984"/>
          </a:xfrm>
          <a:prstGeom prst="rect">
            <a:avLst/>
          </a:prstGeom>
          <a:noFill/>
          <a:ln w="15875" cap="flat">
            <a:solidFill>
              <a:schemeClr val="accent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4081" y="954756"/>
            <a:ext cx="2047810" cy="4946003"/>
          </a:xfrm>
        </p:spPr>
        <p:txBody>
          <a:bodyPr>
            <a:normAutofit/>
          </a:bodyPr>
          <a:lstStyle/>
          <a:p>
            <a:r>
              <a:rPr lang="sr-Latn-RS" sz="3500" cap="small" dirty="0">
                <a:solidFill>
                  <a:srgbClr val="FFFFFF"/>
                </a:solidFill>
              </a:rPr>
              <a:t>Hvatanje</a:t>
            </a:r>
            <a:br>
              <a:rPr lang="sr-Latn-RS" sz="3500" cap="small" dirty="0">
                <a:solidFill>
                  <a:srgbClr val="FFFFFF"/>
                </a:solidFill>
              </a:rPr>
            </a:br>
            <a:r>
              <a:rPr lang="sr-Latn-RS" sz="3500" cap="small" dirty="0">
                <a:solidFill>
                  <a:srgbClr val="FFFFFF"/>
                </a:solidFill>
              </a:rPr>
              <a:t>greške</a:t>
            </a:r>
            <a:br>
              <a:rPr lang="sr-Latn-RS" sz="3500" cap="small" dirty="0">
                <a:solidFill>
                  <a:srgbClr val="FFFFFF"/>
                </a:solidFill>
              </a:rPr>
            </a:br>
            <a:r>
              <a:rPr lang="sr-Latn-RS" dirty="0">
                <a:solidFill>
                  <a:srgbClr val="FFFFFF"/>
                </a:solidFill>
              </a:rPr>
              <a:t>–</a:t>
            </a:r>
            <a:br>
              <a:rPr lang="sr-Latn-RS" dirty="0">
                <a:solidFill>
                  <a:srgbClr val="FFFFFF"/>
                </a:solidFill>
              </a:rPr>
            </a:br>
            <a:r>
              <a:rPr lang="en-US" sz="3200" b="1" dirty="0">
                <a:solidFill>
                  <a:srgbClr val="FFFF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try – except</a:t>
            </a:r>
            <a:br>
              <a:rPr lang="en-US" sz="3200" b="1" dirty="0">
                <a:solidFill>
                  <a:srgbClr val="FFFF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sr-Latn-RS" sz="3200" cap="small" dirty="0">
                <a:solidFill>
                  <a:srgbClr val="FFFFFF"/>
                </a:solidFill>
                <a:cs typeface="Courier New" panose="02070309020205020404" pitchFamily="49" charset="0"/>
              </a:rPr>
              <a:t>(2)</a:t>
            </a:r>
            <a:endParaRPr lang="sr-Latn-RS" b="1" dirty="0">
              <a:solidFill>
                <a:srgbClr val="FFFFFF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7A4B640-BB7F-4272-A710-068DBA9F9A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90722" y="0"/>
            <a:ext cx="5653278" cy="6858000"/>
          </a:xfrm>
          <a:prstGeom prst="rect">
            <a:avLst/>
          </a:prstGeom>
          <a:gradFill>
            <a:gsLst>
              <a:gs pos="0">
                <a:schemeClr val="bg1"/>
              </a:gs>
              <a:gs pos="30000">
                <a:schemeClr val="bg1"/>
              </a:gs>
              <a:gs pos="61000">
                <a:schemeClr val="bg2">
                  <a:lumMod val="20000"/>
                  <a:lumOff val="80000"/>
                </a:schemeClr>
              </a:gs>
              <a:gs pos="97000">
                <a:schemeClr val="bg2">
                  <a:lumMod val="70000"/>
                  <a:lumOff val="3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innerShdw blurRad="63500" dist="50800" dir="10800000">
              <a:prstClr val="black">
                <a:alpha val="35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55700" y="338554"/>
            <a:ext cx="4983500" cy="6290846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sr-Latn-RS" sz="2000" dirty="0"/>
              <a:t>I 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try-except</a:t>
            </a:r>
            <a:r>
              <a:rPr lang="sr-Latn-RS" sz="2000" dirty="0"/>
              <a:t> imaju opcionu 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else</a:t>
            </a:r>
            <a:r>
              <a:rPr lang="sr-Latn-RS" sz="2000" dirty="0"/>
              <a:t> granu</a:t>
            </a:r>
          </a:p>
          <a:p>
            <a:pPr lvl="1">
              <a:lnSpc>
                <a:spcPct val="90000"/>
              </a:lnSpc>
            </a:pPr>
            <a:r>
              <a:rPr lang="sr-Latn-RS" dirty="0"/>
              <a:t>Piše se posle poslednjeg 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except</a:t>
            </a:r>
            <a:r>
              <a:rPr lang="sr-Latn-RS" dirty="0"/>
              <a:t> i izvršava se ako nije došlo do greške</a:t>
            </a:r>
          </a:p>
          <a:p>
            <a:pPr>
              <a:lnSpc>
                <a:spcPct val="90000"/>
              </a:lnSpc>
            </a:pPr>
            <a:r>
              <a:rPr lang="sr-Latn-RS" sz="2000" dirty="0"/>
              <a:t>Postoji i 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finally</a:t>
            </a:r>
            <a:r>
              <a:rPr lang="sr-Latn-RS" sz="2000" dirty="0"/>
              <a:t> grana</a:t>
            </a:r>
          </a:p>
          <a:p>
            <a:pPr lvl="1">
              <a:lnSpc>
                <a:spcPct val="90000"/>
              </a:lnSpc>
            </a:pPr>
            <a:r>
              <a:rPr lang="sr-Latn-RS" sz="1800" dirty="0"/>
              <a:t>Piše se na samom kraju</a:t>
            </a:r>
          </a:p>
          <a:p>
            <a:pPr lvl="1">
              <a:lnSpc>
                <a:spcPct val="90000"/>
              </a:lnSpc>
            </a:pPr>
            <a:r>
              <a:rPr lang="sr-Latn-RS" sz="1800" dirty="0"/>
              <a:t>Ona se uvek izvršava, bez obzira na to da li je bilo grešaka ili ne</a:t>
            </a:r>
          </a:p>
          <a:p>
            <a:pPr lvl="1">
              <a:lnSpc>
                <a:spcPct val="90000"/>
              </a:lnSpc>
            </a:pPr>
            <a:r>
              <a:rPr lang="sr-Latn-RS" sz="1800" dirty="0"/>
              <a:t>Uglavnom služi za „čišćenje“ prilikom završetka izvršavanja (zatvaranje fajlova itd.)</a:t>
            </a:r>
          </a:p>
          <a:p>
            <a:pPr lvl="1">
              <a:lnSpc>
                <a:spcPct val="90000"/>
              </a:lnSpc>
            </a:pPr>
            <a:r>
              <a:rPr lang="sr-Latn-RS" sz="1800" dirty="0"/>
              <a:t>Može da se desi i da se u ovoj grani desi izuzetak</a:t>
            </a:r>
          </a:p>
          <a:p>
            <a:pPr marL="400050" lvl="1" inden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dirty="0">
                <a:latin typeface="Courier New" pitchFamily="49" charset="0"/>
                <a:cs typeface="Courier New" pitchFamily="49" charset="0"/>
              </a:rPr>
              <a:t>try:</a:t>
            </a:r>
          </a:p>
          <a:p>
            <a:pPr marL="400050" lvl="1" inden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dirty="0">
                <a:latin typeface="Courier New" pitchFamily="49" charset="0"/>
                <a:cs typeface="Courier New" pitchFamily="49" charset="0"/>
              </a:rPr>
              <a:t>    print(9 / 0)</a:t>
            </a:r>
          </a:p>
          <a:p>
            <a:pPr marL="400050" lvl="1" inden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dirty="0">
                <a:latin typeface="Courier New" pitchFamily="49" charset="0"/>
                <a:cs typeface="Courier New" pitchFamily="49" charset="0"/>
              </a:rPr>
              <a:t>		# print(1 / 1)</a:t>
            </a:r>
          </a:p>
          <a:p>
            <a:pPr marL="400050" lvl="1" inden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dirty="0">
                <a:latin typeface="Courier New" pitchFamily="49" charset="0"/>
                <a:cs typeface="Courier New" pitchFamily="49" charset="0"/>
              </a:rPr>
              <a:t>finally:</a:t>
            </a:r>
          </a:p>
          <a:p>
            <a:pPr marL="400050" lvl="1" indent="0">
              <a:lnSpc>
                <a:spcPct val="90000"/>
              </a:lnSpc>
              <a:buNone/>
            </a:pPr>
            <a:r>
              <a:rPr lang="sr-Latn-RS" sz="1600" b="1" dirty="0">
                <a:latin typeface="Courier New" pitchFamily="49" charset="0"/>
                <a:cs typeface="Courier New" pitchFamily="49" charset="0"/>
              </a:rPr>
              <a:t>    print("Završen blok.")</a:t>
            </a:r>
          </a:p>
        </p:txBody>
      </p:sp>
    </p:spTree>
    <p:extLst>
      <p:ext uri="{BB962C8B-B14F-4D97-AF65-F5344CB8AC3E}">
        <p14:creationId xmlns:p14="http://schemas.microsoft.com/office/powerpoint/2010/main" val="338718154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Blue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91</TotalTime>
  <Words>1239</Words>
  <Application>Microsoft Office PowerPoint</Application>
  <PresentationFormat>On-screen Show (4:3)</PresentationFormat>
  <Paragraphs>240</Paragraphs>
  <Slides>21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30" baseType="lpstr">
      <vt:lpstr>Arial</vt:lpstr>
      <vt:lpstr>Calibri</vt:lpstr>
      <vt:lpstr>Cambria Math</vt:lpstr>
      <vt:lpstr>Courier New</vt:lpstr>
      <vt:lpstr>Garamond</vt:lpstr>
      <vt:lpstr>Times New Roman</vt:lpstr>
      <vt:lpstr>Wingdings 3</vt:lpstr>
      <vt:lpstr>Organic</vt:lpstr>
      <vt:lpstr>Equation</vt:lpstr>
      <vt:lpstr>Praktikum iz Programiranja 1 Specijalna Grupa</vt:lpstr>
      <vt:lpstr>Uvod – namena</vt:lpstr>
      <vt:lpstr>Uslovna grananja (if-else)</vt:lpstr>
      <vt:lpstr>Uslovna grananja – uslovi</vt:lpstr>
      <vt:lpstr>Primer: rešavanje linearne jednačine</vt:lpstr>
      <vt:lpstr>Skica rešenja linearne jednačine</vt:lpstr>
      <vt:lpstr>Rešenje </vt:lpstr>
      <vt:lpstr>if elif else</vt:lpstr>
      <vt:lpstr>if – else – elif</vt:lpstr>
      <vt:lpstr>DZ: rešavanje kvadratne jednačine</vt:lpstr>
      <vt:lpstr>Ciklusi</vt:lpstr>
      <vt:lpstr>Ciklusi – while</vt:lpstr>
      <vt:lpstr>Ciklusi – while</vt:lpstr>
      <vt:lpstr>Ciklusi – for</vt:lpstr>
      <vt:lpstr>Funkcija range</vt:lpstr>
      <vt:lpstr>Funkcija range</vt:lpstr>
      <vt:lpstr>Naredbe break i continue</vt:lpstr>
      <vt:lpstr>Naredbe break i continue</vt:lpstr>
      <vt:lpstr>else grana petlji</vt:lpstr>
      <vt:lpstr>Hvatanje greške – try – except (1)</vt:lpstr>
      <vt:lpstr>Hvatanje greške – try – except (2)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Praktikum iz Programiranja 1 Specijalna Grupa</dc:title>
  <dc:creator>Sanja Delcev</dc:creator>
  <cp:lastModifiedBy>Sanja Delcev</cp:lastModifiedBy>
  <cp:revision>18</cp:revision>
  <dcterms:created xsi:type="dcterms:W3CDTF">2018-11-13T00:17:27Z</dcterms:created>
  <dcterms:modified xsi:type="dcterms:W3CDTF">2018-12-11T21:00:26Z</dcterms:modified>
</cp:coreProperties>
</file>