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74" r:id="rId8"/>
    <p:sldId id="261" r:id="rId9"/>
    <p:sldId id="262" r:id="rId10"/>
    <p:sldId id="263" r:id="rId11"/>
    <p:sldId id="264" r:id="rId12"/>
    <p:sldId id="269" r:id="rId13"/>
    <p:sldId id="265" r:id="rId14"/>
    <p:sldId id="266" r:id="rId15"/>
    <p:sldId id="271" r:id="rId16"/>
    <p:sldId id="272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D1FF"/>
    <a:srgbClr val="E1FFED"/>
    <a:srgbClr val="C1FFDA"/>
    <a:srgbClr val="B7E7DA"/>
    <a:srgbClr val="CFE6F1"/>
    <a:srgbClr val="B3C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86259" autoAdjust="0"/>
  </p:normalViewPr>
  <p:slideViewPr>
    <p:cSldViewPr>
      <p:cViewPr varScale="1">
        <p:scale>
          <a:sx n="98" d="100"/>
          <a:sy n="98" d="100"/>
        </p:scale>
        <p:origin x="197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1702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1667"/>
            <a:ext cx="8229600" cy="119713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438400"/>
            <a:ext cx="8382000" cy="344499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407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031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80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97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751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58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059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80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445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90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93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86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620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327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851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5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69AF685-E6CC-449B-B582-1B9B44D98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46B440-6BBA-40D7-970A-7C17563E8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89020A2-5618-4D77-B92B-BE65A5963E77}"/>
              </a:ext>
            </a:extLst>
          </p:cNvPr>
          <p:cNvSpPr txBox="1">
            <a:spLocks/>
          </p:cNvSpPr>
          <p:nvPr userDrawn="1"/>
        </p:nvSpPr>
        <p:spPr>
          <a:xfrm>
            <a:off x="603315" y="796374"/>
            <a:ext cx="7937369" cy="88002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r-Latn-RS" cap="small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3ECE34-ACE9-47B1-81AF-B452324EB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1BD92A-FB6A-47CA-943C-CAA304D4C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666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30425"/>
            <a:ext cx="8534400" cy="1470025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</a:t>
            </a:r>
            <a:r>
              <a:rPr lang="en-US" dirty="0" err="1"/>
              <a:t>raktikum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b="1" dirty="0" err="1"/>
              <a:t>P</a:t>
            </a:r>
            <a:r>
              <a:rPr lang="en-US" dirty="0" err="1"/>
              <a:t>rogramiranja</a:t>
            </a:r>
            <a:r>
              <a:rPr lang="en-US" dirty="0"/>
              <a:t> </a:t>
            </a:r>
            <a:r>
              <a:rPr lang="en-US" b="1" dirty="0"/>
              <a:t>1</a:t>
            </a:r>
            <a:r>
              <a:rPr lang="en-US" dirty="0"/>
              <a:t> </a:t>
            </a:r>
            <a:r>
              <a:rPr lang="en-US" b="1" dirty="0" err="1"/>
              <a:t>S</a:t>
            </a:r>
            <a:r>
              <a:rPr lang="en-US" dirty="0" err="1"/>
              <a:t>pecijalna</a:t>
            </a:r>
            <a:r>
              <a:rPr lang="en-US" dirty="0"/>
              <a:t> </a:t>
            </a:r>
            <a:r>
              <a:rPr lang="en-US" b="1" dirty="0" err="1"/>
              <a:t>G</a:t>
            </a:r>
            <a:r>
              <a:rPr lang="en-US" dirty="0" err="1"/>
              <a:t>rupa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13S111PP1</a:t>
            </a:r>
          </a:p>
          <a:p>
            <a:endParaRPr lang="en-US" dirty="0"/>
          </a:p>
          <a:p>
            <a:pPr>
              <a:buClr>
                <a:srgbClr val="1CADE4"/>
              </a:buClr>
            </a:pPr>
            <a:r>
              <a:rPr lang="x-none" sz="4000" b="1" dirty="0">
                <a:solidFill>
                  <a:prstClr val="black"/>
                </a:solidFill>
              </a:rPr>
              <a:t>Osnove jezika</a:t>
            </a:r>
            <a:endParaRPr lang="en-US" sz="40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x-none">
                <a:solidFill>
                  <a:srgbClr val="FFFFFF"/>
                </a:solidFill>
              </a:rPr>
              <a:t>Uvod – ciljevi kursa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3" y="2612255"/>
            <a:ext cx="8417053" cy="35973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x-none" sz="1400" dirty="0"/>
              <a:t>Ciljevi</a:t>
            </a:r>
          </a:p>
          <a:p>
            <a:pPr lvl="1">
              <a:lnSpc>
                <a:spcPct val="90000"/>
              </a:lnSpc>
            </a:pPr>
            <a:r>
              <a:rPr lang="x-none" sz="1400" dirty="0"/>
              <a:t>Upotreba </a:t>
            </a:r>
            <a:r>
              <a:rPr lang="en-US" sz="1400" dirty="0" err="1"/>
              <a:t>jezik</a:t>
            </a:r>
            <a:r>
              <a:rPr lang="x-none" sz="1400" dirty="0"/>
              <a:t>a</a:t>
            </a:r>
            <a:r>
              <a:rPr lang="en-US" sz="1400" dirty="0"/>
              <a:t> Python</a:t>
            </a:r>
            <a:endParaRPr lang="x-none" sz="1400" dirty="0"/>
          </a:p>
          <a:p>
            <a:pPr lvl="1">
              <a:lnSpc>
                <a:spcPct val="90000"/>
              </a:lnSpc>
            </a:pPr>
            <a:r>
              <a:rPr lang="x-none" sz="1400" dirty="0"/>
              <a:t>Tumačenje </a:t>
            </a:r>
            <a:r>
              <a:rPr lang="en-US" sz="1400" dirty="0" err="1"/>
              <a:t>zahtev</a:t>
            </a:r>
            <a:r>
              <a:rPr lang="x-none" sz="1400" dirty="0"/>
              <a:t>a</a:t>
            </a:r>
          </a:p>
          <a:p>
            <a:pPr lvl="1">
              <a:lnSpc>
                <a:spcPct val="90000"/>
              </a:lnSpc>
            </a:pPr>
            <a:r>
              <a:rPr lang="x-none" sz="1400" dirty="0"/>
              <a:t>O</a:t>
            </a:r>
            <a:r>
              <a:rPr lang="en-US" sz="1400" dirty="0" err="1"/>
              <a:t>rganiz</a:t>
            </a:r>
            <a:r>
              <a:rPr lang="x-none" sz="1400" dirty="0"/>
              <a:t>acija </a:t>
            </a:r>
            <a:r>
              <a:rPr lang="en-US" sz="1400" dirty="0" err="1"/>
              <a:t>programsk</a:t>
            </a:r>
            <a:r>
              <a:rPr lang="x-none" sz="1400" dirty="0"/>
              <a:t>og</a:t>
            </a:r>
            <a:r>
              <a:rPr lang="en-US" sz="1400" dirty="0"/>
              <a:t> </a:t>
            </a:r>
            <a:r>
              <a:rPr lang="en-US" sz="1400" dirty="0" err="1"/>
              <a:t>kod</a:t>
            </a:r>
            <a:r>
              <a:rPr lang="x-none" sz="1400" dirty="0"/>
              <a:t>a</a:t>
            </a:r>
          </a:p>
          <a:p>
            <a:pPr lvl="1">
              <a:lnSpc>
                <a:spcPct val="90000"/>
              </a:lnSpc>
            </a:pPr>
            <a:r>
              <a:rPr lang="x-none" sz="1400" dirty="0"/>
              <a:t>D</a:t>
            </a:r>
            <a:r>
              <a:rPr lang="en-US" sz="1400" dirty="0" err="1"/>
              <a:t>obre</a:t>
            </a:r>
            <a:r>
              <a:rPr lang="en-US" sz="1400" dirty="0"/>
              <a:t> </a:t>
            </a:r>
            <a:r>
              <a:rPr lang="x-none" sz="1400" dirty="0"/>
              <a:t>i</a:t>
            </a:r>
            <a:r>
              <a:rPr lang="en-US" sz="1400" dirty="0"/>
              <a:t> </a:t>
            </a:r>
            <a:r>
              <a:rPr lang="en-US" sz="1400" dirty="0" err="1"/>
              <a:t>loše</a:t>
            </a:r>
            <a:r>
              <a:rPr lang="en-US" sz="1400" dirty="0"/>
              <a:t> </a:t>
            </a:r>
            <a:r>
              <a:rPr lang="en-US" sz="1400" dirty="0" err="1"/>
              <a:t>prakse</a:t>
            </a:r>
            <a:r>
              <a:rPr lang="en-US" sz="1400" dirty="0"/>
              <a:t> u </a:t>
            </a:r>
            <a:r>
              <a:rPr lang="en-US" sz="1400" dirty="0" err="1"/>
              <a:t>programiranju</a:t>
            </a:r>
            <a:endParaRPr lang="x-none" sz="1400" dirty="0"/>
          </a:p>
          <a:p>
            <a:pPr>
              <a:lnSpc>
                <a:spcPct val="90000"/>
              </a:lnSpc>
            </a:pPr>
            <a:r>
              <a:rPr lang="x-none" sz="1400" dirty="0"/>
              <a:t>Zašto Python?</a:t>
            </a:r>
          </a:p>
          <a:p>
            <a:pPr lvl="1">
              <a:lnSpc>
                <a:spcPct val="90000"/>
              </a:lnSpc>
            </a:pPr>
            <a:r>
              <a:rPr lang="x-none" sz="1400" dirty="0"/>
              <a:t>Bogata biblioteka, efikasno i produktivno programiranje</a:t>
            </a:r>
          </a:p>
          <a:p>
            <a:pPr lvl="1">
              <a:lnSpc>
                <a:spcPct val="90000"/>
              </a:lnSpc>
            </a:pPr>
            <a:r>
              <a:rPr lang="en-US" sz="1400" dirty="0" err="1"/>
              <a:t>Gde</a:t>
            </a:r>
            <a:r>
              <a:rPr lang="en-US" sz="1400" dirty="0"/>
              <a:t> se </a:t>
            </a:r>
            <a:r>
              <a:rPr lang="en-US" sz="1400" dirty="0" err="1"/>
              <a:t>koristi</a:t>
            </a:r>
            <a:r>
              <a:rPr lang="en-US" sz="1400" dirty="0"/>
              <a:t> Python?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Google, Yahoo, CERN, NASA, </a:t>
            </a:r>
            <a:r>
              <a:rPr lang="en-US" sz="1400" dirty="0" err="1"/>
              <a:t>naučne</a:t>
            </a:r>
            <a:r>
              <a:rPr lang="en-US" sz="1400" dirty="0"/>
              <a:t> </a:t>
            </a:r>
            <a:r>
              <a:rPr lang="en-US" sz="1400" dirty="0" err="1"/>
              <a:t>institucije</a:t>
            </a:r>
            <a:endParaRPr lang="x-none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x-none">
                <a:solidFill>
                  <a:srgbClr val="FFFFFF"/>
                </a:solidFill>
              </a:rPr>
              <a:t>Uvod – Ukratko o jeziku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4" y="2612256"/>
            <a:ext cx="8417052" cy="37611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x-none" sz="1500" dirty="0"/>
              <a:t>Python</a:t>
            </a:r>
          </a:p>
          <a:p>
            <a:pPr lvl="1">
              <a:lnSpc>
                <a:spcPct val="90000"/>
              </a:lnSpc>
            </a:pPr>
            <a:r>
              <a:rPr lang="x-none" sz="1500" dirty="0"/>
              <a:t>razvoj počeo krajem 80-tih (</a:t>
            </a:r>
            <a:r>
              <a:rPr lang="en-US" sz="1500" b="1" dirty="0"/>
              <a:t>G</a:t>
            </a:r>
            <a:r>
              <a:rPr lang="x-none" sz="1500" b="1" dirty="0"/>
              <a:t>uido </a:t>
            </a:r>
            <a:r>
              <a:rPr lang="en-US" sz="1500" b="1" dirty="0"/>
              <a:t>V</a:t>
            </a:r>
            <a:r>
              <a:rPr lang="x-none" sz="1500" b="1" dirty="0"/>
              <a:t>an </a:t>
            </a:r>
            <a:r>
              <a:rPr lang="en-US" sz="1500" b="1" dirty="0"/>
              <a:t>R</a:t>
            </a:r>
            <a:r>
              <a:rPr lang="x-none" sz="1500" b="1" dirty="0"/>
              <a:t>ossum</a:t>
            </a:r>
            <a:r>
              <a:rPr lang="x-none" sz="150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1500" dirty="0" err="1"/>
              <a:t>Interpretirani</a:t>
            </a:r>
            <a:r>
              <a:rPr lang="en-US" sz="1500" dirty="0"/>
              <a:t> </a:t>
            </a:r>
            <a:r>
              <a:rPr lang="en-US" sz="1500" dirty="0" err="1"/>
              <a:t>programski</a:t>
            </a:r>
            <a:r>
              <a:rPr lang="en-US" sz="1500" dirty="0"/>
              <a:t> </a:t>
            </a:r>
            <a:r>
              <a:rPr lang="en-US" sz="1500" dirty="0" err="1"/>
              <a:t>jezik</a:t>
            </a:r>
            <a:r>
              <a:rPr lang="en-US" sz="1500" dirty="0"/>
              <a:t> </a:t>
            </a:r>
            <a:r>
              <a:rPr lang="en-US" sz="1500" dirty="0" err="1"/>
              <a:t>visokog</a:t>
            </a:r>
            <a:r>
              <a:rPr lang="en-US" sz="1500" dirty="0"/>
              <a:t> </a:t>
            </a:r>
            <a:r>
              <a:rPr lang="en-US" sz="1500" dirty="0" err="1"/>
              <a:t>nivoa</a:t>
            </a:r>
            <a:endParaRPr lang="x-none" sz="1500" dirty="0"/>
          </a:p>
          <a:p>
            <a:pPr lvl="2">
              <a:lnSpc>
                <a:spcPct val="90000"/>
              </a:lnSpc>
            </a:pPr>
            <a:r>
              <a:rPr lang="x-none" sz="1500" dirty="0"/>
              <a:t>za razliku od jezika zasnovanih na kompajliranju</a:t>
            </a:r>
          </a:p>
          <a:p>
            <a:pPr>
              <a:lnSpc>
                <a:spcPct val="90000"/>
              </a:lnSpc>
            </a:pPr>
            <a:r>
              <a:rPr lang="x-none" sz="1500" dirty="0"/>
              <a:t>Mogućnosti popularnih neinterpreterskih jezika</a:t>
            </a:r>
          </a:p>
          <a:p>
            <a:pPr lvl="1">
              <a:lnSpc>
                <a:spcPct val="90000"/>
              </a:lnSpc>
            </a:pPr>
            <a:r>
              <a:rPr lang="x-none" sz="1500" dirty="0"/>
              <a:t>OO programiranje, funkcionalno programiranje,</a:t>
            </a:r>
            <a:br>
              <a:rPr lang="x-none" sz="1500" dirty="0"/>
            </a:br>
            <a:r>
              <a:rPr lang="x-none" sz="1500" dirty="0"/>
              <a:t>aspekt-orijentisano programiranje</a:t>
            </a:r>
          </a:p>
          <a:p>
            <a:pPr lvl="1">
              <a:lnSpc>
                <a:spcPct val="90000"/>
              </a:lnSpc>
            </a:pPr>
            <a:r>
              <a:rPr lang="x-none" sz="1500" b="1" u="sng" dirty="0"/>
              <a:t>Kurs se ne bavi tim aspektima jezika</a:t>
            </a:r>
          </a:p>
          <a:p>
            <a:pPr lvl="1">
              <a:lnSpc>
                <a:spcPct val="90000"/>
              </a:lnSpc>
            </a:pPr>
            <a:r>
              <a:rPr lang="x-none" sz="1500" dirty="0"/>
              <a:t>Garbage collector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x-none">
                <a:solidFill>
                  <a:srgbClr val="FFFFFF"/>
                </a:solidFill>
              </a:rPr>
              <a:t>Uvod – Verzije jezika i alati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4" y="2612256"/>
            <a:ext cx="8417052" cy="344937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x-none" sz="1500" dirty="0"/>
              <a:t>Dve</a:t>
            </a:r>
            <a:r>
              <a:rPr lang="en-US" sz="1500" dirty="0"/>
              <a:t> </a:t>
            </a:r>
            <a:r>
              <a:rPr lang="en-US" sz="1500" dirty="0" err="1"/>
              <a:t>bitne</a:t>
            </a:r>
            <a:r>
              <a:rPr lang="en-US" sz="1500" dirty="0"/>
              <a:t> </a:t>
            </a:r>
            <a:r>
              <a:rPr lang="en-US" sz="1500" dirty="0" err="1"/>
              <a:t>grane</a:t>
            </a:r>
            <a:r>
              <a:rPr lang="en-US" sz="1500" dirty="0"/>
              <a:t>: 2.x </a:t>
            </a:r>
            <a:r>
              <a:rPr lang="en-US" sz="1500" dirty="0" err="1"/>
              <a:t>i</a:t>
            </a:r>
            <a:r>
              <a:rPr lang="en-US" sz="1500" dirty="0"/>
              <a:t> 3.x</a:t>
            </a:r>
            <a:endParaRPr lang="x-none" sz="1500" dirty="0"/>
          </a:p>
          <a:p>
            <a:pPr lvl="1">
              <a:lnSpc>
                <a:spcPct val="90000"/>
              </a:lnSpc>
            </a:pPr>
            <a:r>
              <a:rPr lang="en-US" sz="1500" dirty="0" err="1"/>
              <a:t>Postoje</a:t>
            </a:r>
            <a:r>
              <a:rPr lang="en-US" sz="1500" dirty="0"/>
              <a:t> </a:t>
            </a:r>
            <a:r>
              <a:rPr lang="en-US" sz="1500" dirty="0" err="1"/>
              <a:t>značajne</a:t>
            </a:r>
            <a:r>
              <a:rPr lang="en-US" sz="1500" dirty="0"/>
              <a:t> </a:t>
            </a:r>
            <a:r>
              <a:rPr lang="en-US" sz="1500" dirty="0" err="1"/>
              <a:t>razlike</a:t>
            </a:r>
            <a:r>
              <a:rPr lang="en-US" sz="1500" dirty="0"/>
              <a:t> </a:t>
            </a:r>
            <a:r>
              <a:rPr lang="en-US" sz="1500" dirty="0" err="1"/>
              <a:t>između</a:t>
            </a:r>
            <a:r>
              <a:rPr lang="en-US" sz="1500" dirty="0"/>
              <a:t> 2.7 </a:t>
            </a:r>
            <a:r>
              <a:rPr lang="en-US" sz="1500" dirty="0" err="1"/>
              <a:t>i</a:t>
            </a:r>
            <a:r>
              <a:rPr lang="en-US" sz="1500" dirty="0"/>
              <a:t> 3.0 u </a:t>
            </a:r>
            <a:r>
              <a:rPr lang="en-US" sz="1500" dirty="0" err="1"/>
              <a:t>samom</a:t>
            </a:r>
            <a:r>
              <a:rPr lang="en-US" sz="1500" dirty="0"/>
              <a:t> </a:t>
            </a:r>
            <a:r>
              <a:rPr lang="en-US" sz="1500" dirty="0" err="1"/>
              <a:t>jeziku</a:t>
            </a:r>
            <a:r>
              <a:rPr lang="en-US" sz="1500" dirty="0"/>
              <a:t>!!!</a:t>
            </a:r>
          </a:p>
          <a:p>
            <a:pPr lvl="2">
              <a:lnSpc>
                <a:spcPct val="90000"/>
              </a:lnSpc>
            </a:pPr>
            <a:r>
              <a:rPr lang="en-US" sz="1500" dirty="0" err="1"/>
              <a:t>Način</a:t>
            </a:r>
            <a:r>
              <a:rPr lang="en-US" sz="1500" dirty="0"/>
              <a:t> </a:t>
            </a:r>
            <a:r>
              <a:rPr lang="en-US" sz="1500" dirty="0" err="1"/>
              <a:t>upotrebe</a:t>
            </a:r>
            <a:r>
              <a:rPr lang="en-US" sz="1500" dirty="0"/>
              <a:t> </a:t>
            </a:r>
            <a:r>
              <a:rPr lang="en-US" sz="1500" dirty="0" err="1"/>
              <a:t>nekih</a:t>
            </a:r>
            <a:r>
              <a:rPr lang="en-US" sz="1500" dirty="0"/>
              <a:t> </a:t>
            </a:r>
            <a:r>
              <a:rPr lang="en-US" sz="1500" dirty="0" err="1"/>
              <a:t>operatora</a:t>
            </a:r>
            <a:endParaRPr lang="en-US" sz="1500" dirty="0"/>
          </a:p>
          <a:p>
            <a:pPr lvl="2">
              <a:lnSpc>
                <a:spcPct val="90000"/>
              </a:lnSpc>
            </a:pPr>
            <a:r>
              <a:rPr lang="en-US" sz="1500" dirty="0"/>
              <a:t>…</a:t>
            </a:r>
            <a:endParaRPr lang="x-none" sz="1500" dirty="0"/>
          </a:p>
          <a:p>
            <a:pPr lvl="1">
              <a:lnSpc>
                <a:spcPct val="90000"/>
              </a:lnSpc>
            </a:pPr>
            <a:r>
              <a:rPr lang="x-none" sz="1500" dirty="0"/>
              <a:t>M</a:t>
            </a:r>
            <a:r>
              <a:rPr lang="en-US" sz="1500" dirty="0" err="1"/>
              <a:t>i</a:t>
            </a:r>
            <a:r>
              <a:rPr lang="en-US" sz="1500" dirty="0"/>
              <a:t> </a:t>
            </a:r>
            <a:r>
              <a:rPr lang="en-US" sz="1500" dirty="0" err="1"/>
              <a:t>koristimo</a:t>
            </a:r>
            <a:r>
              <a:rPr lang="en-US" sz="1500" dirty="0"/>
              <a:t> </a:t>
            </a:r>
            <a:r>
              <a:rPr lang="en-US" sz="1500" dirty="0" err="1"/>
              <a:t>verziju</a:t>
            </a:r>
            <a:r>
              <a:rPr lang="en-US" sz="1500" dirty="0"/>
              <a:t> 3.5</a:t>
            </a:r>
          </a:p>
          <a:p>
            <a:pPr>
              <a:lnSpc>
                <a:spcPct val="90000"/>
              </a:lnSpc>
            </a:pPr>
            <a:r>
              <a:rPr lang="x-none" sz="1500" dirty="0"/>
              <a:t>Alati</a:t>
            </a:r>
          </a:p>
          <a:p>
            <a:pPr lvl="1">
              <a:lnSpc>
                <a:spcPct val="90000"/>
              </a:lnSpc>
            </a:pPr>
            <a:r>
              <a:rPr lang="x-none" sz="1500" dirty="0"/>
              <a:t>PyScripter</a:t>
            </a:r>
            <a:endParaRPr lang="en-US" sz="1500" dirty="0"/>
          </a:p>
          <a:p>
            <a:pPr lvl="1">
              <a:lnSpc>
                <a:spcPct val="90000"/>
              </a:lnSpc>
            </a:pPr>
            <a:r>
              <a:rPr lang="en-US" sz="1500" dirty="0"/>
              <a:t>PyCharm</a:t>
            </a:r>
            <a:endParaRPr lang="x-none" sz="1500" dirty="0"/>
          </a:p>
          <a:p>
            <a:pPr lvl="1">
              <a:lnSpc>
                <a:spcPct val="90000"/>
              </a:lnSpc>
            </a:pPr>
            <a:r>
              <a:rPr lang="x-none" sz="1500" dirty="0"/>
              <a:t>IntelliJ Idea</a:t>
            </a:r>
          </a:p>
          <a:p>
            <a:pPr lvl="1">
              <a:lnSpc>
                <a:spcPct val="90000"/>
              </a:lnSpc>
            </a:pPr>
            <a:r>
              <a:rPr lang="x-none" sz="1500" dirty="0"/>
              <a:t>...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/>
              <a:t>Definicije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x-none" sz="2800" dirty="0"/>
              <a:t>Podatak</a:t>
            </a:r>
          </a:p>
          <a:p>
            <a:pPr lvl="1"/>
            <a:r>
              <a:rPr lang="x-none" sz="2400" dirty="0"/>
              <a:t>entitet kome se programskim putem pristupa</a:t>
            </a:r>
            <a:br>
              <a:rPr lang="x-none" sz="2400" dirty="0"/>
            </a:br>
            <a:r>
              <a:rPr lang="x-none" sz="2400" dirty="0"/>
              <a:t>putem imena (identifikatora)</a:t>
            </a:r>
          </a:p>
          <a:p>
            <a:pPr lvl="1"/>
            <a:r>
              <a:rPr lang="x-none" sz="2400" dirty="0"/>
              <a:t>ima lokaciju u memoriji računara (ne mora uvek)</a:t>
            </a:r>
          </a:p>
          <a:p>
            <a:r>
              <a:rPr lang="x-none" sz="2800" dirty="0"/>
              <a:t>Tip</a:t>
            </a:r>
          </a:p>
          <a:p>
            <a:pPr lvl="1"/>
            <a:r>
              <a:rPr lang="x-none" sz="2400" dirty="0"/>
              <a:t>način tumačenja memorijskog sadržaja koji zauzima entitet</a:t>
            </a:r>
          </a:p>
          <a:p>
            <a:pPr lvl="1"/>
            <a:r>
              <a:rPr lang="x-none" sz="2400" dirty="0"/>
              <a:t>precizira skup </a:t>
            </a:r>
            <a:r>
              <a:rPr lang="x-none" sz="2400" b="1" dirty="0"/>
              <a:t>vrednosti</a:t>
            </a:r>
            <a:r>
              <a:rPr lang="x-none" sz="2400" dirty="0"/>
              <a:t> i </a:t>
            </a:r>
            <a:r>
              <a:rPr lang="x-none" sz="2400" b="1" dirty="0"/>
              <a:t>operacija </a:t>
            </a:r>
            <a:r>
              <a:rPr lang="x-none" sz="2400" dirty="0"/>
              <a:t>nad podacima</a:t>
            </a:r>
          </a:p>
          <a:p>
            <a:pPr lvl="1"/>
            <a:r>
              <a:rPr lang="x-none" sz="2400" dirty="0"/>
              <a:t>osnovni tipovi: </a:t>
            </a:r>
            <a:r>
              <a:rPr lang="x-none" sz="23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int, bool, float, str</a:t>
            </a:r>
          </a:p>
          <a:p>
            <a:r>
              <a:rPr lang="x-none" sz="2800" dirty="0"/>
              <a:t>Promenljiva</a:t>
            </a:r>
            <a:endParaRPr lang="x-none" dirty="0"/>
          </a:p>
          <a:p>
            <a:pPr lvl="1"/>
            <a:r>
              <a:rPr lang="x-none" sz="2400" dirty="0"/>
              <a:t>podatak kome je moguće menjati vrednost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/>
              <a:t>Rezervisane (ključne) reči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7885440"/>
              </p:ext>
            </p:extLst>
          </p:nvPr>
        </p:nvGraphicFramePr>
        <p:xfrm>
          <a:off x="609600" y="2438400"/>
          <a:ext cx="7772404" cy="35052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943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0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and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as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assert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break</a:t>
                      </a:r>
                    </a:p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class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continue</a:t>
                      </a:r>
                    </a:p>
                    <a:p>
                      <a:pPr algn="ctr"/>
                      <a:r>
                        <a:rPr lang="en-US" sz="28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def</a:t>
                      </a:r>
                      <a:endParaRPr lang="en-US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del</a:t>
                      </a:r>
                      <a:endParaRPr lang="x-none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elif</a:t>
                      </a:r>
                      <a:endParaRPr lang="en-US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else</a:t>
                      </a:r>
                    </a:p>
                    <a:p>
                      <a:pPr algn="ctr"/>
                      <a:r>
                        <a:rPr lang="en-US" sz="2800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except</a:t>
                      </a:r>
                    </a:p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exec</a:t>
                      </a:r>
                    </a:p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finally</a:t>
                      </a:r>
                    </a:p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for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from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global</a:t>
                      </a:r>
                      <a:endParaRPr lang="x-none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if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import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in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is</a:t>
                      </a:r>
                    </a:p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lambda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not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or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pass</a:t>
                      </a:r>
                      <a:endParaRPr lang="x-none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print</a:t>
                      </a:r>
                    </a:p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raise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return</a:t>
                      </a:r>
                    </a:p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try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while</a:t>
                      </a:r>
                    </a:p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with</a:t>
                      </a:r>
                    </a:p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 pitchFamily="49" charset="0"/>
                          <a:cs typeface="Courier New" pitchFamily="49" charset="0"/>
                        </a:rPr>
                        <a:t>yield</a:t>
                      </a:r>
                      <a:endParaRPr lang="x-none" sz="28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38400" y="6019800"/>
            <a:ext cx="6006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x-none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Crvenom označene k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ljučne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reči</a:t>
            </a:r>
            <a:br>
              <a:rPr lang="x-none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kojima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ništa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nećemo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raditi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najverovatnije</a:t>
            </a:r>
            <a:endParaRPr lang="x-none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/>
              <a:t>Komentari u izvornom kodu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4191000"/>
          </a:xfrm>
        </p:spPr>
        <p:txBody>
          <a:bodyPr>
            <a:normAutofit fontScale="77500" lnSpcReduction="20000"/>
          </a:bodyPr>
          <a:lstStyle/>
          <a:p>
            <a:r>
              <a:rPr lang="x-none" sz="2800" dirty="0"/>
              <a:t>U jednom redu, i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simbola</a:t>
            </a:r>
            <a:r>
              <a:rPr lang="en-US" sz="2800" dirty="0"/>
              <a:t> </a:t>
            </a:r>
            <a:r>
              <a:rPr lang="en-US" sz="2800" b="1" dirty="0">
                <a:latin typeface="Courier New" pitchFamily="49" charset="0"/>
                <a:cs typeface="Courier New" pitchFamily="49" charset="0"/>
              </a:rPr>
              <a:t>#</a:t>
            </a:r>
            <a:r>
              <a:rPr lang="x-none" sz="2800" b="1" dirty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lvl="1"/>
            <a:r>
              <a:rPr lang="x-none" sz="2400" dirty="0"/>
              <a:t>Ostatak reda</a:t>
            </a:r>
            <a:r>
              <a:rPr lang="en-US" sz="2400" dirty="0"/>
              <a:t> </a:t>
            </a:r>
            <a:r>
              <a:rPr lang="en-US" sz="2400" dirty="0" err="1"/>
              <a:t>iza</a:t>
            </a:r>
            <a:r>
              <a:rPr lang="en-US" sz="2400" dirty="0"/>
              <a:t> tog </a:t>
            </a:r>
            <a:r>
              <a:rPr lang="en-US" sz="2400" dirty="0" err="1"/>
              <a:t>simbola</a:t>
            </a:r>
            <a:r>
              <a:rPr lang="en-US" sz="2400" dirty="0"/>
              <a:t> je </a:t>
            </a:r>
            <a:r>
              <a:rPr lang="en-US" sz="2400" dirty="0" err="1"/>
              <a:t>komentar</a:t>
            </a:r>
            <a:endParaRPr lang="en-US" sz="2400" dirty="0"/>
          </a:p>
          <a:p>
            <a:r>
              <a:rPr lang="en-US" sz="2800" dirty="0" err="1"/>
              <a:t>Unutar</a:t>
            </a:r>
            <a:r>
              <a:rPr lang="en-US" sz="2800" dirty="0"/>
              <a:t> </a:t>
            </a:r>
            <a:r>
              <a:rPr lang="en-US" sz="2800" dirty="0" err="1"/>
              <a:t>tzv</a:t>
            </a:r>
            <a:r>
              <a:rPr lang="en-US" sz="2800" dirty="0"/>
              <a:t>. </a:t>
            </a:r>
            <a:r>
              <a:rPr lang="en-US" sz="2800" i="1" dirty="0" err="1"/>
              <a:t>heredocs</a:t>
            </a:r>
            <a:endParaRPr lang="x-none" sz="2800" i="1" dirty="0"/>
          </a:p>
          <a:p>
            <a:pPr lvl="1"/>
            <a:r>
              <a:rPr lang="x-none" sz="2400" dirty="0"/>
              <a:t>tekst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se </a:t>
            </a:r>
            <a:r>
              <a:rPr lang="en-US" sz="2400" dirty="0" err="1"/>
              <a:t>nalazi</a:t>
            </a:r>
            <a:r>
              <a:rPr lang="en-US" sz="2400" dirty="0"/>
              <a:t> </a:t>
            </a:r>
            <a:r>
              <a:rPr lang="en-US" sz="2400" dirty="0" err="1"/>
              <a:t>između</a:t>
            </a:r>
            <a:r>
              <a:rPr lang="en-US" sz="2400" dirty="0"/>
              <a:t> 2 </a:t>
            </a:r>
            <a:r>
              <a:rPr lang="en-US" sz="2400" dirty="0" err="1"/>
              <a:t>para</a:t>
            </a:r>
            <a:br>
              <a:rPr lang="x-none" sz="2400" dirty="0"/>
            </a:b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po</a:t>
            </a:r>
            <a:r>
              <a:rPr lang="en-US" sz="2400" dirty="0"/>
              <a:t> 3 </a:t>
            </a:r>
            <a:r>
              <a:rPr lang="en-US" sz="2400" dirty="0" err="1"/>
              <a:t>uzastopna</a:t>
            </a:r>
            <a:r>
              <a:rPr lang="en-US" sz="2400" dirty="0"/>
              <a:t> </a:t>
            </a:r>
            <a:r>
              <a:rPr lang="en-US" sz="2400" dirty="0" err="1"/>
              <a:t>znaka</a:t>
            </a:r>
            <a:r>
              <a:rPr lang="en-US" sz="2400" dirty="0"/>
              <a:t> </a:t>
            </a:r>
            <a:r>
              <a:rPr lang="en-US" sz="2400" dirty="0" err="1"/>
              <a:t>navoda</a:t>
            </a:r>
            <a:r>
              <a:rPr lang="x-none" sz="2400" dirty="0"/>
              <a:t>: </a:t>
            </a:r>
            <a:r>
              <a:rPr lang="en-US" sz="2400" dirty="0"/>
              <a:t>""" ... """</a:t>
            </a:r>
            <a:endParaRPr lang="en-US" sz="3600" dirty="0"/>
          </a:p>
          <a:p>
            <a:pPr marL="274320" lvl="1" indent="0">
              <a:buNone/>
            </a:pPr>
            <a:endParaRPr lang="en-US" sz="19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#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primer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linijskog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komentara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  <a:p>
            <a:pPr marL="274320" lvl="1" indent="0">
              <a:buNone/>
            </a:pPr>
            <a:endParaRPr lang="en-US" sz="2000" b="1" dirty="0">
              <a:solidFill>
                <a:schemeClr val="bg1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"""</a:t>
            </a:r>
            <a:r>
              <a:rPr lang="en-US" sz="20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Primer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višelinijskog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komentara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.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Može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da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sadrži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prelaz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pPr marL="274320" lvl="1" indent="0"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u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novi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red.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Služi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da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se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podrobnije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opiše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šta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i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kako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deo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koda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radi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zbog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čega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.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Ima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ovakvih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komentara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dosta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u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primerima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.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Komentarišite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kod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zbog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sebe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zbog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drugih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!!!</a:t>
            </a:r>
          </a:p>
          <a:p>
            <a:pPr marL="274320" lvl="1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"""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/>
              <a:t>Celi brojevi – tip </a:t>
            </a:r>
            <a:r>
              <a:rPr lang="x-none" b="1" dirty="0"/>
              <a:t>int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534400" cy="3611563"/>
          </a:xfrm>
        </p:spPr>
        <p:txBody>
          <a:bodyPr>
            <a:normAutofit fontScale="62500" lnSpcReduction="20000"/>
          </a:bodyPr>
          <a:lstStyle/>
          <a:p>
            <a:r>
              <a:rPr lang="en-US" sz="2800" dirty="0" err="1"/>
              <a:t>Vrednosti</a:t>
            </a:r>
            <a:r>
              <a:rPr lang="en-US" sz="2800" dirty="0"/>
              <a:t>: </a:t>
            </a:r>
            <a:r>
              <a:rPr lang="en-US" sz="2800" dirty="0" err="1"/>
              <a:t>celi</a:t>
            </a:r>
            <a:r>
              <a:rPr lang="en-US" sz="2800" dirty="0"/>
              <a:t> </a:t>
            </a:r>
            <a:r>
              <a:rPr lang="en-US" sz="2800" dirty="0" err="1"/>
              <a:t>brojevi</a:t>
            </a:r>
            <a:br>
              <a:rPr lang="x-none" sz="2800" dirty="0"/>
            </a:br>
            <a:r>
              <a:rPr lang="x-none" sz="2800" i="1" dirty="0">
                <a:solidFill>
                  <a:srgbClr val="FF0000"/>
                </a:solidFill>
              </a:rPr>
              <a:t>minint</a:t>
            </a:r>
            <a:r>
              <a:rPr lang="x-none" sz="2800" dirty="0"/>
              <a:t> </a:t>
            </a:r>
            <a:r>
              <a:rPr lang="en-US" sz="2800" dirty="0"/>
              <a:t>…-4, -3, -2, -1, 0, 1, 2, 3, 4,…</a:t>
            </a:r>
            <a:r>
              <a:rPr lang="x-none" sz="2800" dirty="0"/>
              <a:t> </a:t>
            </a:r>
            <a:r>
              <a:rPr lang="x-none" sz="2800" i="1" dirty="0">
                <a:solidFill>
                  <a:srgbClr val="FF0000"/>
                </a:solidFill>
              </a:rPr>
              <a:t>maxint</a:t>
            </a:r>
            <a:endParaRPr lang="en-US" sz="2800" i="1" dirty="0">
              <a:solidFill>
                <a:srgbClr val="FF0000"/>
              </a:solidFill>
            </a:endParaRPr>
          </a:p>
          <a:p>
            <a:r>
              <a:rPr lang="en-US" sz="2800" dirty="0" err="1"/>
              <a:t>Operacije</a:t>
            </a:r>
            <a:r>
              <a:rPr lang="en-US" sz="2800" dirty="0"/>
              <a:t>: </a:t>
            </a:r>
            <a:r>
              <a:rPr lang="en-US" sz="2800" b="1" dirty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800" dirty="0"/>
              <a:t>, </a:t>
            </a:r>
            <a:r>
              <a:rPr lang="en-US" sz="2800" b="1" dirty="0">
                <a:latin typeface="Courier New" pitchFamily="49" charset="0"/>
                <a:cs typeface="Courier New" pitchFamily="49" charset="0"/>
              </a:rPr>
              <a:t>+</a:t>
            </a:r>
            <a:r>
              <a:rPr lang="en-US" sz="2800" dirty="0"/>
              <a:t>, </a:t>
            </a:r>
            <a:r>
              <a:rPr lang="en-US" sz="2800" b="1" dirty="0">
                <a:latin typeface="Courier New" pitchFamily="49" charset="0"/>
                <a:cs typeface="Courier New" pitchFamily="49" charset="0"/>
              </a:rPr>
              <a:t>**</a:t>
            </a:r>
            <a:r>
              <a:rPr lang="en-US" sz="2800" dirty="0"/>
              <a:t>, </a:t>
            </a:r>
            <a:r>
              <a:rPr lang="en-US" sz="2800" b="1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800" dirty="0"/>
              <a:t>,</a:t>
            </a:r>
            <a:r>
              <a:rPr lang="en-US" sz="2800" b="1" dirty="0"/>
              <a:t> </a:t>
            </a:r>
            <a:r>
              <a:rPr lang="x-none" sz="2800" b="1" dirty="0"/>
              <a:t>//</a:t>
            </a:r>
            <a:r>
              <a:rPr lang="x-none" sz="2800" dirty="0"/>
              <a:t>,</a:t>
            </a:r>
            <a:r>
              <a:rPr lang="x-none" sz="2800" b="1" dirty="0"/>
              <a:t> </a:t>
            </a:r>
            <a:r>
              <a:rPr lang="en-US" sz="2800" b="1" dirty="0">
                <a:latin typeface="Courier New" pitchFamily="49" charset="0"/>
                <a:cs typeface="Courier New" pitchFamily="49" charset="0"/>
              </a:rPr>
              <a:t>–,%</a:t>
            </a:r>
          </a:p>
          <a:p>
            <a:r>
              <a:rPr lang="en-US" sz="2800" dirty="0" err="1"/>
              <a:t>Rezultat</a:t>
            </a:r>
            <a:r>
              <a:rPr lang="en-US" sz="2800" dirty="0"/>
              <a:t> </a:t>
            </a:r>
            <a:r>
              <a:rPr lang="en-US" sz="2800" dirty="0" err="1"/>
              <a:t>operacije</a:t>
            </a:r>
            <a:r>
              <a:rPr lang="en-US" sz="2800" dirty="0"/>
              <a:t> </a:t>
            </a:r>
            <a:r>
              <a:rPr lang="en-US" sz="2800" dirty="0" err="1"/>
              <a:t>deljenja</a:t>
            </a:r>
            <a:r>
              <a:rPr lang="en-US" sz="2800" dirty="0"/>
              <a:t> 2 </a:t>
            </a:r>
            <a:r>
              <a:rPr lang="en-US" sz="2800" dirty="0" err="1"/>
              <a:t>cela</a:t>
            </a:r>
            <a:r>
              <a:rPr lang="en-US" sz="2800" dirty="0"/>
              <a:t> </a:t>
            </a:r>
            <a:r>
              <a:rPr lang="en-US" sz="2800" dirty="0" err="1"/>
              <a:t>broja</a:t>
            </a:r>
            <a:r>
              <a:rPr lang="en-US" sz="2800" dirty="0"/>
              <a:t>:</a:t>
            </a:r>
            <a:r>
              <a:rPr lang="x-none" sz="2800" dirty="0"/>
              <a:t> </a:t>
            </a:r>
            <a:r>
              <a:rPr lang="en-US" sz="2800" dirty="0" err="1"/>
              <a:t>realan</a:t>
            </a:r>
            <a:r>
              <a:rPr lang="en-US" sz="2800" dirty="0"/>
              <a:t> </a:t>
            </a:r>
            <a:r>
              <a:rPr lang="en-US" sz="2800" dirty="0" err="1"/>
              <a:t>broj</a:t>
            </a:r>
            <a:endParaRPr lang="x-none" sz="2800" dirty="0"/>
          </a:p>
          <a:p>
            <a:pPr lvl="1"/>
            <a:r>
              <a:rPr lang="x-none" sz="2400" dirty="0"/>
              <a:t>10/3 = 3</a:t>
            </a:r>
            <a:r>
              <a:rPr lang="en-US" sz="2400" dirty="0"/>
              <a:t>.33</a:t>
            </a:r>
            <a:endParaRPr lang="x-none" sz="2400" dirty="0"/>
          </a:p>
          <a:p>
            <a:r>
              <a:rPr lang="en-US" sz="2800" dirty="0" err="1"/>
              <a:t>Rezultat</a:t>
            </a:r>
            <a:r>
              <a:rPr lang="en-US" sz="2800" dirty="0"/>
              <a:t> </a:t>
            </a:r>
            <a:r>
              <a:rPr lang="en-US" sz="2800" dirty="0" err="1"/>
              <a:t>operacije</a:t>
            </a:r>
            <a:r>
              <a:rPr lang="en-US" sz="2800" dirty="0"/>
              <a:t> </a:t>
            </a:r>
            <a:r>
              <a:rPr lang="en-US" sz="2800" dirty="0" err="1"/>
              <a:t>celobrojnog</a:t>
            </a:r>
            <a:r>
              <a:rPr lang="en-US" sz="2800" dirty="0"/>
              <a:t> </a:t>
            </a:r>
            <a:r>
              <a:rPr lang="en-US" sz="2800" dirty="0" err="1"/>
              <a:t>deljenja</a:t>
            </a:r>
            <a:r>
              <a:rPr lang="en-US" sz="2800" dirty="0"/>
              <a:t> 2 </a:t>
            </a:r>
            <a:r>
              <a:rPr lang="en-US" sz="2800" dirty="0" err="1"/>
              <a:t>cela</a:t>
            </a:r>
            <a:r>
              <a:rPr lang="en-US" sz="2800" dirty="0"/>
              <a:t> </a:t>
            </a:r>
            <a:r>
              <a:rPr lang="en-US" sz="2800" dirty="0" err="1"/>
              <a:t>broja</a:t>
            </a:r>
            <a:r>
              <a:rPr lang="en-US" sz="2800" dirty="0"/>
              <a:t>:</a:t>
            </a:r>
            <a:r>
              <a:rPr lang="x-none" sz="2800" dirty="0"/>
              <a:t> </a:t>
            </a:r>
            <a:r>
              <a:rPr lang="en-US" sz="2800" dirty="0" err="1"/>
              <a:t>ceo</a:t>
            </a:r>
            <a:r>
              <a:rPr lang="en-US" sz="2800" dirty="0"/>
              <a:t> </a:t>
            </a:r>
            <a:r>
              <a:rPr lang="en-US" sz="2800" dirty="0" err="1"/>
              <a:t>broj</a:t>
            </a:r>
            <a:endParaRPr lang="x-none" sz="2800" dirty="0"/>
          </a:p>
          <a:p>
            <a:pPr lvl="1"/>
            <a:r>
              <a:rPr lang="x-none" sz="2400" dirty="0"/>
              <a:t>10/</a:t>
            </a:r>
            <a:r>
              <a:rPr lang="en-US" sz="2400" dirty="0"/>
              <a:t>/</a:t>
            </a:r>
            <a:r>
              <a:rPr lang="x-none" sz="2400" dirty="0"/>
              <a:t>3 = 3</a:t>
            </a:r>
          </a:p>
          <a:p>
            <a:r>
              <a:rPr lang="x-none" sz="2800" dirty="0"/>
              <a:t>Literali</a:t>
            </a:r>
          </a:p>
          <a:p>
            <a:pPr lvl="1"/>
            <a:r>
              <a:rPr lang="x-none" sz="2400" dirty="0"/>
              <a:t>Ako počinju sa 0</a:t>
            </a:r>
            <a:r>
              <a:rPr lang="en-US" sz="2400" dirty="0"/>
              <a:t>b</a:t>
            </a:r>
            <a:r>
              <a:rPr lang="x-none" sz="2400" dirty="0"/>
              <a:t>, onda su </a:t>
            </a:r>
            <a:r>
              <a:rPr lang="en-US" sz="2400" dirty="0" err="1"/>
              <a:t>binarne</a:t>
            </a:r>
            <a:r>
              <a:rPr lang="en-US" sz="2400" dirty="0"/>
              <a:t> </a:t>
            </a:r>
            <a:r>
              <a:rPr lang="x-none" sz="2400" dirty="0"/>
              <a:t>vrednosti: 0</a:t>
            </a:r>
            <a:r>
              <a:rPr lang="en-US" sz="2400" dirty="0"/>
              <a:t>b</a:t>
            </a:r>
            <a:r>
              <a:rPr lang="x-none" sz="2400" dirty="0"/>
              <a:t>10</a:t>
            </a:r>
            <a:r>
              <a:rPr lang="en-US" sz="2400" dirty="0"/>
              <a:t>0</a:t>
            </a:r>
          </a:p>
          <a:p>
            <a:pPr lvl="1"/>
            <a:r>
              <a:rPr lang="x-none" sz="2400" dirty="0"/>
              <a:t>Ako počinju sa 0</a:t>
            </a:r>
            <a:r>
              <a:rPr lang="en-US" sz="2400" dirty="0"/>
              <a:t>o</a:t>
            </a:r>
            <a:r>
              <a:rPr lang="x-none" sz="2400" dirty="0"/>
              <a:t>, onda su oktalne vrednosti: 0</a:t>
            </a:r>
            <a:r>
              <a:rPr lang="en-US" sz="2400" dirty="0"/>
              <a:t>o</a:t>
            </a:r>
            <a:r>
              <a:rPr lang="x-none" sz="2400" dirty="0"/>
              <a:t>1</a:t>
            </a:r>
            <a:r>
              <a:rPr lang="en-US" sz="2400" dirty="0"/>
              <a:t>70</a:t>
            </a:r>
          </a:p>
          <a:p>
            <a:pPr lvl="1"/>
            <a:r>
              <a:rPr lang="x-none" sz="2400" dirty="0"/>
              <a:t>Ako počinju sa 0x, onda su heksadecimalne: 0x1ac</a:t>
            </a: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/>
              <a:t>Realni brojevi – tip </a:t>
            </a:r>
            <a:r>
              <a:rPr lang="x-none" b="1" dirty="0"/>
              <a:t>float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534400" cy="3687763"/>
          </a:xfrm>
        </p:spPr>
        <p:txBody>
          <a:bodyPr>
            <a:normAutofit/>
          </a:bodyPr>
          <a:lstStyle/>
          <a:p>
            <a:r>
              <a:rPr lang="en-US" sz="2800" dirty="0" err="1"/>
              <a:t>Vrednosti</a:t>
            </a:r>
            <a:r>
              <a:rPr lang="en-US" sz="2800" dirty="0"/>
              <a:t>: </a:t>
            </a:r>
            <a:r>
              <a:rPr lang="x-none" sz="2800" dirty="0"/>
              <a:t>podskup skupa realnih</a:t>
            </a:r>
            <a:r>
              <a:rPr lang="en-US" sz="2800" dirty="0"/>
              <a:t> </a:t>
            </a:r>
            <a:r>
              <a:rPr lang="en-US" sz="2800" dirty="0" err="1"/>
              <a:t>brojev</a:t>
            </a:r>
            <a:r>
              <a:rPr lang="x-none" sz="2800" dirty="0"/>
              <a:t>a</a:t>
            </a:r>
            <a:br>
              <a:rPr lang="x-none" sz="2800" dirty="0"/>
            </a:br>
            <a:r>
              <a:rPr lang="x-none" sz="2800" dirty="0"/>
              <a:t>1.4, 2.333, -.04, -35e-3 (-35·10</a:t>
            </a:r>
            <a:r>
              <a:rPr lang="x-none" sz="2800" baseline="30000" dirty="0"/>
              <a:t>-3</a:t>
            </a:r>
            <a:r>
              <a:rPr lang="x-none" sz="2800" dirty="0"/>
              <a:t>), ...</a:t>
            </a:r>
            <a:endParaRPr lang="en-US" sz="2800" baseline="-25000" dirty="0"/>
          </a:p>
          <a:p>
            <a:r>
              <a:rPr lang="en-US" sz="2800" dirty="0" err="1"/>
              <a:t>Operacije</a:t>
            </a:r>
            <a:r>
              <a:rPr lang="en-US" sz="2800" dirty="0"/>
              <a:t>: </a:t>
            </a:r>
            <a:r>
              <a:rPr lang="en-US" sz="2800" b="1" dirty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800" dirty="0"/>
              <a:t>, </a:t>
            </a:r>
            <a:r>
              <a:rPr lang="en-US" sz="2800" b="1" dirty="0">
                <a:latin typeface="Courier New" pitchFamily="49" charset="0"/>
                <a:cs typeface="Courier New" pitchFamily="49" charset="0"/>
              </a:rPr>
              <a:t>+</a:t>
            </a:r>
            <a:r>
              <a:rPr lang="en-US" sz="2800" dirty="0"/>
              <a:t>, </a:t>
            </a:r>
            <a:r>
              <a:rPr lang="en-US" sz="2800" b="1" dirty="0">
                <a:latin typeface="Courier New" pitchFamily="49" charset="0"/>
                <a:cs typeface="Courier New" pitchFamily="49" charset="0"/>
              </a:rPr>
              <a:t>**</a:t>
            </a:r>
            <a:r>
              <a:rPr lang="en-US" sz="2800" dirty="0"/>
              <a:t>, </a:t>
            </a:r>
            <a:r>
              <a:rPr lang="en-US" sz="2800" b="1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800" dirty="0"/>
              <a:t>,</a:t>
            </a:r>
            <a:r>
              <a:rPr lang="en-US" sz="2800" b="1" dirty="0"/>
              <a:t> //</a:t>
            </a:r>
            <a:r>
              <a:rPr lang="en-US" sz="2800" dirty="0"/>
              <a:t>,</a:t>
            </a:r>
            <a:r>
              <a:rPr lang="en-US" sz="2800" b="1" dirty="0">
                <a:latin typeface="Courier New" pitchFamily="49" charset="0"/>
                <a:cs typeface="Courier New" pitchFamily="49" charset="0"/>
              </a:rPr>
              <a:t>–,%</a:t>
            </a:r>
          </a:p>
          <a:p>
            <a:r>
              <a:rPr lang="en-US" sz="2800" dirty="0" err="1"/>
              <a:t>Rezultat</a:t>
            </a:r>
            <a:r>
              <a:rPr lang="en-US" sz="2800" dirty="0"/>
              <a:t> </a:t>
            </a:r>
            <a:r>
              <a:rPr lang="en-US" sz="2800" dirty="0" err="1"/>
              <a:t>operacije</a:t>
            </a:r>
            <a:r>
              <a:rPr lang="en-US" sz="2800" dirty="0"/>
              <a:t> </a:t>
            </a:r>
            <a:r>
              <a:rPr lang="en-US" sz="2800" dirty="0" err="1"/>
              <a:t>deljenja</a:t>
            </a:r>
            <a:r>
              <a:rPr lang="en-US" sz="2800" dirty="0"/>
              <a:t> 2 </a:t>
            </a:r>
            <a:r>
              <a:rPr lang="x-none" sz="2800" dirty="0"/>
              <a:t>realna</a:t>
            </a:r>
            <a:r>
              <a:rPr lang="en-US" sz="2800" dirty="0"/>
              <a:t> </a:t>
            </a:r>
            <a:r>
              <a:rPr lang="en-US" sz="2800" dirty="0" err="1"/>
              <a:t>broja</a:t>
            </a:r>
            <a:r>
              <a:rPr lang="en-US" sz="2800" dirty="0"/>
              <a:t>:</a:t>
            </a:r>
            <a:br>
              <a:rPr lang="x-none" sz="2800" dirty="0"/>
            </a:br>
            <a:r>
              <a:rPr lang="x-none" sz="2800" dirty="0"/>
              <a:t>realan</a:t>
            </a:r>
            <a:r>
              <a:rPr lang="en-US" sz="2800" dirty="0"/>
              <a:t> </a:t>
            </a:r>
            <a:r>
              <a:rPr lang="en-US" sz="2800" dirty="0" err="1"/>
              <a:t>broj</a:t>
            </a:r>
            <a:br>
              <a:rPr lang="x-none" sz="2800" dirty="0"/>
            </a:br>
            <a:r>
              <a:rPr lang="x-none" sz="2800" dirty="0"/>
              <a:t>10.0/3.0 = 3.333 </a:t>
            </a:r>
            <a:endParaRPr lang="en-US" sz="2800" dirty="0"/>
          </a:p>
          <a:p>
            <a:r>
              <a:rPr lang="x-none" sz="2800" dirty="0"/>
              <a:t>Ograničena tačnost, zaokruživanje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x-none" sz="3600" dirty="0"/>
              <a:t>Pregled operatora nad numeričkim tipovima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1396898"/>
              </p:ext>
            </p:extLst>
          </p:nvPr>
        </p:nvGraphicFramePr>
        <p:xfrm>
          <a:off x="475034" y="2438400"/>
          <a:ext cx="8229601" cy="427063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20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5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65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Operator</a:t>
                      </a:r>
                      <a:endParaRPr lang="x-none" sz="12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Značenje</a:t>
                      </a:r>
                      <a:endParaRPr lang="x-none" sz="14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Primenljiv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na</a:t>
                      </a:r>
                      <a:endParaRPr lang="x-none" sz="14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Primer</a:t>
                      </a:r>
                      <a:endParaRPr lang="x-none" sz="14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5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x-none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Negacija</a:t>
                      </a:r>
                      <a:r>
                        <a:rPr lang="en-US" sz="1200" dirty="0"/>
                        <a:t>,</a:t>
                      </a:r>
                      <a:br>
                        <a:rPr lang="en-US" sz="1200" dirty="0"/>
                      </a:br>
                      <a:r>
                        <a:rPr lang="en-US" sz="1200" dirty="0" err="1"/>
                        <a:t>promena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znaka</a:t>
                      </a:r>
                      <a:endParaRPr lang="x-none" sz="120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 operand</a:t>
                      </a:r>
                      <a:endParaRPr lang="x-none" sz="120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-2</a:t>
                      </a:r>
                    </a:p>
                    <a:p>
                      <a:r>
                        <a:rPr lang="en-US" sz="1200" dirty="0"/>
                        <a:t>-3.5</a:t>
                      </a:r>
                      <a:endParaRPr lang="x-none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95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x-none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Oduzimanje</a:t>
                      </a:r>
                      <a:endParaRPr lang="x-none" sz="120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 </a:t>
                      </a:r>
                      <a:r>
                        <a:rPr lang="en-US" sz="1200" dirty="0" err="1"/>
                        <a:t>operanda</a:t>
                      </a:r>
                      <a:endParaRPr lang="x-none" sz="120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  <a:r>
                        <a:rPr lang="en-US" sz="1200" baseline="0" dirty="0"/>
                        <a:t> – 3 </a:t>
                      </a:r>
                      <a:r>
                        <a:rPr lang="en-US" sz="1200" baseline="0" dirty="0">
                          <a:sym typeface="Wingdings" pitchFamily="2" charset="2"/>
                        </a:rPr>
                        <a:t> -2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2</a:t>
                      </a:r>
                      <a:r>
                        <a:rPr lang="en-US" sz="1200" baseline="0" dirty="0"/>
                        <a:t> – </a:t>
                      </a:r>
                      <a:r>
                        <a:rPr lang="en-US" sz="1200" dirty="0"/>
                        <a:t>5.4 </a:t>
                      </a:r>
                      <a:r>
                        <a:rPr lang="en-US" sz="1200" dirty="0">
                          <a:sym typeface="Wingdings" pitchFamily="2" charset="2"/>
                        </a:rPr>
                        <a:t> -3.6</a:t>
                      </a:r>
                      <a:endParaRPr lang="x-none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927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/</a:t>
                      </a:r>
                      <a:endParaRPr lang="x-none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Deljenje</a:t>
                      </a:r>
                      <a:endParaRPr lang="x-none" sz="120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 </a:t>
                      </a:r>
                      <a:r>
                        <a:rPr lang="en-US" sz="1200" dirty="0" err="1"/>
                        <a:t>operanda</a:t>
                      </a:r>
                      <a:r>
                        <a:rPr lang="en-US" sz="1200" dirty="0"/>
                        <a:t>. </a:t>
                      </a:r>
                      <a:r>
                        <a:rPr lang="en-US" sz="1200" dirty="0" err="1"/>
                        <a:t>Celobrojno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ili</a:t>
                      </a:r>
                      <a:r>
                        <a:rPr lang="en-US" sz="1200" baseline="0" dirty="0"/>
                        <a:t> </a:t>
                      </a:r>
                      <a:r>
                        <a:rPr lang="x-none" sz="1200" baseline="0" dirty="0"/>
                        <a:t>realno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deljenje</a:t>
                      </a:r>
                      <a:r>
                        <a:rPr lang="en-US" sz="1200" baseline="0" dirty="0"/>
                        <a:t>,</a:t>
                      </a:r>
                      <a:br>
                        <a:rPr lang="x-none" sz="1200" baseline="0" dirty="0"/>
                      </a:br>
                      <a:r>
                        <a:rPr lang="en-US" sz="1200" baseline="0" dirty="0" err="1"/>
                        <a:t>zavisi</a:t>
                      </a:r>
                      <a:r>
                        <a:rPr lang="en-US" sz="1200" baseline="0" dirty="0"/>
                        <a:t> od </a:t>
                      </a:r>
                      <a:r>
                        <a:rPr lang="en-US" sz="1200" baseline="0" dirty="0" err="1"/>
                        <a:t>operanada</a:t>
                      </a:r>
                      <a:endParaRPr lang="x-none" sz="120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/>
                        <a:t>/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/>
                        <a:t>3 </a:t>
                      </a:r>
                      <a:r>
                        <a:rPr lang="en-US" sz="1200" dirty="0">
                          <a:sym typeface="Wingdings" pitchFamily="2" charset="2"/>
                        </a:rPr>
                        <a:t></a:t>
                      </a:r>
                      <a:r>
                        <a:rPr lang="en-US" sz="1200" baseline="0" dirty="0">
                          <a:sym typeface="Wingdings" pitchFamily="2" charset="2"/>
                        </a:rPr>
                        <a:t> 0.3333333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1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/>
                        <a:t>/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/>
                        <a:t>3.0 </a:t>
                      </a:r>
                      <a:r>
                        <a:rPr lang="en-US" sz="1200" dirty="0">
                          <a:sym typeface="Wingdings" pitchFamily="2" charset="2"/>
                        </a:rPr>
                        <a:t></a:t>
                      </a:r>
                      <a:r>
                        <a:rPr lang="en-US" sz="1200" baseline="0" dirty="0">
                          <a:sym typeface="Wingdings" pitchFamily="2" charset="2"/>
                        </a:rPr>
                        <a:t> 0.33333331</a:t>
                      </a:r>
                    </a:p>
                    <a:p>
                      <a:r>
                        <a:rPr lang="en-US" sz="1200" dirty="0"/>
                        <a:t>5.0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/>
                        <a:t>/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/>
                        <a:t>2 </a:t>
                      </a:r>
                      <a:r>
                        <a:rPr lang="en-US" sz="1200" dirty="0">
                          <a:sym typeface="Wingdings" pitchFamily="2" charset="2"/>
                        </a:rPr>
                        <a:t></a:t>
                      </a:r>
                      <a:r>
                        <a:rPr lang="en-US" sz="1200" baseline="0" dirty="0">
                          <a:sym typeface="Wingdings" pitchFamily="2" charset="2"/>
                        </a:rPr>
                        <a:t> 2.5</a:t>
                      </a:r>
                    </a:p>
                    <a:p>
                      <a:r>
                        <a:rPr lang="en-US" sz="1200" baseline="0" dirty="0">
                          <a:sym typeface="Wingdings" pitchFamily="2" charset="2"/>
                        </a:rPr>
                        <a:t>4 / 2 </a:t>
                      </a:r>
                      <a:r>
                        <a:rPr lang="en-US" sz="1200" dirty="0">
                          <a:sym typeface="Wingdings" pitchFamily="2" charset="2"/>
                        </a:rPr>
                        <a:t> 2.0</a:t>
                      </a:r>
                      <a:endParaRPr lang="x-none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6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*</a:t>
                      </a:r>
                      <a:endParaRPr lang="x-none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Množenje</a:t>
                      </a:r>
                      <a:endParaRPr lang="x-none" sz="120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 </a:t>
                      </a:r>
                      <a:r>
                        <a:rPr lang="en-US" sz="1200" dirty="0" err="1"/>
                        <a:t>operanda</a:t>
                      </a:r>
                      <a:endParaRPr lang="x-none" sz="120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/>
                        <a:t>*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/>
                        <a:t>2 </a:t>
                      </a:r>
                      <a:r>
                        <a:rPr lang="en-US" sz="1200" dirty="0">
                          <a:sym typeface="Wingdings" pitchFamily="2" charset="2"/>
                        </a:rPr>
                        <a:t> </a:t>
                      </a:r>
                      <a:r>
                        <a:rPr lang="x-none" sz="1200" dirty="0">
                          <a:sym typeface="Wingdings" pitchFamily="2" charset="2"/>
                        </a:rPr>
                        <a:t>4</a:t>
                      </a:r>
                      <a:endParaRPr lang="x-none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72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%</a:t>
                      </a:r>
                      <a:endParaRPr lang="x-none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Ostatak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pri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deljenju</a:t>
                      </a:r>
                      <a:endParaRPr lang="x-none" sz="120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operanda</a:t>
                      </a:r>
                      <a:endParaRPr lang="x-none" sz="120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/>
                        <a:t>%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/>
                        <a:t>2 </a:t>
                      </a:r>
                      <a:r>
                        <a:rPr lang="en-US" sz="1200" dirty="0">
                          <a:sym typeface="Wingdings" pitchFamily="2" charset="2"/>
                        </a:rPr>
                        <a:t> 1</a:t>
                      </a:r>
                    </a:p>
                    <a:p>
                      <a:r>
                        <a:rPr lang="en-US" sz="1200" dirty="0">
                          <a:sym typeface="Wingdings" pitchFamily="2" charset="2"/>
                        </a:rPr>
                        <a:t>10 % 3</a:t>
                      </a:r>
                      <a:r>
                        <a:rPr lang="en-US" sz="1200" baseline="0" dirty="0">
                          <a:sym typeface="Wingdings" pitchFamily="2" charset="2"/>
                        </a:rPr>
                        <a:t>  1</a:t>
                      </a:r>
                    </a:p>
                    <a:p>
                      <a:r>
                        <a:rPr lang="en-US" sz="1200" baseline="0" dirty="0">
                          <a:sym typeface="Wingdings" pitchFamily="2" charset="2"/>
                        </a:rPr>
                        <a:t>11 % 3  2</a:t>
                      </a:r>
                      <a:endParaRPr lang="x-none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95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**</a:t>
                      </a:r>
                      <a:endParaRPr lang="x-none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Stepenovanje</a:t>
                      </a:r>
                      <a:endParaRPr lang="x-none" sz="120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 </a:t>
                      </a:r>
                      <a:r>
                        <a:rPr lang="en-US" sz="1200" dirty="0" err="1"/>
                        <a:t>operanda</a:t>
                      </a:r>
                      <a:endParaRPr lang="x-none" sz="120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/>
                        <a:t>**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/>
                        <a:t>8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>
                          <a:sym typeface="Wingdings" pitchFamily="2" charset="2"/>
                        </a:rPr>
                        <a:t></a:t>
                      </a:r>
                      <a:r>
                        <a:rPr lang="x-none" sz="1200" dirty="0">
                          <a:sym typeface="Wingdings" pitchFamily="2" charset="2"/>
                        </a:rPr>
                        <a:t> 256</a:t>
                      </a:r>
                    </a:p>
                    <a:p>
                      <a:r>
                        <a:rPr lang="x-none" sz="1200" dirty="0">
                          <a:sym typeface="Wingdings" pitchFamily="2" charset="2"/>
                        </a:rPr>
                        <a:t>2.0 ** 8 </a:t>
                      </a:r>
                      <a:r>
                        <a:rPr lang="en-US" sz="1200" dirty="0">
                          <a:sym typeface="Wingdings" pitchFamily="2" charset="2"/>
                        </a:rPr>
                        <a:t></a:t>
                      </a:r>
                      <a:r>
                        <a:rPr lang="x-none" sz="1200" dirty="0">
                          <a:sym typeface="Wingdings" pitchFamily="2" charset="2"/>
                        </a:rPr>
                        <a:t> 256.0</a:t>
                      </a:r>
                      <a:endParaRPr lang="x-none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372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//</a:t>
                      </a:r>
                      <a:endParaRPr lang="x-none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Deljenje</a:t>
                      </a:r>
                      <a:r>
                        <a:rPr lang="en-US" sz="1200" dirty="0"/>
                        <a:t> </a:t>
                      </a:r>
                      <a:r>
                        <a:rPr lang="x-none" sz="1200" dirty="0"/>
                        <a:t>sa zaokruživanjem</a:t>
                      </a:r>
                      <a:br>
                        <a:rPr lang="x-none" sz="1200" dirty="0"/>
                      </a:br>
                      <a:r>
                        <a:rPr lang="en-US" sz="1200" dirty="0"/>
                        <a:t>“</a:t>
                      </a:r>
                      <a:r>
                        <a:rPr lang="en-US" sz="1200" dirty="0" err="1"/>
                        <a:t>na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niže</a:t>
                      </a:r>
                      <a:r>
                        <a:rPr lang="en-US" sz="1200" dirty="0"/>
                        <a:t>”</a:t>
                      </a:r>
                      <a:endParaRPr lang="x-none" sz="120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 </a:t>
                      </a:r>
                      <a:r>
                        <a:rPr lang="en-US" sz="1200" dirty="0" err="1"/>
                        <a:t>operanda</a:t>
                      </a:r>
                      <a:endParaRPr lang="x-none" sz="120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/>
                        <a:t>//</a:t>
                      </a:r>
                      <a:r>
                        <a:rPr lang="x-none" sz="1200" dirty="0"/>
                        <a:t> </a:t>
                      </a:r>
                      <a:r>
                        <a:rPr lang="en-US" sz="1200" dirty="0"/>
                        <a:t>2 </a:t>
                      </a:r>
                      <a:r>
                        <a:rPr lang="en-US" sz="1200" dirty="0">
                          <a:sym typeface="Wingdings" pitchFamily="2" charset="2"/>
                        </a:rPr>
                        <a:t> 4</a:t>
                      </a:r>
                    </a:p>
                    <a:p>
                      <a:r>
                        <a:rPr lang="en-US" sz="1200" dirty="0">
                          <a:sym typeface="Wingdings" pitchFamily="2" charset="2"/>
                        </a:rPr>
                        <a:t>9.5</a:t>
                      </a:r>
                      <a:r>
                        <a:rPr lang="x-none" sz="1200" dirty="0">
                          <a:sym typeface="Wingdings" pitchFamily="2" charset="2"/>
                        </a:rPr>
                        <a:t> </a:t>
                      </a:r>
                      <a:r>
                        <a:rPr lang="en-US" sz="1200" dirty="0">
                          <a:sym typeface="Wingdings" pitchFamily="2" charset="2"/>
                        </a:rPr>
                        <a:t>//</a:t>
                      </a:r>
                      <a:r>
                        <a:rPr lang="x-none" sz="1200" dirty="0">
                          <a:sym typeface="Wingdings" pitchFamily="2" charset="2"/>
                        </a:rPr>
                        <a:t> </a:t>
                      </a:r>
                      <a:r>
                        <a:rPr lang="en-US" sz="1200" dirty="0">
                          <a:sym typeface="Wingdings" pitchFamily="2" charset="2"/>
                        </a:rPr>
                        <a:t>2  4.0</a:t>
                      </a:r>
                    </a:p>
                    <a:p>
                      <a:endParaRPr lang="x-none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sz="4000" dirty="0"/>
              <a:t>Prioritet, konverzija</a:t>
            </a:r>
            <a:br>
              <a:rPr lang="x-none" sz="4000" dirty="0"/>
            </a:br>
            <a:r>
              <a:rPr lang="x-none" sz="4000" dirty="0"/>
              <a:t>i smer grupisanja operatora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1"/>
            <a:ext cx="8534400" cy="4297362"/>
          </a:xfrm>
        </p:spPr>
        <p:txBody>
          <a:bodyPr>
            <a:normAutofit/>
          </a:bodyPr>
          <a:lstStyle/>
          <a:p>
            <a:endParaRPr lang="x-none" sz="2400" dirty="0"/>
          </a:p>
          <a:p>
            <a:r>
              <a:rPr lang="en-US" sz="2400" dirty="0" err="1"/>
              <a:t>Mnemonik</a:t>
            </a:r>
            <a:r>
              <a:rPr lang="en-US" sz="2400" dirty="0"/>
              <a:t>: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PEMDAS </a:t>
            </a:r>
            <a:br>
              <a:rPr lang="en-US" sz="2400" dirty="0"/>
            </a:b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400" dirty="0" err="1"/>
              <a:t>aren</a:t>
            </a:r>
            <a:r>
              <a:rPr lang="x-none" sz="2400" dirty="0"/>
              <a:t>t</a:t>
            </a:r>
            <a:r>
              <a:rPr lang="en-US" sz="2400" dirty="0"/>
              <a:t>h</a:t>
            </a:r>
            <a:r>
              <a:rPr lang="x-none" sz="2400" dirty="0"/>
              <a:t>e</a:t>
            </a:r>
            <a:r>
              <a:rPr lang="en-US" sz="2400" dirty="0"/>
              <a:t>sis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2400" dirty="0"/>
              <a:t>,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dirty="0"/>
              <a:t>xponentiation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**</a:t>
            </a:r>
            <a:r>
              <a:rPr lang="en-US" sz="2400" dirty="0"/>
              <a:t>,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2400" dirty="0"/>
              <a:t>ultiplication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400" dirty="0"/>
              <a:t>,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2400" dirty="0"/>
              <a:t>ivision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400" dirty="0"/>
              <a:t>, </a:t>
            </a:r>
            <a:br>
              <a:rPr lang="en-US" sz="2400" dirty="0"/>
            </a:b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400" dirty="0"/>
              <a:t>ddition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+</a:t>
            </a:r>
            <a:r>
              <a:rPr lang="en-US" sz="2400" dirty="0"/>
              <a:t>,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400" dirty="0"/>
              <a:t>ubtraction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–</a:t>
            </a:r>
          </a:p>
          <a:p>
            <a:pPr lvl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3**2*4*(2+3*8**2**3/2**3%4)+7*5/3</a:t>
            </a:r>
            <a:endParaRPr lang="x-none" sz="2000" b="1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100.0/2/2</a:t>
            </a:r>
            <a:r>
              <a:rPr lang="en-US" sz="2000" dirty="0"/>
              <a:t> </a:t>
            </a:r>
          </a:p>
          <a:p>
            <a:pPr lvl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100/2*2</a:t>
            </a:r>
            <a:r>
              <a:rPr lang="en-US" sz="2000" dirty="0"/>
              <a:t> </a:t>
            </a:r>
            <a:r>
              <a:rPr lang="x-none" sz="2000" dirty="0"/>
              <a:t>	!! </a:t>
            </a:r>
            <a:r>
              <a:rPr lang="en-US" sz="2000" dirty="0" err="1"/>
              <a:t>nije</a:t>
            </a:r>
            <a:r>
              <a:rPr lang="en-US" sz="2000" dirty="0"/>
              <a:t>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100/4</a:t>
            </a:r>
            <a:r>
              <a:rPr lang="x-none" sz="2000" b="1" dirty="0">
                <a:latin typeface="Courier New" pitchFamily="49" charset="0"/>
                <a:cs typeface="Courier New" pitchFamily="49" charset="0"/>
              </a:rPr>
              <a:t>, već (100/2)*2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457627"/>
              </p:ext>
            </p:extLst>
          </p:nvPr>
        </p:nvGraphicFramePr>
        <p:xfrm>
          <a:off x="5410200" y="4953000"/>
          <a:ext cx="2895600" cy="169164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x-none" sz="1600" dirty="0"/>
                        <a:t>Operator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600" dirty="0"/>
                        <a:t>Smer grupisanja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x-none" sz="1600" dirty="0"/>
                        <a:t>**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x-none" sz="1600" dirty="0"/>
                        <a:t>*  /  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→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x-none" sz="1600" dirty="0"/>
                        <a:t>+  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→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49014"/>
              </p:ext>
            </p:extLst>
          </p:nvPr>
        </p:nvGraphicFramePr>
        <p:xfrm>
          <a:off x="762000" y="4953000"/>
          <a:ext cx="3696590" cy="169164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283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3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x-none" sz="1600" dirty="0"/>
                        <a:t>Tip operanda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600" dirty="0"/>
                        <a:t>Tip rezultata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/>
                        <a:t>int</a:t>
                      </a:r>
                      <a:r>
                        <a:rPr lang="en-US" sz="1600" dirty="0"/>
                        <a:t> op </a:t>
                      </a:r>
                      <a:r>
                        <a:rPr lang="en-US" sz="1600" dirty="0" err="1"/>
                        <a:t>int</a:t>
                      </a:r>
                      <a:r>
                        <a:rPr lang="en-US" sz="1600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x-none" sz="1600" kern="1200" dirty="0">
                          <a:sym typeface="Wingdings" pitchFamily="2" charset="2"/>
                        </a:rPr>
                        <a:t>int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  <a:sym typeface="Wingdings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ym typeface="Wingdings" pitchFamily="2" charset="2"/>
                        </a:rPr>
                        <a:t>float op </a:t>
                      </a:r>
                      <a:r>
                        <a:rPr lang="en-US" sz="1600" dirty="0" err="1">
                          <a:sym typeface="Wingdings" pitchFamily="2" charset="2"/>
                        </a:rPr>
                        <a:t>int</a:t>
                      </a:r>
                      <a:endParaRPr lang="x-none" sz="1600" dirty="0">
                        <a:sym typeface="Wingdings" pitchFamily="2" charset="2"/>
                      </a:endParaRPr>
                    </a:p>
                    <a:p>
                      <a:r>
                        <a:rPr lang="en-US" sz="1600" dirty="0" err="1">
                          <a:sym typeface="Wingdings" pitchFamily="2" charset="2"/>
                        </a:rPr>
                        <a:t>int</a:t>
                      </a:r>
                      <a:r>
                        <a:rPr lang="en-US" sz="1600" dirty="0">
                          <a:sym typeface="Wingdings" pitchFamily="2" charset="2"/>
                        </a:rPr>
                        <a:t> op</a:t>
                      </a:r>
                      <a:r>
                        <a:rPr lang="x-none" sz="1600" dirty="0">
                          <a:sym typeface="Wingdings" pitchFamily="2" charset="2"/>
                        </a:rPr>
                        <a:t> </a:t>
                      </a:r>
                      <a:r>
                        <a:rPr lang="en-US" sz="1600" dirty="0">
                          <a:sym typeface="Wingdings" pitchFamily="2" charset="2"/>
                        </a:rPr>
                        <a:t>float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x-none" sz="1600" kern="1200" dirty="0">
                          <a:sym typeface="Wingdings" pitchFamily="2" charset="2"/>
                        </a:rPr>
                        <a:t>float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  <a:sym typeface="Wingdings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ym typeface="Wingdings" pitchFamily="2" charset="2"/>
                        </a:rPr>
                        <a:t>float op float 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x-none" sz="1600" kern="1200" dirty="0">
                          <a:sym typeface="Wingdings" pitchFamily="2" charset="2"/>
                        </a:rPr>
                        <a:t>float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  <a:sym typeface="Wingdings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/>
              <a:t>Eksplicitna konverzija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8734"/>
            <a:ext cx="8229600" cy="3962400"/>
          </a:xfrm>
        </p:spPr>
        <p:txBody>
          <a:bodyPr>
            <a:normAutofit/>
          </a:bodyPr>
          <a:lstStyle/>
          <a:p>
            <a:r>
              <a:rPr lang="x-none" dirty="0"/>
              <a:t>Potrebna da bi programer </a:t>
            </a:r>
            <a:r>
              <a:rPr lang="x-none" b="1" i="1" dirty="0"/>
              <a:t>eksplicitno</a:t>
            </a:r>
            <a:r>
              <a:rPr lang="x-none" dirty="0"/>
              <a:t> naznačio</a:t>
            </a:r>
            <a:br>
              <a:rPr lang="x-none" dirty="0"/>
            </a:br>
            <a:r>
              <a:rPr lang="x-none" dirty="0"/>
              <a:t>sa kojim tipom podataka želi da radi</a:t>
            </a:r>
          </a:p>
          <a:p>
            <a:r>
              <a:rPr lang="x-none" dirty="0"/>
              <a:t>Sintaksa: </a:t>
            </a:r>
            <a:r>
              <a:rPr lang="x-none" sz="2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tip</a:t>
            </a:r>
            <a:r>
              <a:rPr lang="x-none" sz="28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x-none" sz="28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izraz</a:t>
            </a:r>
            <a:r>
              <a:rPr lang="x-none" sz="2800" b="1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x-none" dirty="0"/>
              <a:t>Konvertuje tip </a:t>
            </a:r>
            <a:r>
              <a:rPr lang="x-none" dirty="0">
                <a:solidFill>
                  <a:srgbClr val="00B050"/>
                </a:solidFill>
              </a:rPr>
              <a:t>izraza</a:t>
            </a:r>
            <a:r>
              <a:rPr lang="x-none" dirty="0"/>
              <a:t> u navedeni </a:t>
            </a:r>
            <a:r>
              <a:rPr lang="x-none" dirty="0">
                <a:solidFill>
                  <a:srgbClr val="FF0000"/>
                </a:solidFill>
              </a:rPr>
              <a:t>tip </a:t>
            </a:r>
          </a:p>
          <a:p>
            <a:r>
              <a:rPr lang="en-US" dirty="0"/>
              <a:t>A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imamo</a:t>
            </a:r>
            <a:r>
              <a:rPr lang="en-US" dirty="0"/>
              <a:t> </a:t>
            </a:r>
            <a:r>
              <a:rPr lang="en-US" dirty="0" err="1"/>
              <a:t>realan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, a </a:t>
            </a:r>
            <a:r>
              <a:rPr lang="en-US" dirty="0" err="1"/>
              <a:t>želimo</a:t>
            </a:r>
            <a:r>
              <a:rPr lang="en-US" dirty="0"/>
              <a:t> </a:t>
            </a:r>
            <a:r>
              <a:rPr lang="en-US" dirty="0" err="1"/>
              <a:t>ceo</a:t>
            </a:r>
            <a:r>
              <a:rPr lang="en-US" dirty="0"/>
              <a:t>?</a:t>
            </a:r>
          </a:p>
          <a:p>
            <a:pPr lvl="1"/>
            <a:r>
              <a:rPr lang="en-US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(a)</a:t>
            </a:r>
            <a:r>
              <a:rPr lang="en-US" dirty="0"/>
              <a:t> </a:t>
            </a:r>
            <a:r>
              <a:rPr lang="en-US" dirty="0" err="1"/>
              <a:t>vraća</a:t>
            </a:r>
            <a:r>
              <a:rPr lang="en-US" dirty="0"/>
              <a:t> </a:t>
            </a:r>
            <a:r>
              <a:rPr lang="en-US" dirty="0" err="1"/>
              <a:t>celi</a:t>
            </a:r>
            <a:r>
              <a:rPr lang="en-US" dirty="0"/>
              <a:t> </a:t>
            </a:r>
            <a:r>
              <a:rPr lang="en-US" dirty="0" err="1"/>
              <a:t>deo</a:t>
            </a:r>
            <a:r>
              <a:rPr lang="en-US" dirty="0"/>
              <a:t> </a:t>
            </a:r>
            <a:r>
              <a:rPr lang="en-US" dirty="0">
                <a:cs typeface="Courier New" pitchFamily="49" charset="0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/>
              <a:t>Znakovni nizovi (niske) – tip </a:t>
            </a:r>
            <a:r>
              <a:rPr lang="x-none" b="1" dirty="0"/>
              <a:t>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534400" cy="3611563"/>
          </a:xfrm>
        </p:spPr>
        <p:txBody>
          <a:bodyPr>
            <a:noAutofit/>
          </a:bodyPr>
          <a:lstStyle/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Zdravo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x-none" sz="1400" dirty="0"/>
              <a:t>ili</a:t>
            </a:r>
            <a:r>
              <a:rPr lang="x-none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Zdravo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'</a:t>
            </a:r>
          </a:p>
          <a:p>
            <a:r>
              <a:rPr lang="en-US" sz="1400" dirty="0" err="1"/>
              <a:t>Moguće</a:t>
            </a:r>
            <a:r>
              <a:rPr lang="en-US" sz="1400" dirty="0"/>
              <a:t> </a:t>
            </a:r>
            <a:r>
              <a:rPr lang="en-US" sz="1400" dirty="0" err="1"/>
              <a:t>nadovezivanje</a:t>
            </a:r>
            <a:r>
              <a:rPr lang="en-US" sz="1400" dirty="0"/>
              <a:t>, </a:t>
            </a:r>
            <a:r>
              <a:rPr lang="en-US" sz="1400" dirty="0" err="1"/>
              <a:t>ope</a:t>
            </a:r>
            <a:r>
              <a:rPr lang="x-none" sz="1400" dirty="0"/>
              <a:t>r</a:t>
            </a:r>
            <a:r>
              <a:rPr lang="en-US" sz="1400" dirty="0" err="1"/>
              <a:t>ator</a:t>
            </a:r>
            <a:r>
              <a:rPr lang="en-US" sz="1400" dirty="0"/>
              <a:t>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+</a:t>
            </a:r>
            <a:r>
              <a:rPr lang="en-US" sz="1400" dirty="0"/>
              <a:t> </a:t>
            </a:r>
          </a:p>
          <a:p>
            <a:pPr lvl="1"/>
            <a:r>
              <a:rPr lang="en-US" sz="1200" b="1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Zdravo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" + '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svete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'</a:t>
            </a:r>
          </a:p>
          <a:p>
            <a:r>
              <a:rPr lang="en-US" sz="1400" dirty="0" err="1"/>
              <a:t>Indeksiranje</a:t>
            </a:r>
            <a:r>
              <a:rPr lang="en-US" sz="1400" dirty="0"/>
              <a:t>: </a:t>
            </a:r>
            <a:r>
              <a:rPr lang="en-US" sz="1400" dirty="0" err="1"/>
              <a:t>moguće</a:t>
            </a:r>
            <a:r>
              <a:rPr lang="en-US" sz="1400" dirty="0"/>
              <a:t> </a:t>
            </a:r>
            <a:r>
              <a:rPr lang="en-US" sz="1400" dirty="0" err="1"/>
              <a:t>dohvatiti</a:t>
            </a:r>
            <a:r>
              <a:rPr lang="en-US" sz="1400" dirty="0"/>
              <a:t> </a:t>
            </a:r>
            <a:r>
              <a:rPr lang="en-US" sz="1400" dirty="0" err="1"/>
              <a:t>karakter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</a:t>
            </a:r>
            <a:r>
              <a:rPr lang="en-US" sz="1400" dirty="0" err="1"/>
              <a:t>proizvoljnoj</a:t>
            </a:r>
            <a:r>
              <a:rPr lang="en-US" sz="1400" dirty="0"/>
              <a:t> </a:t>
            </a:r>
            <a:r>
              <a:rPr lang="en-US" sz="1400" dirty="0" err="1"/>
              <a:t>poziciji</a:t>
            </a:r>
            <a:r>
              <a:rPr lang="en-US" sz="1400" dirty="0"/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pt-BR" sz="14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t-BR" sz="1400" b="1" dirty="0">
                <a:latin typeface="Courier New" pitchFamily="49" charset="0"/>
                <a:cs typeface="Courier New" pitchFamily="49" charset="0"/>
              </a:rPr>
              <a:t>&gt;&gt;&gt; a="abrakadabra"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400" b="1" dirty="0">
                <a:latin typeface="Courier New" pitchFamily="49" charset="0"/>
                <a:cs typeface="Courier New" pitchFamily="49" charset="0"/>
              </a:rPr>
              <a:t>&gt;&gt;&gt; a[1]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400" b="1" dirty="0">
                <a:latin typeface="Courier New" pitchFamily="49" charset="0"/>
                <a:cs typeface="Courier New" pitchFamily="49" charset="0"/>
              </a:rPr>
              <a:t>'b'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400" b="1" dirty="0">
                <a:latin typeface="Courier New" pitchFamily="49" charset="0"/>
                <a:cs typeface="Courier New" pitchFamily="49" charset="0"/>
              </a:rPr>
              <a:t>&gt;&gt;&gt; a[0]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400" b="1" dirty="0">
                <a:latin typeface="Courier New" pitchFamily="49" charset="0"/>
                <a:cs typeface="Courier New" pitchFamily="49" charset="0"/>
              </a:rPr>
              <a:t>'a'</a:t>
            </a:r>
          </a:p>
          <a:p>
            <a:r>
              <a:rPr lang="x-none" sz="1400" dirty="0"/>
              <a:t>... ali ne </a:t>
            </a:r>
            <a:r>
              <a:rPr lang="x-none" sz="1400" b="1" dirty="0"/>
              <a:t>može tako da se promeni</a:t>
            </a:r>
            <a:r>
              <a:rPr lang="x-none" sz="1400" dirty="0"/>
              <a:t> (string-ovi su nepromenljivi)</a:t>
            </a:r>
          </a:p>
          <a:p>
            <a:pPr lvl="1"/>
            <a:r>
              <a:rPr lang="x-none" sz="1200" dirty="0"/>
              <a:t>više o tome kasnije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Logi</a:t>
            </a:r>
            <a:r>
              <a:rPr lang="x-none" dirty="0"/>
              <a:t>čki podaci – tip </a:t>
            </a:r>
            <a:r>
              <a:rPr lang="x-none" b="1" dirty="0"/>
              <a:t>bool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err="1"/>
              <a:t>Moguće</a:t>
            </a:r>
            <a:r>
              <a:rPr lang="en-US" sz="2400" dirty="0"/>
              <a:t> 2 </a:t>
            </a:r>
            <a:r>
              <a:rPr lang="en-US" sz="2400" dirty="0" err="1"/>
              <a:t>vrednosti</a:t>
            </a:r>
            <a:endParaRPr lang="en-US" sz="2400" dirty="0"/>
          </a:p>
          <a:p>
            <a:pPr lvl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True</a:t>
            </a:r>
            <a:r>
              <a:rPr lang="x-none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x-none" sz="2000" dirty="0"/>
              <a:t>(logička istina)</a:t>
            </a:r>
            <a:endParaRPr lang="en-US" sz="2400" dirty="0"/>
          </a:p>
          <a:p>
            <a:pPr lvl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False</a:t>
            </a:r>
            <a:r>
              <a:rPr lang="x-none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x-none" sz="2000" dirty="0"/>
              <a:t>(logička neistina)</a:t>
            </a:r>
            <a:endParaRPr lang="en-US" sz="2400" dirty="0"/>
          </a:p>
          <a:p>
            <a:r>
              <a:rPr lang="en-US" sz="2400" dirty="0" err="1"/>
              <a:t>Logički</a:t>
            </a:r>
            <a:r>
              <a:rPr lang="en-US" sz="2400" dirty="0"/>
              <a:t> </a:t>
            </a:r>
            <a:r>
              <a:rPr lang="en-US" sz="2400" dirty="0" err="1"/>
              <a:t>operatori</a:t>
            </a:r>
            <a:r>
              <a:rPr lang="en-US" sz="2400" dirty="0"/>
              <a:t>:</a:t>
            </a:r>
          </a:p>
          <a:p>
            <a:pPr lvl="1"/>
            <a:r>
              <a:rPr lang="en-US" sz="2000" b="1" dirty="0">
                <a:latin typeface="Courier New" pitchFamily="49" charset="0"/>
              </a:rPr>
              <a:t>and</a:t>
            </a:r>
            <a:r>
              <a:rPr lang="en-US" sz="2000" b="1" dirty="0"/>
              <a:t> , </a:t>
            </a:r>
            <a:r>
              <a:rPr lang="en-US" sz="2000" b="1" dirty="0">
                <a:latin typeface="Courier New" pitchFamily="49" charset="0"/>
              </a:rPr>
              <a:t>or</a:t>
            </a:r>
            <a:r>
              <a:rPr lang="en-US" sz="2000" b="1" dirty="0"/>
              <a:t>, </a:t>
            </a:r>
            <a:r>
              <a:rPr lang="en-US" sz="2000" b="1" dirty="0">
                <a:latin typeface="Courier New" pitchFamily="49" charset="0"/>
              </a:rPr>
              <a:t>not</a:t>
            </a:r>
            <a:r>
              <a:rPr lang="en-US" sz="2000" b="1" dirty="0"/>
              <a:t>  </a:t>
            </a:r>
          </a:p>
          <a:p>
            <a:r>
              <a:rPr lang="en-US" sz="2400" dirty="0" err="1"/>
              <a:t>Relacioni</a:t>
            </a:r>
            <a:r>
              <a:rPr lang="en-US" sz="2400" dirty="0"/>
              <a:t> </a:t>
            </a:r>
            <a:r>
              <a:rPr lang="en-US" sz="2400" dirty="0" err="1"/>
              <a:t>operatori</a:t>
            </a:r>
            <a:r>
              <a:rPr lang="en-US" sz="2400" dirty="0"/>
              <a:t>:</a:t>
            </a:r>
          </a:p>
          <a:p>
            <a:pPr lvl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&gt;  &lt;=  =  &gt;=  &gt;  !=</a:t>
            </a:r>
          </a:p>
          <a:p>
            <a:r>
              <a:rPr lang="en-US" sz="2400" dirty="0" err="1"/>
              <a:t>Rezultat</a:t>
            </a:r>
            <a:r>
              <a:rPr lang="en-US" sz="2400" dirty="0"/>
              <a:t> </a:t>
            </a:r>
            <a:r>
              <a:rPr lang="en-US" sz="2400" dirty="0" err="1"/>
              <a:t>logičkih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relacionih</a:t>
            </a:r>
            <a:r>
              <a:rPr lang="en-US" sz="2400" dirty="0"/>
              <a:t> </a:t>
            </a:r>
            <a:r>
              <a:rPr lang="en-US" sz="2400" dirty="0" err="1"/>
              <a:t>operatora</a:t>
            </a:r>
            <a:r>
              <a:rPr lang="en-US" sz="2400" dirty="0"/>
              <a:t> –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bool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/>
              <a:t>Promenljive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686800" cy="3932238"/>
          </a:xfrm>
        </p:spPr>
        <p:txBody>
          <a:bodyPr>
            <a:noAutofit/>
          </a:bodyPr>
          <a:lstStyle/>
          <a:p>
            <a:pPr>
              <a:spcAft>
                <a:spcPts val="400"/>
              </a:spcAft>
            </a:pPr>
            <a:r>
              <a:rPr lang="en-US" sz="1400" dirty="0" err="1"/>
              <a:t>Promenljiv</a:t>
            </a:r>
            <a:r>
              <a:rPr lang="x-none" sz="1400" dirty="0"/>
              <a:t>a</a:t>
            </a:r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x-none" sz="1200" dirty="0"/>
              <a:t>podatak čija vrednost može da se promeni</a:t>
            </a:r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x-none" sz="1200" dirty="0"/>
              <a:t>zauzima prostor u memoriji</a:t>
            </a:r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x-none" sz="1200" dirty="0"/>
              <a:t>sadržaj memorije se tumači prema tipu primenljive</a:t>
            </a:r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x-none" sz="1200" dirty="0"/>
              <a:t>pristupa se putem imena (identifikatora)</a:t>
            </a:r>
            <a:endParaRPr lang="en-US" sz="1200" dirty="0"/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x-none" sz="1400" dirty="0"/>
              <a:t>Ime</a:t>
            </a:r>
            <a:r>
              <a:rPr lang="en-US" sz="1400" dirty="0"/>
              <a:t> </a:t>
            </a:r>
            <a:r>
              <a:rPr lang="en-US" sz="1400" dirty="0" err="1"/>
              <a:t>promenljive</a:t>
            </a:r>
            <a:r>
              <a:rPr lang="en-US" sz="1400" dirty="0"/>
              <a:t> (</a:t>
            </a:r>
            <a:r>
              <a:rPr lang="en-US" sz="1400" dirty="0" err="1"/>
              <a:t>identifikator</a:t>
            </a:r>
            <a:r>
              <a:rPr lang="en-US" sz="1400" dirty="0"/>
              <a:t>)</a:t>
            </a:r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en-US" sz="1200" dirty="0" err="1"/>
              <a:t>Može</a:t>
            </a:r>
            <a:r>
              <a:rPr lang="en-US" sz="1200" dirty="0"/>
              <a:t> </a:t>
            </a:r>
            <a:r>
              <a:rPr lang="en-US" sz="1200" dirty="0" err="1"/>
              <a:t>biti</a:t>
            </a:r>
            <a:r>
              <a:rPr lang="en-US" sz="1200" dirty="0"/>
              <a:t> </a:t>
            </a:r>
            <a:r>
              <a:rPr lang="en-US" sz="1200" dirty="0" err="1"/>
              <a:t>proizvoljne</a:t>
            </a:r>
            <a:r>
              <a:rPr lang="en-US" sz="1200" dirty="0"/>
              <a:t> </a:t>
            </a:r>
            <a:r>
              <a:rPr lang="en-US" sz="1200" dirty="0" err="1"/>
              <a:t>dužine</a:t>
            </a:r>
            <a:r>
              <a:rPr lang="en-US" sz="1200" dirty="0"/>
              <a:t>, </a:t>
            </a:r>
            <a:r>
              <a:rPr lang="en-US" sz="1200" dirty="0" err="1"/>
              <a:t>razlikuju</a:t>
            </a:r>
            <a:r>
              <a:rPr lang="en-US" sz="1200" dirty="0"/>
              <a:t> se mala </a:t>
            </a:r>
            <a:r>
              <a:rPr lang="en-US" sz="1200" dirty="0" err="1"/>
              <a:t>i</a:t>
            </a:r>
            <a:r>
              <a:rPr lang="en-US" sz="1200" dirty="0"/>
              <a:t> VELIKA </a:t>
            </a:r>
            <a:r>
              <a:rPr lang="en-US" sz="1200" dirty="0" err="1"/>
              <a:t>slova</a:t>
            </a:r>
            <a:endParaRPr lang="en-US" sz="1200" dirty="0"/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en-US" sz="1200" dirty="0"/>
              <a:t>Ne </a:t>
            </a:r>
            <a:r>
              <a:rPr lang="en-US" sz="1200" dirty="0" err="1"/>
              <a:t>sme</a:t>
            </a:r>
            <a:r>
              <a:rPr lang="en-US" sz="1200" dirty="0"/>
              <a:t> </a:t>
            </a:r>
            <a:r>
              <a:rPr lang="en-US" sz="1200" dirty="0" err="1"/>
              <a:t>početi</a:t>
            </a:r>
            <a:r>
              <a:rPr lang="en-US" sz="1200" dirty="0"/>
              <a:t> </a:t>
            </a:r>
            <a:r>
              <a:rPr lang="en-US" sz="1200" dirty="0" err="1"/>
              <a:t>cifrom</a:t>
            </a:r>
            <a:r>
              <a:rPr lang="en-US" sz="1200" dirty="0"/>
              <a:t>, </a:t>
            </a:r>
            <a:r>
              <a:rPr lang="x-none" sz="1200" dirty="0"/>
              <a:t>preporučuje se </a:t>
            </a:r>
            <a:r>
              <a:rPr lang="en-US" sz="1200" dirty="0" err="1"/>
              <a:t>da</a:t>
            </a:r>
            <a:r>
              <a:rPr lang="en-US" sz="1200" dirty="0"/>
              <a:t> </a:t>
            </a:r>
            <a:r>
              <a:rPr lang="en-US" sz="1200" dirty="0" err="1"/>
              <a:t>počne</a:t>
            </a:r>
            <a:r>
              <a:rPr lang="en-US" sz="1200" dirty="0"/>
              <a:t> </a:t>
            </a:r>
            <a:r>
              <a:rPr lang="en-US" sz="1200" dirty="0" err="1"/>
              <a:t>malim</a:t>
            </a:r>
            <a:r>
              <a:rPr lang="en-US" sz="1200" dirty="0"/>
              <a:t> </a:t>
            </a:r>
            <a:r>
              <a:rPr lang="en-US" sz="1200" dirty="0" err="1"/>
              <a:t>slovom</a:t>
            </a:r>
            <a:endParaRPr lang="en-US" sz="1200" dirty="0"/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en-US" sz="1200" dirty="0" err="1"/>
              <a:t>Znak</a:t>
            </a:r>
            <a:r>
              <a:rPr lang="en-US" sz="1200" dirty="0"/>
              <a:t> “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_</a:t>
            </a:r>
            <a:r>
              <a:rPr lang="en-US" sz="1200" dirty="0"/>
              <a:t>” se </a:t>
            </a:r>
            <a:r>
              <a:rPr lang="en-US" sz="1200" dirty="0" err="1"/>
              <a:t>koristi</a:t>
            </a:r>
            <a:r>
              <a:rPr lang="en-US" sz="1200" dirty="0"/>
              <a:t> </a:t>
            </a:r>
            <a:r>
              <a:rPr lang="en-US" sz="1200" dirty="0" err="1"/>
              <a:t>za</a:t>
            </a:r>
            <a:r>
              <a:rPr lang="en-US" sz="1200" dirty="0"/>
              <a:t> </a:t>
            </a:r>
            <a:r>
              <a:rPr lang="en-US" sz="1200" dirty="0" err="1"/>
              <a:t>odvajanje</a:t>
            </a:r>
            <a:r>
              <a:rPr lang="en-US" sz="1200" dirty="0"/>
              <a:t> </a:t>
            </a:r>
            <a:r>
              <a:rPr lang="en-US" sz="1200" dirty="0" err="1"/>
              <a:t>reči</a:t>
            </a:r>
            <a:r>
              <a:rPr lang="en-US" sz="1200" dirty="0"/>
              <a:t> u </a:t>
            </a:r>
            <a:r>
              <a:rPr lang="en-US" sz="1200" dirty="0" err="1"/>
              <a:t>nazivu</a:t>
            </a:r>
            <a:r>
              <a:rPr lang="en-US" sz="1200" dirty="0"/>
              <a:t> </a:t>
            </a:r>
            <a:r>
              <a:rPr lang="en-US" sz="1200" dirty="0" err="1"/>
              <a:t>sačinjenom</a:t>
            </a:r>
            <a:r>
              <a:rPr lang="en-US" sz="1200" dirty="0"/>
              <a:t> </a:t>
            </a:r>
            <a:r>
              <a:rPr lang="en-US" sz="1200" dirty="0" err="1"/>
              <a:t>od</a:t>
            </a:r>
            <a:r>
              <a:rPr lang="en-US" sz="1200" dirty="0"/>
              <a:t> </a:t>
            </a:r>
            <a:r>
              <a:rPr lang="en-US" sz="1200" dirty="0" err="1"/>
              <a:t>više</a:t>
            </a:r>
            <a:r>
              <a:rPr lang="en-US" sz="1200" dirty="0"/>
              <a:t> </a:t>
            </a:r>
            <a:r>
              <a:rPr lang="en-US" sz="1200" dirty="0" err="1"/>
              <a:t>reči</a:t>
            </a:r>
            <a:r>
              <a:rPr lang="en-US" sz="1200" dirty="0"/>
              <a:t>,</a:t>
            </a:r>
            <a:br>
              <a:rPr lang="x-none" sz="1200" dirty="0"/>
            </a:br>
            <a:r>
              <a:rPr lang="en-US" sz="1200" dirty="0" err="1"/>
              <a:t>npr</a:t>
            </a:r>
            <a:r>
              <a:rPr lang="en-US" sz="1200" dirty="0"/>
              <a:t>. 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cena_kafe</a:t>
            </a:r>
            <a:r>
              <a:rPr lang="en-US" sz="1200" dirty="0">
                <a:cs typeface="Courier New" pitchFamily="49" charset="0"/>
              </a:rPr>
              <a:t>. </a:t>
            </a:r>
            <a:r>
              <a:rPr lang="x-none" sz="1200" dirty="0">
                <a:cs typeface="Courier New" pitchFamily="49" charset="0"/>
              </a:rPr>
              <a:t>Može da počne ovim znakom, ali se ne </a:t>
            </a:r>
            <a:r>
              <a:rPr lang="x-none" sz="1200" b="1" dirty="0">
                <a:cs typeface="Courier New" pitchFamily="49" charset="0"/>
              </a:rPr>
              <a:t>preporučuje</a:t>
            </a:r>
            <a:r>
              <a:rPr lang="x-none" sz="1200" dirty="0">
                <a:cs typeface="Courier New" pitchFamily="49" charset="0"/>
              </a:rPr>
              <a:t>.</a:t>
            </a:r>
            <a:endParaRPr lang="en-US" sz="1200" dirty="0">
              <a:cs typeface="Courier New" pitchFamily="49" charset="0"/>
            </a:endParaRPr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en-US" sz="1200" dirty="0">
                <a:cs typeface="Courier New" pitchFamily="49" charset="0"/>
              </a:rPr>
              <a:t>Ne </a:t>
            </a:r>
            <a:r>
              <a:rPr lang="en-US" sz="1200" dirty="0" err="1">
                <a:cs typeface="Courier New" pitchFamily="49" charset="0"/>
              </a:rPr>
              <a:t>sme</a:t>
            </a:r>
            <a:r>
              <a:rPr lang="en-US" sz="1200" dirty="0">
                <a:cs typeface="Courier New" pitchFamily="49" charset="0"/>
              </a:rPr>
              <a:t> </a:t>
            </a:r>
            <a:r>
              <a:rPr lang="x-none" sz="1200" dirty="0">
                <a:cs typeface="Courier New" pitchFamily="49" charset="0"/>
              </a:rPr>
              <a:t>da bude rezervisana</a:t>
            </a:r>
            <a:r>
              <a:rPr lang="en-US" sz="1200" dirty="0">
                <a:cs typeface="Courier New" pitchFamily="49" charset="0"/>
              </a:rPr>
              <a:t> </a:t>
            </a:r>
            <a:r>
              <a:rPr lang="en-US" sz="1200" dirty="0" err="1">
                <a:cs typeface="Courier New" pitchFamily="49" charset="0"/>
              </a:rPr>
              <a:t>reč</a:t>
            </a:r>
            <a:endParaRPr lang="x-none" sz="1200" dirty="0">
              <a:cs typeface="Courier New" pitchFamily="49" charset="0"/>
            </a:endParaRPr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x-none" sz="1200" dirty="0">
                <a:cs typeface="Courier New" pitchFamily="49" charset="0"/>
              </a:rPr>
              <a:t>Lokalna ili globalna</a:t>
            </a:r>
            <a:endParaRPr lang="en-US" sz="1200" dirty="0">
              <a:cs typeface="Courier New" pitchFamily="49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400" dirty="0" err="1">
                <a:cs typeface="Courier New" pitchFamily="49" charset="0"/>
              </a:rPr>
              <a:t>Može</a:t>
            </a:r>
            <a:r>
              <a:rPr lang="en-US" sz="1400" dirty="0">
                <a:cs typeface="Courier New" pitchFamily="49" charset="0"/>
              </a:rPr>
              <a:t> se </a:t>
            </a:r>
            <a:r>
              <a:rPr lang="en-US" sz="1400" b="1" dirty="0" err="1">
                <a:cs typeface="Courier New" pitchFamily="49" charset="0"/>
              </a:rPr>
              <a:t>definisati</a:t>
            </a:r>
            <a:r>
              <a:rPr lang="en-US" sz="1400" dirty="0">
                <a:cs typeface="Courier New" pitchFamily="49" charset="0"/>
              </a:rPr>
              <a:t>. </a:t>
            </a:r>
            <a:r>
              <a:rPr lang="en-US" sz="1400" dirty="0" err="1">
                <a:cs typeface="Courier New" pitchFamily="49" charset="0"/>
              </a:rPr>
              <a:t>Prvi</a:t>
            </a:r>
            <a:r>
              <a:rPr lang="en-US" sz="1400" dirty="0">
                <a:cs typeface="Courier New" pitchFamily="49" charset="0"/>
              </a:rPr>
              <a:t> put </a:t>
            </a:r>
            <a:r>
              <a:rPr lang="en-US" sz="1400" dirty="0" err="1">
                <a:cs typeface="Courier New" pitchFamily="49" charset="0"/>
              </a:rPr>
              <a:t>kada</a:t>
            </a:r>
            <a:r>
              <a:rPr lang="en-US" sz="1400" dirty="0">
                <a:cs typeface="Courier New" pitchFamily="49" charset="0"/>
              </a:rPr>
              <a:t> se </a:t>
            </a:r>
            <a:r>
              <a:rPr lang="en-US" sz="1400" dirty="0" err="1">
                <a:cs typeface="Courier New" pitchFamily="49" charset="0"/>
              </a:rPr>
              <a:t>upotrebi</a:t>
            </a:r>
            <a:r>
              <a:rPr lang="en-US" sz="1400" dirty="0">
                <a:cs typeface="Courier New" pitchFamily="49" charset="0"/>
              </a:rPr>
              <a:t> </a:t>
            </a:r>
            <a:r>
              <a:rPr lang="en-US" sz="1400" dirty="0" err="1">
                <a:cs typeface="Courier New" pitchFamily="49" charset="0"/>
              </a:rPr>
              <a:t>ime</a:t>
            </a:r>
            <a:r>
              <a:rPr lang="en-US" sz="1400" dirty="0">
                <a:cs typeface="Courier New" pitchFamily="49" charset="0"/>
              </a:rPr>
              <a:t> </a:t>
            </a:r>
            <a:r>
              <a:rPr lang="en-US" sz="1400" dirty="0" err="1">
                <a:cs typeface="Courier New" pitchFamily="49" charset="0"/>
              </a:rPr>
              <a:t>promenljive</a:t>
            </a:r>
            <a:r>
              <a:rPr lang="en-US" sz="1400" dirty="0">
                <a:cs typeface="Courier New" pitchFamily="49" charset="0"/>
              </a:rPr>
              <a:t> (u </a:t>
            </a:r>
            <a:r>
              <a:rPr lang="en-US" sz="1400" dirty="0" err="1">
                <a:cs typeface="Courier New" pitchFamily="49" charset="0"/>
              </a:rPr>
              <a:t>dodeli</a:t>
            </a:r>
            <a:r>
              <a:rPr lang="en-US" sz="1400" dirty="0">
                <a:cs typeface="Courier New" pitchFamily="49" charset="0"/>
              </a:rPr>
              <a:t> </a:t>
            </a:r>
            <a:r>
              <a:rPr lang="en-US" sz="1400" dirty="0" err="1">
                <a:cs typeface="Courier New" pitchFamily="49" charset="0"/>
              </a:rPr>
              <a:t>vrednosti</a:t>
            </a:r>
            <a:r>
              <a:rPr lang="en-US" sz="1400" dirty="0">
                <a:cs typeface="Courier New" pitchFamily="49" charset="0"/>
              </a:rPr>
              <a:t>), </a:t>
            </a:r>
            <a:r>
              <a:rPr lang="en-US" sz="1400" dirty="0" err="1">
                <a:cs typeface="Courier New" pitchFamily="49" charset="0"/>
              </a:rPr>
              <a:t>tada</a:t>
            </a:r>
            <a:r>
              <a:rPr lang="en-US" sz="1400" dirty="0">
                <a:cs typeface="Courier New" pitchFamily="49" charset="0"/>
              </a:rPr>
              <a:t> se ta </a:t>
            </a:r>
            <a:r>
              <a:rPr lang="en-US" sz="1400" dirty="0" err="1">
                <a:cs typeface="Courier New" pitchFamily="49" charset="0"/>
              </a:rPr>
              <a:t>promenljiva</a:t>
            </a:r>
            <a:r>
              <a:rPr lang="en-US" sz="1400" dirty="0">
                <a:cs typeface="Courier New" pitchFamily="49" charset="0"/>
              </a:rPr>
              <a:t> </a:t>
            </a:r>
            <a:r>
              <a:rPr lang="en-US" sz="1400" dirty="0" err="1">
                <a:cs typeface="Courier New" pitchFamily="49" charset="0"/>
              </a:rPr>
              <a:t>definiše</a:t>
            </a:r>
            <a:r>
              <a:rPr lang="en-US" sz="1400" dirty="0">
                <a:cs typeface="Courier New" pitchFamily="49" charset="0"/>
              </a:rPr>
              <a:t>, </a:t>
            </a:r>
            <a:r>
              <a:rPr lang="en-US" sz="1400" dirty="0" err="1">
                <a:cs typeface="Courier New" pitchFamily="49" charset="0"/>
              </a:rPr>
              <a:t>i</a:t>
            </a:r>
            <a:r>
              <a:rPr lang="en-US" sz="1400" dirty="0">
                <a:cs typeface="Courier New" pitchFamily="49" charset="0"/>
              </a:rPr>
              <a:t> </a:t>
            </a:r>
            <a:r>
              <a:rPr lang="en-US" sz="1400" dirty="0" err="1">
                <a:cs typeface="Courier New" pitchFamily="49" charset="0"/>
              </a:rPr>
              <a:t>ostatak</a:t>
            </a:r>
            <a:r>
              <a:rPr lang="en-US" sz="1400" dirty="0">
                <a:cs typeface="Courier New" pitchFamily="49" charset="0"/>
              </a:rPr>
              <a:t> </a:t>
            </a:r>
            <a:r>
              <a:rPr lang="en-US" sz="1400" dirty="0" err="1">
                <a:cs typeface="Courier New" pitchFamily="49" charset="0"/>
              </a:rPr>
              <a:t>programa</a:t>
            </a:r>
            <a:r>
              <a:rPr lang="en-US" sz="1400" dirty="0">
                <a:cs typeface="Courier New" pitchFamily="49" charset="0"/>
              </a:rPr>
              <a:t> je </a:t>
            </a:r>
            <a:r>
              <a:rPr lang="en-US" sz="1400" dirty="0" err="1">
                <a:cs typeface="Courier New" pitchFamily="49" charset="0"/>
              </a:rPr>
              <a:t>može</a:t>
            </a:r>
            <a:r>
              <a:rPr lang="en-US" sz="1400" dirty="0">
                <a:cs typeface="Courier New" pitchFamily="49" charset="0"/>
              </a:rPr>
              <a:t> </a:t>
            </a:r>
            <a:r>
              <a:rPr lang="en-US" sz="1400" dirty="0" err="1">
                <a:cs typeface="Courier New" pitchFamily="49" charset="0"/>
              </a:rPr>
              <a:t>koristiti</a:t>
            </a:r>
            <a:endParaRPr lang="en-US" sz="1400" dirty="0">
              <a:cs typeface="Courier New" pitchFamily="49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400" dirty="0" err="1">
                <a:cs typeface="Courier New" pitchFamily="49" charset="0"/>
              </a:rPr>
              <a:t>Može</a:t>
            </a:r>
            <a:r>
              <a:rPr lang="en-US" sz="1400" dirty="0">
                <a:cs typeface="Courier New" pitchFamily="49" charset="0"/>
              </a:rPr>
              <a:t> se </a:t>
            </a:r>
            <a:r>
              <a:rPr lang="en-US" sz="1400" b="1" dirty="0" err="1">
                <a:cs typeface="Courier New" pitchFamily="49" charset="0"/>
              </a:rPr>
              <a:t>promeniti</a:t>
            </a:r>
            <a:r>
              <a:rPr lang="en-US" sz="1400" dirty="0">
                <a:cs typeface="Courier New" pitchFamily="49" charset="0"/>
              </a:rPr>
              <a:t> </a:t>
            </a:r>
            <a:r>
              <a:rPr lang="en-US" sz="1400" dirty="0" err="1">
                <a:cs typeface="Courier New" pitchFamily="49" charset="0"/>
              </a:rPr>
              <a:t>vrednost</a:t>
            </a:r>
            <a:r>
              <a:rPr lang="en-US" sz="1400" dirty="0">
                <a:cs typeface="Courier New" pitchFamily="49" charset="0"/>
              </a:rPr>
              <a:t> </a:t>
            </a:r>
            <a:r>
              <a:rPr lang="en-US" sz="1400" dirty="0" err="1">
                <a:cs typeface="Courier New" pitchFamily="49" charset="0"/>
              </a:rPr>
              <a:t>promenljivoj</a:t>
            </a:r>
            <a:endParaRPr lang="en-US" sz="1400" dirty="0">
              <a:cs typeface="Courier New" pitchFamily="49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400" dirty="0" err="1">
                <a:cs typeface="Courier New" pitchFamily="49" charset="0"/>
              </a:rPr>
              <a:t>Postoji</a:t>
            </a:r>
            <a:r>
              <a:rPr lang="en-US" sz="1400" dirty="0">
                <a:cs typeface="Courier New" pitchFamily="49" charset="0"/>
              </a:rPr>
              <a:t> </a:t>
            </a:r>
            <a:r>
              <a:rPr lang="en-US" sz="1400" dirty="0" err="1">
                <a:cs typeface="Courier New" pitchFamily="49" charset="0"/>
              </a:rPr>
              <a:t>i</a:t>
            </a:r>
            <a:r>
              <a:rPr lang="en-US" sz="1400" dirty="0">
                <a:cs typeface="Courier New" pitchFamily="49" charset="0"/>
              </a:rPr>
              <a:t> </a:t>
            </a:r>
            <a:r>
              <a:rPr lang="en-US" sz="1400" dirty="0" err="1">
                <a:cs typeface="Courier New" pitchFamily="49" charset="0"/>
              </a:rPr>
              <a:t>vrednost</a:t>
            </a:r>
            <a:r>
              <a:rPr lang="en-US" sz="1400" dirty="0">
                <a:cs typeface="Courier New" pitchFamily="49" charset="0"/>
              </a:rPr>
              <a:t>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None</a:t>
            </a:r>
            <a:r>
              <a:rPr lang="en-US" sz="1400" dirty="0">
                <a:cs typeface="Courier New" pitchFamily="49" charset="0"/>
              </a:rPr>
              <a:t> – </a:t>
            </a:r>
            <a:r>
              <a:rPr lang="en-US" sz="1400" dirty="0" err="1">
                <a:cs typeface="Courier New" pitchFamily="49" charset="0"/>
              </a:rPr>
              <a:t>odsustvo</a:t>
            </a:r>
            <a:r>
              <a:rPr lang="en-US" sz="1400" dirty="0">
                <a:cs typeface="Courier New" pitchFamily="49" charset="0"/>
              </a:rPr>
              <a:t> </a:t>
            </a:r>
            <a:r>
              <a:rPr lang="en-US" sz="1400" dirty="0" err="1">
                <a:cs typeface="Courier New" pitchFamily="49" charset="0"/>
              </a:rPr>
              <a:t>vrednosti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/>
              <a:t>Promenljive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114300" indent="0">
              <a:spcBef>
                <a:spcPts val="0"/>
              </a:spcBef>
              <a:buNone/>
            </a:pP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cena_kafe = 99.99</a:t>
            </a: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 marL="114300" indent="0">
              <a:spcBef>
                <a:spcPts val="0"/>
              </a:spcBef>
              <a:buNone/>
            </a:pP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broj_kafa = 3</a:t>
            </a: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 marL="114300" indent="0">
              <a:spcBef>
                <a:spcPts val="0"/>
              </a:spcBef>
              <a:buNone/>
            </a:pP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cena_porudzbine = cena_kafe * broj_kafa</a:t>
            </a: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 marL="114300" indent="0">
              <a:spcBef>
                <a:spcPts val="0"/>
              </a:spcBef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#...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</a:rPr>
              <a:t>neki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</a:rPr>
              <a:t>kod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</a:rPr>
              <a:t>nebitno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…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en-US" sz="1800" b="1" dirty="0" err="1">
                <a:latin typeface="Courier New" pitchFamily="49" charset="0"/>
                <a:cs typeface="Courier New" pitchFamily="49" charset="0"/>
              </a:rPr>
              <a:t>cena_porudzbine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= 1.2</a:t>
            </a: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*</a:t>
            </a: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</a:rPr>
              <a:t>cena_porudzbine</a:t>
            </a: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</a:pPr>
            <a:endParaRPr lang="x-none" sz="1800" dirty="0"/>
          </a:p>
          <a:p>
            <a:pPr>
              <a:spcBef>
                <a:spcPts val="0"/>
              </a:spcBef>
            </a:pPr>
            <a:r>
              <a:rPr lang="x-none" sz="2400" dirty="0"/>
              <a:t>Operator = pri definiciji i dodeli vrednosti</a:t>
            </a:r>
          </a:p>
          <a:p>
            <a:pPr>
              <a:spcBef>
                <a:spcPts val="0"/>
              </a:spcBef>
            </a:pPr>
            <a:r>
              <a:rPr lang="x-none" sz="2400" dirty="0"/>
              <a:t>Pascal koristi operator :=</a:t>
            </a:r>
          </a:p>
          <a:p>
            <a:pPr>
              <a:spcBef>
                <a:spcPts val="0"/>
              </a:spcBef>
            </a:pPr>
            <a:endParaRPr lang="x-none" sz="2400" dirty="0"/>
          </a:p>
          <a:p>
            <a:pPr>
              <a:spcBef>
                <a:spcPts val="0"/>
              </a:spcBef>
            </a:pPr>
            <a:r>
              <a:rPr lang="x-none" sz="2400" dirty="0"/>
              <a:t>Jednom upotrebljeno ime</a:t>
            </a:r>
            <a:br>
              <a:rPr lang="x-none" sz="2400" dirty="0"/>
            </a:br>
            <a:r>
              <a:rPr lang="x-none" sz="2400" dirty="0"/>
              <a:t>može da promeni podatak</a:t>
            </a:r>
            <a:br>
              <a:rPr lang="x-none" sz="2400" dirty="0"/>
            </a:br>
            <a:r>
              <a:rPr lang="x-none" sz="2400" dirty="0"/>
              <a:t>na koji se odnosi</a:t>
            </a:r>
          </a:p>
          <a:p>
            <a:pPr lvl="1">
              <a:spcBef>
                <a:spcPts val="0"/>
              </a:spcBef>
              <a:buNone/>
            </a:pPr>
            <a:r>
              <a:rPr lang="x-none" sz="1800" dirty="0"/>
              <a:t>a = 5		# type(a) → int</a:t>
            </a:r>
          </a:p>
          <a:p>
            <a:pPr lvl="1">
              <a:spcBef>
                <a:spcPts val="0"/>
              </a:spcBef>
              <a:buNone/>
            </a:pPr>
            <a:r>
              <a:rPr lang="x-none" sz="1800" dirty="0"/>
              <a:t>b = 5.5	# type(b) → float </a:t>
            </a:r>
          </a:p>
          <a:p>
            <a:pPr lvl="1">
              <a:spcBef>
                <a:spcPts val="0"/>
              </a:spcBef>
              <a:buNone/>
            </a:pPr>
            <a:r>
              <a:rPr lang="x-none" sz="1800" dirty="0"/>
              <a:t>a = b		# type(a) → float </a:t>
            </a:r>
            <a:br>
              <a:rPr lang="x-none" sz="1400" dirty="0"/>
            </a:b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984866" y="4202668"/>
            <a:ext cx="1425390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err="1">
                <a:latin typeface="Courier New" pitchFamily="49" charset="0"/>
                <a:cs typeface="Courier New" pitchFamily="49" charset="0"/>
              </a:rPr>
              <a:t>cena_kafe</a:t>
            </a:r>
            <a:endParaRPr lang="x-none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84866" y="5088536"/>
            <a:ext cx="1425390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err="1">
                <a:latin typeface="Courier New" pitchFamily="49" charset="0"/>
                <a:cs typeface="Courier New" pitchFamily="49" charset="0"/>
              </a:rPr>
              <a:t>broj_kafa</a:t>
            </a:r>
            <a:endParaRPr lang="x-none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84866" y="5809060"/>
            <a:ext cx="2252540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err="1">
                <a:latin typeface="Courier New" pitchFamily="49" charset="0"/>
                <a:cs typeface="Courier New" pitchFamily="49" charset="0"/>
              </a:rPr>
              <a:t>cena_porudzbine</a:t>
            </a:r>
            <a:endParaRPr lang="x-none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79435" y="4202668"/>
            <a:ext cx="710451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99.99</a:t>
            </a:r>
            <a:endParaRPr lang="x-none" dirty="0"/>
          </a:p>
        </p:txBody>
      </p:sp>
      <p:sp>
        <p:nvSpPr>
          <p:cNvPr id="8" name="TextBox 7"/>
          <p:cNvSpPr txBox="1"/>
          <p:nvPr/>
        </p:nvSpPr>
        <p:spPr>
          <a:xfrm>
            <a:off x="8288200" y="4719204"/>
            <a:ext cx="301686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x-none" dirty="0"/>
          </a:p>
        </p:txBody>
      </p:sp>
      <p:sp>
        <p:nvSpPr>
          <p:cNvPr id="9" name="TextBox 8"/>
          <p:cNvSpPr txBox="1"/>
          <p:nvPr/>
        </p:nvSpPr>
        <p:spPr>
          <a:xfrm>
            <a:off x="7762415" y="5287328"/>
            <a:ext cx="827471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299.97</a:t>
            </a:r>
            <a:endParaRPr lang="x-none" dirty="0"/>
          </a:p>
        </p:txBody>
      </p:sp>
      <p:sp>
        <p:nvSpPr>
          <p:cNvPr id="10" name="TextBox 9"/>
          <p:cNvSpPr txBox="1"/>
          <p:nvPr/>
        </p:nvSpPr>
        <p:spPr>
          <a:xfrm>
            <a:off x="7762414" y="5877777"/>
            <a:ext cx="827471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353.96</a:t>
            </a:r>
            <a:endParaRPr lang="x-none" dirty="0"/>
          </a:p>
        </p:txBody>
      </p:sp>
      <p:cxnSp>
        <p:nvCxnSpPr>
          <p:cNvPr id="11" name="Straight Arrow Connector 10"/>
          <p:cNvCxnSpPr>
            <a:stCxn id="4" idx="3"/>
            <a:endCxn id="7" idx="1"/>
          </p:cNvCxnSpPr>
          <p:nvPr/>
        </p:nvCxnSpPr>
        <p:spPr>
          <a:xfrm>
            <a:off x="6410256" y="4387334"/>
            <a:ext cx="1469179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3"/>
            <a:endCxn id="8" idx="1"/>
          </p:cNvCxnSpPr>
          <p:nvPr/>
        </p:nvCxnSpPr>
        <p:spPr>
          <a:xfrm flipV="1">
            <a:off x="6410256" y="4903870"/>
            <a:ext cx="1877944" cy="369332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3"/>
            <a:endCxn id="9" idx="1"/>
          </p:cNvCxnSpPr>
          <p:nvPr/>
        </p:nvCxnSpPr>
        <p:spPr>
          <a:xfrm flipV="1">
            <a:off x="7237406" y="5471994"/>
            <a:ext cx="525009" cy="521732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3"/>
            <a:endCxn id="10" idx="1"/>
          </p:cNvCxnSpPr>
          <p:nvPr/>
        </p:nvCxnSpPr>
        <p:spPr>
          <a:xfrm>
            <a:off x="7237406" y="5993726"/>
            <a:ext cx="525008" cy="68717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128081" y="2292086"/>
            <a:ext cx="29316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1600" i="1" dirty="0"/>
              <a:t>Definicija novog realnog podatka</a:t>
            </a:r>
            <a:endParaRPr lang="en-US" sz="1600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4128081" y="2549619"/>
            <a:ext cx="32766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1600" i="1" dirty="0"/>
              <a:t>Definicija novog celobrojnog podatka</a:t>
            </a:r>
            <a:endParaRPr lang="en-US" sz="1600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4128081" y="3235432"/>
            <a:ext cx="1589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1600" i="1" dirty="0"/>
              <a:t>Dodela vrednosti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9" grpId="1" animBg="1"/>
      <p:bldP spid="10" grpId="0" animBg="1"/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/>
              <a:t>Osnovni izlaz – funkcija </a:t>
            </a:r>
            <a:r>
              <a:rPr lang="x-none" b="1" dirty="0"/>
              <a:t>print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90800"/>
            <a:ext cx="8839200" cy="38862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/>
              <a:t>Funkcija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/>
              <a:t>“</a:t>
            </a:r>
            <a:r>
              <a:rPr lang="en-US" sz="2400" dirty="0" err="1"/>
              <a:t>štampa</a:t>
            </a:r>
            <a:r>
              <a:rPr lang="en-US" sz="2400" dirty="0"/>
              <a:t>” </a:t>
            </a:r>
            <a:r>
              <a:rPr lang="en-US" sz="2400" dirty="0" err="1"/>
              <a:t>vrednosti</a:t>
            </a:r>
            <a:r>
              <a:rPr lang="en-US" sz="2400" dirty="0"/>
              <a:t> </a:t>
            </a:r>
            <a:r>
              <a:rPr lang="en-US" sz="2400" dirty="0" err="1"/>
              <a:t>koje</a:t>
            </a:r>
            <a:r>
              <a:rPr lang="en-US" sz="2400" dirty="0"/>
              <a:t> </a:t>
            </a:r>
            <a:r>
              <a:rPr lang="en-US" sz="2400" dirty="0" err="1"/>
              <a:t>joj</a:t>
            </a:r>
            <a:r>
              <a:rPr lang="en-US" sz="2400" dirty="0"/>
              <a:t> se </a:t>
            </a:r>
            <a:r>
              <a:rPr lang="en-US" sz="2400" dirty="0" err="1"/>
              <a:t>zadaju</a:t>
            </a:r>
            <a:endParaRPr lang="en-US" sz="2400" dirty="0"/>
          </a:p>
          <a:p>
            <a:pPr lvl="1"/>
            <a:r>
              <a:rPr lang="en-US" sz="2000" dirty="0" err="1"/>
              <a:t>Sve</a:t>
            </a:r>
            <a:r>
              <a:rPr lang="en-US" sz="2000" dirty="0"/>
              <a:t> </a:t>
            </a:r>
            <a:r>
              <a:rPr lang="en-US" sz="2000" dirty="0" err="1"/>
              <a:t>vrednosti</a:t>
            </a:r>
            <a:r>
              <a:rPr lang="en-US" sz="2000" dirty="0"/>
              <a:t> </a:t>
            </a:r>
            <a:r>
              <a:rPr lang="en-US" sz="2000" dirty="0" err="1"/>
              <a:t>razdvojene</a:t>
            </a:r>
            <a:r>
              <a:rPr lang="en-US" sz="2000" dirty="0"/>
              <a:t> </a:t>
            </a:r>
            <a:r>
              <a:rPr lang="en-US" sz="2000" dirty="0" err="1"/>
              <a:t>zarezma</a:t>
            </a:r>
            <a:r>
              <a:rPr lang="en-US" sz="2000" dirty="0"/>
              <a:t>:</a:t>
            </a:r>
          </a:p>
          <a:p>
            <a:pPr marL="457200" lvl="1" indent="0" algn="ctr"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print(2.0, x, 7+2*3,"Nova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Godina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!")</a:t>
            </a:r>
          </a:p>
          <a:p>
            <a:r>
              <a:rPr lang="x-none" sz="2400" dirty="0"/>
              <a:t>P</a:t>
            </a:r>
            <a:r>
              <a:rPr lang="en-US" sz="2400" dirty="0" err="1"/>
              <a:t>romenljive</a:t>
            </a:r>
            <a:r>
              <a:rPr lang="en-US" sz="2400" dirty="0"/>
              <a:t> u </a:t>
            </a:r>
            <a:r>
              <a:rPr lang="en-US" sz="2400" dirty="0" err="1"/>
              <a:t>tekst</a:t>
            </a:r>
            <a:r>
              <a:rPr lang="x-none" sz="2400" dirty="0"/>
              <a:t>u</a:t>
            </a:r>
            <a:r>
              <a:rPr lang="en-US" sz="2400" dirty="0"/>
              <a:t> </a:t>
            </a:r>
            <a:r>
              <a:rPr lang="en-US" sz="2400" dirty="0" err="1"/>
              <a:t>ispisa</a:t>
            </a:r>
            <a:endParaRPr lang="en-US" sz="2400" dirty="0"/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</a:rPr>
              <a:t>Racun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</a:rPr>
              <a:t>za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{}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</a:rPr>
              <a:t>kafa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80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{}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8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1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format</a:t>
            </a:r>
            <a:r>
              <a:rPr lang="en-US" sz="18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broj_soljica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800" b="1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cena_kafe</a:t>
            </a:r>
            <a:r>
              <a:rPr lang="en-US" sz="18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)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400" dirty="0" err="1">
                <a:cs typeface="Courier New" pitchFamily="49" charset="0"/>
              </a:rPr>
              <a:t>Vrednosti</a:t>
            </a:r>
            <a:r>
              <a:rPr lang="en-US" sz="2400" dirty="0">
                <a:cs typeface="Courier New" pitchFamily="49" charset="0"/>
              </a:rPr>
              <a:t> predate </a:t>
            </a:r>
            <a:r>
              <a:rPr lang="en-US" sz="2400" dirty="0" err="1">
                <a:cs typeface="Courier New" pitchFamily="49" charset="0"/>
              </a:rPr>
              <a:t>funkciji</a:t>
            </a:r>
            <a:r>
              <a:rPr lang="en-US" sz="2400" dirty="0">
                <a:cs typeface="Courier New" pitchFamily="49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format</a:t>
            </a:r>
            <a:r>
              <a:rPr lang="en-US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urier New" pitchFamily="49" charset="0"/>
              </a:rPr>
              <a:t> </a:t>
            </a:r>
            <a:r>
              <a:rPr lang="x-none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urier New" pitchFamily="49" charset="0"/>
              </a:rPr>
              <a:t> </a:t>
            </a:r>
            <a:r>
              <a:rPr lang="en-US" sz="2400" dirty="0">
                <a:cs typeface="Courier New" pitchFamily="49" charset="0"/>
              </a:rPr>
              <a:t>se </a:t>
            </a:r>
            <a:r>
              <a:rPr lang="en-US" sz="2400" dirty="0" err="1">
                <a:cs typeface="Courier New" pitchFamily="49" charset="0"/>
              </a:rPr>
              <a:t>uzimaju</a:t>
            </a:r>
            <a:r>
              <a:rPr lang="en-US" sz="2400" dirty="0">
                <a:cs typeface="Courier New" pitchFamily="49" charset="0"/>
              </a:rPr>
              <a:t> </a:t>
            </a:r>
            <a:r>
              <a:rPr lang="en-US" sz="2400" dirty="0" err="1">
                <a:cs typeface="Courier New" pitchFamily="49" charset="0"/>
              </a:rPr>
              <a:t>redom</a:t>
            </a:r>
            <a:br>
              <a:rPr lang="x-none" sz="2400" dirty="0">
                <a:cs typeface="Courier New" pitchFamily="49" charset="0"/>
              </a:rPr>
            </a:br>
            <a:r>
              <a:rPr lang="x-none" sz="2400" dirty="0">
                <a:cs typeface="Courier New" pitchFamily="49" charset="0"/>
              </a:rPr>
              <a:t>i</a:t>
            </a:r>
            <a:r>
              <a:rPr lang="en-US" sz="2400" dirty="0">
                <a:cs typeface="Courier New" pitchFamily="49" charset="0"/>
              </a:rPr>
              <a:t> </a:t>
            </a:r>
            <a:r>
              <a:rPr lang="en-US" sz="2400" dirty="0" err="1">
                <a:cs typeface="Courier New" pitchFamily="49" charset="0"/>
              </a:rPr>
              <a:t>pojavljuju</a:t>
            </a:r>
            <a:r>
              <a:rPr lang="en-US" sz="2400" dirty="0">
                <a:cs typeface="Courier New" pitchFamily="49" charset="0"/>
              </a:rPr>
              <a:t> </a:t>
            </a:r>
            <a:r>
              <a:rPr lang="en-US" sz="2400" i="1" dirty="0" err="1">
                <a:cs typeface="Courier New" pitchFamily="49" charset="0"/>
              </a:rPr>
              <a:t>umesto</a:t>
            </a:r>
            <a:r>
              <a:rPr lang="en-US" sz="2400" dirty="0">
                <a:cs typeface="Courier New" pitchFamily="49" charset="0"/>
              </a:rPr>
              <a:t> </a:t>
            </a:r>
            <a:r>
              <a:rPr lang="en-US" sz="2400" dirty="0" err="1">
                <a:cs typeface="Courier New" pitchFamily="49" charset="0"/>
              </a:rPr>
              <a:t>vitičastih</a:t>
            </a:r>
            <a:r>
              <a:rPr lang="en-US" sz="2400" dirty="0">
                <a:cs typeface="Courier New" pitchFamily="49" charset="0"/>
              </a:rPr>
              <a:t> </a:t>
            </a:r>
            <a:r>
              <a:rPr lang="en-US" sz="2400" dirty="0" err="1">
                <a:cs typeface="Courier New" pitchFamily="49" charset="0"/>
              </a:rPr>
              <a:t>zagrada</a:t>
            </a:r>
            <a:endParaRPr lang="x-none" sz="2400" dirty="0">
              <a:cs typeface="Courier New" pitchFamily="49" charset="0"/>
            </a:endParaRPr>
          </a:p>
          <a:p>
            <a:r>
              <a:rPr lang="x-none" sz="2400" dirty="0">
                <a:cs typeface="Courier New" pitchFamily="49" charset="0"/>
              </a:rPr>
              <a:t>Može se i eksplicitno navesti koja se po redu navedena vrednost ispisuje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print("Cena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jedne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x-non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kaf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r>
              <a:rPr lang="x-non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{1}.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Ukupni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iznos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{0} x {1} = {2}"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.format(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broj_soljica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cena_kafe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broj_soljica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cena_kafe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)))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202588" y="0"/>
            <a:ext cx="941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1.0_intro.py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dirty="0"/>
              <a:t>Osnovni ulaz – funkcija </a:t>
            </a:r>
            <a:r>
              <a:rPr lang="x-none" b="1" dirty="0"/>
              <a:t>input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534400" cy="4114800"/>
          </a:xfrm>
        </p:spPr>
        <p:txBody>
          <a:bodyPr>
            <a:noAutofit/>
          </a:bodyPr>
          <a:lstStyle/>
          <a:p>
            <a:r>
              <a:rPr lang="en-US" sz="2400" dirty="0" err="1">
                <a:cs typeface="Courier New" pitchFamily="49" charset="0"/>
              </a:rPr>
              <a:t>Funkcija</a:t>
            </a:r>
            <a:r>
              <a:rPr lang="en-US" sz="2400" dirty="0">
                <a:cs typeface="Courier New" pitchFamily="49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input</a:t>
            </a:r>
            <a:endParaRPr lang="x-none" sz="2400" dirty="0">
              <a:cs typeface="Courier New" pitchFamily="49" charset="0"/>
            </a:endParaRPr>
          </a:p>
          <a:p>
            <a:pPr lvl="1"/>
            <a:r>
              <a:rPr lang="en-US" sz="2000" dirty="0" err="1">
                <a:cs typeface="Courier New" pitchFamily="49" charset="0"/>
              </a:rPr>
              <a:t>pročita</a:t>
            </a:r>
            <a:r>
              <a:rPr lang="en-US" sz="2000" dirty="0">
                <a:cs typeface="Courier New" pitchFamily="49" charset="0"/>
              </a:rPr>
              <a:t> </a:t>
            </a:r>
            <a:r>
              <a:rPr lang="en-US" sz="2000" dirty="0" err="1">
                <a:cs typeface="Courier New" pitchFamily="49" charset="0"/>
              </a:rPr>
              <a:t>tekst</a:t>
            </a:r>
            <a:r>
              <a:rPr lang="en-US" sz="2000" dirty="0">
                <a:cs typeface="Courier New" pitchFamily="49" charset="0"/>
              </a:rPr>
              <a:t> </a:t>
            </a:r>
            <a:r>
              <a:rPr lang="en-US" sz="2000" dirty="0" err="1">
                <a:cs typeface="Courier New" pitchFamily="49" charset="0"/>
              </a:rPr>
              <a:t>i</a:t>
            </a:r>
            <a:r>
              <a:rPr lang="en-US" sz="2000" dirty="0">
                <a:cs typeface="Courier New" pitchFamily="49" charset="0"/>
              </a:rPr>
              <a:t> </a:t>
            </a:r>
            <a:r>
              <a:rPr lang="en-US" sz="2000" dirty="0" err="1">
                <a:cs typeface="Courier New" pitchFamily="49" charset="0"/>
              </a:rPr>
              <a:t>sačuva</a:t>
            </a:r>
            <a:r>
              <a:rPr lang="en-US" sz="2000" dirty="0">
                <a:cs typeface="Courier New" pitchFamily="49" charset="0"/>
              </a:rPr>
              <a:t> </a:t>
            </a:r>
            <a:r>
              <a:rPr lang="en-US" sz="2000" dirty="0" err="1">
                <a:cs typeface="Courier New" pitchFamily="49" charset="0"/>
              </a:rPr>
              <a:t>ga</a:t>
            </a:r>
            <a:r>
              <a:rPr lang="en-US" sz="2000" dirty="0">
                <a:cs typeface="Courier New" pitchFamily="49" charset="0"/>
              </a:rPr>
              <a:t> </a:t>
            </a:r>
            <a:r>
              <a:rPr lang="en-US" sz="2000" dirty="0" err="1">
                <a:cs typeface="Courier New" pitchFamily="49" charset="0"/>
              </a:rPr>
              <a:t>kao</a:t>
            </a:r>
            <a:r>
              <a:rPr lang="en-US" sz="2000" dirty="0">
                <a:cs typeface="Courier New" pitchFamily="49" charset="0"/>
              </a:rPr>
              <a:t> string</a:t>
            </a:r>
          </a:p>
          <a:p>
            <a:r>
              <a:rPr lang="en-US" sz="2400" dirty="0">
                <a:cs typeface="Courier New" pitchFamily="49" charset="0"/>
              </a:rPr>
              <a:t>Text </a:t>
            </a:r>
            <a:r>
              <a:rPr lang="en-US" sz="2400" dirty="0" err="1">
                <a:cs typeface="Courier New" pitchFamily="49" charset="0"/>
              </a:rPr>
              <a:t>sa</a:t>
            </a:r>
            <a:r>
              <a:rPr lang="en-US" sz="2400" dirty="0">
                <a:cs typeface="Courier New" pitchFamily="49" charset="0"/>
              </a:rPr>
              <a:t> </a:t>
            </a:r>
            <a:r>
              <a:rPr lang="en-US" sz="2400" dirty="0" err="1">
                <a:cs typeface="Courier New" pitchFamily="49" charset="0"/>
              </a:rPr>
              <a:t>ulaza</a:t>
            </a:r>
            <a:r>
              <a:rPr lang="en-US" sz="2400" dirty="0">
                <a:cs typeface="Courier New" pitchFamily="49" charset="0"/>
              </a:rPr>
              <a:t> se </a:t>
            </a:r>
            <a:r>
              <a:rPr lang="en-US" sz="2400" dirty="0" err="1">
                <a:cs typeface="Courier New" pitchFamily="49" charset="0"/>
              </a:rPr>
              <a:t>može</a:t>
            </a:r>
            <a:r>
              <a:rPr lang="en-US" sz="2400" dirty="0">
                <a:cs typeface="Courier New" pitchFamily="49" charset="0"/>
              </a:rPr>
              <a:t> </a:t>
            </a:r>
            <a:r>
              <a:rPr lang="en-US" sz="2400" dirty="0" err="1">
                <a:cs typeface="Courier New" pitchFamily="49" charset="0"/>
              </a:rPr>
              <a:t>konvertovati</a:t>
            </a:r>
            <a:r>
              <a:rPr lang="en-US" sz="2400" dirty="0">
                <a:cs typeface="Courier New" pitchFamily="49" charset="0"/>
              </a:rPr>
              <a:t> u </a:t>
            </a:r>
            <a:r>
              <a:rPr lang="en-US" sz="2400" dirty="0" err="1">
                <a:cs typeface="Courier New" pitchFamily="49" charset="0"/>
              </a:rPr>
              <a:t>željeni</a:t>
            </a:r>
            <a:r>
              <a:rPr lang="en-US" sz="2400" dirty="0">
                <a:cs typeface="Courier New" pitchFamily="49" charset="0"/>
              </a:rPr>
              <a:t> tip:</a:t>
            </a:r>
          </a:p>
          <a:p>
            <a:pPr lvl="1"/>
            <a:r>
              <a:rPr lang="en-US" sz="2000" dirty="0">
                <a:cs typeface="Courier New" pitchFamily="49" charset="0"/>
              </a:rPr>
              <a:t>float(input())</a:t>
            </a:r>
          </a:p>
          <a:p>
            <a:pPr lvl="1"/>
            <a:r>
              <a:rPr lang="en-US" sz="2000" dirty="0" err="1">
                <a:cs typeface="Courier New" pitchFamily="49" charset="0"/>
              </a:rPr>
              <a:t>int</a:t>
            </a:r>
            <a:r>
              <a:rPr lang="en-US" sz="2000" dirty="0">
                <a:cs typeface="Courier New" pitchFamily="49" charset="0"/>
              </a:rPr>
              <a:t>(input())</a:t>
            </a:r>
          </a:p>
          <a:p>
            <a:pPr lvl="1"/>
            <a:r>
              <a:rPr lang="en-US" sz="2000" dirty="0">
                <a:cs typeface="Courier New" pitchFamily="49" charset="0"/>
              </a:rPr>
              <a:t>bool(input())</a:t>
            </a:r>
          </a:p>
          <a:p>
            <a:pPr lvl="1"/>
            <a:r>
              <a:rPr lang="en-US" sz="2000" dirty="0" err="1">
                <a:cs typeface="Courier New" pitchFamily="49" charset="0"/>
              </a:rPr>
              <a:t>Moguća</a:t>
            </a:r>
            <a:r>
              <a:rPr lang="en-US" sz="2000" dirty="0">
                <a:cs typeface="Courier New" pitchFamily="49" charset="0"/>
              </a:rPr>
              <a:t> je </a:t>
            </a:r>
            <a:r>
              <a:rPr lang="en-US" sz="2000" dirty="0" err="1">
                <a:cs typeface="Courier New" pitchFamily="49" charset="0"/>
              </a:rPr>
              <a:t>greška</a:t>
            </a:r>
            <a:r>
              <a:rPr lang="en-US" sz="2000" dirty="0">
                <a:cs typeface="Courier New" pitchFamily="49" charset="0"/>
              </a:rPr>
              <a:t> </a:t>
            </a:r>
            <a:r>
              <a:rPr lang="en-US" sz="2000" dirty="0" err="1">
                <a:cs typeface="Courier New" pitchFamily="49" charset="0"/>
              </a:rPr>
              <a:t>prilikom</a:t>
            </a:r>
            <a:r>
              <a:rPr lang="en-US" sz="2000" dirty="0">
                <a:cs typeface="Courier New" pitchFamily="49" charset="0"/>
              </a:rPr>
              <a:t> </a:t>
            </a:r>
            <a:r>
              <a:rPr lang="en-US" sz="2000" dirty="0" err="1">
                <a:cs typeface="Courier New" pitchFamily="49" charset="0"/>
              </a:rPr>
              <a:t>konverzije</a:t>
            </a:r>
            <a:r>
              <a:rPr lang="en-US" sz="2000" dirty="0">
                <a:cs typeface="Courier New" pitchFamily="49" charset="0"/>
              </a:rPr>
              <a:t> </a:t>
            </a:r>
            <a:r>
              <a:rPr lang="en-US" sz="2000" dirty="0" err="1">
                <a:cs typeface="Courier New" pitchFamily="49" charset="0"/>
              </a:rPr>
              <a:t>tipova</a:t>
            </a:r>
            <a:endParaRPr lang="en-US" sz="2000" dirty="0">
              <a:cs typeface="Courier New" pitchFamily="49" charset="0"/>
            </a:endParaRPr>
          </a:p>
          <a:p>
            <a:pPr>
              <a:buNone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202588" y="0"/>
            <a:ext cx="9709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1.1_input.py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1349</TotalTime>
  <Words>793</Words>
  <Application>Microsoft Office PowerPoint</Application>
  <PresentationFormat>On-screen Show (4:3)</PresentationFormat>
  <Paragraphs>255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Courier New</vt:lpstr>
      <vt:lpstr>Garamond</vt:lpstr>
      <vt:lpstr>Wingdings</vt:lpstr>
      <vt:lpstr>Organic</vt:lpstr>
      <vt:lpstr>Praktikum iz Programiranja 1 Specijalna Grupa</vt:lpstr>
      <vt:lpstr>Uvod – ciljevi kursa</vt:lpstr>
      <vt:lpstr>Uvod – Ukratko o jeziku</vt:lpstr>
      <vt:lpstr>Uvod – Verzije jezika i alati</vt:lpstr>
      <vt:lpstr>Definicije</vt:lpstr>
      <vt:lpstr>Rezervisane (ključne) reči</vt:lpstr>
      <vt:lpstr>Komentari u izvornom kodu</vt:lpstr>
      <vt:lpstr>Celi brojevi – tip int</vt:lpstr>
      <vt:lpstr>Realni brojevi – tip float</vt:lpstr>
      <vt:lpstr>Pregled operatora nad numeričkim tipovima</vt:lpstr>
      <vt:lpstr>Prioritet, konverzija i smer grupisanja operatora</vt:lpstr>
      <vt:lpstr>Eksplicitna konverzija</vt:lpstr>
      <vt:lpstr>Znakovni nizovi (niske) – tip string</vt:lpstr>
      <vt:lpstr>Logički podaci – tip bool</vt:lpstr>
      <vt:lpstr>Promenljive (1)</vt:lpstr>
      <vt:lpstr>Promenljive (2)</vt:lpstr>
      <vt:lpstr>Osnovni izlaz – funkcija print</vt:lpstr>
      <vt:lpstr>Osnovni ulaz – funkcija input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Osnove jezika Python</dc:title>
  <dc:creator>Sanja Delcev</dc:creator>
  <cp:lastModifiedBy>Micko</cp:lastModifiedBy>
  <cp:revision>105</cp:revision>
  <dcterms:created xsi:type="dcterms:W3CDTF">2015-02-11T23:52:18Z</dcterms:created>
  <dcterms:modified xsi:type="dcterms:W3CDTF">2018-12-17T19:19:31Z</dcterms:modified>
</cp:coreProperties>
</file>