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FED"/>
    <a:srgbClr val="C1FFDA"/>
    <a:srgbClr val="B7E7DA"/>
    <a:srgbClr val="CFE6F1"/>
    <a:srgbClr val="A3D1FF"/>
    <a:srgbClr val="B3C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49" autoAdjust="0"/>
    <p:restoredTop sz="86406" autoAdjust="0"/>
  </p:normalViewPr>
  <p:slideViewPr>
    <p:cSldViewPr>
      <p:cViewPr varScale="1">
        <p:scale>
          <a:sx n="98" d="100"/>
          <a:sy n="98" d="100"/>
        </p:scale>
        <p:origin x="52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33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B5DEC-CD6D-7D42-BD95-68752FCE1AAC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D30FB-5904-1441-AA4A-6E70EFAA0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D30FB-5904-1441-AA4A-6E70EFAA07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707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578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28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76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8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02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56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86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190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1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3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229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616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425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584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3020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03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056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D2CF9B-3AE1-4C59-938C-822F86273E2D}" type="datetimeFigureOut">
              <a:rPr lang="en-US" smtClean="0"/>
              <a:pPr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9B0C1C-015C-4209-9AAC-14937749ED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28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anjad@etf.bg.ac.rs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djordje.djurdjevic@etf.bg.ac.rs" TargetMode="External"/><Relationship Id="rId4" Type="http://schemas.openxmlformats.org/officeDocument/2006/relationships/hyperlink" Target="mailto:tasha@etf.bg.ac.r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reenteapress.com/thinkpython/html/" TargetMode="External"/><Relationship Id="rId5" Type="http://schemas.openxmlformats.org/officeDocument/2006/relationships/hyperlink" Target="http://docs.python.org/2/tutorial/" TargetMode="External"/><Relationship Id="rId4" Type="http://schemas.openxmlformats.org/officeDocument/2006/relationships/hyperlink" Target="http://docs.python.org/2.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534400" cy="1470025"/>
          </a:xfrm>
        </p:spPr>
        <p:txBody>
          <a:bodyPr>
            <a:normAutofit fontScale="90000"/>
          </a:bodyPr>
          <a:lstStyle/>
          <a:p>
            <a:r>
              <a:rPr lang="sr-Latn-RS" b="1" dirty="0"/>
              <a:t>P</a:t>
            </a:r>
            <a:r>
              <a:rPr lang="sr-Latn-RS" dirty="0"/>
              <a:t>raktikum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b="1" dirty="0" err="1"/>
              <a:t>P</a:t>
            </a:r>
            <a:r>
              <a:rPr lang="en-US" dirty="0" err="1"/>
              <a:t>rogramiranja</a:t>
            </a:r>
            <a:r>
              <a:rPr lang="en-US" dirty="0"/>
              <a:t> </a:t>
            </a:r>
            <a:r>
              <a:rPr lang="en-US" b="1" dirty="0"/>
              <a:t>1</a:t>
            </a:r>
            <a:r>
              <a:rPr lang="en-US" dirty="0"/>
              <a:t> </a:t>
            </a:r>
            <a:r>
              <a:rPr lang="en-US" b="1" dirty="0" err="1"/>
              <a:t>S</a:t>
            </a:r>
            <a:r>
              <a:rPr lang="en-US" dirty="0" err="1"/>
              <a:t>pecijalna</a:t>
            </a:r>
            <a:r>
              <a:rPr lang="en-US" dirty="0"/>
              <a:t> </a:t>
            </a:r>
            <a:r>
              <a:rPr lang="en-US" b="1" dirty="0" err="1"/>
              <a:t>G</a:t>
            </a:r>
            <a:r>
              <a:rPr lang="en-US" dirty="0" err="1"/>
              <a:t>rupa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13S111PP1</a:t>
            </a:r>
          </a:p>
          <a:p>
            <a:endParaRPr lang="en-US" dirty="0"/>
          </a:p>
          <a:p>
            <a:pPr>
              <a:buClr>
                <a:srgbClr val="1CADE4"/>
              </a:buClr>
            </a:pPr>
            <a:r>
              <a:rPr lang="en-US" sz="4000" b="1" dirty="0" err="1">
                <a:solidFill>
                  <a:prstClr val="black"/>
                </a:solidFill>
              </a:rPr>
              <a:t>Uvod</a:t>
            </a:r>
            <a:endParaRPr lang="en-US" sz="40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Op</a:t>
            </a:r>
            <a:r>
              <a:rPr lang="x-none">
                <a:solidFill>
                  <a:srgbClr val="FFFFFF"/>
                </a:solidFill>
              </a:rPr>
              <a:t>šte informacije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4" y="2612256"/>
            <a:ext cx="8417052" cy="394094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600" dirty="0" err="1"/>
              <a:t>Obavezan</a:t>
            </a:r>
            <a:r>
              <a:rPr lang="en-US" sz="1600" dirty="0"/>
              <a:t> </a:t>
            </a:r>
            <a:r>
              <a:rPr lang="en-US" sz="1600" dirty="0" err="1"/>
              <a:t>predmet</a:t>
            </a:r>
            <a:r>
              <a:rPr lang="en-US" sz="1600" dirty="0"/>
              <a:t> 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prvoj</a:t>
            </a:r>
            <a:r>
              <a:rPr lang="x-none" sz="1600" dirty="0"/>
              <a:t> godini odseka SI</a:t>
            </a:r>
            <a:endParaRPr lang="en-US" sz="1600" dirty="0"/>
          </a:p>
          <a:p>
            <a:pPr lvl="1">
              <a:lnSpc>
                <a:spcPct val="90000"/>
              </a:lnSpc>
            </a:pPr>
            <a:r>
              <a:rPr lang="en-US" sz="1600" dirty="0"/>
              <a:t>SG: </a:t>
            </a:r>
            <a:r>
              <a:rPr lang="en-US" sz="1600" dirty="0" err="1"/>
              <a:t>studenti</a:t>
            </a:r>
            <a:r>
              <a:rPr lang="en-US" sz="1600" dirty="0"/>
              <a:t> </a:t>
            </a:r>
            <a:r>
              <a:rPr lang="en-US" sz="1600" dirty="0" err="1"/>
              <a:t>koji</a:t>
            </a:r>
            <a:r>
              <a:rPr lang="en-US" sz="1600" dirty="0"/>
              <a:t> po </a:t>
            </a:r>
            <a:r>
              <a:rPr lang="en-US" sz="1600" dirty="0" err="1"/>
              <a:t>pravilu</a:t>
            </a:r>
            <a:r>
              <a:rPr lang="en-US" sz="1600" dirty="0"/>
              <a:t> </a:t>
            </a:r>
            <a:r>
              <a:rPr lang="en-US" sz="1600" dirty="0" err="1"/>
              <a:t>imaju</a:t>
            </a:r>
            <a:br>
              <a:rPr lang="en-US" sz="1600" dirty="0"/>
            </a:br>
            <a:r>
              <a:rPr lang="en-US" sz="1600" dirty="0" err="1"/>
              <a:t>solidno</a:t>
            </a:r>
            <a:r>
              <a:rPr lang="en-US" sz="1600" dirty="0"/>
              <a:t> </a:t>
            </a:r>
            <a:r>
              <a:rPr lang="en-US" sz="1600" dirty="0" err="1"/>
              <a:t>predznanje</a:t>
            </a:r>
            <a:r>
              <a:rPr lang="en-US" sz="1600" dirty="0"/>
              <a:t> </a:t>
            </a:r>
            <a:r>
              <a:rPr lang="en-US" sz="1600" dirty="0" err="1"/>
              <a:t>iz</a:t>
            </a:r>
            <a:r>
              <a:rPr lang="en-US" sz="1600" dirty="0"/>
              <a:t> </a:t>
            </a:r>
            <a:r>
              <a:rPr lang="en-US" sz="1600" dirty="0" err="1"/>
              <a:t>programiranja</a:t>
            </a:r>
            <a:endParaRPr lang="x-none" sz="1600" dirty="0"/>
          </a:p>
          <a:p>
            <a:pPr>
              <a:lnSpc>
                <a:spcPct val="90000"/>
              </a:lnSpc>
            </a:pPr>
            <a:r>
              <a:rPr lang="x-none" sz="1600" dirty="0"/>
              <a:t>Sanja Delčev, </a:t>
            </a:r>
            <a:r>
              <a:rPr lang="en-US" sz="1600" dirty="0" err="1"/>
              <a:t>asistent</a:t>
            </a:r>
            <a:r>
              <a:rPr lang="x-none" sz="1600" dirty="0"/>
              <a:t>, kabinet 37</a:t>
            </a:r>
            <a:r>
              <a:rPr lang="en-US" sz="1600" dirty="0"/>
              <a:t>, </a:t>
            </a:r>
            <a:r>
              <a:rPr lang="x-none" sz="1600" dirty="0"/>
              <a:t> </a:t>
            </a:r>
            <a:r>
              <a:rPr lang="x-none" sz="1600" dirty="0">
                <a:hlinkClick r:id="rId3"/>
              </a:rPr>
              <a:t>sanjad</a:t>
            </a:r>
            <a:r>
              <a:rPr lang="en-US" sz="1600" dirty="0">
                <a:hlinkClick r:id="rId3"/>
              </a:rPr>
              <a:t>@etf.bg.ac.rs</a:t>
            </a:r>
            <a:endParaRPr lang="x-none" sz="1600" dirty="0"/>
          </a:p>
          <a:p>
            <a:pPr>
              <a:lnSpc>
                <a:spcPct val="90000"/>
              </a:lnSpc>
            </a:pPr>
            <a:r>
              <a:rPr lang="x-none" sz="1600" dirty="0"/>
              <a:t>Tamara Šekularac, saradnik u nastavi, kabinet 37</a:t>
            </a:r>
            <a:r>
              <a:rPr lang="en-US" sz="1600" dirty="0"/>
              <a:t>, </a:t>
            </a:r>
            <a:r>
              <a:rPr lang="en-US" sz="1600" dirty="0">
                <a:hlinkClick r:id="rId4"/>
              </a:rPr>
              <a:t>tasha@etf.bg.ac.rs</a:t>
            </a:r>
            <a:r>
              <a:rPr lang="en-US" sz="1600" dirty="0"/>
              <a:t> </a:t>
            </a:r>
            <a:endParaRPr lang="x-none" sz="1600" dirty="0"/>
          </a:p>
          <a:p>
            <a:pPr>
              <a:lnSpc>
                <a:spcPct val="90000"/>
              </a:lnSpc>
            </a:pPr>
            <a:r>
              <a:rPr lang="x-none" sz="1600" dirty="0"/>
              <a:t>Redovno čitati (zvaničan fakultetski) mejl!</a:t>
            </a:r>
            <a:endParaRPr lang="en-US" sz="1600" dirty="0">
              <a:hlinkClick r:id="rId5"/>
            </a:endParaRPr>
          </a:p>
          <a:p>
            <a:pPr>
              <a:lnSpc>
                <a:spcPct val="90000"/>
              </a:lnSpc>
            </a:pPr>
            <a:r>
              <a:rPr lang="en-US" sz="1600" dirty="0" err="1"/>
              <a:t>Nastava</a:t>
            </a:r>
            <a:endParaRPr lang="x-none" sz="1600" dirty="0"/>
          </a:p>
          <a:p>
            <a:pPr lvl="1">
              <a:lnSpc>
                <a:spcPct val="90000"/>
              </a:lnSpc>
            </a:pPr>
            <a:r>
              <a:rPr lang="en-US" sz="1600" dirty="0"/>
              <a:t>ne </a:t>
            </a:r>
            <a:r>
              <a:rPr lang="en-US" sz="1600" dirty="0" err="1"/>
              <a:t>postoji</a:t>
            </a:r>
            <a:r>
              <a:rPr lang="en-US" sz="1600" dirty="0"/>
              <a:t> </a:t>
            </a:r>
            <a:r>
              <a:rPr lang="en-US" sz="1600" dirty="0" err="1"/>
              <a:t>klasi</a:t>
            </a:r>
            <a:r>
              <a:rPr lang="x-none" sz="1600" dirty="0"/>
              <a:t>čna nastava</a:t>
            </a:r>
          </a:p>
          <a:p>
            <a:pPr lvl="1">
              <a:lnSpc>
                <a:spcPct val="90000"/>
              </a:lnSpc>
            </a:pPr>
            <a:r>
              <a:rPr lang="x-none" sz="1600" dirty="0"/>
              <a:t>demonstracioni časovi (predavanje/pokazivanje)</a:t>
            </a:r>
          </a:p>
          <a:p>
            <a:pPr lvl="1">
              <a:lnSpc>
                <a:spcPct val="90000"/>
              </a:lnSpc>
            </a:pPr>
            <a:r>
              <a:rPr lang="x-none" sz="1600" dirty="0"/>
              <a:t>intenzivan samostalan rad studenata + timski rad (mentori)</a:t>
            </a:r>
          </a:p>
          <a:p>
            <a:pPr>
              <a:lnSpc>
                <a:spcPct val="90000"/>
              </a:lnSpc>
            </a:pPr>
            <a:r>
              <a:rPr lang="x-none" sz="1600" dirty="0"/>
              <a:t>Python</a:t>
            </a:r>
          </a:p>
          <a:p>
            <a:pPr lvl="1">
              <a:lnSpc>
                <a:spcPct val="90000"/>
              </a:lnSpc>
            </a:pPr>
            <a:r>
              <a:rPr lang="x-none" sz="1600" dirty="0"/>
              <a:t>napredne mogućnosti (obrada signala, slika, itd)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Pregled praktikuma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4" y="2612256"/>
            <a:ext cx="8417052" cy="401714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1200" b="1" dirty="0"/>
              <a:t>Blok 1</a:t>
            </a:r>
            <a:r>
              <a:rPr lang="en-US" sz="1200" dirty="0"/>
              <a:t>: </a:t>
            </a:r>
            <a:r>
              <a:rPr lang="en-US" sz="1200" dirty="0" err="1"/>
              <a:t>osnove</a:t>
            </a:r>
            <a:r>
              <a:rPr lang="en-US" sz="1200" dirty="0"/>
              <a:t> </a:t>
            </a:r>
            <a:r>
              <a:rPr lang="en-US" sz="1200" dirty="0" err="1"/>
              <a:t>jezika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 err="1"/>
              <a:t>tipovi</a:t>
            </a:r>
            <a:r>
              <a:rPr lang="en-US" sz="1200" dirty="0"/>
              <a:t>, </a:t>
            </a:r>
            <a:r>
              <a:rPr lang="en-US" sz="1200" dirty="0" err="1"/>
              <a:t>operacije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 err="1"/>
              <a:t>osnovni</a:t>
            </a:r>
            <a:r>
              <a:rPr lang="en-US" sz="1200" dirty="0"/>
              <a:t> </a:t>
            </a:r>
            <a:r>
              <a:rPr lang="en-US" sz="1200" dirty="0" err="1"/>
              <a:t>ulaz</a:t>
            </a:r>
            <a:r>
              <a:rPr lang="en-US" sz="1200" dirty="0"/>
              <a:t>/</a:t>
            </a:r>
            <a:r>
              <a:rPr lang="en-US" sz="1200" dirty="0" err="1"/>
              <a:t>izlaz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 err="1"/>
              <a:t>kontrolne</a:t>
            </a:r>
            <a:r>
              <a:rPr lang="en-US" sz="1200" dirty="0"/>
              <a:t> </a:t>
            </a:r>
            <a:r>
              <a:rPr lang="en-US" sz="1200" dirty="0" err="1"/>
              <a:t>strukture</a:t>
            </a:r>
            <a:endParaRPr lang="x-none" sz="1200" dirty="0"/>
          </a:p>
          <a:p>
            <a:pPr>
              <a:lnSpc>
                <a:spcPct val="90000"/>
              </a:lnSpc>
            </a:pPr>
            <a:r>
              <a:rPr lang="en-US" sz="1200" b="1" dirty="0"/>
              <a:t>Blok 2</a:t>
            </a:r>
            <a:r>
              <a:rPr lang="en-US" sz="1200" dirty="0"/>
              <a:t>: </a:t>
            </a:r>
            <a:r>
              <a:rPr lang="en-US" sz="1200" dirty="0" err="1"/>
              <a:t>Funkcije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slo</a:t>
            </a:r>
            <a:r>
              <a:rPr lang="x-none" sz="1200" dirty="0"/>
              <a:t>ženi tipovi</a:t>
            </a:r>
          </a:p>
          <a:p>
            <a:pPr lvl="1">
              <a:lnSpc>
                <a:spcPct val="90000"/>
              </a:lnSpc>
            </a:pPr>
            <a:r>
              <a:rPr lang="x-none" sz="1200" dirty="0"/>
              <a:t>liste, stringovi, matrice</a:t>
            </a:r>
          </a:p>
          <a:p>
            <a:pPr>
              <a:lnSpc>
                <a:spcPct val="90000"/>
              </a:lnSpc>
            </a:pPr>
            <a:r>
              <a:rPr lang="x-none" sz="1200" b="1" dirty="0"/>
              <a:t>Blok 3</a:t>
            </a:r>
            <a:r>
              <a:rPr lang="x-none" sz="1200" dirty="0"/>
              <a:t>: Složeni tipovi (nastavak)</a:t>
            </a:r>
          </a:p>
          <a:p>
            <a:pPr lvl="1">
              <a:lnSpc>
                <a:spcPct val="90000"/>
              </a:lnSpc>
            </a:pPr>
            <a:r>
              <a:rPr lang="x-none" sz="1200" dirty="0"/>
              <a:t>kolekcije</a:t>
            </a:r>
          </a:p>
          <a:p>
            <a:pPr lvl="1">
              <a:lnSpc>
                <a:spcPct val="90000"/>
              </a:lnSpc>
            </a:pPr>
            <a:r>
              <a:rPr lang="x-none" sz="1200" dirty="0"/>
              <a:t>torke</a:t>
            </a:r>
          </a:p>
          <a:p>
            <a:pPr>
              <a:lnSpc>
                <a:spcPct val="90000"/>
              </a:lnSpc>
            </a:pPr>
            <a:r>
              <a:rPr lang="x-none" sz="1200" b="1" dirty="0"/>
              <a:t>Blok 4</a:t>
            </a:r>
            <a:r>
              <a:rPr lang="x-none" sz="1200" dirty="0"/>
              <a:t>: Regularni izrazi, razne tehnike i algoritmi</a:t>
            </a:r>
          </a:p>
          <a:p>
            <a:pPr lvl="1">
              <a:lnSpc>
                <a:spcPct val="90000"/>
              </a:lnSpc>
            </a:pPr>
            <a:r>
              <a:rPr lang="x-none" sz="1200" dirty="0"/>
              <a:t>obrada teksta</a:t>
            </a:r>
          </a:p>
          <a:p>
            <a:pPr lvl="1">
              <a:lnSpc>
                <a:spcPct val="90000"/>
              </a:lnSpc>
            </a:pPr>
            <a:r>
              <a:rPr lang="x-none" sz="1200" dirty="0"/>
              <a:t>numeričke metode</a:t>
            </a:r>
          </a:p>
          <a:p>
            <a:pPr lvl="1">
              <a:lnSpc>
                <a:spcPct val="90000"/>
              </a:lnSpc>
            </a:pPr>
            <a:r>
              <a:rPr lang="x-none" sz="1200" dirty="0"/>
              <a:t>analiza signala i slike (?)</a:t>
            </a:r>
          </a:p>
          <a:p>
            <a:pPr lvl="1">
              <a:lnSpc>
                <a:spcPct val="90000"/>
              </a:lnSpc>
            </a:pPr>
            <a:r>
              <a:rPr lang="x-none" sz="1200" dirty="0"/>
              <a:t>...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Ocenjivanje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4" y="2612256"/>
            <a:ext cx="8417052" cy="40171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x-none" sz="1400" dirty="0"/>
              <a:t>1 domaći zadatak pComputer [12 poena]</a:t>
            </a:r>
          </a:p>
          <a:p>
            <a:pPr>
              <a:lnSpc>
                <a:spcPct val="90000"/>
              </a:lnSpc>
            </a:pPr>
            <a:r>
              <a:rPr lang="x-none" sz="1400" dirty="0"/>
              <a:t>5 mini domaćih zadataka [10 poena]</a:t>
            </a:r>
            <a:endParaRPr lang="en-US" sz="1400" dirty="0"/>
          </a:p>
          <a:p>
            <a:pPr lvl="1">
              <a:lnSpc>
                <a:spcPct val="90000"/>
              </a:lnSpc>
            </a:pPr>
            <a:r>
              <a:rPr lang="x-none" sz="1400" dirty="0"/>
              <a:t>šalje se mejlom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4 </a:t>
            </a:r>
            <a:r>
              <a:rPr lang="x-none" sz="1400" dirty="0"/>
              <a:t>domaća zadatka [po 12 poena]</a:t>
            </a:r>
          </a:p>
          <a:p>
            <a:pPr lvl="1">
              <a:lnSpc>
                <a:spcPct val="90000"/>
              </a:lnSpc>
            </a:pPr>
            <a:r>
              <a:rPr lang="x-none" sz="1400" dirty="0"/>
              <a:t>u regularnim terminima odbrane domaćih za 13S111PP1</a:t>
            </a:r>
            <a:endParaRPr lang="en-US" sz="1400" dirty="0"/>
          </a:p>
          <a:p>
            <a:pPr lvl="1">
              <a:lnSpc>
                <a:spcPct val="90000"/>
              </a:lnSpc>
            </a:pPr>
            <a:r>
              <a:rPr lang="x-none" sz="1400" dirty="0"/>
              <a:t>progresivne složenosti</a:t>
            </a:r>
          </a:p>
          <a:p>
            <a:pPr lvl="1">
              <a:lnSpc>
                <a:spcPct val="90000"/>
              </a:lnSpc>
            </a:pPr>
            <a:r>
              <a:rPr lang="x-none" sz="1400" dirty="0"/>
              <a:t>obuhvata do tada pređeno gradivo</a:t>
            </a:r>
          </a:p>
          <a:p>
            <a:pPr lvl="1">
              <a:lnSpc>
                <a:spcPct val="90000"/>
              </a:lnSpc>
            </a:pPr>
            <a:r>
              <a:rPr lang="x-none" sz="1400" dirty="0"/>
              <a:t>odbrana u računarskoj učionici</a:t>
            </a:r>
          </a:p>
          <a:p>
            <a:pPr>
              <a:lnSpc>
                <a:spcPct val="90000"/>
              </a:lnSpc>
            </a:pPr>
            <a:r>
              <a:rPr lang="x-none" sz="1400" dirty="0"/>
              <a:t>1 završni zadatak [30 poena]</a:t>
            </a:r>
          </a:p>
          <a:p>
            <a:pPr lvl="1">
              <a:lnSpc>
                <a:spcPct val="90000"/>
              </a:lnSpc>
            </a:pPr>
            <a:r>
              <a:rPr lang="x-none" sz="1400" dirty="0"/>
              <a:t>izrada za računarom</a:t>
            </a:r>
          </a:p>
          <a:p>
            <a:pPr lvl="1">
              <a:lnSpc>
                <a:spcPct val="90000"/>
              </a:lnSpc>
            </a:pPr>
            <a:r>
              <a:rPr lang="x-none" sz="1400" dirty="0"/>
              <a:t>u terminu ispita</a:t>
            </a:r>
          </a:p>
          <a:p>
            <a:pPr lvl="1">
              <a:lnSpc>
                <a:spcPct val="90000"/>
              </a:lnSpc>
            </a:pPr>
            <a:r>
              <a:rPr lang="x-none" sz="1400" dirty="0"/>
              <a:t>obuhvata celokupno pređeno gradivo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3" y="484632"/>
            <a:ext cx="8417053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x-none">
                <a:solidFill>
                  <a:srgbClr val="FFFFFF"/>
                </a:solidFill>
              </a:rPr>
              <a:t>Literatura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8060" y="648377"/>
            <a:ext cx="8167878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9144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74" y="2612256"/>
            <a:ext cx="8475726" cy="38647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x-none" sz="1600" dirty="0"/>
              <a:t>Zvanična </a:t>
            </a:r>
            <a:r>
              <a:rPr lang="en-US" sz="1600" dirty="0"/>
              <a:t>Python </a:t>
            </a:r>
            <a:r>
              <a:rPr lang="en-US" sz="1600" dirty="0" err="1"/>
              <a:t>dokumentacija</a:t>
            </a:r>
            <a:r>
              <a:rPr lang="en-US" sz="1600" dirty="0"/>
              <a:t> </a:t>
            </a:r>
            <a:endParaRPr lang="x-none" sz="1600" dirty="0"/>
          </a:p>
          <a:p>
            <a:pPr lvl="1">
              <a:lnSpc>
                <a:spcPct val="90000"/>
              </a:lnSpc>
            </a:pPr>
            <a:r>
              <a:rPr lang="en-US" sz="1600" dirty="0">
                <a:hlinkClick r:id="rId4"/>
              </a:rPr>
              <a:t>http://docs.python.org/3.5/</a:t>
            </a:r>
            <a:r>
              <a:rPr lang="en-US" sz="1600" dirty="0"/>
              <a:t> </a:t>
            </a:r>
            <a:endParaRPr lang="x-none" sz="1600" dirty="0"/>
          </a:p>
          <a:p>
            <a:pPr lvl="1">
              <a:lnSpc>
                <a:spcPct val="90000"/>
              </a:lnSpc>
            </a:pPr>
            <a:r>
              <a:rPr lang="en-US" sz="1600" dirty="0">
                <a:hlinkClick r:id="rId5"/>
              </a:rPr>
              <a:t>http://docs.python.org/3/tutorial/</a:t>
            </a: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1600" dirty="0" err="1"/>
              <a:t>Literatura</a:t>
            </a:r>
            <a:endParaRPr lang="en-US" sz="1600" dirty="0"/>
          </a:p>
          <a:p>
            <a:pPr lvl="1">
              <a:lnSpc>
                <a:spcPct val="90000"/>
              </a:lnSpc>
            </a:pPr>
            <a:r>
              <a:rPr lang="en-US" sz="1600" i="1" dirty="0"/>
              <a:t>Think Python: How to Think Like a Computer Scientist</a:t>
            </a:r>
            <a:r>
              <a:rPr lang="en-US" sz="1600" dirty="0"/>
              <a:t>,</a:t>
            </a:r>
            <a:br>
              <a:rPr lang="x-none" sz="1600" dirty="0"/>
            </a:br>
            <a:r>
              <a:rPr lang="en-US" sz="1600" dirty="0"/>
              <a:t>Allen B. Downey (</a:t>
            </a:r>
            <a:r>
              <a:rPr lang="en-US" sz="1600" dirty="0">
                <a:hlinkClick r:id="rId6"/>
              </a:rPr>
              <a:t>free </a:t>
            </a:r>
            <a:r>
              <a:rPr lang="en-US" sz="1600" dirty="0" err="1">
                <a:hlinkClick r:id="rId6"/>
              </a:rPr>
              <a:t>ebook</a:t>
            </a:r>
            <a:r>
              <a:rPr lang="en-US" sz="1600" dirty="0"/>
              <a:t>!)</a:t>
            </a:r>
          </a:p>
          <a:p>
            <a:pPr lvl="1">
              <a:lnSpc>
                <a:spcPct val="90000"/>
              </a:lnSpc>
            </a:pPr>
            <a:r>
              <a:rPr lang="en-US" sz="1600" i="1" dirty="0"/>
              <a:t>Practical programming – an introduction to computer science using Python</a:t>
            </a:r>
            <a:r>
              <a:rPr lang="en-US" sz="1600" dirty="0"/>
              <a:t>, The Pragmatic Programmers,  Jennifer </a:t>
            </a:r>
            <a:r>
              <a:rPr lang="en-US" sz="1600" dirty="0" err="1"/>
              <a:t>Kembpell</a:t>
            </a:r>
            <a:r>
              <a:rPr lang="en-US" sz="1600" dirty="0"/>
              <a:t> et al.</a:t>
            </a:r>
            <a:r>
              <a:rPr lang="x-none" sz="1600" dirty="0"/>
              <a:t> </a:t>
            </a:r>
            <a:r>
              <a:rPr lang="en-US" sz="1600" dirty="0"/>
              <a:t>2009</a:t>
            </a:r>
          </a:p>
          <a:p>
            <a:pPr lvl="1">
              <a:lnSpc>
                <a:spcPct val="90000"/>
              </a:lnSpc>
            </a:pPr>
            <a:r>
              <a:rPr lang="en-US" sz="1600" i="1" dirty="0"/>
              <a:t>Introduction To Computation And Programming Using Python</a:t>
            </a:r>
            <a:r>
              <a:rPr lang="en-US" sz="1600" dirty="0"/>
              <a:t>, John V. </a:t>
            </a:r>
            <a:r>
              <a:rPr lang="en-US" sz="1600" dirty="0" err="1"/>
              <a:t>Guttag</a:t>
            </a:r>
            <a:r>
              <a:rPr lang="en-US" sz="1600" dirty="0"/>
              <a:t>,  The MIT Press, 2013</a:t>
            </a:r>
          </a:p>
          <a:p>
            <a:pPr lvl="1">
              <a:lnSpc>
                <a:spcPct val="90000"/>
              </a:lnSpc>
            </a:pPr>
            <a:r>
              <a:rPr lang="en-US" sz="1600" i="1" dirty="0"/>
              <a:t>Head first </a:t>
            </a:r>
            <a:r>
              <a:rPr lang="x-none" sz="1600" i="1" dirty="0"/>
              <a:t>P</a:t>
            </a:r>
            <a:r>
              <a:rPr lang="en-US" sz="1600" i="1" dirty="0" err="1"/>
              <a:t>ython</a:t>
            </a:r>
            <a:r>
              <a:rPr lang="en-US" sz="1600" dirty="0"/>
              <a:t>, O’Reilly, 2013</a:t>
            </a:r>
          </a:p>
          <a:p>
            <a:pPr lvl="1">
              <a:lnSpc>
                <a:spcPct val="90000"/>
              </a:lnSpc>
            </a:pPr>
            <a:r>
              <a:rPr lang="en-US" sz="1600" i="1" dirty="0"/>
              <a:t>Introduction to Computer Science Using Python: A Computational Problem-Solving Focus</a:t>
            </a:r>
            <a:r>
              <a:rPr lang="en-US" sz="1600" dirty="0"/>
              <a:t>, Wiley, 2013</a:t>
            </a:r>
          </a:p>
          <a:p>
            <a:pPr>
              <a:lnSpc>
                <a:spcPct val="90000"/>
              </a:lnSpc>
            </a:pPr>
            <a:endParaRPr lang="en-US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186</Words>
  <Application>Microsoft Office PowerPoint</Application>
  <PresentationFormat>On-screen Show (4:3)</PresentationFormat>
  <Paragraphs>55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Garamond</vt:lpstr>
      <vt:lpstr>Organic</vt:lpstr>
      <vt:lpstr>Praktikum iz Programiranja 1 Specijalna Grupa</vt:lpstr>
      <vt:lpstr>Opšte informacije</vt:lpstr>
      <vt:lpstr>Pregled praktikuma</vt:lpstr>
      <vt:lpstr>Ocenjivanje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Praktikum iz Programiranja 1 Specijalna Grupa</dc:title>
  <dc:creator>Micko</dc:creator>
  <cp:lastModifiedBy>Micko</cp:lastModifiedBy>
  <cp:revision>1</cp:revision>
  <dcterms:created xsi:type="dcterms:W3CDTF">2018-12-17T19:21:57Z</dcterms:created>
  <dcterms:modified xsi:type="dcterms:W3CDTF">2018-12-17T19:24:50Z</dcterms:modified>
</cp:coreProperties>
</file>