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546" r:id="rId2"/>
    <p:sldId id="588" r:id="rId3"/>
    <p:sldId id="636" r:id="rId4"/>
    <p:sldId id="637" r:id="rId5"/>
    <p:sldId id="598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0F0"/>
    <a:srgbClr val="A5A5A5"/>
    <a:srgbClr val="7F7F7F"/>
    <a:srgbClr val="ED7D31"/>
    <a:srgbClr val="FFC000"/>
    <a:srgbClr val="2F5698"/>
    <a:srgbClr val="70AD47"/>
    <a:srgbClr val="2F3783"/>
    <a:srgbClr val="2F4183"/>
    <a:srgbClr val="2F55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6" autoAdjust="0"/>
    <p:restoredTop sz="96192" autoAdjust="0"/>
  </p:normalViewPr>
  <p:slideViewPr>
    <p:cSldViewPr snapToGrid="0">
      <p:cViewPr varScale="1">
        <p:scale>
          <a:sx n="110" d="100"/>
          <a:sy n="110" d="100"/>
        </p:scale>
        <p:origin x="516" y="96"/>
      </p:cViewPr>
      <p:guideLst/>
    </p:cSldViewPr>
  </p:slideViewPr>
  <p:outlineViewPr>
    <p:cViewPr>
      <p:scale>
        <a:sx n="33" d="100"/>
        <a:sy n="33" d="100"/>
      </p:scale>
      <p:origin x="0" y="-273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9" d="100"/>
          <a:sy n="89" d="100"/>
        </p:scale>
        <p:origin x="2604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719175-B2E6-4387-9652-35AA1156BAE9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37DA66-9DB0-4514-9804-C57CEAD18B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1154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532A3A-E1C2-42EA-BDD6-305DAB1834E8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8A03FD-669F-475F-B08E-D2CB64605A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8717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17072727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27743747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32777904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1729628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8667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BFFC7-5AFF-4374-B478-E246B74FFF84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403D9-1EF9-4D83-8F99-27C64A2CC1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768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BFFC7-5AFF-4374-B478-E246B74FFF84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403D9-1EF9-4D83-8F99-27C64A2CC1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697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Image Layou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359395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Free Blank With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itle 1"/>
          <p:cNvSpPr>
            <a:spLocks noGrp="1"/>
          </p:cNvSpPr>
          <p:nvPr>
            <p:ph type="title" hasCustomPrompt="1"/>
          </p:nvPr>
        </p:nvSpPr>
        <p:spPr>
          <a:xfrm>
            <a:off x="333676" y="356628"/>
            <a:ext cx="11524648" cy="47136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>
              <a:defRPr sz="3200" b="1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3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33677" y="825950"/>
            <a:ext cx="11524647" cy="267661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ctr">
              <a:buNone/>
              <a:defRPr sz="1600" b="1" i="0" baseline="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 dirty="0"/>
              <a:t>Subtext Goes Here</a:t>
            </a:r>
          </a:p>
        </p:txBody>
      </p:sp>
    </p:spTree>
    <p:extLst>
      <p:ext uri="{BB962C8B-B14F-4D97-AF65-F5344CB8AC3E}">
        <p14:creationId xmlns:p14="http://schemas.microsoft.com/office/powerpoint/2010/main" val="143281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BFFC7-5AFF-4374-B478-E246B74FFF84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403D9-1EF9-4D83-8F99-27C64A2CC1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2649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BFFC7-5AFF-4374-B478-E246B74FFF84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403D9-1EF9-4D83-8F99-27C64A2CC1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536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BFFC7-5AFF-4374-B478-E246B74FFF84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403D9-1EF9-4D83-8F99-27C64A2CC1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970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BFFC7-5AFF-4374-B478-E246B74FFF84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403D9-1EF9-4D83-8F99-27C64A2CC1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237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BFFC7-5AFF-4374-B478-E246B74FFF84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403D9-1EF9-4D83-8F99-27C64A2CC18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579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BFFC7-5AFF-4374-B478-E246B74FFF84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403D9-1EF9-4D83-8F99-27C64A2CC1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888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BFFC7-5AFF-4374-B478-E246B74FFF84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403D9-1EF9-4D83-8F99-27C64A2CC1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814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BFFC7-5AFF-4374-B478-E246B74FFF84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403D9-1EF9-4D83-8F99-27C64A2CC1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991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://powerpoint.sage-fox.com/" TargetMode="Externa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1194" y="0"/>
            <a:ext cx="12192000" cy="6858000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 prstMaterial="plastic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Test info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BBFFC7-5AFF-4374-B478-E246B74FFF84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A403D9-1EF9-4D83-8F99-27C64A2CC18F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4" name="Picture 13">
            <a:hlinkClick r:id="rId15"/>
          </p:cNvPr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62561" y="6756644"/>
            <a:ext cx="405993" cy="109728"/>
          </a:xfrm>
          <a:prstGeom prst="rect">
            <a:avLst/>
          </a:prstGeom>
          <a:noFill/>
          <a:effectLst>
            <a:glow rad="63500">
              <a:schemeClr val="bg1">
                <a:alpha val="45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089781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702" r:id="rId12"/>
    <p:sldLayoutId id="2147483718" r:id="rId13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6.gif"/><Relationship Id="rId4" Type="http://schemas.openxmlformats.org/officeDocument/2006/relationships/image" Target="../media/image5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-13648" y="4844915"/>
            <a:ext cx="11172186" cy="1278388"/>
            <a:chOff x="-12700" y="5228207"/>
            <a:chExt cx="12216385" cy="1278388"/>
          </a:xfrm>
        </p:grpSpPr>
        <p:grpSp>
          <p:nvGrpSpPr>
            <p:cNvPr id="13" name="Group 12"/>
            <p:cNvGrpSpPr/>
            <p:nvPr/>
          </p:nvGrpSpPr>
          <p:grpSpPr>
            <a:xfrm>
              <a:off x="-12700" y="5228207"/>
              <a:ext cx="12216385" cy="1278388"/>
              <a:chOff x="0" y="4603464"/>
              <a:chExt cx="12203673" cy="1544683"/>
            </a:xfrm>
          </p:grpSpPr>
          <p:sp>
            <p:nvSpPr>
              <p:cNvPr id="24" name="Freeform 23"/>
              <p:cNvSpPr/>
              <p:nvPr/>
            </p:nvSpPr>
            <p:spPr>
              <a:xfrm>
                <a:off x="0" y="4603464"/>
                <a:ext cx="12203672" cy="1544683"/>
              </a:xfrm>
              <a:custGeom>
                <a:avLst/>
                <a:gdLst>
                  <a:gd name="connsiteX0" fmla="*/ 12700 w 12192000"/>
                  <a:gd name="connsiteY0" fmla="*/ 228600 h 2226733"/>
                  <a:gd name="connsiteX1" fmla="*/ 12700 w 12192000"/>
                  <a:gd name="connsiteY1" fmla="*/ 1998133 h 2226733"/>
                  <a:gd name="connsiteX2" fmla="*/ 12179300 w 12192000"/>
                  <a:gd name="connsiteY2" fmla="*/ 1998133 h 2226733"/>
                  <a:gd name="connsiteX3" fmla="*/ 12179300 w 12192000"/>
                  <a:gd name="connsiteY3" fmla="*/ 228600 h 2226733"/>
                  <a:gd name="connsiteX4" fmla="*/ 0 w 12192000"/>
                  <a:gd name="connsiteY4" fmla="*/ 0 h 2226733"/>
                  <a:gd name="connsiteX5" fmla="*/ 12192000 w 12192000"/>
                  <a:gd name="connsiteY5" fmla="*/ 0 h 2226733"/>
                  <a:gd name="connsiteX6" fmla="*/ 12192000 w 12192000"/>
                  <a:gd name="connsiteY6" fmla="*/ 2226733 h 2226733"/>
                  <a:gd name="connsiteX7" fmla="*/ 0 w 12192000"/>
                  <a:gd name="connsiteY7" fmla="*/ 2226733 h 2226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2000" h="2226733">
                    <a:moveTo>
                      <a:pt x="12700" y="228600"/>
                    </a:moveTo>
                    <a:lnTo>
                      <a:pt x="12700" y="1998133"/>
                    </a:lnTo>
                    <a:lnTo>
                      <a:pt x="12179300" y="1998133"/>
                    </a:lnTo>
                    <a:lnTo>
                      <a:pt x="12179300" y="228600"/>
                    </a:lnTo>
                    <a:close/>
                    <a:moveTo>
                      <a:pt x="0" y="0"/>
                    </a:moveTo>
                    <a:lnTo>
                      <a:pt x="12192000" y="0"/>
                    </a:lnTo>
                    <a:lnTo>
                      <a:pt x="12192000" y="2226733"/>
                    </a:lnTo>
                    <a:lnTo>
                      <a:pt x="0" y="2226733"/>
                    </a:lnTo>
                    <a:close/>
                  </a:path>
                </a:pathLst>
              </a:custGeom>
              <a:solidFill>
                <a:srgbClr val="00B0F0">
                  <a:alpha val="25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2400" dirty="0"/>
              </a:p>
            </p:txBody>
          </p:sp>
          <p:sp>
            <p:nvSpPr>
              <p:cNvPr id="25" name="Rounded Rectangle 9"/>
              <p:cNvSpPr/>
              <p:nvPr/>
            </p:nvSpPr>
            <p:spPr>
              <a:xfrm>
                <a:off x="10874" y="4762827"/>
                <a:ext cx="12192799" cy="1248508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 dirty="0"/>
              </a:p>
            </p:txBody>
          </p:sp>
        </p:grpSp>
        <p:sp>
          <p:nvSpPr>
            <p:cNvPr id="14" name="TextBox 13"/>
            <p:cNvSpPr txBox="1"/>
            <p:nvPr/>
          </p:nvSpPr>
          <p:spPr>
            <a:xfrm>
              <a:off x="2224" y="5304861"/>
              <a:ext cx="11701694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1"/>
              <a:r>
                <a:rPr lang="sr-Cyrl-RS" sz="4400" dirty="0">
                  <a:solidFill>
                    <a:schemeClr val="bg1">
                      <a:lumMod val="85000"/>
                    </a:schemeClr>
                  </a:solidFill>
                  <a:cs typeface="Estrangelo Edessa" panose="03080600000000000000" pitchFamily="66" charset="0"/>
                </a:rPr>
                <a:t>Архитектура и организација рачунара</a:t>
              </a:r>
              <a:endParaRPr lang="en-US" sz="4400" dirty="0">
                <a:solidFill>
                  <a:schemeClr val="bg1">
                    <a:lumMod val="85000"/>
                  </a:schemeClr>
                </a:solidFill>
                <a:cs typeface="Estrangelo Edessa" panose="03080600000000000000" pitchFamily="66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70910" y="5839364"/>
              <a:ext cx="11417156" cy="53348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57150" lvl="1"/>
              <a:r>
                <a:rPr lang="sr-Cyrl-RS" sz="2400" dirty="0">
                  <a:solidFill>
                    <a:schemeClr val="bg1">
                      <a:lumMod val="85000"/>
                    </a:schemeClr>
                  </a:solidFill>
                  <a:cs typeface="Estrangelo Edessa" panose="03080600000000000000" pitchFamily="66" charset="0"/>
                </a:rPr>
                <a:t>Друга лабораторијска вежба</a:t>
              </a:r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9958388" y="5655615"/>
            <a:ext cx="1200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dirty="0">
                <a:solidFill>
                  <a:schemeClr val="bg1"/>
                </a:solidFill>
              </a:rPr>
              <a:t>2019</a:t>
            </a:r>
            <a:r>
              <a:rPr lang="en-US" dirty="0">
                <a:solidFill>
                  <a:schemeClr val="bg1"/>
                </a:solidFill>
              </a:rPr>
              <a:t>/20</a:t>
            </a:r>
            <a:r>
              <a:rPr lang="sr-Cyrl-RS" dirty="0">
                <a:solidFill>
                  <a:schemeClr val="bg1"/>
                </a:solidFill>
              </a:rPr>
              <a:t>20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8537" y="271136"/>
            <a:ext cx="773723" cy="876886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6403657" y="224692"/>
            <a:ext cx="47548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sr-Cyrl-RS" b="1" dirty="0">
                <a:solidFill>
                  <a:schemeClr val="bg1"/>
                </a:solidFill>
              </a:rPr>
              <a:t>Електротехнички факултет</a:t>
            </a:r>
            <a:endParaRPr lang="en-US" b="1" dirty="0">
              <a:solidFill>
                <a:schemeClr val="bg1"/>
              </a:solidFill>
            </a:endParaRPr>
          </a:p>
          <a:p>
            <a:pPr algn="r"/>
            <a:r>
              <a:rPr lang="sr-Cyrl-RS" dirty="0">
                <a:solidFill>
                  <a:schemeClr val="bg1"/>
                </a:solidFill>
              </a:rPr>
              <a:t>Универзитет у Београду</a:t>
            </a:r>
          </a:p>
          <a:p>
            <a:pPr algn="r"/>
            <a:r>
              <a:rPr lang="sr-Cyrl-RS" dirty="0">
                <a:solidFill>
                  <a:schemeClr val="bg1"/>
                </a:solidFill>
              </a:rPr>
              <a:t>Катедра за рачунарску технику и информатику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5372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/>
          <p:cNvSpPr/>
          <p:nvPr/>
        </p:nvSpPr>
        <p:spPr bwMode="auto">
          <a:xfrm>
            <a:off x="0" y="950026"/>
            <a:ext cx="12192000" cy="5561985"/>
          </a:xfrm>
          <a:prstGeom prst="rect">
            <a:avLst/>
          </a:prstGeom>
          <a:solidFill>
            <a:schemeClr val="tx1">
              <a:alpha val="75000"/>
            </a:schemeClr>
          </a:solidFill>
          <a:ln w="6350">
            <a:noFill/>
            <a:round/>
            <a:headEnd/>
            <a:tailEnd/>
          </a:ln>
        </p:spPr>
        <p:txBody>
          <a:bodyPr vert="horz" wrap="none" lIns="121920" tIns="6096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/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127357" y="-21594"/>
            <a:ext cx="2524868" cy="613385"/>
            <a:chOff x="127357" y="-6354"/>
            <a:chExt cx="2524868" cy="613385"/>
          </a:xfrm>
        </p:grpSpPr>
        <p:sp>
          <p:nvSpPr>
            <p:cNvPr id="48" name="Round Same Side Corner Rectangle 47"/>
            <p:cNvSpPr/>
            <p:nvPr/>
          </p:nvSpPr>
          <p:spPr bwMode="auto">
            <a:xfrm rot="10800000" flipH="1">
              <a:off x="127357" y="-6354"/>
              <a:ext cx="2524868" cy="613385"/>
            </a:xfrm>
            <a:prstGeom prst="round2SameRect">
              <a:avLst>
                <a:gd name="adj1" fmla="val 35205"/>
                <a:gd name="adj2" fmla="val 0"/>
              </a:avLst>
            </a:prstGeom>
            <a:solidFill>
              <a:schemeClr val="tx1">
                <a:alpha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horz" wrap="none" lIns="121920" tIns="60960" rIns="121920" bIns="6096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endParaRPr 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127357" y="54118"/>
              <a:ext cx="25248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bg1"/>
                  </a:solidFill>
                </a:rPr>
                <a:t>PS/2 </a:t>
              </a:r>
              <a:r>
                <a:rPr lang="sr-Cyrl-RS" sz="2400" b="1" dirty="0">
                  <a:solidFill>
                    <a:schemeClr val="bg1"/>
                  </a:solidFill>
                </a:rPr>
                <a:t>протокол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50" name="Rectangle 49"/>
          <p:cNvSpPr/>
          <p:nvPr/>
        </p:nvSpPr>
        <p:spPr>
          <a:xfrm>
            <a:off x="475610" y="1330360"/>
            <a:ext cx="11511603" cy="4685429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>
              <a:buClr>
                <a:schemeClr val="accent1">
                  <a:lumMod val="75000"/>
                </a:schemeClr>
              </a:buClr>
            </a:pPr>
            <a:endParaRPr lang="sr-Cyrl-RS" sz="2400" dirty="0">
              <a:solidFill>
                <a:schemeClr val="bg1"/>
              </a:solidFill>
            </a:endParaRP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800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3216" y="1388303"/>
            <a:ext cx="11716390" cy="4685429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IBM PS/2 </a:t>
            </a:r>
            <a:r>
              <a:rPr lang="en-US" sz="2800" dirty="0">
                <a:solidFill>
                  <a:srgbClr val="0070C0"/>
                </a:solidFill>
              </a:rPr>
              <a:t>Keyboard</a:t>
            </a:r>
            <a:r>
              <a:rPr lang="en-US" sz="2800" dirty="0">
                <a:solidFill>
                  <a:schemeClr val="bg1"/>
                </a:solidFill>
              </a:rPr>
              <a:t> (1987)</a:t>
            </a: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800" dirty="0">
                <a:solidFill>
                  <a:schemeClr val="bg1"/>
                </a:solidFill>
              </a:rPr>
              <a:t>Серијско слање података</a:t>
            </a: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800" dirty="0">
                <a:solidFill>
                  <a:schemeClr val="bg1"/>
                </a:solidFill>
              </a:rPr>
              <a:t>Сваки догађај над тастером се кодира посебним кодом</a:t>
            </a: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800" dirty="0">
                <a:solidFill>
                  <a:schemeClr val="bg1"/>
                </a:solidFill>
              </a:rPr>
              <a:t>Притиснут тастер	(</a:t>
            </a:r>
            <a:r>
              <a:rPr lang="en-US" sz="2800" dirty="0">
                <a:solidFill>
                  <a:schemeClr val="bg1"/>
                </a:solidFill>
              </a:rPr>
              <a:t>“</a:t>
            </a:r>
            <a:r>
              <a:rPr lang="sr-Latn-RS" sz="2800" dirty="0" err="1">
                <a:solidFill>
                  <a:schemeClr val="bg1"/>
                </a:solidFill>
              </a:rPr>
              <a:t>make</a:t>
            </a:r>
            <a:r>
              <a:rPr lang="sr-Latn-RS" sz="2800" dirty="0">
                <a:solidFill>
                  <a:schemeClr val="bg1"/>
                </a:solidFill>
              </a:rPr>
              <a:t> </a:t>
            </a:r>
            <a:r>
              <a:rPr lang="sr-Latn-RS" sz="2800" dirty="0" err="1">
                <a:solidFill>
                  <a:schemeClr val="bg1"/>
                </a:solidFill>
              </a:rPr>
              <a:t>code</a:t>
            </a:r>
            <a:r>
              <a:rPr lang="en-US" sz="2800" dirty="0">
                <a:solidFill>
                  <a:schemeClr val="bg1"/>
                </a:solidFill>
              </a:rPr>
              <a:t>”</a:t>
            </a:r>
            <a:r>
              <a:rPr lang="sr-Latn-RS" sz="2800" dirty="0">
                <a:solidFill>
                  <a:schemeClr val="bg1"/>
                </a:solidFill>
              </a:rPr>
              <a:t>)</a:t>
            </a:r>
            <a:endParaRPr lang="sr-Cyrl-RS" sz="2800" dirty="0">
              <a:solidFill>
                <a:schemeClr val="bg1"/>
              </a:solidFill>
            </a:endParaRP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800" dirty="0">
                <a:solidFill>
                  <a:schemeClr val="bg1"/>
                </a:solidFill>
              </a:rPr>
              <a:t>Отпуштен тастер</a:t>
            </a:r>
            <a:r>
              <a:rPr lang="sr-Latn-RS" sz="2800" dirty="0">
                <a:solidFill>
                  <a:schemeClr val="bg1"/>
                </a:solidFill>
              </a:rPr>
              <a:t>	(</a:t>
            </a:r>
            <a:r>
              <a:rPr lang="en-US" sz="2800" dirty="0">
                <a:solidFill>
                  <a:schemeClr val="bg1"/>
                </a:solidFill>
              </a:rPr>
              <a:t>“</a:t>
            </a:r>
            <a:r>
              <a:rPr lang="sr-Latn-RS" sz="2800" dirty="0" err="1">
                <a:solidFill>
                  <a:schemeClr val="bg1"/>
                </a:solidFill>
              </a:rPr>
              <a:t>break</a:t>
            </a:r>
            <a:r>
              <a:rPr lang="sr-Latn-RS" sz="2800" dirty="0">
                <a:solidFill>
                  <a:schemeClr val="bg1"/>
                </a:solidFill>
              </a:rPr>
              <a:t> </a:t>
            </a:r>
            <a:r>
              <a:rPr lang="sr-Latn-RS" sz="2800" dirty="0" err="1">
                <a:solidFill>
                  <a:schemeClr val="bg1"/>
                </a:solidFill>
              </a:rPr>
              <a:t>code</a:t>
            </a:r>
            <a:r>
              <a:rPr lang="en-US" sz="2800" dirty="0">
                <a:solidFill>
                  <a:schemeClr val="bg1"/>
                </a:solidFill>
              </a:rPr>
              <a:t>”</a:t>
            </a:r>
            <a:r>
              <a:rPr lang="sr-Latn-RS" sz="2800" dirty="0">
                <a:solidFill>
                  <a:schemeClr val="bg1"/>
                </a:solidFill>
              </a:rPr>
              <a:t>)</a:t>
            </a:r>
            <a:endParaRPr lang="en-US" sz="2800" dirty="0">
              <a:solidFill>
                <a:schemeClr val="bg1"/>
              </a:solidFill>
            </a:endParaRPr>
          </a:p>
          <a:p>
            <a:pPr lvl="1">
              <a:buClr>
                <a:schemeClr val="accent1">
                  <a:lumMod val="75000"/>
                </a:schemeClr>
              </a:buClr>
            </a:pPr>
            <a:endParaRPr lang="en-US" sz="28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800" dirty="0">
              <a:solidFill>
                <a:schemeClr val="bg1"/>
              </a:solidFill>
            </a:endParaRPr>
          </a:p>
        </p:txBody>
      </p:sp>
      <p:pic>
        <p:nvPicPr>
          <p:cNvPr id="1028" name="Picture 4" descr="PS2 Numbering (Male Plug)"/>
          <p:cNvPicPr>
            <a:picLocks noChangeAspect="1" noChangeArrowheads="1"/>
          </p:cNvPicPr>
          <p:nvPr/>
        </p:nvPicPr>
        <p:blipFill>
          <a:blip r:embed="rId4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3260" y="4305762"/>
            <a:ext cx="1488691" cy="1524565"/>
          </a:xfrm>
          <a:prstGeom prst="rect">
            <a:avLst/>
          </a:prstGeom>
          <a:noFill/>
          <a:ln>
            <a:noFill/>
          </a:ln>
          <a:effectLst>
            <a:glow>
              <a:schemeClr val="accent1">
                <a:satMod val="175000"/>
              </a:schemeClr>
            </a:glow>
            <a:softEdge rad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9698559" y="3998955"/>
            <a:ext cx="3029551" cy="2235974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>
              <a:buClr>
                <a:schemeClr val="accent1">
                  <a:lumMod val="75000"/>
                </a:schemeClr>
              </a:buClr>
            </a:pPr>
            <a:r>
              <a:rPr lang="en-US" sz="2800" dirty="0">
                <a:solidFill>
                  <a:schemeClr val="bg1"/>
                </a:solidFill>
              </a:rPr>
              <a:t>1. KBD Clock</a:t>
            </a:r>
            <a:br>
              <a:rPr lang="en-US" sz="2800" dirty="0">
                <a:solidFill>
                  <a:schemeClr val="bg1"/>
                </a:solidFill>
              </a:rPr>
            </a:br>
            <a:r>
              <a:rPr lang="en-US" sz="2800" dirty="0">
                <a:solidFill>
                  <a:schemeClr val="bg1"/>
                </a:solidFill>
              </a:rPr>
              <a:t>2. KBD Data</a:t>
            </a:r>
            <a:br>
              <a:rPr lang="en-US" sz="2800" dirty="0">
                <a:solidFill>
                  <a:schemeClr val="bg1"/>
                </a:solidFill>
              </a:rPr>
            </a:br>
            <a:r>
              <a:rPr lang="en-US" sz="2800" dirty="0">
                <a:solidFill>
                  <a:schemeClr val="bg1"/>
                </a:solidFill>
              </a:rPr>
              <a:t>3. N/C</a:t>
            </a:r>
            <a:br>
              <a:rPr lang="en-US" sz="2800" dirty="0">
                <a:solidFill>
                  <a:schemeClr val="bg1"/>
                </a:solidFill>
              </a:rPr>
            </a:br>
            <a:r>
              <a:rPr lang="en-US" sz="2800" dirty="0">
                <a:solidFill>
                  <a:schemeClr val="bg1"/>
                </a:solidFill>
              </a:rPr>
              <a:t>4. GND</a:t>
            </a:r>
            <a:br>
              <a:rPr lang="en-US" sz="2800" dirty="0">
                <a:solidFill>
                  <a:schemeClr val="bg1"/>
                </a:solidFill>
              </a:rPr>
            </a:br>
            <a:r>
              <a:rPr lang="en-US" sz="2800" dirty="0">
                <a:solidFill>
                  <a:schemeClr val="bg1"/>
                </a:solidFill>
              </a:rPr>
              <a:t>5. +5V (VCC)</a:t>
            </a:r>
            <a:endParaRPr lang="sr-Cyrl-R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727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50" grpId="0"/>
      <p:bldP spid="10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/>
          <p:cNvSpPr/>
          <p:nvPr/>
        </p:nvSpPr>
        <p:spPr bwMode="auto">
          <a:xfrm>
            <a:off x="0" y="950026"/>
            <a:ext cx="12192000" cy="5561985"/>
          </a:xfrm>
          <a:prstGeom prst="rect">
            <a:avLst/>
          </a:prstGeom>
          <a:solidFill>
            <a:schemeClr val="tx1">
              <a:alpha val="75000"/>
            </a:schemeClr>
          </a:solidFill>
          <a:ln w="6350">
            <a:noFill/>
            <a:round/>
            <a:headEnd/>
            <a:tailEnd/>
          </a:ln>
        </p:spPr>
        <p:txBody>
          <a:bodyPr vert="horz" wrap="none" lIns="121920" tIns="6096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/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127357" y="-21594"/>
            <a:ext cx="2524868" cy="613385"/>
            <a:chOff x="127357" y="-6354"/>
            <a:chExt cx="2524868" cy="613385"/>
          </a:xfrm>
        </p:grpSpPr>
        <p:sp>
          <p:nvSpPr>
            <p:cNvPr id="48" name="Round Same Side Corner Rectangle 47"/>
            <p:cNvSpPr/>
            <p:nvPr/>
          </p:nvSpPr>
          <p:spPr bwMode="auto">
            <a:xfrm rot="10800000" flipH="1">
              <a:off x="127357" y="-6354"/>
              <a:ext cx="2524868" cy="613385"/>
            </a:xfrm>
            <a:prstGeom prst="round2SameRect">
              <a:avLst>
                <a:gd name="adj1" fmla="val 35205"/>
                <a:gd name="adj2" fmla="val 0"/>
              </a:avLst>
            </a:prstGeom>
            <a:solidFill>
              <a:schemeClr val="tx1">
                <a:alpha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horz" wrap="none" lIns="121920" tIns="60960" rIns="121920" bIns="6096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endParaRPr 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127357" y="54118"/>
              <a:ext cx="25248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bg1"/>
                  </a:solidFill>
                </a:rPr>
                <a:t>PS/2 </a:t>
              </a:r>
              <a:r>
                <a:rPr lang="sr-Cyrl-RS" sz="2400" b="1" dirty="0">
                  <a:solidFill>
                    <a:schemeClr val="bg1"/>
                  </a:solidFill>
                </a:rPr>
                <a:t>протокол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50" name="Rectangle 49"/>
          <p:cNvSpPr/>
          <p:nvPr/>
        </p:nvSpPr>
        <p:spPr>
          <a:xfrm>
            <a:off x="475610" y="1330360"/>
            <a:ext cx="11511603" cy="4685429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>
              <a:buClr>
                <a:schemeClr val="accent1">
                  <a:lumMod val="75000"/>
                </a:schemeClr>
              </a:buClr>
            </a:pPr>
            <a:endParaRPr lang="sr-Cyrl-RS" sz="2400" dirty="0">
              <a:solidFill>
                <a:schemeClr val="bg1"/>
              </a:solidFill>
            </a:endParaRP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800" dirty="0">
              <a:solidFill>
                <a:schemeClr val="bg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75610" y="1330360"/>
            <a:ext cx="11716390" cy="5181651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800" dirty="0">
                <a:solidFill>
                  <a:schemeClr val="bg1"/>
                </a:solidFill>
              </a:rPr>
              <a:t>Три начина кодирања тастера (догађаја)</a:t>
            </a: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Scan code Set 1 – </a:t>
            </a:r>
            <a:r>
              <a:rPr lang="sr-Cyrl-RS" sz="2800" dirty="0">
                <a:solidFill>
                  <a:schemeClr val="bg1"/>
                </a:solidFill>
              </a:rPr>
              <a:t>застарео стандард</a:t>
            </a: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Scan code Set </a:t>
            </a:r>
            <a:r>
              <a:rPr lang="sr-Cyrl-RS" sz="2800" dirty="0">
                <a:solidFill>
                  <a:schemeClr val="bg1"/>
                </a:solidFill>
              </a:rPr>
              <a:t>2</a:t>
            </a:r>
            <a:r>
              <a:rPr lang="en-US" sz="2800" dirty="0">
                <a:solidFill>
                  <a:schemeClr val="bg1"/>
                </a:solidFill>
              </a:rPr>
              <a:t> –</a:t>
            </a:r>
            <a:r>
              <a:rPr lang="sr-Cyrl-RS" sz="2800" dirty="0">
                <a:solidFill>
                  <a:schemeClr val="bg1"/>
                </a:solidFill>
              </a:rPr>
              <a:t> подразумевани начин</a:t>
            </a: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Scan code Set </a:t>
            </a:r>
            <a:r>
              <a:rPr lang="sr-Cyrl-RS" sz="2800" dirty="0">
                <a:solidFill>
                  <a:schemeClr val="bg1"/>
                </a:solidFill>
              </a:rPr>
              <a:t>3</a:t>
            </a:r>
            <a:r>
              <a:rPr lang="en-US" sz="2800" dirty="0">
                <a:solidFill>
                  <a:schemeClr val="bg1"/>
                </a:solidFill>
              </a:rPr>
              <a:t> –</a:t>
            </a:r>
            <a:r>
              <a:rPr lang="sr-Cyrl-RS" sz="2800" dirty="0">
                <a:solidFill>
                  <a:schemeClr val="bg1"/>
                </a:solidFill>
              </a:rPr>
              <a:t> за тастатуре са додатним тастерима </a:t>
            </a:r>
            <a:br>
              <a:rPr lang="en-US" sz="2800" dirty="0">
                <a:solidFill>
                  <a:schemeClr val="bg1"/>
                </a:solidFill>
              </a:rPr>
            </a:br>
            <a:r>
              <a:rPr lang="en-US" sz="2800" dirty="0">
                <a:solidFill>
                  <a:schemeClr val="bg1"/>
                </a:solidFill>
              </a:rPr>
              <a:t>			</a:t>
            </a:r>
            <a:r>
              <a:rPr lang="sr-Cyrl-RS" sz="2800" dirty="0">
                <a:solidFill>
                  <a:schemeClr val="bg1"/>
                </a:solidFill>
              </a:rPr>
              <a:t>(</a:t>
            </a:r>
            <a:r>
              <a:rPr lang="en-US" sz="2800" dirty="0">
                <a:solidFill>
                  <a:schemeClr val="bg1"/>
                </a:solidFill>
              </a:rPr>
              <a:t>Calculator, My Computer, Mail … )</a:t>
            </a:r>
            <a:endParaRPr lang="sr-Cyrl-RS" sz="28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8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Scan code Set </a:t>
            </a:r>
            <a:r>
              <a:rPr lang="sr-Cyrl-RS" sz="2800" dirty="0">
                <a:solidFill>
                  <a:schemeClr val="bg1"/>
                </a:solidFill>
              </a:rPr>
              <a:t>2</a:t>
            </a:r>
            <a:endParaRPr lang="en-US" sz="2800" dirty="0">
              <a:solidFill>
                <a:schemeClr val="bg1"/>
              </a:solidFill>
            </a:endParaRP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800" dirty="0">
                <a:solidFill>
                  <a:schemeClr val="bg1"/>
                </a:solidFill>
              </a:rPr>
              <a:t>Свака модерна тастатура подразумевано подржава</a:t>
            </a: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800" dirty="0">
                <a:solidFill>
                  <a:schemeClr val="bg1"/>
                </a:solidFill>
              </a:rPr>
              <a:t>Код може да буде различите дужине (1</a:t>
            </a:r>
            <a:r>
              <a:rPr lang="en-US" sz="2800" dirty="0">
                <a:solidFill>
                  <a:schemeClr val="bg1"/>
                </a:solidFill>
              </a:rPr>
              <a:t>B, </a:t>
            </a:r>
            <a:r>
              <a:rPr lang="sr-Cyrl-RS" sz="2800" dirty="0">
                <a:solidFill>
                  <a:schemeClr val="bg1"/>
                </a:solidFill>
              </a:rPr>
              <a:t>2</a:t>
            </a:r>
            <a:r>
              <a:rPr lang="en-US" sz="2800" dirty="0">
                <a:solidFill>
                  <a:schemeClr val="bg1"/>
                </a:solidFill>
              </a:rPr>
              <a:t>B, 4B,</a:t>
            </a:r>
            <a:r>
              <a:rPr lang="sr-Cyrl-RS" sz="2800" dirty="0">
                <a:solidFill>
                  <a:schemeClr val="bg1"/>
                </a:solidFill>
              </a:rPr>
              <a:t> … , 8</a:t>
            </a:r>
            <a:r>
              <a:rPr lang="en-US" sz="2800" dirty="0">
                <a:solidFill>
                  <a:schemeClr val="bg1"/>
                </a:solidFill>
              </a:rPr>
              <a:t>B)</a:t>
            </a: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800" dirty="0">
                <a:solidFill>
                  <a:schemeClr val="bg1"/>
                </a:solidFill>
              </a:rPr>
              <a:t>За </a:t>
            </a:r>
            <a:r>
              <a:rPr lang="en-US" sz="2800" dirty="0">
                <a:solidFill>
                  <a:srgbClr val="0070C0"/>
                </a:solidFill>
              </a:rPr>
              <a:t>“break code”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sr-Cyrl-RS" sz="2800" dirty="0">
                <a:solidFill>
                  <a:schemeClr val="bg1"/>
                </a:solidFill>
              </a:rPr>
              <a:t>придодато </a:t>
            </a:r>
            <a:r>
              <a:rPr lang="en-US" sz="2800" i="1" dirty="0">
                <a:solidFill>
                  <a:srgbClr val="0070C0"/>
                </a:solidFill>
              </a:rPr>
              <a:t>0xF0</a:t>
            </a:r>
            <a:endParaRPr lang="sr-Cyrl-RS" sz="2800" i="1" dirty="0">
              <a:solidFill>
                <a:srgbClr val="0070C0"/>
              </a:solidFill>
            </a:endParaRP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800" dirty="0">
                <a:solidFill>
                  <a:schemeClr val="bg1"/>
                </a:solidFill>
              </a:rPr>
              <a:t>Дугим држањем дугмета понавља се слање </a:t>
            </a:r>
            <a:r>
              <a:rPr lang="en-US" sz="2800" dirty="0">
                <a:solidFill>
                  <a:srgbClr val="0070C0"/>
                </a:solidFill>
              </a:rPr>
              <a:t>“make code”</a:t>
            </a:r>
            <a:endParaRPr lang="sr-Cyrl-RS" sz="2800" dirty="0">
              <a:solidFill>
                <a:srgbClr val="0070C0"/>
              </a:solidFill>
            </a:endParaRPr>
          </a:p>
          <a:p>
            <a:pPr lvl="1">
              <a:buClr>
                <a:schemeClr val="accent1">
                  <a:lumMod val="75000"/>
                </a:schemeClr>
              </a:buClr>
            </a:pPr>
            <a:endParaRPr lang="en-US" sz="2800" dirty="0">
              <a:solidFill>
                <a:schemeClr val="bg1"/>
              </a:solidFill>
            </a:endParaRP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0974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50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/>
          <p:cNvSpPr/>
          <p:nvPr/>
        </p:nvSpPr>
        <p:spPr bwMode="auto">
          <a:xfrm>
            <a:off x="0" y="950026"/>
            <a:ext cx="12192000" cy="5561985"/>
          </a:xfrm>
          <a:prstGeom prst="rect">
            <a:avLst/>
          </a:prstGeom>
          <a:solidFill>
            <a:schemeClr val="tx1">
              <a:alpha val="75000"/>
            </a:schemeClr>
          </a:solidFill>
          <a:ln w="6350">
            <a:noFill/>
            <a:round/>
            <a:headEnd/>
            <a:tailEnd/>
          </a:ln>
        </p:spPr>
        <p:txBody>
          <a:bodyPr vert="horz" wrap="none" lIns="121920" tIns="6096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/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127357" y="-21594"/>
            <a:ext cx="2524868" cy="613385"/>
            <a:chOff x="127357" y="-6354"/>
            <a:chExt cx="2524868" cy="613385"/>
          </a:xfrm>
        </p:grpSpPr>
        <p:sp>
          <p:nvSpPr>
            <p:cNvPr id="48" name="Round Same Side Corner Rectangle 47"/>
            <p:cNvSpPr/>
            <p:nvPr/>
          </p:nvSpPr>
          <p:spPr bwMode="auto">
            <a:xfrm rot="10800000" flipH="1">
              <a:off x="127357" y="-6354"/>
              <a:ext cx="2524868" cy="613385"/>
            </a:xfrm>
            <a:prstGeom prst="round2SameRect">
              <a:avLst>
                <a:gd name="adj1" fmla="val 35205"/>
                <a:gd name="adj2" fmla="val 0"/>
              </a:avLst>
            </a:prstGeom>
            <a:solidFill>
              <a:schemeClr val="tx1">
                <a:alpha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horz" wrap="none" lIns="121920" tIns="60960" rIns="121920" bIns="6096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endParaRPr 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127357" y="54118"/>
              <a:ext cx="25248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bg1"/>
                  </a:solidFill>
                </a:rPr>
                <a:t>PS/2 </a:t>
              </a:r>
              <a:r>
                <a:rPr lang="sr-Cyrl-RS" sz="2400" b="1" dirty="0">
                  <a:solidFill>
                    <a:schemeClr val="bg1"/>
                  </a:solidFill>
                </a:rPr>
                <a:t>протокол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50" name="Rectangle 49"/>
          <p:cNvSpPr/>
          <p:nvPr/>
        </p:nvSpPr>
        <p:spPr>
          <a:xfrm>
            <a:off x="475610" y="1330360"/>
            <a:ext cx="11511603" cy="4685429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>
              <a:buClr>
                <a:schemeClr val="accent1">
                  <a:lumMod val="75000"/>
                </a:schemeClr>
              </a:buClr>
            </a:pPr>
            <a:endParaRPr lang="sr-Cyrl-RS" sz="2400" dirty="0">
              <a:solidFill>
                <a:schemeClr val="bg1"/>
              </a:solidFill>
            </a:endParaRP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800" dirty="0">
              <a:solidFill>
                <a:schemeClr val="bg1"/>
              </a:solidFill>
            </a:endParaRPr>
          </a:p>
        </p:txBody>
      </p:sp>
      <p:pic>
        <p:nvPicPr>
          <p:cNvPr id="4098" name="Picture 2" descr="Scancodes - Keyboard"/>
          <p:cNvPicPr>
            <a:picLocks noChangeAspect="1" noChangeArrowheads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459" y="1838057"/>
            <a:ext cx="7712469" cy="3363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Scancodes -  Numeric Keypad"/>
          <p:cNvPicPr>
            <a:picLocks noChangeAspect="1" noChangeArrowheads="1"/>
          </p:cNvPicPr>
          <p:nvPr/>
        </p:nvPicPr>
        <p:blipFill>
          <a:blip r:embed="rId5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1663" y="1693888"/>
            <a:ext cx="4615701" cy="3891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392118" y="5566313"/>
            <a:ext cx="31247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Scan code Set 2 - “</a:t>
            </a:r>
            <a:r>
              <a:rPr lang="sr-Latn-RS" dirty="0" err="1">
                <a:solidFill>
                  <a:srgbClr val="0070C0"/>
                </a:solidFill>
              </a:rPr>
              <a:t>Make</a:t>
            </a:r>
            <a:r>
              <a:rPr lang="sr-Latn-RS" dirty="0">
                <a:solidFill>
                  <a:srgbClr val="0070C0"/>
                </a:solidFill>
              </a:rPr>
              <a:t> </a:t>
            </a:r>
            <a:r>
              <a:rPr lang="sr-Latn-RS" dirty="0" err="1">
                <a:solidFill>
                  <a:srgbClr val="0070C0"/>
                </a:solidFill>
              </a:rPr>
              <a:t>code</a:t>
            </a:r>
            <a:r>
              <a:rPr lang="en-US" dirty="0">
                <a:solidFill>
                  <a:srgbClr val="0070C0"/>
                </a:solidFill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10783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5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/>
          <p:cNvSpPr/>
          <p:nvPr/>
        </p:nvSpPr>
        <p:spPr bwMode="auto">
          <a:xfrm>
            <a:off x="-44971" y="950026"/>
            <a:ext cx="12192000" cy="5561985"/>
          </a:xfrm>
          <a:prstGeom prst="rect">
            <a:avLst/>
          </a:prstGeom>
          <a:solidFill>
            <a:schemeClr val="tx1">
              <a:alpha val="75000"/>
            </a:schemeClr>
          </a:solidFill>
          <a:ln w="6350">
            <a:noFill/>
            <a:round/>
            <a:headEnd/>
            <a:tailEnd/>
          </a:ln>
        </p:spPr>
        <p:txBody>
          <a:bodyPr vert="horz" wrap="none" lIns="121920" tIns="6096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/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475610" y="1330360"/>
            <a:ext cx="11716390" cy="4685429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bg1"/>
              </a:solidFill>
            </a:endParaRPr>
          </a:p>
          <a:p>
            <a:pPr marL="800100" lvl="1" indent="-3429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800" dirty="0">
              <a:solidFill>
                <a:schemeClr val="bg1"/>
              </a:solidFill>
            </a:endParaRPr>
          </a:p>
        </p:txBody>
      </p:sp>
      <p:sp>
        <p:nvSpPr>
          <p:cNvPr id="8" name="Round Same Side Corner Rectangle 7"/>
          <p:cNvSpPr/>
          <p:nvPr/>
        </p:nvSpPr>
        <p:spPr bwMode="auto">
          <a:xfrm rot="10800000" flipH="1">
            <a:off x="127356" y="-21595"/>
            <a:ext cx="4842850" cy="613385"/>
          </a:xfrm>
          <a:prstGeom prst="round2SameRect">
            <a:avLst>
              <a:gd name="adj1" fmla="val 35205"/>
              <a:gd name="adj2" fmla="val 0"/>
            </a:avLst>
          </a:prstGeom>
          <a:solidFill>
            <a:schemeClr val="tx1">
              <a:alpha val="50000"/>
            </a:schemeClr>
          </a:solidFill>
          <a:ln w="19050">
            <a:solidFill>
              <a:schemeClr val="tx1"/>
            </a:solidFill>
            <a:round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none" lIns="121920" tIns="6096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/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7356" y="38878"/>
            <a:ext cx="5344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1">
                  <a:lumMod val="75000"/>
                </a:schemeClr>
              </a:buClr>
            </a:pPr>
            <a:r>
              <a:rPr lang="sr-Cyrl-RS" sz="2400" dirty="0">
                <a:solidFill>
                  <a:schemeClr val="bg1"/>
                </a:solidFill>
              </a:rPr>
              <a:t>Примање података преко тастатуре</a:t>
            </a:r>
          </a:p>
        </p:txBody>
      </p:sp>
      <p:sp>
        <p:nvSpPr>
          <p:cNvPr id="6" name="Rectangle 5"/>
          <p:cNvSpPr/>
          <p:nvPr/>
        </p:nvSpPr>
        <p:spPr>
          <a:xfrm>
            <a:off x="628010" y="1482760"/>
            <a:ext cx="11716390" cy="4685429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lstStyle/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sr-Cyrl-RS" sz="2800" dirty="0">
                <a:solidFill>
                  <a:schemeClr val="bg1"/>
                </a:solidFill>
              </a:rPr>
              <a:t>Тастатура шаље серијски 11-битни податак у коме се налази код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sr-Cyrl-RS" sz="2800" dirty="0">
                <a:solidFill>
                  <a:schemeClr val="bg1"/>
                </a:solidFill>
              </a:rPr>
              <a:t>тастера</a:t>
            </a:r>
          </a:p>
          <a:p>
            <a:pPr>
              <a:buClr>
                <a:schemeClr val="accent1">
                  <a:lumMod val="75000"/>
                </a:schemeClr>
              </a:buClr>
            </a:pPr>
            <a:endParaRPr lang="sr-Cyrl-RS" sz="2800" dirty="0">
              <a:solidFill>
                <a:srgbClr val="0070C0"/>
              </a:solidFill>
            </a:endParaRPr>
          </a:p>
          <a:p>
            <a:pPr lvl="1">
              <a:buClr>
                <a:schemeClr val="accent1">
                  <a:lumMod val="75000"/>
                </a:schemeClr>
              </a:buClr>
            </a:pPr>
            <a:endParaRPr lang="en-US" sz="2800" dirty="0">
              <a:solidFill>
                <a:schemeClr val="bg1"/>
              </a:solidFill>
            </a:endParaRPr>
          </a:p>
          <a:p>
            <a:pPr marL="914400" lvl="1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sr-Cyrl-RS" sz="2800" dirty="0">
              <a:solidFill>
                <a:schemeClr val="bg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2346" y="2190221"/>
            <a:ext cx="11737952" cy="2058549"/>
          </a:xfrm>
          <a:prstGeom prst="rect">
            <a:avLst/>
          </a:prstGeom>
        </p:spPr>
      </p:pic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1654946"/>
              </p:ext>
            </p:extLst>
          </p:nvPr>
        </p:nvGraphicFramePr>
        <p:xfrm>
          <a:off x="2922850" y="4371421"/>
          <a:ext cx="6256358" cy="1483360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10020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146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1981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1981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Symbol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Parameter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Min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Max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>
                          <a:solidFill>
                            <a:schemeClr val="bg1"/>
                          </a:solidFill>
                        </a:rPr>
                        <a:t>t</a:t>
                      </a:r>
                      <a:r>
                        <a:rPr lang="en-US" baseline="-25000" dirty="0" err="1">
                          <a:solidFill>
                            <a:schemeClr val="bg1"/>
                          </a:solidFill>
                        </a:rPr>
                        <a:t>CLK</a:t>
                      </a:r>
                      <a:endParaRPr lang="en-US" baseline="-250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Clock time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30µ</a:t>
                      </a:r>
                      <a:r>
                        <a:rPr lang="sr-Latn-RS" dirty="0">
                          <a:solidFill>
                            <a:schemeClr val="bg1"/>
                          </a:solidFill>
                        </a:rPr>
                        <a:t>s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50µ</a:t>
                      </a:r>
                      <a:r>
                        <a:rPr lang="sr-Latn-RS">
                          <a:solidFill>
                            <a:schemeClr val="bg1"/>
                          </a:solidFill>
                        </a:rPr>
                        <a:t>s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>
                          <a:solidFill>
                            <a:schemeClr val="bg1"/>
                          </a:solidFill>
                        </a:rPr>
                        <a:t>t</a:t>
                      </a:r>
                      <a:r>
                        <a:rPr lang="en-US" baseline="-25000" dirty="0" err="1">
                          <a:solidFill>
                            <a:schemeClr val="bg1"/>
                          </a:solidFill>
                        </a:rPr>
                        <a:t>SU</a:t>
                      </a:r>
                      <a:endParaRPr lang="en-US" baseline="-250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Data-to-clock</a:t>
                      </a:r>
                      <a:r>
                        <a:rPr lang="en-US" baseline="0" dirty="0">
                          <a:solidFill>
                            <a:schemeClr val="bg1"/>
                          </a:solidFill>
                        </a:rPr>
                        <a:t> setup time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5µ</a:t>
                      </a:r>
                      <a:r>
                        <a:rPr lang="sr-Latn-RS" dirty="0">
                          <a:solidFill>
                            <a:schemeClr val="bg1"/>
                          </a:solidFill>
                        </a:rPr>
                        <a:t>s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25µ</a:t>
                      </a:r>
                      <a:r>
                        <a:rPr lang="sr-Latn-RS" dirty="0">
                          <a:solidFill>
                            <a:schemeClr val="bg1"/>
                          </a:solidFill>
                        </a:rPr>
                        <a:t>s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>
                          <a:solidFill>
                            <a:schemeClr val="bg1"/>
                          </a:solidFill>
                        </a:rPr>
                        <a:t>t</a:t>
                      </a:r>
                      <a:r>
                        <a:rPr lang="en-US" baseline="-25000" dirty="0" err="1">
                          <a:solidFill>
                            <a:schemeClr val="bg1"/>
                          </a:solidFill>
                        </a:rPr>
                        <a:t>HLD</a:t>
                      </a:r>
                      <a:endParaRPr lang="en-US" baseline="-250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Clock-to-data hold time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5µ</a:t>
                      </a:r>
                      <a:r>
                        <a:rPr lang="sr-Latn-RS" dirty="0">
                          <a:solidFill>
                            <a:schemeClr val="bg1"/>
                          </a:solidFill>
                        </a:rPr>
                        <a:t>s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25µ</a:t>
                      </a:r>
                      <a:r>
                        <a:rPr lang="sr-Latn-RS" dirty="0">
                          <a:solidFill>
                            <a:schemeClr val="bg1"/>
                          </a:solidFill>
                        </a:rPr>
                        <a:t>s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96377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50" grpId="0"/>
      <p:bldP spid="6" grpId="0"/>
    </p:bld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2E75B5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20240</TotalTime>
  <Words>250</Words>
  <Application>Microsoft Office PowerPoint</Application>
  <PresentationFormat>Widescreen</PresentationFormat>
  <Paragraphs>65</Paragraphs>
  <Slides>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SageFox</Company>
  <LinksUpToDate>false</LinksUpToDate>
  <SharedDoc>false</SharedDoc>
  <HyperlinkBase>http://sage-fox.com</HyperlinkBase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PORT - demonstracioni cas</dc:title>
  <dc:creator>ETF</dc:creator>
  <cp:lastModifiedBy>Danko Miladinović</cp:lastModifiedBy>
  <cp:revision>5841</cp:revision>
  <dcterms:created xsi:type="dcterms:W3CDTF">2015-12-31T02:20:12Z</dcterms:created>
  <dcterms:modified xsi:type="dcterms:W3CDTF">2019-11-25T12:48:36Z</dcterms:modified>
</cp:coreProperties>
</file>