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5" r:id="rId1"/>
  </p:sldMasterIdLst>
  <p:sldIdLst>
    <p:sldId id="256" r:id="rId2"/>
    <p:sldId id="258" r:id="rId3"/>
    <p:sldId id="387" r:id="rId4"/>
    <p:sldId id="388" r:id="rId5"/>
    <p:sldId id="389" r:id="rId6"/>
    <p:sldId id="390" r:id="rId7"/>
    <p:sldId id="386" r:id="rId8"/>
    <p:sldId id="391" r:id="rId9"/>
    <p:sldId id="392" r:id="rId10"/>
    <p:sldId id="343" r:id="rId11"/>
    <p:sldId id="347" r:id="rId12"/>
    <p:sldId id="350" r:id="rId13"/>
    <p:sldId id="352" r:id="rId14"/>
    <p:sldId id="393" r:id="rId15"/>
    <p:sldId id="351" r:id="rId16"/>
    <p:sldId id="394" r:id="rId17"/>
    <p:sldId id="342" r:id="rId18"/>
    <p:sldId id="265" r:id="rId19"/>
    <p:sldId id="266" r:id="rId20"/>
    <p:sldId id="385" r:id="rId21"/>
    <p:sldId id="267" r:id="rId22"/>
    <p:sldId id="268" r:id="rId23"/>
    <p:sldId id="269" r:id="rId24"/>
    <p:sldId id="270" r:id="rId25"/>
    <p:sldId id="276" r:id="rId26"/>
    <p:sldId id="277" r:id="rId27"/>
    <p:sldId id="278" r:id="rId28"/>
    <p:sldId id="271" r:id="rId29"/>
    <p:sldId id="272" r:id="rId30"/>
    <p:sldId id="273" r:id="rId31"/>
    <p:sldId id="274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87" r:id="rId41"/>
    <p:sldId id="290" r:id="rId42"/>
    <p:sldId id="289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300" r:id="rId52"/>
    <p:sldId id="299" r:id="rId53"/>
    <p:sldId id="301" r:id="rId54"/>
    <p:sldId id="303" r:id="rId55"/>
    <p:sldId id="304" r:id="rId56"/>
    <p:sldId id="395" r:id="rId57"/>
    <p:sldId id="396" r:id="rId58"/>
    <p:sldId id="403" r:id="rId59"/>
    <p:sldId id="397" r:id="rId60"/>
    <p:sldId id="398" r:id="rId61"/>
    <p:sldId id="399" r:id="rId62"/>
    <p:sldId id="335" r:id="rId63"/>
    <p:sldId id="400" r:id="rId64"/>
    <p:sldId id="401" r:id="rId65"/>
    <p:sldId id="316" r:id="rId66"/>
    <p:sldId id="370" r:id="rId67"/>
    <p:sldId id="317" r:id="rId68"/>
    <p:sldId id="374" r:id="rId69"/>
    <p:sldId id="376" r:id="rId70"/>
    <p:sldId id="377" r:id="rId71"/>
    <p:sldId id="313" r:id="rId72"/>
    <p:sldId id="378" r:id="rId73"/>
    <p:sldId id="381" r:id="rId74"/>
    <p:sldId id="380" r:id="rId75"/>
    <p:sldId id="382" r:id="rId76"/>
    <p:sldId id="324" r:id="rId77"/>
    <p:sldId id="325" r:id="rId78"/>
    <p:sldId id="320" r:id="rId79"/>
    <p:sldId id="383" r:id="rId80"/>
    <p:sldId id="384" r:id="rId81"/>
    <p:sldId id="402" r:id="rId8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C012F5C-575E-02B1-69F8-78202E3E50DF}" name="Јован Ђукић" initials="ЈЂ" userId="S::dj173016m@student.etf.bg.ac.rs::c83d54a8-fcfb-4eda-914a-6415fec858d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9B320E"/>
    <a:srgbClr val="D34817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7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microsoft.com/office/2018/10/relationships/authors" Target="author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A53B6-705B-CAD4-8FFB-04AECC439E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30FDCF-7628-7855-9A96-810CEE3309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7E0BA-A21A-8B94-6248-BAB509398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00B8-FF41-4B55-9FB8-3A7F28F3C666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23F81-55A6-A78D-AE23-64C21CB91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0BE3A9-4E48-7A72-CAAE-89F961282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9CF7-7DE7-4F96-B23F-43CBC437A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142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5CA5F-6C3A-7660-C3A2-71F0900C5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263BB7-3537-3397-6740-122EDC8185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EB51F5-7B8B-3817-9B09-A6F6CC409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00B8-FF41-4B55-9FB8-3A7F28F3C666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CB035-22EA-28A5-D71B-E4336519F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3D113-C877-1B6B-EAE3-221C97A38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9CF7-7DE7-4F96-B23F-43CBC437A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484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4353DA-210A-E1BA-3FE5-8C5A34FFFA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8CDDD7-CDEA-30CC-1998-2F482E0A0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2D6EB2-034B-BB07-3F65-5BBA2C558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00B8-FF41-4B55-9FB8-3A7F28F3C666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4BA43-200D-1225-8311-EFD18F2CD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6096D3-A661-8B2B-200E-73E98FD03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9CF7-7DE7-4F96-B23F-43CBC437A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520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A8FAE-FD91-9DFC-4CDA-AC7C523AF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7E7F37-2956-F0CD-9BAC-3D0980C05F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36533-D006-4F44-9529-273D75CB8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00B8-FF41-4B55-9FB8-3A7F28F3C666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094A14-4E7B-8565-6A5B-1300E0A62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B7CE0-02E3-8206-FA50-C811AF6BA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9CF7-7DE7-4F96-B23F-43CBC437A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63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0FD05-2BC5-F7BD-93DD-B82DCA8E3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BC97AB-607C-86DC-80E6-295DB03880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C884E-AFD0-7BFE-CE40-ACFCA6B6E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00B8-FF41-4B55-9FB8-3A7F28F3C666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5659CB-D2CF-FEC4-7172-57E402CC4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F2BB4-2CE7-204F-47F2-AAFE3E829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9CF7-7DE7-4F96-B23F-43CBC437A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853F0-8DB7-2929-BC92-C1E5FCC2F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024AA-59AE-A47C-2E8E-963595D003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FE0071-7493-2BE1-CD5D-EFF72E78F4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B6AB03-E99F-E65D-835F-A6CD02829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00B8-FF41-4B55-9FB8-3A7F28F3C666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12F758-EB7E-91A9-9309-1EFEB28FB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8F5209-23DD-8F8D-E80E-3C58FD8DB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9CF7-7DE7-4F96-B23F-43CBC437A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53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41EF6-ADA9-A231-8170-26459038B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8D0A2F-1806-CB9A-6883-42FB14A2E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85CD58-36F9-A2B4-5182-B220922386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122D62-EEFA-523E-3523-D4A33828FB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6C6551-006C-2B53-8FE9-C0CF1363D2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F58DF9-E267-13E4-465B-94F956905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00B8-FF41-4B55-9FB8-3A7F28F3C666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C24D6E-AE23-46DA-1546-A6D6CD403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88D4CC-A59E-DC08-8D98-0B3D39616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9CF7-7DE7-4F96-B23F-43CBC437A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602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0CE57-B562-4579-6FC7-24604739D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C2CD48-4D40-BB08-4B69-C71927453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00B8-FF41-4B55-9FB8-3A7F28F3C666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A69464-CAC4-529F-44C5-EBCB5F209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2DDF7F-4A09-2278-4844-87A687C27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9CF7-7DE7-4F96-B23F-43CBC437A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72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560227-4D73-BE2F-5142-97AA7ACE5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00B8-FF41-4B55-9FB8-3A7F28F3C666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72421F-4C7A-4657-39E4-AAC72BD52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23D8EC-2F4F-6B46-BAB9-E86254F92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9CF7-7DE7-4F96-B23F-43CBC437A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693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E3889-D589-093E-099D-FA3412CC8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1A85BA-85C5-6484-47FD-EFDC3EB481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4B05C0-170F-2054-D7BF-2C311852DC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E3F2BA-D69B-F24A-8B6F-1F2F6944A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00B8-FF41-4B55-9FB8-3A7F28F3C666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48815D-A22E-75D8-EA92-99B0E71A8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FA837D-835A-86DE-A69E-EBB85E4BF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9CF7-7DE7-4F96-B23F-43CBC437A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215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0E46F-9D61-BB99-5F2E-F10912CCF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528E9-24AF-B2DD-E2A7-3E47DE1A79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1C47D7-341A-B8FC-59ED-B3F3EC187C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886414-51A2-DFAF-D48D-7A1189169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00B8-FF41-4B55-9FB8-3A7F28F3C666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FD269F-F233-CB3E-8F2F-4B947D99E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9362F7-E32A-C55A-77A3-C49DAA2D4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9CF7-7DE7-4F96-B23F-43CBC437A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193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6F84A0-CB81-0DD9-213C-7A02EFA16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EACCCA-CFC3-F36E-AFC7-DA7F18CBA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CB243E-5EC2-D680-D51A-AB49AB9461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EB5000B8-FF41-4B55-9FB8-3A7F28F3C666}" type="datetimeFigureOut">
              <a:rPr lang="en-US" smtClean="0"/>
              <a:pPr/>
              <a:t>09-Mar-24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8A2BCD-A0E8-1467-26EF-B2DFEB973D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1E15D7-FBE8-D9D4-CEA2-8E69FE6AC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ECAD9CF7-7DE7-4F96-B23F-43CBC437A9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326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Duff%27s_device" TargetMode="Externa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aemon-systems.org/man/__builtin_prefetch.3.html" TargetMode="Externa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elixcloutier.com/x86/prefetchh" TargetMode="Externa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elixcloutier.com/x86/prefetchh" TargetMode="Externa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hyperlink" Target="https://software.intel.com/content/www/us/en/develop/download/intel-64-and-ia-32-architectures-optimization-reference-manual.html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7BB26-8475-4989-8C72-2794980B28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281" y="2704289"/>
            <a:ext cx="11021438" cy="1147864"/>
          </a:xfrm>
        </p:spPr>
        <p:txBody>
          <a:bodyPr>
            <a:normAutofit/>
          </a:bodyPr>
          <a:lstStyle/>
          <a:p>
            <a:r>
              <a:rPr lang="en-GB" sz="3600" b="1" dirty="0" err="1"/>
              <a:t>Softverske</a:t>
            </a:r>
            <a:r>
              <a:rPr lang="en-GB" sz="3600" b="1" dirty="0"/>
              <a:t> </a:t>
            </a:r>
            <a:r>
              <a:rPr lang="en-GB" sz="3600" b="1" dirty="0" err="1"/>
              <a:t>tehnike</a:t>
            </a:r>
            <a:r>
              <a:rPr lang="en-GB" sz="3600" b="1" dirty="0"/>
              <a:t> za </a:t>
            </a:r>
            <a:r>
              <a:rPr lang="en-GB" sz="3600" b="1" dirty="0" err="1"/>
              <a:t>optimizaciju</a:t>
            </a:r>
            <a:r>
              <a:rPr lang="en-GB" sz="3600" b="1" dirty="0"/>
              <a:t> </a:t>
            </a:r>
            <a:r>
              <a:rPr lang="en-GB" sz="3600" b="1" dirty="0" err="1"/>
              <a:t>rada</a:t>
            </a:r>
            <a:r>
              <a:rPr lang="en-GB" sz="3600" b="1" dirty="0"/>
              <a:t> </a:t>
            </a:r>
            <a:r>
              <a:rPr lang="en-GB" sz="3600" b="1" dirty="0" err="1"/>
              <a:t>keš</a:t>
            </a:r>
            <a:r>
              <a:rPr lang="en-GB" sz="3600" b="1" dirty="0"/>
              <a:t> </a:t>
            </a:r>
            <a:r>
              <a:rPr lang="en-GB" sz="3600" b="1" dirty="0" err="1"/>
              <a:t>memorije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503557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7B11778-1119-40AC-A097-6FF9C08F02CF}"/>
              </a:ext>
            </a:extLst>
          </p:cNvPr>
          <p:cNvSpPr/>
          <p:nvPr/>
        </p:nvSpPr>
        <p:spPr>
          <a:xfrm>
            <a:off x="10204316" y="1047345"/>
            <a:ext cx="1253889" cy="1471521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MAT_B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3A6797-D1CA-4F42-8DFD-E15970C3B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Zadatak</a:t>
            </a:r>
            <a:r>
              <a:rPr lang="sr-Cyrl-RS" b="1" dirty="0"/>
              <a:t> </a:t>
            </a:r>
            <a:r>
              <a:rPr lang="en-US" b="1" dirty="0"/>
              <a:t>2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4307DC5-2B87-45BB-B224-6CCF708B6C83}"/>
              </a:ext>
            </a:extLst>
          </p:cNvPr>
          <p:cNvSpPr txBox="1"/>
          <p:nvPr/>
        </p:nvSpPr>
        <p:spPr>
          <a:xfrm>
            <a:off x="431619" y="2007482"/>
            <a:ext cx="785439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8000FF"/>
                </a:solidFill>
                <a:highlight>
                  <a:srgbClr val="FFFFFF"/>
                </a:highlight>
              </a:rPr>
              <a:t>long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[][]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…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long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[][]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MAT_B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…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long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[][]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MAT_C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…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MAT_A_ROWS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64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MAT_A_COLUMNS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MAT_B_ROWS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1000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MAT_B_COLUMNS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512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MAT_A_ROWS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MAT_B_COLUMNS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j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k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k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MAT_A_COLUMNS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k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	MAT_C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+=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k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MAT_B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k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];</a:t>
            </a:r>
            <a:endParaRPr lang="pl-PL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EC211C-BD3A-445B-A9ED-25916ABA076F}"/>
              </a:ext>
            </a:extLst>
          </p:cNvPr>
          <p:cNvSpPr/>
          <p:nvPr/>
        </p:nvSpPr>
        <p:spPr>
          <a:xfrm>
            <a:off x="8732795" y="2525257"/>
            <a:ext cx="1471522" cy="96878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MAT_A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FCAE69-A83D-4C53-AC8B-AA61E0831C87}"/>
              </a:ext>
            </a:extLst>
          </p:cNvPr>
          <p:cNvSpPr txBox="1"/>
          <p:nvPr/>
        </p:nvSpPr>
        <p:spPr>
          <a:xfrm>
            <a:off x="8732794" y="2217480"/>
            <a:ext cx="1471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MAT_A_COLUMNS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414D49-679B-44DE-9005-3D56F59A8425}"/>
              </a:ext>
            </a:extLst>
          </p:cNvPr>
          <p:cNvSpPr txBox="1"/>
          <p:nvPr/>
        </p:nvSpPr>
        <p:spPr>
          <a:xfrm rot="16200000">
            <a:off x="9330055" y="1620218"/>
            <a:ext cx="1471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MAT_B_ROWS</a:t>
            </a:r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534F9F-64F9-4327-BB3F-55A8CC108CFA}"/>
              </a:ext>
            </a:extLst>
          </p:cNvPr>
          <p:cNvSpPr txBox="1"/>
          <p:nvPr/>
        </p:nvSpPr>
        <p:spPr>
          <a:xfrm rot="16200000">
            <a:off x="8090041" y="2888900"/>
            <a:ext cx="1004286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 defTabSz="0"/>
            <a:r>
              <a:rPr lang="en-US" sz="1200" kern="100" dirty="0"/>
              <a:t>MAT_A_ROWS</a:t>
            </a:r>
            <a:endParaRPr lang="en-GB" sz="1200" kern="1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23FAAC-0F81-4113-8B54-6881FB146479}"/>
              </a:ext>
            </a:extLst>
          </p:cNvPr>
          <p:cNvSpPr txBox="1"/>
          <p:nvPr/>
        </p:nvSpPr>
        <p:spPr>
          <a:xfrm>
            <a:off x="10204316" y="779804"/>
            <a:ext cx="1253900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200" dirty="0"/>
              <a:t>MAT_B_COLUMNS</a:t>
            </a:r>
            <a:endParaRPr lang="en-GB" sz="12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F5983AA-19F7-4136-8EEE-2ADEBA6B9810}"/>
              </a:ext>
            </a:extLst>
          </p:cNvPr>
          <p:cNvCxnSpPr>
            <a:cxnSpLocks/>
          </p:cNvCxnSpPr>
          <p:nvPr/>
        </p:nvCxnSpPr>
        <p:spPr>
          <a:xfrm>
            <a:off x="10699588" y="1051653"/>
            <a:ext cx="273" cy="23460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29C849-1734-4595-AD3C-9CBB99F65DF7}"/>
              </a:ext>
            </a:extLst>
          </p:cNvPr>
          <p:cNvCxnSpPr>
            <a:cxnSpLocks/>
          </p:cNvCxnSpPr>
          <p:nvPr/>
        </p:nvCxnSpPr>
        <p:spPr>
          <a:xfrm flipV="1">
            <a:off x="8732794" y="3404010"/>
            <a:ext cx="2244051" cy="5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8AE22C8-1AFC-4C93-AC1B-668B7DA8FCE4}"/>
              </a:ext>
            </a:extLst>
          </p:cNvPr>
          <p:cNvCxnSpPr>
            <a:cxnSpLocks/>
          </p:cNvCxnSpPr>
          <p:nvPr/>
        </p:nvCxnSpPr>
        <p:spPr>
          <a:xfrm>
            <a:off x="10976845" y="1051653"/>
            <a:ext cx="0" cy="23460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7795428-2B08-47FA-B4C0-A3ED6E45D55F}"/>
              </a:ext>
            </a:extLst>
          </p:cNvPr>
          <p:cNvCxnSpPr>
            <a:cxnSpLocks/>
          </p:cNvCxnSpPr>
          <p:nvPr/>
        </p:nvCxnSpPr>
        <p:spPr>
          <a:xfrm>
            <a:off x="8732794" y="3162310"/>
            <a:ext cx="22440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739D60F8-D242-4BF6-8FDD-6D43C6B9701E}"/>
              </a:ext>
            </a:extLst>
          </p:cNvPr>
          <p:cNvSpPr/>
          <p:nvPr/>
        </p:nvSpPr>
        <p:spPr>
          <a:xfrm>
            <a:off x="10699861" y="3156411"/>
            <a:ext cx="276984" cy="2475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5BCA742-948F-47FA-94C7-BFD1FF8FC022}"/>
              </a:ext>
            </a:extLst>
          </p:cNvPr>
          <p:cNvSpPr/>
          <p:nvPr/>
        </p:nvSpPr>
        <p:spPr>
          <a:xfrm>
            <a:off x="10205407" y="1024544"/>
            <a:ext cx="771438" cy="25614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DACDAF4-3EBA-4CD9-850B-E008D92E7064}"/>
              </a:ext>
            </a:extLst>
          </p:cNvPr>
          <p:cNvSpPr/>
          <p:nvPr/>
        </p:nvSpPr>
        <p:spPr>
          <a:xfrm>
            <a:off x="8741480" y="2524845"/>
            <a:ext cx="771438" cy="25614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76FD629-0864-4BB5-918A-E17C6B7D1C54}"/>
              </a:ext>
            </a:extLst>
          </p:cNvPr>
          <p:cNvCxnSpPr/>
          <p:nvPr/>
        </p:nvCxnSpPr>
        <p:spPr>
          <a:xfrm flipH="1">
            <a:off x="8957283" y="2647545"/>
            <a:ext cx="1085850" cy="190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897CEF4-5592-4035-9344-A18A3C3D209B}"/>
              </a:ext>
            </a:extLst>
          </p:cNvPr>
          <p:cNvCxnSpPr/>
          <p:nvPr/>
        </p:nvCxnSpPr>
        <p:spPr>
          <a:xfrm>
            <a:off x="9103333" y="2838045"/>
            <a:ext cx="5778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2D6F39B-3B6F-4968-A98B-32879F85BAF7}"/>
              </a:ext>
            </a:extLst>
          </p:cNvPr>
          <p:cNvCxnSpPr>
            <a:cxnSpLocks/>
          </p:cNvCxnSpPr>
          <p:nvPr/>
        </p:nvCxnSpPr>
        <p:spPr>
          <a:xfrm>
            <a:off x="10388438" y="1190567"/>
            <a:ext cx="0" cy="1034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74BC854-C128-4437-9766-9FABC77E5F42}"/>
              </a:ext>
            </a:extLst>
          </p:cNvPr>
          <p:cNvCxnSpPr>
            <a:cxnSpLocks/>
          </p:cNvCxnSpPr>
          <p:nvPr/>
        </p:nvCxnSpPr>
        <p:spPr>
          <a:xfrm>
            <a:off x="10555377" y="1210894"/>
            <a:ext cx="0" cy="1034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52F0B3F-631E-4911-9FBA-2D4E020EB21B}"/>
              </a:ext>
            </a:extLst>
          </p:cNvPr>
          <p:cNvSpPr/>
          <p:nvPr/>
        </p:nvSpPr>
        <p:spPr>
          <a:xfrm>
            <a:off x="8970830" y="2531337"/>
            <a:ext cx="211106" cy="24435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03E0FFF-F2E6-4FAB-BAB3-66F92AA687A7}"/>
              </a:ext>
            </a:extLst>
          </p:cNvPr>
          <p:cNvSpPr/>
          <p:nvPr/>
        </p:nvSpPr>
        <p:spPr>
          <a:xfrm>
            <a:off x="10467007" y="1027704"/>
            <a:ext cx="211106" cy="24435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D5ED4BA-8F01-431B-8A02-507B1757D687}"/>
              </a:ext>
            </a:extLst>
          </p:cNvPr>
          <p:cNvCxnSpPr>
            <a:cxnSpLocks/>
          </p:cNvCxnSpPr>
          <p:nvPr/>
        </p:nvCxnSpPr>
        <p:spPr>
          <a:xfrm flipV="1">
            <a:off x="10443351" y="1210894"/>
            <a:ext cx="90571" cy="10065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E9C6761-6CA8-44DC-96B6-C81F6799A169}"/>
              </a:ext>
            </a:extLst>
          </p:cNvPr>
          <p:cNvCxnSpPr>
            <a:cxnSpLocks/>
          </p:cNvCxnSpPr>
          <p:nvPr/>
        </p:nvCxnSpPr>
        <p:spPr>
          <a:xfrm>
            <a:off x="9096983" y="2647545"/>
            <a:ext cx="7578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1570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A6797-D1CA-4F42-8DFD-E15970C3B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Zadatak</a:t>
            </a:r>
            <a:r>
              <a:rPr lang="sr-Cyrl-RS" b="1" dirty="0"/>
              <a:t> </a:t>
            </a:r>
            <a:r>
              <a:rPr lang="en-US" b="1" dirty="0"/>
              <a:t>2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910D9A-6091-4FAD-8132-AC499CEF4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757" y="1574799"/>
            <a:ext cx="11338083" cy="4511041"/>
          </a:xfrm>
        </p:spPr>
        <p:txBody>
          <a:bodyPr anchor="t"/>
          <a:lstStyle/>
          <a:p>
            <a:r>
              <a:rPr lang="en-GB" sz="2000" dirty="0" err="1"/>
              <a:t>Pretpostavimo</a:t>
            </a:r>
            <a:r>
              <a:rPr lang="en-GB" sz="2000" dirty="0"/>
              <a:t> da je </a:t>
            </a:r>
            <a:r>
              <a:rPr lang="en-GB" sz="2000" dirty="0" err="1"/>
              <a:t>jedna</a:t>
            </a:r>
            <a:r>
              <a:rPr lang="en-GB" sz="2000" dirty="0"/>
              <a:t> </a:t>
            </a:r>
            <a:r>
              <a:rPr lang="sr-Latn-RS" sz="2000" dirty="0"/>
              <a:t>memorijska reč veličine 8B, da jedna keš linija može da smesti 8 reči i da keš memorija može da smesti ukupno 768</a:t>
            </a:r>
            <a:r>
              <a:rPr lang="en-US" sz="2000" dirty="0"/>
              <a:t> </a:t>
            </a:r>
            <a:r>
              <a:rPr lang="en-US" sz="2000" dirty="0" err="1"/>
              <a:t>ke</a:t>
            </a:r>
            <a:r>
              <a:rPr lang="sr-Latn-RS" sz="2000" dirty="0"/>
              <a:t>š linija. Kakvo je stanje u keš memoriji nakon </a:t>
            </a:r>
            <a:r>
              <a:rPr lang="sr-Latn-RS" sz="2000" dirty="0" err="1"/>
              <a:t>izraćunatog</a:t>
            </a:r>
            <a:r>
              <a:rPr lang="sr-Latn-RS" sz="2000" dirty="0"/>
              <a:t>  </a:t>
            </a:r>
            <a:r>
              <a:rPr lang="en-GB" sz="2000" dirty="0"/>
              <a:t>MEM_C[0, 0]?</a:t>
            </a:r>
          </a:p>
          <a:p>
            <a:pPr lvl="1"/>
            <a:r>
              <a:rPr lang="en-GB" sz="1600" dirty="0" err="1"/>
              <a:t>Učitan</a:t>
            </a:r>
            <a:r>
              <a:rPr lang="en-GB" sz="1600" dirty="0"/>
              <a:t> </a:t>
            </a:r>
            <a:r>
              <a:rPr lang="en-GB" sz="1600" dirty="0" err="1"/>
              <a:t>blok</a:t>
            </a:r>
            <a:r>
              <a:rPr lang="en-GB" sz="1600" dirty="0"/>
              <a:t> za MAT_C[0, 0] → MEM_C[0, 7]</a:t>
            </a:r>
          </a:p>
          <a:p>
            <a:pPr lvl="1"/>
            <a:r>
              <a:rPr lang="en-GB" sz="1600" dirty="0"/>
              <a:t>Za </a:t>
            </a:r>
            <a:r>
              <a:rPr lang="en-GB" sz="1600" dirty="0" err="1"/>
              <a:t>svaki</a:t>
            </a:r>
            <a:r>
              <a:rPr lang="en-GB" sz="1600" dirty="0"/>
              <a:t> </a:t>
            </a:r>
            <a:r>
              <a:rPr lang="en-GB" sz="1600" dirty="0" err="1"/>
              <a:t>blok</a:t>
            </a:r>
            <a:r>
              <a:rPr lang="en-GB" sz="1600" dirty="0"/>
              <a:t> </a:t>
            </a:r>
            <a:r>
              <a:rPr lang="en-GB" sz="1600" dirty="0" err="1"/>
              <a:t>iz</a:t>
            </a:r>
            <a:r>
              <a:rPr lang="en-GB" sz="1600" dirty="0"/>
              <a:t> MEM_A se </a:t>
            </a:r>
            <a:r>
              <a:rPr lang="en-GB" sz="1600" dirty="0" err="1"/>
              <a:t>učita</a:t>
            </a:r>
            <a:r>
              <a:rPr lang="en-GB" sz="1600" dirty="0"/>
              <a:t> 8 </a:t>
            </a:r>
            <a:r>
              <a:rPr lang="en-GB" sz="1600" dirty="0" err="1"/>
              <a:t>blokova</a:t>
            </a:r>
            <a:r>
              <a:rPr lang="en-GB" sz="1600" dirty="0"/>
              <a:t> MEM_B (</a:t>
            </a:r>
            <a:r>
              <a:rPr lang="en-GB" sz="1600" dirty="0" err="1"/>
              <a:t>zbog</a:t>
            </a:r>
            <a:r>
              <a:rPr lang="en-GB" sz="1600" dirty="0"/>
              <a:t> </a:t>
            </a:r>
            <a:r>
              <a:rPr lang="en-GB" sz="1600" dirty="0" err="1"/>
              <a:t>broja</a:t>
            </a:r>
            <a:r>
              <a:rPr lang="en-GB" sz="1600" dirty="0"/>
              <a:t> </a:t>
            </a:r>
            <a:r>
              <a:rPr lang="en-GB" sz="1600" dirty="0" err="1"/>
              <a:t>reči</a:t>
            </a:r>
            <a:r>
              <a:rPr lang="en-GB" sz="1600" dirty="0"/>
              <a:t> u </a:t>
            </a:r>
            <a:r>
              <a:rPr lang="en-GB" sz="1600" dirty="0" err="1"/>
              <a:t>bloku</a:t>
            </a:r>
            <a:r>
              <a:rPr lang="en-GB" sz="1600" dirty="0"/>
              <a:t>)</a:t>
            </a:r>
          </a:p>
          <a:p>
            <a:pPr marL="457200" lvl="1" indent="0">
              <a:buNone/>
            </a:pPr>
            <a:r>
              <a:rPr lang="sr-Latn-RS" sz="1600" dirty="0"/>
              <a:t>	</a:t>
            </a:r>
            <a:r>
              <a:rPr lang="en-GB" sz="1600" dirty="0"/>
              <a:t>→ (768 </a:t>
            </a:r>
            <a:r>
              <a:rPr lang="en-GB" sz="1600" dirty="0" err="1"/>
              <a:t>blokova</a:t>
            </a:r>
            <a:r>
              <a:rPr lang="en-GB" sz="1600" dirty="0"/>
              <a:t> (</a:t>
            </a:r>
            <a:r>
              <a:rPr lang="en-GB" sz="1600" dirty="0" err="1"/>
              <a:t>ukupno</a:t>
            </a:r>
            <a:r>
              <a:rPr lang="en-GB" sz="1600" dirty="0"/>
              <a:t> </a:t>
            </a:r>
            <a:r>
              <a:rPr lang="en-GB" sz="1600" dirty="0" err="1"/>
              <a:t>blokova</a:t>
            </a:r>
            <a:r>
              <a:rPr lang="en-GB" sz="1600" dirty="0"/>
              <a:t> u </a:t>
            </a:r>
            <a:r>
              <a:rPr lang="en-GB" sz="1600" dirty="0" err="1"/>
              <a:t>keš</a:t>
            </a:r>
            <a:r>
              <a:rPr lang="en-GB" sz="1600" dirty="0"/>
              <a:t> </a:t>
            </a:r>
            <a:r>
              <a:rPr lang="en-GB" sz="1600" dirty="0" err="1"/>
              <a:t>memoriji</a:t>
            </a:r>
            <a:r>
              <a:rPr lang="en-GB" sz="1600" dirty="0"/>
              <a:t>) – 1 </a:t>
            </a:r>
            <a:r>
              <a:rPr lang="en-GB" sz="1600" dirty="0" err="1"/>
              <a:t>blok</a:t>
            </a:r>
            <a:r>
              <a:rPr lang="en-GB" sz="1600" dirty="0"/>
              <a:t> (za MEM_C) ) / (8 (MEM_B) + 1 (MEM_A)) ≈ 85</a:t>
            </a:r>
          </a:p>
          <a:p>
            <a:pPr lvl="1"/>
            <a:r>
              <a:rPr lang="en-GB" sz="1600" dirty="0"/>
              <a:t>85 je </a:t>
            </a:r>
            <a:r>
              <a:rPr lang="en-GB" sz="1600" dirty="0" err="1"/>
              <a:t>manje</a:t>
            </a:r>
            <a:r>
              <a:rPr lang="en-GB" sz="1600" dirty="0"/>
              <a:t> od 125 </a:t>
            </a:r>
            <a:r>
              <a:rPr lang="en-GB" sz="1600" dirty="0" err="1"/>
              <a:t>blokova</a:t>
            </a:r>
            <a:r>
              <a:rPr lang="en-GB" sz="1600" dirty="0"/>
              <a:t> (</a:t>
            </a:r>
            <a:r>
              <a:rPr lang="en-GB" sz="1600" dirty="0" err="1"/>
              <a:t>ceo</a:t>
            </a:r>
            <a:r>
              <a:rPr lang="en-GB" sz="1600" dirty="0"/>
              <a:t> red MEM_A), </a:t>
            </a:r>
            <a:r>
              <a:rPr lang="en-GB" sz="1600" dirty="0" err="1"/>
              <a:t>što</a:t>
            </a:r>
            <a:r>
              <a:rPr lang="en-GB" sz="1600" dirty="0"/>
              <a:t> </a:t>
            </a:r>
            <a:r>
              <a:rPr lang="en-GB" sz="1600" dirty="0" err="1"/>
              <a:t>znači</a:t>
            </a:r>
            <a:r>
              <a:rPr lang="en-GB" sz="1600" dirty="0"/>
              <a:t> da </a:t>
            </a:r>
            <a:r>
              <a:rPr lang="en-GB" sz="1600" dirty="0" err="1"/>
              <a:t>su</a:t>
            </a:r>
            <a:r>
              <a:rPr lang="en-GB" sz="1600" dirty="0"/>
              <a:t> </a:t>
            </a:r>
            <a:r>
              <a:rPr lang="en-GB" sz="1600" dirty="0" err="1"/>
              <a:t>izbačeni</a:t>
            </a:r>
            <a:r>
              <a:rPr lang="en-GB" sz="1600" dirty="0"/>
              <a:t> </a:t>
            </a:r>
            <a:r>
              <a:rPr lang="en-GB" sz="1600" dirty="0" err="1"/>
              <a:t>početni</a:t>
            </a:r>
            <a:r>
              <a:rPr lang="en-GB" sz="1600" dirty="0"/>
              <a:t> </a:t>
            </a:r>
            <a:r>
              <a:rPr lang="en-GB" sz="1600" dirty="0" err="1"/>
              <a:t>elementi</a:t>
            </a:r>
            <a:r>
              <a:rPr lang="en-GB" sz="1600" dirty="0"/>
              <a:t>/</a:t>
            </a:r>
            <a:r>
              <a:rPr lang="en-GB" sz="1600" dirty="0" err="1"/>
              <a:t>blokovi</a:t>
            </a:r>
            <a:r>
              <a:rPr lang="en-GB" sz="1600" dirty="0"/>
              <a:t> </a:t>
            </a:r>
            <a:r>
              <a:rPr lang="en-GB" sz="1600" dirty="0" err="1"/>
              <a:t>nultog</a:t>
            </a:r>
            <a:r>
              <a:rPr lang="en-GB" sz="1600" dirty="0"/>
              <a:t> </a:t>
            </a:r>
            <a:r>
              <a:rPr lang="en-GB" sz="1600" dirty="0" err="1"/>
              <a:t>reda</a:t>
            </a:r>
            <a:r>
              <a:rPr lang="en-GB" sz="1600" dirty="0"/>
              <a:t> </a:t>
            </a:r>
            <a:r>
              <a:rPr lang="en-GB" sz="1600" dirty="0" err="1"/>
              <a:t>iz</a:t>
            </a:r>
            <a:r>
              <a:rPr lang="en-GB" sz="1600" dirty="0"/>
              <a:t> MEM_A</a:t>
            </a:r>
          </a:p>
          <a:p>
            <a:pPr lvl="1"/>
            <a:r>
              <a:rPr lang="en-GB" sz="1600" dirty="0"/>
              <a:t>768 - 1 - 85 ≈ 682 </a:t>
            </a:r>
            <a:r>
              <a:rPr lang="en-GB" sz="1600" dirty="0" err="1"/>
              <a:t>poslednjih</a:t>
            </a:r>
            <a:r>
              <a:rPr lang="en-GB" sz="1600" dirty="0"/>
              <a:t> </a:t>
            </a:r>
            <a:r>
              <a:rPr lang="en-GB" sz="1600" dirty="0" err="1"/>
              <a:t>blokova</a:t>
            </a:r>
            <a:r>
              <a:rPr lang="en-GB" sz="1600" dirty="0"/>
              <a:t> </a:t>
            </a:r>
            <a:r>
              <a:rPr lang="en-GB" sz="1600" dirty="0" err="1"/>
              <a:t>iz</a:t>
            </a:r>
            <a:r>
              <a:rPr lang="en-GB" sz="1600" dirty="0"/>
              <a:t> MEM_B se </a:t>
            </a:r>
            <a:r>
              <a:rPr lang="en-GB" sz="1600" dirty="0" err="1"/>
              <a:t>nalazi</a:t>
            </a:r>
            <a:r>
              <a:rPr lang="en-GB" sz="1600" dirty="0"/>
              <a:t> u </a:t>
            </a:r>
            <a:r>
              <a:rPr lang="en-GB" sz="1600" dirty="0" err="1"/>
              <a:t>kešu</a:t>
            </a:r>
            <a:r>
              <a:rPr lang="en-GB" sz="1600" dirty="0"/>
              <a:t>, </a:t>
            </a:r>
            <a:r>
              <a:rPr lang="sr-Latn-RS" sz="1600" dirty="0"/>
              <a:t> </a:t>
            </a:r>
            <a:r>
              <a:rPr lang="en-GB" sz="1600" dirty="0" err="1"/>
              <a:t>što</a:t>
            </a:r>
            <a:r>
              <a:rPr lang="en-GB" sz="1600" dirty="0"/>
              <a:t> </a:t>
            </a:r>
            <a:r>
              <a:rPr lang="en-GB" sz="1600" dirty="0" err="1"/>
              <a:t>znači</a:t>
            </a:r>
            <a:r>
              <a:rPr lang="en-GB" sz="1600" dirty="0"/>
              <a:t> da </a:t>
            </a:r>
            <a:r>
              <a:rPr lang="en-GB" sz="1600" dirty="0" err="1"/>
              <a:t>su</a:t>
            </a:r>
            <a:r>
              <a:rPr lang="en-GB" sz="1600" dirty="0"/>
              <a:t> </a:t>
            </a:r>
            <a:r>
              <a:rPr lang="en-GB" sz="1600" dirty="0" err="1"/>
              <a:t>izbačeni</a:t>
            </a:r>
            <a:r>
              <a:rPr lang="en-GB" sz="1600" dirty="0"/>
              <a:t> </a:t>
            </a:r>
            <a:r>
              <a:rPr lang="en-GB" sz="1600" dirty="0" err="1"/>
              <a:t>početni</a:t>
            </a:r>
            <a:r>
              <a:rPr lang="en-GB" sz="1600" dirty="0"/>
              <a:t> </a:t>
            </a:r>
            <a:r>
              <a:rPr lang="en-GB" sz="1600" dirty="0" err="1"/>
              <a:t>elementi</a:t>
            </a:r>
            <a:r>
              <a:rPr lang="en-GB" sz="1600" dirty="0"/>
              <a:t> </a:t>
            </a:r>
            <a:r>
              <a:rPr lang="en-GB" sz="1600" dirty="0" err="1"/>
              <a:t>nultog</a:t>
            </a:r>
            <a:r>
              <a:rPr lang="en-GB" sz="1600" dirty="0"/>
              <a:t> </a:t>
            </a:r>
            <a:r>
              <a:rPr lang="en-GB" sz="1600" dirty="0" err="1"/>
              <a:t>reda</a:t>
            </a:r>
            <a:r>
              <a:rPr lang="en-GB" sz="1600" dirty="0"/>
              <a:t> </a:t>
            </a:r>
            <a:r>
              <a:rPr lang="en-GB" sz="1600" dirty="0" err="1"/>
              <a:t>iz</a:t>
            </a:r>
            <a:r>
              <a:rPr lang="en-GB" sz="1600" dirty="0"/>
              <a:t> MEM_B</a:t>
            </a:r>
            <a:endParaRPr lang="sr-Latn-RS" sz="16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1863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A6797-D1CA-4F42-8DFD-E15970C3B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Zadatak</a:t>
            </a:r>
            <a:r>
              <a:rPr lang="sr-Cyrl-RS" b="1" dirty="0"/>
              <a:t> </a:t>
            </a:r>
            <a:r>
              <a:rPr lang="en-US" b="1" dirty="0"/>
              <a:t>2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910D9A-6091-4FAD-8132-AC499CEF4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534" y="1347717"/>
            <a:ext cx="11116943" cy="3516113"/>
          </a:xfrm>
        </p:spPr>
        <p:txBody>
          <a:bodyPr anchor="t">
            <a:normAutofit/>
          </a:bodyPr>
          <a:lstStyle/>
          <a:p>
            <a:r>
              <a:rPr lang="sr-Latn-RS" sz="2000" dirty="0"/>
              <a:t>Za</a:t>
            </a:r>
            <a:r>
              <a:rPr lang="en-GB" sz="2000" dirty="0"/>
              <a:t> </a:t>
            </a:r>
            <a:r>
              <a:rPr lang="sr-Latn-RS" sz="2000" dirty="0"/>
              <a:t>proizvoljan element matrice</a:t>
            </a:r>
            <a:r>
              <a:rPr lang="en-GB" sz="2000" dirty="0"/>
              <a:t> MAT_C[x, y]</a:t>
            </a:r>
            <a:r>
              <a:rPr lang="sr-Latn-RS" sz="2000" dirty="0"/>
              <a:t> imamo dva slučaja</a:t>
            </a:r>
            <a:r>
              <a:rPr lang="en-GB" sz="2000" dirty="0"/>
              <a:t>:</a:t>
            </a:r>
          </a:p>
          <a:p>
            <a:pPr lvl="1"/>
            <a:r>
              <a:rPr lang="en-GB" sz="1600" dirty="0"/>
              <a:t>(</a:t>
            </a:r>
            <a:r>
              <a:rPr lang="en-GB" sz="1600" dirty="0" err="1"/>
              <a:t>Slučaj</a:t>
            </a:r>
            <a:r>
              <a:rPr lang="en-GB" sz="1600" dirty="0"/>
              <a:t> 1): </a:t>
            </a:r>
            <a:r>
              <a:rPr lang="en-GB" sz="1600" dirty="0" err="1"/>
              <a:t>Ako</a:t>
            </a:r>
            <a:r>
              <a:rPr lang="en-GB" sz="1600" dirty="0"/>
              <a:t> se MAT_C[x, y] </a:t>
            </a:r>
            <a:r>
              <a:rPr lang="en-GB" sz="1600" dirty="0" err="1"/>
              <a:t>nalazi</a:t>
            </a:r>
            <a:r>
              <a:rPr lang="en-GB" sz="1600" dirty="0"/>
              <a:t> </a:t>
            </a:r>
            <a:r>
              <a:rPr lang="en-GB" sz="1600" dirty="0" err="1"/>
              <a:t>na</a:t>
            </a:r>
            <a:r>
              <a:rPr lang="en-GB" sz="1600" dirty="0"/>
              <a:t> </a:t>
            </a:r>
            <a:r>
              <a:rPr lang="en-GB" sz="1600" dirty="0" err="1"/>
              <a:t>početku</a:t>
            </a:r>
            <a:r>
              <a:rPr lang="en-GB" sz="1600" dirty="0"/>
              <a:t> </a:t>
            </a:r>
            <a:r>
              <a:rPr lang="en-GB" sz="1600" dirty="0" err="1"/>
              <a:t>bloka</a:t>
            </a:r>
            <a:r>
              <a:rPr lang="sr-Latn-RS" sz="1600" dirty="0"/>
              <a:t> (blok nije u keš memoriji)</a:t>
            </a:r>
            <a:r>
              <a:rPr lang="en-GB" sz="1600" dirty="0"/>
              <a:t> </a:t>
            </a:r>
            <a:r>
              <a:rPr lang="en-GB" sz="1600" dirty="0" err="1"/>
              <a:t>onda</a:t>
            </a:r>
            <a:r>
              <a:rPr lang="en-GB" sz="1600" dirty="0"/>
              <a:t> je:</a:t>
            </a:r>
            <a:r>
              <a:rPr lang="sr-Latn-RS" sz="1600" dirty="0"/>
              <a:t> </a:t>
            </a:r>
            <a:r>
              <a:rPr lang="en-GB" sz="1600" dirty="0"/>
              <a:t>MISS: 1126</a:t>
            </a:r>
            <a:r>
              <a:rPr lang="sr-Latn-RS" sz="1600" dirty="0"/>
              <a:t>, </a:t>
            </a:r>
            <a:r>
              <a:rPr lang="en-GB" sz="1600" dirty="0"/>
              <a:t>HIT: 2874</a:t>
            </a:r>
          </a:p>
          <a:p>
            <a:pPr lvl="1"/>
            <a:r>
              <a:rPr lang="en-GB" sz="1600" dirty="0"/>
              <a:t>(</a:t>
            </a:r>
            <a:r>
              <a:rPr lang="en-GB" sz="1600" dirty="0" err="1"/>
              <a:t>Slučaj</a:t>
            </a:r>
            <a:r>
              <a:rPr lang="en-GB" sz="1600" dirty="0"/>
              <a:t> 2): </a:t>
            </a:r>
            <a:r>
              <a:rPr lang="en-GB" sz="1600" dirty="0" err="1"/>
              <a:t>Ako</a:t>
            </a:r>
            <a:r>
              <a:rPr lang="en-GB" sz="1600" dirty="0"/>
              <a:t> se MAT_C[x, y] ne </a:t>
            </a:r>
            <a:r>
              <a:rPr lang="en-GB" sz="1600" dirty="0" err="1"/>
              <a:t>nalazi</a:t>
            </a:r>
            <a:r>
              <a:rPr lang="en-GB" sz="1600" dirty="0"/>
              <a:t> </a:t>
            </a:r>
            <a:r>
              <a:rPr lang="en-GB" sz="1600" dirty="0" err="1"/>
              <a:t>na</a:t>
            </a:r>
            <a:r>
              <a:rPr lang="en-GB" sz="1600" dirty="0"/>
              <a:t> </a:t>
            </a:r>
            <a:r>
              <a:rPr lang="en-GB" sz="1600" dirty="0" err="1"/>
              <a:t>početku</a:t>
            </a:r>
            <a:r>
              <a:rPr lang="en-GB" sz="1600" dirty="0"/>
              <a:t> </a:t>
            </a:r>
            <a:r>
              <a:rPr lang="en-GB" sz="1600" dirty="0" err="1"/>
              <a:t>bloka</a:t>
            </a:r>
            <a:r>
              <a:rPr lang="en-GB" sz="1600" dirty="0"/>
              <a:t> </a:t>
            </a:r>
            <a:r>
              <a:rPr lang="en-GB" sz="1600" dirty="0" err="1"/>
              <a:t>onda</a:t>
            </a:r>
            <a:r>
              <a:rPr lang="en-GB" sz="1600" dirty="0"/>
              <a:t>:</a:t>
            </a:r>
            <a:r>
              <a:rPr lang="sr-Latn-RS" sz="1600" dirty="0"/>
              <a:t> </a:t>
            </a:r>
            <a:r>
              <a:rPr lang="en-GB" sz="1600" dirty="0"/>
              <a:t>MISS: 1125</a:t>
            </a:r>
            <a:r>
              <a:rPr lang="sr-Latn-RS" sz="1600" dirty="0"/>
              <a:t>, </a:t>
            </a:r>
            <a:r>
              <a:rPr lang="en-GB" sz="1600" dirty="0"/>
              <a:t>HIT:  2875</a:t>
            </a:r>
          </a:p>
          <a:p>
            <a:r>
              <a:rPr lang="en-GB" sz="2000" dirty="0" err="1"/>
              <a:t>Pri</a:t>
            </a:r>
            <a:r>
              <a:rPr lang="en-GB" sz="2000" dirty="0"/>
              <a:t> </a:t>
            </a:r>
            <a:r>
              <a:rPr lang="en-GB" sz="2000" dirty="0" err="1"/>
              <a:t>računanju</a:t>
            </a:r>
            <a:r>
              <a:rPr lang="en-GB" sz="2000" dirty="0"/>
              <a:t> </a:t>
            </a:r>
            <a:r>
              <a:rPr lang="en-GB" sz="2000" dirty="0" err="1"/>
              <a:t>imamo</a:t>
            </a:r>
            <a:r>
              <a:rPr lang="en-GB" sz="2000" dirty="0"/>
              <a:t>:</a:t>
            </a:r>
          </a:p>
          <a:p>
            <a:pPr lvl="1"/>
            <a:r>
              <a:rPr lang="en-GB" sz="1600" dirty="0" err="1"/>
              <a:t>Broj</a:t>
            </a:r>
            <a:r>
              <a:rPr lang="en-GB" sz="1600" dirty="0"/>
              <a:t> </a:t>
            </a:r>
            <a:r>
              <a:rPr lang="en-GB" sz="1600" dirty="0" err="1"/>
              <a:t>slučaja</a:t>
            </a:r>
            <a:r>
              <a:rPr lang="en-GB" sz="1600" dirty="0"/>
              <a:t> 1: MAT_A_ROWS * MAT_B_COLUMNS / (</a:t>
            </a:r>
            <a:r>
              <a:rPr lang="en-GB" sz="1600" dirty="0" err="1"/>
              <a:t>broj</a:t>
            </a:r>
            <a:r>
              <a:rPr lang="en-GB" sz="1600" dirty="0"/>
              <a:t> </a:t>
            </a:r>
            <a:r>
              <a:rPr lang="en-GB" sz="1600" dirty="0" err="1"/>
              <a:t>reči</a:t>
            </a:r>
            <a:r>
              <a:rPr lang="en-GB" sz="1600" dirty="0"/>
              <a:t> u </a:t>
            </a:r>
            <a:r>
              <a:rPr lang="en-GB" sz="1600" dirty="0" err="1"/>
              <a:t>bloku</a:t>
            </a:r>
            <a:r>
              <a:rPr lang="en-GB" sz="1600" dirty="0"/>
              <a:t>) = 64 * 512 / 8 = 4096</a:t>
            </a:r>
          </a:p>
          <a:p>
            <a:pPr lvl="1"/>
            <a:r>
              <a:rPr lang="en-GB" sz="1600" dirty="0" err="1"/>
              <a:t>Broj</a:t>
            </a:r>
            <a:r>
              <a:rPr lang="en-GB" sz="1600" dirty="0"/>
              <a:t> </a:t>
            </a:r>
            <a:r>
              <a:rPr lang="en-GB" sz="1600" dirty="0" err="1"/>
              <a:t>slučaja</a:t>
            </a:r>
            <a:r>
              <a:rPr lang="en-GB" sz="1600" dirty="0"/>
              <a:t> 2: MAT_A_ROWS * MAT_B_COLUMNS - (</a:t>
            </a:r>
            <a:r>
              <a:rPr lang="en-GB" sz="1600" dirty="0" err="1"/>
              <a:t>broj</a:t>
            </a:r>
            <a:r>
              <a:rPr lang="en-GB" sz="1600" dirty="0"/>
              <a:t> </a:t>
            </a:r>
            <a:r>
              <a:rPr lang="en-GB" sz="1600" dirty="0" err="1"/>
              <a:t>slučaja</a:t>
            </a:r>
            <a:r>
              <a:rPr lang="en-GB" sz="1600" dirty="0"/>
              <a:t> 1) = 64 * 512 - 4096 = 28672 </a:t>
            </a:r>
          </a:p>
          <a:p>
            <a:r>
              <a:rPr lang="en-GB" sz="2000" dirty="0" err="1"/>
              <a:t>Ukupan</a:t>
            </a:r>
            <a:r>
              <a:rPr lang="en-GB" sz="2000" dirty="0"/>
              <a:t> </a:t>
            </a:r>
            <a:r>
              <a:rPr lang="en-GB" sz="2000" dirty="0" err="1"/>
              <a:t>broj</a:t>
            </a:r>
            <a:r>
              <a:rPr lang="en-GB" sz="2000" dirty="0"/>
              <a:t>:</a:t>
            </a:r>
          </a:p>
          <a:p>
            <a:pPr lvl="1"/>
            <a:r>
              <a:rPr lang="en-GB" sz="1600" dirty="0"/>
              <a:t>MISS: 4096 * 1126 + 28672 * 1125 = 36.868.096</a:t>
            </a:r>
          </a:p>
          <a:p>
            <a:pPr lvl="1"/>
            <a:r>
              <a:rPr lang="en-GB" sz="1600" dirty="0"/>
              <a:t>HIT: 4096 * 2874 + 28672 * 2875 = 94.203.904</a:t>
            </a:r>
            <a:endParaRPr lang="sr-Latn-RS" sz="1600" dirty="0"/>
          </a:p>
          <a:p>
            <a:r>
              <a:rPr lang="en-GB" sz="1800" dirty="0"/>
              <a:t>Mana: da se </a:t>
            </a:r>
            <a:r>
              <a:rPr lang="en-GB" sz="1800" dirty="0" err="1"/>
              <a:t>koristi</a:t>
            </a:r>
            <a:r>
              <a:rPr lang="en-GB" sz="1800" dirty="0"/>
              <a:t> </a:t>
            </a:r>
            <a:r>
              <a:rPr lang="en-GB" sz="1800" dirty="0" err="1"/>
              <a:t>samo</a:t>
            </a:r>
            <a:r>
              <a:rPr lang="en-GB" sz="1800" dirty="0"/>
              <a:t> po </a:t>
            </a:r>
            <a:r>
              <a:rPr lang="en-GB" sz="1800" dirty="0" err="1"/>
              <a:t>jedan</a:t>
            </a:r>
            <a:r>
              <a:rPr lang="en-GB" sz="1800" dirty="0"/>
              <a:t> </a:t>
            </a:r>
            <a:r>
              <a:rPr lang="en-GB" sz="1800" dirty="0" err="1"/>
              <a:t>podatak</a:t>
            </a:r>
            <a:r>
              <a:rPr lang="en-GB" sz="1800" dirty="0"/>
              <a:t> </a:t>
            </a:r>
            <a:r>
              <a:rPr lang="en-GB" sz="1800" dirty="0" err="1"/>
              <a:t>učitanog</a:t>
            </a:r>
            <a:r>
              <a:rPr lang="en-GB" sz="1800" dirty="0"/>
              <a:t> </a:t>
            </a:r>
            <a:r>
              <a:rPr lang="en-GB" sz="1800" dirty="0" err="1"/>
              <a:t>bloka</a:t>
            </a:r>
            <a:r>
              <a:rPr lang="en-GB" sz="1800" dirty="0"/>
              <a:t> </a:t>
            </a:r>
            <a:r>
              <a:rPr lang="en-GB" sz="1800" dirty="0" err="1"/>
              <a:t>matrice</a:t>
            </a:r>
            <a:r>
              <a:rPr lang="en-GB" sz="1800" dirty="0"/>
              <a:t> MEM_B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09FC729E-1B10-487D-9ECC-353CFB6979B4}"/>
                  </a:ext>
                </a:extLst>
              </p:cNvPr>
              <p:cNvSpPr/>
              <p:nvPr/>
            </p:nvSpPr>
            <p:spPr>
              <a:xfrm>
                <a:off x="5434324" y="4942331"/>
                <a:ext cx="6595743" cy="113590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m:t>𝐻𝐼𝑇</m:t>
                      </m:r>
                      <m:r>
                        <m:rPr>
                          <m:lit/>
                        </m:rP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m:t>_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m:t>𝑅𝐴𝑇𝐸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Tahoma" panose="020B0604030504040204" pitchFamily="34" charset="0"/>
                              <a:cs typeface="Tahoma" panose="020B0604030504040204" pitchFamily="34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Tahoma" panose="020B0604030504040204" pitchFamily="34" charset="0"/>
                              <a:cs typeface="Tahoma" panose="020B0604030504040204" pitchFamily="34" charset="0"/>
                            </a:rPr>
                            <m:t>𝐻𝐼𝑇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Tahoma" panose="020B0604030504040204" pitchFamily="34" charset="0"/>
                              <a:cs typeface="Tahoma" panose="020B0604030504040204" pitchFamily="34" charset="0"/>
                            </a:rPr>
                            <m:t>𝐻𝐼𝑇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Tahoma" panose="020B0604030504040204" pitchFamily="34" charset="0"/>
                              <a:cs typeface="Tahoma" panose="020B0604030504040204" pitchFamily="34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Tahoma" panose="020B0604030504040204" pitchFamily="34" charset="0"/>
                              <a:cs typeface="Tahoma" panose="020B0604030504040204" pitchFamily="34" charset="0"/>
                            </a:rPr>
                            <m:t>𝑀𝐼𝑆𝑆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ahoma" panose="020B0604030504040204" pitchFamily="34" charset="0"/>
                        </a:rPr>
                        <m:t>≈0.7187≈71.87%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GB" dirty="0" err="1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Ukupan</a:t>
                </a:r>
                <a:r>
                  <a:rPr lang="en-GB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n-GB" dirty="0" err="1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broj</a:t>
                </a:r>
                <a:r>
                  <a:rPr lang="en-GB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n-GB" dirty="0" err="1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pristupa</a:t>
                </a:r>
                <a:r>
                  <a:rPr lang="en-GB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n-GB" dirty="0" err="1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keš</a:t>
                </a:r>
                <a:r>
                  <a:rPr lang="en-GB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n-GB" dirty="0" err="1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memoriji</a:t>
                </a:r>
                <a:r>
                  <a:rPr lang="sr-Cyrl-RS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: 131.072.000</a:t>
                </a:r>
                <a:endParaRPr lang="en-GB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09FC729E-1B10-487D-9ECC-353CFB6979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4324" y="4942331"/>
                <a:ext cx="6595743" cy="1135904"/>
              </a:xfrm>
              <a:prstGeom prst="rect">
                <a:avLst/>
              </a:prstGeom>
              <a:blipFill>
                <a:blip r:embed="rId2"/>
                <a:stretch>
                  <a:fillRect b="-79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E03678DF-80DF-FDDB-9141-2FACFF7F39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415" y="4707407"/>
            <a:ext cx="3661138" cy="193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899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A6797-D1CA-4F42-8DFD-E15970C3B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Zadatak</a:t>
            </a:r>
            <a:r>
              <a:rPr lang="sr-Cyrl-RS" b="1" dirty="0"/>
              <a:t> </a:t>
            </a:r>
            <a:r>
              <a:rPr lang="en-US" b="1" dirty="0"/>
              <a:t>2</a:t>
            </a:r>
            <a:endParaRPr lang="en-GB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2BAF78F-F5BF-410A-AD58-8D8C1D87A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928"/>
            <a:ext cx="7734940" cy="885007"/>
          </a:xfrm>
        </p:spPr>
        <p:txBody>
          <a:bodyPr anchor="t">
            <a:normAutofit fontScale="92500"/>
          </a:bodyPr>
          <a:lstStyle/>
          <a:p>
            <a:r>
              <a:rPr lang="en-GB" sz="2400" dirty="0" err="1"/>
              <a:t>Bolji</a:t>
            </a:r>
            <a:r>
              <a:rPr lang="en-GB" sz="2400" dirty="0"/>
              <a:t> </a:t>
            </a:r>
            <a:r>
              <a:rPr lang="en-GB" sz="2400" dirty="0" err="1"/>
              <a:t>algoritam</a:t>
            </a:r>
            <a:r>
              <a:rPr lang="en-GB" sz="2400" dirty="0"/>
              <a:t>: za</a:t>
            </a:r>
            <a:r>
              <a:rPr lang="sr-Latn-RS" sz="2400" dirty="0" err="1"/>
              <a:t>meniti</a:t>
            </a:r>
            <a:r>
              <a:rPr lang="sr-Latn-RS" sz="2400" dirty="0"/>
              <a:t> petlje da bi se poboljšao način pristupa memorijskim lokacijama (</a:t>
            </a:r>
            <a:r>
              <a:rPr lang="sr-Latn-RS" sz="2400" b="1" dirty="0" err="1"/>
              <a:t>loop</a:t>
            </a:r>
            <a:r>
              <a:rPr lang="sr-Latn-RS" sz="2400" b="1" dirty="0"/>
              <a:t> </a:t>
            </a:r>
            <a:r>
              <a:rPr lang="sr-Latn-RS" sz="2400" b="1" dirty="0" err="1"/>
              <a:t>interchange</a:t>
            </a:r>
            <a:r>
              <a:rPr lang="sr-Latn-RS" sz="2400" dirty="0"/>
              <a:t>)</a:t>
            </a:r>
            <a:endParaRPr lang="en-GB" sz="2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0D4AA6E-ACA8-478F-8E87-2C9B4E4FF441}"/>
              </a:ext>
            </a:extLst>
          </p:cNvPr>
          <p:cNvSpPr txBox="1"/>
          <p:nvPr/>
        </p:nvSpPr>
        <p:spPr>
          <a:xfrm>
            <a:off x="838200" y="2484324"/>
            <a:ext cx="8680118" cy="4227633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r>
              <a:rPr lang="en-GB" sz="1800" dirty="0">
                <a:solidFill>
                  <a:srgbClr val="8000FF"/>
                </a:solidFill>
                <a:highlight>
                  <a:srgbClr val="FFFFFF"/>
                </a:highlight>
              </a:rPr>
              <a:t>long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[][]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…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long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[][]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MAT_B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…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long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[][]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MAT_C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…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MAT_A_ROWS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64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MAT_A_COLUMNS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MAT_B_ROWS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1000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MAT_B_COLUMNS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512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MAT_A_ROWS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k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k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MAT_A_COLUMNS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k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MAT_B_COLUMNS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j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	MAT_C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+=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k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MAT_B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k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];</a:t>
            </a:r>
            <a:endParaRPr lang="pl-PL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9149FE1-B977-47EA-A41A-CBA36F7FC1DD}"/>
              </a:ext>
            </a:extLst>
          </p:cNvPr>
          <p:cNvSpPr/>
          <p:nvPr/>
        </p:nvSpPr>
        <p:spPr>
          <a:xfrm>
            <a:off x="8703612" y="2544712"/>
            <a:ext cx="1471522" cy="96878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MAT_A</a:t>
            </a:r>
            <a:endParaRPr lang="en-GB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A47BF10-FCF3-44E4-938F-27108250026F}"/>
              </a:ext>
            </a:extLst>
          </p:cNvPr>
          <p:cNvSpPr/>
          <p:nvPr/>
        </p:nvSpPr>
        <p:spPr>
          <a:xfrm>
            <a:off x="10175133" y="1066800"/>
            <a:ext cx="1253889" cy="147152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MAT_B</a:t>
            </a:r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AC242BB-2617-4328-BE84-4814C8D39FDF}"/>
              </a:ext>
            </a:extLst>
          </p:cNvPr>
          <p:cNvSpPr txBox="1"/>
          <p:nvPr/>
        </p:nvSpPr>
        <p:spPr>
          <a:xfrm>
            <a:off x="8703611" y="2236935"/>
            <a:ext cx="1471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MAT_A_COLUMNS</a:t>
            </a:r>
            <a:endParaRPr lang="en-GB" sz="1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922C71D-053D-4D47-AC56-885BEF62D717}"/>
              </a:ext>
            </a:extLst>
          </p:cNvPr>
          <p:cNvSpPr txBox="1"/>
          <p:nvPr/>
        </p:nvSpPr>
        <p:spPr>
          <a:xfrm rot="16200000">
            <a:off x="9300873" y="1668506"/>
            <a:ext cx="1471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MAT_B_ROWS</a:t>
            </a:r>
            <a:endParaRPr lang="en-GB" sz="12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BEA8F0-A578-47A2-9FF8-E8D5504F372A}"/>
              </a:ext>
            </a:extLst>
          </p:cNvPr>
          <p:cNvSpPr txBox="1"/>
          <p:nvPr/>
        </p:nvSpPr>
        <p:spPr>
          <a:xfrm rot="16200000">
            <a:off x="8060858" y="2908355"/>
            <a:ext cx="1004286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 defTabSz="0"/>
            <a:r>
              <a:rPr lang="en-US" sz="1200" kern="100" dirty="0"/>
              <a:t>MAT_A_ROWS</a:t>
            </a:r>
            <a:endParaRPr lang="en-GB" sz="1200" kern="1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A1BDFCD-5273-4ECB-AE59-8330494C3179}"/>
              </a:ext>
            </a:extLst>
          </p:cNvPr>
          <p:cNvSpPr txBox="1"/>
          <p:nvPr/>
        </p:nvSpPr>
        <p:spPr>
          <a:xfrm>
            <a:off x="10175133" y="799259"/>
            <a:ext cx="1253900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200" dirty="0"/>
              <a:t>MAT_B_COLUMNS</a:t>
            </a:r>
            <a:endParaRPr lang="en-GB" sz="1200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1B21B22-2D59-46DC-AF93-0F0F3399DA2A}"/>
              </a:ext>
            </a:extLst>
          </p:cNvPr>
          <p:cNvCxnSpPr>
            <a:cxnSpLocks/>
          </p:cNvCxnSpPr>
          <p:nvPr/>
        </p:nvCxnSpPr>
        <p:spPr>
          <a:xfrm>
            <a:off x="10670405" y="1071108"/>
            <a:ext cx="273" cy="23460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E0302E0-E3FE-4730-9FB2-84967B9C0753}"/>
              </a:ext>
            </a:extLst>
          </p:cNvPr>
          <p:cNvCxnSpPr>
            <a:cxnSpLocks/>
          </p:cNvCxnSpPr>
          <p:nvPr/>
        </p:nvCxnSpPr>
        <p:spPr>
          <a:xfrm flipV="1">
            <a:off x="8703611" y="3423465"/>
            <a:ext cx="2244051" cy="5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4116659-EB93-486F-863A-111CF2DA7CE0}"/>
              </a:ext>
            </a:extLst>
          </p:cNvPr>
          <p:cNvCxnSpPr>
            <a:cxnSpLocks/>
          </p:cNvCxnSpPr>
          <p:nvPr/>
        </p:nvCxnSpPr>
        <p:spPr>
          <a:xfrm>
            <a:off x="10947662" y="1071108"/>
            <a:ext cx="0" cy="23460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A30B15B-7C43-4FE9-8FB0-7C7C594342D3}"/>
              </a:ext>
            </a:extLst>
          </p:cNvPr>
          <p:cNvCxnSpPr>
            <a:cxnSpLocks/>
          </p:cNvCxnSpPr>
          <p:nvPr/>
        </p:nvCxnSpPr>
        <p:spPr>
          <a:xfrm>
            <a:off x="8703611" y="3181765"/>
            <a:ext cx="22440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4F0C40D0-ECD4-4C66-91C8-1A81125D9F98}"/>
              </a:ext>
            </a:extLst>
          </p:cNvPr>
          <p:cNvSpPr/>
          <p:nvPr/>
        </p:nvSpPr>
        <p:spPr>
          <a:xfrm>
            <a:off x="10670678" y="3175866"/>
            <a:ext cx="276984" cy="2475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057DDB-FC09-436F-8836-57F0790DE464}"/>
              </a:ext>
            </a:extLst>
          </p:cNvPr>
          <p:cNvSpPr/>
          <p:nvPr/>
        </p:nvSpPr>
        <p:spPr>
          <a:xfrm>
            <a:off x="10175129" y="1069454"/>
            <a:ext cx="771438" cy="25614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B7A1D39-8FE8-4D49-B7B9-06586C734C9A}"/>
              </a:ext>
            </a:extLst>
          </p:cNvPr>
          <p:cNvSpPr/>
          <p:nvPr/>
        </p:nvSpPr>
        <p:spPr>
          <a:xfrm>
            <a:off x="8702809" y="2545201"/>
            <a:ext cx="771438" cy="25614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26589CF-8110-49DB-A9A7-2966E930BF70}"/>
              </a:ext>
            </a:extLst>
          </p:cNvPr>
          <p:cNvSpPr/>
          <p:nvPr/>
        </p:nvSpPr>
        <p:spPr>
          <a:xfrm>
            <a:off x="10175129" y="2545201"/>
            <a:ext cx="771438" cy="25614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844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DB1AE1-2445-0945-07B4-AD405CE0B3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FC2FE-BF20-D2DA-2881-CFA6D0FF0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Zadatak</a:t>
            </a:r>
            <a:r>
              <a:rPr lang="sr-Cyrl-RS" b="1" dirty="0"/>
              <a:t> </a:t>
            </a:r>
            <a:r>
              <a:rPr lang="en-US" b="1" dirty="0"/>
              <a:t>2</a:t>
            </a:r>
            <a:endParaRPr lang="en-GB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F56FDCC8-0681-4A8E-501D-CE5B96816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51928"/>
            <a:ext cx="11078183" cy="574149"/>
          </a:xfrm>
        </p:spPr>
        <p:txBody>
          <a:bodyPr anchor="t">
            <a:normAutofit/>
          </a:bodyPr>
          <a:lstStyle/>
          <a:p>
            <a:r>
              <a:rPr lang="en-GB" sz="2400" dirty="0"/>
              <a:t>Jo</a:t>
            </a:r>
            <a:r>
              <a:rPr lang="sr-Latn-RS" sz="2400" dirty="0"/>
              <a:t>š b</a:t>
            </a:r>
            <a:r>
              <a:rPr lang="en-GB" sz="2400" dirty="0" err="1"/>
              <a:t>olji</a:t>
            </a:r>
            <a:r>
              <a:rPr lang="en-GB" sz="2400" dirty="0"/>
              <a:t> </a:t>
            </a:r>
            <a:r>
              <a:rPr lang="en-GB" sz="2400" dirty="0" err="1"/>
              <a:t>algoritam</a:t>
            </a:r>
            <a:r>
              <a:rPr lang="en-GB" sz="2400" dirty="0"/>
              <a:t>: </a:t>
            </a:r>
            <a:r>
              <a:rPr lang="sr-Latn-RS" sz="2400" dirty="0"/>
              <a:t>primeniti blokovski pristup memoriji (</a:t>
            </a:r>
            <a:r>
              <a:rPr lang="sr-Latn-RS" sz="2400" b="1" dirty="0" err="1"/>
              <a:t>loop</a:t>
            </a:r>
            <a:r>
              <a:rPr lang="sr-Latn-RS" sz="2400" b="1" dirty="0"/>
              <a:t> </a:t>
            </a:r>
            <a:r>
              <a:rPr lang="sr-Latn-RS" sz="2400" b="1" dirty="0" err="1"/>
              <a:t>tiling</a:t>
            </a:r>
            <a:r>
              <a:rPr lang="sr-Latn-RS" sz="2400" dirty="0"/>
              <a:t>)</a:t>
            </a:r>
            <a:endParaRPr lang="en-GB" sz="2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A564A72-FDCD-B60F-4AC9-D7F71B66352E}"/>
              </a:ext>
            </a:extLst>
          </p:cNvPr>
          <p:cNvSpPr txBox="1"/>
          <p:nvPr/>
        </p:nvSpPr>
        <p:spPr>
          <a:xfrm>
            <a:off x="503856" y="1819375"/>
            <a:ext cx="9097343" cy="4756523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r>
              <a:rPr lang="en-GB" sz="1800" dirty="0">
                <a:solidFill>
                  <a:srgbClr val="8000FF"/>
                </a:solidFill>
                <a:highlight>
                  <a:srgbClr val="FFFFFF"/>
                </a:highlight>
              </a:rPr>
              <a:t>long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[][]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…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long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[][]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MAT_B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…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long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[][]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MAT_C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…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MAT_A_ROWS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64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MAT_A_COLUMNS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MAT_B_ROWS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1000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MAT_B_COLUMNS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512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CACHE_LINE_SIZE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…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MAT_A_ROWS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CACHE_LINE_SIZE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k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k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MAT_A_COLUMNS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k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MAT_B_COLUMNS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CACHE_LINE_SIZE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ii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ii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CACHE_LINE_SIZE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	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jj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jj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CACHE_LINE_SIZE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jj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			MAT_C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ii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jj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+=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ii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k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MAT_B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k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jj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];</a:t>
            </a:r>
            <a:endParaRPr lang="pl-PL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  <p:pic>
        <p:nvPicPr>
          <p:cNvPr id="3" name="Google Shape;435;p74">
            <a:extLst>
              <a:ext uri="{FF2B5EF4-FFF2-40B4-BE49-F238E27FC236}">
                <a16:creationId xmlns:a16="http://schemas.microsoft.com/office/drawing/2014/main" id="{1EC972B4-A851-C03F-3C31-6118C687EACD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911493" y="1819375"/>
            <a:ext cx="4776650" cy="32192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5D3C8F6-ABEA-49B7-B642-AABB3729F0C9}"/>
              </a:ext>
            </a:extLst>
          </p:cNvPr>
          <p:cNvSpPr txBox="1">
            <a:spLocks/>
          </p:cNvSpPr>
          <p:nvPr/>
        </p:nvSpPr>
        <p:spPr>
          <a:xfrm>
            <a:off x="3628235" y="3847224"/>
            <a:ext cx="4058056" cy="3504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r-Latn-RS" sz="1800" dirty="0"/>
              <a:t>može i sa većim korakom (x2, x4, …)</a:t>
            </a:r>
            <a:endParaRPr lang="en-GB" sz="18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7078EE7-72A5-0A58-19C9-0967412690DF}"/>
              </a:ext>
            </a:extLst>
          </p:cNvPr>
          <p:cNvCxnSpPr/>
          <p:nvPr/>
        </p:nvCxnSpPr>
        <p:spPr>
          <a:xfrm flipH="1">
            <a:off x="5280508" y="4197636"/>
            <a:ext cx="205892" cy="4132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B659244-D8A2-D2A7-E5CC-D787151FAB95}"/>
              </a:ext>
            </a:extLst>
          </p:cNvPr>
          <p:cNvCxnSpPr>
            <a:cxnSpLocks/>
          </p:cNvCxnSpPr>
          <p:nvPr/>
        </p:nvCxnSpPr>
        <p:spPr>
          <a:xfrm>
            <a:off x="6198946" y="4193139"/>
            <a:ext cx="484308" cy="9869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434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Zadatak</a:t>
            </a:r>
            <a:r>
              <a:rPr lang="sr-Cyrl-RS" b="1" dirty="0"/>
              <a:t> </a:t>
            </a:r>
            <a:r>
              <a:rPr lang="en-US" b="1" dirty="0"/>
              <a:t>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72B39-2BD8-4B29-B826-FF7F8186D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5118"/>
            <a:ext cx="10515600" cy="1785554"/>
          </a:xfrm>
        </p:spPr>
        <p:txBody>
          <a:bodyPr anchor="t">
            <a:normAutofit lnSpcReduction="10000"/>
          </a:bodyPr>
          <a:lstStyle/>
          <a:p>
            <a:r>
              <a:rPr lang="en-GB" sz="2400" dirty="0"/>
              <a:t>U </a:t>
            </a:r>
            <a:r>
              <a:rPr lang="en-GB" sz="2400" dirty="0" err="1"/>
              <a:t>prethodn</a:t>
            </a:r>
            <a:r>
              <a:rPr lang="sr-Latn-RS" sz="2400" dirty="0"/>
              <a:t>im</a:t>
            </a:r>
            <a:r>
              <a:rPr lang="en-GB" sz="2400" dirty="0"/>
              <a:t> </a:t>
            </a:r>
            <a:r>
              <a:rPr lang="en-GB" sz="2400" dirty="0" err="1"/>
              <a:t>algoritm</a:t>
            </a:r>
            <a:r>
              <a:rPr lang="sr-Latn-RS" sz="2400" dirty="0"/>
              <a:t>ima</a:t>
            </a:r>
            <a:r>
              <a:rPr lang="en-GB" sz="2400" dirty="0"/>
              <a:t> </a:t>
            </a:r>
            <a:r>
              <a:rPr lang="en-GB" sz="2400" dirty="0" err="1"/>
              <a:t>podatak</a:t>
            </a:r>
            <a:r>
              <a:rPr lang="en-GB" sz="2400" dirty="0"/>
              <a:t> MAT_C[</a:t>
            </a:r>
            <a:r>
              <a:rPr lang="sr-Latn-RS" sz="2400" dirty="0"/>
              <a:t>i</a:t>
            </a:r>
            <a:r>
              <a:rPr lang="en-GB" sz="2400" dirty="0"/>
              <a:t>,</a:t>
            </a:r>
            <a:r>
              <a:rPr lang="sr-Latn-RS" sz="2400" dirty="0"/>
              <a:t> j</a:t>
            </a:r>
            <a:r>
              <a:rPr lang="en-GB" sz="2400" dirty="0"/>
              <a:t>] se </a:t>
            </a:r>
            <a:r>
              <a:rPr lang="en-GB" sz="2400" dirty="0" err="1"/>
              <a:t>prvo</a:t>
            </a:r>
            <a:r>
              <a:rPr lang="en-GB" sz="2400" dirty="0"/>
              <a:t> </a:t>
            </a:r>
            <a:r>
              <a:rPr lang="en-GB" sz="2400" dirty="0" err="1"/>
              <a:t>pročita</a:t>
            </a:r>
            <a:r>
              <a:rPr lang="en-GB" sz="2400" dirty="0"/>
              <a:t>, pa s</a:t>
            </a:r>
            <a:r>
              <a:rPr lang="sr-Latn-RS" sz="2400" dirty="0"/>
              <a:t>e</a:t>
            </a:r>
            <a:r>
              <a:rPr lang="en-GB" sz="2400" dirty="0"/>
              <a:t> </a:t>
            </a:r>
            <a:r>
              <a:rPr lang="en-GB" sz="2400" dirty="0" err="1"/>
              <a:t>upisuje</a:t>
            </a:r>
            <a:r>
              <a:rPr lang="en-GB" sz="2400" dirty="0"/>
              <a:t> </a:t>
            </a:r>
            <a:r>
              <a:rPr lang="en-GB" sz="2400" dirty="0" err="1"/>
              <a:t>pri</a:t>
            </a:r>
            <a:r>
              <a:rPr lang="en-GB" sz="2400" dirty="0"/>
              <a:t> </a:t>
            </a:r>
            <a:r>
              <a:rPr lang="en-GB" sz="2400" dirty="0" err="1"/>
              <a:t>svakom</a:t>
            </a:r>
            <a:r>
              <a:rPr lang="en-GB" sz="2400" dirty="0"/>
              <a:t> </a:t>
            </a:r>
            <a:r>
              <a:rPr lang="en-GB" sz="2400" dirty="0" err="1"/>
              <a:t>računanju</a:t>
            </a:r>
            <a:r>
              <a:rPr lang="en-GB" sz="2400" dirty="0"/>
              <a:t> </a:t>
            </a:r>
            <a:r>
              <a:rPr lang="en-GB" sz="2400" dirty="0" err="1"/>
              <a:t>međurezultata</a:t>
            </a:r>
            <a:r>
              <a:rPr lang="en-GB" sz="2400" dirty="0"/>
              <a:t> 	=&gt; </a:t>
            </a:r>
            <a:r>
              <a:rPr lang="en-GB" sz="2400" dirty="0" err="1"/>
              <a:t>uvođenje</a:t>
            </a:r>
            <a:r>
              <a:rPr lang="en-GB" sz="2400" dirty="0"/>
              <a:t> </a:t>
            </a:r>
            <a:r>
              <a:rPr lang="en-GB" sz="2400" dirty="0" err="1"/>
              <a:t>registra</a:t>
            </a:r>
            <a:r>
              <a:rPr lang="en-GB" sz="2400" dirty="0"/>
              <a:t> </a:t>
            </a:r>
            <a:r>
              <a:rPr lang="en-GB" sz="2400" dirty="0" err="1"/>
              <a:t>prilikom</a:t>
            </a:r>
            <a:r>
              <a:rPr lang="en-GB" sz="2400" dirty="0"/>
              <a:t> </a:t>
            </a:r>
            <a:r>
              <a:rPr lang="en-GB" sz="2400" dirty="0" err="1"/>
              <a:t>računanja</a:t>
            </a:r>
            <a:r>
              <a:rPr lang="en-GB" sz="2400" dirty="0"/>
              <a:t> </a:t>
            </a:r>
            <a:r>
              <a:rPr lang="en-GB" sz="2400" dirty="0" err="1"/>
              <a:t>međurezultata</a:t>
            </a:r>
            <a:endParaRPr lang="en-GB" sz="2400" dirty="0"/>
          </a:p>
          <a:p>
            <a:r>
              <a:rPr lang="sr-Latn-RS" sz="2400" dirty="0"/>
              <a:t>N</a:t>
            </a:r>
            <a:r>
              <a:rPr lang="en-GB" sz="2400" dirty="0" err="1"/>
              <a:t>ije</a:t>
            </a:r>
            <a:r>
              <a:rPr lang="en-GB" sz="2400" dirty="0"/>
              <a:t> </a:t>
            </a:r>
            <a:r>
              <a:rPr lang="en-GB" sz="2400" dirty="0" err="1"/>
              <a:t>tehnika</a:t>
            </a:r>
            <a:r>
              <a:rPr lang="en-GB" sz="2400" dirty="0"/>
              <a:t> </a:t>
            </a:r>
            <a:r>
              <a:rPr lang="en-GB" sz="2400" dirty="0" err="1"/>
              <a:t>optimizacije</a:t>
            </a:r>
            <a:r>
              <a:rPr lang="en-GB" sz="2400" dirty="0"/>
              <a:t> </a:t>
            </a:r>
            <a:r>
              <a:rPr lang="en-GB" sz="2400" dirty="0" err="1"/>
              <a:t>korišćenja</a:t>
            </a:r>
            <a:r>
              <a:rPr lang="en-GB" sz="2400" dirty="0"/>
              <a:t> </a:t>
            </a:r>
            <a:r>
              <a:rPr lang="en-GB" sz="2400" dirty="0" err="1"/>
              <a:t>keš</a:t>
            </a:r>
            <a:r>
              <a:rPr lang="en-GB" sz="2400" dirty="0"/>
              <a:t> </a:t>
            </a:r>
            <a:r>
              <a:rPr lang="en-GB" sz="2400" dirty="0" err="1"/>
              <a:t>memorije</a:t>
            </a:r>
            <a:r>
              <a:rPr lang="en-GB" sz="2400" dirty="0"/>
              <a:t>, </a:t>
            </a:r>
            <a:r>
              <a:rPr lang="en-GB" sz="2400" dirty="0" err="1"/>
              <a:t>ali</a:t>
            </a:r>
            <a:r>
              <a:rPr lang="en-GB" sz="2400" dirty="0"/>
              <a:t> </a:t>
            </a:r>
            <a:r>
              <a:rPr lang="en-GB" sz="2400" dirty="0" err="1"/>
              <a:t>smanjuje</a:t>
            </a:r>
            <a:r>
              <a:rPr lang="en-GB" sz="2400" dirty="0"/>
              <a:t> </a:t>
            </a:r>
            <a:r>
              <a:rPr lang="en-GB" sz="2400" dirty="0" err="1"/>
              <a:t>ukupan</a:t>
            </a:r>
            <a:r>
              <a:rPr lang="en-GB" sz="2400" dirty="0"/>
              <a:t> </a:t>
            </a:r>
            <a:r>
              <a:rPr lang="en-GB" sz="2400" dirty="0" err="1"/>
              <a:t>broj</a:t>
            </a:r>
            <a:r>
              <a:rPr lang="en-GB" sz="2400" dirty="0"/>
              <a:t> </a:t>
            </a:r>
            <a:r>
              <a:rPr lang="en-GB" sz="2400" dirty="0" err="1"/>
              <a:t>pristupa</a:t>
            </a:r>
            <a:r>
              <a:rPr lang="en-GB" sz="2400" dirty="0"/>
              <a:t> </a:t>
            </a:r>
            <a:r>
              <a:rPr lang="en-GB" sz="2400" dirty="0" err="1"/>
              <a:t>keš</a:t>
            </a:r>
            <a:r>
              <a:rPr lang="en-GB" sz="2400" dirty="0"/>
              <a:t> </a:t>
            </a:r>
            <a:r>
              <a:rPr lang="en-GB" sz="2400" dirty="0" err="1"/>
              <a:t>memoriji</a:t>
            </a:r>
            <a:endParaRPr lang="en-GB" sz="24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9484A4C-21E4-43E3-B8F6-88F043740886}"/>
              </a:ext>
            </a:extLst>
          </p:cNvPr>
          <p:cNvSpPr txBox="1"/>
          <p:nvPr/>
        </p:nvSpPr>
        <p:spPr>
          <a:xfrm>
            <a:off x="1587336" y="3046240"/>
            <a:ext cx="8996357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8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dirty="0">
                <a:solidFill>
                  <a:srgbClr val="000000"/>
                </a:solidFill>
                <a:highlight>
                  <a:srgbClr val="FFFFFF"/>
                </a:highlight>
              </a:rPr>
              <a:t> MAT_A_ROWS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64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MAT_A_COLUMNS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MAT_B_ROWS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1000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MAT_B_COLUMNS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512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MAT_A_ROWS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++)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k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k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MAT_B_COLUMNS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k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++)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{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	</a:t>
            </a:r>
            <a:r>
              <a:rPr lang="en-GB" sz="1800" b="1" dirty="0">
                <a:solidFill>
                  <a:srgbClr val="8000FF"/>
                </a:solidFill>
                <a:highlight>
                  <a:srgbClr val="FFFFFF"/>
                </a:highlight>
              </a:rPr>
              <a:t>register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</a:rPr>
              <a:t> temp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</a:rPr>
              <a:t> MAT_C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1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1" dirty="0" err="1">
                <a:solidFill>
                  <a:srgbClr val="000000"/>
                </a:solidFill>
                <a:highlight>
                  <a:srgbClr val="FFFFFF"/>
                </a:highlight>
              </a:rPr>
              <a:t>k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];</a:t>
            </a:r>
            <a:endParaRPr lang="en-GB" sz="1800" b="1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j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MAT_A_COLUMNS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j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++)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		 temp 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+=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MAT_A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j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MAT_B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j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k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];</a:t>
            </a:r>
            <a:endParaRPr lang="pl-PL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	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</a:rPr>
              <a:t>MAT_C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1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1" dirty="0" err="1">
                <a:solidFill>
                  <a:srgbClr val="000000"/>
                </a:solidFill>
                <a:highlight>
                  <a:srgbClr val="FFFFFF"/>
                </a:highlight>
              </a:rPr>
              <a:t>k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</a:rPr>
              <a:t> temp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1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}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6317769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E92326-ACEB-BA4A-1AC3-98B8C2544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F2D31-1D5E-CD6C-305F-E565F625F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Zadatak</a:t>
            </a:r>
            <a:r>
              <a:rPr lang="sr-Cyrl-RS" b="1" dirty="0"/>
              <a:t> </a:t>
            </a:r>
            <a:r>
              <a:rPr lang="sr-Latn-RS" b="1" dirty="0"/>
              <a:t>3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E90FC-FE6F-AB52-76A0-5BAD947CD6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algn="just"/>
            <a:r>
              <a:rPr lang="sr-Latn-RS" dirty="0"/>
              <a:t>Potrebno je napisati program koji </a:t>
            </a:r>
            <a:r>
              <a:rPr lang="en-US" dirty="0" err="1"/>
              <a:t>efikasno</a:t>
            </a:r>
            <a:r>
              <a:rPr lang="en-US" dirty="0"/>
              <a:t> </a:t>
            </a:r>
            <a:r>
              <a:rPr lang="en-US" dirty="0" err="1"/>
              <a:t>primenjuje</a:t>
            </a:r>
            <a:r>
              <a:rPr lang="en-US" dirty="0"/>
              <a:t> </a:t>
            </a:r>
            <a:r>
              <a:rPr lang="sr-Latn-RS" dirty="0" err="1"/>
              <a:t>Laplasov</a:t>
            </a:r>
            <a:r>
              <a:rPr lang="sr-Latn-RS" dirty="0"/>
              <a:t> operator nad matricom </a:t>
            </a:r>
            <a:r>
              <a:rPr lang="en-US" dirty="0" err="1"/>
              <a:t>celih</a:t>
            </a:r>
            <a:r>
              <a:rPr lang="sr-Latn-RS" dirty="0"/>
              <a:t> brojeva.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EB62E7B-CDEE-5D25-91EA-A3724C90A8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466471"/>
              </p:ext>
            </p:extLst>
          </p:nvPr>
        </p:nvGraphicFramePr>
        <p:xfrm>
          <a:off x="9297987" y="300341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773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72B39-2BD8-4B29-B826-FF7F8186D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606290"/>
          </a:xfrm>
        </p:spPr>
        <p:txBody>
          <a:bodyPr anchor="t"/>
          <a:lstStyle/>
          <a:p>
            <a:r>
              <a:rPr lang="sr-Latn-RS" dirty="0"/>
              <a:t>Pretpostavimo da matrica ima 8 redova i 16 kolona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2393636"/>
              </p:ext>
            </p:extLst>
          </p:nvPr>
        </p:nvGraphicFramePr>
        <p:xfrm>
          <a:off x="3442294" y="3927679"/>
          <a:ext cx="4937760" cy="27157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85496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8A9B104-3546-46D2-97E9-3DB82AE48E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027928"/>
              </p:ext>
            </p:extLst>
          </p:nvPr>
        </p:nvGraphicFramePr>
        <p:xfrm>
          <a:off x="9297987" y="300341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D3A2EB1-E5F4-77F1-6682-6F45215FCED1}"/>
              </a:ext>
            </a:extLst>
          </p:cNvPr>
          <p:cNvSpPr txBox="1"/>
          <p:nvPr/>
        </p:nvSpPr>
        <p:spPr>
          <a:xfrm>
            <a:off x="1393487" y="2296978"/>
            <a:ext cx="609437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8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16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-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-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	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j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–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4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6188829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562733"/>
              </p:ext>
            </p:extLst>
          </p:nvPr>
        </p:nvGraphicFramePr>
        <p:xfrm>
          <a:off x="3627120" y="2624375"/>
          <a:ext cx="4937760" cy="27203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5D836CF-631F-468F-A875-6E7CB86BC31A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3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B6C029F-1AE1-44ED-9198-386F82C191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316621"/>
              </p:ext>
            </p:extLst>
          </p:nvPr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9931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304797"/>
              </p:ext>
            </p:extLst>
          </p:nvPr>
        </p:nvGraphicFramePr>
        <p:xfrm>
          <a:off x="3627120" y="2624375"/>
          <a:ext cx="4937760" cy="27203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FC6446D-5B24-4EEF-BBDA-F13807F9BC18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3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AA33A2E-FBEB-416E-BFFF-76BC6317E9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316621"/>
              </p:ext>
            </p:extLst>
          </p:nvPr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3258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Uvod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72B39-2BD8-4B29-B826-FF7F8186D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8332"/>
            <a:ext cx="10515600" cy="4688631"/>
          </a:xfrm>
        </p:spPr>
        <p:txBody>
          <a:bodyPr anchor="t">
            <a:normAutofit/>
          </a:bodyPr>
          <a:lstStyle/>
          <a:p>
            <a:pPr algn="just"/>
            <a:r>
              <a:rPr lang="sr-Latn-RS" dirty="0"/>
              <a:t>Programi najveći deo izvršavanja provode u petljama =&gt; optimizacijom petlji dobijaju se bolje performanse</a:t>
            </a:r>
          </a:p>
          <a:p>
            <a:pPr algn="just"/>
            <a:r>
              <a:rPr lang="sr-Latn-RS" dirty="0"/>
              <a:t>Prilikom optimizacije mogu se uočiti dva tipa programa:</a:t>
            </a:r>
          </a:p>
          <a:p>
            <a:pPr lvl="1" algn="just"/>
            <a:r>
              <a:rPr lang="en-GB" b="1" dirty="0"/>
              <a:t>Computationally intensive</a:t>
            </a:r>
            <a:r>
              <a:rPr lang="en-GB" dirty="0"/>
              <a:t> </a:t>
            </a:r>
            <a:r>
              <a:rPr lang="sr-Latn-RS" dirty="0"/>
              <a:t>ili</a:t>
            </a:r>
            <a:r>
              <a:rPr lang="en-GB" dirty="0"/>
              <a:t> </a:t>
            </a:r>
            <a:r>
              <a:rPr lang="en-GB" b="1" dirty="0"/>
              <a:t>core bound – </a:t>
            </a:r>
            <a:r>
              <a:rPr lang="sr-Latn-RS" dirty="0"/>
              <a:t>računski </a:t>
            </a:r>
            <a:r>
              <a:rPr lang="sr-Latn-RS" dirty="0" err="1"/>
              <a:t>inte</a:t>
            </a:r>
            <a:r>
              <a:rPr lang="en-US" dirty="0"/>
              <a:t>n</a:t>
            </a:r>
            <a:r>
              <a:rPr lang="sr-Latn-RS" dirty="0" err="1"/>
              <a:t>zivni</a:t>
            </a:r>
            <a:r>
              <a:rPr lang="sr-Latn-RS" dirty="0"/>
              <a:t> programi, ograniče</a:t>
            </a:r>
            <a:r>
              <a:rPr lang="en-US" dirty="0" err="1"/>
              <a:t>ni</a:t>
            </a:r>
            <a:r>
              <a:rPr lang="sr-Latn-RS" dirty="0"/>
              <a:t> resursima CPU</a:t>
            </a:r>
          </a:p>
          <a:p>
            <a:pPr lvl="1" algn="just"/>
            <a:r>
              <a:rPr lang="en-GB" b="1" dirty="0"/>
              <a:t>Memory intensive </a:t>
            </a:r>
            <a:r>
              <a:rPr lang="sr-Latn-RS" dirty="0"/>
              <a:t>ili</a:t>
            </a:r>
            <a:r>
              <a:rPr lang="en-GB" dirty="0"/>
              <a:t> </a:t>
            </a:r>
            <a:r>
              <a:rPr lang="en-GB" b="1" dirty="0"/>
              <a:t>memory bound</a:t>
            </a:r>
            <a:r>
              <a:rPr lang="en-GB" b="1" i="1" dirty="0"/>
              <a:t> </a:t>
            </a:r>
            <a:r>
              <a:rPr lang="en-GB" dirty="0"/>
              <a:t>– </a:t>
            </a:r>
            <a:r>
              <a:rPr lang="sr-Latn-RS" dirty="0"/>
              <a:t>memorijski intenzivni programi, ograničeni </a:t>
            </a:r>
            <a:r>
              <a:rPr lang="sr-Latn-RS" dirty="0" err="1"/>
              <a:t>memorijsk</a:t>
            </a:r>
            <a:r>
              <a:rPr lang="en-US" dirty="0" err="1"/>
              <a:t>im</a:t>
            </a:r>
            <a:r>
              <a:rPr lang="sr-Latn-RS" dirty="0"/>
              <a:t> sistem</a:t>
            </a:r>
            <a:r>
              <a:rPr lang="en-US" dirty="0"/>
              <a:t>om</a:t>
            </a:r>
            <a:endParaRPr lang="sr-Latn-RS" dirty="0"/>
          </a:p>
          <a:p>
            <a:pPr algn="just"/>
            <a:r>
              <a:rPr lang="sr-Latn-RS" dirty="0"/>
              <a:t>Za optimizaciju programa neophodno je poznavanje karakteristika HW</a:t>
            </a:r>
          </a:p>
          <a:p>
            <a:pPr lvl="1" algn="just"/>
            <a:r>
              <a:rPr lang="sr-Latn-RS" dirty="0"/>
              <a:t>Može se </a:t>
            </a:r>
            <a:r>
              <a:rPr lang="en-US" dirty="0" err="1"/>
              <a:t>koristiti</a:t>
            </a:r>
            <a:r>
              <a:rPr lang="sr-Latn-RS" dirty="0"/>
              <a:t> već postojeći programi (</a:t>
            </a:r>
            <a:r>
              <a:rPr lang="sr-Latn-RS" b="1" dirty="0"/>
              <a:t>CPU-Z</a:t>
            </a:r>
            <a:r>
              <a:rPr lang="sr-Latn-RS" dirty="0"/>
              <a:t>) ili </a:t>
            </a:r>
            <a:r>
              <a:rPr lang="sr-Latn-RS" dirty="0" err="1"/>
              <a:t>instrukcij</a:t>
            </a:r>
            <a:r>
              <a:rPr lang="en-US" dirty="0"/>
              <a:t>e</a:t>
            </a:r>
            <a:r>
              <a:rPr lang="sr-Latn-RS" dirty="0"/>
              <a:t> procesora (</a:t>
            </a:r>
            <a:r>
              <a:rPr lang="sr-Latn-RS" b="1" dirty="0" err="1"/>
              <a:t>cpuid</a:t>
            </a:r>
            <a:r>
              <a:rPr lang="sr-Latn-RS" dirty="0"/>
              <a:t> instrukcija kod </a:t>
            </a:r>
            <a:r>
              <a:rPr lang="sr-Latn-RS" b="1" dirty="0"/>
              <a:t>x86</a:t>
            </a:r>
            <a:r>
              <a:rPr lang="sr-Latn-RS" dirty="0"/>
              <a:t> </a:t>
            </a:r>
            <a:r>
              <a:rPr lang="sr-Latn-RS" dirty="0" err="1"/>
              <a:t>arhhitekture</a:t>
            </a:r>
            <a:r>
              <a:rPr lang="sr-Latn-RS" dirty="0"/>
              <a:t>)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15037135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977085"/>
              </p:ext>
            </p:extLst>
          </p:nvPr>
        </p:nvGraphicFramePr>
        <p:xfrm>
          <a:off x="3627120" y="2624375"/>
          <a:ext cx="4937760" cy="27203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kumimoji="0" 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highlight>
                          <a:srgbClr val="66CCFF"/>
                        </a:highlight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highlight>
                          <a:srgbClr val="66CCFF"/>
                        </a:highlight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highlight>
                          <a:srgbClr val="66CCFF"/>
                        </a:highlight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>
                        <a:highlight>
                          <a:srgbClr val="66CCFF"/>
                        </a:highlight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FC6446D-5B24-4EEF-BBDA-F13807F9BC18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4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AA33A2E-FBEB-416E-BFFF-76BC6317E979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73020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967171"/>
              </p:ext>
            </p:extLst>
          </p:nvPr>
        </p:nvGraphicFramePr>
        <p:xfrm>
          <a:off x="3627120" y="2624375"/>
          <a:ext cx="4937760" cy="27203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kumimoji="0" lang="en-US" sz="7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E4B6123-AFAF-424A-9D91-EC34B41A8F56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6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F10D5F8-3B48-488F-95C5-BEE91A1D33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316621"/>
              </p:ext>
            </p:extLst>
          </p:nvPr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52872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860632"/>
              </p:ext>
            </p:extLst>
          </p:nvPr>
        </p:nvGraphicFramePr>
        <p:xfrm>
          <a:off x="3627120" y="2624375"/>
          <a:ext cx="4937760" cy="27203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912B6B1-92AD-4A00-8367-D27AAC0A661B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6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361E790-8B18-4853-B587-466B31A079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316621"/>
              </p:ext>
            </p:extLst>
          </p:nvPr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12802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999357"/>
              </p:ext>
            </p:extLst>
          </p:nvPr>
        </p:nvGraphicFramePr>
        <p:xfrm>
          <a:off x="3627120" y="2624375"/>
          <a:ext cx="4937760" cy="27203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77038C1-85CB-46EF-A1A1-288D388B2299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12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4B49BDD-F34A-4DDE-902C-C889FE51A8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316621"/>
              </p:ext>
            </p:extLst>
          </p:nvPr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79495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518280"/>
              </p:ext>
            </p:extLst>
          </p:nvPr>
        </p:nvGraphicFramePr>
        <p:xfrm>
          <a:off x="3627120" y="2624375"/>
          <a:ext cx="4937760" cy="27203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77038C1-85CB-46EF-A1A1-288D388B2299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15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B1675CB-3605-4BF7-B9A8-5F38018A15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316621"/>
              </p:ext>
            </p:extLst>
          </p:nvPr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64410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132214"/>
              </p:ext>
            </p:extLst>
          </p:nvPr>
        </p:nvGraphicFramePr>
        <p:xfrm>
          <a:off x="3627120" y="2624375"/>
          <a:ext cx="4937760" cy="27249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/>
                        <a:t>X</a:t>
                      </a:r>
                      <a:endParaRPr lang="en-US" sz="4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77038C1-85CB-46EF-A1A1-288D388B2299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1</a:t>
            </a:r>
            <a:r>
              <a:rPr lang="sr-Cyrl-RS" dirty="0"/>
              <a:t>8</a:t>
            </a:r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B1675CB-3605-4BF7-B9A8-5F38018A1559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12924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381854"/>
              </p:ext>
            </p:extLst>
          </p:nvPr>
        </p:nvGraphicFramePr>
        <p:xfrm>
          <a:off x="3627120" y="2624375"/>
          <a:ext cx="4937760" cy="27249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77038C1-85CB-46EF-A1A1-288D388B2299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</a:t>
            </a:r>
            <a:r>
              <a:rPr lang="sr-Cyrl-RS" dirty="0"/>
              <a:t>21</a:t>
            </a:r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B1675CB-3605-4BF7-B9A8-5F38018A1559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1539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568055"/>
              </p:ext>
            </p:extLst>
          </p:nvPr>
        </p:nvGraphicFramePr>
        <p:xfrm>
          <a:off x="3627120" y="2624375"/>
          <a:ext cx="4937760" cy="2752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77038C1-85CB-46EF-A1A1-288D388B2299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</a:t>
            </a:r>
            <a:r>
              <a:rPr lang="sr-Cyrl-RS" dirty="0"/>
              <a:t>120</a:t>
            </a:r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B1675CB-3605-4BF7-B9A8-5F38018A1559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9365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331248"/>
              </p:ext>
            </p:extLst>
          </p:nvPr>
        </p:nvGraphicFramePr>
        <p:xfrm>
          <a:off x="3627120" y="2624375"/>
          <a:ext cx="4937760" cy="27157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4AD861B-011C-4D29-BDD0-5DDC55FFB762}"/>
              </a:ext>
            </a:extLst>
          </p:cNvPr>
          <p:cNvSpPr txBox="1"/>
          <p:nvPr/>
        </p:nvSpPr>
        <p:spPr>
          <a:xfrm>
            <a:off x="2067904" y="5627499"/>
            <a:ext cx="7094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Ideja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podeliti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matricu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blokove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osnovu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veličine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keš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bloka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iskoristiti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već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učitan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blok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734235-FD8E-461A-A00B-992E5C5952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316621"/>
              </p:ext>
            </p:extLst>
          </p:nvPr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AB1B5F1-6086-E7F3-6A3F-06295708F6DD}"/>
              </a:ext>
            </a:extLst>
          </p:cNvPr>
          <p:cNvSpPr txBox="1"/>
          <p:nvPr/>
        </p:nvSpPr>
        <p:spPr>
          <a:xfrm>
            <a:off x="4175596" y="960250"/>
            <a:ext cx="860654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JBLOCK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JBLOCK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16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JBLOCK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4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8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JBLOCK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JBLOCK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4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	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-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-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		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–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4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8000759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8028"/>
              </p:ext>
            </p:extLst>
          </p:nvPr>
        </p:nvGraphicFramePr>
        <p:xfrm>
          <a:off x="3627120" y="2624375"/>
          <a:ext cx="4937760" cy="27203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77038C1-85CB-46EF-A1A1-288D388B2299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3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4F78393-802D-4D5F-88B3-E581FD1796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316621"/>
              </p:ext>
            </p:extLst>
          </p:nvPr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5173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CPUZ</a:t>
            </a:r>
            <a:r>
              <a:rPr lang="en-US" b="1" dirty="0"/>
              <a:t>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72B39-2BD8-4B29-B826-FF7F8186D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610" y="1953335"/>
            <a:ext cx="6095954" cy="893486"/>
          </a:xfrm>
        </p:spPr>
        <p:txBody>
          <a:bodyPr anchor="t">
            <a:normAutofit/>
          </a:bodyPr>
          <a:lstStyle/>
          <a:p>
            <a:pPr marL="0" indent="0" algn="just">
              <a:buNone/>
            </a:pPr>
            <a:r>
              <a:rPr lang="sr-Latn-RS" dirty="0"/>
              <a:t>Dodatni skupovi instrukcija koje podržava CPU</a:t>
            </a:r>
            <a:endParaRPr lang="sr-Cyrl-R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41CD82-31C8-4B33-8EE7-A76EF0AE1B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829" y="1690688"/>
            <a:ext cx="5037609" cy="417438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46B7A16-1BB8-4850-097C-D4C30DF0B99F}"/>
              </a:ext>
            </a:extLst>
          </p:cNvPr>
          <p:cNvSpPr/>
          <p:nvPr/>
        </p:nvSpPr>
        <p:spPr>
          <a:xfrm>
            <a:off x="1328634" y="3498574"/>
            <a:ext cx="4056742" cy="5068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ln w="12700">
                <a:solidFill>
                  <a:schemeClr val="tx1"/>
                </a:solidFill>
              </a:ln>
              <a:noFill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C12D620-1917-D671-9560-563D327B9523}"/>
              </a:ext>
            </a:extLst>
          </p:cNvPr>
          <p:cNvCxnSpPr>
            <a:cxnSpLocks/>
          </p:cNvCxnSpPr>
          <p:nvPr/>
        </p:nvCxnSpPr>
        <p:spPr>
          <a:xfrm flipH="1">
            <a:off x="4591455" y="2665379"/>
            <a:ext cx="1168155" cy="8331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27A64-18BC-E1D1-5A7A-924AE2F95D7A}"/>
              </a:ext>
            </a:extLst>
          </p:cNvPr>
          <p:cNvSpPr/>
          <p:nvPr/>
        </p:nvSpPr>
        <p:spPr>
          <a:xfrm>
            <a:off x="2743200" y="4048760"/>
            <a:ext cx="2690238" cy="127430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ln w="1270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AF7515F-09EA-8865-F420-8E8D670C47B6}"/>
              </a:ext>
            </a:extLst>
          </p:cNvPr>
          <p:cNvSpPr txBox="1">
            <a:spLocks/>
          </p:cNvSpPr>
          <p:nvPr/>
        </p:nvSpPr>
        <p:spPr>
          <a:xfrm>
            <a:off x="6009287" y="4173896"/>
            <a:ext cx="6095954" cy="5120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sr-Latn-RS" dirty="0"/>
              <a:t>Informacije o keš memoriji</a:t>
            </a:r>
            <a:endParaRPr lang="sr-Cyrl-R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4C9AE8F-B19B-E08D-CDE7-FA92175BF6DA}"/>
              </a:ext>
            </a:extLst>
          </p:cNvPr>
          <p:cNvCxnSpPr>
            <a:cxnSpLocks/>
            <a:endCxn id="12" idx="3"/>
          </p:cNvCxnSpPr>
          <p:nvPr/>
        </p:nvCxnSpPr>
        <p:spPr>
          <a:xfrm flipH="1">
            <a:off x="5433438" y="4431469"/>
            <a:ext cx="575849" cy="2544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9140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765512"/>
              </p:ext>
            </p:extLst>
          </p:nvPr>
        </p:nvGraphicFramePr>
        <p:xfrm>
          <a:off x="3627120" y="2624375"/>
          <a:ext cx="4937760" cy="27203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77038C1-85CB-46EF-A1A1-288D388B2299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</a:t>
            </a:r>
            <a:r>
              <a:rPr lang="sr-Cyrl-RS" dirty="0"/>
              <a:t>6</a:t>
            </a: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3E416D1-5E3B-41CA-B54A-0D3A949344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316621"/>
              </p:ext>
            </p:extLst>
          </p:nvPr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7036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149338"/>
              </p:ext>
            </p:extLst>
          </p:nvPr>
        </p:nvGraphicFramePr>
        <p:xfrm>
          <a:off x="3627120" y="2624375"/>
          <a:ext cx="4937760" cy="27249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77038C1-85CB-46EF-A1A1-288D388B2299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</a:t>
            </a:r>
            <a:r>
              <a:rPr lang="sr-Cyrl-RS" dirty="0"/>
              <a:t>7</a:t>
            </a: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3356366-92E2-4C8A-A8BA-42900DE32D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316621"/>
              </p:ext>
            </p:extLst>
          </p:nvPr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25640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424863"/>
              </p:ext>
            </p:extLst>
          </p:nvPr>
        </p:nvGraphicFramePr>
        <p:xfrm>
          <a:off x="3627120" y="2624375"/>
          <a:ext cx="4937760" cy="273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77038C1-85CB-46EF-A1A1-288D388B2299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</a:t>
            </a:r>
            <a:r>
              <a:rPr lang="sr-Cyrl-RS" dirty="0"/>
              <a:t>12</a:t>
            </a: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3356366-92E2-4C8A-A8BA-42900DE32DF5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34413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365256"/>
              </p:ext>
            </p:extLst>
          </p:nvPr>
        </p:nvGraphicFramePr>
        <p:xfrm>
          <a:off x="3627120" y="2624375"/>
          <a:ext cx="4937760" cy="27386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77038C1-85CB-46EF-A1A1-288D388B2299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</a:t>
            </a:r>
            <a:r>
              <a:rPr lang="sr-Cyrl-RS" dirty="0"/>
              <a:t>13</a:t>
            </a: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3356366-92E2-4C8A-A8BA-42900DE32DF5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89591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462476"/>
              </p:ext>
            </p:extLst>
          </p:nvPr>
        </p:nvGraphicFramePr>
        <p:xfrm>
          <a:off x="3627120" y="2624375"/>
          <a:ext cx="4937760" cy="27386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77038C1-85CB-46EF-A1A1-288D388B2299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</a:t>
            </a:r>
            <a:r>
              <a:rPr lang="sr-Cyrl-RS" dirty="0"/>
              <a:t>13</a:t>
            </a: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3356366-92E2-4C8A-A8BA-42900DE32DF5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60270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850126"/>
              </p:ext>
            </p:extLst>
          </p:nvPr>
        </p:nvGraphicFramePr>
        <p:xfrm>
          <a:off x="3627120" y="2624375"/>
          <a:ext cx="4937760" cy="2752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77038C1-85CB-46EF-A1A1-288D388B2299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</a:t>
            </a:r>
            <a:r>
              <a:rPr lang="sr-Cyrl-RS" dirty="0"/>
              <a:t>20</a:t>
            </a: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3356366-92E2-4C8A-A8BA-42900DE32DF5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45869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518973"/>
              </p:ext>
            </p:extLst>
          </p:nvPr>
        </p:nvGraphicFramePr>
        <p:xfrm>
          <a:off x="3627120" y="2624375"/>
          <a:ext cx="4937760" cy="2752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77038C1-85CB-46EF-A1A1-288D388B2299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</a:t>
            </a:r>
            <a:r>
              <a:rPr lang="sr-Cyrl-RS" dirty="0"/>
              <a:t>26</a:t>
            </a: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3356366-92E2-4C8A-A8BA-42900DE32DF5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738463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370389"/>
              </p:ext>
            </p:extLst>
          </p:nvPr>
        </p:nvGraphicFramePr>
        <p:xfrm>
          <a:off x="3627120" y="2624375"/>
          <a:ext cx="4937760" cy="2752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77038C1-85CB-46EF-A1A1-288D388B2299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</a:t>
            </a:r>
            <a:r>
              <a:rPr lang="sr-Cyrl-RS" dirty="0"/>
              <a:t>24</a:t>
            </a: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3356366-92E2-4C8A-A8BA-42900DE32DF5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7047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3753"/>
              </p:ext>
            </p:extLst>
          </p:nvPr>
        </p:nvGraphicFramePr>
        <p:xfrm>
          <a:off x="3627120" y="2624375"/>
          <a:ext cx="4937760" cy="2752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77038C1-85CB-46EF-A1A1-288D388B2299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</a:t>
            </a:r>
            <a:r>
              <a:rPr lang="sr-Cyrl-RS" dirty="0"/>
              <a:t>40</a:t>
            </a: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3356366-92E2-4C8A-A8BA-42900DE32DF5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07058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6654"/>
              </p:ext>
            </p:extLst>
          </p:nvPr>
        </p:nvGraphicFramePr>
        <p:xfrm>
          <a:off x="3627120" y="2624375"/>
          <a:ext cx="4937760" cy="2752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77038C1-85CB-46EF-A1A1-288D388B2299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</a:t>
            </a:r>
            <a:r>
              <a:rPr lang="sr-Cyrl-RS" dirty="0"/>
              <a:t>60</a:t>
            </a: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3356366-92E2-4C8A-A8BA-42900DE32DF5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9411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CPU</a:t>
            </a:r>
            <a:r>
              <a:rPr lang="en-US" b="1" dirty="0"/>
              <a:t>ID </a:t>
            </a:r>
            <a:r>
              <a:rPr lang="en-US" b="1" dirty="0" err="1"/>
              <a:t>instrukcija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72B39-2BD8-4B29-B826-FF7F8186D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3787" y="1953335"/>
            <a:ext cx="8061777" cy="4539540"/>
          </a:xfrm>
        </p:spPr>
        <p:txBody>
          <a:bodyPr anchor="t">
            <a:normAutofit/>
          </a:bodyPr>
          <a:lstStyle/>
          <a:p>
            <a:pPr algn="just"/>
            <a:r>
              <a:rPr lang="en-US" dirty="0" err="1"/>
              <a:t>Parametri</a:t>
            </a:r>
            <a:r>
              <a:rPr lang="en-US" dirty="0"/>
              <a:t> se </a:t>
            </a:r>
            <a:r>
              <a:rPr lang="en-US" dirty="0" err="1"/>
              <a:t>prosle</a:t>
            </a:r>
            <a:r>
              <a:rPr lang="sr-Latn-RS" dirty="0" err="1"/>
              <a:t>đuju</a:t>
            </a:r>
            <a:r>
              <a:rPr lang="sr-Latn-RS" dirty="0"/>
              <a:t> kroz </a:t>
            </a:r>
            <a:r>
              <a:rPr lang="sr-Latn-RS" dirty="0" err="1"/>
              <a:t>regist</a:t>
            </a:r>
            <a:r>
              <a:rPr lang="en-US" dirty="0"/>
              <a:t>re</a:t>
            </a:r>
            <a:r>
              <a:rPr lang="sr-Latn-RS" dirty="0"/>
              <a:t> </a:t>
            </a:r>
            <a:r>
              <a:rPr lang="sr-Latn-RS" b="1" dirty="0"/>
              <a:t>EAX</a:t>
            </a:r>
            <a:r>
              <a:rPr lang="sr-Latn-RS" dirty="0"/>
              <a:t> i </a:t>
            </a:r>
            <a:r>
              <a:rPr lang="sr-Latn-RS" b="1" dirty="0"/>
              <a:t>E</a:t>
            </a:r>
            <a:r>
              <a:rPr lang="en-US" b="1" dirty="0"/>
              <a:t>CX</a:t>
            </a:r>
            <a:endParaRPr lang="sr-Latn-RS" b="1" dirty="0"/>
          </a:p>
          <a:p>
            <a:pPr algn="just"/>
            <a:r>
              <a:rPr lang="sr-Latn-RS" dirty="0"/>
              <a:t>Vrednosti koje će se naći u registrima daju informacije o različitim delovima procesora</a:t>
            </a:r>
          </a:p>
          <a:p>
            <a:pPr algn="just"/>
            <a:r>
              <a:rPr lang="sr-Latn-RS" dirty="0"/>
              <a:t>Ukoliko se u registru </a:t>
            </a:r>
            <a:r>
              <a:rPr lang="sr-Latn-RS" b="1" dirty="0"/>
              <a:t>EAX</a:t>
            </a:r>
            <a:r>
              <a:rPr lang="sr-Latn-RS" dirty="0"/>
              <a:t> nalazi vrednost 4, rezultujuće vrednosti daju informacije o keš memoriji</a:t>
            </a:r>
            <a:endParaRPr lang="sr-Cyrl-R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2F8F09-E85B-D0E4-4CDF-F5AEF4C9A606}"/>
              </a:ext>
            </a:extLst>
          </p:cNvPr>
          <p:cNvSpPr txBox="1"/>
          <p:nvPr/>
        </p:nvSpPr>
        <p:spPr>
          <a:xfrm>
            <a:off x="838200" y="1690688"/>
            <a:ext cx="368516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__</a:t>
            </a:r>
            <a:r>
              <a:rPr lang="en-GB" sz="18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asm</a:t>
            </a:r>
            <a:r>
              <a:rPr lang="en-GB" sz="18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__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</a:t>
            </a:r>
            <a:r>
              <a:rPr lang="en-GB" sz="1800" b="0" dirty="0" err="1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cpuid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"+a"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eax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),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"=b"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ebx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),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"+c"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ecx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),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"=d"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edx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284121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25465"/>
              </p:ext>
            </p:extLst>
          </p:nvPr>
        </p:nvGraphicFramePr>
        <p:xfrm>
          <a:off x="3627120" y="2624375"/>
          <a:ext cx="4937760" cy="2752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77038C1-85CB-46EF-A1A1-288D388B2299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</a:t>
            </a:r>
            <a:r>
              <a:rPr lang="sr-Cyrl-RS" dirty="0"/>
              <a:t>80</a:t>
            </a: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3356366-92E2-4C8A-A8BA-42900DE32DF5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603361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72606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/>
        </p:nvGraphicFramePr>
        <p:xfrm>
          <a:off x="3627120" y="3014900"/>
          <a:ext cx="4937760" cy="27157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4AD861B-011C-4D29-BDD0-5DDC55FFB762}"/>
              </a:ext>
            </a:extLst>
          </p:cNvPr>
          <p:cNvSpPr txBox="1"/>
          <p:nvPr/>
        </p:nvSpPr>
        <p:spPr>
          <a:xfrm>
            <a:off x="2097087" y="5713737"/>
            <a:ext cx="7094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Ideja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primeniti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prethodnu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ideju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tako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iteriramo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po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vrstama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po </a:t>
            </a:r>
            <a:r>
              <a:rPr lang="en-GB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kolonama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734235-FD8E-461A-A00B-992E5C5952D6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993886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15F42D3-875F-FCBA-D844-C174467BC205}"/>
              </a:ext>
            </a:extLst>
          </p:cNvPr>
          <p:cNvSpPr txBox="1"/>
          <p:nvPr/>
        </p:nvSpPr>
        <p:spPr>
          <a:xfrm>
            <a:off x="4103038" y="917008"/>
            <a:ext cx="892368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sv-SE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sv-SE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sv-SE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sv-SE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sv-SE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IBLOCK </a:t>
            </a:r>
            <a:r>
              <a:rPr lang="sv-SE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sv-SE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sv-SE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sv-SE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sv-SE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IBLOCK </a:t>
            </a:r>
            <a:r>
              <a:rPr lang="sv-SE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&lt;=</a:t>
            </a:r>
            <a:r>
              <a:rPr lang="sv-SE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sv-SE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8</a:t>
            </a:r>
            <a:r>
              <a:rPr lang="sv-SE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sv-SE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IBLOCK </a:t>
            </a:r>
            <a:r>
              <a:rPr lang="sv-SE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+=</a:t>
            </a:r>
            <a:r>
              <a:rPr lang="sv-SE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sv-SE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4</a:t>
            </a:r>
            <a:r>
              <a:rPr lang="sv-SE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sv-SE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sv-SE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JBLOCK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JBLOCK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16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JBLOCK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4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sv-SE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sv-SE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sv-SE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sv-SE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sv-SE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sv-SE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sv-SE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sv-SE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sv-SE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IBLOCK</a:t>
            </a:r>
            <a:r>
              <a:rPr lang="sv-SE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sv-SE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sv-SE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&lt;=</a:t>
            </a:r>
            <a:r>
              <a:rPr lang="sv-SE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IBLOCK </a:t>
            </a:r>
            <a:r>
              <a:rPr lang="sv-SE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sv-SE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sv-SE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4</a:t>
            </a:r>
            <a:r>
              <a:rPr lang="sv-SE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sv-SE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sv-SE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sv-SE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i </a:t>
            </a:r>
            <a:r>
              <a:rPr lang="sv-SE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sv-SE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JBLOCK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JBLOCK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4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		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-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-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			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–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4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j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4126475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653740"/>
              </p:ext>
            </p:extLst>
          </p:nvPr>
        </p:nvGraphicFramePr>
        <p:xfrm>
          <a:off x="3627120" y="3014900"/>
          <a:ext cx="4937760" cy="27203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734235-FD8E-461A-A00B-992E5C5952D6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993886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E9C28A8-674D-49C7-BC4B-5171031AE4B3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3</a:t>
            </a:r>
          </a:p>
        </p:txBody>
      </p:sp>
    </p:spTree>
    <p:extLst>
      <p:ext uri="{BB962C8B-B14F-4D97-AF65-F5344CB8AC3E}">
        <p14:creationId xmlns:p14="http://schemas.microsoft.com/office/powerpoint/2010/main" val="20903389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75187"/>
              </p:ext>
            </p:extLst>
          </p:nvPr>
        </p:nvGraphicFramePr>
        <p:xfrm>
          <a:off x="3627120" y="3014900"/>
          <a:ext cx="4937760" cy="27203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734235-FD8E-461A-A00B-992E5C5952D6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993886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E9C28A8-674D-49C7-BC4B-5171031AE4B3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6</a:t>
            </a:r>
          </a:p>
        </p:txBody>
      </p:sp>
    </p:spTree>
    <p:extLst>
      <p:ext uri="{BB962C8B-B14F-4D97-AF65-F5344CB8AC3E}">
        <p14:creationId xmlns:p14="http://schemas.microsoft.com/office/powerpoint/2010/main" val="16550797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6144"/>
              </p:ext>
            </p:extLst>
          </p:nvPr>
        </p:nvGraphicFramePr>
        <p:xfrm>
          <a:off x="3627120" y="3014900"/>
          <a:ext cx="4937760" cy="27249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734235-FD8E-461A-A00B-992E5C5952D6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993886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E9C28A8-674D-49C7-BC4B-5171031AE4B3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7</a:t>
            </a:r>
          </a:p>
        </p:txBody>
      </p:sp>
    </p:spTree>
    <p:extLst>
      <p:ext uri="{BB962C8B-B14F-4D97-AF65-F5344CB8AC3E}">
        <p14:creationId xmlns:p14="http://schemas.microsoft.com/office/powerpoint/2010/main" val="29633116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011332"/>
              </p:ext>
            </p:extLst>
          </p:nvPr>
        </p:nvGraphicFramePr>
        <p:xfrm>
          <a:off x="3627120" y="3014900"/>
          <a:ext cx="4937760" cy="27249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734235-FD8E-461A-A00B-992E5C5952D6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993886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E9C28A8-674D-49C7-BC4B-5171031AE4B3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8</a:t>
            </a:r>
          </a:p>
        </p:txBody>
      </p:sp>
    </p:spTree>
    <p:extLst>
      <p:ext uri="{BB962C8B-B14F-4D97-AF65-F5344CB8AC3E}">
        <p14:creationId xmlns:p14="http://schemas.microsoft.com/office/powerpoint/2010/main" val="311304800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17087"/>
              </p:ext>
            </p:extLst>
          </p:nvPr>
        </p:nvGraphicFramePr>
        <p:xfrm>
          <a:off x="3627120" y="3014900"/>
          <a:ext cx="4937760" cy="273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734235-FD8E-461A-A00B-992E5C5952D6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993886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E9C28A8-674D-49C7-BC4B-5171031AE4B3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12</a:t>
            </a:r>
          </a:p>
        </p:txBody>
      </p:sp>
    </p:spTree>
    <p:extLst>
      <p:ext uri="{BB962C8B-B14F-4D97-AF65-F5344CB8AC3E}">
        <p14:creationId xmlns:p14="http://schemas.microsoft.com/office/powerpoint/2010/main" val="365185333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248889"/>
              </p:ext>
            </p:extLst>
          </p:nvPr>
        </p:nvGraphicFramePr>
        <p:xfrm>
          <a:off x="3627120" y="3014900"/>
          <a:ext cx="4937760" cy="273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734235-FD8E-461A-A00B-992E5C5952D6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993886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E9C28A8-674D-49C7-BC4B-5171031AE4B3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12</a:t>
            </a:r>
          </a:p>
        </p:txBody>
      </p:sp>
    </p:spTree>
    <p:extLst>
      <p:ext uri="{BB962C8B-B14F-4D97-AF65-F5344CB8AC3E}">
        <p14:creationId xmlns:p14="http://schemas.microsoft.com/office/powerpoint/2010/main" val="73628761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683191"/>
              </p:ext>
            </p:extLst>
          </p:nvPr>
        </p:nvGraphicFramePr>
        <p:xfrm>
          <a:off x="3627120" y="3014900"/>
          <a:ext cx="4937760" cy="273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734235-FD8E-461A-A00B-992E5C5952D6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993886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E9C28A8-674D-49C7-BC4B-5171031AE4B3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15</a:t>
            </a:r>
          </a:p>
        </p:txBody>
      </p:sp>
    </p:spTree>
    <p:extLst>
      <p:ext uri="{BB962C8B-B14F-4D97-AF65-F5344CB8AC3E}">
        <p14:creationId xmlns:p14="http://schemas.microsoft.com/office/powerpoint/2010/main" val="19687357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235877"/>
              </p:ext>
            </p:extLst>
          </p:nvPr>
        </p:nvGraphicFramePr>
        <p:xfrm>
          <a:off x="3627120" y="3014900"/>
          <a:ext cx="4937760" cy="273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734235-FD8E-461A-A00B-992E5C5952D6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993886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E9C28A8-674D-49C7-BC4B-5171031AE4B3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18</a:t>
            </a:r>
          </a:p>
        </p:txBody>
      </p:sp>
    </p:spTree>
    <p:extLst>
      <p:ext uri="{BB962C8B-B14F-4D97-AF65-F5344CB8AC3E}">
        <p14:creationId xmlns:p14="http://schemas.microsoft.com/office/powerpoint/2010/main" val="1121402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 err="1"/>
              <a:t>Profajleri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72B39-2BD8-4B29-B826-FF7F8186D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anchor="t"/>
          <a:lstStyle/>
          <a:p>
            <a:pPr algn="just"/>
            <a:r>
              <a:rPr lang="sr-Latn-RS" dirty="0"/>
              <a:t>Za ispitivanje performansi programa koriste se alati koji se nazivaju </a:t>
            </a:r>
            <a:r>
              <a:rPr lang="sr-Latn-RS" dirty="0" err="1"/>
              <a:t>profajleri</a:t>
            </a:r>
            <a:r>
              <a:rPr lang="sr-Latn-RS" dirty="0"/>
              <a:t>:</a:t>
            </a:r>
          </a:p>
          <a:p>
            <a:pPr lvl="1" algn="just"/>
            <a:r>
              <a:rPr lang="sr-Latn-RS" dirty="0"/>
              <a:t>Intel VTUNE (samo za Intel procesore)</a:t>
            </a:r>
          </a:p>
          <a:p>
            <a:pPr lvl="1" algn="just"/>
            <a:r>
              <a:rPr lang="sr-Latn-RS" dirty="0"/>
              <a:t>AMD </a:t>
            </a:r>
            <a:r>
              <a:rPr lang="sr-Latn-RS" dirty="0" err="1"/>
              <a:t>uProf</a:t>
            </a:r>
            <a:r>
              <a:rPr lang="sr-Latn-RS" dirty="0"/>
              <a:t> (samo za AMD procesore)</a:t>
            </a:r>
          </a:p>
          <a:p>
            <a:pPr lvl="1" algn="just"/>
            <a:r>
              <a:rPr lang="sr-Latn-RS" dirty="0" err="1"/>
              <a:t>pmu-tools</a:t>
            </a:r>
            <a:endParaRPr lang="sr-Latn-RS" dirty="0"/>
          </a:p>
          <a:p>
            <a:pPr lvl="1" algn="just"/>
            <a:r>
              <a:rPr lang="sr-Latn-RS" dirty="0" err="1"/>
              <a:t>perf</a:t>
            </a:r>
            <a:endParaRPr lang="sr-Latn-RS" dirty="0"/>
          </a:p>
          <a:p>
            <a:pPr algn="just"/>
            <a:r>
              <a:rPr lang="en-US" dirty="0" err="1"/>
              <a:t>Jedna</a:t>
            </a:r>
            <a:r>
              <a:rPr lang="en-US" dirty="0"/>
              <a:t> od </a:t>
            </a:r>
            <a:r>
              <a:rPr lang="en-US" dirty="0" err="1"/>
              <a:t>bitnijih</a:t>
            </a:r>
            <a:r>
              <a:rPr lang="en-US" dirty="0"/>
              <a:t> </a:t>
            </a:r>
            <a:r>
              <a:rPr lang="en-US" dirty="0" err="1"/>
              <a:t>metrika</a:t>
            </a:r>
            <a:r>
              <a:rPr lang="en-US" dirty="0"/>
              <a:t> </a:t>
            </a:r>
            <a:r>
              <a:rPr lang="en-US" dirty="0" err="1"/>
              <a:t>koju</a:t>
            </a:r>
            <a:r>
              <a:rPr lang="en-US" dirty="0"/>
              <a:t> </a:t>
            </a:r>
            <a:r>
              <a:rPr lang="en-US" dirty="0" err="1"/>
              <a:t>ovi</a:t>
            </a:r>
            <a:r>
              <a:rPr lang="en-US" dirty="0"/>
              <a:t> </a:t>
            </a:r>
            <a:r>
              <a:rPr lang="en-US" dirty="0" err="1"/>
              <a:t>alati</a:t>
            </a:r>
            <a:r>
              <a:rPr lang="en-US" dirty="0"/>
              <a:t> mere </a:t>
            </a:r>
            <a:r>
              <a:rPr lang="sr-Latn-RS" dirty="0"/>
              <a:t>se naziva </a:t>
            </a:r>
            <a:r>
              <a:rPr lang="sr-Latn-RS" b="1" dirty="0"/>
              <a:t>CPI</a:t>
            </a:r>
            <a:r>
              <a:rPr lang="sr-Latn-RS" dirty="0"/>
              <a:t> (</a:t>
            </a:r>
            <a:r>
              <a:rPr lang="sr-Latn-RS" b="1" dirty="0" err="1"/>
              <a:t>clocks</a:t>
            </a:r>
            <a:r>
              <a:rPr lang="sr-Latn-RS" b="1" dirty="0"/>
              <a:t> </a:t>
            </a:r>
            <a:r>
              <a:rPr lang="sr-Latn-RS" b="1" dirty="0" err="1"/>
              <a:t>per</a:t>
            </a:r>
            <a:r>
              <a:rPr lang="sr-Latn-RS" b="1" dirty="0"/>
              <a:t> i</a:t>
            </a:r>
            <a:r>
              <a:rPr lang="en-US" b="1" dirty="0"/>
              <a:t>ns</a:t>
            </a:r>
            <a:r>
              <a:rPr lang="sr-Latn-RS" b="1" dirty="0" err="1"/>
              <a:t>truction</a:t>
            </a:r>
            <a:r>
              <a:rPr lang="sr-Latn-RS" dirty="0"/>
              <a:t>)</a:t>
            </a:r>
          </a:p>
          <a:p>
            <a:pPr lvl="1" algn="just"/>
            <a:r>
              <a:rPr lang="sr-Latn-RS" dirty="0"/>
              <a:t>Moderni procesori u jedno taktu mogu da izvrše ~4 instrukcije, stoga najbolja vrednost ovog parametra je 0.25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117926343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773662"/>
              </p:ext>
            </p:extLst>
          </p:nvPr>
        </p:nvGraphicFramePr>
        <p:xfrm>
          <a:off x="3627120" y="3014900"/>
          <a:ext cx="4937760" cy="273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734235-FD8E-461A-A00B-992E5C5952D6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993886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E9C28A8-674D-49C7-BC4B-5171031AE4B3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18</a:t>
            </a:r>
          </a:p>
        </p:txBody>
      </p:sp>
    </p:spTree>
    <p:extLst>
      <p:ext uri="{BB962C8B-B14F-4D97-AF65-F5344CB8AC3E}">
        <p14:creationId xmlns:p14="http://schemas.microsoft.com/office/powerpoint/2010/main" val="97481939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/>
        </p:nvGraphicFramePr>
        <p:xfrm>
          <a:off x="3627120" y="3014900"/>
          <a:ext cx="4937760" cy="273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734235-FD8E-461A-A00B-992E5C5952D6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993886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E9C28A8-674D-49C7-BC4B-5171031AE4B3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24</a:t>
            </a:r>
          </a:p>
        </p:txBody>
      </p:sp>
    </p:spTree>
    <p:extLst>
      <p:ext uri="{BB962C8B-B14F-4D97-AF65-F5344CB8AC3E}">
        <p14:creationId xmlns:p14="http://schemas.microsoft.com/office/powerpoint/2010/main" val="60675109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366993"/>
              </p:ext>
            </p:extLst>
          </p:nvPr>
        </p:nvGraphicFramePr>
        <p:xfrm>
          <a:off x="3627120" y="3014900"/>
          <a:ext cx="4937760" cy="273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734235-FD8E-461A-A00B-992E5C5952D6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993886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E9C28A8-674D-49C7-BC4B-5171031AE4B3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30</a:t>
            </a:r>
          </a:p>
        </p:txBody>
      </p:sp>
    </p:spTree>
    <p:extLst>
      <p:ext uri="{BB962C8B-B14F-4D97-AF65-F5344CB8AC3E}">
        <p14:creationId xmlns:p14="http://schemas.microsoft.com/office/powerpoint/2010/main" val="27140556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428181"/>
              </p:ext>
            </p:extLst>
          </p:nvPr>
        </p:nvGraphicFramePr>
        <p:xfrm>
          <a:off x="3627120" y="3014900"/>
          <a:ext cx="4937760" cy="27386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734235-FD8E-461A-A00B-992E5C5952D6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993886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E9C28A8-674D-49C7-BC4B-5171031AE4B3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33</a:t>
            </a:r>
          </a:p>
        </p:txBody>
      </p:sp>
    </p:spTree>
    <p:extLst>
      <p:ext uri="{BB962C8B-B14F-4D97-AF65-F5344CB8AC3E}">
        <p14:creationId xmlns:p14="http://schemas.microsoft.com/office/powerpoint/2010/main" val="401474272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914243"/>
              </p:ext>
            </p:extLst>
          </p:nvPr>
        </p:nvGraphicFramePr>
        <p:xfrm>
          <a:off x="3627120" y="3014900"/>
          <a:ext cx="4937760" cy="27386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734235-FD8E-461A-A00B-992E5C5952D6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993886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E9C28A8-674D-49C7-BC4B-5171031AE4B3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36</a:t>
            </a:r>
          </a:p>
        </p:txBody>
      </p:sp>
    </p:spTree>
    <p:extLst>
      <p:ext uri="{BB962C8B-B14F-4D97-AF65-F5344CB8AC3E}">
        <p14:creationId xmlns:p14="http://schemas.microsoft.com/office/powerpoint/2010/main" val="112689837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3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96A099-375D-4153-8B14-6DDB0B90E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028152"/>
              </p:ext>
            </p:extLst>
          </p:nvPr>
        </p:nvGraphicFramePr>
        <p:xfrm>
          <a:off x="3627120" y="3014900"/>
          <a:ext cx="4937760" cy="2752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">
                  <a:extLst>
                    <a:ext uri="{9D8B030D-6E8A-4147-A177-3AD203B41FA5}">
                      <a16:colId xmlns:a16="http://schemas.microsoft.com/office/drawing/2014/main" val="910932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6024853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7727202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24352803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508318345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94910407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10671928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56579710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2764390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48659696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66177514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20275621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021330157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83152614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39330282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33839104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4116623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2053370238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795310280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1621113631"/>
                    </a:ext>
                  </a:extLst>
                </a:gridCol>
              </a:tblGrid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5669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2001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7080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37891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2363028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35802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882124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9635206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X</a:t>
                      </a:r>
                      <a:endParaRPr lang="en-US" sz="7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6886993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008580"/>
                  </a:ext>
                </a:extLst>
              </a:tr>
              <a:tr h="246888"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7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749751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734235-FD8E-461A-A00B-992E5C5952D6}"/>
              </a:ext>
            </a:extLst>
          </p:cNvPr>
          <p:cNvGraphicFramePr>
            <a:graphicFrameLocks noGrp="1"/>
          </p:cNvGraphicFramePr>
          <p:nvPr/>
        </p:nvGraphicFramePr>
        <p:xfrm>
          <a:off x="9297987" y="2993886"/>
          <a:ext cx="22050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012">
                  <a:extLst>
                    <a:ext uri="{9D8B030D-6E8A-4147-A177-3AD203B41FA5}">
                      <a16:colId xmlns:a16="http://schemas.microsoft.com/office/drawing/2014/main" val="72483355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3975561672"/>
                    </a:ext>
                  </a:extLst>
                </a:gridCol>
                <a:gridCol w="735012">
                  <a:extLst>
                    <a:ext uri="{9D8B030D-6E8A-4147-A177-3AD203B41FA5}">
                      <a16:colId xmlns:a16="http://schemas.microsoft.com/office/drawing/2014/main" val="695429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[i-1,j]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1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[i,j-1]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[</a:t>
                      </a:r>
                      <a:r>
                        <a:rPr lang="en-US" dirty="0" err="1"/>
                        <a:t>i,j</a:t>
                      </a:r>
                      <a:r>
                        <a:rPr lang="en-US" dirty="0"/>
                        <a:t>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[i,j+1]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[i+1,j]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9662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E9C28A8-674D-49C7-BC4B-5171031AE4B3}"/>
              </a:ext>
            </a:extLst>
          </p:cNvPr>
          <p:cNvSpPr txBox="1"/>
          <p:nvPr/>
        </p:nvSpPr>
        <p:spPr>
          <a:xfrm>
            <a:off x="9297987" y="4238625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MISS: 60</a:t>
            </a:r>
          </a:p>
        </p:txBody>
      </p:sp>
    </p:spTree>
    <p:extLst>
      <p:ext uri="{BB962C8B-B14F-4D97-AF65-F5344CB8AC3E}">
        <p14:creationId xmlns:p14="http://schemas.microsoft.com/office/powerpoint/2010/main" val="15531951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C9B9BD-B692-31D0-3529-DFC2DD5CF9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98243-01D0-9B06-D2BD-BAFC95756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4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30BE07-A459-FCE3-2C5E-E5DF223988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algn="just"/>
            <a:r>
              <a:rPr lang="sr-Latn-RS" dirty="0"/>
              <a:t>Potrebno je napisati program koji efikasno nalazi centar mase skupa tačaka. Tačke su jednake težine i predstavljene su sledećom strukturom:</a:t>
            </a:r>
          </a:p>
          <a:p>
            <a:pPr algn="just"/>
            <a:endParaRPr lang="sr-Latn-RS" dirty="0"/>
          </a:p>
          <a:p>
            <a:pPr marL="0" indent="0">
              <a:buNone/>
            </a:pP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typedef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struct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{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0" indent="0">
              <a:buNone/>
            </a:pP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double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y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z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0" indent="0">
              <a:buNone/>
            </a:pP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long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r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g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b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0" indent="0">
              <a:buNone/>
            </a:pP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char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active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0" indent="0">
              <a:buNone/>
            </a:pP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}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Point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72377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CC78C2-7678-0EEC-15AE-0F88B4EE81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18BB0-1F19-6682-820F-23BEF6D66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4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31C75-F677-D700-E4D3-02C1374711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78604"/>
            <a:ext cx="10515600" cy="5014271"/>
          </a:xfrm>
        </p:spPr>
        <p:txBody>
          <a:bodyPr anchor="t">
            <a:normAutofit/>
          </a:bodyPr>
          <a:lstStyle/>
          <a:p>
            <a:r>
              <a:rPr lang="sr-Latn-RS" dirty="0"/>
              <a:t>Prilikom </a:t>
            </a:r>
            <a:r>
              <a:rPr lang="en-US" dirty="0" err="1"/>
              <a:t>rada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strukturama</a:t>
            </a:r>
            <a:r>
              <a:rPr lang="sr-Latn-RS" dirty="0"/>
              <a:t> postoje dva načina na koji</a:t>
            </a:r>
            <a:r>
              <a:rPr lang="en-US" dirty="0"/>
              <a:t> se</a:t>
            </a:r>
            <a:r>
              <a:rPr lang="sr-Latn-RS" dirty="0"/>
              <a:t> one mogu smestiti u memoriju računara: </a:t>
            </a:r>
            <a:r>
              <a:rPr lang="sr-Latn-RS" b="1" dirty="0" err="1"/>
              <a:t>Array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</a:t>
            </a:r>
            <a:r>
              <a:rPr lang="sr-Latn-RS" b="1" dirty="0" err="1"/>
              <a:t>Structures</a:t>
            </a:r>
            <a:r>
              <a:rPr lang="sr-Latn-RS" b="1" dirty="0"/>
              <a:t> </a:t>
            </a:r>
            <a:r>
              <a:rPr lang="sr-Latn-RS" dirty="0"/>
              <a:t>pristup i </a:t>
            </a:r>
            <a:r>
              <a:rPr lang="sr-Latn-RS" b="1" dirty="0" err="1"/>
              <a:t>Structure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</a:t>
            </a:r>
            <a:r>
              <a:rPr lang="sr-Latn-RS" b="1" dirty="0" err="1"/>
              <a:t>Arrays</a:t>
            </a:r>
            <a:r>
              <a:rPr lang="sr-Latn-RS" dirty="0"/>
              <a:t> pristup</a:t>
            </a:r>
            <a:endParaRPr lang="en-US" dirty="0"/>
          </a:p>
          <a:p>
            <a:r>
              <a:rPr lang="sr-Latn-RS" b="1" dirty="0" err="1"/>
              <a:t>Array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</a:t>
            </a:r>
            <a:r>
              <a:rPr lang="sr-Latn-RS" b="1" dirty="0" err="1"/>
              <a:t>Structures</a:t>
            </a:r>
            <a:r>
              <a:rPr lang="sr-Latn-RS" b="1" dirty="0"/>
              <a:t> (</a:t>
            </a:r>
            <a:r>
              <a:rPr lang="sr-Latn-RS" b="1" dirty="0" err="1"/>
              <a:t>AoS</a:t>
            </a:r>
            <a:r>
              <a:rPr lang="sr-Latn-RS" b="1" dirty="0"/>
              <a:t>) </a:t>
            </a:r>
            <a:r>
              <a:rPr lang="sr-Latn-RS" dirty="0"/>
              <a:t>način smeštanja podataka je bolji kada se u obradi koriste sva polja </a:t>
            </a:r>
            <a:r>
              <a:rPr lang="sr-Latn-RS" dirty="0" err="1"/>
              <a:t>stru</a:t>
            </a:r>
            <a:r>
              <a:rPr lang="en-US" dirty="0"/>
              <a:t>k</a:t>
            </a:r>
            <a:r>
              <a:rPr lang="sr-Latn-RS" dirty="0"/>
              <a:t>tur</a:t>
            </a:r>
            <a:r>
              <a:rPr lang="en-US" dirty="0"/>
              <a:t>e</a:t>
            </a:r>
          </a:p>
          <a:p>
            <a:r>
              <a:rPr lang="sr-Latn-RS" b="1" dirty="0" err="1"/>
              <a:t>Structure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</a:t>
            </a:r>
            <a:r>
              <a:rPr lang="sr-Latn-RS" b="1" dirty="0" err="1"/>
              <a:t>Arrays</a:t>
            </a:r>
            <a:r>
              <a:rPr lang="sr-Latn-RS" b="1" dirty="0"/>
              <a:t> (</a:t>
            </a:r>
            <a:r>
              <a:rPr lang="sr-Latn-RS" b="1" dirty="0" err="1"/>
              <a:t>SoA</a:t>
            </a:r>
            <a:r>
              <a:rPr lang="sr-Latn-RS" b="1" dirty="0"/>
              <a:t>) </a:t>
            </a:r>
            <a:r>
              <a:rPr lang="sr-Latn-RS" dirty="0"/>
              <a:t>način smeštanja podataka je bolji kada se u obradi koriste </a:t>
            </a:r>
            <a:r>
              <a:rPr lang="en-US" dirty="0"/>
              <a:t>deo</a:t>
            </a:r>
            <a:r>
              <a:rPr lang="sr-Latn-RS" dirty="0"/>
              <a:t> polja strukture</a:t>
            </a:r>
          </a:p>
          <a:p>
            <a:endParaRPr lang="sr-Latn-R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855156B-CDA2-8850-1230-AE809EC40256}"/>
              </a:ext>
            </a:extLst>
          </p:cNvPr>
          <p:cNvSpPr txBox="1">
            <a:spLocks/>
          </p:cNvSpPr>
          <p:nvPr/>
        </p:nvSpPr>
        <p:spPr>
          <a:xfrm>
            <a:off x="5612860" y="1387812"/>
            <a:ext cx="5191327" cy="46983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6803726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CE50D9-DADD-5D92-4410-27768350F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ECD11-134E-DDAB-5CDF-75EAC5BC7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4</a:t>
            </a:r>
            <a:endParaRPr lang="en-US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A1333A6-F26E-8B80-F146-145549C7EB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143725"/>
              </p:ext>
            </p:extLst>
          </p:nvPr>
        </p:nvGraphicFramePr>
        <p:xfrm>
          <a:off x="838200" y="1690688"/>
          <a:ext cx="10515600" cy="4760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809045944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6026648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Array of Structures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Structure of Arrays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779806"/>
                  </a:ext>
                </a:extLst>
              </a:tr>
              <a:tr h="1829337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struct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Transform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{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 </a:t>
                      </a:r>
                      <a:r>
                        <a:rPr lang="en-GB" sz="1800" b="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float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x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 </a:t>
                      </a:r>
                      <a:r>
                        <a:rPr lang="en-GB" sz="1800" b="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float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y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 </a:t>
                      </a:r>
                      <a:r>
                        <a:rPr lang="en-GB" sz="1800" b="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float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z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}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Transform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*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transforms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struct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Transform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{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 </a:t>
                      </a:r>
                      <a:r>
                        <a:rPr lang="en-GB" sz="1800" b="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float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*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x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 </a:t>
                      </a:r>
                      <a:r>
                        <a:rPr lang="en-GB" sz="1800" b="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float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*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y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 </a:t>
                      </a:r>
                      <a:r>
                        <a:rPr lang="en-GB" sz="1800" b="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float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*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z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}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Transform transforms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81156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struct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Health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{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 </a:t>
                      </a:r>
                      <a:r>
                        <a:rPr lang="en-GB" sz="1800" b="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float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currentHealth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 </a:t>
                      </a:r>
                      <a:r>
                        <a:rPr lang="en-GB" sz="1800" b="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float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maxHealth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 </a:t>
                      </a:r>
                      <a:r>
                        <a:rPr lang="en-GB" sz="1800" b="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float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healthRegen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 </a:t>
                      </a:r>
                      <a:r>
                        <a:rPr lang="en-GB" sz="1800" b="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int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shieldAmount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 </a:t>
                      </a:r>
                      <a:r>
                        <a:rPr lang="en-GB" sz="1800" b="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int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shieldModifier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 </a:t>
                      </a:r>
                      <a:r>
                        <a:rPr lang="en-GB" sz="1800" b="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bool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isImmune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}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Health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*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players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struct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Health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{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 </a:t>
                      </a:r>
                      <a:r>
                        <a:rPr lang="en-GB" sz="1800" b="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float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*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currentHealth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 </a:t>
                      </a:r>
                      <a:r>
                        <a:rPr lang="en-GB" sz="1800" b="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float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*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maxHealth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 </a:t>
                      </a:r>
                      <a:r>
                        <a:rPr lang="en-GB" sz="1800" b="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float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*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healthRegen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 </a:t>
                      </a:r>
                      <a:r>
                        <a:rPr lang="en-GB" sz="1800" b="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int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*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shieldAmount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 </a:t>
                      </a:r>
                      <a:r>
                        <a:rPr lang="en-GB" sz="1800" b="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int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*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shieldModifier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 </a:t>
                      </a:r>
                      <a:r>
                        <a:rPr lang="en-GB" sz="1800" b="0" dirty="0">
                          <a:solidFill>
                            <a:srgbClr val="8000FF"/>
                          </a:solidFill>
                          <a:highlight>
                            <a:srgbClr val="FFFFFF"/>
                          </a:highlight>
                        </a:rPr>
                        <a:t>bool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*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isImmune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}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Health players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92878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395876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AC94B8-048E-9BED-B1DA-A9756C6BCA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59C9A-953A-967F-361B-D96E896ED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4</a:t>
            </a:r>
            <a:endParaRPr lang="en-US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920F95-EC13-2D5C-51C4-92EB8F015EE6}"/>
              </a:ext>
            </a:extLst>
          </p:cNvPr>
          <p:cNvSpPr txBox="1"/>
          <p:nvPr/>
        </p:nvSpPr>
        <p:spPr>
          <a:xfrm>
            <a:off x="7449166" y="1099604"/>
            <a:ext cx="4506128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32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{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Transform t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data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if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t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x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||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t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x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&gt;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1000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008000"/>
                </a:solidFill>
                <a:highlight>
                  <a:srgbClr val="FFFFFF"/>
                </a:highlight>
              </a:rPr>
              <a:t>// Access x</a:t>
            </a:r>
          </a:p>
          <a:p>
            <a:r>
              <a:rPr lang="es-ES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s-ES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||</a:t>
            </a:r>
            <a:r>
              <a:rPr lang="es-ES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t</a:t>
            </a:r>
            <a:r>
              <a:rPr lang="es-ES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s-ES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y </a:t>
            </a:r>
            <a:r>
              <a:rPr lang="es-ES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es-ES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s-ES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es-ES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s-ES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||</a:t>
            </a:r>
            <a:r>
              <a:rPr lang="es-ES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t</a:t>
            </a:r>
            <a:r>
              <a:rPr lang="es-ES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s-ES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y </a:t>
            </a:r>
            <a:r>
              <a:rPr lang="es-ES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&gt;</a:t>
            </a:r>
            <a:r>
              <a:rPr lang="es-ES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s-ES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1000</a:t>
            </a:r>
            <a:r>
              <a:rPr lang="es-ES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s-ES" sz="1800" b="0" dirty="0">
                <a:solidFill>
                  <a:srgbClr val="008000"/>
                </a:solidFill>
                <a:highlight>
                  <a:srgbClr val="FFFFFF"/>
                </a:highlight>
              </a:rPr>
              <a:t>// Access y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||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t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z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||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t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z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&gt;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1000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008000"/>
                </a:solidFill>
                <a:highlight>
                  <a:srgbClr val="FFFFFF"/>
                </a:highlight>
              </a:rPr>
              <a:t>// Access z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{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t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x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t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y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t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z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}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}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8D9E223-1F0F-27F7-CE63-88038576CE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199" y="4236989"/>
            <a:ext cx="6558196" cy="25199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D24DACC-65C4-3AE1-7224-69D3F6B305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199" y="1361011"/>
            <a:ext cx="6558196" cy="2519999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1F1A46B-0466-3E40-8F40-3FB9808BE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5898" y="4403065"/>
            <a:ext cx="4506128" cy="2353923"/>
          </a:xfrm>
        </p:spPr>
        <p:txBody>
          <a:bodyPr anchor="t">
            <a:normAutofit/>
          </a:bodyPr>
          <a:lstStyle/>
          <a:p>
            <a:r>
              <a:rPr lang="sr-Latn-RS" dirty="0"/>
              <a:t>Oba pristupa čitaju </a:t>
            </a:r>
            <a:r>
              <a:rPr lang="sr-Latn-RS" dirty="0" err="1"/>
              <a:t>sadržja</a:t>
            </a:r>
            <a:r>
              <a:rPr lang="sr-Latn-RS" dirty="0"/>
              <a:t> susednih memorijskih lokacija</a:t>
            </a:r>
          </a:p>
          <a:p>
            <a:r>
              <a:rPr lang="sr-Latn-RS" b="1" dirty="0" err="1"/>
              <a:t>SoA</a:t>
            </a:r>
            <a:r>
              <a:rPr lang="sr-Latn-RS" dirty="0"/>
              <a:t> pristup može dati malo bolje rezultate</a:t>
            </a:r>
          </a:p>
        </p:txBody>
      </p:sp>
    </p:spTree>
    <p:extLst>
      <p:ext uri="{BB962C8B-B14F-4D97-AF65-F5344CB8AC3E}">
        <p14:creationId xmlns:p14="http://schemas.microsoft.com/office/powerpoint/2010/main" val="1016639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 err="1"/>
              <a:t>Profajleri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72B39-2BD8-4B29-B826-FF7F8186D2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algn="just"/>
            <a:r>
              <a:rPr lang="sr-Latn-RS" dirty="0"/>
              <a:t>Pored ovih alata, za analizu programa se može i iskoristiti struktura koda</a:t>
            </a:r>
          </a:p>
          <a:p>
            <a:pPr algn="just"/>
            <a:r>
              <a:rPr lang="sr-Latn-RS" dirty="0"/>
              <a:t>Program (petlja) je računski intenzivan ako su sledeći iskazi tačni:</a:t>
            </a:r>
          </a:p>
          <a:p>
            <a:pPr lvl="1" algn="just"/>
            <a:r>
              <a:rPr lang="sr-Latn-RS" dirty="0"/>
              <a:t>Obrađuju su se </a:t>
            </a:r>
            <a:r>
              <a:rPr lang="sr-Latn-RS" dirty="0" err="1"/>
              <a:t>skalarni</a:t>
            </a:r>
            <a:r>
              <a:rPr lang="sr-Latn-RS" dirty="0"/>
              <a:t> podaci (</a:t>
            </a:r>
            <a:r>
              <a:rPr lang="sr-Latn-RS" b="1" dirty="0" err="1"/>
              <a:t>int</a:t>
            </a:r>
            <a:r>
              <a:rPr lang="sr-Latn-RS" dirty="0"/>
              <a:t>, </a:t>
            </a:r>
            <a:r>
              <a:rPr lang="sr-Latn-RS" b="1" dirty="0" err="1"/>
              <a:t>char</a:t>
            </a:r>
            <a:r>
              <a:rPr lang="sr-Latn-RS" dirty="0"/>
              <a:t>, </a:t>
            </a:r>
            <a:r>
              <a:rPr lang="sr-Latn-RS" b="1" dirty="0" err="1"/>
              <a:t>double</a:t>
            </a:r>
            <a:r>
              <a:rPr lang="sr-Latn-RS" dirty="0"/>
              <a:t>)</a:t>
            </a:r>
          </a:p>
          <a:p>
            <a:pPr lvl="1" algn="just"/>
            <a:r>
              <a:rPr lang="sr-Latn-RS" dirty="0"/>
              <a:t>Podaci su smešteni u susednim memorijski lokacijama (niz)</a:t>
            </a:r>
          </a:p>
          <a:p>
            <a:pPr lvl="1" algn="just"/>
            <a:r>
              <a:rPr lang="sr-Latn-RS" dirty="0"/>
              <a:t>Podacima se pristupa sekvencijalno</a:t>
            </a:r>
          </a:p>
          <a:p>
            <a:pPr algn="just"/>
            <a:r>
              <a:rPr lang="sr-Latn-RS" dirty="0"/>
              <a:t>Ako program ne ispunjava ove uslove, verovatno je memorijski intenzivan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78136075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E8B532-D16C-97FC-15FD-9D25F47D32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E335D-8653-D40B-3ED9-EB0DD8D5F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4</a:t>
            </a:r>
            <a:endParaRPr lang="en-US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50C643-79DF-AD14-531E-8115ADB9FE2F}"/>
              </a:ext>
            </a:extLst>
          </p:cNvPr>
          <p:cNvSpPr txBox="1"/>
          <p:nvPr/>
        </p:nvSpPr>
        <p:spPr>
          <a:xfrm>
            <a:off x="7449166" y="1099604"/>
            <a:ext cx="45061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Latn-RS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</a:t>
            </a:r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or</a:t>
            </a:r>
            <a:r>
              <a:rPr lang="sr-Latn-RS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16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{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Health h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data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h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currentHealth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h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healthRegen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}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C4542A-1CEF-C9C7-8A65-FA4D1AADA1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199" y="4271792"/>
            <a:ext cx="6558196" cy="24503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3C6E81-6FF1-19E9-65A0-AE9A7A3715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199" y="1395814"/>
            <a:ext cx="6558196" cy="2450393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E003E11-55AC-4B78-64A2-3249D3BE4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170" y="2621010"/>
            <a:ext cx="4506128" cy="2710662"/>
          </a:xfrm>
        </p:spPr>
        <p:txBody>
          <a:bodyPr anchor="t">
            <a:normAutofit/>
          </a:bodyPr>
          <a:lstStyle/>
          <a:p>
            <a:r>
              <a:rPr lang="sr-Latn-RS" b="1" dirty="0" err="1"/>
              <a:t>AoS</a:t>
            </a:r>
            <a:r>
              <a:rPr lang="sr-Latn-RS" dirty="0"/>
              <a:t> pristup ima veliki korak prilikom čitanja sadržaja</a:t>
            </a:r>
            <a:endParaRPr lang="sr-Latn-RS" sz="18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sr-Latn-RS" b="1" dirty="0" err="1">
                <a:solidFill>
                  <a:srgbClr val="000000"/>
                </a:solidFill>
                <a:highlight>
                  <a:srgbClr val="FFFFFF"/>
                </a:highlight>
              </a:rPr>
              <a:t>SoA</a:t>
            </a:r>
            <a:r>
              <a:rPr lang="sr-Latn-RS" dirty="0">
                <a:solidFill>
                  <a:srgbClr val="000000"/>
                </a:solidFill>
                <a:highlight>
                  <a:srgbClr val="FFFFFF"/>
                </a:highlight>
              </a:rPr>
              <a:t> pristup u ovom slučaju daje dosta bolje rezultate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81850273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7682C-2E0E-6BAA-2845-8AF821F0F7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CF5C2-4E68-6EA7-1012-4161D488E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4</a:t>
            </a:r>
            <a:endParaRPr lang="en-US" b="1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35C9058-F2AF-D596-BA1B-8AC151EBA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7"/>
            <a:ext cx="10515599" cy="4554469"/>
          </a:xfrm>
        </p:spPr>
        <p:txBody>
          <a:bodyPr anchor="t">
            <a:normAutofit/>
          </a:bodyPr>
          <a:lstStyle/>
          <a:p>
            <a:r>
              <a:rPr lang="en-US" dirty="0" err="1"/>
              <a:t>Prilikom</a:t>
            </a:r>
            <a:r>
              <a:rPr lang="en-US" dirty="0"/>
              <a:t> </a:t>
            </a:r>
            <a:r>
              <a:rPr lang="en-US" dirty="0" err="1"/>
              <a:t>analize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implentacije</a:t>
            </a:r>
            <a:r>
              <a:rPr lang="en-US" dirty="0"/>
              <a:t> </a:t>
            </a:r>
            <a:r>
              <a:rPr lang="en-US" dirty="0" err="1"/>
              <a:t>potrebno</a:t>
            </a:r>
            <a:r>
              <a:rPr lang="en-US" dirty="0"/>
              <a:t> je </a:t>
            </a:r>
            <a:r>
              <a:rPr lang="en-US" dirty="0" err="1"/>
              <a:t>voditi</a:t>
            </a:r>
            <a:r>
              <a:rPr lang="en-US" dirty="0"/>
              <a:t> </a:t>
            </a:r>
            <a:r>
              <a:rPr lang="en-US" dirty="0" err="1"/>
              <a:t>ra</a:t>
            </a:r>
            <a:r>
              <a:rPr lang="sr-Latn-RS" dirty="0"/>
              <a:t>čuna i o sledećem:</a:t>
            </a:r>
          </a:p>
          <a:p>
            <a:pPr lvl="1"/>
            <a:r>
              <a:rPr lang="sr-Latn-RS" dirty="0"/>
              <a:t>Prevodioci dopunjavaju strukture tako da ukupna veličina bude umnožak od 8B</a:t>
            </a:r>
            <a:r>
              <a:rPr lang="en-US" dirty="0"/>
              <a:t> (32bit </a:t>
            </a:r>
            <a:r>
              <a:rPr lang="en-US" dirty="0" err="1"/>
              <a:t>sistemi</a:t>
            </a:r>
            <a:r>
              <a:rPr lang="en-US" dirty="0"/>
              <a:t>) </a:t>
            </a:r>
            <a:r>
              <a:rPr lang="en-US" dirty="0" err="1"/>
              <a:t>ili</a:t>
            </a:r>
            <a:r>
              <a:rPr lang="en-US" dirty="0"/>
              <a:t> 16B (64bit </a:t>
            </a:r>
            <a:r>
              <a:rPr lang="en-US" dirty="0" err="1"/>
              <a:t>sistemi</a:t>
            </a:r>
            <a:r>
              <a:rPr lang="en-US" dirty="0"/>
              <a:t>)</a:t>
            </a:r>
            <a:r>
              <a:rPr lang="sr-Latn-RS" dirty="0"/>
              <a:t> zbog efikasnije upotrebe memorijskog sistema </a:t>
            </a:r>
          </a:p>
          <a:p>
            <a:pPr lvl="2"/>
            <a:r>
              <a:rPr lang="sr-Latn-RS" dirty="0"/>
              <a:t>moguće je promeniti ponašanje prevodioca upotrebom direktive </a:t>
            </a:r>
            <a:r>
              <a:rPr lang="sr-Latn-RS" b="1" dirty="0"/>
              <a:t>#pragma </a:t>
            </a:r>
            <a:r>
              <a:rPr lang="sr-Latn-RS" b="1" dirty="0" err="1"/>
              <a:t>pack</a:t>
            </a:r>
            <a:r>
              <a:rPr lang="sr-Latn-RS" b="1" dirty="0"/>
              <a:t>(n)</a:t>
            </a:r>
            <a:endParaRPr lang="sr-Latn-RS" dirty="0"/>
          </a:p>
          <a:p>
            <a:pPr lvl="1"/>
            <a:r>
              <a:rPr lang="sr-Latn-RS" dirty="0"/>
              <a:t>Adrese koje predstavljaju povratne vrednosti funkcija za alokaciju ne moraju biti poravnate sa keš linijom</a:t>
            </a:r>
          </a:p>
          <a:p>
            <a:pPr lvl="2"/>
            <a:r>
              <a:rPr lang="sr-Latn-RS" dirty="0"/>
              <a:t>Moguće je koristiti </a:t>
            </a:r>
            <a:r>
              <a:rPr lang="sr-Latn-RS" b="1" dirty="0" err="1"/>
              <a:t>aligned_alloc</a:t>
            </a:r>
            <a:r>
              <a:rPr lang="sr-Latn-RS" b="1" dirty="0"/>
              <a:t>/</a:t>
            </a:r>
            <a:r>
              <a:rPr lang="sr-Latn-RS" b="1" dirty="0" err="1"/>
              <a:t>memalign</a:t>
            </a:r>
            <a:r>
              <a:rPr lang="sr-Latn-RS" b="1" dirty="0"/>
              <a:t>/</a:t>
            </a:r>
            <a:r>
              <a:rPr lang="sr-Latn-RS" b="1" dirty="0" err="1"/>
              <a:t>posix_memalign</a:t>
            </a:r>
            <a:r>
              <a:rPr lang="sr-Latn-RS" b="1" dirty="0"/>
              <a:t> </a:t>
            </a:r>
            <a:r>
              <a:rPr lang="sr-Latn-RS" dirty="0"/>
              <a:t>funkcije koje vrše poravnanje na zadatu vrednost ili se može implementirati nova funkcija koja postiže isti efekat</a:t>
            </a:r>
          </a:p>
        </p:txBody>
      </p:sp>
    </p:spTree>
    <p:extLst>
      <p:ext uri="{BB962C8B-B14F-4D97-AF65-F5344CB8AC3E}">
        <p14:creationId xmlns:p14="http://schemas.microsoft.com/office/powerpoint/2010/main" val="411504731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C5E9A-2BB4-4057-96A5-59D94A4E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5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F3E78-32FA-4CFA-8E1C-E958D7CF7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6153"/>
            <a:ext cx="10664823" cy="4709956"/>
          </a:xfrm>
        </p:spPr>
        <p:txBody>
          <a:bodyPr anchor="t">
            <a:normAutofit/>
          </a:bodyPr>
          <a:lstStyle/>
          <a:p>
            <a:pPr algn="just">
              <a:spcBef>
                <a:spcPts val="0"/>
              </a:spcBef>
            </a:pPr>
            <a:r>
              <a:rPr lang="sr-Latn-RS" dirty="0"/>
              <a:t>Napisati program koji efikasno računa </a:t>
            </a:r>
            <a:r>
              <a:rPr lang="sr-Latn-RS" dirty="0" err="1"/>
              <a:t>skalarni</a:t>
            </a:r>
            <a:r>
              <a:rPr lang="sr-Latn-RS" dirty="0"/>
              <a:t> proizvod dva vektora.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51102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BEE851-F316-3968-78F5-BBFF9B8C7A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AA560-1ED6-A702-ED7E-54CF952EF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5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6E2E8-ECC3-ED36-AC70-D95C9131C9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6153"/>
            <a:ext cx="10664823" cy="2091447"/>
          </a:xfrm>
        </p:spPr>
        <p:txBody>
          <a:bodyPr anchor="t">
            <a:normAutofit/>
          </a:bodyPr>
          <a:lstStyle/>
          <a:p>
            <a:pPr algn="just">
              <a:spcBef>
                <a:spcPts val="0"/>
              </a:spcBef>
            </a:pPr>
            <a:r>
              <a:rPr lang="en-US" dirty="0"/>
              <a:t>Ra</a:t>
            </a:r>
            <a:r>
              <a:rPr lang="sr-Latn-RS" dirty="0" err="1"/>
              <a:t>zmotavanje</a:t>
            </a:r>
            <a:r>
              <a:rPr lang="sr-Latn-RS" dirty="0"/>
              <a:t> petlje (</a:t>
            </a:r>
            <a:r>
              <a:rPr lang="sr-Latn-RS" b="1" dirty="0" err="1"/>
              <a:t>loop</a:t>
            </a:r>
            <a:r>
              <a:rPr lang="sr-Latn-RS" b="1" dirty="0"/>
              <a:t> </a:t>
            </a:r>
            <a:r>
              <a:rPr lang="sr-Latn-RS" b="1" dirty="0" err="1"/>
              <a:t>unrolling</a:t>
            </a:r>
            <a:r>
              <a:rPr lang="sr-Latn-RS" dirty="0"/>
              <a:t>) je mehanizam pomoću kojeg se može smanjiti vreme izvršavanje petlji (može se smanjiti broj izvršavanja režijskog dela petlje i omogućiti istovremeno </a:t>
            </a:r>
            <a:r>
              <a:rPr lang="sr-Latn-RS" dirty="0" err="1"/>
              <a:t>izvršavaje</a:t>
            </a:r>
            <a:r>
              <a:rPr lang="sr-Latn-RS" dirty="0"/>
              <a:t> više iteracija petlje)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E42071-9E46-4519-AB74-74DFD306CC6A}"/>
              </a:ext>
            </a:extLst>
          </p:cNvPr>
          <p:cNvSpPr txBox="1"/>
          <p:nvPr/>
        </p:nvSpPr>
        <p:spPr>
          <a:xfrm>
            <a:off x="926560" y="4091518"/>
            <a:ext cx="284777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 err="1">
                <a:solidFill>
                  <a:srgbClr val="8000FF"/>
                </a:solidFill>
                <a:highlight>
                  <a:srgbClr val="FFFFFF"/>
                </a:highlight>
              </a:rPr>
              <a:t>size_t</a:t>
            </a:r>
            <a:r>
              <a:rPr lang="en-GB" sz="1800" dirty="0">
                <a:solidFill>
                  <a:srgbClr val="000000"/>
                </a:solidFill>
                <a:highlight>
                  <a:srgbClr val="FFFFFF"/>
                </a:highlight>
              </a:rPr>
              <a:t> sum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size_t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N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{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sum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}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43251C-D8A1-B202-DCF2-A073B7C85C05}"/>
              </a:ext>
            </a:extLst>
          </p:cNvPr>
          <p:cNvSpPr txBox="1"/>
          <p:nvPr/>
        </p:nvSpPr>
        <p:spPr>
          <a:xfrm>
            <a:off x="6724244" y="3953018"/>
            <a:ext cx="353843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 err="1">
                <a:solidFill>
                  <a:srgbClr val="8000FF"/>
                </a:solidFill>
                <a:highlight>
                  <a:srgbClr val="FFFFFF"/>
                </a:highlight>
              </a:rPr>
              <a:t>size_t</a:t>
            </a:r>
            <a:r>
              <a:rPr lang="en-GB" sz="1800" dirty="0">
                <a:solidFill>
                  <a:srgbClr val="000000"/>
                </a:solidFill>
                <a:highlight>
                  <a:srgbClr val="FFFFFF"/>
                </a:highlight>
              </a:rPr>
              <a:t> sum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size_t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N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2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{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sum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sum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}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457A3DE-40A1-2653-3C3A-49E3EDECD2E1}"/>
              </a:ext>
            </a:extLst>
          </p:cNvPr>
          <p:cNvCxnSpPr>
            <a:stCxn id="5" idx="3"/>
            <a:endCxn id="7" idx="1"/>
          </p:cNvCxnSpPr>
          <p:nvPr/>
        </p:nvCxnSpPr>
        <p:spPr>
          <a:xfrm flipV="1">
            <a:off x="3774332" y="4691682"/>
            <a:ext cx="2949912" cy="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58238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752BB4-5655-6956-D5F6-08CC46A86E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BAF52-177A-F6D9-5CD1-94E19A572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5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49CC1F-6CE4-234C-D158-F0C1BC94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4054"/>
            <a:ext cx="10664823" cy="2208179"/>
          </a:xfrm>
        </p:spPr>
        <p:txBody>
          <a:bodyPr anchor="t">
            <a:normAutofit/>
          </a:bodyPr>
          <a:lstStyle/>
          <a:p>
            <a:pPr algn="just">
              <a:spcBef>
                <a:spcPts val="0"/>
              </a:spcBef>
            </a:pPr>
            <a:r>
              <a:rPr lang="sr-Latn-RS" dirty="0"/>
              <a:t>Prilikom implementacije potrebno je voditi računa i o sledećem:</a:t>
            </a:r>
          </a:p>
          <a:p>
            <a:pPr lvl="1" algn="just">
              <a:spcBef>
                <a:spcPts val="0"/>
              </a:spcBef>
            </a:pPr>
            <a:r>
              <a:rPr lang="sr-Latn-RS" dirty="0"/>
              <a:t>Previše razmotana petlja može povećati veličinu programa što možete uticati na vreme izvršavanja (učitavanje virtuelnih stranica)</a:t>
            </a:r>
          </a:p>
          <a:p>
            <a:pPr lvl="1" algn="just">
              <a:spcBef>
                <a:spcPts val="0"/>
              </a:spcBef>
            </a:pPr>
            <a:r>
              <a:rPr lang="sr-Latn-RS" dirty="0"/>
              <a:t>Broj iteracija ponekad nije deljiv sa željenim korakom razmotavanja pa je potrebno naknadno obraditi višak iteracija (može iskoristiti </a:t>
            </a:r>
            <a:r>
              <a:rPr lang="sr-Latn-RS" b="1" dirty="0">
                <a:hlinkClick r:id="rId2"/>
              </a:rPr>
              <a:t>Duff's device </a:t>
            </a:r>
            <a:r>
              <a:rPr lang="sr-Latn-RS" dirty="0"/>
              <a:t>mehanizam)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9DB863-FA5C-C46A-EF17-93BE89B47773}"/>
              </a:ext>
            </a:extLst>
          </p:cNvPr>
          <p:cNvSpPr txBox="1"/>
          <p:nvPr/>
        </p:nvSpPr>
        <p:spPr>
          <a:xfrm>
            <a:off x="4747164" y="3189956"/>
            <a:ext cx="6094378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8000FF"/>
                </a:solidFill>
                <a:highlight>
                  <a:srgbClr val="FFFFFF"/>
                </a:highlight>
              </a:rPr>
              <a:t>register</a:t>
            </a:r>
            <a:r>
              <a:rPr lang="en-GB" sz="16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dirty="0">
                <a:solidFill>
                  <a:srgbClr val="8000FF"/>
                </a:solidFill>
                <a:highlight>
                  <a:srgbClr val="FFFFFF"/>
                </a:highlight>
              </a:rPr>
              <a:t>short</a:t>
            </a:r>
            <a:r>
              <a:rPr lang="en-GB" sz="16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to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from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6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600" b="0" dirty="0">
                <a:solidFill>
                  <a:srgbClr val="8000FF"/>
                </a:solidFill>
                <a:highlight>
                  <a:srgbClr val="FFFFFF"/>
                </a:highlight>
              </a:rPr>
              <a:t>register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count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6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600" b="0" dirty="0">
                <a:solidFill>
                  <a:srgbClr val="8000FF"/>
                </a:solidFill>
                <a:highlight>
                  <a:srgbClr val="FFFFFF"/>
                </a:highlight>
              </a:rPr>
              <a:t>register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n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count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+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0" dirty="0">
                <a:solidFill>
                  <a:srgbClr val="FF8000"/>
                </a:solidFill>
                <a:highlight>
                  <a:srgbClr val="FFFFFF"/>
                </a:highlight>
              </a:rPr>
              <a:t>7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/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0" dirty="0">
                <a:solidFill>
                  <a:srgbClr val="FF8000"/>
                </a:solidFill>
                <a:highlight>
                  <a:srgbClr val="FFFFFF"/>
                </a:highlight>
              </a:rPr>
              <a:t>8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endParaRPr lang="en-GB" sz="16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600" b="1" dirty="0">
                <a:solidFill>
                  <a:srgbClr val="0000FF"/>
                </a:solidFill>
                <a:highlight>
                  <a:srgbClr val="FFFFFF"/>
                </a:highlight>
              </a:rPr>
              <a:t>switch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count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%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0" dirty="0">
                <a:solidFill>
                  <a:srgbClr val="FF8000"/>
                </a:solidFill>
                <a:highlight>
                  <a:srgbClr val="FFFFFF"/>
                </a:highlight>
              </a:rPr>
              <a:t>8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{</a:t>
            </a:r>
            <a:endParaRPr lang="en-GB" sz="16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600" b="1" dirty="0">
                <a:solidFill>
                  <a:srgbClr val="0000FF"/>
                </a:solidFill>
                <a:highlight>
                  <a:srgbClr val="FFFFFF"/>
                </a:highlight>
              </a:rPr>
              <a:t>case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: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1" dirty="0">
                <a:solidFill>
                  <a:srgbClr val="0000FF"/>
                </a:solidFill>
                <a:highlight>
                  <a:srgbClr val="FFFFFF"/>
                </a:highlight>
              </a:rPr>
              <a:t>do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{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to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from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++;</a:t>
            </a:r>
            <a:endParaRPr lang="en-GB" sz="16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600" b="1" dirty="0">
                <a:solidFill>
                  <a:srgbClr val="0000FF"/>
                </a:solidFill>
                <a:highlight>
                  <a:srgbClr val="FFFFFF"/>
                </a:highlight>
              </a:rPr>
              <a:t>case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0" dirty="0">
                <a:solidFill>
                  <a:srgbClr val="FF8000"/>
                </a:solidFill>
                <a:highlight>
                  <a:srgbClr val="FFFFFF"/>
                </a:highlight>
              </a:rPr>
              <a:t>7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: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    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to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from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++;</a:t>
            </a:r>
            <a:endParaRPr lang="en-GB" sz="16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600" b="1" dirty="0">
                <a:solidFill>
                  <a:srgbClr val="0000FF"/>
                </a:solidFill>
                <a:highlight>
                  <a:srgbClr val="FFFFFF"/>
                </a:highlight>
              </a:rPr>
              <a:t>case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0" dirty="0">
                <a:solidFill>
                  <a:srgbClr val="FF8000"/>
                </a:solidFill>
                <a:highlight>
                  <a:srgbClr val="FFFFFF"/>
                </a:highlight>
              </a:rPr>
              <a:t>6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: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    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to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from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++;</a:t>
            </a:r>
            <a:endParaRPr lang="en-GB" sz="16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600" b="1" dirty="0">
                <a:solidFill>
                  <a:srgbClr val="0000FF"/>
                </a:solidFill>
                <a:highlight>
                  <a:srgbClr val="FFFFFF"/>
                </a:highlight>
              </a:rPr>
              <a:t>case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0" dirty="0">
                <a:solidFill>
                  <a:srgbClr val="FF8000"/>
                </a:solidFill>
                <a:highlight>
                  <a:srgbClr val="FFFFFF"/>
                </a:highlight>
              </a:rPr>
              <a:t>5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: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    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to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from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++;</a:t>
            </a:r>
            <a:endParaRPr lang="en-GB" sz="16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600" b="1" dirty="0">
                <a:solidFill>
                  <a:srgbClr val="0000FF"/>
                </a:solidFill>
                <a:highlight>
                  <a:srgbClr val="FFFFFF"/>
                </a:highlight>
              </a:rPr>
              <a:t>case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0" dirty="0">
                <a:solidFill>
                  <a:srgbClr val="FF8000"/>
                </a:solidFill>
                <a:highlight>
                  <a:srgbClr val="FFFFFF"/>
                </a:highlight>
              </a:rPr>
              <a:t>4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: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    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to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from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++;</a:t>
            </a:r>
            <a:endParaRPr lang="en-GB" sz="16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600" b="1" dirty="0">
                <a:solidFill>
                  <a:srgbClr val="0000FF"/>
                </a:solidFill>
                <a:highlight>
                  <a:srgbClr val="FFFFFF"/>
                </a:highlight>
              </a:rPr>
              <a:t>case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0" dirty="0">
                <a:solidFill>
                  <a:srgbClr val="FF8000"/>
                </a:solidFill>
                <a:highlight>
                  <a:srgbClr val="FFFFFF"/>
                </a:highlight>
              </a:rPr>
              <a:t>3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: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    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to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from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++;</a:t>
            </a:r>
            <a:endParaRPr lang="en-GB" sz="16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600" b="1" dirty="0">
                <a:solidFill>
                  <a:srgbClr val="0000FF"/>
                </a:solidFill>
                <a:highlight>
                  <a:srgbClr val="FFFFFF"/>
                </a:highlight>
              </a:rPr>
              <a:t>case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0" dirty="0">
                <a:solidFill>
                  <a:srgbClr val="FF8000"/>
                </a:solidFill>
                <a:highlight>
                  <a:srgbClr val="FFFFFF"/>
                </a:highlight>
              </a:rPr>
              <a:t>2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: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    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to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from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++;</a:t>
            </a:r>
            <a:endParaRPr lang="en-GB" sz="16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600" b="1" dirty="0">
                <a:solidFill>
                  <a:srgbClr val="0000FF"/>
                </a:solidFill>
                <a:highlight>
                  <a:srgbClr val="FFFFFF"/>
                </a:highlight>
              </a:rPr>
              <a:t>case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0" dirty="0">
                <a:solidFill>
                  <a:srgbClr val="FF8000"/>
                </a:solidFill>
                <a:highlight>
                  <a:srgbClr val="FFFFFF"/>
                </a:highlight>
              </a:rPr>
              <a:t>1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: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    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to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*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from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++;</a:t>
            </a:r>
            <a:endParaRPr lang="en-GB" sz="16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sr-Latn-RS" sz="160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}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1" dirty="0">
                <a:solidFill>
                  <a:srgbClr val="0000FF"/>
                </a:solidFill>
                <a:highlight>
                  <a:srgbClr val="FFFFFF"/>
                </a:highlight>
              </a:rPr>
              <a:t>while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(--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n 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&gt;</a:t>
            </a:r>
            <a:r>
              <a:rPr lang="en-GB" sz="16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6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);</a:t>
            </a:r>
            <a:endParaRPr lang="en-GB" sz="16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}</a:t>
            </a:r>
            <a:endParaRPr lang="en-GB" sz="1600" b="0" dirty="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3271378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C5E9A-2BB4-4057-96A5-59D94A4E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6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F3E78-32FA-4CFA-8E1C-E958D7CF7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375423"/>
            <a:ext cx="10515600" cy="4850279"/>
          </a:xfrm>
        </p:spPr>
        <p:txBody>
          <a:bodyPr anchor="t">
            <a:normAutofit/>
          </a:bodyPr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Dat je </a:t>
            </a:r>
            <a:r>
              <a:rPr lang="en-GB" dirty="0" err="1"/>
              <a:t>sledeći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elementima</a:t>
            </a:r>
            <a:r>
              <a:rPr lang="en-GB" dirty="0"/>
              <a:t> </a:t>
            </a:r>
            <a:r>
              <a:rPr lang="en-GB" dirty="0" err="1"/>
              <a:t>niza</a:t>
            </a:r>
            <a:r>
              <a:rPr lang="en-GB" dirty="0"/>
              <a:t> </a:t>
            </a:r>
            <a:r>
              <a:rPr lang="en-GB" b="1" dirty="0"/>
              <a:t>a</a:t>
            </a:r>
            <a:r>
              <a:rPr lang="en-GB" dirty="0"/>
              <a:t> koji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veličine</a:t>
            </a:r>
            <a:r>
              <a:rPr lang="en-GB" dirty="0"/>
              <a:t> 32 </a:t>
            </a:r>
            <a:r>
              <a:rPr lang="en-GB" dirty="0" err="1"/>
              <a:t>bita</a:t>
            </a:r>
            <a:r>
              <a:rPr lang="en-GB" dirty="0"/>
              <a:t>. </a:t>
            </a:r>
            <a:r>
              <a:rPr lang="en-GB" dirty="0" err="1"/>
              <a:t>Pretpostaviti</a:t>
            </a:r>
            <a:r>
              <a:rPr lang="en-GB" dirty="0"/>
              <a:t> da </a:t>
            </a:r>
            <a:r>
              <a:rPr lang="en-GB" dirty="0" err="1"/>
              <a:t>niz</a:t>
            </a:r>
            <a:r>
              <a:rPr lang="en-GB" dirty="0"/>
              <a:t> </a:t>
            </a:r>
            <a:r>
              <a:rPr lang="en-GB" b="1" dirty="0"/>
              <a:t>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početku</a:t>
            </a:r>
            <a:r>
              <a:rPr lang="en-GB" dirty="0"/>
              <a:t> </a:t>
            </a:r>
            <a:r>
              <a:rPr lang="en-GB" dirty="0" err="1"/>
              <a:t>nije</a:t>
            </a:r>
            <a:r>
              <a:rPr lang="en-GB" dirty="0"/>
              <a:t> </a:t>
            </a:r>
            <a:r>
              <a:rPr lang="en-GB" dirty="0" err="1"/>
              <a:t>učitan</a:t>
            </a:r>
            <a:r>
              <a:rPr lang="en-GB" dirty="0"/>
              <a:t> u </a:t>
            </a:r>
            <a:r>
              <a:rPr lang="en-GB" dirty="0" err="1"/>
              <a:t>keš</a:t>
            </a:r>
            <a:r>
              <a:rPr lang="en-GB" dirty="0"/>
              <a:t> </a:t>
            </a:r>
            <a:r>
              <a:rPr lang="en-GB" dirty="0" err="1"/>
              <a:t>memoriju</a:t>
            </a:r>
            <a:r>
              <a:rPr lang="en-GB" dirty="0"/>
              <a:t>.</a:t>
            </a:r>
            <a:endParaRPr lang="sr-Latn-RS" dirty="0"/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sr-Latn-RS" dirty="0"/>
          </a:p>
          <a:p>
            <a:pPr marL="0" indent="0" algn="ctr">
              <a:buNone/>
            </a:pPr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1000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pPr marL="0" indent="0" algn="ctr">
              <a:buNone/>
            </a:pP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Potrebno</a:t>
            </a:r>
            <a:r>
              <a:rPr lang="en-GB" dirty="0"/>
              <a:t> je </a:t>
            </a:r>
            <a:r>
              <a:rPr lang="en-GB" dirty="0" err="1"/>
              <a:t>optimizovati</a:t>
            </a:r>
            <a:r>
              <a:rPr lang="en-GB" dirty="0"/>
              <a:t> </a:t>
            </a:r>
            <a:r>
              <a:rPr lang="en-GB" dirty="0" err="1"/>
              <a:t>dati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transformacijom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ubacivanjem</a:t>
            </a:r>
            <a:r>
              <a:rPr lang="en-GB" dirty="0"/>
              <a:t> </a:t>
            </a:r>
            <a:r>
              <a:rPr lang="en-GB" dirty="0" err="1"/>
              <a:t>instrukcije</a:t>
            </a:r>
            <a:r>
              <a:rPr lang="en-GB" dirty="0"/>
              <a:t> </a:t>
            </a:r>
            <a:r>
              <a:rPr lang="en-GB" b="1" dirty="0"/>
              <a:t>prefetch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odgovarajućim</a:t>
            </a:r>
            <a:r>
              <a:rPr lang="en-GB" dirty="0"/>
              <a:t> </a:t>
            </a:r>
            <a:r>
              <a:rPr lang="en-GB" dirty="0" err="1"/>
              <a:t>mestima</a:t>
            </a:r>
            <a:r>
              <a:rPr lang="en-GB" dirty="0"/>
              <a:t> </a:t>
            </a:r>
            <a:r>
              <a:rPr lang="en-GB" dirty="0" err="1"/>
              <a:t>tako</a:t>
            </a:r>
            <a:r>
              <a:rPr lang="en-GB" dirty="0"/>
              <a:t> da se </a:t>
            </a:r>
            <a:r>
              <a:rPr lang="en-GB" dirty="0" err="1"/>
              <a:t>maksimalno</a:t>
            </a:r>
            <a:r>
              <a:rPr lang="en-GB" dirty="0"/>
              <a:t> </a:t>
            </a:r>
            <a:r>
              <a:rPr lang="en-GB" dirty="0" err="1"/>
              <a:t>smanji</a:t>
            </a:r>
            <a:r>
              <a:rPr lang="en-GB" dirty="0"/>
              <a:t> </a:t>
            </a:r>
            <a:r>
              <a:rPr lang="en-GB" dirty="0" err="1"/>
              <a:t>broj</a:t>
            </a:r>
            <a:r>
              <a:rPr lang="en-GB" dirty="0"/>
              <a:t> </a:t>
            </a:r>
            <a:r>
              <a:rPr lang="en-GB" dirty="0" err="1"/>
              <a:t>promašaja</a:t>
            </a:r>
            <a:r>
              <a:rPr lang="en-GB" dirty="0"/>
              <a:t> u </a:t>
            </a:r>
            <a:r>
              <a:rPr lang="en-GB" dirty="0" err="1"/>
              <a:t>keš</a:t>
            </a:r>
            <a:r>
              <a:rPr lang="en-GB" dirty="0"/>
              <a:t> </a:t>
            </a:r>
            <a:r>
              <a:rPr lang="en-GB" dirty="0" err="1"/>
              <a:t>memoriji</a:t>
            </a:r>
            <a:r>
              <a:rPr lang="en-GB" dirty="0"/>
              <a:t>. </a:t>
            </a:r>
            <a:r>
              <a:rPr lang="en-GB" dirty="0" err="1"/>
              <a:t>Težiti</a:t>
            </a:r>
            <a:r>
              <a:rPr lang="en-GB" dirty="0"/>
              <a:t> da se </a:t>
            </a:r>
            <a:r>
              <a:rPr lang="en-GB" dirty="0" err="1"/>
              <a:t>koristi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manje</a:t>
            </a:r>
            <a:r>
              <a:rPr lang="en-GB" dirty="0"/>
              <a:t> </a:t>
            </a:r>
            <a:r>
              <a:rPr lang="en-GB" dirty="0" err="1"/>
              <a:t>prostora</a:t>
            </a:r>
            <a:r>
              <a:rPr lang="en-GB" dirty="0"/>
              <a:t> u </a:t>
            </a:r>
            <a:r>
              <a:rPr lang="en-GB" dirty="0" err="1"/>
              <a:t>keš</a:t>
            </a:r>
            <a:r>
              <a:rPr lang="en-GB" dirty="0"/>
              <a:t> </a:t>
            </a:r>
            <a:r>
              <a:rPr lang="en-GB" dirty="0" err="1"/>
              <a:t>memoriji</a:t>
            </a:r>
            <a:r>
              <a:rPr lang="en-GB" dirty="0"/>
              <a:t>.</a:t>
            </a:r>
            <a:r>
              <a:rPr lang="sr-Latn-RS" dirty="0"/>
              <a:t> </a:t>
            </a:r>
            <a:r>
              <a:rPr lang="en-GB" dirty="0" err="1"/>
              <a:t>Memorijski</a:t>
            </a:r>
            <a:r>
              <a:rPr lang="en-GB" dirty="0"/>
              <a:t> </a:t>
            </a:r>
            <a:r>
              <a:rPr lang="en-GB" dirty="0" err="1"/>
              <a:t>kontroler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aritmetičko</a:t>
            </a:r>
            <a:r>
              <a:rPr lang="en-GB" dirty="0"/>
              <a:t> </a:t>
            </a:r>
            <a:r>
              <a:rPr lang="en-GB" dirty="0" err="1"/>
              <a:t>logička</a:t>
            </a:r>
            <a:r>
              <a:rPr lang="en-GB" dirty="0"/>
              <a:t> </a:t>
            </a:r>
            <a:r>
              <a:rPr lang="en-GB" dirty="0" err="1"/>
              <a:t>jedinica</a:t>
            </a:r>
            <a:r>
              <a:rPr lang="en-GB" dirty="0"/>
              <a:t> </a:t>
            </a:r>
            <a:r>
              <a:rPr lang="en-GB" dirty="0" err="1"/>
              <a:t>procesora</a:t>
            </a:r>
            <a:r>
              <a:rPr lang="en-GB" dirty="0"/>
              <a:t> </a:t>
            </a:r>
            <a:r>
              <a:rPr lang="en-GB" dirty="0" err="1"/>
              <a:t>imaju</a:t>
            </a:r>
            <a:r>
              <a:rPr lang="en-GB" dirty="0"/>
              <a:t> </a:t>
            </a:r>
            <a:r>
              <a:rPr lang="en-GB" dirty="0" err="1"/>
              <a:t>mogućnost</a:t>
            </a:r>
            <a:r>
              <a:rPr lang="en-GB" dirty="0"/>
              <a:t> </a:t>
            </a:r>
            <a:r>
              <a:rPr lang="en-GB" dirty="0" err="1"/>
              <a:t>rada</a:t>
            </a:r>
            <a:r>
              <a:rPr lang="en-GB" dirty="0"/>
              <a:t> u </a:t>
            </a:r>
            <a:r>
              <a:rPr lang="en-GB" dirty="0" err="1"/>
              <a:t>paraleli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6890142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C5E9A-2BB4-4057-96A5-59D94A4E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6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F3E78-32FA-4CFA-8E1C-E958D7CF7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3111"/>
            <a:ext cx="10515600" cy="4953850"/>
          </a:xfrm>
        </p:spPr>
        <p:txBody>
          <a:bodyPr anchor="t">
            <a:normAutofit fontScale="92500"/>
          </a:bodyPr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 err="1"/>
              <a:t>Pretpostaviti</a:t>
            </a:r>
            <a:r>
              <a:rPr lang="en-GB" sz="2400" dirty="0"/>
              <a:t> da je </a:t>
            </a:r>
            <a:r>
              <a:rPr lang="en-GB" sz="2400" dirty="0" err="1"/>
              <a:t>rezultat</a:t>
            </a:r>
            <a:r>
              <a:rPr lang="en-GB" sz="2400" dirty="0"/>
              <a:t> </a:t>
            </a:r>
            <a:r>
              <a:rPr lang="en-GB" sz="2400" dirty="0" err="1"/>
              <a:t>instrukcije</a:t>
            </a:r>
            <a:r>
              <a:rPr lang="en-GB" sz="2400" dirty="0"/>
              <a:t> </a:t>
            </a:r>
            <a:r>
              <a:rPr lang="en-GB" sz="2400" b="1" dirty="0"/>
              <a:t>prefetch</a:t>
            </a:r>
            <a:r>
              <a:rPr lang="en-GB" sz="2400" dirty="0"/>
              <a:t> </a:t>
            </a:r>
            <a:r>
              <a:rPr lang="en-GB" sz="2400" dirty="0" err="1"/>
              <a:t>vidljiv</a:t>
            </a:r>
            <a:r>
              <a:rPr lang="en-GB" sz="2400" dirty="0"/>
              <a:t> </a:t>
            </a:r>
            <a:r>
              <a:rPr lang="en-GB" sz="2400" dirty="0" err="1"/>
              <a:t>nakon</a:t>
            </a:r>
            <a:r>
              <a:rPr lang="en-GB" sz="2400" dirty="0"/>
              <a:t> </a:t>
            </a:r>
            <a:r>
              <a:rPr lang="en-GB" sz="2400" b="1" dirty="0"/>
              <a:t>10ns</a:t>
            </a:r>
            <a:r>
              <a:rPr lang="en-GB" sz="2400" dirty="0"/>
              <a:t> (od </a:t>
            </a:r>
            <a:r>
              <a:rPr lang="en-GB" sz="2400" dirty="0" err="1"/>
              <a:t>početka</a:t>
            </a:r>
            <a:r>
              <a:rPr lang="en-GB" sz="2400" dirty="0"/>
              <a:t> </a:t>
            </a:r>
            <a:r>
              <a:rPr lang="en-GB" sz="2400" dirty="0" err="1"/>
              <a:t>čitanja</a:t>
            </a:r>
            <a:r>
              <a:rPr lang="en-GB" sz="2400" dirty="0"/>
              <a:t> </a:t>
            </a:r>
            <a:r>
              <a:rPr lang="en-GB" sz="2400" dirty="0" err="1"/>
              <a:t>instrukcije</a:t>
            </a:r>
            <a:r>
              <a:rPr lang="en-GB" sz="2400" dirty="0"/>
              <a:t>) </a:t>
            </a:r>
            <a:r>
              <a:rPr lang="en-GB" sz="2400" dirty="0" err="1"/>
              <a:t>dok</a:t>
            </a:r>
            <a:r>
              <a:rPr lang="en-GB" sz="2400" dirty="0"/>
              <a:t> se </a:t>
            </a:r>
            <a:r>
              <a:rPr lang="en-GB" sz="2400" dirty="0" err="1"/>
              <a:t>sama</a:t>
            </a:r>
            <a:r>
              <a:rPr lang="en-GB" sz="2400" dirty="0"/>
              <a:t> </a:t>
            </a:r>
            <a:r>
              <a:rPr lang="en-GB" sz="2400" dirty="0" err="1"/>
              <a:t>instrukcija</a:t>
            </a:r>
            <a:r>
              <a:rPr lang="en-GB" sz="2400" dirty="0"/>
              <a:t> </a:t>
            </a:r>
            <a:r>
              <a:rPr lang="en-GB" sz="2400" dirty="0" err="1"/>
              <a:t>izvrši</a:t>
            </a:r>
            <a:r>
              <a:rPr lang="en-GB" sz="2400" dirty="0"/>
              <a:t> za </a:t>
            </a:r>
            <a:r>
              <a:rPr lang="en-GB" sz="2400" b="1" dirty="0"/>
              <a:t>1ns</a:t>
            </a:r>
            <a:r>
              <a:rPr lang="en-GB" sz="2400" dirty="0"/>
              <a:t>. Za </a:t>
            </a:r>
            <a:r>
              <a:rPr lang="en-GB" sz="2400" dirty="0" err="1"/>
              <a:t>računanje</a:t>
            </a:r>
            <a:r>
              <a:rPr lang="en-GB" sz="2400" dirty="0"/>
              <a:t> </a:t>
            </a:r>
            <a:r>
              <a:rPr lang="en-GB" sz="2400" dirty="0" err="1"/>
              <a:t>elementa</a:t>
            </a:r>
            <a:r>
              <a:rPr lang="sr-Latn-RS" sz="2400" dirty="0"/>
              <a:t> </a:t>
            </a:r>
            <a:r>
              <a:rPr lang="en-GB" sz="2400" b="1" dirty="0"/>
              <a:t>a[</a:t>
            </a:r>
            <a:r>
              <a:rPr lang="en-GB" sz="2400" b="1" dirty="0" err="1"/>
              <a:t>i</a:t>
            </a:r>
            <a:r>
              <a:rPr lang="en-GB" sz="2400" b="1" dirty="0"/>
              <a:t>]</a:t>
            </a:r>
            <a:r>
              <a:rPr lang="en-GB" sz="2400" dirty="0"/>
              <a:t> (</a:t>
            </a:r>
            <a:r>
              <a:rPr lang="en-GB" sz="2400" b="1" dirty="0"/>
              <a:t>a[</a:t>
            </a:r>
            <a:r>
              <a:rPr lang="en-GB" sz="2400" b="1" dirty="0" err="1"/>
              <a:t>i</a:t>
            </a:r>
            <a:r>
              <a:rPr lang="en-GB" sz="2400" b="1" dirty="0"/>
              <a:t>] = a[</a:t>
            </a:r>
            <a:r>
              <a:rPr lang="en-GB" sz="2400" b="1" dirty="0" err="1"/>
              <a:t>i</a:t>
            </a:r>
            <a:r>
              <a:rPr lang="en-GB" sz="2400" b="1" dirty="0"/>
              <a:t>] + 1</a:t>
            </a:r>
            <a:r>
              <a:rPr lang="en-GB" sz="2400" dirty="0"/>
              <a:t>) </a:t>
            </a:r>
            <a:r>
              <a:rPr lang="en-GB" sz="2400" dirty="0" err="1"/>
              <a:t>potrebno</a:t>
            </a:r>
            <a:r>
              <a:rPr lang="en-GB" sz="2400" dirty="0"/>
              <a:t> je </a:t>
            </a:r>
            <a:r>
              <a:rPr lang="en-GB" sz="2400" b="1" dirty="0"/>
              <a:t>5ns</a:t>
            </a:r>
            <a:r>
              <a:rPr lang="en-GB" sz="2400" dirty="0"/>
              <a:t> </a:t>
            </a:r>
            <a:r>
              <a:rPr lang="en-GB" sz="2400" dirty="0" err="1"/>
              <a:t>ako</a:t>
            </a:r>
            <a:r>
              <a:rPr lang="en-GB" sz="2400" dirty="0"/>
              <a:t> se </a:t>
            </a:r>
            <a:r>
              <a:rPr lang="en-GB" sz="2400" b="1" dirty="0"/>
              <a:t>a[</a:t>
            </a:r>
            <a:r>
              <a:rPr lang="en-GB" sz="2400" b="1" dirty="0" err="1"/>
              <a:t>i</a:t>
            </a:r>
            <a:r>
              <a:rPr lang="en-GB" sz="2400" b="1" dirty="0"/>
              <a:t>]</a:t>
            </a:r>
            <a:r>
              <a:rPr lang="en-GB" sz="2400" dirty="0"/>
              <a:t> </a:t>
            </a:r>
            <a:r>
              <a:rPr lang="en-GB" sz="2400" dirty="0" err="1"/>
              <a:t>nalazi</a:t>
            </a:r>
            <a:r>
              <a:rPr lang="en-GB" sz="2400" dirty="0"/>
              <a:t> u </a:t>
            </a:r>
            <a:r>
              <a:rPr lang="en-GB" sz="2400" dirty="0" err="1"/>
              <a:t>keš</a:t>
            </a:r>
            <a:r>
              <a:rPr lang="en-GB" sz="2400" dirty="0"/>
              <a:t> </a:t>
            </a:r>
            <a:r>
              <a:rPr lang="en-GB" sz="2400" dirty="0" err="1"/>
              <a:t>memoriji</a:t>
            </a:r>
            <a:r>
              <a:rPr lang="en-GB" sz="2400" dirty="0"/>
              <a:t> </a:t>
            </a:r>
            <a:r>
              <a:rPr lang="en-GB" sz="2400" dirty="0" err="1"/>
              <a:t>ili</a:t>
            </a:r>
            <a:r>
              <a:rPr lang="en-GB" sz="2400" dirty="0"/>
              <a:t> </a:t>
            </a:r>
            <a:r>
              <a:rPr lang="en-GB" sz="2400" b="1" dirty="0"/>
              <a:t>15ns</a:t>
            </a:r>
            <a:r>
              <a:rPr lang="en-GB" sz="2400" dirty="0"/>
              <a:t> </a:t>
            </a:r>
            <a:r>
              <a:rPr lang="en-GB" sz="2400" dirty="0" err="1"/>
              <a:t>ako</a:t>
            </a:r>
            <a:r>
              <a:rPr lang="en-GB" sz="2400" dirty="0"/>
              <a:t> se ne </a:t>
            </a:r>
            <a:r>
              <a:rPr lang="en-GB" sz="2400" dirty="0" err="1"/>
              <a:t>nalazi</a:t>
            </a:r>
            <a:r>
              <a:rPr lang="en-GB" sz="2400" dirty="0"/>
              <a:t> u </a:t>
            </a:r>
            <a:r>
              <a:rPr lang="en-GB" sz="2400" dirty="0" err="1"/>
              <a:t>keš</a:t>
            </a:r>
            <a:r>
              <a:rPr lang="en-GB" sz="2400" dirty="0"/>
              <a:t> </a:t>
            </a:r>
            <a:r>
              <a:rPr lang="en-GB" sz="2400" dirty="0" err="1"/>
              <a:t>memoriji</a:t>
            </a:r>
            <a:r>
              <a:rPr lang="en-GB" sz="2400" dirty="0"/>
              <a:t>. </a:t>
            </a:r>
            <a:r>
              <a:rPr lang="en-GB" sz="2400" dirty="0" err="1"/>
              <a:t>Smatrati</a:t>
            </a:r>
            <a:r>
              <a:rPr lang="en-GB" sz="2400" dirty="0"/>
              <a:t> da se </a:t>
            </a:r>
            <a:r>
              <a:rPr lang="en-GB" sz="2400" dirty="0" err="1"/>
              <a:t>instrukcije</a:t>
            </a:r>
            <a:r>
              <a:rPr lang="en-GB" sz="2400" dirty="0"/>
              <a:t> za </a:t>
            </a:r>
            <a:r>
              <a:rPr lang="en-GB" sz="2400" dirty="0" err="1"/>
              <a:t>kontrolu</a:t>
            </a:r>
            <a:r>
              <a:rPr lang="en-GB" sz="2400" dirty="0"/>
              <a:t> </a:t>
            </a:r>
            <a:r>
              <a:rPr lang="en-GB" sz="2400" dirty="0" err="1"/>
              <a:t>petlje</a:t>
            </a:r>
            <a:r>
              <a:rPr lang="en-GB" sz="2400" dirty="0"/>
              <a:t> </a:t>
            </a:r>
            <a:r>
              <a:rPr lang="en-GB" sz="2400" dirty="0" err="1"/>
              <a:t>dovoljno</a:t>
            </a:r>
            <a:r>
              <a:rPr lang="en-GB" sz="2400" dirty="0"/>
              <a:t> </a:t>
            </a:r>
            <a:r>
              <a:rPr lang="en-GB" sz="2400" dirty="0" err="1"/>
              <a:t>brzo</a:t>
            </a:r>
            <a:r>
              <a:rPr lang="en-GB" sz="2400" dirty="0"/>
              <a:t> </a:t>
            </a:r>
            <a:r>
              <a:rPr lang="en-GB" sz="2400" dirty="0" err="1"/>
              <a:t>izvrše</a:t>
            </a:r>
            <a:r>
              <a:rPr lang="en-GB" sz="2400" dirty="0"/>
              <a:t> u </a:t>
            </a:r>
            <a:r>
              <a:rPr lang="en-GB" sz="2400" dirty="0" err="1"/>
              <a:t>odnosu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ostale</a:t>
            </a:r>
            <a:r>
              <a:rPr lang="en-GB" sz="2400" dirty="0"/>
              <a:t> </a:t>
            </a:r>
            <a:r>
              <a:rPr lang="en-GB" sz="2400" dirty="0" err="1"/>
              <a:t>instrukcije</a:t>
            </a:r>
            <a:r>
              <a:rPr lang="en-GB" sz="2400" dirty="0"/>
              <a:t> </a:t>
            </a:r>
            <a:r>
              <a:rPr lang="en-GB" sz="2400" dirty="0" err="1"/>
              <a:t>tako</a:t>
            </a:r>
            <a:r>
              <a:rPr lang="en-GB" sz="2400" dirty="0"/>
              <a:t> da one ne </a:t>
            </a:r>
            <a:r>
              <a:rPr lang="en-GB" sz="2400" dirty="0" err="1"/>
              <a:t>utiču</a:t>
            </a:r>
            <a:r>
              <a:rPr lang="en-GB" sz="2400" dirty="0"/>
              <a:t> </a:t>
            </a:r>
            <a:r>
              <a:rPr lang="en-GB" sz="2400" dirty="0" err="1"/>
              <a:t>bitno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performanse</a:t>
            </a:r>
            <a:r>
              <a:rPr lang="en-GB" sz="2400" dirty="0"/>
              <a:t>.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GB" sz="2400" dirty="0"/>
          </a:p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r>
              <a:rPr lang="en-GB" sz="2400" dirty="0" err="1"/>
              <a:t>Uzeti</a:t>
            </a:r>
            <a:r>
              <a:rPr lang="en-GB" sz="2400" dirty="0"/>
              <a:t> da u </a:t>
            </a:r>
            <a:r>
              <a:rPr lang="en-GB" sz="2400" dirty="0" err="1"/>
              <a:t>blok</a:t>
            </a:r>
            <a:r>
              <a:rPr lang="en-GB" sz="2400" dirty="0"/>
              <a:t> </a:t>
            </a:r>
            <a:r>
              <a:rPr lang="en-GB" sz="2400" dirty="0" err="1"/>
              <a:t>keš</a:t>
            </a:r>
            <a:r>
              <a:rPr lang="en-GB" sz="2400" dirty="0"/>
              <a:t> </a:t>
            </a:r>
            <a:r>
              <a:rPr lang="en-GB" sz="2400" dirty="0" err="1"/>
              <a:t>memorije</a:t>
            </a:r>
            <a:r>
              <a:rPr lang="en-GB" sz="2400" dirty="0"/>
              <a:t> </a:t>
            </a:r>
            <a:r>
              <a:rPr lang="en-GB" sz="2400" dirty="0" err="1"/>
              <a:t>stane</a:t>
            </a:r>
            <a:r>
              <a:rPr lang="en-GB" sz="2400" dirty="0"/>
              <a:t> </a:t>
            </a:r>
            <a:r>
              <a:rPr lang="en-GB" sz="2400" dirty="0" err="1"/>
              <a:t>maksimalno</a:t>
            </a:r>
            <a:r>
              <a:rPr lang="en-GB" sz="2400" dirty="0"/>
              <a:t> </a:t>
            </a:r>
            <a:r>
              <a:rPr lang="en-GB" sz="2400" dirty="0" err="1"/>
              <a:t>jedan</a:t>
            </a:r>
            <a:r>
              <a:rPr lang="en-GB" sz="2400" dirty="0"/>
              <a:t> </a:t>
            </a:r>
            <a:r>
              <a:rPr lang="en-GB" sz="2400" dirty="0" err="1"/>
              <a:t>podatak</a:t>
            </a:r>
            <a:r>
              <a:rPr lang="en-GB" sz="2400" dirty="0"/>
              <a:t>.</a:t>
            </a:r>
          </a:p>
          <a:p>
            <a:pPr marL="800100" lvl="1" indent="-342900" algn="just">
              <a:spcBef>
                <a:spcPts val="0"/>
              </a:spcBef>
              <a:buFont typeface="+mj-lt"/>
              <a:buAutoNum type="arabicPeriod"/>
            </a:pPr>
            <a:r>
              <a:rPr lang="en-GB" sz="1800" dirty="0" err="1"/>
              <a:t>Izračunati</a:t>
            </a:r>
            <a:r>
              <a:rPr lang="en-GB" sz="1800" dirty="0"/>
              <a:t> </a:t>
            </a:r>
            <a:r>
              <a:rPr lang="en-GB" sz="1800" dirty="0" err="1"/>
              <a:t>potrebno</a:t>
            </a:r>
            <a:r>
              <a:rPr lang="en-GB" sz="1800" dirty="0"/>
              <a:t> </a:t>
            </a:r>
            <a:r>
              <a:rPr lang="en-GB" sz="1800" dirty="0" err="1"/>
              <a:t>vreme</a:t>
            </a:r>
            <a:r>
              <a:rPr lang="en-GB" sz="1800" dirty="0"/>
              <a:t> za </a:t>
            </a:r>
            <a:r>
              <a:rPr lang="en-GB" sz="1800" dirty="0" err="1"/>
              <a:t>izvršavanje</a:t>
            </a:r>
            <a:r>
              <a:rPr lang="en-GB" sz="1800" dirty="0"/>
              <a:t> </a:t>
            </a:r>
            <a:r>
              <a:rPr lang="en-GB" sz="1800" dirty="0" err="1"/>
              <a:t>neoptimizovanog</a:t>
            </a:r>
            <a:r>
              <a:rPr lang="en-GB" sz="1800" dirty="0"/>
              <a:t> </a:t>
            </a:r>
            <a:r>
              <a:rPr lang="en-GB" sz="1800" dirty="0" err="1"/>
              <a:t>programa</a:t>
            </a:r>
            <a:r>
              <a:rPr lang="en-GB" sz="1800" dirty="0"/>
              <a:t> (bez </a:t>
            </a:r>
            <a:r>
              <a:rPr lang="en-GB" sz="1800" b="1" dirty="0"/>
              <a:t>prefetch </a:t>
            </a:r>
            <a:r>
              <a:rPr lang="en-GB" sz="1800" dirty="0" err="1"/>
              <a:t>instrukcija</a:t>
            </a:r>
            <a:r>
              <a:rPr lang="en-GB" sz="1800" dirty="0"/>
              <a:t>)</a:t>
            </a:r>
          </a:p>
          <a:p>
            <a:pPr marL="800100" lvl="1" indent="-342900" algn="just">
              <a:spcBef>
                <a:spcPts val="0"/>
              </a:spcBef>
              <a:buFont typeface="+mj-lt"/>
              <a:buAutoNum type="arabicPeriod"/>
            </a:pPr>
            <a:r>
              <a:rPr lang="en-GB" sz="1800" dirty="0" err="1"/>
              <a:t>Izračunati</a:t>
            </a:r>
            <a:r>
              <a:rPr lang="en-GB" sz="1800" dirty="0"/>
              <a:t> </a:t>
            </a:r>
            <a:r>
              <a:rPr lang="en-GB" sz="1800" dirty="0" err="1"/>
              <a:t>potrebno</a:t>
            </a:r>
            <a:r>
              <a:rPr lang="en-GB" sz="1800" dirty="0"/>
              <a:t> </a:t>
            </a:r>
            <a:r>
              <a:rPr lang="en-GB" sz="1800" dirty="0" err="1"/>
              <a:t>vreme</a:t>
            </a:r>
            <a:r>
              <a:rPr lang="en-GB" sz="1800" dirty="0"/>
              <a:t> za </a:t>
            </a:r>
            <a:r>
              <a:rPr lang="en-GB" sz="1800" dirty="0" err="1"/>
              <a:t>izvršavanje</a:t>
            </a:r>
            <a:r>
              <a:rPr lang="en-GB" sz="1800" dirty="0"/>
              <a:t> </a:t>
            </a:r>
            <a:r>
              <a:rPr lang="en-GB" sz="1800" dirty="0" err="1"/>
              <a:t>optimizovanog</a:t>
            </a:r>
            <a:r>
              <a:rPr lang="en-GB" sz="1800" dirty="0"/>
              <a:t> </a:t>
            </a:r>
            <a:r>
              <a:rPr lang="en-GB" sz="1800" dirty="0" err="1"/>
              <a:t>programa</a:t>
            </a:r>
            <a:endParaRPr lang="en-GB" sz="1800" dirty="0"/>
          </a:p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r>
              <a:rPr lang="en-GB" sz="2400" dirty="0" err="1"/>
              <a:t>Uzeti</a:t>
            </a:r>
            <a:r>
              <a:rPr lang="en-GB" sz="2400" dirty="0"/>
              <a:t> da u </a:t>
            </a:r>
            <a:r>
              <a:rPr lang="en-GB" sz="2400" dirty="0" err="1"/>
              <a:t>blok</a:t>
            </a:r>
            <a:r>
              <a:rPr lang="en-GB" sz="2400" dirty="0"/>
              <a:t> </a:t>
            </a:r>
            <a:r>
              <a:rPr lang="en-GB" sz="2400" dirty="0" err="1"/>
              <a:t>keš</a:t>
            </a:r>
            <a:r>
              <a:rPr lang="en-GB" sz="2400" dirty="0"/>
              <a:t> </a:t>
            </a:r>
            <a:r>
              <a:rPr lang="en-GB" sz="2400" dirty="0" err="1"/>
              <a:t>memorije</a:t>
            </a:r>
            <a:r>
              <a:rPr lang="en-GB" sz="2400" dirty="0"/>
              <a:t> </a:t>
            </a:r>
            <a:r>
              <a:rPr lang="en-GB" sz="2400" dirty="0" err="1"/>
              <a:t>stanu</a:t>
            </a:r>
            <a:r>
              <a:rPr lang="en-GB" sz="2400" dirty="0"/>
              <a:t> </a:t>
            </a:r>
            <a:r>
              <a:rPr lang="en-GB" sz="2400" dirty="0" err="1"/>
              <a:t>četiri</a:t>
            </a:r>
            <a:r>
              <a:rPr lang="en-GB" sz="2400" dirty="0"/>
              <a:t> </a:t>
            </a:r>
            <a:r>
              <a:rPr lang="en-GB" sz="2400" dirty="0" err="1"/>
              <a:t>podatka</a:t>
            </a:r>
            <a:r>
              <a:rPr lang="en-GB" sz="2400" dirty="0"/>
              <a:t>, </a:t>
            </a:r>
            <a:r>
              <a:rPr lang="en-GB" sz="2400" dirty="0" err="1"/>
              <a:t>kao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da je </a:t>
            </a:r>
            <a:r>
              <a:rPr lang="en-GB" sz="2400" dirty="0" err="1"/>
              <a:t>početak</a:t>
            </a:r>
            <a:r>
              <a:rPr lang="en-GB" sz="2400" dirty="0"/>
              <a:t> </a:t>
            </a:r>
            <a:r>
              <a:rPr lang="en-GB" sz="2400" dirty="0" err="1"/>
              <a:t>niza</a:t>
            </a:r>
            <a:r>
              <a:rPr lang="en-GB" sz="2400" dirty="0"/>
              <a:t> </a:t>
            </a:r>
            <a:br>
              <a:rPr lang="en-GB" sz="2400" dirty="0"/>
            </a:br>
            <a:r>
              <a:rPr lang="en-GB" sz="2400" dirty="0"/>
              <a:t>(</a:t>
            </a:r>
            <a:r>
              <a:rPr lang="en-GB" sz="2400" dirty="0" err="1"/>
              <a:t>prvi</a:t>
            </a:r>
            <a:r>
              <a:rPr lang="en-GB" sz="2400" dirty="0"/>
              <a:t> element </a:t>
            </a:r>
            <a:r>
              <a:rPr lang="en-GB" sz="2400" dirty="0" err="1"/>
              <a:t>niza</a:t>
            </a:r>
            <a:r>
              <a:rPr lang="en-GB" sz="2400" dirty="0"/>
              <a:t>) </a:t>
            </a:r>
            <a:r>
              <a:rPr lang="en-GB" sz="2400" dirty="0" err="1"/>
              <a:t>poravnat</a:t>
            </a:r>
            <a:r>
              <a:rPr lang="en-GB" sz="2400" dirty="0"/>
              <a:t> </a:t>
            </a:r>
            <a:r>
              <a:rPr lang="en-GB" sz="2400" dirty="0" err="1"/>
              <a:t>tako</a:t>
            </a:r>
            <a:r>
              <a:rPr lang="en-GB" sz="2400" dirty="0"/>
              <a:t> da </a:t>
            </a:r>
            <a:r>
              <a:rPr lang="en-GB" sz="2400" dirty="0" err="1"/>
              <a:t>prva</a:t>
            </a:r>
            <a:r>
              <a:rPr lang="en-GB" sz="2400" dirty="0"/>
              <a:t> </a:t>
            </a:r>
            <a:r>
              <a:rPr lang="en-GB" sz="2400" dirty="0" err="1"/>
              <a:t>četiri</a:t>
            </a:r>
            <a:r>
              <a:rPr lang="en-GB" sz="2400" dirty="0"/>
              <a:t> </a:t>
            </a:r>
            <a:r>
              <a:rPr lang="en-GB" sz="2400" dirty="0" err="1"/>
              <a:t>elementa</a:t>
            </a:r>
            <a:r>
              <a:rPr lang="en-GB" sz="2400" dirty="0"/>
              <a:t> </a:t>
            </a:r>
            <a:r>
              <a:rPr lang="en-GB" sz="2400" dirty="0" err="1"/>
              <a:t>niza</a:t>
            </a:r>
            <a:r>
              <a:rPr lang="en-GB" sz="2400" dirty="0"/>
              <a:t> </a:t>
            </a:r>
            <a:r>
              <a:rPr lang="en-GB" sz="2400" dirty="0" err="1"/>
              <a:t>staju</a:t>
            </a:r>
            <a:r>
              <a:rPr lang="en-GB" sz="2400" dirty="0"/>
              <a:t> u </a:t>
            </a:r>
            <a:r>
              <a:rPr lang="en-GB" sz="2400" dirty="0" err="1"/>
              <a:t>tačno</a:t>
            </a:r>
            <a:r>
              <a:rPr lang="en-GB" sz="2400" dirty="0"/>
              <a:t> </a:t>
            </a:r>
            <a:r>
              <a:rPr lang="en-GB" sz="2400" dirty="0" err="1"/>
              <a:t>jedan</a:t>
            </a:r>
            <a:r>
              <a:rPr lang="en-GB" sz="2400" dirty="0"/>
              <a:t> </a:t>
            </a:r>
            <a:r>
              <a:rPr lang="en-GB" sz="2400" dirty="0" err="1"/>
              <a:t>blok</a:t>
            </a:r>
            <a:endParaRPr lang="en-GB" sz="2400" dirty="0"/>
          </a:p>
          <a:p>
            <a:pPr marL="800100" lvl="1" indent="-342900" algn="just">
              <a:spcBef>
                <a:spcPts val="0"/>
              </a:spcBef>
              <a:buFont typeface="+mj-lt"/>
              <a:buAutoNum type="arabicPeriod"/>
            </a:pPr>
            <a:r>
              <a:rPr lang="en-GB" sz="1800" dirty="0" err="1"/>
              <a:t>Izračunati</a:t>
            </a:r>
            <a:r>
              <a:rPr lang="en-GB" sz="1800" dirty="0"/>
              <a:t> </a:t>
            </a:r>
            <a:r>
              <a:rPr lang="en-GB" sz="1800" dirty="0" err="1"/>
              <a:t>potrebno</a:t>
            </a:r>
            <a:r>
              <a:rPr lang="en-GB" sz="1800" dirty="0"/>
              <a:t> </a:t>
            </a:r>
            <a:r>
              <a:rPr lang="en-GB" sz="1800" dirty="0" err="1"/>
              <a:t>vreme</a:t>
            </a:r>
            <a:r>
              <a:rPr lang="en-GB" sz="1800" dirty="0"/>
              <a:t> za </a:t>
            </a:r>
            <a:r>
              <a:rPr lang="en-GB" sz="1800" dirty="0" err="1"/>
              <a:t>izvršavanje</a:t>
            </a:r>
            <a:r>
              <a:rPr lang="en-GB" sz="1800" dirty="0"/>
              <a:t> </a:t>
            </a:r>
            <a:r>
              <a:rPr lang="en-GB" sz="1800" dirty="0" err="1"/>
              <a:t>neoptimizovanog</a:t>
            </a:r>
            <a:r>
              <a:rPr lang="en-GB" sz="1800" dirty="0"/>
              <a:t> </a:t>
            </a:r>
            <a:r>
              <a:rPr lang="en-GB" sz="1800" dirty="0" err="1"/>
              <a:t>programa</a:t>
            </a:r>
            <a:r>
              <a:rPr lang="en-GB" sz="1800" dirty="0"/>
              <a:t> (bez </a:t>
            </a:r>
            <a:r>
              <a:rPr lang="en-GB" sz="1800" b="1" dirty="0"/>
              <a:t>prefetch</a:t>
            </a:r>
            <a:r>
              <a:rPr lang="en-GB" sz="1800" dirty="0"/>
              <a:t> </a:t>
            </a:r>
            <a:r>
              <a:rPr lang="en-GB" sz="1800" dirty="0" err="1"/>
              <a:t>instrukcija</a:t>
            </a:r>
            <a:r>
              <a:rPr lang="en-GB" sz="1800" dirty="0"/>
              <a:t>) </a:t>
            </a:r>
            <a:r>
              <a:rPr lang="en-GB" sz="1800" dirty="0" err="1"/>
              <a:t>sa</a:t>
            </a:r>
            <a:r>
              <a:rPr lang="en-GB" sz="1800" dirty="0"/>
              <a:t> </a:t>
            </a:r>
            <a:r>
              <a:rPr lang="en-GB" sz="1800" dirty="0" err="1"/>
              <a:t>korišćenjem</a:t>
            </a:r>
            <a:r>
              <a:rPr lang="en-GB" sz="1800" dirty="0"/>
              <a:t> </a:t>
            </a:r>
            <a:r>
              <a:rPr lang="en-GB" sz="1800" dirty="0" err="1"/>
              <a:t>ranije</a:t>
            </a:r>
            <a:r>
              <a:rPr lang="en-GB" sz="1800" dirty="0"/>
              <a:t> </a:t>
            </a:r>
            <a:r>
              <a:rPr lang="en-GB" sz="1800" dirty="0" err="1"/>
              <a:t>učitanih</a:t>
            </a:r>
            <a:r>
              <a:rPr lang="en-GB" sz="1800" dirty="0"/>
              <a:t> </a:t>
            </a:r>
            <a:r>
              <a:rPr lang="en-GB" sz="1800" dirty="0" err="1"/>
              <a:t>elemenata</a:t>
            </a:r>
            <a:r>
              <a:rPr lang="en-GB" sz="1800" dirty="0"/>
              <a:t> u </a:t>
            </a:r>
            <a:r>
              <a:rPr lang="en-GB" sz="1800" dirty="0" err="1"/>
              <a:t>keš</a:t>
            </a:r>
            <a:r>
              <a:rPr lang="en-GB" sz="1800" dirty="0"/>
              <a:t> </a:t>
            </a:r>
            <a:r>
              <a:rPr lang="en-GB" sz="1800" dirty="0" err="1"/>
              <a:t>memoriju</a:t>
            </a:r>
            <a:endParaRPr lang="en-GB" sz="1800" dirty="0"/>
          </a:p>
          <a:p>
            <a:pPr marL="800100" lvl="1" indent="-342900" algn="just">
              <a:spcBef>
                <a:spcPts val="0"/>
              </a:spcBef>
              <a:buFont typeface="+mj-lt"/>
              <a:buAutoNum type="arabicPeriod"/>
            </a:pPr>
            <a:r>
              <a:rPr lang="en-GB" sz="1800" dirty="0" err="1"/>
              <a:t>Izračunati</a:t>
            </a:r>
            <a:r>
              <a:rPr lang="en-GB" sz="1800" dirty="0"/>
              <a:t> </a:t>
            </a:r>
            <a:r>
              <a:rPr lang="en-GB" sz="1800" dirty="0" err="1"/>
              <a:t>potrebno</a:t>
            </a:r>
            <a:r>
              <a:rPr lang="en-GB" sz="1800" dirty="0"/>
              <a:t> </a:t>
            </a:r>
            <a:r>
              <a:rPr lang="en-GB" sz="1800" dirty="0" err="1"/>
              <a:t>vreme</a:t>
            </a:r>
            <a:r>
              <a:rPr lang="en-GB" sz="1800" dirty="0"/>
              <a:t> za </a:t>
            </a:r>
            <a:r>
              <a:rPr lang="en-GB" sz="1800" dirty="0" err="1"/>
              <a:t>izvršavanje</a:t>
            </a:r>
            <a:r>
              <a:rPr lang="en-GB" sz="1800" dirty="0"/>
              <a:t> </a:t>
            </a:r>
            <a:r>
              <a:rPr lang="en-GB" sz="1800" dirty="0" err="1"/>
              <a:t>optimizovanog</a:t>
            </a:r>
            <a:r>
              <a:rPr lang="en-GB" sz="1800" dirty="0"/>
              <a:t> </a:t>
            </a:r>
            <a:r>
              <a:rPr lang="en-GB" sz="1800" dirty="0" err="1"/>
              <a:t>programa</a:t>
            </a:r>
            <a:r>
              <a:rPr lang="en-GB" sz="1800" dirty="0"/>
              <a:t> </a:t>
            </a:r>
            <a:r>
              <a:rPr lang="en-GB" sz="1800" dirty="0" err="1"/>
              <a:t>sa</a:t>
            </a:r>
            <a:r>
              <a:rPr lang="en-GB" sz="1800" dirty="0"/>
              <a:t> </a:t>
            </a:r>
            <a:r>
              <a:rPr lang="en-GB" sz="1800" dirty="0" err="1"/>
              <a:t>korišćenjem</a:t>
            </a:r>
            <a:r>
              <a:rPr lang="en-GB" sz="1800" dirty="0"/>
              <a:t> </a:t>
            </a:r>
            <a:r>
              <a:rPr lang="en-GB" sz="1800" dirty="0" err="1"/>
              <a:t>ranije</a:t>
            </a:r>
            <a:r>
              <a:rPr lang="en-GB" sz="1800" dirty="0"/>
              <a:t> </a:t>
            </a:r>
            <a:r>
              <a:rPr lang="en-GB" sz="1800" dirty="0" err="1"/>
              <a:t>učitanih</a:t>
            </a:r>
            <a:r>
              <a:rPr lang="en-GB" sz="1800" dirty="0"/>
              <a:t> </a:t>
            </a:r>
            <a:r>
              <a:rPr lang="en-GB" sz="1800" dirty="0" err="1"/>
              <a:t>elemenata</a:t>
            </a:r>
            <a:r>
              <a:rPr lang="en-GB" sz="1800" dirty="0"/>
              <a:t> u </a:t>
            </a:r>
            <a:r>
              <a:rPr lang="en-GB" sz="1800" dirty="0" err="1"/>
              <a:t>keš</a:t>
            </a:r>
            <a:r>
              <a:rPr lang="en-GB" sz="1800" dirty="0"/>
              <a:t> </a:t>
            </a:r>
            <a:r>
              <a:rPr lang="en-GB" sz="1800" dirty="0" err="1"/>
              <a:t>memoriju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2658733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C5E9A-2BB4-4057-96A5-59D94A4E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6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F3E78-32FA-4CFA-8E1C-E958D7CF7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5537"/>
            <a:ext cx="10789528" cy="1210931"/>
          </a:xfrm>
        </p:spPr>
        <p:txBody>
          <a:bodyPr anchor="t"/>
          <a:lstStyle/>
          <a:p>
            <a:pPr marL="457200" indent="-457200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GB" sz="2400"/>
              <a:t>Uzeti da u blok keš memorije stane maksimalno jedan podatak. Izračunati potrebno vreme za izvršavanje neoptimizovanog programa (bez </a:t>
            </a:r>
            <a:r>
              <a:rPr lang="en-GB" sz="2400" b="1"/>
              <a:t>prefetch</a:t>
            </a:r>
            <a:r>
              <a:rPr lang="en-GB" sz="2400"/>
              <a:t> instrukcija).</a:t>
            </a:r>
            <a:endParaRPr lang="en-GB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D625DC8-C700-AC70-DA1A-ECE9A613B716}"/>
              </a:ext>
            </a:extLst>
          </p:cNvPr>
          <p:cNvGrpSpPr/>
          <p:nvPr/>
        </p:nvGrpSpPr>
        <p:grpSpPr>
          <a:xfrm>
            <a:off x="8139618" y="2884533"/>
            <a:ext cx="1359874" cy="369332"/>
            <a:chOff x="9009777" y="2806014"/>
            <a:chExt cx="1359874" cy="369332"/>
          </a:xfrm>
        </p:grpSpPr>
        <p:sp>
          <p:nvSpPr>
            <p:cNvPr id="14" name="Right Brace 13">
              <a:extLst>
                <a:ext uri="{FF2B5EF4-FFF2-40B4-BE49-F238E27FC236}">
                  <a16:creationId xmlns:a16="http://schemas.microsoft.com/office/drawing/2014/main" id="{4981D9EA-C217-4D1F-A0FD-7A7CAD8DCE6B}"/>
                </a:ext>
              </a:extLst>
            </p:cNvPr>
            <p:cNvSpPr/>
            <p:nvPr/>
          </p:nvSpPr>
          <p:spPr>
            <a:xfrm>
              <a:off x="9009777" y="2856348"/>
              <a:ext cx="92278" cy="294416"/>
            </a:xfrm>
            <a:prstGeom prst="rightBrac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462E304-7FF7-44EA-A94A-DF39E0ED73DD}"/>
                </a:ext>
              </a:extLst>
            </p:cNvPr>
            <p:cNvSpPr txBox="1"/>
            <p:nvPr/>
          </p:nvSpPr>
          <p:spPr>
            <a:xfrm>
              <a:off x="9262304" y="2806014"/>
              <a:ext cx="11073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/>
                <a:t>15ns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32E5A33-5926-4A79-9E49-4CFECA005BC4}"/>
              </a:ext>
            </a:extLst>
          </p:cNvPr>
          <p:cNvSpPr txBox="1"/>
          <p:nvPr/>
        </p:nvSpPr>
        <p:spPr>
          <a:xfrm>
            <a:off x="3039111" y="3760915"/>
            <a:ext cx="5100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b="1" dirty="0"/>
              <a:t>Ukupno vreme</a:t>
            </a:r>
            <a:r>
              <a:rPr lang="sr-Cyrl-RS" b="1" dirty="0"/>
              <a:t>: </a:t>
            </a:r>
            <a:br>
              <a:rPr lang="sr-Cyrl-RS" b="1" dirty="0"/>
            </a:br>
            <a:r>
              <a:rPr lang="en-GB" b="1" dirty="0"/>
              <a:t>15ns * 1000 = 15.000ns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DE4F3B-BBAE-43D3-8892-8387870BFE27}"/>
              </a:ext>
            </a:extLst>
          </p:cNvPr>
          <p:cNvSpPr txBox="1"/>
          <p:nvPr/>
        </p:nvSpPr>
        <p:spPr>
          <a:xfrm>
            <a:off x="1359603" y="4773336"/>
            <a:ext cx="102681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Problem: </a:t>
            </a:r>
            <a:br>
              <a:rPr lang="en-GB" b="1" dirty="0"/>
            </a:br>
            <a:r>
              <a:rPr lang="en-GB" dirty="0" err="1"/>
              <a:t>Sabiranje</a:t>
            </a:r>
            <a:r>
              <a:rPr lang="en-GB" dirty="0"/>
              <a:t> ne </a:t>
            </a:r>
            <a:r>
              <a:rPr lang="en-GB" dirty="0" err="1"/>
              <a:t>može</a:t>
            </a:r>
            <a:r>
              <a:rPr lang="en-GB" dirty="0"/>
              <a:t> da se </a:t>
            </a:r>
            <a:r>
              <a:rPr lang="en-GB" dirty="0" err="1"/>
              <a:t>izvrši</a:t>
            </a:r>
            <a:r>
              <a:rPr lang="en-GB" dirty="0"/>
              <a:t> </a:t>
            </a:r>
            <a:r>
              <a:rPr lang="en-GB" dirty="0" err="1"/>
              <a:t>dok</a:t>
            </a:r>
            <a:r>
              <a:rPr lang="en-GB" dirty="0"/>
              <a:t> ne </a:t>
            </a:r>
            <a:r>
              <a:rPr lang="en-GB" dirty="0" err="1"/>
              <a:t>pristignu</a:t>
            </a:r>
            <a:r>
              <a:rPr lang="en-GB" dirty="0"/>
              <a:t> </a:t>
            </a:r>
            <a:r>
              <a:rPr lang="en-GB" dirty="0" err="1"/>
              <a:t>podaci</a:t>
            </a:r>
            <a:r>
              <a:rPr lang="en-GB" dirty="0"/>
              <a:t> </a:t>
            </a:r>
            <a:r>
              <a:rPr lang="en-GB" dirty="0" err="1"/>
              <a:t>iz</a:t>
            </a:r>
            <a:r>
              <a:rPr lang="en-GB" dirty="0"/>
              <a:t> </a:t>
            </a:r>
            <a:r>
              <a:rPr lang="en-GB" dirty="0" err="1"/>
              <a:t>memorije</a:t>
            </a:r>
            <a:br>
              <a:rPr lang="en-GB" dirty="0"/>
            </a:br>
            <a:r>
              <a:rPr lang="en-GB" dirty="0"/>
              <a:t>(ne </a:t>
            </a:r>
            <a:r>
              <a:rPr lang="en-GB" dirty="0" err="1"/>
              <a:t>koristi</a:t>
            </a:r>
            <a:r>
              <a:rPr lang="en-GB" dirty="0"/>
              <a:t> se </a:t>
            </a:r>
            <a:r>
              <a:rPr lang="en-GB" dirty="0" err="1"/>
              <a:t>mogućnost</a:t>
            </a:r>
            <a:r>
              <a:rPr lang="en-GB" dirty="0"/>
              <a:t> </a:t>
            </a:r>
            <a:r>
              <a:rPr lang="en-GB" dirty="0" err="1"/>
              <a:t>paralelnog</a:t>
            </a:r>
            <a:r>
              <a:rPr lang="en-GB" dirty="0"/>
              <a:t> </a:t>
            </a:r>
            <a:r>
              <a:rPr lang="en-GB" dirty="0" err="1"/>
              <a:t>rada</a:t>
            </a:r>
            <a:r>
              <a:rPr lang="en-GB" dirty="0"/>
              <a:t> </a:t>
            </a:r>
            <a:r>
              <a:rPr lang="en-GB" dirty="0" err="1"/>
              <a:t>memorijskog</a:t>
            </a:r>
            <a:r>
              <a:rPr lang="en-GB" dirty="0"/>
              <a:t> </a:t>
            </a:r>
            <a:r>
              <a:rPr lang="en-GB" dirty="0" err="1"/>
              <a:t>kontrolera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aritmetičko</a:t>
            </a:r>
            <a:r>
              <a:rPr lang="en-GB" dirty="0"/>
              <a:t> </a:t>
            </a:r>
            <a:r>
              <a:rPr lang="en-GB" dirty="0" err="1"/>
              <a:t>logičke</a:t>
            </a:r>
            <a:r>
              <a:rPr lang="en-GB" dirty="0"/>
              <a:t> </a:t>
            </a:r>
            <a:r>
              <a:rPr lang="en-GB" dirty="0" err="1"/>
              <a:t>jedinice</a:t>
            </a:r>
            <a:r>
              <a:rPr lang="en-GB" dirty="0"/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1F938E-3786-A5C8-2C55-718718862D7D}"/>
              </a:ext>
            </a:extLst>
          </p:cNvPr>
          <p:cNvSpPr txBox="1"/>
          <p:nvPr/>
        </p:nvSpPr>
        <p:spPr>
          <a:xfrm>
            <a:off x="2045240" y="2748494"/>
            <a:ext cx="60943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sr-Latn-RS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sr-Latn-RS" sz="1800" b="0" dirty="0" err="1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1000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sr-Latn-RS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++i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73792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0765B67-E801-741F-726B-98AD131DEFF3}"/>
              </a:ext>
            </a:extLst>
          </p:cNvPr>
          <p:cNvSpPr txBox="1"/>
          <p:nvPr/>
        </p:nvSpPr>
        <p:spPr>
          <a:xfrm>
            <a:off x="766957" y="3065916"/>
            <a:ext cx="609437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9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prefetch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&amp;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990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{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prefetch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&amp;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9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	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990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1000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8C5E9A-2BB4-4057-96A5-59D94A4E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6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F3E78-32FA-4CFA-8E1C-E958D7CF7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9931"/>
            <a:ext cx="10932268" cy="1269630"/>
          </a:xfrm>
        </p:spPr>
        <p:txBody>
          <a:bodyPr>
            <a:normAutofit/>
          </a:bodyPr>
          <a:lstStyle/>
          <a:p>
            <a:pPr marL="457200" indent="-457200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 startAt="2"/>
            </a:pPr>
            <a:r>
              <a:rPr lang="en-US" dirty="0" err="1"/>
              <a:t>Uzeti</a:t>
            </a:r>
            <a:r>
              <a:rPr lang="en-US" dirty="0"/>
              <a:t> da u </a:t>
            </a:r>
            <a:r>
              <a:rPr lang="en-US" dirty="0" err="1"/>
              <a:t>blok</a:t>
            </a:r>
            <a:r>
              <a:rPr lang="en-US" dirty="0"/>
              <a:t> </a:t>
            </a:r>
            <a:r>
              <a:rPr lang="en-US" dirty="0" err="1"/>
              <a:t>keš</a:t>
            </a:r>
            <a:r>
              <a:rPr lang="en-US" dirty="0"/>
              <a:t> </a:t>
            </a:r>
            <a:r>
              <a:rPr lang="en-US" dirty="0" err="1"/>
              <a:t>memorije</a:t>
            </a:r>
            <a:r>
              <a:rPr lang="en-US" dirty="0"/>
              <a:t> </a:t>
            </a:r>
            <a:r>
              <a:rPr lang="en-US" dirty="0" err="1"/>
              <a:t>stane</a:t>
            </a:r>
            <a:r>
              <a:rPr lang="en-US" dirty="0"/>
              <a:t> </a:t>
            </a:r>
            <a:r>
              <a:rPr lang="en-US" dirty="0" err="1"/>
              <a:t>maksimalno</a:t>
            </a:r>
            <a:r>
              <a:rPr lang="en-US" dirty="0"/>
              <a:t> </a:t>
            </a:r>
            <a:r>
              <a:rPr lang="en-US" dirty="0" err="1"/>
              <a:t>jedan</a:t>
            </a:r>
            <a:r>
              <a:rPr lang="en-US" dirty="0"/>
              <a:t> </a:t>
            </a:r>
            <a:r>
              <a:rPr lang="en-US" dirty="0" err="1"/>
              <a:t>podatak</a:t>
            </a:r>
            <a:r>
              <a:rPr lang="en-US" dirty="0"/>
              <a:t>. </a:t>
            </a:r>
            <a:r>
              <a:rPr lang="en-US" dirty="0" err="1"/>
              <a:t>Izračunati</a:t>
            </a:r>
            <a:r>
              <a:rPr lang="en-US" dirty="0"/>
              <a:t> </a:t>
            </a:r>
            <a:r>
              <a:rPr lang="en-US" dirty="0" err="1"/>
              <a:t>potrebno</a:t>
            </a:r>
            <a:r>
              <a:rPr lang="en-US" dirty="0"/>
              <a:t> </a:t>
            </a:r>
            <a:r>
              <a:rPr lang="en-US" dirty="0" err="1"/>
              <a:t>vreme</a:t>
            </a:r>
            <a:r>
              <a:rPr lang="en-US" dirty="0"/>
              <a:t> za </a:t>
            </a:r>
            <a:r>
              <a:rPr lang="en-US" dirty="0" err="1"/>
              <a:t>izvršavanje</a:t>
            </a:r>
            <a:r>
              <a:rPr lang="en-US" dirty="0"/>
              <a:t> </a:t>
            </a:r>
            <a:r>
              <a:rPr lang="en-US" dirty="0" err="1"/>
              <a:t>optimizovanog</a:t>
            </a:r>
            <a:r>
              <a:rPr lang="en-US" dirty="0"/>
              <a:t> </a:t>
            </a:r>
            <a:r>
              <a:rPr lang="en-US" dirty="0" err="1"/>
              <a:t>programa</a:t>
            </a:r>
            <a:r>
              <a:rPr lang="en-US" dirty="0"/>
              <a:t>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10E097-0A86-D618-4055-B5FF9AA990E3}"/>
              </a:ext>
            </a:extLst>
          </p:cNvPr>
          <p:cNvGrpSpPr/>
          <p:nvPr/>
        </p:nvGrpSpPr>
        <p:grpSpPr>
          <a:xfrm>
            <a:off x="5723547" y="3277945"/>
            <a:ext cx="1359874" cy="385894"/>
            <a:chOff x="7768206" y="2466363"/>
            <a:chExt cx="1359874" cy="38589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57F6E29-F605-467D-ACA1-68446F849926}"/>
                </a:ext>
              </a:extLst>
            </p:cNvPr>
            <p:cNvSpPr txBox="1"/>
            <p:nvPr/>
          </p:nvSpPr>
          <p:spPr>
            <a:xfrm>
              <a:off x="8020733" y="2466363"/>
              <a:ext cx="11073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Cyrl-RS" b="1" i="1" dirty="0"/>
                <a:t>1</a:t>
              </a:r>
              <a:r>
                <a:rPr lang="en-GB" b="1" i="1" dirty="0"/>
                <a:t>ns</a:t>
              </a:r>
            </a:p>
          </p:txBody>
        </p:sp>
        <p:sp>
          <p:nvSpPr>
            <p:cNvPr id="10" name="Right Brace 9">
              <a:extLst>
                <a:ext uri="{FF2B5EF4-FFF2-40B4-BE49-F238E27FC236}">
                  <a16:creationId xmlns:a16="http://schemas.microsoft.com/office/drawing/2014/main" id="{73104966-2369-432B-80FD-5E78266578D8}"/>
                </a:ext>
              </a:extLst>
            </p:cNvPr>
            <p:cNvSpPr/>
            <p:nvPr/>
          </p:nvSpPr>
          <p:spPr>
            <a:xfrm>
              <a:off x="7768206" y="2482925"/>
              <a:ext cx="92278" cy="369332"/>
            </a:xfrm>
            <a:prstGeom prst="rightBrac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4CFE93E-AE75-5C8B-C83C-CBAC457B1CE2}"/>
              </a:ext>
            </a:extLst>
          </p:cNvPr>
          <p:cNvGrpSpPr/>
          <p:nvPr/>
        </p:nvGrpSpPr>
        <p:grpSpPr>
          <a:xfrm>
            <a:off x="5751817" y="3912161"/>
            <a:ext cx="1359874" cy="730953"/>
            <a:chOff x="7768206" y="3604845"/>
            <a:chExt cx="1359874" cy="73095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C82688B-842A-4644-9316-9773D79FD990}"/>
                </a:ext>
              </a:extLst>
            </p:cNvPr>
            <p:cNvSpPr txBox="1"/>
            <p:nvPr/>
          </p:nvSpPr>
          <p:spPr>
            <a:xfrm>
              <a:off x="8020733" y="3604845"/>
              <a:ext cx="11073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Cyrl-RS" b="1" i="1" dirty="0"/>
                <a:t>1</a:t>
              </a:r>
              <a:r>
                <a:rPr lang="en-GB" b="1" i="1" dirty="0"/>
                <a:t>ns</a:t>
              </a:r>
            </a:p>
          </p:txBody>
        </p:sp>
        <p:sp>
          <p:nvSpPr>
            <p:cNvPr id="12" name="Right Brace 11">
              <a:extLst>
                <a:ext uri="{FF2B5EF4-FFF2-40B4-BE49-F238E27FC236}">
                  <a16:creationId xmlns:a16="http://schemas.microsoft.com/office/drawing/2014/main" id="{D08568EC-6862-42DE-AA73-23D4DB732ACE}"/>
                </a:ext>
              </a:extLst>
            </p:cNvPr>
            <p:cNvSpPr/>
            <p:nvPr/>
          </p:nvSpPr>
          <p:spPr>
            <a:xfrm>
              <a:off x="7768206" y="3675003"/>
              <a:ext cx="92278" cy="570559"/>
            </a:xfrm>
            <a:prstGeom prst="rightBrac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8BCB0E9-190B-4C65-B489-B624F235DDB7}"/>
                </a:ext>
              </a:extLst>
            </p:cNvPr>
            <p:cNvSpPr txBox="1"/>
            <p:nvPr/>
          </p:nvSpPr>
          <p:spPr>
            <a:xfrm>
              <a:off x="8020733" y="3966466"/>
              <a:ext cx="11073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/>
                <a:t>5ns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8C6B3EE-CD41-6B63-9164-99816512C392}"/>
              </a:ext>
            </a:extLst>
          </p:cNvPr>
          <p:cNvGrpSpPr/>
          <p:nvPr/>
        </p:nvGrpSpPr>
        <p:grpSpPr>
          <a:xfrm>
            <a:off x="5744853" y="4999188"/>
            <a:ext cx="1359874" cy="369332"/>
            <a:chOff x="7768206" y="5452044"/>
            <a:chExt cx="1359874" cy="369332"/>
          </a:xfrm>
        </p:grpSpPr>
        <p:sp>
          <p:nvSpPr>
            <p:cNvPr id="14" name="Right Brace 13">
              <a:extLst>
                <a:ext uri="{FF2B5EF4-FFF2-40B4-BE49-F238E27FC236}">
                  <a16:creationId xmlns:a16="http://schemas.microsoft.com/office/drawing/2014/main" id="{4981D9EA-C217-4D1F-A0FD-7A7CAD8DCE6B}"/>
                </a:ext>
              </a:extLst>
            </p:cNvPr>
            <p:cNvSpPr/>
            <p:nvPr/>
          </p:nvSpPr>
          <p:spPr>
            <a:xfrm>
              <a:off x="7768206" y="5502378"/>
              <a:ext cx="92278" cy="294416"/>
            </a:xfrm>
            <a:prstGeom prst="rightBrac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462E304-7FF7-44EA-A94A-DF39E0ED73DD}"/>
                </a:ext>
              </a:extLst>
            </p:cNvPr>
            <p:cNvSpPr txBox="1"/>
            <p:nvPr/>
          </p:nvSpPr>
          <p:spPr>
            <a:xfrm>
              <a:off x="8020733" y="5452044"/>
              <a:ext cx="11073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/>
                <a:t>5ns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A1551C6-4046-42EE-B1EF-34D874ED1C85}"/>
              </a:ext>
            </a:extLst>
          </p:cNvPr>
          <p:cNvSpPr txBox="1"/>
          <p:nvPr/>
        </p:nvSpPr>
        <p:spPr>
          <a:xfrm>
            <a:off x="1760828" y="5874993"/>
            <a:ext cx="5100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b="1" dirty="0"/>
              <a:t>Ukupno vreme</a:t>
            </a:r>
            <a:r>
              <a:rPr lang="sr-Cyrl-RS" b="1" dirty="0"/>
              <a:t>: </a:t>
            </a:r>
            <a:br>
              <a:rPr lang="sr-Cyrl-RS" b="1" dirty="0"/>
            </a:br>
            <a:r>
              <a:rPr lang="en-GB" b="1" dirty="0"/>
              <a:t>9 * 1ns + 990 * 6ns + 10 * 5ns = 5.999ns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2CD34A-54E8-429E-80D8-491BD6FBE9D4}"/>
              </a:ext>
            </a:extLst>
          </p:cNvPr>
          <p:cNvSpPr txBox="1"/>
          <p:nvPr/>
        </p:nvSpPr>
        <p:spPr>
          <a:xfrm>
            <a:off x="7305508" y="2684753"/>
            <a:ext cx="27180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“</a:t>
            </a:r>
            <a:r>
              <a:rPr lang="en-US" dirty="0" err="1"/>
              <a:t>Uvod</a:t>
            </a:r>
            <a:r>
              <a:rPr lang="en-US" dirty="0"/>
              <a:t>”</a:t>
            </a:r>
          </a:p>
          <a:p>
            <a:r>
              <a:rPr lang="en-US" b="1" dirty="0" err="1"/>
              <a:t>Ideja</a:t>
            </a:r>
            <a:r>
              <a:rPr lang="en-US" dirty="0"/>
              <a:t>: </a:t>
            </a:r>
            <a:r>
              <a:rPr lang="en-US" dirty="0" err="1"/>
              <a:t>Priprma</a:t>
            </a:r>
            <a:r>
              <a:rPr lang="en-US" dirty="0"/>
              <a:t> za </a:t>
            </a:r>
            <a:r>
              <a:rPr lang="en-US" dirty="0" err="1"/>
              <a:t>prvu</a:t>
            </a:r>
            <a:r>
              <a:rPr lang="en-US" dirty="0"/>
              <a:t> </a:t>
            </a:r>
            <a:r>
              <a:rPr lang="en-US" dirty="0" err="1"/>
              <a:t>iteraciju</a:t>
            </a:r>
            <a:r>
              <a:rPr lang="en-US" dirty="0"/>
              <a:t> </a:t>
            </a:r>
            <a:r>
              <a:rPr lang="en-US" dirty="0" err="1"/>
              <a:t>razrade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23E6E6-3EE5-4A63-BCD2-AEF3A753637B}"/>
              </a:ext>
            </a:extLst>
          </p:cNvPr>
          <p:cNvSpPr txBox="1"/>
          <p:nvPr/>
        </p:nvSpPr>
        <p:spPr>
          <a:xfrm>
            <a:off x="7305508" y="3571730"/>
            <a:ext cx="27180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“</a:t>
            </a:r>
            <a:r>
              <a:rPr lang="en-US" dirty="0" err="1"/>
              <a:t>Razrada</a:t>
            </a:r>
            <a:r>
              <a:rPr lang="en-US" dirty="0"/>
              <a:t>”</a:t>
            </a:r>
          </a:p>
          <a:p>
            <a:r>
              <a:rPr lang="en-US" b="1" dirty="0" err="1"/>
              <a:t>Ideja</a:t>
            </a:r>
            <a:r>
              <a:rPr lang="en-US" dirty="0"/>
              <a:t>: Koliko </a:t>
            </a:r>
            <a:r>
              <a:rPr lang="en-US" dirty="0" err="1"/>
              <a:t>obrađujem</a:t>
            </a:r>
            <a:r>
              <a:rPr lang="en-US" dirty="0"/>
              <a:t> u </a:t>
            </a:r>
            <a:r>
              <a:rPr lang="en-US" dirty="0" err="1"/>
              <a:t>iteraciji</a:t>
            </a:r>
            <a:r>
              <a:rPr lang="en-US" dirty="0"/>
              <a:t>, </a:t>
            </a:r>
            <a:r>
              <a:rPr lang="en-US" dirty="0" err="1"/>
              <a:t>toliko</a:t>
            </a:r>
            <a:r>
              <a:rPr lang="en-US" dirty="0"/>
              <a:t> </a:t>
            </a:r>
            <a:r>
              <a:rPr lang="en-US" dirty="0" err="1"/>
              <a:t>dovodim</a:t>
            </a:r>
            <a:r>
              <a:rPr lang="en-US" dirty="0"/>
              <a:t> u </a:t>
            </a:r>
            <a:r>
              <a:rPr lang="en-US" dirty="0" err="1"/>
              <a:t>keš</a:t>
            </a:r>
            <a:r>
              <a:rPr lang="en-US" dirty="0"/>
              <a:t> </a:t>
            </a:r>
            <a:r>
              <a:rPr lang="en-US" dirty="0" err="1"/>
              <a:t>memoriju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CAC910-3356-4816-8E15-4C2AF5C87D12}"/>
              </a:ext>
            </a:extLst>
          </p:cNvPr>
          <p:cNvSpPr txBox="1"/>
          <p:nvPr/>
        </p:nvSpPr>
        <p:spPr>
          <a:xfrm>
            <a:off x="7305507" y="4838762"/>
            <a:ext cx="27180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“</a:t>
            </a:r>
            <a:r>
              <a:rPr lang="en-US" dirty="0" err="1"/>
              <a:t>Zaključak</a:t>
            </a:r>
            <a:r>
              <a:rPr lang="en-US" dirty="0"/>
              <a:t>”</a:t>
            </a:r>
          </a:p>
          <a:p>
            <a:r>
              <a:rPr lang="en-US" b="1" dirty="0" err="1"/>
              <a:t>Ideja</a:t>
            </a:r>
            <a:r>
              <a:rPr lang="en-US" dirty="0"/>
              <a:t>: </a:t>
            </a:r>
            <a:r>
              <a:rPr lang="en-US" dirty="0" err="1"/>
              <a:t>Izvršavam</a:t>
            </a:r>
            <a:r>
              <a:rPr lang="en-US" dirty="0"/>
              <a:t> </a:t>
            </a:r>
            <a:r>
              <a:rPr lang="en-US" dirty="0" err="1"/>
              <a:t>ostatak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ne </a:t>
            </a:r>
            <a:r>
              <a:rPr lang="en-US" dirty="0" err="1"/>
              <a:t>dovlačim</a:t>
            </a:r>
            <a:r>
              <a:rPr lang="en-US" dirty="0"/>
              <a:t> </a:t>
            </a:r>
            <a:r>
              <a:rPr lang="en-US" dirty="0" err="1"/>
              <a:t>ništa</a:t>
            </a:r>
            <a:r>
              <a:rPr lang="en-US" dirty="0"/>
              <a:t> u </a:t>
            </a:r>
            <a:r>
              <a:rPr lang="en-US" dirty="0" err="1"/>
              <a:t>keš</a:t>
            </a:r>
            <a:r>
              <a:rPr lang="en-US" dirty="0"/>
              <a:t> </a:t>
            </a:r>
            <a:r>
              <a:rPr lang="en-US" dirty="0" err="1"/>
              <a:t>memoriju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52727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C5E9A-2BB4-4057-96A5-59D94A4E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6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F3E78-32FA-4CFA-8E1C-E958D7CF7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6993"/>
            <a:ext cx="10789528" cy="1846600"/>
          </a:xfrm>
        </p:spPr>
        <p:txBody>
          <a:bodyPr anchor="t">
            <a:noAutofit/>
          </a:bodyPr>
          <a:lstStyle/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GB" sz="2400" dirty="0" err="1"/>
              <a:t>Uzeti</a:t>
            </a:r>
            <a:r>
              <a:rPr lang="en-GB" sz="2400" dirty="0"/>
              <a:t> da u </a:t>
            </a:r>
            <a:r>
              <a:rPr lang="en-GB" sz="2400" dirty="0" err="1"/>
              <a:t>blok</a:t>
            </a:r>
            <a:r>
              <a:rPr lang="en-GB" sz="2400" dirty="0"/>
              <a:t> </a:t>
            </a:r>
            <a:r>
              <a:rPr lang="en-GB" sz="2400" dirty="0" err="1"/>
              <a:t>keš</a:t>
            </a:r>
            <a:r>
              <a:rPr lang="en-GB" sz="2400" dirty="0"/>
              <a:t> </a:t>
            </a:r>
            <a:r>
              <a:rPr lang="en-GB" sz="2400" dirty="0" err="1"/>
              <a:t>memorije</a:t>
            </a:r>
            <a:r>
              <a:rPr lang="en-GB" sz="2400" dirty="0"/>
              <a:t> </a:t>
            </a:r>
            <a:r>
              <a:rPr lang="en-GB" sz="2400" dirty="0" err="1"/>
              <a:t>stanu</a:t>
            </a:r>
            <a:r>
              <a:rPr lang="en-GB" sz="2400" dirty="0"/>
              <a:t> </a:t>
            </a:r>
            <a:r>
              <a:rPr lang="en-GB" sz="2400" dirty="0" err="1"/>
              <a:t>četiri</a:t>
            </a:r>
            <a:r>
              <a:rPr lang="en-GB" sz="2400" dirty="0"/>
              <a:t> </a:t>
            </a:r>
            <a:r>
              <a:rPr lang="en-GB" sz="2400" dirty="0" err="1"/>
              <a:t>podatka</a:t>
            </a:r>
            <a:r>
              <a:rPr lang="en-GB" sz="2400" dirty="0"/>
              <a:t>, </a:t>
            </a:r>
            <a:r>
              <a:rPr lang="en-GB" sz="2400" dirty="0" err="1"/>
              <a:t>kao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da je </a:t>
            </a:r>
            <a:r>
              <a:rPr lang="en-GB" sz="2400" dirty="0" err="1"/>
              <a:t>početak</a:t>
            </a:r>
            <a:r>
              <a:rPr lang="en-GB" sz="2400" dirty="0"/>
              <a:t> </a:t>
            </a:r>
            <a:r>
              <a:rPr lang="en-GB" sz="2400" dirty="0" err="1"/>
              <a:t>niza</a:t>
            </a:r>
            <a:r>
              <a:rPr lang="en-GB" sz="2400" dirty="0"/>
              <a:t> (</a:t>
            </a:r>
            <a:r>
              <a:rPr lang="en-GB" sz="2400" dirty="0" err="1"/>
              <a:t>prvi</a:t>
            </a:r>
            <a:r>
              <a:rPr lang="en-GB" sz="2400" dirty="0"/>
              <a:t> element </a:t>
            </a:r>
            <a:r>
              <a:rPr lang="en-GB" sz="2400" dirty="0" err="1"/>
              <a:t>niza</a:t>
            </a:r>
            <a:r>
              <a:rPr lang="en-GB" sz="2400" dirty="0"/>
              <a:t>) </a:t>
            </a:r>
            <a:r>
              <a:rPr lang="en-GB" sz="2400" dirty="0" err="1"/>
              <a:t>poravnat</a:t>
            </a:r>
            <a:r>
              <a:rPr lang="en-GB" sz="2400" dirty="0"/>
              <a:t> </a:t>
            </a:r>
            <a:r>
              <a:rPr lang="en-GB" sz="2400" dirty="0" err="1"/>
              <a:t>tako</a:t>
            </a:r>
            <a:r>
              <a:rPr lang="en-GB" sz="2400" dirty="0"/>
              <a:t> da </a:t>
            </a:r>
            <a:r>
              <a:rPr lang="en-GB" sz="2400" dirty="0" err="1"/>
              <a:t>prva</a:t>
            </a:r>
            <a:r>
              <a:rPr lang="en-GB" sz="2400" dirty="0"/>
              <a:t> </a:t>
            </a:r>
            <a:r>
              <a:rPr lang="en-GB" sz="2400" dirty="0" err="1"/>
              <a:t>četiri</a:t>
            </a:r>
            <a:r>
              <a:rPr lang="en-GB" sz="2400" dirty="0"/>
              <a:t> </a:t>
            </a:r>
            <a:r>
              <a:rPr lang="en-GB" sz="2400" dirty="0" err="1"/>
              <a:t>elementa</a:t>
            </a:r>
            <a:r>
              <a:rPr lang="en-GB" sz="2400" dirty="0"/>
              <a:t> </a:t>
            </a:r>
            <a:r>
              <a:rPr lang="en-GB" sz="2400" dirty="0" err="1"/>
              <a:t>niza</a:t>
            </a:r>
            <a:r>
              <a:rPr lang="en-GB" sz="2400" dirty="0"/>
              <a:t> </a:t>
            </a:r>
            <a:r>
              <a:rPr lang="en-GB" sz="2400" dirty="0" err="1"/>
              <a:t>staju</a:t>
            </a:r>
            <a:r>
              <a:rPr lang="en-GB" sz="2400" dirty="0"/>
              <a:t> u </a:t>
            </a:r>
            <a:r>
              <a:rPr lang="en-GB" sz="2400" dirty="0" err="1"/>
              <a:t>tačno</a:t>
            </a:r>
            <a:r>
              <a:rPr lang="en-GB" sz="2400" dirty="0"/>
              <a:t> </a:t>
            </a:r>
            <a:r>
              <a:rPr lang="en-GB" sz="2400" dirty="0" err="1"/>
              <a:t>jedan</a:t>
            </a:r>
            <a:r>
              <a:rPr lang="en-GB" sz="2400" dirty="0"/>
              <a:t> </a:t>
            </a:r>
            <a:r>
              <a:rPr lang="en-GB" sz="2400" dirty="0" err="1"/>
              <a:t>blok</a:t>
            </a:r>
            <a:r>
              <a:rPr lang="en-GB" sz="2400" dirty="0"/>
              <a:t>.</a:t>
            </a:r>
            <a:r>
              <a:rPr lang="sr-Latn-RS" sz="2400" dirty="0"/>
              <a:t> </a:t>
            </a:r>
            <a:r>
              <a:rPr lang="en-GB" sz="2400" dirty="0" err="1"/>
              <a:t>Izračunati</a:t>
            </a:r>
            <a:r>
              <a:rPr lang="en-GB" sz="2400" dirty="0"/>
              <a:t> </a:t>
            </a:r>
            <a:r>
              <a:rPr lang="en-GB" sz="2400" dirty="0" err="1"/>
              <a:t>potrebno</a:t>
            </a:r>
            <a:r>
              <a:rPr lang="en-GB" sz="2400" dirty="0"/>
              <a:t> </a:t>
            </a:r>
            <a:r>
              <a:rPr lang="en-GB" sz="2400" dirty="0" err="1"/>
              <a:t>vreme</a:t>
            </a:r>
            <a:r>
              <a:rPr lang="en-GB" sz="2400" dirty="0"/>
              <a:t> za </a:t>
            </a:r>
            <a:r>
              <a:rPr lang="en-GB" sz="2400" dirty="0" err="1"/>
              <a:t>izvršavanje</a:t>
            </a:r>
            <a:r>
              <a:rPr lang="en-GB" sz="2400" dirty="0"/>
              <a:t> </a:t>
            </a:r>
            <a:r>
              <a:rPr lang="en-GB" sz="2400" dirty="0" err="1"/>
              <a:t>neoptimizovanog</a:t>
            </a:r>
            <a:r>
              <a:rPr lang="en-GB" sz="2400" dirty="0"/>
              <a:t> </a:t>
            </a:r>
            <a:r>
              <a:rPr lang="en-GB" sz="2400" dirty="0" err="1"/>
              <a:t>programa</a:t>
            </a:r>
            <a:r>
              <a:rPr lang="en-GB" sz="2400" dirty="0"/>
              <a:t> (bez </a:t>
            </a:r>
            <a:r>
              <a:rPr lang="en-GB" sz="2400" b="1" dirty="0"/>
              <a:t>prefetch</a:t>
            </a:r>
            <a:r>
              <a:rPr lang="en-GB" sz="2400" dirty="0"/>
              <a:t> </a:t>
            </a:r>
            <a:r>
              <a:rPr lang="en-GB" sz="2400" dirty="0" err="1"/>
              <a:t>instrukcija</a:t>
            </a:r>
            <a:r>
              <a:rPr lang="en-GB" sz="2400" dirty="0"/>
              <a:t>)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b="1" dirty="0" err="1"/>
              <a:t>korišćenjem</a:t>
            </a:r>
            <a:r>
              <a:rPr lang="en-GB" sz="2400" b="1" dirty="0"/>
              <a:t> </a:t>
            </a:r>
            <a:r>
              <a:rPr lang="en-GB" sz="2400" b="1" dirty="0" err="1"/>
              <a:t>ranije</a:t>
            </a:r>
            <a:r>
              <a:rPr lang="en-GB" sz="2400" b="1" dirty="0"/>
              <a:t> </a:t>
            </a:r>
            <a:r>
              <a:rPr lang="en-GB" sz="2400" b="1" dirty="0" err="1"/>
              <a:t>učitanih</a:t>
            </a:r>
            <a:r>
              <a:rPr lang="en-GB" sz="2400" b="1" dirty="0"/>
              <a:t> </a:t>
            </a:r>
            <a:r>
              <a:rPr lang="en-GB" sz="2400" b="1" dirty="0" err="1"/>
              <a:t>elemenata</a:t>
            </a:r>
            <a:r>
              <a:rPr lang="en-GB" sz="2400" b="1" dirty="0"/>
              <a:t> u </a:t>
            </a:r>
            <a:r>
              <a:rPr lang="en-GB" sz="2400" b="1" dirty="0" err="1"/>
              <a:t>keš</a:t>
            </a:r>
            <a:r>
              <a:rPr lang="en-GB" sz="2400" b="1" dirty="0"/>
              <a:t> </a:t>
            </a:r>
            <a:r>
              <a:rPr lang="en-GB" sz="2400" b="1" dirty="0" err="1"/>
              <a:t>memoriju</a:t>
            </a:r>
            <a:r>
              <a:rPr lang="en-GB" sz="2400" b="1" dirty="0"/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2E5A33-5926-4A79-9E49-4CFECA005BC4}"/>
              </a:ext>
            </a:extLst>
          </p:cNvPr>
          <p:cNvSpPr txBox="1"/>
          <p:nvPr/>
        </p:nvSpPr>
        <p:spPr>
          <a:xfrm>
            <a:off x="669221" y="3547968"/>
            <a:ext cx="51005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sz="1800" b="1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1000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+=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4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){</a:t>
            </a:r>
            <a:endParaRPr lang="nn-NO" sz="1800" b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a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endParaRPr lang="en-GB" sz="1800" b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a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endParaRPr lang="en-GB" sz="1800" b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a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2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2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endParaRPr lang="en-GB" sz="1800" b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a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3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3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endParaRPr lang="en-GB" sz="1800" b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GB" sz="1800" b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DE4F3B-BBAE-43D3-8892-8387870BFE27}"/>
              </a:ext>
            </a:extLst>
          </p:cNvPr>
          <p:cNvSpPr txBox="1"/>
          <p:nvPr/>
        </p:nvSpPr>
        <p:spPr>
          <a:xfrm>
            <a:off x="669221" y="5536478"/>
            <a:ext cx="102681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/>
              <a:t>Problematika</a:t>
            </a:r>
            <a:r>
              <a:rPr lang="en-GB" b="1" dirty="0"/>
              <a:t> (</a:t>
            </a:r>
            <a:r>
              <a:rPr lang="en-GB" b="1" dirty="0" err="1"/>
              <a:t>ista</a:t>
            </a:r>
            <a:r>
              <a:rPr lang="en-GB" b="1" dirty="0"/>
              <a:t> </a:t>
            </a:r>
            <a:r>
              <a:rPr lang="en-GB" b="1" dirty="0" err="1"/>
              <a:t>kao</a:t>
            </a:r>
            <a:r>
              <a:rPr lang="en-GB" b="1" dirty="0"/>
              <a:t> </a:t>
            </a:r>
            <a:r>
              <a:rPr lang="en-GB" b="1" dirty="0" err="1"/>
              <a:t>i</a:t>
            </a:r>
            <a:r>
              <a:rPr lang="en-GB" b="1" dirty="0"/>
              <a:t> </a:t>
            </a:r>
            <a:r>
              <a:rPr lang="en-GB" b="1" dirty="0" err="1"/>
              <a:t>ranije</a:t>
            </a:r>
            <a:r>
              <a:rPr lang="en-GB" b="1" dirty="0"/>
              <a:t>)</a:t>
            </a:r>
            <a:r>
              <a:rPr lang="en-GB" dirty="0"/>
              <a:t>: </a:t>
            </a:r>
            <a:br>
              <a:rPr lang="en-GB" dirty="0"/>
            </a:br>
            <a:r>
              <a:rPr lang="en-GB" dirty="0" err="1"/>
              <a:t>Sabiranje</a:t>
            </a:r>
            <a:r>
              <a:rPr lang="en-GB" dirty="0"/>
              <a:t> ne </a:t>
            </a:r>
            <a:r>
              <a:rPr lang="en-GB" dirty="0" err="1"/>
              <a:t>može</a:t>
            </a:r>
            <a:r>
              <a:rPr lang="en-GB" dirty="0"/>
              <a:t> da se </a:t>
            </a:r>
            <a:r>
              <a:rPr lang="en-GB" dirty="0" err="1"/>
              <a:t>izvrši</a:t>
            </a:r>
            <a:r>
              <a:rPr lang="en-GB" dirty="0"/>
              <a:t> </a:t>
            </a:r>
            <a:r>
              <a:rPr lang="en-GB" dirty="0" err="1"/>
              <a:t>dok</a:t>
            </a:r>
            <a:r>
              <a:rPr lang="en-GB" dirty="0"/>
              <a:t> ne </a:t>
            </a:r>
            <a:r>
              <a:rPr lang="en-GB" dirty="0" err="1"/>
              <a:t>pristignu</a:t>
            </a:r>
            <a:r>
              <a:rPr lang="en-GB" dirty="0"/>
              <a:t> </a:t>
            </a:r>
            <a:r>
              <a:rPr lang="en-GB" dirty="0" err="1"/>
              <a:t>podaci</a:t>
            </a:r>
            <a:r>
              <a:rPr lang="en-GB" dirty="0"/>
              <a:t> </a:t>
            </a:r>
            <a:r>
              <a:rPr lang="en-GB" dirty="0" err="1"/>
              <a:t>iz</a:t>
            </a:r>
            <a:r>
              <a:rPr lang="en-GB" dirty="0"/>
              <a:t> </a:t>
            </a:r>
            <a:r>
              <a:rPr lang="en-GB" dirty="0" err="1"/>
              <a:t>memorije</a:t>
            </a:r>
            <a:br>
              <a:rPr lang="en-GB" dirty="0"/>
            </a:br>
            <a:r>
              <a:rPr lang="en-GB" dirty="0"/>
              <a:t>(ne </a:t>
            </a:r>
            <a:r>
              <a:rPr lang="en-GB" dirty="0" err="1"/>
              <a:t>koristi</a:t>
            </a:r>
            <a:r>
              <a:rPr lang="en-GB" dirty="0"/>
              <a:t> se </a:t>
            </a:r>
            <a:r>
              <a:rPr lang="en-GB" dirty="0" err="1"/>
              <a:t>mogućnost</a:t>
            </a:r>
            <a:r>
              <a:rPr lang="en-GB" dirty="0"/>
              <a:t> </a:t>
            </a:r>
            <a:r>
              <a:rPr lang="en-GB" dirty="0" err="1"/>
              <a:t>paralelnog</a:t>
            </a:r>
            <a:r>
              <a:rPr lang="en-GB" dirty="0"/>
              <a:t> </a:t>
            </a:r>
            <a:r>
              <a:rPr lang="en-GB" dirty="0" err="1"/>
              <a:t>rada</a:t>
            </a:r>
            <a:r>
              <a:rPr lang="en-GB" dirty="0"/>
              <a:t> </a:t>
            </a:r>
            <a:r>
              <a:rPr lang="en-GB" dirty="0" err="1"/>
              <a:t>memorijskog</a:t>
            </a:r>
            <a:r>
              <a:rPr lang="en-GB" dirty="0"/>
              <a:t> </a:t>
            </a:r>
            <a:r>
              <a:rPr lang="en-GB" dirty="0" err="1"/>
              <a:t>kontrolera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aritmetičko</a:t>
            </a:r>
            <a:r>
              <a:rPr lang="en-GB" dirty="0"/>
              <a:t> </a:t>
            </a:r>
            <a:r>
              <a:rPr lang="en-GB" dirty="0" err="1"/>
              <a:t>logičke</a:t>
            </a:r>
            <a:r>
              <a:rPr lang="en-GB" dirty="0"/>
              <a:t> </a:t>
            </a:r>
            <a:r>
              <a:rPr lang="en-GB" dirty="0" err="1"/>
              <a:t>jedinice</a:t>
            </a:r>
            <a:r>
              <a:rPr lang="en-GB" dirty="0"/>
              <a:t>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0564A5A-F664-2A4E-13BD-3BCEFE9D39C4}"/>
              </a:ext>
            </a:extLst>
          </p:cNvPr>
          <p:cNvGrpSpPr/>
          <p:nvPr/>
        </p:nvGrpSpPr>
        <p:grpSpPr>
          <a:xfrm>
            <a:off x="5300938" y="3782152"/>
            <a:ext cx="1219132" cy="1285958"/>
            <a:chOff x="6602964" y="3623972"/>
            <a:chExt cx="1359874" cy="1395992"/>
          </a:xfrm>
        </p:grpSpPr>
        <p:sp>
          <p:nvSpPr>
            <p:cNvPr id="14" name="Right Brace 13">
              <a:extLst>
                <a:ext uri="{FF2B5EF4-FFF2-40B4-BE49-F238E27FC236}">
                  <a16:creationId xmlns:a16="http://schemas.microsoft.com/office/drawing/2014/main" id="{4981D9EA-C217-4D1F-A0FD-7A7CAD8DCE6B}"/>
                </a:ext>
              </a:extLst>
            </p:cNvPr>
            <p:cNvSpPr/>
            <p:nvPr/>
          </p:nvSpPr>
          <p:spPr>
            <a:xfrm>
              <a:off x="6602964" y="3674306"/>
              <a:ext cx="92278" cy="294416"/>
            </a:xfrm>
            <a:prstGeom prst="rightBrac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462E304-7FF7-44EA-A94A-DF39E0ED73DD}"/>
                </a:ext>
              </a:extLst>
            </p:cNvPr>
            <p:cNvSpPr txBox="1"/>
            <p:nvPr/>
          </p:nvSpPr>
          <p:spPr>
            <a:xfrm>
              <a:off x="6855491" y="3623972"/>
              <a:ext cx="11073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/>
                <a:t>15</a:t>
              </a:r>
              <a:r>
                <a:rPr lang="sr-Cyrl-RS" b="1" i="1" dirty="0"/>
                <a:t> </a:t>
              </a:r>
              <a:r>
                <a:rPr lang="en-GB" b="1" i="1" dirty="0"/>
                <a:t>ns</a:t>
              </a:r>
            </a:p>
          </p:txBody>
        </p:sp>
        <p:sp>
          <p:nvSpPr>
            <p:cNvPr id="8" name="Right Brace 7">
              <a:extLst>
                <a:ext uri="{FF2B5EF4-FFF2-40B4-BE49-F238E27FC236}">
                  <a16:creationId xmlns:a16="http://schemas.microsoft.com/office/drawing/2014/main" id="{2A44B733-DA9F-4E2A-ACEC-5760DF3762FD}"/>
                </a:ext>
              </a:extLst>
            </p:cNvPr>
            <p:cNvSpPr/>
            <p:nvPr/>
          </p:nvSpPr>
          <p:spPr>
            <a:xfrm>
              <a:off x="6602964" y="4011450"/>
              <a:ext cx="92278" cy="294416"/>
            </a:xfrm>
            <a:prstGeom prst="rightBrac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5FBD7DE-02DE-4121-AC19-F9DB90595D68}"/>
                </a:ext>
              </a:extLst>
            </p:cNvPr>
            <p:cNvSpPr txBox="1"/>
            <p:nvPr/>
          </p:nvSpPr>
          <p:spPr>
            <a:xfrm>
              <a:off x="6855491" y="3961116"/>
              <a:ext cx="11073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/>
                <a:t>5</a:t>
              </a:r>
              <a:r>
                <a:rPr lang="sr-Cyrl-RS" b="1" i="1" dirty="0"/>
                <a:t> </a:t>
              </a:r>
              <a:r>
                <a:rPr lang="en-GB" b="1" i="1" dirty="0"/>
                <a:t>ns</a:t>
              </a:r>
            </a:p>
          </p:txBody>
        </p:sp>
        <p:sp>
          <p:nvSpPr>
            <p:cNvPr id="10" name="Right Brace 9">
              <a:extLst>
                <a:ext uri="{FF2B5EF4-FFF2-40B4-BE49-F238E27FC236}">
                  <a16:creationId xmlns:a16="http://schemas.microsoft.com/office/drawing/2014/main" id="{847625BF-F2BE-456A-A973-0CA2FD84BDA4}"/>
                </a:ext>
              </a:extLst>
            </p:cNvPr>
            <p:cNvSpPr/>
            <p:nvPr/>
          </p:nvSpPr>
          <p:spPr>
            <a:xfrm>
              <a:off x="6602964" y="4335375"/>
              <a:ext cx="92278" cy="294416"/>
            </a:xfrm>
            <a:prstGeom prst="rightBrac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F43D1B7-131A-464F-B184-651BAFC4F62B}"/>
                </a:ext>
              </a:extLst>
            </p:cNvPr>
            <p:cNvSpPr txBox="1"/>
            <p:nvPr/>
          </p:nvSpPr>
          <p:spPr>
            <a:xfrm>
              <a:off x="6855491" y="4309677"/>
              <a:ext cx="11073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/>
                <a:t>5</a:t>
              </a:r>
              <a:r>
                <a:rPr lang="sr-Cyrl-RS" b="1" i="1" dirty="0"/>
                <a:t> </a:t>
              </a:r>
              <a:r>
                <a:rPr lang="en-GB" b="1" i="1" dirty="0"/>
                <a:t>ns</a:t>
              </a:r>
            </a:p>
          </p:txBody>
        </p:sp>
        <p:sp>
          <p:nvSpPr>
            <p:cNvPr id="12" name="Right Brace 11">
              <a:extLst>
                <a:ext uri="{FF2B5EF4-FFF2-40B4-BE49-F238E27FC236}">
                  <a16:creationId xmlns:a16="http://schemas.microsoft.com/office/drawing/2014/main" id="{D23A6D28-892D-4B5C-AA85-983DE8CD8B5F}"/>
                </a:ext>
              </a:extLst>
            </p:cNvPr>
            <p:cNvSpPr/>
            <p:nvPr/>
          </p:nvSpPr>
          <p:spPr>
            <a:xfrm>
              <a:off x="6602964" y="4676330"/>
              <a:ext cx="92278" cy="294416"/>
            </a:xfrm>
            <a:prstGeom prst="rightBrac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7814DBE-033A-4507-B3FD-026200E3A421}"/>
                </a:ext>
              </a:extLst>
            </p:cNvPr>
            <p:cNvSpPr txBox="1"/>
            <p:nvPr/>
          </p:nvSpPr>
          <p:spPr>
            <a:xfrm>
              <a:off x="6855491" y="4650632"/>
              <a:ext cx="11073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/>
                <a:t>5</a:t>
              </a:r>
              <a:r>
                <a:rPr lang="sr-Cyrl-RS" b="1" i="1" dirty="0"/>
                <a:t> </a:t>
              </a:r>
              <a:r>
                <a:rPr lang="en-GB" b="1" i="1" dirty="0"/>
                <a:t>ns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7C912B1-9CD9-1057-A57F-4F9D6218DC5E}"/>
              </a:ext>
            </a:extLst>
          </p:cNvPr>
          <p:cNvSpPr txBox="1"/>
          <p:nvPr/>
        </p:nvSpPr>
        <p:spPr>
          <a:xfrm>
            <a:off x="6520070" y="4634875"/>
            <a:ext cx="44172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r-Latn-RS" b="1" dirty="0"/>
              <a:t>Ukupno vreme</a:t>
            </a:r>
            <a:r>
              <a:rPr lang="ru-RU" b="1" dirty="0"/>
              <a:t>: </a:t>
            </a:r>
            <a:endParaRPr lang="en-US" b="1" dirty="0"/>
          </a:p>
          <a:p>
            <a:pPr algn="ctr"/>
            <a:r>
              <a:rPr lang="ru-RU" b="1" dirty="0"/>
              <a:t>250 * (15ns + 5ns + 5ns + 5ns) = 7.500ns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431530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Zadatak</a:t>
            </a:r>
            <a:r>
              <a:rPr lang="sr-Cyrl-RS" b="1" dirty="0"/>
              <a:t> </a:t>
            </a:r>
            <a:r>
              <a:rPr lang="en-US" b="1" dirty="0"/>
              <a:t>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72B39-2BD8-4B29-B826-FF7F8186D2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algn="just"/>
            <a:r>
              <a:rPr lang="sr-Latn-RS" dirty="0"/>
              <a:t>Potrebno je napisati program koji u nizu celih brojeva efikasno pronalazi najveću i najmanju vrednost.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34781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10FF0A3-3682-9095-D870-16CEFBA7F9CF}"/>
              </a:ext>
            </a:extLst>
          </p:cNvPr>
          <p:cNvSpPr txBox="1"/>
          <p:nvPr/>
        </p:nvSpPr>
        <p:spPr>
          <a:xfrm>
            <a:off x="566210" y="2832667"/>
            <a:ext cx="6094378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9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prefetch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&amp;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4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*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964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4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{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prefetch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&amp;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36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	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2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2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3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3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964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1000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8C5E9A-2BB4-4057-96A5-59D94A4E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6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F3E78-32FA-4CFA-8E1C-E958D7CF7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9164"/>
            <a:ext cx="10661374" cy="1466209"/>
          </a:xfrm>
        </p:spPr>
        <p:txBody>
          <a:bodyPr/>
          <a:lstStyle/>
          <a:p>
            <a:pPr marL="457200" indent="-457200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 startAt="2"/>
            </a:pPr>
            <a:r>
              <a:rPr lang="en-GB" sz="2000" dirty="0" err="1"/>
              <a:t>Uzeti</a:t>
            </a:r>
            <a:r>
              <a:rPr lang="en-GB" sz="2000" dirty="0"/>
              <a:t> da u </a:t>
            </a:r>
            <a:r>
              <a:rPr lang="en-GB" sz="2000" dirty="0" err="1"/>
              <a:t>blok</a:t>
            </a:r>
            <a:r>
              <a:rPr lang="en-GB" sz="2000" dirty="0"/>
              <a:t> </a:t>
            </a:r>
            <a:r>
              <a:rPr lang="en-GB" sz="2000" dirty="0" err="1"/>
              <a:t>keš</a:t>
            </a:r>
            <a:r>
              <a:rPr lang="en-GB" sz="2000" dirty="0"/>
              <a:t> </a:t>
            </a:r>
            <a:r>
              <a:rPr lang="en-GB" sz="2000" dirty="0" err="1"/>
              <a:t>memorije</a:t>
            </a:r>
            <a:r>
              <a:rPr lang="en-GB" sz="2000" dirty="0"/>
              <a:t> </a:t>
            </a:r>
            <a:r>
              <a:rPr lang="en-GB" sz="2000" dirty="0" err="1"/>
              <a:t>stanu</a:t>
            </a:r>
            <a:r>
              <a:rPr lang="en-GB" sz="2000" dirty="0"/>
              <a:t> </a:t>
            </a:r>
            <a:r>
              <a:rPr lang="en-GB" sz="2000" dirty="0" err="1"/>
              <a:t>četiri</a:t>
            </a:r>
            <a:r>
              <a:rPr lang="en-GB" sz="2000" dirty="0"/>
              <a:t> </a:t>
            </a:r>
            <a:r>
              <a:rPr lang="en-GB" sz="2000" dirty="0" err="1"/>
              <a:t>podatka</a:t>
            </a:r>
            <a:r>
              <a:rPr lang="en-GB" sz="2000" dirty="0"/>
              <a:t>, </a:t>
            </a:r>
            <a:r>
              <a:rPr lang="en-GB" sz="2000" dirty="0" err="1"/>
              <a:t>kao</a:t>
            </a:r>
            <a:r>
              <a:rPr lang="en-GB" sz="2000" dirty="0"/>
              <a:t> </a:t>
            </a:r>
            <a:r>
              <a:rPr lang="en-GB" sz="2000" dirty="0" err="1"/>
              <a:t>i</a:t>
            </a:r>
            <a:r>
              <a:rPr lang="en-GB" sz="2000" dirty="0"/>
              <a:t> da je </a:t>
            </a:r>
            <a:r>
              <a:rPr lang="en-GB" sz="2000" dirty="0" err="1"/>
              <a:t>početak</a:t>
            </a:r>
            <a:r>
              <a:rPr lang="en-GB" sz="2000" dirty="0"/>
              <a:t> </a:t>
            </a:r>
            <a:r>
              <a:rPr lang="en-GB" sz="2000" dirty="0" err="1"/>
              <a:t>niza</a:t>
            </a:r>
            <a:r>
              <a:rPr lang="en-GB" sz="2000" dirty="0"/>
              <a:t> </a:t>
            </a:r>
            <a:br>
              <a:rPr lang="en-GB" sz="2000" dirty="0"/>
            </a:br>
            <a:r>
              <a:rPr lang="en-GB" sz="2000" dirty="0"/>
              <a:t>(</a:t>
            </a:r>
            <a:r>
              <a:rPr lang="en-GB" sz="2000" dirty="0" err="1"/>
              <a:t>prvi</a:t>
            </a:r>
            <a:r>
              <a:rPr lang="en-GB" sz="2000" dirty="0"/>
              <a:t> element </a:t>
            </a:r>
            <a:r>
              <a:rPr lang="en-GB" sz="2000" dirty="0" err="1"/>
              <a:t>niza</a:t>
            </a:r>
            <a:r>
              <a:rPr lang="en-GB" sz="2000" dirty="0"/>
              <a:t>) </a:t>
            </a:r>
            <a:r>
              <a:rPr lang="en-GB" sz="2000" dirty="0" err="1"/>
              <a:t>poravnat</a:t>
            </a:r>
            <a:r>
              <a:rPr lang="en-GB" sz="2000" dirty="0"/>
              <a:t> </a:t>
            </a:r>
            <a:r>
              <a:rPr lang="en-GB" sz="2000" dirty="0" err="1"/>
              <a:t>tako</a:t>
            </a:r>
            <a:r>
              <a:rPr lang="en-GB" sz="2000" dirty="0"/>
              <a:t> da </a:t>
            </a:r>
            <a:r>
              <a:rPr lang="en-GB" sz="2000" dirty="0" err="1"/>
              <a:t>prva</a:t>
            </a:r>
            <a:r>
              <a:rPr lang="en-GB" sz="2000" dirty="0"/>
              <a:t> </a:t>
            </a:r>
            <a:r>
              <a:rPr lang="en-GB" sz="2000" dirty="0" err="1"/>
              <a:t>četiri</a:t>
            </a:r>
            <a:r>
              <a:rPr lang="en-GB" sz="2000" dirty="0"/>
              <a:t> </a:t>
            </a:r>
            <a:r>
              <a:rPr lang="en-GB" sz="2000" dirty="0" err="1"/>
              <a:t>elementa</a:t>
            </a:r>
            <a:r>
              <a:rPr lang="en-GB" sz="2000" dirty="0"/>
              <a:t> </a:t>
            </a:r>
            <a:r>
              <a:rPr lang="en-GB" sz="2000" dirty="0" err="1"/>
              <a:t>niza</a:t>
            </a:r>
            <a:r>
              <a:rPr lang="en-GB" sz="2000" dirty="0"/>
              <a:t> </a:t>
            </a:r>
            <a:r>
              <a:rPr lang="en-GB" sz="2000" dirty="0" err="1"/>
              <a:t>staju</a:t>
            </a:r>
            <a:r>
              <a:rPr lang="en-GB" sz="2000" dirty="0"/>
              <a:t> u </a:t>
            </a:r>
            <a:r>
              <a:rPr lang="en-GB" sz="2000" dirty="0" err="1"/>
              <a:t>tačno</a:t>
            </a:r>
            <a:r>
              <a:rPr lang="en-GB" sz="2000" dirty="0"/>
              <a:t> </a:t>
            </a:r>
            <a:r>
              <a:rPr lang="en-GB" sz="2000" dirty="0" err="1"/>
              <a:t>jedan</a:t>
            </a:r>
            <a:r>
              <a:rPr lang="en-GB" sz="2000" dirty="0"/>
              <a:t> </a:t>
            </a:r>
            <a:r>
              <a:rPr lang="en-GB" sz="2000" dirty="0" err="1"/>
              <a:t>blok</a:t>
            </a:r>
            <a:r>
              <a:rPr lang="en-GB" sz="2000" dirty="0"/>
              <a:t>. </a:t>
            </a:r>
            <a:r>
              <a:rPr lang="en-GB" sz="2000" dirty="0" err="1"/>
              <a:t>Izračunati</a:t>
            </a:r>
            <a:r>
              <a:rPr lang="en-GB" sz="2000" dirty="0"/>
              <a:t> </a:t>
            </a:r>
            <a:r>
              <a:rPr lang="en-GB" sz="2000" dirty="0" err="1"/>
              <a:t>potrebno</a:t>
            </a:r>
            <a:r>
              <a:rPr lang="en-GB" sz="2000" dirty="0"/>
              <a:t> </a:t>
            </a:r>
            <a:r>
              <a:rPr lang="en-GB" sz="2000" dirty="0" err="1"/>
              <a:t>vreme</a:t>
            </a:r>
            <a:r>
              <a:rPr lang="en-GB" sz="2000" dirty="0"/>
              <a:t> za </a:t>
            </a:r>
            <a:r>
              <a:rPr lang="en-GB" sz="2000" dirty="0" err="1"/>
              <a:t>izvršavanje</a:t>
            </a:r>
            <a:r>
              <a:rPr lang="en-GB" sz="2000" dirty="0"/>
              <a:t> </a:t>
            </a:r>
            <a:r>
              <a:rPr lang="en-GB" sz="2000" dirty="0" err="1"/>
              <a:t>optimizovanog</a:t>
            </a:r>
            <a:r>
              <a:rPr lang="en-GB" sz="2000" dirty="0"/>
              <a:t> </a:t>
            </a:r>
            <a:r>
              <a:rPr lang="en-GB" sz="2000" dirty="0" err="1"/>
              <a:t>programa</a:t>
            </a:r>
            <a:r>
              <a:rPr lang="en-GB" sz="2000" dirty="0"/>
              <a:t> </a:t>
            </a:r>
            <a:r>
              <a:rPr lang="en-GB" sz="2000" dirty="0" err="1"/>
              <a:t>sa</a:t>
            </a:r>
            <a:r>
              <a:rPr lang="en-GB" sz="2000" dirty="0"/>
              <a:t> </a:t>
            </a:r>
            <a:r>
              <a:rPr lang="en-GB" sz="2000" b="1" dirty="0" err="1"/>
              <a:t>korišćenjem</a:t>
            </a:r>
            <a:r>
              <a:rPr lang="en-GB" sz="2000" b="1" dirty="0"/>
              <a:t> </a:t>
            </a:r>
            <a:r>
              <a:rPr lang="en-GB" sz="2000" b="1" dirty="0" err="1"/>
              <a:t>ranije</a:t>
            </a:r>
            <a:r>
              <a:rPr lang="en-GB" sz="2000" b="1" dirty="0"/>
              <a:t> </a:t>
            </a:r>
            <a:r>
              <a:rPr lang="en-GB" sz="2000" b="1" dirty="0" err="1"/>
              <a:t>učitanih</a:t>
            </a:r>
            <a:r>
              <a:rPr lang="en-GB" sz="2000" b="1" dirty="0"/>
              <a:t> </a:t>
            </a:r>
            <a:r>
              <a:rPr lang="en-GB" sz="2000" b="1" dirty="0" err="1"/>
              <a:t>elemenata</a:t>
            </a:r>
            <a:r>
              <a:rPr lang="en-GB" sz="2000" b="1" dirty="0"/>
              <a:t> u </a:t>
            </a:r>
            <a:r>
              <a:rPr lang="en-GB" sz="2000" b="1" dirty="0" err="1"/>
              <a:t>keš</a:t>
            </a:r>
            <a:r>
              <a:rPr lang="en-GB" sz="2000" b="1" dirty="0"/>
              <a:t> </a:t>
            </a:r>
            <a:r>
              <a:rPr lang="en-GB" sz="2000" b="1" dirty="0" err="1"/>
              <a:t>memoriju</a:t>
            </a:r>
            <a:r>
              <a:rPr lang="en-GB" sz="2000" dirty="0"/>
              <a:t>.</a:t>
            </a:r>
            <a:endParaRPr lang="en-US" sz="2000" dirty="0">
              <a:latin typeface="Consolas" panose="020B06090202040302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B07DC4-61A6-4DC8-8E6A-D5A2AAEDD170}"/>
              </a:ext>
            </a:extLst>
          </p:cNvPr>
          <p:cNvSpPr txBox="1"/>
          <p:nvPr/>
        </p:nvSpPr>
        <p:spPr>
          <a:xfrm>
            <a:off x="7528117" y="3010591"/>
            <a:ext cx="155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</a:t>
            </a:r>
            <a:r>
              <a:rPr lang="sr-Latn-RS" dirty="0"/>
              <a:t>Uvod</a:t>
            </a:r>
            <a:r>
              <a:rPr lang="en-GB" dirty="0"/>
              <a:t>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39541E-DE13-47EB-AA66-0C7D899E2371}"/>
              </a:ext>
            </a:extLst>
          </p:cNvPr>
          <p:cNvSpPr txBox="1"/>
          <p:nvPr/>
        </p:nvSpPr>
        <p:spPr>
          <a:xfrm>
            <a:off x="7464913" y="4185811"/>
            <a:ext cx="155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</a:t>
            </a:r>
            <a:r>
              <a:rPr lang="sr-Latn-RS" dirty="0"/>
              <a:t>Razrada</a:t>
            </a:r>
            <a:r>
              <a:rPr lang="en-GB" dirty="0"/>
              <a:t>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964230-9FB4-42DE-AE55-4FA289D961AE}"/>
              </a:ext>
            </a:extLst>
          </p:cNvPr>
          <p:cNvSpPr txBox="1"/>
          <p:nvPr/>
        </p:nvSpPr>
        <p:spPr>
          <a:xfrm>
            <a:off x="7464912" y="5533044"/>
            <a:ext cx="155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</a:t>
            </a:r>
            <a:r>
              <a:rPr lang="sr-Latn-RS" dirty="0"/>
              <a:t>Zaključak</a:t>
            </a:r>
            <a:r>
              <a:rPr lang="en-GB" dirty="0"/>
              <a:t>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7F6E29-F605-467D-ACA1-68446F849926}"/>
              </a:ext>
            </a:extLst>
          </p:cNvPr>
          <p:cNvSpPr txBox="1"/>
          <p:nvPr/>
        </p:nvSpPr>
        <p:spPr>
          <a:xfrm>
            <a:off x="6167758" y="2994986"/>
            <a:ext cx="977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i="1" dirty="0"/>
              <a:t>1</a:t>
            </a:r>
            <a:r>
              <a:rPr lang="en-GB" b="1" i="1" dirty="0"/>
              <a:t>ns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73104966-2369-432B-80FD-5E78266578D8}"/>
              </a:ext>
            </a:extLst>
          </p:cNvPr>
          <p:cNvSpPr/>
          <p:nvPr/>
        </p:nvSpPr>
        <p:spPr>
          <a:xfrm>
            <a:off x="5944790" y="3010591"/>
            <a:ext cx="81477" cy="347984"/>
          </a:xfrm>
          <a:prstGeom prst="rightBrac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4981D9EA-C217-4D1F-A0FD-7A7CAD8DCE6B}"/>
              </a:ext>
            </a:extLst>
          </p:cNvPr>
          <p:cNvSpPr/>
          <p:nvPr/>
        </p:nvSpPr>
        <p:spPr>
          <a:xfrm>
            <a:off x="5944790" y="5603036"/>
            <a:ext cx="92278" cy="294416"/>
          </a:xfrm>
          <a:prstGeom prst="rightBrac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62E304-7FF7-44EA-A94A-DF39E0ED73DD}"/>
              </a:ext>
            </a:extLst>
          </p:cNvPr>
          <p:cNvSpPr txBox="1"/>
          <p:nvPr/>
        </p:nvSpPr>
        <p:spPr>
          <a:xfrm>
            <a:off x="6197317" y="5552702"/>
            <a:ext cx="110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5</a:t>
            </a:r>
            <a:r>
              <a:rPr lang="sr-Cyrl-RS" b="1" i="1" dirty="0"/>
              <a:t> </a:t>
            </a:r>
            <a:r>
              <a:rPr lang="en-GB" b="1" i="1" dirty="0"/>
              <a:t>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1551C6-4046-42EE-B1EF-34D874ED1C85}"/>
              </a:ext>
            </a:extLst>
          </p:cNvPr>
          <p:cNvSpPr txBox="1"/>
          <p:nvPr/>
        </p:nvSpPr>
        <p:spPr>
          <a:xfrm>
            <a:off x="3545746" y="6007594"/>
            <a:ext cx="5648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b="1" dirty="0"/>
              <a:t>Ukupno vreme</a:t>
            </a:r>
            <a:r>
              <a:rPr lang="sr-Cyrl-RS" b="1" dirty="0"/>
              <a:t>: </a:t>
            </a:r>
            <a:br>
              <a:rPr lang="sr-Cyrl-RS" b="1" dirty="0"/>
            </a:br>
            <a:r>
              <a:rPr lang="en-GB" b="1" dirty="0"/>
              <a:t>9 * 1ns + </a:t>
            </a:r>
            <a:r>
              <a:rPr lang="sr-Cyrl-RS" b="1" dirty="0"/>
              <a:t>241</a:t>
            </a:r>
            <a:r>
              <a:rPr lang="en-GB" b="1" dirty="0"/>
              <a:t> * (1ns + 4</a:t>
            </a:r>
            <a:r>
              <a:rPr lang="sr-Latn-RS" b="1" dirty="0"/>
              <a:t> </a:t>
            </a:r>
            <a:r>
              <a:rPr lang="en-GB" b="1" dirty="0"/>
              <a:t>*</a:t>
            </a:r>
            <a:r>
              <a:rPr lang="sr-Latn-RS" b="1" dirty="0"/>
              <a:t> </a:t>
            </a:r>
            <a:r>
              <a:rPr lang="en-GB" b="1" dirty="0"/>
              <a:t>5ns) + 36 * 5ns = 5.250ns</a:t>
            </a: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FF9C782A-3B39-4061-9A55-93FB47E8E75E}"/>
              </a:ext>
            </a:extLst>
          </p:cNvPr>
          <p:cNvSpPr/>
          <p:nvPr/>
        </p:nvSpPr>
        <p:spPr>
          <a:xfrm>
            <a:off x="5944790" y="4087667"/>
            <a:ext cx="92278" cy="950308"/>
          </a:xfrm>
          <a:prstGeom prst="rightBrac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FBBC74D-C871-49AF-8855-109F0B395FD7}"/>
              </a:ext>
            </a:extLst>
          </p:cNvPr>
          <p:cNvSpPr txBox="1"/>
          <p:nvPr/>
        </p:nvSpPr>
        <p:spPr>
          <a:xfrm>
            <a:off x="6197317" y="4347726"/>
            <a:ext cx="110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i="1" dirty="0"/>
              <a:t>4 * </a:t>
            </a:r>
            <a:r>
              <a:rPr lang="en-GB" b="1" i="1" dirty="0"/>
              <a:t>5ns</a:t>
            </a:r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7DE26DC6-8BC5-4777-A068-01257BF56F33}"/>
              </a:ext>
            </a:extLst>
          </p:cNvPr>
          <p:cNvSpPr/>
          <p:nvPr/>
        </p:nvSpPr>
        <p:spPr>
          <a:xfrm>
            <a:off x="5944790" y="3728354"/>
            <a:ext cx="92278" cy="294416"/>
          </a:xfrm>
          <a:prstGeom prst="rightBrac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A59051-CAA3-4D55-8A1A-9881C4503C41}"/>
              </a:ext>
            </a:extLst>
          </p:cNvPr>
          <p:cNvSpPr txBox="1"/>
          <p:nvPr/>
        </p:nvSpPr>
        <p:spPr>
          <a:xfrm>
            <a:off x="6197317" y="3678020"/>
            <a:ext cx="110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i="1" dirty="0"/>
              <a:t>1</a:t>
            </a:r>
            <a:r>
              <a:rPr lang="en-GB" b="1" i="1" dirty="0"/>
              <a:t>ns</a:t>
            </a:r>
          </a:p>
        </p:txBody>
      </p:sp>
    </p:spTree>
    <p:extLst>
      <p:ext uri="{BB962C8B-B14F-4D97-AF65-F5344CB8AC3E}">
        <p14:creationId xmlns:p14="http://schemas.microsoft.com/office/powerpoint/2010/main" val="140421815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9520A-E8D2-46F7-A1AF-A255285C2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</a:t>
            </a:r>
            <a:r>
              <a:rPr lang="sr-Cyrl-RS" b="1" dirty="0"/>
              <a:t> 7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9A12B-37E7-4EB6-AA6A-67F3502B3A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88009"/>
          </a:xfrm>
        </p:spPr>
        <p:txBody>
          <a:bodyPr anchor="t">
            <a:normAutofit/>
          </a:bodyPr>
          <a:lstStyle/>
          <a:p>
            <a:pPr algn="just"/>
            <a:r>
              <a:rPr lang="sr-Latn-RS" dirty="0"/>
              <a:t>Korišćenjem instrukcije </a:t>
            </a:r>
            <a:r>
              <a:rPr lang="sr-Latn-RS" b="1" dirty="0" err="1"/>
              <a:t>prefetch</a:t>
            </a:r>
            <a:r>
              <a:rPr lang="sr-Latn-RS" dirty="0"/>
              <a:t> napisati efikasan algoritam binarne pretrage</a:t>
            </a:r>
            <a:r>
              <a:rPr lang="en-US" dirty="0"/>
              <a:t>.</a:t>
            </a:r>
          </a:p>
          <a:p>
            <a:pPr algn="just"/>
            <a:r>
              <a:rPr lang="sr-Latn-RS" dirty="0"/>
              <a:t>Program prevesti korišćenje</a:t>
            </a:r>
            <a:r>
              <a:rPr lang="sr-Cyrl-RS" dirty="0"/>
              <a:t> </a:t>
            </a:r>
            <a:r>
              <a:rPr lang="en-GB" b="1" dirty="0" err="1"/>
              <a:t>gcc</a:t>
            </a:r>
            <a:r>
              <a:rPr lang="en-GB" dirty="0"/>
              <a:t> </a:t>
            </a:r>
            <a:r>
              <a:rPr lang="sr-Latn-RS" dirty="0"/>
              <a:t>prevodioca</a:t>
            </a:r>
            <a:r>
              <a:rPr lang="sr-Cyrl-RS" dirty="0"/>
              <a:t>.</a:t>
            </a:r>
          </a:p>
          <a:p>
            <a:pPr lvl="1"/>
            <a:r>
              <a:rPr lang="en-GB" sz="2800" dirty="0"/>
              <a:t>Za </a:t>
            </a:r>
            <a:r>
              <a:rPr lang="en-GB" sz="2800" dirty="0" err="1"/>
              <a:t>korišćenje</a:t>
            </a:r>
            <a:r>
              <a:rPr lang="en-GB" sz="2800" dirty="0"/>
              <a:t> </a:t>
            </a:r>
            <a:r>
              <a:rPr lang="en-GB" sz="2800" dirty="0" err="1"/>
              <a:t>instrukcije</a:t>
            </a:r>
            <a:r>
              <a:rPr lang="en-GB" sz="2800" dirty="0"/>
              <a:t> prefetch </a:t>
            </a:r>
            <a:r>
              <a:rPr lang="en-GB" sz="2800" dirty="0" err="1"/>
              <a:t>koristiti</a:t>
            </a:r>
            <a:r>
              <a:rPr lang="en-GB" sz="2800" dirty="0"/>
              <a:t> </a:t>
            </a:r>
            <a:r>
              <a:rPr lang="en-GB" sz="2800" dirty="0" err="1"/>
              <a:t>makro</a:t>
            </a:r>
            <a:r>
              <a:rPr lang="sr-Cyrl-RS" sz="2800" dirty="0"/>
              <a:t>: </a:t>
            </a:r>
            <a:r>
              <a:rPr lang="en-GB" sz="2800" dirty="0"/>
              <a:t> </a:t>
            </a:r>
            <a:r>
              <a:rPr lang="en-GB" sz="2800" b="1" dirty="0"/>
              <a:t>__</a:t>
            </a:r>
            <a:r>
              <a:rPr lang="en-GB" sz="2800" b="1" dirty="0" err="1"/>
              <a:t>builtin_prefetch</a:t>
            </a:r>
            <a:br>
              <a:rPr lang="sr-Cyrl-RS" sz="2800" dirty="0"/>
            </a:br>
            <a:r>
              <a:rPr lang="sr-Latn-RS" sz="2800" dirty="0"/>
              <a:t>Dokumentacija</a:t>
            </a:r>
            <a:r>
              <a:rPr lang="sr-Cyrl-RS" sz="2800" dirty="0"/>
              <a:t>: </a:t>
            </a:r>
            <a:r>
              <a:rPr lang="en-GB" sz="2800" dirty="0">
                <a:hlinkClick r:id="rId2"/>
              </a:rPr>
              <a:t>__</a:t>
            </a:r>
            <a:r>
              <a:rPr lang="en-GB" sz="2800" dirty="0" err="1">
                <a:hlinkClick r:id="rId2"/>
              </a:rPr>
              <a:t>builtin_prefetch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56631268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9520A-E8D2-46F7-A1AF-A255285C2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</a:t>
            </a:r>
            <a:r>
              <a:rPr lang="sr-Cyrl-RS" b="1" dirty="0"/>
              <a:t> 7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9A12B-37E7-4EB6-AA6A-67F3502B3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 fontScale="70000" lnSpcReduction="2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void __</a:t>
            </a:r>
            <a:r>
              <a:rPr kumimoji="0" lang="en-US" altLang="en-US" sz="2400" b="1" i="0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builtin_prefetch</a:t>
            </a:r>
            <a:r>
              <a:rPr kumimoji="0" lang="en-US" altLang="en-US" sz="24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kumimoji="0" lang="en-US" altLang="en-US" sz="2400" b="1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const void </a:t>
            </a:r>
            <a:r>
              <a:rPr kumimoji="0" lang="en-US" altLang="en-US" sz="24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kumimoji="0" lang="en-US" altLang="en-US" sz="2400" b="0" i="0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addr</a:t>
            </a:r>
            <a:r>
              <a:rPr kumimoji="0" lang="en-US" altLang="en-US" sz="24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...);</a:t>
            </a:r>
            <a:r>
              <a:rPr kumimoji="0" lang="en-US" altLang="en-US" sz="8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</a:t>
            </a:r>
            <a:endParaRPr kumimoji="0" lang="sr-Cyrl-RS" altLang="en-US" sz="8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r-Cyrl-RS" altLang="en-US" sz="8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r-Cyrl-RS" altLang="en-US" sz="40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addr</a:t>
            </a:r>
            <a:r>
              <a:rPr kumimoji="0" lang="sr-Cyrl-RS" altLang="en-US" sz="24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altLang="en-US" dirty="0"/>
              <a:t>– </a:t>
            </a:r>
            <a:r>
              <a:rPr lang="pl-PL" altLang="en-US" dirty="0"/>
              <a:t>adresa na kojoj se nalazi podatak koji treba da bude keširan</a:t>
            </a:r>
            <a:endParaRPr lang="sr-Cyrl-RS" alt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Cyrl-RS" altLang="en-US" dirty="0"/>
              <a:t>… - </a:t>
            </a:r>
            <a:r>
              <a:rPr lang="sr-Latn-RS" altLang="en-US" dirty="0"/>
              <a:t>opcioni parametri</a:t>
            </a:r>
            <a:r>
              <a:rPr lang="sr-Cyrl-RS" altLang="en-US" dirty="0"/>
              <a:t>:</a:t>
            </a:r>
            <a:endParaRPr lang="en-GB" alt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b="1" dirty="0">
                <a:latin typeface="Consolas" panose="020B0609020204030204" pitchFamily="49" charset="0"/>
              </a:rPr>
              <a:t>	int</a:t>
            </a:r>
            <a:r>
              <a:rPr lang="en-GB" altLang="en-US" dirty="0">
                <a:latin typeface="Consolas" panose="020B0609020204030204" pitchFamily="49" charset="0"/>
              </a:rPr>
              <a:t> </a:t>
            </a:r>
            <a:r>
              <a:rPr lang="en-GB" altLang="en-US" dirty="0" err="1">
                <a:latin typeface="Consolas" panose="020B0609020204030204" pitchFamily="49" charset="0"/>
              </a:rPr>
              <a:t>rw</a:t>
            </a:r>
            <a:r>
              <a:rPr lang="en-GB" altLang="en-US" dirty="0">
                <a:latin typeface="Consolas" panose="020B0609020204030204" pitchFamily="49" charset="0"/>
              </a:rPr>
              <a:t> </a:t>
            </a:r>
            <a:r>
              <a:rPr lang="en-GB" altLang="en-US" dirty="0"/>
              <a:t>– </a:t>
            </a:r>
            <a:r>
              <a:rPr lang="sr-Latn-RS" altLang="en-US" dirty="0"/>
              <a:t>moguće vrednosti</a:t>
            </a:r>
            <a:r>
              <a:rPr lang="sr-Cyrl-RS" altLang="en-US" dirty="0"/>
              <a:t>: 0</a:t>
            </a:r>
            <a:r>
              <a:rPr lang="en-GB" altLang="en-US" dirty="0"/>
              <a:t>; 1;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dirty="0"/>
              <a:t>		</a:t>
            </a:r>
            <a:r>
              <a:rPr lang="sr-Cyrl-RS" altLang="en-US" dirty="0"/>
              <a:t> 0 –</a:t>
            </a:r>
            <a:r>
              <a:rPr lang="en-GB" altLang="en-US" dirty="0"/>
              <a:t> </a:t>
            </a:r>
            <a:r>
              <a:rPr lang="pl-PL" altLang="en-US" dirty="0"/>
              <a:t>podatak pretežno namenjen za čitanje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dirty="0"/>
              <a:t>		</a:t>
            </a:r>
            <a:r>
              <a:rPr lang="sr-Cyrl-RS" altLang="en-US" dirty="0"/>
              <a:t> 1 –</a:t>
            </a:r>
            <a:r>
              <a:rPr lang="en-GB" altLang="en-US" dirty="0"/>
              <a:t> </a:t>
            </a:r>
            <a:r>
              <a:rPr lang="pl-PL" altLang="en-US" dirty="0"/>
              <a:t>podatak pretežno namenjen za pisanje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r-Cyrl-RS" alt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Cyrl-RS" altLang="en-US" dirty="0"/>
              <a:t>	</a:t>
            </a:r>
            <a:r>
              <a:rPr lang="en-GB" altLang="en-US" b="1" dirty="0">
                <a:latin typeface="Consolas" panose="020B0609020204030204" pitchFamily="49" charset="0"/>
              </a:rPr>
              <a:t>int</a:t>
            </a:r>
            <a:r>
              <a:rPr lang="en-GB" altLang="en-US" dirty="0">
                <a:latin typeface="Consolas" panose="020B0609020204030204" pitchFamily="49" charset="0"/>
              </a:rPr>
              <a:t> locality </a:t>
            </a:r>
            <a:r>
              <a:rPr lang="en-GB" altLang="en-US" dirty="0"/>
              <a:t>– </a:t>
            </a:r>
            <a:r>
              <a:rPr lang="sr-Latn-RS" altLang="en-US" dirty="0"/>
              <a:t>moguće vrednosti</a:t>
            </a:r>
            <a:r>
              <a:rPr lang="sr-Cyrl-RS" altLang="en-US" dirty="0"/>
              <a:t>: 0</a:t>
            </a:r>
            <a:r>
              <a:rPr lang="en-GB" altLang="en-US" dirty="0"/>
              <a:t>; 1; 2; </a:t>
            </a:r>
            <a:r>
              <a:rPr lang="sr-Cyrl-RS" altLang="en-US" dirty="0"/>
              <a:t>3</a:t>
            </a:r>
            <a:r>
              <a:rPr lang="en-GB" altLang="en-US" dirty="0"/>
              <a:t>;</a:t>
            </a:r>
            <a:endParaRPr lang="sr-Cyrl-RS" alt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Cyrl-RS" altLang="en-US" dirty="0"/>
              <a:t>		0 – </a:t>
            </a:r>
            <a:r>
              <a:rPr lang="sr-Latn-RS" altLang="en-US" dirty="0"/>
              <a:t>slabo korišćen podatak</a:t>
            </a:r>
            <a:r>
              <a:rPr lang="sr-Cyrl-RS" altLang="en-US" dirty="0"/>
              <a:t> (</a:t>
            </a:r>
            <a:r>
              <a:rPr lang="sr-Latn-RS" altLang="en-US" dirty="0"/>
              <a:t>podatak se ne čuva dugo u keš memoriji</a:t>
            </a:r>
            <a:r>
              <a:rPr lang="sr-Cyrl-RS" altLang="en-US" dirty="0"/>
              <a:t>)</a:t>
            </a:r>
          </a:p>
          <a:p>
            <a:pPr mar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sr-Cyrl-RS" altLang="en-US" dirty="0"/>
              <a:t>		…</a:t>
            </a:r>
          </a:p>
          <a:p>
            <a:pPr mar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sr-Cyrl-RS" altLang="en-US" dirty="0"/>
              <a:t>		3 – </a:t>
            </a:r>
            <a:r>
              <a:rPr lang="sr-Latn-RS" altLang="en-US" dirty="0"/>
              <a:t>često korišćen podataka </a:t>
            </a:r>
            <a:r>
              <a:rPr lang="sr-Cyrl-RS" altLang="en-US" dirty="0"/>
              <a:t>(</a:t>
            </a:r>
            <a:r>
              <a:rPr lang="sr-Latn-RS" altLang="en-US" dirty="0"/>
              <a:t>podatak se čuva dugo u keš memoriji</a:t>
            </a:r>
            <a:r>
              <a:rPr lang="sr-Cyrl-RS" altLang="en-US" dirty="0"/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Cyrl-RS" altLang="en-US" dirty="0"/>
              <a:t>		</a:t>
            </a:r>
            <a:r>
              <a:rPr lang="sr-Latn-RS" altLang="en-US" dirty="0"/>
              <a:t>Prevodilac bira</a:t>
            </a:r>
            <a:r>
              <a:rPr lang="sr-Cyrl-RS" altLang="en-US" dirty="0"/>
              <a:t> (</a:t>
            </a:r>
            <a:r>
              <a:rPr lang="sr-Latn-RS" altLang="en-US" dirty="0"/>
              <a:t>u zavisnosti od arhitekture</a:t>
            </a:r>
            <a:r>
              <a:rPr lang="sr-Cyrl-RS" altLang="en-US" dirty="0"/>
              <a:t>) </a:t>
            </a:r>
            <a:r>
              <a:rPr lang="sr-Latn-RS" altLang="en-US" dirty="0"/>
              <a:t>u kojem nivou keš memorije 			će čuvati podatke </a:t>
            </a:r>
            <a:r>
              <a:rPr lang="sr-Cyrl-RS" altLang="en-US" dirty="0"/>
              <a:t>(</a:t>
            </a:r>
            <a:r>
              <a:rPr lang="en-GB" altLang="en-US" dirty="0"/>
              <a:t>L1, L2</a:t>
            </a:r>
            <a:r>
              <a:rPr lang="sr-Latn-RS" altLang="en-US" dirty="0"/>
              <a:t> ili</a:t>
            </a:r>
            <a:r>
              <a:rPr lang="en-GB" altLang="en-US" dirty="0"/>
              <a:t> L3)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dirty="0"/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dirty="0"/>
              <a:t>	</a:t>
            </a:r>
            <a:endParaRPr lang="sr-Cyrl-RS" alt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Cyrl-RS" altLang="en-US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96583762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9520A-E8D2-46F7-A1AF-A255285C2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</a:t>
            </a:r>
            <a:r>
              <a:rPr lang="sr-Cyrl-RS" b="1" dirty="0"/>
              <a:t> 7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9A12B-37E7-4EB6-AA6A-67F3502B3A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294" y="1533795"/>
            <a:ext cx="10515600" cy="1717279"/>
          </a:xfrm>
        </p:spPr>
        <p:txBody>
          <a:bodyPr anchor="t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void __</a:t>
            </a:r>
            <a:r>
              <a:rPr kumimoji="0" lang="en-US" altLang="en-US" sz="2400" b="1" i="0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builtin_prefetch</a:t>
            </a:r>
            <a:r>
              <a:rPr kumimoji="0" lang="en-US" altLang="en-US" sz="24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kumimoji="0" lang="en-US" altLang="en-US" sz="2400" b="1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const void </a:t>
            </a:r>
            <a:r>
              <a:rPr kumimoji="0" lang="en-US" altLang="en-US" sz="24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kumimoji="0" lang="en-US" altLang="en-US" sz="2400" b="0" i="0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addr</a:t>
            </a:r>
            <a:r>
              <a:rPr kumimoji="0" lang="en-US" altLang="en-US" sz="24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...);</a:t>
            </a:r>
            <a:r>
              <a:rPr kumimoji="0" lang="en-US" altLang="en-US" sz="8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</a:t>
            </a:r>
            <a:endParaRPr kumimoji="0" lang="sr-Cyrl-RS" altLang="en-US" sz="8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r-Cyrl-RS" altLang="en-US" sz="8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Latn-RS" altLang="en-US" dirty="0"/>
              <a:t>Na</a:t>
            </a:r>
            <a:r>
              <a:rPr lang="sr-Cyrl-RS" altLang="en-US" dirty="0"/>
              <a:t> </a:t>
            </a:r>
            <a:r>
              <a:rPr lang="en-GB" altLang="en-US" dirty="0"/>
              <a:t>X86 </a:t>
            </a:r>
            <a:r>
              <a:rPr lang="sr-Latn-RS" altLang="en-US" dirty="0" err="1"/>
              <a:t>athitekturi</a:t>
            </a:r>
            <a:r>
              <a:rPr lang="sr-Cyrl-RS" altLang="en-US" dirty="0"/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dirty="0">
                <a:hlinkClick r:id="rId2"/>
              </a:rPr>
              <a:t>https://www.felixcloutier.com/x86/prefetchh </a:t>
            </a:r>
            <a:endParaRPr lang="sr-Cyrl-RS" alt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3143C79-9583-42B5-A062-5E37588945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941474"/>
              </p:ext>
            </p:extLst>
          </p:nvPr>
        </p:nvGraphicFramePr>
        <p:xfrm>
          <a:off x="1836795" y="3533176"/>
          <a:ext cx="8518410" cy="2327622"/>
        </p:xfrm>
        <a:graphic>
          <a:graphicData uri="http://schemas.openxmlformats.org/drawingml/2006/table">
            <a:tbl>
              <a:tblPr/>
              <a:tblGrid>
                <a:gridCol w="922780">
                  <a:extLst>
                    <a:ext uri="{9D8B030D-6E8A-4147-A177-3AD203B41FA5}">
                      <a16:colId xmlns:a16="http://schemas.microsoft.com/office/drawing/2014/main" val="2864742350"/>
                    </a:ext>
                  </a:extLst>
                </a:gridCol>
                <a:gridCol w="1590143">
                  <a:extLst>
                    <a:ext uri="{9D8B030D-6E8A-4147-A177-3AD203B41FA5}">
                      <a16:colId xmlns:a16="http://schemas.microsoft.com/office/drawing/2014/main" val="1370126607"/>
                    </a:ext>
                  </a:extLst>
                </a:gridCol>
                <a:gridCol w="656249">
                  <a:extLst>
                    <a:ext uri="{9D8B030D-6E8A-4147-A177-3AD203B41FA5}">
                      <a16:colId xmlns:a16="http://schemas.microsoft.com/office/drawing/2014/main" val="1448860115"/>
                    </a:ext>
                  </a:extLst>
                </a:gridCol>
                <a:gridCol w="1103924">
                  <a:extLst>
                    <a:ext uri="{9D8B030D-6E8A-4147-A177-3AD203B41FA5}">
                      <a16:colId xmlns:a16="http://schemas.microsoft.com/office/drawing/2014/main" val="313752238"/>
                    </a:ext>
                  </a:extLst>
                </a:gridCol>
                <a:gridCol w="1565886">
                  <a:extLst>
                    <a:ext uri="{9D8B030D-6E8A-4147-A177-3AD203B41FA5}">
                      <a16:colId xmlns:a16="http://schemas.microsoft.com/office/drawing/2014/main" val="2243023332"/>
                    </a:ext>
                  </a:extLst>
                </a:gridCol>
                <a:gridCol w="2679428">
                  <a:extLst>
                    <a:ext uri="{9D8B030D-6E8A-4147-A177-3AD203B41FA5}">
                      <a16:colId xmlns:a16="http://schemas.microsoft.com/office/drawing/2014/main" val="2480025822"/>
                    </a:ext>
                  </a:extLst>
                </a:gridCol>
              </a:tblGrid>
              <a:tr h="218513"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</a:rPr>
                        <a:t>Opcode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</a:rPr>
                        <a:t>Instruction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</a:rPr>
                        <a:t>Op/En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</a:rPr>
                        <a:t>64-Bit Mode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</a:rPr>
                        <a:t>Compat/Leg Mode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</a:rPr>
                        <a:t>Description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690147"/>
                  </a:ext>
                </a:extLst>
              </a:tr>
              <a:tr h="518804"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</a:rPr>
                        <a:t>0F 18 /1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effectLst/>
                        </a:rPr>
                        <a:t>PREFETCHT0 </a:t>
                      </a:r>
                      <a:r>
                        <a:rPr lang="en-GB" sz="1400" i="1" dirty="0">
                          <a:effectLst/>
                        </a:rPr>
                        <a:t>m8</a:t>
                      </a:r>
                      <a:endParaRPr lang="en-GB" sz="1400" dirty="0">
                        <a:effectLst/>
                      </a:endParaRP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</a:rPr>
                        <a:t>M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</a:rPr>
                        <a:t>Valid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effectLst/>
                        </a:rPr>
                        <a:t>Valid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effectLst/>
                        </a:rPr>
                        <a:t>Move data from </a:t>
                      </a:r>
                      <a:r>
                        <a:rPr lang="en-GB" sz="1400" i="1" dirty="0">
                          <a:effectLst/>
                        </a:rPr>
                        <a:t>m8</a:t>
                      </a:r>
                      <a:r>
                        <a:rPr lang="en-GB" sz="1400" dirty="0">
                          <a:effectLst/>
                        </a:rPr>
                        <a:t> closer to the processor using T0 hint.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0076463"/>
                  </a:ext>
                </a:extLst>
              </a:tr>
              <a:tr h="518804"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</a:rPr>
                        <a:t>0F 18 /2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effectLst/>
                        </a:rPr>
                        <a:t>PREFETCHT1 </a:t>
                      </a:r>
                      <a:r>
                        <a:rPr lang="en-GB" sz="1400" i="1" dirty="0">
                          <a:effectLst/>
                        </a:rPr>
                        <a:t>m8</a:t>
                      </a:r>
                      <a:endParaRPr lang="en-GB" sz="1400" dirty="0">
                        <a:effectLst/>
                      </a:endParaRP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</a:rPr>
                        <a:t>M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</a:rPr>
                        <a:t>Valid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</a:rPr>
                        <a:t>Valid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effectLst/>
                        </a:rPr>
                        <a:t>Move data from </a:t>
                      </a:r>
                      <a:r>
                        <a:rPr lang="en-GB" sz="1400" i="1" dirty="0">
                          <a:effectLst/>
                        </a:rPr>
                        <a:t>m8</a:t>
                      </a:r>
                      <a:r>
                        <a:rPr lang="en-GB" sz="1400" dirty="0">
                          <a:effectLst/>
                        </a:rPr>
                        <a:t> closer to the processor using T1 hint.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5367413"/>
                  </a:ext>
                </a:extLst>
              </a:tr>
              <a:tr h="518804"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</a:rPr>
                        <a:t>0F 18 /3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effectLst/>
                        </a:rPr>
                        <a:t>PREFETCHT2 </a:t>
                      </a:r>
                      <a:r>
                        <a:rPr lang="en-GB" sz="1400" i="1" dirty="0">
                          <a:effectLst/>
                        </a:rPr>
                        <a:t>m8</a:t>
                      </a:r>
                      <a:endParaRPr lang="en-GB" sz="1400" dirty="0">
                        <a:effectLst/>
                      </a:endParaRP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</a:rPr>
                        <a:t>M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effectLst/>
                        </a:rPr>
                        <a:t>Valid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</a:rPr>
                        <a:t>Valid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effectLst/>
                        </a:rPr>
                        <a:t>Move data from </a:t>
                      </a:r>
                      <a:r>
                        <a:rPr lang="en-GB" sz="1400" i="1" dirty="0">
                          <a:effectLst/>
                        </a:rPr>
                        <a:t>m8</a:t>
                      </a:r>
                      <a:r>
                        <a:rPr lang="en-GB" sz="1400" dirty="0">
                          <a:effectLst/>
                        </a:rPr>
                        <a:t> closer to the processor using T2 hint.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7813384"/>
                  </a:ext>
                </a:extLst>
              </a:tr>
              <a:tr h="518804"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</a:rPr>
                        <a:t>0F 18 /0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effectLst/>
                        </a:rPr>
                        <a:t>PREFETCHNTA </a:t>
                      </a:r>
                      <a:r>
                        <a:rPr lang="en-GB" sz="1400" i="1" dirty="0">
                          <a:effectLst/>
                        </a:rPr>
                        <a:t>m8</a:t>
                      </a:r>
                      <a:endParaRPr lang="en-GB" sz="1400" dirty="0">
                        <a:effectLst/>
                      </a:endParaRP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</a:rPr>
                        <a:t>M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effectLst/>
                        </a:rPr>
                        <a:t>Valid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effectLst/>
                        </a:rPr>
                        <a:t>Valid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effectLst/>
                        </a:rPr>
                        <a:t>Move data from </a:t>
                      </a:r>
                      <a:r>
                        <a:rPr lang="en-GB" sz="1400" i="1" dirty="0">
                          <a:effectLst/>
                        </a:rPr>
                        <a:t>m8</a:t>
                      </a:r>
                      <a:r>
                        <a:rPr lang="en-GB" sz="1400" dirty="0">
                          <a:effectLst/>
                        </a:rPr>
                        <a:t> closer to the processor using NTA hint.</a:t>
                      </a:r>
                    </a:p>
                  </a:txBody>
                  <a:tcPr marL="78093" marR="78093" marT="19523" marB="1952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228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696242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9520A-E8D2-46F7-A1AF-A255285C2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</a:t>
            </a:r>
            <a:r>
              <a:rPr lang="sr-Cyrl-RS" b="1" dirty="0"/>
              <a:t> 7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9A12B-37E7-4EB6-AA6A-67F3502B3A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433141"/>
          </a:xfrm>
        </p:spPr>
        <p:txBody>
          <a:bodyPr anchor="t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void __</a:t>
            </a:r>
            <a:r>
              <a:rPr kumimoji="0" lang="en-US" altLang="en-US" sz="2400" b="1" i="0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builtin_prefetch</a:t>
            </a:r>
            <a:r>
              <a:rPr kumimoji="0" lang="en-US" altLang="en-US" sz="24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kumimoji="0" lang="en-US" altLang="en-US" sz="2400" b="1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const void </a:t>
            </a:r>
            <a:r>
              <a:rPr kumimoji="0" lang="en-US" altLang="en-US" sz="24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kumimoji="0" lang="en-US" altLang="en-US" sz="2400" b="0" i="0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addr</a:t>
            </a:r>
            <a:r>
              <a:rPr kumimoji="0" lang="en-US" altLang="en-US" sz="24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...);</a:t>
            </a:r>
            <a:r>
              <a:rPr kumimoji="0" lang="en-US" altLang="en-US" sz="8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</a:t>
            </a:r>
            <a:endParaRPr lang="sr-Cyrl-RS" alt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Latn-RS" altLang="en-US" dirty="0"/>
              <a:t>Na</a:t>
            </a:r>
            <a:r>
              <a:rPr lang="sr-Cyrl-RS" altLang="en-US" dirty="0"/>
              <a:t> </a:t>
            </a:r>
            <a:r>
              <a:rPr lang="en-GB" altLang="en-US" dirty="0"/>
              <a:t>X86 </a:t>
            </a:r>
            <a:r>
              <a:rPr lang="sr-Latn-RS" altLang="en-US" dirty="0"/>
              <a:t>arhitekturi</a:t>
            </a:r>
            <a:r>
              <a:rPr lang="sr-Cyrl-RS" altLang="en-US" dirty="0"/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dirty="0">
                <a:hlinkClick r:id="rId2"/>
              </a:rPr>
              <a:t>https://www.felixcloutier.com/x86/prefetchh </a:t>
            </a:r>
            <a:endParaRPr lang="sr-Cyrl-RS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4B521C-9E5E-414F-B4D8-947813353771}"/>
              </a:ext>
            </a:extLst>
          </p:cNvPr>
          <p:cNvSpPr txBox="1"/>
          <p:nvPr/>
        </p:nvSpPr>
        <p:spPr>
          <a:xfrm>
            <a:off x="838200" y="3711257"/>
            <a:ext cx="1058344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</a:rPr>
              <a:t>T0 (temporal data)—prefetch data into all levels of the cache hierarchy.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</a:rPr>
              <a:t>T1 (temporal data with respect to first level cache misses)—prefetch data into level 2 cache and higher.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</a:rPr>
              <a:t>T2 (temporal data with respect to second level cache misses)—prefetch data into level 3 cache and higher, or an implementation-specific choice.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</a:rPr>
              <a:t>NTA (non-temporal data with respect to all cache levels)—prefetch data into non-temporal cache structure and into a location close to the processor, minimizing cache pollution.</a:t>
            </a:r>
          </a:p>
          <a:p>
            <a:pPr algn="l"/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46329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9520A-E8D2-46F7-A1AF-A255285C2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dirty="0"/>
              <a:t>Задатак 7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9A12B-37E7-4EB6-AA6A-67F3502B3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dirty="0"/>
              <a:t>	</a:t>
            </a:r>
            <a:endParaRPr lang="sr-Cyrl-RS" alt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r-Cyrl-RS" alt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r-Cyrl-RS" alt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Cyrl-RS" altLang="en-US" dirty="0"/>
              <a:t>		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643E95-7C59-4DBB-BF10-A4CEEDFFA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950" y="1100288"/>
            <a:ext cx="5477584" cy="53925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8B665C-C8D0-41A7-AB5C-9118CFD20522}"/>
              </a:ext>
            </a:extLst>
          </p:cNvPr>
          <p:cNvSpPr txBox="1"/>
          <p:nvPr/>
        </p:nvSpPr>
        <p:spPr>
          <a:xfrm>
            <a:off x="4889931" y="415044"/>
            <a:ext cx="85437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i="0" dirty="0">
                <a:solidFill>
                  <a:srgbClr val="000000"/>
                </a:solidFill>
                <a:effectLst/>
              </a:rPr>
              <a:t>INTEL: </a:t>
            </a:r>
            <a:r>
              <a:rPr lang="en-GB" b="1" dirty="0">
                <a:hlinkClick r:id="rId3"/>
              </a:rPr>
              <a:t>Intel® 64 and IA-32 Architectures Optimization Reference Manual</a:t>
            </a:r>
            <a:endParaRPr lang="en-GB" b="1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9678454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C5E9A-2BB4-4057-96A5-59D94A4E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</a:t>
            </a:r>
            <a:r>
              <a:rPr lang="sr-Cyrl-RS" b="1" dirty="0"/>
              <a:t> 8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F3E78-32FA-4CFA-8E1C-E958D7CF7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6786"/>
            <a:ext cx="10718260" cy="4869734"/>
          </a:xfrm>
        </p:spPr>
        <p:txBody>
          <a:bodyPr anchor="t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GB" sz="2200" dirty="0"/>
              <a:t>U </a:t>
            </a:r>
            <a:r>
              <a:rPr lang="en-GB" sz="2200" dirty="0" err="1"/>
              <a:t>procesoru</a:t>
            </a:r>
            <a:r>
              <a:rPr lang="en-GB" sz="2200" dirty="0"/>
              <a:t> se </a:t>
            </a:r>
            <a:r>
              <a:rPr lang="en-GB" sz="2200" dirty="0" err="1"/>
              <a:t>nalazi</a:t>
            </a:r>
            <a:r>
              <a:rPr lang="en-GB" sz="2200" dirty="0"/>
              <a:t> </a:t>
            </a:r>
            <a:r>
              <a:rPr lang="en-GB" sz="2200" dirty="0" err="1"/>
              <a:t>keš</a:t>
            </a:r>
            <a:r>
              <a:rPr lang="en-GB" sz="2200" dirty="0"/>
              <a:t> </a:t>
            </a:r>
            <a:r>
              <a:rPr lang="en-GB" sz="2200" dirty="0" err="1"/>
              <a:t>memorija</a:t>
            </a:r>
            <a:r>
              <a:rPr lang="en-GB" sz="2200" dirty="0"/>
              <a:t> </a:t>
            </a:r>
            <a:r>
              <a:rPr lang="en-GB" sz="2200" dirty="0" err="1"/>
              <a:t>sa</a:t>
            </a:r>
            <a:r>
              <a:rPr lang="en-GB" sz="2200" dirty="0"/>
              <a:t> </a:t>
            </a:r>
            <a:r>
              <a:rPr lang="en-GB" sz="2200" dirty="0" err="1"/>
              <a:t>direktnim</a:t>
            </a:r>
            <a:r>
              <a:rPr lang="en-GB" sz="2200" dirty="0"/>
              <a:t> </a:t>
            </a:r>
            <a:r>
              <a:rPr lang="en-GB" sz="2200" dirty="0" err="1"/>
              <a:t>preslikavanjem</a:t>
            </a:r>
            <a:r>
              <a:rPr lang="en-GB" sz="2200" dirty="0"/>
              <a:t> </a:t>
            </a:r>
            <a:r>
              <a:rPr lang="en-GB" sz="2200" dirty="0" err="1"/>
              <a:t>veličine</a:t>
            </a:r>
            <a:r>
              <a:rPr lang="en-GB" sz="2200" dirty="0"/>
              <a:t> 8KiB. </a:t>
            </a:r>
            <a:r>
              <a:rPr lang="en-GB" sz="2200" dirty="0" err="1"/>
              <a:t>Veličina</a:t>
            </a:r>
            <a:r>
              <a:rPr lang="en-GB" sz="2200" dirty="0"/>
              <a:t> </a:t>
            </a:r>
            <a:r>
              <a:rPr lang="en-GB" sz="2200" dirty="0" err="1"/>
              <a:t>bloka</a:t>
            </a:r>
            <a:r>
              <a:rPr lang="en-GB" sz="2200" dirty="0"/>
              <a:t> </a:t>
            </a:r>
            <a:r>
              <a:rPr lang="en-GB" sz="2200" dirty="0" err="1"/>
              <a:t>keš</a:t>
            </a:r>
            <a:r>
              <a:rPr lang="en-GB" sz="2200" dirty="0"/>
              <a:t> </a:t>
            </a:r>
            <a:r>
              <a:rPr lang="en-GB" sz="2200" dirty="0" err="1"/>
              <a:t>memorije</a:t>
            </a:r>
            <a:r>
              <a:rPr lang="en-GB" sz="2200" dirty="0"/>
              <a:t> je 16B. Dat je </a:t>
            </a:r>
            <a:r>
              <a:rPr lang="en-GB" sz="2200" dirty="0" err="1"/>
              <a:t>sledeći</a:t>
            </a:r>
            <a:r>
              <a:rPr lang="en-GB" sz="2200" dirty="0"/>
              <a:t> </a:t>
            </a:r>
            <a:r>
              <a:rPr lang="en-GB" sz="2200" dirty="0" err="1"/>
              <a:t>kod</a:t>
            </a:r>
            <a:r>
              <a:rPr lang="en-GB" sz="2200" dirty="0"/>
              <a:t> </a:t>
            </a:r>
            <a:r>
              <a:rPr lang="en-GB" sz="2200" dirty="0" err="1"/>
              <a:t>sa</a:t>
            </a:r>
            <a:r>
              <a:rPr lang="en-GB" sz="2200" dirty="0"/>
              <a:t> </a:t>
            </a:r>
            <a:r>
              <a:rPr lang="en-GB" sz="2200" dirty="0" err="1"/>
              <a:t>elementima</a:t>
            </a:r>
            <a:r>
              <a:rPr lang="en-GB" sz="2200" dirty="0"/>
              <a:t> </a:t>
            </a:r>
            <a:r>
              <a:rPr lang="en-GB" sz="2200" dirty="0" err="1"/>
              <a:t>nizova</a:t>
            </a:r>
            <a:r>
              <a:rPr lang="en-GB" sz="2200" dirty="0"/>
              <a:t> </a:t>
            </a:r>
            <a:r>
              <a:rPr lang="en-GB" sz="2200" b="1" dirty="0"/>
              <a:t>a</a:t>
            </a:r>
            <a:r>
              <a:rPr lang="en-GB" sz="2200" dirty="0"/>
              <a:t> koji </a:t>
            </a:r>
            <a:r>
              <a:rPr lang="en-GB" sz="2200" dirty="0" err="1"/>
              <a:t>su</a:t>
            </a:r>
            <a:r>
              <a:rPr lang="en-GB" sz="2200" dirty="0"/>
              <a:t> </a:t>
            </a:r>
            <a:r>
              <a:rPr lang="en-GB" sz="2200" dirty="0" err="1"/>
              <a:t>veličine</a:t>
            </a:r>
            <a:r>
              <a:rPr lang="en-GB" sz="2200" dirty="0"/>
              <a:t> 32 </a:t>
            </a:r>
            <a:r>
              <a:rPr lang="en-GB" sz="2200" dirty="0" err="1"/>
              <a:t>bita</a:t>
            </a:r>
            <a:r>
              <a:rPr lang="en-GB" sz="2200" dirty="0"/>
              <a:t>. </a:t>
            </a:r>
            <a:r>
              <a:rPr lang="en-GB" sz="2200" dirty="0" err="1"/>
              <a:t>Pretpostaviti</a:t>
            </a:r>
            <a:r>
              <a:rPr lang="en-GB" sz="2200" dirty="0"/>
              <a:t> da </a:t>
            </a:r>
            <a:r>
              <a:rPr lang="en-GB" sz="2200" dirty="0" err="1"/>
              <a:t>nizovi</a:t>
            </a:r>
            <a:r>
              <a:rPr lang="en-GB" sz="2200" dirty="0"/>
              <a:t> </a:t>
            </a:r>
            <a:r>
              <a:rPr lang="en-GB" sz="2200" b="1" dirty="0"/>
              <a:t>a</a:t>
            </a:r>
            <a:r>
              <a:rPr lang="en-GB" sz="2200" dirty="0"/>
              <a:t> </a:t>
            </a:r>
            <a:r>
              <a:rPr lang="en-GB" sz="2200" dirty="0" err="1"/>
              <a:t>i</a:t>
            </a:r>
            <a:r>
              <a:rPr lang="en-GB" sz="2200" dirty="0"/>
              <a:t> </a:t>
            </a:r>
            <a:r>
              <a:rPr lang="en-GB" sz="2200" b="1" dirty="0"/>
              <a:t>index</a:t>
            </a:r>
            <a:r>
              <a:rPr lang="en-GB" sz="2200" dirty="0"/>
              <a:t> </a:t>
            </a:r>
            <a:r>
              <a:rPr lang="en-GB" sz="2200" dirty="0" err="1"/>
              <a:t>na</a:t>
            </a:r>
            <a:r>
              <a:rPr lang="en-GB" sz="2200" dirty="0"/>
              <a:t> </a:t>
            </a:r>
            <a:r>
              <a:rPr lang="en-GB" sz="2200" dirty="0" err="1"/>
              <a:t>početku</a:t>
            </a:r>
            <a:r>
              <a:rPr lang="en-GB" sz="2200" dirty="0"/>
              <a:t> </a:t>
            </a:r>
            <a:r>
              <a:rPr lang="en-GB" sz="2200" dirty="0" err="1"/>
              <a:t>nisu</a:t>
            </a:r>
            <a:r>
              <a:rPr lang="en-GB" sz="2200" dirty="0"/>
              <a:t> </a:t>
            </a:r>
            <a:r>
              <a:rPr lang="en-GB" sz="2200" dirty="0" err="1"/>
              <a:t>učitani</a:t>
            </a:r>
            <a:r>
              <a:rPr lang="en-GB" sz="2200" dirty="0"/>
              <a:t> u </a:t>
            </a:r>
            <a:r>
              <a:rPr lang="en-GB" sz="2200" dirty="0" err="1"/>
              <a:t>keš</a:t>
            </a:r>
            <a:r>
              <a:rPr lang="en-GB" sz="2200" dirty="0"/>
              <a:t> </a:t>
            </a:r>
            <a:r>
              <a:rPr lang="en-GB" sz="2200" dirty="0" err="1"/>
              <a:t>memoriju</a:t>
            </a:r>
            <a:r>
              <a:rPr lang="sr-Cyrl-RS" sz="2200" dirty="0"/>
              <a:t>.</a:t>
            </a:r>
            <a:endParaRPr lang="sr-Latn-RS" sz="2200" dirty="0"/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180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register</a:t>
            </a:r>
            <a:r>
              <a:rPr lang="en-GB" sz="18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en-GB" sz="18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sum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register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1024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++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sum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index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]];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sr-Cyrl-RS" sz="2200" dirty="0">
              <a:latin typeface="Consolas" panose="020B0609020204030204" pitchFamily="49" charset="0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 err="1"/>
              <a:t>Potrebno</a:t>
            </a:r>
            <a:r>
              <a:rPr lang="en-GB" sz="2200" dirty="0"/>
              <a:t> je </a:t>
            </a:r>
            <a:r>
              <a:rPr lang="en-GB" sz="2200" dirty="0" err="1"/>
              <a:t>optimizovati</a:t>
            </a:r>
            <a:r>
              <a:rPr lang="en-GB" sz="2200" dirty="0"/>
              <a:t> </a:t>
            </a:r>
            <a:r>
              <a:rPr lang="en-GB" sz="2200" dirty="0" err="1"/>
              <a:t>dati</a:t>
            </a:r>
            <a:r>
              <a:rPr lang="en-GB" sz="2200" dirty="0"/>
              <a:t> </a:t>
            </a:r>
            <a:r>
              <a:rPr lang="en-GB" sz="2200" dirty="0" err="1"/>
              <a:t>kod</a:t>
            </a:r>
            <a:r>
              <a:rPr lang="en-GB" sz="2200" dirty="0"/>
              <a:t> </a:t>
            </a:r>
            <a:r>
              <a:rPr lang="en-GB" sz="2200" dirty="0" err="1"/>
              <a:t>transformacijom</a:t>
            </a:r>
            <a:r>
              <a:rPr lang="en-GB" sz="2200" dirty="0"/>
              <a:t> </a:t>
            </a:r>
            <a:r>
              <a:rPr lang="en-GB" sz="2200" dirty="0" err="1"/>
              <a:t>i</a:t>
            </a:r>
            <a:r>
              <a:rPr lang="en-GB" sz="2200" dirty="0"/>
              <a:t> </a:t>
            </a:r>
            <a:r>
              <a:rPr lang="en-GB" sz="2200" dirty="0" err="1"/>
              <a:t>ubacivanjem</a:t>
            </a:r>
            <a:r>
              <a:rPr lang="en-GB" sz="2200" dirty="0"/>
              <a:t> </a:t>
            </a:r>
            <a:r>
              <a:rPr lang="en-GB" sz="2200" dirty="0" err="1"/>
              <a:t>instrukcije</a:t>
            </a:r>
            <a:r>
              <a:rPr lang="en-GB" sz="2200" dirty="0"/>
              <a:t> </a:t>
            </a:r>
            <a:r>
              <a:rPr lang="en-GB" sz="2200" b="1" dirty="0"/>
              <a:t>prefetch</a:t>
            </a:r>
            <a:r>
              <a:rPr lang="en-GB" sz="2200" dirty="0"/>
              <a:t> </a:t>
            </a:r>
            <a:r>
              <a:rPr lang="en-GB" sz="2200" dirty="0" err="1"/>
              <a:t>na</a:t>
            </a:r>
            <a:r>
              <a:rPr lang="en-GB" sz="2200" dirty="0"/>
              <a:t> </a:t>
            </a:r>
            <a:r>
              <a:rPr lang="en-GB" sz="2200" dirty="0" err="1"/>
              <a:t>odgovarajućim</a:t>
            </a:r>
            <a:r>
              <a:rPr lang="en-GB" sz="2200" dirty="0"/>
              <a:t> </a:t>
            </a:r>
            <a:r>
              <a:rPr lang="en-GB" sz="2200" dirty="0" err="1"/>
              <a:t>mestima</a:t>
            </a:r>
            <a:r>
              <a:rPr lang="en-GB" sz="2200" dirty="0"/>
              <a:t> </a:t>
            </a:r>
            <a:r>
              <a:rPr lang="en-GB" sz="2200" dirty="0" err="1"/>
              <a:t>tako</a:t>
            </a:r>
            <a:r>
              <a:rPr lang="en-GB" sz="2200" dirty="0"/>
              <a:t> da ne </a:t>
            </a:r>
            <a:r>
              <a:rPr lang="en-GB" sz="2200" dirty="0" err="1"/>
              <a:t>postoji</a:t>
            </a:r>
            <a:r>
              <a:rPr lang="en-GB" sz="2200" dirty="0"/>
              <a:t> </a:t>
            </a:r>
            <a:r>
              <a:rPr lang="en-GB" sz="2200" dirty="0" err="1"/>
              <a:t>ni</a:t>
            </a:r>
            <a:r>
              <a:rPr lang="en-GB" sz="2200" dirty="0"/>
              <a:t> </a:t>
            </a:r>
            <a:r>
              <a:rPr lang="en-GB" sz="2200" dirty="0" err="1"/>
              <a:t>jedan</a:t>
            </a:r>
            <a:r>
              <a:rPr lang="en-GB" sz="2200" dirty="0"/>
              <a:t> </a:t>
            </a:r>
            <a:r>
              <a:rPr lang="en-GB" sz="2200" dirty="0" err="1"/>
              <a:t>promašaj</a:t>
            </a:r>
            <a:r>
              <a:rPr lang="en-GB" sz="2200" dirty="0"/>
              <a:t> u </a:t>
            </a:r>
            <a:r>
              <a:rPr lang="en-GB" sz="2200" dirty="0" err="1"/>
              <a:t>keš</a:t>
            </a:r>
            <a:r>
              <a:rPr lang="en-GB" sz="2200" dirty="0"/>
              <a:t> </a:t>
            </a:r>
            <a:r>
              <a:rPr lang="en-GB" sz="2200" dirty="0" err="1"/>
              <a:t>memoriji</a:t>
            </a:r>
            <a:r>
              <a:rPr lang="en-GB" sz="2200" dirty="0"/>
              <a:t>. </a:t>
            </a:r>
            <a:r>
              <a:rPr lang="en-GB" sz="2200" dirty="0" err="1"/>
              <a:t>Pretpostaviti</a:t>
            </a:r>
            <a:r>
              <a:rPr lang="en-GB" sz="2200" dirty="0"/>
              <a:t> da </a:t>
            </a:r>
            <a:r>
              <a:rPr lang="en-GB" sz="2200" dirty="0" err="1"/>
              <a:t>rezultat</a:t>
            </a:r>
            <a:r>
              <a:rPr lang="en-GB" sz="2200" dirty="0"/>
              <a:t> </a:t>
            </a:r>
            <a:r>
              <a:rPr lang="en-GB" sz="2200" dirty="0" err="1"/>
              <a:t>instrukcije</a:t>
            </a:r>
            <a:r>
              <a:rPr lang="en-GB" sz="2200" dirty="0"/>
              <a:t> </a:t>
            </a:r>
            <a:r>
              <a:rPr lang="en-GB" sz="2200" b="1" dirty="0"/>
              <a:t>prefetch</a:t>
            </a:r>
            <a:r>
              <a:rPr lang="en-GB" sz="2200" dirty="0"/>
              <a:t> je </a:t>
            </a:r>
            <a:r>
              <a:rPr lang="en-GB" sz="2200" dirty="0" err="1"/>
              <a:t>vidljiv</a:t>
            </a:r>
            <a:r>
              <a:rPr lang="en-GB" sz="2200" dirty="0"/>
              <a:t> </a:t>
            </a:r>
            <a:r>
              <a:rPr lang="en-GB" sz="2200" dirty="0" err="1"/>
              <a:t>nakon</a:t>
            </a:r>
            <a:r>
              <a:rPr lang="en-GB" sz="2200" dirty="0"/>
              <a:t> 5 </a:t>
            </a:r>
            <a:r>
              <a:rPr lang="en-GB" sz="2200" dirty="0" err="1"/>
              <a:t>iteracija</a:t>
            </a:r>
            <a:r>
              <a:rPr lang="en-GB" sz="2200" dirty="0"/>
              <a:t> </a:t>
            </a:r>
            <a:r>
              <a:rPr lang="en-GB" sz="2200" dirty="0" err="1"/>
              <a:t>računanja</a:t>
            </a:r>
            <a:r>
              <a:rPr lang="en-GB" sz="2200" dirty="0"/>
              <a:t> </a:t>
            </a:r>
            <a:r>
              <a:rPr lang="en-GB" sz="2200" dirty="0" err="1"/>
              <a:t>sume</a:t>
            </a:r>
            <a:r>
              <a:rPr lang="en-GB" sz="2200" dirty="0"/>
              <a:t> </a:t>
            </a:r>
            <a:r>
              <a:rPr lang="en-GB" sz="2200" dirty="0" err="1"/>
              <a:t>ili</a:t>
            </a:r>
            <a:r>
              <a:rPr lang="en-GB" sz="2200" dirty="0"/>
              <a:t> </a:t>
            </a:r>
            <a:r>
              <a:rPr lang="en-GB" sz="2200" dirty="0" err="1"/>
              <a:t>izvršavanja</a:t>
            </a:r>
            <a:r>
              <a:rPr lang="en-GB" sz="2200" dirty="0"/>
              <a:t> </a:t>
            </a:r>
            <a:r>
              <a:rPr lang="en-GB" sz="2200" dirty="0" err="1"/>
              <a:t>instrukcije</a:t>
            </a:r>
            <a:r>
              <a:rPr lang="en-GB" sz="2200" dirty="0"/>
              <a:t> </a:t>
            </a:r>
            <a:r>
              <a:rPr lang="en-GB" sz="2200" b="1" dirty="0"/>
              <a:t>prefetch</a:t>
            </a:r>
            <a:r>
              <a:rPr lang="en-GB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134203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C5E9A-2BB4-4057-96A5-59D94A4E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</a:t>
            </a:r>
            <a:r>
              <a:rPr lang="sr-Cyrl-RS" b="1" dirty="0"/>
              <a:t> 8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92557B-04EA-4E03-92E5-078AA958262F}"/>
              </a:ext>
            </a:extLst>
          </p:cNvPr>
          <p:cNvSpPr txBox="1"/>
          <p:nvPr/>
        </p:nvSpPr>
        <p:spPr>
          <a:xfrm>
            <a:off x="3048811" y="1573092"/>
            <a:ext cx="6094378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5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prefetch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&amp;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index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5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{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prefetch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&amp;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index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5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prefetch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&amp;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index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1014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{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prefetch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&amp;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index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prefetch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&amp;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index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5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sum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index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]];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1014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1019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{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prefetch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&amp;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index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5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sum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index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]];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1019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1024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sum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index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]];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09015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C5E9A-2BB4-4057-96A5-59D94A4E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Zadatak 9 – za samostalni rad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F3E78-32FA-4CFA-8E1C-E958D7CF7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9025"/>
            <a:ext cx="10757170" cy="5036873"/>
          </a:xfrm>
        </p:spPr>
        <p:txBody>
          <a:bodyPr anchor="t">
            <a:normAutofit lnSpcReduction="10000"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Dat je </a:t>
            </a:r>
            <a:r>
              <a:rPr lang="en-GB" dirty="0" err="1"/>
              <a:t>sledeći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elementima</a:t>
            </a:r>
            <a:r>
              <a:rPr lang="en-GB" dirty="0"/>
              <a:t> </a:t>
            </a:r>
            <a:r>
              <a:rPr lang="en-GB" dirty="0" err="1"/>
              <a:t>niza</a:t>
            </a:r>
            <a:r>
              <a:rPr lang="en-GB" dirty="0"/>
              <a:t> </a:t>
            </a:r>
            <a:r>
              <a:rPr lang="en-GB" b="1" dirty="0"/>
              <a:t>a</a:t>
            </a:r>
            <a:r>
              <a:rPr lang="en-GB" dirty="0"/>
              <a:t> koji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veličine</a:t>
            </a:r>
            <a:r>
              <a:rPr lang="en-GB" dirty="0"/>
              <a:t> 32 </a:t>
            </a:r>
            <a:r>
              <a:rPr lang="en-GB" dirty="0" err="1"/>
              <a:t>bita</a:t>
            </a:r>
            <a:r>
              <a:rPr lang="en-GB" dirty="0"/>
              <a:t>. </a:t>
            </a:r>
            <a:r>
              <a:rPr lang="en-GB" dirty="0" err="1"/>
              <a:t>Pretpostaviti</a:t>
            </a:r>
            <a:r>
              <a:rPr lang="en-GB" dirty="0"/>
              <a:t> da </a:t>
            </a:r>
            <a:r>
              <a:rPr lang="en-GB" dirty="0" err="1"/>
              <a:t>nizovi</a:t>
            </a:r>
            <a:r>
              <a:rPr lang="en-GB" dirty="0"/>
              <a:t> </a:t>
            </a:r>
            <a:r>
              <a:rPr lang="en-GB" b="1" dirty="0"/>
              <a:t>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b="1" dirty="0"/>
              <a:t>b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početku</a:t>
            </a:r>
            <a:r>
              <a:rPr lang="en-GB" dirty="0"/>
              <a:t> </a:t>
            </a:r>
            <a:r>
              <a:rPr lang="en-GB" dirty="0" err="1"/>
              <a:t>nisu</a:t>
            </a:r>
            <a:r>
              <a:rPr lang="en-GB" dirty="0"/>
              <a:t> </a:t>
            </a:r>
            <a:r>
              <a:rPr lang="en-GB" dirty="0" err="1"/>
              <a:t>učitan</a:t>
            </a:r>
            <a:r>
              <a:rPr lang="en-GB" dirty="0"/>
              <a:t> u </a:t>
            </a:r>
            <a:r>
              <a:rPr lang="en-GB" dirty="0" err="1"/>
              <a:t>keš</a:t>
            </a:r>
            <a:r>
              <a:rPr lang="en-GB" dirty="0"/>
              <a:t> </a:t>
            </a:r>
            <a:r>
              <a:rPr lang="en-GB" dirty="0" err="1"/>
              <a:t>memoriju</a:t>
            </a:r>
            <a:r>
              <a:rPr lang="en-GB" dirty="0"/>
              <a:t>.</a:t>
            </a:r>
            <a:endParaRPr lang="sr-Latn-RS" dirty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en-GB" dirty="0"/>
          </a:p>
          <a:p>
            <a:pPr marL="0" indent="0">
              <a:buNone/>
            </a:pP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register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3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++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register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100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	a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][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j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b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j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][</a:t>
            </a:r>
            <a:r>
              <a:rPr lang="pl-PL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*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b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j 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pl-PL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pl-PL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][</a:t>
            </a:r>
            <a:r>
              <a:rPr lang="pl-PL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pl-PL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];</a:t>
            </a:r>
            <a:endParaRPr lang="pl-PL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en-GB" dirty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GB" dirty="0" err="1"/>
              <a:t>Potrebno</a:t>
            </a:r>
            <a:r>
              <a:rPr lang="en-GB" dirty="0"/>
              <a:t> je </a:t>
            </a:r>
            <a:r>
              <a:rPr lang="en-GB" dirty="0" err="1"/>
              <a:t>optimizovati</a:t>
            </a:r>
            <a:r>
              <a:rPr lang="en-GB" dirty="0"/>
              <a:t> </a:t>
            </a:r>
            <a:r>
              <a:rPr lang="en-GB" dirty="0" err="1"/>
              <a:t>dati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transformacijom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ubacivanjem</a:t>
            </a:r>
            <a:r>
              <a:rPr lang="en-GB" dirty="0"/>
              <a:t> </a:t>
            </a:r>
            <a:r>
              <a:rPr lang="en-GB" dirty="0" err="1"/>
              <a:t>instrukcije</a:t>
            </a:r>
            <a:r>
              <a:rPr lang="en-GB" dirty="0"/>
              <a:t> </a:t>
            </a:r>
            <a:r>
              <a:rPr lang="en-GB" b="1" dirty="0"/>
              <a:t>prefetch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odgovarajućim</a:t>
            </a:r>
            <a:r>
              <a:rPr lang="en-GB" dirty="0"/>
              <a:t> </a:t>
            </a:r>
            <a:r>
              <a:rPr lang="en-GB" dirty="0" err="1"/>
              <a:t>mestima</a:t>
            </a:r>
            <a:r>
              <a:rPr lang="en-GB" dirty="0"/>
              <a:t> </a:t>
            </a:r>
            <a:r>
              <a:rPr lang="en-GB" dirty="0" err="1"/>
              <a:t>tako</a:t>
            </a:r>
            <a:r>
              <a:rPr lang="en-GB" dirty="0"/>
              <a:t> da se </a:t>
            </a:r>
            <a:r>
              <a:rPr lang="en-GB" dirty="0" err="1"/>
              <a:t>maksimalno</a:t>
            </a:r>
            <a:r>
              <a:rPr lang="en-GB" dirty="0"/>
              <a:t> </a:t>
            </a:r>
            <a:r>
              <a:rPr lang="en-GB" dirty="0" err="1"/>
              <a:t>smanji</a:t>
            </a:r>
            <a:r>
              <a:rPr lang="en-GB" dirty="0"/>
              <a:t> </a:t>
            </a:r>
            <a:r>
              <a:rPr lang="en-GB" dirty="0" err="1"/>
              <a:t>broj</a:t>
            </a:r>
            <a:r>
              <a:rPr lang="en-GB" dirty="0"/>
              <a:t> </a:t>
            </a:r>
            <a:r>
              <a:rPr lang="en-GB" dirty="0" err="1"/>
              <a:t>promašaja</a:t>
            </a:r>
            <a:r>
              <a:rPr lang="en-GB" dirty="0"/>
              <a:t> u </a:t>
            </a:r>
            <a:r>
              <a:rPr lang="en-GB" dirty="0" err="1"/>
              <a:t>keš</a:t>
            </a:r>
            <a:r>
              <a:rPr lang="en-GB" dirty="0"/>
              <a:t> </a:t>
            </a:r>
            <a:r>
              <a:rPr lang="en-GB" dirty="0" err="1"/>
              <a:t>memoriji</a:t>
            </a:r>
            <a:r>
              <a:rPr lang="en-GB" dirty="0"/>
              <a:t>. </a:t>
            </a:r>
            <a:r>
              <a:rPr lang="en-GB" dirty="0" err="1"/>
              <a:t>Težiti</a:t>
            </a:r>
            <a:r>
              <a:rPr lang="en-GB" dirty="0"/>
              <a:t> da se </a:t>
            </a:r>
            <a:r>
              <a:rPr lang="en-GB" dirty="0" err="1"/>
              <a:t>koristi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manje</a:t>
            </a:r>
            <a:r>
              <a:rPr lang="en-GB" dirty="0"/>
              <a:t> </a:t>
            </a:r>
            <a:r>
              <a:rPr lang="en-GB" dirty="0" err="1"/>
              <a:t>prostora</a:t>
            </a:r>
            <a:r>
              <a:rPr lang="en-GB" dirty="0"/>
              <a:t> u </a:t>
            </a:r>
            <a:r>
              <a:rPr lang="en-GB" dirty="0" err="1"/>
              <a:t>keš</a:t>
            </a:r>
            <a:r>
              <a:rPr lang="en-GB" dirty="0"/>
              <a:t> </a:t>
            </a:r>
            <a:r>
              <a:rPr lang="en-GB" dirty="0" err="1"/>
              <a:t>memoriji</a:t>
            </a:r>
            <a:r>
              <a:rPr lang="en-GB" dirty="0"/>
              <a:t>.</a:t>
            </a:r>
            <a:r>
              <a:rPr lang="sr-Latn-RS" dirty="0"/>
              <a:t> </a:t>
            </a:r>
            <a:r>
              <a:rPr lang="en-GB" dirty="0" err="1"/>
              <a:t>Memorijski</a:t>
            </a:r>
            <a:r>
              <a:rPr lang="en-GB" dirty="0"/>
              <a:t> </a:t>
            </a:r>
            <a:r>
              <a:rPr lang="en-GB" dirty="0" err="1"/>
              <a:t>kontroler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aritmetičko</a:t>
            </a:r>
            <a:r>
              <a:rPr lang="en-GB" dirty="0"/>
              <a:t> </a:t>
            </a:r>
            <a:r>
              <a:rPr lang="en-GB" dirty="0" err="1"/>
              <a:t>logička</a:t>
            </a:r>
            <a:r>
              <a:rPr lang="en-GB" dirty="0"/>
              <a:t> </a:t>
            </a:r>
            <a:r>
              <a:rPr lang="en-GB" dirty="0" err="1"/>
              <a:t>jedinica</a:t>
            </a:r>
            <a:r>
              <a:rPr lang="en-GB" dirty="0"/>
              <a:t> </a:t>
            </a:r>
            <a:r>
              <a:rPr lang="en-GB" dirty="0" err="1"/>
              <a:t>procesora</a:t>
            </a:r>
            <a:r>
              <a:rPr lang="en-GB" dirty="0"/>
              <a:t> </a:t>
            </a:r>
            <a:r>
              <a:rPr lang="en-GB" dirty="0" err="1"/>
              <a:t>imaju</a:t>
            </a:r>
            <a:r>
              <a:rPr lang="en-GB" dirty="0"/>
              <a:t> </a:t>
            </a:r>
            <a:r>
              <a:rPr lang="en-GB" dirty="0" err="1"/>
              <a:t>mogućnost</a:t>
            </a:r>
            <a:r>
              <a:rPr lang="en-GB" dirty="0"/>
              <a:t> </a:t>
            </a:r>
            <a:r>
              <a:rPr lang="en-GB" dirty="0" err="1"/>
              <a:t>rada</a:t>
            </a:r>
            <a:r>
              <a:rPr lang="en-GB" dirty="0"/>
              <a:t> u </a:t>
            </a:r>
            <a:r>
              <a:rPr lang="en-GB" dirty="0" err="1"/>
              <a:t>paraleli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0923787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C5E9A-2BB4-4057-96A5-59D94A4E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Zadatak 9 – za samostalni rad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F3E78-32FA-4CFA-8E1C-E958D7CF7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4606"/>
            <a:ext cx="10515600" cy="5318975"/>
          </a:xfrm>
        </p:spPr>
        <p:txBody>
          <a:bodyPr anchor="t">
            <a:normAutofit lnSpcReduction="10000"/>
          </a:bodyPr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 err="1"/>
              <a:t>Pretpostaviti</a:t>
            </a:r>
            <a:r>
              <a:rPr lang="en-GB" sz="2400" dirty="0"/>
              <a:t> da je </a:t>
            </a:r>
            <a:r>
              <a:rPr lang="en-GB" sz="2400" dirty="0" err="1"/>
              <a:t>rezultat</a:t>
            </a:r>
            <a:r>
              <a:rPr lang="en-GB" sz="2400" dirty="0"/>
              <a:t> </a:t>
            </a:r>
            <a:r>
              <a:rPr lang="en-GB" sz="2400" dirty="0" err="1"/>
              <a:t>instrukcije</a:t>
            </a:r>
            <a:r>
              <a:rPr lang="en-GB" sz="2400" dirty="0"/>
              <a:t> </a:t>
            </a:r>
            <a:r>
              <a:rPr lang="en-GB" sz="2400" b="1" dirty="0"/>
              <a:t>prefetch </a:t>
            </a:r>
            <a:r>
              <a:rPr lang="en-GB" sz="2400" dirty="0" err="1"/>
              <a:t>vidljiv</a:t>
            </a:r>
            <a:r>
              <a:rPr lang="en-GB" sz="2400" dirty="0"/>
              <a:t> </a:t>
            </a:r>
            <a:r>
              <a:rPr lang="en-GB" sz="2400" dirty="0" err="1"/>
              <a:t>nakon</a:t>
            </a:r>
            <a:r>
              <a:rPr lang="en-GB" sz="2400" dirty="0"/>
              <a:t> </a:t>
            </a:r>
            <a:r>
              <a:rPr lang="en-GB" sz="2400" b="1" dirty="0"/>
              <a:t>10ns</a:t>
            </a:r>
            <a:r>
              <a:rPr lang="en-GB" sz="2400" dirty="0"/>
              <a:t> (od </a:t>
            </a:r>
            <a:r>
              <a:rPr lang="en-GB" sz="2400" dirty="0" err="1"/>
              <a:t>početka</a:t>
            </a:r>
            <a:r>
              <a:rPr lang="en-GB" sz="2400" dirty="0"/>
              <a:t> </a:t>
            </a:r>
            <a:r>
              <a:rPr lang="en-GB" sz="2400" dirty="0" err="1"/>
              <a:t>čitanja</a:t>
            </a:r>
            <a:r>
              <a:rPr lang="en-GB" sz="2400" dirty="0"/>
              <a:t> </a:t>
            </a:r>
            <a:r>
              <a:rPr lang="en-GB" sz="2400" dirty="0" err="1"/>
              <a:t>instrukcije</a:t>
            </a:r>
            <a:r>
              <a:rPr lang="en-GB" sz="2400" dirty="0"/>
              <a:t>) </a:t>
            </a:r>
            <a:r>
              <a:rPr lang="en-GB" sz="2400" dirty="0" err="1"/>
              <a:t>dok</a:t>
            </a:r>
            <a:r>
              <a:rPr lang="en-GB" sz="2400" dirty="0"/>
              <a:t> se </a:t>
            </a:r>
            <a:r>
              <a:rPr lang="en-GB" sz="2400" dirty="0" err="1"/>
              <a:t>sama</a:t>
            </a:r>
            <a:r>
              <a:rPr lang="en-GB" sz="2400" dirty="0"/>
              <a:t> </a:t>
            </a:r>
            <a:r>
              <a:rPr lang="en-GB" sz="2400" dirty="0" err="1"/>
              <a:t>instrukcija</a:t>
            </a:r>
            <a:r>
              <a:rPr lang="en-GB" sz="2400" dirty="0"/>
              <a:t> </a:t>
            </a:r>
            <a:r>
              <a:rPr lang="en-GB" sz="2400" dirty="0" err="1"/>
              <a:t>izvrši</a:t>
            </a:r>
            <a:r>
              <a:rPr lang="en-GB" sz="2400" dirty="0"/>
              <a:t> za </a:t>
            </a:r>
            <a:r>
              <a:rPr lang="en-GB" sz="2400" b="1" dirty="0"/>
              <a:t>1ns</a:t>
            </a:r>
            <a:r>
              <a:rPr lang="en-GB" sz="2400" dirty="0"/>
              <a:t>. Za </a:t>
            </a:r>
            <a:r>
              <a:rPr lang="en-GB" sz="2400" dirty="0" err="1"/>
              <a:t>računanje</a:t>
            </a:r>
            <a:r>
              <a:rPr lang="en-GB" sz="2400" dirty="0"/>
              <a:t> </a:t>
            </a:r>
            <a:r>
              <a:rPr lang="en-GB" sz="2400" dirty="0" err="1"/>
              <a:t>elementa</a:t>
            </a:r>
            <a:r>
              <a:rPr lang="en-GB" sz="2400" dirty="0"/>
              <a:t> </a:t>
            </a:r>
            <a:r>
              <a:rPr lang="en-GB" sz="2400" b="1" dirty="0"/>
              <a:t>a[</a:t>
            </a:r>
            <a:r>
              <a:rPr lang="en-GB" sz="2400" b="1" dirty="0" err="1"/>
              <a:t>i</a:t>
            </a:r>
            <a:r>
              <a:rPr lang="en-GB" sz="2400" b="1" dirty="0"/>
              <a:t>][j] (a[</a:t>
            </a:r>
            <a:r>
              <a:rPr lang="en-GB" sz="2400" b="1" dirty="0" err="1"/>
              <a:t>i</a:t>
            </a:r>
            <a:r>
              <a:rPr lang="en-GB" sz="2400" b="1" dirty="0"/>
              <a:t>][j] = b[j][0] * b[j + 1][0])</a:t>
            </a:r>
            <a:r>
              <a:rPr lang="en-GB" sz="2400" dirty="0"/>
              <a:t> </a:t>
            </a:r>
            <a:r>
              <a:rPr lang="en-GB" sz="2400" dirty="0" err="1"/>
              <a:t>potrebno</a:t>
            </a:r>
            <a:r>
              <a:rPr lang="en-GB" sz="2400" dirty="0"/>
              <a:t> je </a:t>
            </a:r>
            <a:r>
              <a:rPr lang="en-GB" sz="2400" b="1" dirty="0"/>
              <a:t>25ns</a:t>
            </a:r>
            <a:r>
              <a:rPr lang="en-GB" sz="2400" dirty="0"/>
              <a:t> </a:t>
            </a:r>
            <a:r>
              <a:rPr lang="en-GB" sz="2400" dirty="0" err="1"/>
              <a:t>ako</a:t>
            </a:r>
            <a:r>
              <a:rPr lang="en-GB" sz="2400" dirty="0"/>
              <a:t> se </a:t>
            </a:r>
            <a:r>
              <a:rPr lang="en-GB" sz="2400" b="1" dirty="0"/>
              <a:t>b[j][0]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b="1" dirty="0"/>
              <a:t>b[j + 1][0]</a:t>
            </a:r>
            <a:r>
              <a:rPr lang="en-GB" sz="2400" dirty="0"/>
              <a:t> </a:t>
            </a:r>
            <a:r>
              <a:rPr lang="en-GB" sz="2400" dirty="0" err="1"/>
              <a:t>nalaze</a:t>
            </a:r>
            <a:r>
              <a:rPr lang="en-GB" sz="2400" dirty="0"/>
              <a:t> u </a:t>
            </a:r>
            <a:r>
              <a:rPr lang="en-GB" sz="2400" dirty="0" err="1"/>
              <a:t>keš</a:t>
            </a:r>
            <a:r>
              <a:rPr lang="en-GB" sz="2400" dirty="0"/>
              <a:t> </a:t>
            </a:r>
            <a:r>
              <a:rPr lang="en-GB" sz="2400" dirty="0" err="1"/>
              <a:t>memoriji</a:t>
            </a:r>
            <a:r>
              <a:rPr lang="en-GB" sz="2400" dirty="0"/>
              <a:t> </a:t>
            </a:r>
            <a:r>
              <a:rPr lang="en-GB" sz="2400" dirty="0" err="1"/>
              <a:t>ili</a:t>
            </a:r>
            <a:r>
              <a:rPr lang="en-GB" sz="2400" dirty="0"/>
              <a:t> </a:t>
            </a:r>
            <a:r>
              <a:rPr lang="en-GB" sz="2400" b="1" dirty="0"/>
              <a:t>55ns</a:t>
            </a:r>
            <a:r>
              <a:rPr lang="en-GB" sz="2400" dirty="0"/>
              <a:t> </a:t>
            </a:r>
            <a:r>
              <a:rPr lang="en-GB" sz="2400" dirty="0" err="1"/>
              <a:t>ako</a:t>
            </a:r>
            <a:r>
              <a:rPr lang="en-GB" sz="2400" dirty="0"/>
              <a:t> se ne </a:t>
            </a:r>
            <a:r>
              <a:rPr lang="en-GB" sz="2400" dirty="0" err="1"/>
              <a:t>nalaze</a:t>
            </a:r>
            <a:r>
              <a:rPr lang="en-GB" sz="2400" dirty="0"/>
              <a:t> u </a:t>
            </a:r>
            <a:r>
              <a:rPr lang="en-GB" sz="2400" dirty="0" err="1"/>
              <a:t>keš</a:t>
            </a:r>
            <a:r>
              <a:rPr lang="en-GB" sz="2400" dirty="0"/>
              <a:t> </a:t>
            </a:r>
            <a:r>
              <a:rPr lang="en-GB" sz="2400" dirty="0" err="1"/>
              <a:t>memoriji</a:t>
            </a:r>
            <a:r>
              <a:rPr lang="en-GB" sz="2400" dirty="0"/>
              <a:t>. </a:t>
            </a:r>
            <a:r>
              <a:rPr lang="en-GB" sz="2400" dirty="0" err="1"/>
              <a:t>Smatrati</a:t>
            </a:r>
            <a:r>
              <a:rPr lang="en-GB" sz="2400" dirty="0"/>
              <a:t> da se </a:t>
            </a:r>
            <a:r>
              <a:rPr lang="en-GB" sz="2400" dirty="0" err="1"/>
              <a:t>instrukcije</a:t>
            </a:r>
            <a:r>
              <a:rPr lang="en-GB" sz="2400" dirty="0"/>
              <a:t> za </a:t>
            </a:r>
            <a:r>
              <a:rPr lang="en-GB" sz="2400" dirty="0" err="1"/>
              <a:t>kontrolu</a:t>
            </a:r>
            <a:r>
              <a:rPr lang="en-GB" sz="2400" dirty="0"/>
              <a:t> </a:t>
            </a:r>
            <a:r>
              <a:rPr lang="en-GB" sz="2400" dirty="0" err="1"/>
              <a:t>petlje</a:t>
            </a:r>
            <a:r>
              <a:rPr lang="en-GB" sz="2400" dirty="0"/>
              <a:t> </a:t>
            </a:r>
            <a:r>
              <a:rPr lang="en-GB" sz="2400" dirty="0" err="1"/>
              <a:t>dovoljno</a:t>
            </a:r>
            <a:r>
              <a:rPr lang="en-GB" sz="2400" dirty="0"/>
              <a:t> </a:t>
            </a:r>
            <a:r>
              <a:rPr lang="en-GB" sz="2400" dirty="0" err="1"/>
              <a:t>brzo</a:t>
            </a:r>
            <a:r>
              <a:rPr lang="en-GB" sz="2400" dirty="0"/>
              <a:t> </a:t>
            </a:r>
            <a:r>
              <a:rPr lang="en-GB" sz="2400" dirty="0" err="1"/>
              <a:t>izvrše</a:t>
            </a:r>
            <a:r>
              <a:rPr lang="en-GB" sz="2400" dirty="0"/>
              <a:t> u </a:t>
            </a:r>
            <a:r>
              <a:rPr lang="en-GB" sz="2400" dirty="0" err="1"/>
              <a:t>odnosu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ostale</a:t>
            </a:r>
            <a:r>
              <a:rPr lang="en-GB" sz="2400" dirty="0"/>
              <a:t> </a:t>
            </a:r>
            <a:r>
              <a:rPr lang="en-GB" sz="2400" dirty="0" err="1"/>
              <a:t>instrukcije</a:t>
            </a:r>
            <a:r>
              <a:rPr lang="en-GB" sz="2400" dirty="0"/>
              <a:t> </a:t>
            </a:r>
            <a:r>
              <a:rPr lang="en-GB" sz="2400" dirty="0" err="1"/>
              <a:t>tako</a:t>
            </a:r>
            <a:r>
              <a:rPr lang="en-GB" sz="2400" dirty="0"/>
              <a:t> da one ne </a:t>
            </a:r>
            <a:r>
              <a:rPr lang="en-GB" sz="2400" dirty="0" err="1"/>
              <a:t>utiču</a:t>
            </a:r>
            <a:r>
              <a:rPr lang="en-GB" sz="2400" dirty="0"/>
              <a:t> </a:t>
            </a:r>
            <a:r>
              <a:rPr lang="en-GB" sz="2400" dirty="0" err="1"/>
              <a:t>bitno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performanse</a:t>
            </a:r>
            <a:r>
              <a:rPr lang="en-GB" sz="2400" dirty="0"/>
              <a:t>.</a:t>
            </a:r>
          </a:p>
          <a:p>
            <a:pPr marL="457200" indent="-4572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400" dirty="0" err="1"/>
              <a:t>Uzeti</a:t>
            </a:r>
            <a:r>
              <a:rPr lang="en-GB" sz="2400" dirty="0"/>
              <a:t> da u </a:t>
            </a:r>
            <a:r>
              <a:rPr lang="en-GB" sz="2400" dirty="0" err="1"/>
              <a:t>blok</a:t>
            </a:r>
            <a:r>
              <a:rPr lang="en-GB" sz="2400" dirty="0"/>
              <a:t> </a:t>
            </a:r>
            <a:r>
              <a:rPr lang="en-GB" sz="2400" dirty="0" err="1"/>
              <a:t>keš</a:t>
            </a:r>
            <a:r>
              <a:rPr lang="en-GB" sz="2400" dirty="0"/>
              <a:t> </a:t>
            </a:r>
            <a:r>
              <a:rPr lang="en-GB" sz="2400" dirty="0" err="1"/>
              <a:t>memorije</a:t>
            </a:r>
            <a:r>
              <a:rPr lang="en-GB" sz="2400" dirty="0"/>
              <a:t> </a:t>
            </a:r>
            <a:r>
              <a:rPr lang="en-GB" sz="2400" dirty="0" err="1"/>
              <a:t>stane</a:t>
            </a:r>
            <a:r>
              <a:rPr lang="en-GB" sz="2400" dirty="0"/>
              <a:t> </a:t>
            </a:r>
            <a:r>
              <a:rPr lang="en-GB" sz="2400" dirty="0" err="1"/>
              <a:t>maksimalno</a:t>
            </a:r>
            <a:r>
              <a:rPr lang="en-GB" sz="2400" dirty="0"/>
              <a:t> </a:t>
            </a:r>
            <a:r>
              <a:rPr lang="en-GB" sz="2400" dirty="0" err="1"/>
              <a:t>jedan</a:t>
            </a:r>
            <a:r>
              <a:rPr lang="en-GB" sz="2400" dirty="0"/>
              <a:t> </a:t>
            </a:r>
            <a:r>
              <a:rPr lang="en-GB" sz="2400" dirty="0" err="1"/>
              <a:t>podatak</a:t>
            </a:r>
            <a:r>
              <a:rPr lang="en-GB" sz="2400" dirty="0"/>
              <a:t>.</a:t>
            </a:r>
          </a:p>
          <a:p>
            <a:pPr marL="914400" lvl="1" indent="-457200" algn="just">
              <a:spcBef>
                <a:spcPts val="0"/>
              </a:spcBef>
              <a:buFont typeface="+mj-lt"/>
              <a:buAutoNum type="arabicPeriod"/>
            </a:pPr>
            <a:r>
              <a:rPr lang="en-GB" sz="1800" dirty="0" err="1"/>
              <a:t>Izračunati</a:t>
            </a:r>
            <a:r>
              <a:rPr lang="en-GB" sz="1800" dirty="0"/>
              <a:t> </a:t>
            </a:r>
            <a:r>
              <a:rPr lang="en-GB" sz="1800" dirty="0" err="1"/>
              <a:t>potrebno</a:t>
            </a:r>
            <a:r>
              <a:rPr lang="en-GB" sz="1800" dirty="0"/>
              <a:t> </a:t>
            </a:r>
            <a:r>
              <a:rPr lang="en-GB" sz="1800" dirty="0" err="1"/>
              <a:t>vreme</a:t>
            </a:r>
            <a:r>
              <a:rPr lang="en-GB" sz="1800" dirty="0"/>
              <a:t> za </a:t>
            </a:r>
            <a:r>
              <a:rPr lang="en-GB" sz="1800" dirty="0" err="1"/>
              <a:t>izvršavanje</a:t>
            </a:r>
            <a:r>
              <a:rPr lang="en-GB" sz="1800" dirty="0"/>
              <a:t> </a:t>
            </a:r>
            <a:r>
              <a:rPr lang="en-GB" sz="1800" dirty="0" err="1"/>
              <a:t>neoptimizovanog</a:t>
            </a:r>
            <a:r>
              <a:rPr lang="en-GB" sz="1800" dirty="0"/>
              <a:t> </a:t>
            </a:r>
            <a:r>
              <a:rPr lang="en-GB" sz="1800" dirty="0" err="1"/>
              <a:t>programa</a:t>
            </a:r>
            <a:r>
              <a:rPr lang="en-GB" sz="1800" dirty="0"/>
              <a:t> (bez </a:t>
            </a:r>
            <a:r>
              <a:rPr lang="en-GB" sz="1800" b="1" dirty="0"/>
              <a:t>prefetch</a:t>
            </a:r>
            <a:r>
              <a:rPr lang="en-GB" sz="1800" dirty="0"/>
              <a:t> </a:t>
            </a:r>
            <a:r>
              <a:rPr lang="en-GB" sz="1800" dirty="0" err="1"/>
              <a:t>instrukcija</a:t>
            </a:r>
            <a:r>
              <a:rPr lang="en-GB" sz="1800" dirty="0"/>
              <a:t>)</a:t>
            </a:r>
          </a:p>
          <a:p>
            <a:pPr marL="914400" lvl="1" indent="-457200" algn="just">
              <a:spcBef>
                <a:spcPts val="0"/>
              </a:spcBef>
              <a:buFont typeface="+mj-lt"/>
              <a:buAutoNum type="arabicPeriod"/>
            </a:pPr>
            <a:r>
              <a:rPr lang="en-GB" sz="1800" dirty="0" err="1"/>
              <a:t>Izračunati</a:t>
            </a:r>
            <a:r>
              <a:rPr lang="en-GB" sz="1800" dirty="0"/>
              <a:t> </a:t>
            </a:r>
            <a:r>
              <a:rPr lang="en-GB" sz="1800" dirty="0" err="1"/>
              <a:t>potrebno</a:t>
            </a:r>
            <a:r>
              <a:rPr lang="en-GB" sz="1800" dirty="0"/>
              <a:t> </a:t>
            </a:r>
            <a:r>
              <a:rPr lang="en-GB" sz="1800" dirty="0" err="1"/>
              <a:t>vreme</a:t>
            </a:r>
            <a:r>
              <a:rPr lang="en-GB" sz="1800" dirty="0"/>
              <a:t> za </a:t>
            </a:r>
            <a:r>
              <a:rPr lang="en-GB" sz="1800" dirty="0" err="1"/>
              <a:t>izvršavanje</a:t>
            </a:r>
            <a:r>
              <a:rPr lang="en-GB" sz="1800" dirty="0"/>
              <a:t> </a:t>
            </a:r>
            <a:r>
              <a:rPr lang="en-GB" sz="1800" dirty="0" err="1"/>
              <a:t>optimizovanog</a:t>
            </a:r>
            <a:r>
              <a:rPr lang="en-GB" sz="1800" dirty="0"/>
              <a:t> </a:t>
            </a:r>
            <a:r>
              <a:rPr lang="en-GB" sz="1800" dirty="0" err="1"/>
              <a:t>programa</a:t>
            </a:r>
            <a:endParaRPr lang="en-GB" sz="1800" dirty="0"/>
          </a:p>
          <a:p>
            <a:pPr marL="457200" indent="-4572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400" dirty="0" err="1"/>
              <a:t>Uzeti</a:t>
            </a:r>
            <a:r>
              <a:rPr lang="en-GB" sz="2400" dirty="0"/>
              <a:t> da u </a:t>
            </a:r>
            <a:r>
              <a:rPr lang="en-GB" sz="2400" dirty="0" err="1"/>
              <a:t>blok</a:t>
            </a:r>
            <a:r>
              <a:rPr lang="en-GB" sz="2400" dirty="0"/>
              <a:t> </a:t>
            </a:r>
            <a:r>
              <a:rPr lang="en-GB" sz="2400" dirty="0" err="1"/>
              <a:t>keš</a:t>
            </a:r>
            <a:r>
              <a:rPr lang="en-GB" sz="2400" dirty="0"/>
              <a:t> </a:t>
            </a:r>
            <a:r>
              <a:rPr lang="en-GB" sz="2400" dirty="0" err="1"/>
              <a:t>memorije</a:t>
            </a:r>
            <a:r>
              <a:rPr lang="en-GB" sz="2400" dirty="0"/>
              <a:t> </a:t>
            </a:r>
            <a:r>
              <a:rPr lang="en-GB" sz="2400" dirty="0" err="1"/>
              <a:t>stanu</a:t>
            </a:r>
            <a:r>
              <a:rPr lang="en-GB" sz="2400" dirty="0"/>
              <a:t> </a:t>
            </a:r>
            <a:r>
              <a:rPr lang="en-GB" sz="2400" dirty="0" err="1"/>
              <a:t>četiri</a:t>
            </a:r>
            <a:r>
              <a:rPr lang="en-GB" sz="2400" dirty="0"/>
              <a:t> </a:t>
            </a:r>
            <a:r>
              <a:rPr lang="en-GB" sz="2400" dirty="0" err="1"/>
              <a:t>podatka</a:t>
            </a:r>
            <a:r>
              <a:rPr lang="en-GB" sz="2400" dirty="0"/>
              <a:t>, </a:t>
            </a:r>
            <a:r>
              <a:rPr lang="en-GB" sz="2400" dirty="0" err="1"/>
              <a:t>kao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da je </a:t>
            </a:r>
            <a:r>
              <a:rPr lang="en-GB" sz="2400" dirty="0" err="1"/>
              <a:t>početak</a:t>
            </a:r>
            <a:r>
              <a:rPr lang="sr-Latn-RS" sz="2400" dirty="0"/>
              <a:t> </a:t>
            </a:r>
            <a:r>
              <a:rPr lang="en-GB" sz="2400" dirty="0" err="1"/>
              <a:t>niza</a:t>
            </a:r>
            <a:r>
              <a:rPr lang="sr-Latn-RS" sz="2400" dirty="0"/>
              <a:t> </a:t>
            </a:r>
            <a:r>
              <a:rPr lang="en-GB" sz="2400" dirty="0"/>
              <a:t>(</a:t>
            </a:r>
            <a:r>
              <a:rPr lang="en-GB" sz="2400" dirty="0" err="1"/>
              <a:t>prvi</a:t>
            </a:r>
            <a:r>
              <a:rPr lang="en-GB" sz="2400" dirty="0"/>
              <a:t> element </a:t>
            </a:r>
            <a:r>
              <a:rPr lang="en-GB" sz="2400" dirty="0" err="1"/>
              <a:t>niza</a:t>
            </a:r>
            <a:r>
              <a:rPr lang="en-GB" sz="2400" dirty="0"/>
              <a:t>) </a:t>
            </a:r>
            <a:r>
              <a:rPr lang="en-GB" sz="2400" dirty="0" err="1"/>
              <a:t>poravnat</a:t>
            </a:r>
            <a:r>
              <a:rPr lang="en-GB" sz="2400" dirty="0"/>
              <a:t> </a:t>
            </a:r>
            <a:r>
              <a:rPr lang="en-GB" sz="2400" dirty="0" err="1"/>
              <a:t>tako</a:t>
            </a:r>
            <a:r>
              <a:rPr lang="en-GB" sz="2400" dirty="0"/>
              <a:t> da </a:t>
            </a:r>
            <a:r>
              <a:rPr lang="en-GB" sz="2400" dirty="0" err="1"/>
              <a:t>prva</a:t>
            </a:r>
            <a:r>
              <a:rPr lang="en-GB" sz="2400" dirty="0"/>
              <a:t> </a:t>
            </a:r>
            <a:r>
              <a:rPr lang="en-GB" sz="2400" dirty="0" err="1"/>
              <a:t>četiri</a:t>
            </a:r>
            <a:r>
              <a:rPr lang="en-GB" sz="2400" dirty="0"/>
              <a:t> </a:t>
            </a:r>
            <a:r>
              <a:rPr lang="en-GB" sz="2400" dirty="0" err="1"/>
              <a:t>elementa</a:t>
            </a:r>
            <a:r>
              <a:rPr lang="en-GB" sz="2400" dirty="0"/>
              <a:t> </a:t>
            </a:r>
            <a:r>
              <a:rPr lang="en-GB" sz="2400" dirty="0" err="1"/>
              <a:t>niza</a:t>
            </a:r>
            <a:r>
              <a:rPr lang="en-GB" sz="2400" dirty="0"/>
              <a:t> </a:t>
            </a:r>
            <a:r>
              <a:rPr lang="en-GB" sz="2400" dirty="0" err="1"/>
              <a:t>staju</a:t>
            </a:r>
            <a:r>
              <a:rPr lang="en-GB" sz="2400" dirty="0"/>
              <a:t> u </a:t>
            </a:r>
            <a:r>
              <a:rPr lang="en-GB" sz="2400" dirty="0" err="1"/>
              <a:t>tačno</a:t>
            </a:r>
            <a:r>
              <a:rPr lang="en-GB" sz="2400" dirty="0"/>
              <a:t> </a:t>
            </a:r>
            <a:r>
              <a:rPr lang="en-GB" sz="2400" dirty="0" err="1"/>
              <a:t>jedan</a:t>
            </a:r>
            <a:r>
              <a:rPr lang="en-GB" sz="2400" dirty="0"/>
              <a:t> </a:t>
            </a:r>
            <a:r>
              <a:rPr lang="en-GB" sz="2400" dirty="0" err="1"/>
              <a:t>blok</a:t>
            </a:r>
            <a:r>
              <a:rPr lang="en-GB" sz="2400" dirty="0"/>
              <a:t>.</a:t>
            </a:r>
          </a:p>
          <a:p>
            <a:pPr marL="914400" lvl="1" indent="-457200" algn="just">
              <a:spcBef>
                <a:spcPts val="0"/>
              </a:spcBef>
              <a:buFont typeface="+mj-lt"/>
              <a:buAutoNum type="arabicPeriod"/>
            </a:pPr>
            <a:r>
              <a:rPr lang="en-GB" sz="1800" dirty="0" err="1"/>
              <a:t>Izračunati</a:t>
            </a:r>
            <a:r>
              <a:rPr lang="en-GB" sz="1800" dirty="0"/>
              <a:t> </a:t>
            </a:r>
            <a:r>
              <a:rPr lang="en-GB" sz="1800" dirty="0" err="1"/>
              <a:t>potrebno</a:t>
            </a:r>
            <a:r>
              <a:rPr lang="en-GB" sz="1800" dirty="0"/>
              <a:t> </a:t>
            </a:r>
            <a:r>
              <a:rPr lang="en-GB" sz="1800" dirty="0" err="1"/>
              <a:t>vreme</a:t>
            </a:r>
            <a:r>
              <a:rPr lang="en-GB" sz="1800" dirty="0"/>
              <a:t> za </a:t>
            </a:r>
            <a:r>
              <a:rPr lang="en-GB" sz="1800" dirty="0" err="1"/>
              <a:t>izvršavanje</a:t>
            </a:r>
            <a:r>
              <a:rPr lang="en-GB" sz="1800" dirty="0"/>
              <a:t> </a:t>
            </a:r>
            <a:r>
              <a:rPr lang="en-GB" sz="1800" dirty="0" err="1"/>
              <a:t>neoptimizovanog</a:t>
            </a:r>
            <a:r>
              <a:rPr lang="en-GB" sz="1800" dirty="0"/>
              <a:t> </a:t>
            </a:r>
            <a:r>
              <a:rPr lang="en-GB" sz="1800" dirty="0" err="1"/>
              <a:t>programa</a:t>
            </a:r>
            <a:r>
              <a:rPr lang="en-GB" sz="1800" dirty="0"/>
              <a:t> (bez </a:t>
            </a:r>
            <a:r>
              <a:rPr lang="en-GB" sz="1800" b="1" dirty="0"/>
              <a:t>prefetch</a:t>
            </a:r>
            <a:r>
              <a:rPr lang="en-GB" sz="1800" dirty="0"/>
              <a:t> </a:t>
            </a:r>
            <a:r>
              <a:rPr lang="en-GB" sz="1800" dirty="0" err="1"/>
              <a:t>instrukcija</a:t>
            </a:r>
            <a:r>
              <a:rPr lang="en-GB" sz="1800" dirty="0"/>
              <a:t>) </a:t>
            </a:r>
            <a:r>
              <a:rPr lang="en-GB" sz="1800" dirty="0" err="1"/>
              <a:t>sa</a:t>
            </a:r>
            <a:r>
              <a:rPr lang="en-GB" sz="1800" dirty="0"/>
              <a:t> </a:t>
            </a:r>
            <a:r>
              <a:rPr lang="en-GB" sz="1800" b="1" dirty="0" err="1"/>
              <a:t>korišćenjem</a:t>
            </a:r>
            <a:r>
              <a:rPr lang="en-GB" sz="1800" b="1" dirty="0"/>
              <a:t> </a:t>
            </a:r>
            <a:r>
              <a:rPr lang="en-GB" sz="1800" b="1" dirty="0" err="1"/>
              <a:t>ranije</a:t>
            </a:r>
            <a:r>
              <a:rPr lang="en-GB" sz="1800" b="1" dirty="0"/>
              <a:t> </a:t>
            </a:r>
            <a:r>
              <a:rPr lang="en-GB" sz="1800" b="1" dirty="0" err="1"/>
              <a:t>učitanih</a:t>
            </a:r>
            <a:r>
              <a:rPr lang="en-GB" sz="1800" b="1" dirty="0"/>
              <a:t> </a:t>
            </a:r>
            <a:r>
              <a:rPr lang="en-GB" sz="1800" b="1" dirty="0" err="1"/>
              <a:t>elemenata</a:t>
            </a:r>
            <a:r>
              <a:rPr lang="en-GB" sz="1800" b="1" dirty="0"/>
              <a:t> u </a:t>
            </a:r>
            <a:r>
              <a:rPr lang="en-GB" sz="1800" b="1" dirty="0" err="1"/>
              <a:t>keš</a:t>
            </a:r>
            <a:r>
              <a:rPr lang="en-GB" sz="1800" b="1" dirty="0"/>
              <a:t> </a:t>
            </a:r>
            <a:r>
              <a:rPr lang="en-GB" sz="1800" b="1" dirty="0" err="1"/>
              <a:t>memoriju</a:t>
            </a:r>
            <a:endParaRPr lang="en-GB" sz="1800" b="1" dirty="0"/>
          </a:p>
          <a:p>
            <a:pPr marL="914400" lvl="1" indent="-457200" algn="just">
              <a:spcBef>
                <a:spcPts val="0"/>
              </a:spcBef>
              <a:buFont typeface="+mj-lt"/>
              <a:buAutoNum type="arabicPeriod"/>
            </a:pPr>
            <a:r>
              <a:rPr lang="en-GB" sz="1800" dirty="0" err="1"/>
              <a:t>Izračunati</a:t>
            </a:r>
            <a:r>
              <a:rPr lang="en-GB" sz="1800" dirty="0"/>
              <a:t> </a:t>
            </a:r>
            <a:r>
              <a:rPr lang="en-GB" sz="1800" dirty="0" err="1"/>
              <a:t>potrebno</a:t>
            </a:r>
            <a:r>
              <a:rPr lang="en-GB" sz="1800" dirty="0"/>
              <a:t> </a:t>
            </a:r>
            <a:r>
              <a:rPr lang="en-GB" sz="1800" dirty="0" err="1"/>
              <a:t>vreme</a:t>
            </a:r>
            <a:r>
              <a:rPr lang="en-GB" sz="1800" dirty="0"/>
              <a:t> za </a:t>
            </a:r>
            <a:r>
              <a:rPr lang="en-GB" sz="1800" dirty="0" err="1"/>
              <a:t>izvršavanje</a:t>
            </a:r>
            <a:r>
              <a:rPr lang="en-GB" sz="1800" dirty="0"/>
              <a:t> </a:t>
            </a:r>
            <a:r>
              <a:rPr lang="en-GB" sz="1800" dirty="0" err="1"/>
              <a:t>optimizovanog</a:t>
            </a:r>
            <a:r>
              <a:rPr lang="en-GB" sz="1800" dirty="0"/>
              <a:t> </a:t>
            </a:r>
            <a:r>
              <a:rPr lang="en-GB" sz="1800" dirty="0" err="1"/>
              <a:t>programa</a:t>
            </a:r>
            <a:r>
              <a:rPr lang="en-GB" sz="1800" dirty="0"/>
              <a:t> </a:t>
            </a:r>
            <a:r>
              <a:rPr lang="en-GB" sz="1800" dirty="0" err="1"/>
              <a:t>sa</a:t>
            </a:r>
            <a:r>
              <a:rPr lang="en-GB" sz="1800" dirty="0"/>
              <a:t> </a:t>
            </a:r>
            <a:r>
              <a:rPr lang="en-GB" sz="1800" b="1" dirty="0" err="1"/>
              <a:t>korišćenjem</a:t>
            </a:r>
            <a:r>
              <a:rPr lang="en-GB" sz="1800" b="1" dirty="0"/>
              <a:t> </a:t>
            </a:r>
            <a:r>
              <a:rPr lang="en-GB" sz="1800" b="1" dirty="0" err="1"/>
              <a:t>ranije</a:t>
            </a:r>
            <a:r>
              <a:rPr lang="en-GB" sz="1800" b="1" dirty="0"/>
              <a:t> </a:t>
            </a:r>
            <a:r>
              <a:rPr lang="en-GB" sz="1800" b="1" dirty="0" err="1"/>
              <a:t>učitanih</a:t>
            </a:r>
            <a:r>
              <a:rPr lang="en-GB" sz="1800" b="1" dirty="0"/>
              <a:t> </a:t>
            </a:r>
            <a:r>
              <a:rPr lang="en-GB" sz="1800" b="1" dirty="0" err="1"/>
              <a:t>elemenata</a:t>
            </a:r>
            <a:r>
              <a:rPr lang="en-GB" sz="1800" b="1" dirty="0"/>
              <a:t> u </a:t>
            </a:r>
            <a:r>
              <a:rPr lang="en-GB" sz="1800" b="1" dirty="0" err="1"/>
              <a:t>keš</a:t>
            </a:r>
            <a:r>
              <a:rPr lang="en-GB" sz="1800" b="1" dirty="0"/>
              <a:t> </a:t>
            </a:r>
            <a:r>
              <a:rPr lang="en-GB" sz="1800" b="1" dirty="0" err="1"/>
              <a:t>memoriju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2120307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Zadatak</a:t>
            </a:r>
            <a:r>
              <a:rPr lang="sr-Cyrl-RS" b="1" dirty="0"/>
              <a:t> </a:t>
            </a:r>
            <a:r>
              <a:rPr lang="en-US" b="1" dirty="0"/>
              <a:t>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72B39-2BD8-4B29-B826-FF7F8186D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38927"/>
            <a:ext cx="10515600" cy="1138035"/>
          </a:xfrm>
        </p:spPr>
        <p:txBody>
          <a:bodyPr anchor="t">
            <a:normAutofit/>
          </a:bodyPr>
          <a:lstStyle/>
          <a:p>
            <a:pPr algn="just"/>
            <a:r>
              <a:rPr lang="en-US" dirty="0" err="1"/>
              <a:t>Umesto</a:t>
            </a:r>
            <a:r>
              <a:rPr lang="en-US" dirty="0"/>
              <a:t> </a:t>
            </a:r>
            <a:r>
              <a:rPr lang="en-US" dirty="0" err="1"/>
              <a:t>dva</a:t>
            </a:r>
            <a:r>
              <a:rPr lang="en-US" dirty="0"/>
              <a:t> </a:t>
            </a:r>
            <a:r>
              <a:rPr lang="en-US" dirty="0" err="1"/>
              <a:t>prolaska</a:t>
            </a:r>
            <a:r>
              <a:rPr lang="en-US" dirty="0"/>
              <a:t> </a:t>
            </a:r>
            <a:r>
              <a:rPr lang="en-US" dirty="0" err="1"/>
              <a:t>kroz</a:t>
            </a:r>
            <a:r>
              <a:rPr lang="en-US" dirty="0"/>
              <a:t> </a:t>
            </a:r>
            <a:r>
              <a:rPr lang="en-US" dirty="0" err="1"/>
              <a:t>isti</a:t>
            </a:r>
            <a:r>
              <a:rPr lang="en-US" dirty="0"/>
              <a:t> </a:t>
            </a:r>
            <a:r>
              <a:rPr lang="en-US" dirty="0" err="1"/>
              <a:t>skup</a:t>
            </a:r>
            <a:r>
              <a:rPr lang="en-US" dirty="0"/>
              <a:t> </a:t>
            </a:r>
            <a:r>
              <a:rPr lang="en-US" dirty="0" err="1"/>
              <a:t>podata</a:t>
            </a:r>
            <a:r>
              <a:rPr lang="en-US" dirty="0"/>
              <a:t>, </a:t>
            </a:r>
            <a:r>
              <a:rPr lang="en-US" dirty="0" err="1"/>
              <a:t>spajanjem</a:t>
            </a:r>
            <a:r>
              <a:rPr lang="en-US" dirty="0"/>
              <a:t> </a:t>
            </a:r>
            <a:r>
              <a:rPr lang="en-US" dirty="0" err="1"/>
              <a:t>petlji</a:t>
            </a:r>
            <a:r>
              <a:rPr lang="en-US" dirty="0"/>
              <a:t> (</a:t>
            </a:r>
            <a:r>
              <a:rPr lang="en-US" b="1" dirty="0"/>
              <a:t>loop fusion</a:t>
            </a:r>
            <a:r>
              <a:rPr lang="en-US" dirty="0"/>
              <a:t>) </a:t>
            </a:r>
            <a:r>
              <a:rPr lang="en-US" dirty="0" err="1"/>
              <a:t>kroz</a:t>
            </a:r>
            <a:r>
              <a:rPr lang="en-US" dirty="0"/>
              <a:t> </a:t>
            </a:r>
            <a:r>
              <a:rPr lang="en-US" dirty="0" err="1"/>
              <a:t>podatke</a:t>
            </a:r>
            <a:r>
              <a:rPr lang="en-US" dirty="0"/>
              <a:t> se </a:t>
            </a:r>
            <a:r>
              <a:rPr lang="en-US" dirty="0" err="1"/>
              <a:t>prolazi</a:t>
            </a:r>
            <a:r>
              <a:rPr lang="en-US" dirty="0"/>
              <a:t> </a:t>
            </a:r>
            <a:r>
              <a:rPr lang="en-US" dirty="0" err="1"/>
              <a:t>samo</a:t>
            </a:r>
            <a:r>
              <a:rPr lang="en-US" dirty="0"/>
              <a:t> </a:t>
            </a:r>
            <a:r>
              <a:rPr lang="en-US" dirty="0" err="1"/>
              <a:t>jednom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95DF1E-4058-EE7C-E50F-0E305A3B51AB}"/>
              </a:ext>
            </a:extLst>
          </p:cNvPr>
          <p:cNvSpPr txBox="1"/>
          <p:nvPr/>
        </p:nvSpPr>
        <p:spPr>
          <a:xfrm>
            <a:off x="1422669" y="1402140"/>
            <a:ext cx="3129875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n-NO" sz="1800" b="1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</a:rPr>
              <a:t> n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</a:rPr>
              <a:t>i 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</a:rPr>
              <a:t>){</a:t>
            </a:r>
            <a:endParaRPr lang="nn-NO" sz="1800" b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>
                <a:solidFill>
                  <a:srgbClr val="0000FF"/>
                </a:solidFill>
                <a:highlight>
                  <a:srgbClr val="FFFFFF"/>
                </a:highlight>
              </a:rPr>
              <a:t>if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 a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 min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{</a:t>
            </a:r>
            <a:endParaRPr lang="en-GB" sz="1800" b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		min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 a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];</a:t>
            </a:r>
            <a:endParaRPr lang="en-GB" sz="1800" b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}</a:t>
            </a:r>
            <a:endParaRPr lang="en-GB" sz="1800" b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}</a:t>
            </a:r>
            <a:endParaRPr lang="en-GB" sz="1800" b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endParaRPr lang="en-GB" sz="1800" b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nn-NO" sz="1800" b="1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</a:rPr>
              <a:t> n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nn-NO" sz="1800" b="0">
                <a:solidFill>
                  <a:srgbClr val="000000"/>
                </a:solidFill>
                <a:highlight>
                  <a:srgbClr val="FFFFFF"/>
                </a:highlight>
              </a:rPr>
              <a:t>i </a:t>
            </a:r>
            <a:r>
              <a:rPr lang="nn-NO" sz="1800" b="1">
                <a:solidFill>
                  <a:srgbClr val="000080"/>
                </a:solidFill>
                <a:highlight>
                  <a:srgbClr val="FFFFFF"/>
                </a:highlight>
              </a:rPr>
              <a:t>){</a:t>
            </a:r>
            <a:endParaRPr lang="nn-NO" sz="1800" b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>
                <a:solidFill>
                  <a:srgbClr val="0000FF"/>
                </a:solidFill>
                <a:highlight>
                  <a:srgbClr val="FFFFFF"/>
                </a:highlight>
              </a:rPr>
              <a:t>if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 a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&gt;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 max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{</a:t>
            </a:r>
            <a:endParaRPr lang="en-GB" sz="1800" b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		max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 a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];</a:t>
            </a:r>
            <a:endParaRPr lang="en-GB" sz="1800" b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}</a:t>
            </a:r>
            <a:endParaRPr lang="en-GB" sz="1800" b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</a:rPr>
              <a:t>}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CD40F4-9227-2A59-F654-97E3C7ED4FD7}"/>
              </a:ext>
            </a:extLst>
          </p:cNvPr>
          <p:cNvSpPr txBox="1"/>
          <p:nvPr/>
        </p:nvSpPr>
        <p:spPr>
          <a:xfrm>
            <a:off x="7200492" y="1603630"/>
            <a:ext cx="324660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n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){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if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&lt;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min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{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min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}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if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&gt;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max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{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max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a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];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}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}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CFB5761-C3E0-B7C4-13F5-D6DBAB60150A}"/>
              </a:ext>
            </a:extLst>
          </p:cNvPr>
          <p:cNvCxnSpPr>
            <a:stCxn id="5" idx="3"/>
          </p:cNvCxnSpPr>
          <p:nvPr/>
        </p:nvCxnSpPr>
        <p:spPr>
          <a:xfrm flipV="1">
            <a:off x="4552544" y="2971800"/>
            <a:ext cx="2431916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939547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C5E9A-2BB4-4057-96A5-59D94A4E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10 – za samostalni rad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F3E78-32FA-4CFA-8E1C-E958D7CF7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4062"/>
            <a:ext cx="10515599" cy="3128483"/>
          </a:xfrm>
        </p:spPr>
        <p:txBody>
          <a:bodyPr anchor="t">
            <a:normAutofit/>
          </a:bodyPr>
          <a:lstStyle/>
          <a:p>
            <a:pPr algn="just">
              <a:spcBef>
                <a:spcPts val="0"/>
              </a:spcBef>
            </a:pPr>
            <a:r>
              <a:rPr lang="sr-Cyrl-RS" dirty="0"/>
              <a:t>Написати у језику </a:t>
            </a:r>
            <a:r>
              <a:rPr lang="en-US" dirty="0"/>
              <a:t>C </a:t>
            </a:r>
            <a:r>
              <a:rPr lang="sr-Cyrl-RS" dirty="0"/>
              <a:t>функцију </a:t>
            </a:r>
            <a:r>
              <a:rPr lang="en-US" b="1" dirty="0"/>
              <a:t>int fun</a:t>
            </a:r>
            <a:r>
              <a:rPr lang="sr-Latn-RS" b="1" dirty="0"/>
              <a:t> </a:t>
            </a:r>
            <a:r>
              <a:rPr lang="en-US" b="1" dirty="0"/>
              <a:t>(</a:t>
            </a:r>
            <a:r>
              <a:rPr lang="sr-Latn-RS" b="1" dirty="0"/>
              <a:t> </a:t>
            </a:r>
            <a:r>
              <a:rPr lang="en-US" b="1" dirty="0"/>
              <a:t>int** x, int n</a:t>
            </a:r>
            <a:r>
              <a:rPr lang="sr-Latn-RS" b="1" dirty="0"/>
              <a:t> </a:t>
            </a:r>
            <a:r>
              <a:rPr lang="en-US" b="1" dirty="0"/>
              <a:t>)</a:t>
            </a:r>
            <a:r>
              <a:rPr lang="en-US" dirty="0"/>
              <a:t> </a:t>
            </a:r>
            <a:r>
              <a:rPr lang="sr-Cyrl-RS" dirty="0"/>
              <a:t>која сабира све елементе квадратне матрице</a:t>
            </a:r>
            <a:r>
              <a:rPr lang="en-US" dirty="0"/>
              <a:t> </a:t>
            </a:r>
            <a:r>
              <a:rPr lang="en-US" b="1" dirty="0"/>
              <a:t>x</a:t>
            </a:r>
            <a:r>
              <a:rPr lang="sr-Cyrl-RS" dirty="0"/>
              <a:t> са </a:t>
            </a:r>
            <a:r>
              <a:rPr lang="en-US" b="1" dirty="0" err="1"/>
              <a:t>NxN</a:t>
            </a:r>
            <a:r>
              <a:rPr lang="en-US" dirty="0"/>
              <a:t> </a:t>
            </a:r>
            <a:r>
              <a:rPr lang="sr-Cyrl-RS" dirty="0"/>
              <a:t>елемената. Елементи матрице су величине 32 бита,</a:t>
            </a:r>
            <a:r>
              <a:rPr lang="en-US" dirty="0"/>
              <a:t> a</a:t>
            </a:r>
            <a:r>
              <a:rPr lang="sr-Cyrl-RS" dirty="0"/>
              <a:t> кеш линија је величине 64</a:t>
            </a:r>
            <a:r>
              <a:rPr lang="en-US" dirty="0"/>
              <a:t>B. </a:t>
            </a:r>
            <a:r>
              <a:rPr lang="sr-Cyrl-RS" dirty="0"/>
              <a:t> Искористи на правом месту </a:t>
            </a:r>
            <a:r>
              <a:rPr lang="en-US" b="1" dirty="0"/>
              <a:t>prefetch</a:t>
            </a:r>
            <a:r>
              <a:rPr lang="en-US" dirty="0"/>
              <a:t> </a:t>
            </a:r>
            <a:r>
              <a:rPr lang="sr-Cyrl-RS" dirty="0"/>
              <a:t>инструкције.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19699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CDBEA3-EB67-FA9A-4B34-9BA46A30B2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BB426-0105-2731-CD14-93A905216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/>
              <a:t>Zadatak 10 – za samostalni rad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D98954-C702-35B4-6D7D-607CE15D97AB}"/>
              </a:ext>
            </a:extLst>
          </p:cNvPr>
          <p:cNvSpPr txBox="1"/>
          <p:nvPr/>
        </p:nvSpPr>
        <p:spPr>
          <a:xfrm>
            <a:off x="1003570" y="1532349"/>
            <a:ext cx="10184859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en-GB" sz="18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fun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**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n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{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sum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</a:t>
            </a:r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n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{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	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__</a:t>
            </a:r>
            <a:r>
              <a:rPr lang="en-GB" sz="1800" b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builtin_prefetch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&amp;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][</a:t>
            </a:r>
            <a:r>
              <a:rPr lang="en-GB" sz="1800" b="1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],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,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);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</a:t>
            </a: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n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-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16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16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{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	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__</a:t>
            </a:r>
            <a:r>
              <a:rPr lang="en-GB" sz="1800" b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builtin_prefetch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&amp;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][</a:t>
            </a:r>
            <a:r>
              <a:rPr lang="en-GB" sz="1800" b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j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 </a:t>
            </a:r>
            <a:r>
              <a:rPr lang="en-GB" sz="1800" b="1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16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],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,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</a:t>
            </a:r>
          </a:p>
          <a:p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		</a:t>
            </a:r>
            <a:r>
              <a:rPr lang="nn-NO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for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k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k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j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16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++</a:t>
            </a:r>
            <a:r>
              <a:rPr lang="nn-NO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k </a:t>
            </a:r>
            <a:r>
              <a:rPr lang="nn-NO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nn-NO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			sum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][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k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	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while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j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n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		sum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x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][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j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++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 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return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sum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;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525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FE74-4EF1-47D6-A000-EC566AC9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Zadatak</a:t>
            </a:r>
            <a:r>
              <a:rPr lang="sr-Cyrl-RS" b="1" dirty="0"/>
              <a:t> </a:t>
            </a:r>
            <a:r>
              <a:rPr lang="en-US" b="1" dirty="0"/>
              <a:t>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72B39-2BD8-4B29-B826-FF7F8186D2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algn="just"/>
            <a:r>
              <a:rPr lang="sr-Latn-RS" dirty="0"/>
              <a:t>Potrebno je napisati program koji </a:t>
            </a:r>
            <a:r>
              <a:rPr lang="en-US" dirty="0" err="1"/>
              <a:t>efikasno</a:t>
            </a:r>
            <a:r>
              <a:rPr lang="en-US" dirty="0"/>
              <a:t> </a:t>
            </a:r>
            <a:r>
              <a:rPr lang="en-US" dirty="0" err="1"/>
              <a:t>mno</a:t>
            </a:r>
            <a:r>
              <a:rPr lang="sr-Latn-RS" dirty="0" err="1"/>
              <a:t>ži</a:t>
            </a:r>
            <a:r>
              <a:rPr lang="sr-Latn-RS" dirty="0"/>
              <a:t> dve matrice celih brojeva.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139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7695</Words>
  <Application>Microsoft Office PowerPoint</Application>
  <PresentationFormat>Widescreen</PresentationFormat>
  <Paragraphs>1957</Paragraphs>
  <Slides>81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7" baseType="lpstr">
      <vt:lpstr>Arial</vt:lpstr>
      <vt:lpstr>Cambria Math</vt:lpstr>
      <vt:lpstr>Consolas</vt:lpstr>
      <vt:lpstr>Courier New</vt:lpstr>
      <vt:lpstr>Tahoma</vt:lpstr>
      <vt:lpstr>Office Theme</vt:lpstr>
      <vt:lpstr>Softverske tehnike za optimizaciju rada keš memorije</vt:lpstr>
      <vt:lpstr>Uvod</vt:lpstr>
      <vt:lpstr>CPUZ program</vt:lpstr>
      <vt:lpstr>CPUID instrukcija</vt:lpstr>
      <vt:lpstr>Profajleri</vt:lpstr>
      <vt:lpstr>Profajleri</vt:lpstr>
      <vt:lpstr>Zadatak 1</vt:lpstr>
      <vt:lpstr>Zadatak 1</vt:lpstr>
      <vt:lpstr>Zadatak 2</vt:lpstr>
      <vt:lpstr>Zadatak 2</vt:lpstr>
      <vt:lpstr>Zadatak 2</vt:lpstr>
      <vt:lpstr>Zadatak 2</vt:lpstr>
      <vt:lpstr>Zadatak 2</vt:lpstr>
      <vt:lpstr>Zadatak 2</vt:lpstr>
      <vt:lpstr>Zadatak 2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3</vt:lpstr>
      <vt:lpstr>Zadatak 4</vt:lpstr>
      <vt:lpstr>Zadatak 4</vt:lpstr>
      <vt:lpstr>Zadatak 4</vt:lpstr>
      <vt:lpstr>Zadatak 4</vt:lpstr>
      <vt:lpstr>Zadatak 4</vt:lpstr>
      <vt:lpstr>Zadatak 4</vt:lpstr>
      <vt:lpstr>Zadatak 5</vt:lpstr>
      <vt:lpstr>Zadatak 5</vt:lpstr>
      <vt:lpstr>Zadatak 5</vt:lpstr>
      <vt:lpstr>Zadatak 6</vt:lpstr>
      <vt:lpstr>Zadatak 6</vt:lpstr>
      <vt:lpstr>Zadatak 6</vt:lpstr>
      <vt:lpstr>Zadatak 6</vt:lpstr>
      <vt:lpstr>Zadatak 6</vt:lpstr>
      <vt:lpstr>Zadatak 6</vt:lpstr>
      <vt:lpstr>Zadatak 7</vt:lpstr>
      <vt:lpstr>Zadatak 7</vt:lpstr>
      <vt:lpstr>Zadatak 7</vt:lpstr>
      <vt:lpstr>Zadatak 7</vt:lpstr>
      <vt:lpstr>Задатак 7</vt:lpstr>
      <vt:lpstr>Zadatak 8</vt:lpstr>
      <vt:lpstr>Zadatak 8</vt:lpstr>
      <vt:lpstr>Zadatak 9 – za samostalni rad</vt:lpstr>
      <vt:lpstr>Zadatak 9 – za samostalni rad</vt:lpstr>
      <vt:lpstr>Zadatak 10 – za samostalni rad</vt:lpstr>
      <vt:lpstr>Zadatak 10 – za samostalni rad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 и организација рачунара 2</dc:title>
  <dc:creator>Filip Hadzic</dc:creator>
  <cp:lastModifiedBy>Јован Ђукић</cp:lastModifiedBy>
  <cp:revision>409</cp:revision>
  <dcterms:created xsi:type="dcterms:W3CDTF">2019-04-11T19:18:08Z</dcterms:created>
  <dcterms:modified xsi:type="dcterms:W3CDTF">2024-03-09T13:16:04Z</dcterms:modified>
</cp:coreProperties>
</file>